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6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8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FD15-28BB-4DBE-A2EB-3EBA2C1A772F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7B50-9EF4-4500-B1FD-E969F603F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4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391400" cy="327977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Nhiệt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liệt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mừng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quý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thầy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bạn</a:t>
            </a:r>
            <a:r>
              <a:rPr lang="en-US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5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355473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4114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T82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6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(Đ),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081147"/>
            <a:ext cx="5943600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971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4084225"/>
            <a:ext cx="609600" cy="575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2971800"/>
            <a:ext cx="60960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4072657"/>
            <a:ext cx="609600" cy="575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9000" y="2981980"/>
            <a:ext cx="609600" cy="5232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Đ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366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2027237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Cho 2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MN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PQ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cắt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A.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2" indent="0">
                  <a:buNone/>
                </a:pP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tên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cặp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2" indent="0">
                  <a:buNone/>
                </a:pP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b.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/>
                          </a:rPr>
                          <m:t>𝐌𝐀𝐏</m:t>
                        </m:r>
                      </m:e>
                    </m:acc>
                    <m:r>
                      <a:rPr lang="en-US" sz="3200" b="1" i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𝟑𝟎</m:t>
                    </m:r>
                    <m:r>
                      <a:rPr lang="en-US" sz="3200" b="1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>
                            <a:latin typeface="Cambria Math"/>
                          </a:rPr>
                          <m:t>𝐐𝐀𝐍</m:t>
                        </m:r>
                      </m:e>
                    </m:acc>
                  </m:oMath>
                </a14:m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0100" lvl="2" indent="0">
                  <a:buNone/>
                </a:pP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c.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0">
                            <a:latin typeface="Cambria Math"/>
                          </a:rPr>
                          <m:t>𝐌𝐀</m:t>
                        </m:r>
                        <m:r>
                          <a:rPr lang="en-US" sz="3200" b="1" i="0" smtClean="0">
                            <a:latin typeface="Cambria Math"/>
                          </a:rPr>
                          <m:t>𝐐</m:t>
                        </m:r>
                      </m:e>
                    </m:acc>
                    <m:r>
                      <a:rPr lang="en-US" sz="3200" b="1" i="0">
                        <a:latin typeface="Cambria Math"/>
                      </a:rPr>
                      <m:t>=</m:t>
                    </m:r>
                    <m:r>
                      <a:rPr lang="en-US" sz="3200" b="1" i="0">
                        <a:latin typeface="Cambria Math"/>
                      </a:rPr>
                      <m:t>𝟗𝟎</m:t>
                    </m:r>
                    <m:r>
                      <a:rPr lang="en-US" sz="3200" b="1" i="0">
                        <a:latin typeface="Cambria Math"/>
                      </a:rPr>
                      <m:t>°</m:t>
                    </m:r>
                  </m:oMath>
                </a14:m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0" smtClean="0">
                            <a:latin typeface="Cambria Math"/>
                          </a:rPr>
                          <m:t>𝐏</m:t>
                        </m:r>
                        <m:r>
                          <a:rPr lang="en-US" sz="3200" b="1" i="0">
                            <a:latin typeface="Cambria Math"/>
                          </a:rPr>
                          <m:t>𝐀𝐍</m:t>
                        </m:r>
                      </m:e>
                    </m:acc>
                  </m:oMath>
                </a14:m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2027237"/>
                <a:ext cx="8229600" cy="3687763"/>
              </a:xfrm>
              <a:blipFill rotWithShape="1">
                <a:blip r:embed="rId2"/>
                <a:stretch>
                  <a:fillRect l="-1926" t="-2314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6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762000"/>
            <a:ext cx="3962399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14400" y="914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1752600"/>
                <a:ext cx="3124200" cy="1844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cặp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MAQ</m:t>
                        </m:r>
                      </m:e>
                    </m:acc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v</m:t>
                    </m:r>
                    <m:r>
                      <a:rPr lang="en-US" sz="2800">
                        <a:latin typeface="Cambria Math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PAN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MAP</m:t>
                        </m:r>
                      </m:e>
                    </m:acc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v</m:t>
                    </m:r>
                    <m:r>
                      <a:rPr lang="en-US" sz="2800">
                        <a:latin typeface="Cambria Math"/>
                      </a:rPr>
                      <m:t>à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NAQ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752600"/>
                <a:ext cx="3124200" cy="1844608"/>
              </a:xfrm>
              <a:prstGeom prst="rect">
                <a:avLst/>
              </a:prstGeom>
              <a:blipFill rotWithShape="1">
                <a:blip r:embed="rId3"/>
                <a:stretch>
                  <a:fillRect l="-3899" t="-3311" b="-8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3728049"/>
                <a:ext cx="7924800" cy="1413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MAP</m:t>
                        </m:r>
                      </m:e>
                    </m:acc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v</m:t>
                    </m:r>
                    <m:r>
                      <a:rPr lang="en-US" sz="2800">
                        <a:latin typeface="Cambria Math"/>
                      </a:rPr>
                      <m:t>à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NAQ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		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MAP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NAQ</m:t>
                        </m:r>
                      </m:e>
                    </m:acc>
                    <m:r>
                      <a:rPr lang="en-US" sz="2800" i="1">
                        <a:latin typeface="Cambria Math"/>
                      </a:rPr>
                      <m:t>=30°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28049"/>
                <a:ext cx="7924800" cy="1413720"/>
              </a:xfrm>
              <a:prstGeom prst="rect">
                <a:avLst/>
              </a:prstGeom>
              <a:blipFill rotWithShape="1">
                <a:blip r:embed="rId4"/>
                <a:stretch>
                  <a:fillRect l="-1538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4876800"/>
                <a:ext cx="7924800" cy="982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MA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𝑄</m:t>
                        </m:r>
                      </m:e>
                    </m:acc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v</m:t>
                    </m:r>
                    <m:r>
                      <a:rPr lang="en-US" sz="2800">
                        <a:latin typeface="Cambria Math"/>
                      </a:rPr>
                      <m:t>à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NA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MA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sz="2800">
                          <a:latin typeface="Cambria Math"/>
                        </a:rPr>
                        <m:t>= 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NA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=90°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876800"/>
                <a:ext cx="7924800" cy="982833"/>
              </a:xfrm>
              <a:prstGeom prst="rect">
                <a:avLst/>
              </a:prstGeom>
              <a:blipFill rotWithShape="1">
                <a:blip r:embed="rId5"/>
                <a:stretch>
                  <a:fillRect l="-1538"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9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SGK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1,2,3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82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SBT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song.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song song.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Ơ-clit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song song.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song song.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5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§1. </a:t>
            </a:r>
            <a:r>
              <a:rPr lang="en-US" sz="36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36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ai</a:t>
            </a:r>
            <a:r>
              <a:rPr lang="en-US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góc</a:t>
            </a:r>
            <a:r>
              <a:rPr lang="en-US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đối</a:t>
            </a:r>
            <a:r>
              <a:rPr lang="en-US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đỉnh</a:t>
            </a:r>
            <a:endParaRPr lang="en-US" sz="36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724561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I.Đường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song.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700" y="1752600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8454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3100" y="1849693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51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Tia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2937" y="4913293"/>
            <a:ext cx="491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9631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22937" y="2514600"/>
                <a:ext cx="489187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chung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nửa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bờ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chứa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chung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180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37" y="2514600"/>
                <a:ext cx="4891879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2618" t="-271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286000" y="2776210"/>
            <a:ext cx="1636937" cy="2329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67000" y="2895600"/>
            <a:ext cx="1371600" cy="24947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6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581400"/>
                <a:ext cx="7848600" cy="2544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u="sng" dirty="0" err="1" smtClean="0">
                    <a:latin typeface="Times New Roman" pitchFamily="18" charset="0"/>
                    <a:cs typeface="Times New Roman" pitchFamily="18" charset="0"/>
                  </a:rPr>
                  <a:t>nghĩa</a:t>
                </a: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b="1" u="sng" dirty="0" err="1" smtClean="0">
                    <a:latin typeface="Times New Roman" pitchFamily="18" charset="0"/>
                    <a:cs typeface="Times New Roman" pitchFamily="18" charset="0"/>
                  </a:rPr>
                  <a:t>SGK</a:t>
                </a: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b="1" u="sng" dirty="0" err="1" smtClean="0">
                    <a:latin typeface="Times New Roman" pitchFamily="18" charset="0"/>
                    <a:cs typeface="Times New Roman" pitchFamily="18" charset="0"/>
                  </a:rPr>
                  <a:t>T81</a:t>
                </a: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):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này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kia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O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0" smtClean="0">
                        <a:latin typeface="Cambria Math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O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581400"/>
                <a:ext cx="7848600" cy="2544763"/>
              </a:xfrm>
              <a:blipFill rotWithShape="1">
                <a:blip r:embed="rId2"/>
                <a:stretch>
                  <a:fillRect l="-1941" t="-3357" r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143000"/>
            <a:ext cx="355473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6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048000"/>
            <a:ext cx="8001000" cy="2743200"/>
            <a:chOff x="457200" y="2438400"/>
            <a:chExt cx="8001000" cy="2743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loud Callout 4"/>
                <p:cNvSpPr/>
                <p:nvPr/>
              </p:nvSpPr>
              <p:spPr>
                <a:xfrm>
                  <a:off x="457200" y="2438400"/>
                  <a:ext cx="8001000" cy="2743200"/>
                </a:xfrm>
                <a:prstGeom prst="cloudCallout">
                  <a:avLst>
                    <a:gd name="adj1" fmla="val -43008"/>
                    <a:gd name="adj2" fmla="val 76430"/>
                  </a:avLst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Hai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góc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và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</m:t>
                          </m:r>
                        </m:e>
                        <m:sub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có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là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hai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góc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đối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đỉnh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không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?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Vì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sao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  <a:endPara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" name="Cloud Callout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2438400"/>
                  <a:ext cx="8001000" cy="2743200"/>
                </a:xfrm>
                <a:prstGeom prst="cloudCallout">
                  <a:avLst>
                    <a:gd name="adj1" fmla="val -43008"/>
                    <a:gd name="adj2" fmla="val 76430"/>
                  </a:avLst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Rectangle 3"/>
            <p:cNvSpPr/>
            <p:nvPr/>
          </p:nvSpPr>
          <p:spPr>
            <a:xfrm>
              <a:off x="990600" y="3505200"/>
              <a:ext cx="533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?2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33400"/>
            <a:ext cx="355473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19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84067"/>
            <a:ext cx="2971800" cy="146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2971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7975" y="3810000"/>
            <a:ext cx="27908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00212" y="3429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3505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8575" y="506630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55626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2: </a:t>
                </a:r>
                <a:b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b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0" smtClean="0">
                            <a:latin typeface="Cambria Math"/>
                          </a:rPr>
                          <m:t>𝐱𝐁𝐲</m:t>
                        </m:r>
                      </m:e>
                    </m:acc>
                    <m:r>
                      <a:rPr lang="en-US" sz="3600" b="1" i="0" smtClean="0">
                        <a:latin typeface="Cambria Math"/>
                      </a:rPr>
                      <m:t>=</m:t>
                    </m:r>
                    <m:r>
                      <a:rPr lang="en-US" sz="3600" b="1" i="0" smtClean="0">
                        <a:latin typeface="Cambria Math"/>
                      </a:rPr>
                      <m:t>𝟔𝟎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b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Sau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ãy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b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0">
                            <a:latin typeface="Cambria Math"/>
                          </a:rPr>
                          <m:t>𝐱𝐁𝐲</m:t>
                        </m:r>
                      </m:e>
                    </m:acc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630362"/>
              </a:xfrm>
              <a:blipFill rotWithShape="1">
                <a:blip r:embed="rId2"/>
                <a:stretch>
                  <a:fillRect l="-2222" t="-10075" b="-1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59558" y="3623592"/>
                <a:ext cx="8279642" cy="2472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800" b="1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fr-FR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b="1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fr-FR" sz="2800" b="1" dirty="0" smtClean="0">
                    <a:latin typeface="Times New Roman" pitchFamily="18" charset="0"/>
                    <a:cs typeface="Times New Roman" pitchFamily="18" charset="0"/>
                  </a:rPr>
                  <a:t>:	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xBy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0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fr-FR" sz="2800" i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Bm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là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cs typeface="Times New Roman" pitchFamily="18" charset="0"/>
                  </a:rPr>
                  <a:t>Bx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		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Vẽ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tia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Bn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tia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đối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tia</a:t>
                </a:r>
                <a:r>
                  <a:rPr lang="en-US" sz="2800" dirty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By.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Từ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đó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ta 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vẽ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được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smtClean="0">
                            <a:latin typeface="Cambria Math"/>
                            <a:ea typeface="SimSun" pitchFamily="2" charset="-122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SimSun" pitchFamily="2" charset="-122"/>
                            <a:cs typeface="Times New Roman" pitchFamily="18" charset="0"/>
                          </a:rPr>
                          <m:t>mBn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đỉnh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xBy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58" y="3623592"/>
                <a:ext cx="8279642" cy="2472408"/>
              </a:xfrm>
              <a:prstGeom prst="rect">
                <a:avLst/>
              </a:prstGeom>
              <a:blipFill rotWithShape="1">
                <a:blip r:embed="rId3"/>
                <a:stretch>
                  <a:fillRect l="-1546" t="-1478" b="-4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905000"/>
            <a:ext cx="2667000" cy="171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167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5870" y="1752600"/>
            <a:ext cx="408813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1524000"/>
                <a:ext cx="3581400" cy="1613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Arial" charset="0"/>
                  <a:buChar char="•"/>
                </a:pPr>
                <a:r>
                  <a:rPr lang="en-US" sz="2400" b="1" u="sng" dirty="0" smtClean="0">
                    <a:latin typeface="Times New Roman" pitchFamily="18" charset="0"/>
                    <a:cs typeface="Times New Roman" pitchFamily="18" charset="0"/>
                  </a:rPr>
                  <a:t>Tập </a:t>
                </a:r>
                <a:r>
                  <a:rPr lang="en-US" sz="2400" b="1" u="sng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4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u="sng" dirty="0" err="1" smtClean="0">
                    <a:latin typeface="Times New Roman" pitchFamily="18" charset="0"/>
                    <a:cs typeface="Times New Roman" pitchFamily="18" charset="0"/>
                  </a:rPr>
                  <a:t>luận</a:t>
                </a:r>
                <a:r>
                  <a:rPr lang="en-US" sz="2400" b="1" u="sng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Quan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thực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hiện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hãy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so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 smtClean="0">
                                <a:latin typeface="Cambria Math"/>
                                <a:cs typeface="Times New Roman" pitchFamily="18" charset="0"/>
                              </a:rPr>
                              <m:t>𝐎</m:t>
                            </m:r>
                          </m:e>
                          <m:sub>
                            <m:r>
                              <a:rPr lang="en-US" sz="2400" b="1" i="0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 smtClean="0">
                                <a:latin typeface="Cambria Math"/>
                                <a:cs typeface="Times New Roman" pitchFamily="18" charset="0"/>
                              </a:rPr>
                              <m:t>𝐎</m:t>
                            </m:r>
                          </m:e>
                          <m:sub>
                            <m:r>
                              <a:rPr lang="en-US" sz="2400" b="1" i="0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b>
                        </m:sSub>
                      </m:e>
                    </m:acc>
                  </m:oMath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24000"/>
                <a:ext cx="3581400" cy="1613840"/>
              </a:xfrm>
              <a:prstGeom prst="rect">
                <a:avLst/>
              </a:prstGeom>
              <a:blipFill rotWithShape="1">
                <a:blip r:embed="rId3"/>
                <a:stretch>
                  <a:fillRect l="-2551" t="-3019" r="-2381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3276600"/>
                <a:ext cx="4191000" cy="855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kề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6600"/>
                <a:ext cx="4191000" cy="855106"/>
              </a:xfrm>
              <a:prstGeom prst="rect">
                <a:avLst/>
              </a:prstGeom>
              <a:blipFill rotWithShape="1">
                <a:blip r:embed="rId4"/>
                <a:stretch>
                  <a:fillRect l="-2180" t="-4286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7200" y="4191000"/>
                <a:ext cx="6858000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kề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(2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1000"/>
                <a:ext cx="6858000" cy="473719"/>
              </a:xfrm>
              <a:prstGeom prst="rect">
                <a:avLst/>
              </a:prstGeom>
              <a:blipFill rotWithShape="1">
                <a:blip r:embed="rId5"/>
                <a:stretch>
                  <a:fillRect l="-1333" t="-779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7200" y="4876800"/>
                <a:ext cx="7696200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(1)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(2) ta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(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76800"/>
                <a:ext cx="7696200" cy="473719"/>
              </a:xfrm>
              <a:prstGeom prst="rect">
                <a:avLst/>
              </a:prstGeom>
              <a:blipFill rotWithShape="1">
                <a:blip r:embed="rId6"/>
                <a:stretch>
                  <a:fillRect l="-1188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7200" y="5486400"/>
                <a:ext cx="4800600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(3)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86400"/>
                <a:ext cx="4800600" cy="473719"/>
              </a:xfrm>
              <a:prstGeom prst="rect">
                <a:avLst/>
              </a:prstGeom>
              <a:blipFill rotWithShape="1">
                <a:blip r:embed="rId7"/>
                <a:stretch>
                  <a:fillRect l="-1904" t="-8974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57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633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Nhiệt liệt chào mừng quý thầy cô và các bạn!</vt:lpstr>
      <vt:lpstr>Chương I. Đường thẳng vuông góc. Đường thẳng song song.</vt:lpstr>
      <vt:lpstr>§1. Hai góc đối đỉnh</vt:lpstr>
      <vt:lpstr>PowerPoint Presentation</vt:lpstr>
      <vt:lpstr>1. Thế nào là hai góc đối đỉnh?</vt:lpstr>
      <vt:lpstr>PowerPoint Presentation</vt:lpstr>
      <vt:lpstr>Bài tập 1: Trong các hình vẽ sau đây hình nào có chứa góc đối đỉnh?</vt:lpstr>
      <vt:lpstr> Bài tập 2:   Vẽ (xBy) ̂=60°.  Sau đó hãy vẽ góc đối đỉnh với (xBy) ̂?</vt:lpstr>
      <vt:lpstr>2. Tính chất của hai góc đối đỉnh:</vt:lpstr>
      <vt:lpstr>PowerPoint Presentation</vt:lpstr>
      <vt:lpstr>Bài tập : Điền đúng (Đ), sai(S) vào ô trống sao cho phù hợp:</vt:lpstr>
      <vt:lpstr>3. Bài tập: ( Hoạt động nhóm)</vt:lpstr>
      <vt:lpstr>PowerPoint Presentation</vt:lpstr>
      <vt:lpstr>3. Dặn dò: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Bich</dc:creator>
  <cp:lastModifiedBy>Ngoc Bich</cp:lastModifiedBy>
  <cp:revision>26</cp:revision>
  <dcterms:created xsi:type="dcterms:W3CDTF">2017-05-17T23:18:25Z</dcterms:created>
  <dcterms:modified xsi:type="dcterms:W3CDTF">2017-05-19T04:07:57Z</dcterms:modified>
</cp:coreProperties>
</file>