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93" r:id="rId5"/>
    <p:sldId id="260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1" r:id="rId20"/>
    <p:sldId id="29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21.wmf"/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rcRect b="3795"/>
          <a:stretch>
            <a:fillRect/>
          </a:stretch>
        </p:blipFill>
        <p:spPr>
          <a:xfrm>
            <a:off x="0" y="260350"/>
            <a:ext cx="12192000" cy="6597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620713"/>
            <a:ext cx="10943167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1843088"/>
            <a:ext cx="10949517" cy="9810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7.wmf"/><Relationship Id="rId2" Type="http://schemas.openxmlformats.org/officeDocument/2006/relationships/oleObject" Target="../embeddings/oleObject15.bin"/><Relationship Id="rId1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21.wmf"/><Relationship Id="rId8" Type="http://schemas.openxmlformats.org/officeDocument/2006/relationships/oleObject" Target="../embeddings/oleObject19.bin"/><Relationship Id="rId7" Type="http://schemas.openxmlformats.org/officeDocument/2006/relationships/image" Target="../media/image20.wmf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Relationship Id="rId3" Type="http://schemas.openxmlformats.org/officeDocument/2006/relationships/image" Target="../media/image18.wmf"/><Relationship Id="rId2" Type="http://schemas.openxmlformats.org/officeDocument/2006/relationships/oleObject" Target="../embeddings/oleObject16.bin"/><Relationship Id="rId11" Type="http://schemas.openxmlformats.org/officeDocument/2006/relationships/vmlDrawing" Target="../drawings/vmlDrawing8.vml"/><Relationship Id="rId10" Type="http://schemas.openxmlformats.org/officeDocument/2006/relationships/slideLayout" Target="../slideLayouts/slideLayout4.xml"/><Relationship Id="rId1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9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22.wmf"/><Relationship Id="rId2" Type="http://schemas.openxmlformats.org/officeDocument/2006/relationships/oleObject" Target="../embeddings/oleObject20.bin"/><Relationship Id="rId1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6.wmf"/><Relationship Id="rId8" Type="http://schemas.openxmlformats.org/officeDocument/2006/relationships/oleObject" Target="../embeddings/oleObject24.bin"/><Relationship Id="rId7" Type="http://schemas.openxmlformats.org/officeDocument/2006/relationships/image" Target="../media/image25.wmf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Relationship Id="rId3" Type="http://schemas.openxmlformats.org/officeDocument/2006/relationships/image" Target="../media/image23.wmf"/><Relationship Id="rId2" Type="http://schemas.openxmlformats.org/officeDocument/2006/relationships/oleObject" Target="../embeddings/oleObject21.bin"/><Relationship Id="rId13" Type="http://schemas.openxmlformats.org/officeDocument/2006/relationships/vmlDrawing" Target="../drawings/vmlDrawing10.vml"/><Relationship Id="rId12" Type="http://schemas.openxmlformats.org/officeDocument/2006/relationships/slideLayout" Target="../slideLayouts/slideLayout4.xml"/><Relationship Id="rId11" Type="http://schemas.openxmlformats.org/officeDocument/2006/relationships/image" Target="../media/image27.wmf"/><Relationship Id="rId10" Type="http://schemas.openxmlformats.org/officeDocument/2006/relationships/oleObject" Target="../embeddings/oleObject25.bin"/><Relationship Id="rId1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1.wmf"/><Relationship Id="rId8" Type="http://schemas.openxmlformats.org/officeDocument/2006/relationships/oleObject" Target="../embeddings/oleObject29.bin"/><Relationship Id="rId7" Type="http://schemas.openxmlformats.org/officeDocument/2006/relationships/image" Target="../media/image30.wmf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Relationship Id="rId3" Type="http://schemas.openxmlformats.org/officeDocument/2006/relationships/image" Target="../media/image28.wmf"/><Relationship Id="rId2" Type="http://schemas.openxmlformats.org/officeDocument/2006/relationships/oleObject" Target="../embeddings/oleObject26.bin"/><Relationship Id="rId11" Type="http://schemas.openxmlformats.org/officeDocument/2006/relationships/vmlDrawing" Target="../drawings/vmlDrawing11.vml"/><Relationship Id="rId10" Type="http://schemas.openxmlformats.org/officeDocument/2006/relationships/slideLayout" Target="../slideLayouts/slideLayout4.xml"/><Relationship Id="rId1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4.wmf"/><Relationship Id="rId1" Type="http://schemas.openxmlformats.org/officeDocument/2006/relationships/image" Target="../media/image33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" Target="slide12.xml"/><Relationship Id="rId8" Type="http://schemas.openxmlformats.org/officeDocument/2006/relationships/slide" Target="slide11.xml"/><Relationship Id="rId7" Type="http://schemas.openxmlformats.org/officeDocument/2006/relationships/slide" Target="slide10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3" Type="http://schemas.openxmlformats.org/officeDocument/2006/relationships/slide" Target="slide6.xml"/><Relationship Id="rId2" Type="http://schemas.openxmlformats.org/officeDocument/2006/relationships/slide" Target="slide5.xml"/><Relationship Id="rId15" Type="http://schemas.openxmlformats.org/officeDocument/2006/relationships/slideLayout" Target="../slideLayouts/slideLayout2.xml"/><Relationship Id="rId14" Type="http://schemas.openxmlformats.org/officeDocument/2006/relationships/audio" Target="../media/audio1.wav"/><Relationship Id="rId13" Type="http://schemas.openxmlformats.org/officeDocument/2006/relationships/slide" Target="slide16.xml"/><Relationship Id="rId12" Type="http://schemas.openxmlformats.org/officeDocument/2006/relationships/slide" Target="slide15.xml"/><Relationship Id="rId11" Type="http://schemas.openxmlformats.org/officeDocument/2006/relationships/slide" Target="slide14.xml"/><Relationship Id="rId10" Type="http://schemas.openxmlformats.org/officeDocument/2006/relationships/slide" Target="slide13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6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3" Type="http://schemas.openxmlformats.org/officeDocument/2006/relationships/vmlDrawing" Target="../drawings/vmlDrawing1.vml"/><Relationship Id="rId12" Type="http://schemas.openxmlformats.org/officeDocument/2006/relationships/slideLayout" Target="../slideLayouts/slideLayout4.xml"/><Relationship Id="rId11" Type="http://schemas.openxmlformats.org/officeDocument/2006/relationships/slide" Target="slide1.xml"/><Relationship Id="rId10" Type="http://schemas.openxmlformats.org/officeDocument/2006/relationships/image" Target="../media/image7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wmf"/><Relationship Id="rId8" Type="http://schemas.openxmlformats.org/officeDocument/2006/relationships/oleObject" Target="../embeddings/oleObject9.bin"/><Relationship Id="rId7" Type="http://schemas.openxmlformats.org/officeDocument/2006/relationships/image" Target="../media/image10.wmf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4.xml"/><Relationship Id="rId11" Type="http://schemas.openxmlformats.org/officeDocument/2006/relationships/image" Target="../media/image12.wmf"/><Relationship Id="rId10" Type="http://schemas.openxmlformats.org/officeDocument/2006/relationships/oleObject" Target="../embeddings/oleObject10.bin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3.wmf"/><Relationship Id="rId2" Type="http://schemas.openxmlformats.org/officeDocument/2006/relationships/oleObject" Target="../embeddings/oleObject11.bin"/><Relationship Id="rId1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4.wmf"/><Relationship Id="rId2" Type="http://schemas.openxmlformats.org/officeDocument/2006/relationships/oleObject" Target="../embeddings/oleObject12.bin"/><Relationship Id="rId1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5.wmf"/><Relationship Id="rId2" Type="http://schemas.openxmlformats.org/officeDocument/2006/relationships/oleObject" Target="../embeddings/oleObject13.bin"/><Relationship Id="rId1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6.wmf"/><Relationship Id="rId2" Type="http://schemas.openxmlformats.org/officeDocument/2006/relationships/oleObject" Target="../embeddings/oleObject14.bin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pPr algn="l"/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T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iết 20</a:t>
            </a:r>
            <a:endParaRPr lang="vi-V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vi-VN" altLang="en-US" sz="5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ÔN TẬP CHƯƠNG 1 (Tiết 1)</a:t>
            </a:r>
            <a:endParaRPr lang="vi-VN" altLang="en-US" sz="5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7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Tìm 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x biết 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x=2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x=4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x=6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x=8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</a:t>
            </a:r>
            <a:r>
              <a:rPr lang="en-US" altLang="vi-VN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6" name="Content Placeholder 15"/>
          <p:cNvGraphicFramePr>
            <a:graphicFrameLocks noChangeAspect="1"/>
          </p:cNvGraphicFramePr>
          <p:nvPr>
            <p:ph sz="half" idx="2"/>
          </p:nvPr>
        </p:nvGraphicFramePr>
        <p:xfrm>
          <a:off x="5086350" y="633095"/>
          <a:ext cx="1493520" cy="67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2" imgW="1195705" imgH="594995" progId="Equation.KSEE3">
                  <p:embed/>
                </p:oleObj>
              </mc:Choice>
              <mc:Fallback>
                <p:oleObj name="" r:id="rId2" imgW="1195705" imgH="594995" progId="Equation.KSEE3">
                  <p:embed/>
                  <p:pic>
                    <p:nvPicPr>
                      <p:cNvPr id="0" name="Picture 2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86350" y="633095"/>
                        <a:ext cx="1493520" cy="678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m các căn bậc hai của 16?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2 và -2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-4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8 và -8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4 và -4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</a:t>
            </a:r>
            <a:r>
              <a:rPr lang="en-US" altLang="vi-VN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D</a:t>
            </a:r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Content Placeholder 20"/>
          <p:cNvSpPr/>
          <p:nvPr>
            <p:ph sz="half" idx="2"/>
          </p:nvPr>
        </p:nvSpPr>
        <p:spPr/>
        <p:txBody>
          <a:bodyPr/>
          <a:p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Làm tròn số 1,2354 đến chữ số thập phân thứ 2?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B.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C.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</a:t>
            </a:r>
            <a:r>
              <a:rPr lang="en-US" altLang="vi-VN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6" name="Content Placeholder 15"/>
          <p:cNvGraphicFramePr>
            <a:graphicFrameLocks noChangeAspect="1"/>
          </p:cNvGraphicFramePr>
          <p:nvPr>
            <p:ph sz="half" idx="2"/>
          </p:nvPr>
        </p:nvGraphicFramePr>
        <p:xfrm>
          <a:off x="1099820" y="2101850"/>
          <a:ext cx="1936115" cy="50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2" imgW="1849120" imgH="455295" progId="Equation.KSEE3">
                  <p:embed/>
                </p:oleObj>
              </mc:Choice>
              <mc:Fallback>
                <p:oleObj name="" r:id="rId2" imgW="1849120" imgH="455295" progId="Equation.KSEE3">
                  <p:embed/>
                  <p:pic>
                    <p:nvPicPr>
                      <p:cNvPr id="0" name="Picture 2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9820" y="2101850"/>
                        <a:ext cx="1936115" cy="502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/>
          <p:nvPr/>
        </p:nvGraphicFramePr>
        <p:xfrm>
          <a:off x="1246505" y="3624580"/>
          <a:ext cx="178943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" name="" r:id="rId4" imgW="1760220" imgH="450215" progId="Equation.KSEE3">
                  <p:embed/>
                </p:oleObj>
              </mc:Choice>
              <mc:Fallback>
                <p:oleObj name="" r:id="rId4" imgW="1760220" imgH="450215" progId="Equation.KSEE3">
                  <p:embed/>
                  <p:pic>
                    <p:nvPicPr>
                      <p:cNvPr id="0" name="Picture 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46505" y="3624580"/>
                        <a:ext cx="1789430" cy="54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/>
          <p:nvPr/>
        </p:nvGraphicFramePr>
        <p:xfrm>
          <a:off x="3622675" y="2250440"/>
          <a:ext cx="2242820" cy="61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" name="" r:id="rId6" imgW="1920875" imgH="488315" progId="Equation.KSEE3">
                  <p:embed/>
                </p:oleObj>
              </mc:Choice>
              <mc:Fallback>
                <p:oleObj name="" r:id="rId6" imgW="1920875" imgH="488315" progId="Equation.KSEE3">
                  <p:embed/>
                  <p:pic>
                    <p:nvPicPr>
                      <p:cNvPr id="0" name="Picture 2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22675" y="2250440"/>
                        <a:ext cx="2242820" cy="61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/>
          <p:nvPr/>
        </p:nvGraphicFramePr>
        <p:xfrm>
          <a:off x="3854450" y="3525520"/>
          <a:ext cx="187071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" name="" r:id="rId8" imgW="1790065" imgH="531495" progId="Equation.KSEE3">
                  <p:embed/>
                </p:oleObj>
              </mc:Choice>
              <mc:Fallback>
                <p:oleObj name="" r:id="rId8" imgW="1790065" imgH="531495" progId="Equation.KSEE3">
                  <p:embed/>
                  <p:pic>
                    <p:nvPicPr>
                      <p:cNvPr id="0" name="Picture 3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54450" y="3525520"/>
                        <a:ext cx="1870710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1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0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Tìm 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x biết 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x=-1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x=-3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x=-5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x=-7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C.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6" name="Content Placeholder 15"/>
          <p:cNvGraphicFramePr>
            <a:graphicFrameLocks noChangeAspect="1"/>
          </p:cNvGraphicFramePr>
          <p:nvPr>
            <p:ph sz="half" idx="2"/>
          </p:nvPr>
        </p:nvGraphicFramePr>
        <p:xfrm>
          <a:off x="5401945" y="542925"/>
          <a:ext cx="2227580" cy="676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2" imgW="2206625" imgH="607695" progId="Equation.KSEE3">
                  <p:embed/>
                </p:oleObj>
              </mc:Choice>
              <mc:Fallback>
                <p:oleObj name="" r:id="rId2" imgW="2206625" imgH="607695" progId="Equation.KSEE3">
                  <p:embed/>
                  <p:pic>
                    <p:nvPicPr>
                      <p:cNvPr id="0" name="Picture 2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01945" y="542925"/>
                        <a:ext cx="2227580" cy="676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1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Số nào là số thập phân vô hạn tuần hoàn trong các số  sau: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B.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C.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endParaRPr lang="vi-V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61940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</a:t>
            </a:r>
            <a:r>
              <a:rPr lang="en-US" altLang="vi-VN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23" name="Object 22"/>
          <p:cNvGraphicFramePr/>
          <p:nvPr/>
        </p:nvGraphicFramePr>
        <p:xfrm>
          <a:off x="1183640" y="1825625"/>
          <a:ext cx="565785" cy="1024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" name="" r:id="rId2" imgW="542925" imgH="660400" progId="Equation.KSEE3">
                  <p:embed/>
                </p:oleObj>
              </mc:Choice>
              <mc:Fallback>
                <p:oleObj name="" r:id="rId2" imgW="542925" imgH="660400" progId="Equation.KSEE3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83640" y="1825625"/>
                        <a:ext cx="565785" cy="1024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3740785" y="1979295"/>
          <a:ext cx="456565" cy="737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" name="" r:id="rId4" imgW="648335" imgH="759460" progId="Equation.KSEE3">
                  <p:embed/>
                </p:oleObj>
              </mc:Choice>
              <mc:Fallback>
                <p:oleObj name="" r:id="rId4" imgW="648335" imgH="759460" progId="Equation.KSEE3">
                  <p:embed/>
                  <p:pic>
                    <p:nvPicPr>
                      <p:cNvPr id="0" name="Picture 2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40785" y="1979295"/>
                        <a:ext cx="456565" cy="737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Content Placeholder 30"/>
          <p:cNvGraphicFramePr>
            <a:graphicFrameLocks noChangeAspect="1"/>
          </p:cNvGraphicFramePr>
          <p:nvPr>
            <p:ph sz="half" idx="2"/>
          </p:nvPr>
        </p:nvGraphicFramePr>
        <p:xfrm>
          <a:off x="4533900" y="939800"/>
          <a:ext cx="234061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" name="" r:id="rId6" imgW="2035175" imgH="769620" progId="Equation.KSEE3">
                  <p:embed/>
                </p:oleObj>
              </mc:Choice>
              <mc:Fallback>
                <p:oleObj name="" r:id="rId6" imgW="2035175" imgH="769620" progId="Equation.KSEE3">
                  <p:embed/>
                  <p:pic>
                    <p:nvPicPr>
                      <p:cNvPr id="0" name="Picture 3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33900" y="939800"/>
                        <a:ext cx="2340610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45565" y="3433445"/>
          <a:ext cx="566420" cy="506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" r:id="rId8" imgW="241300" imgH="215900" progId="Equation.KSEE3">
                  <p:embed/>
                </p:oleObj>
              </mc:Choice>
              <mc:Fallback>
                <p:oleObj name="" r:id="rId8" imgW="241300" imgH="215900" progId="Equation.KSEE3">
                  <p:embed/>
                  <p:pic>
                    <p:nvPicPr>
                      <p:cNvPr id="0" name="Picture 51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45565" y="3433445"/>
                        <a:ext cx="566420" cy="506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/>
          <p:nvPr/>
        </p:nvGraphicFramePr>
        <p:xfrm>
          <a:off x="3926205" y="3433445"/>
          <a:ext cx="60769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" name="" r:id="rId10" imgW="537210" imgH="365125" progId="Equation.KSEE3">
                  <p:embed/>
                </p:oleObj>
              </mc:Choice>
              <mc:Fallback>
                <p:oleObj name="" r:id="rId10" imgW="537210" imgH="365125" progId="Equation.KSEE3">
                  <p:embed/>
                  <p:pic>
                    <p:nvPicPr>
                      <p:cNvPr id="0" name="Picture 3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26205" y="3433445"/>
                        <a:ext cx="607695" cy="68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1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biểu diễn số 1,(6) dưới dạng phân số? 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</a:t>
            </a:r>
            <a:r>
              <a:rPr lang="en-US" altLang="vi-VN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vi-VN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32" name="Content Placeholder 31"/>
          <p:cNvGraphicFramePr>
            <a:graphicFrameLocks noChangeAspect="1"/>
          </p:cNvGraphicFramePr>
          <p:nvPr>
            <p:ph sz="half" idx="2"/>
          </p:nvPr>
        </p:nvGraphicFramePr>
        <p:xfrm>
          <a:off x="3979545" y="2066290"/>
          <a:ext cx="684530" cy="969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" name="" r:id="rId2" imgW="455295" imgH="882015" progId="Equation.KSEE3">
                  <p:embed/>
                </p:oleObj>
              </mc:Choice>
              <mc:Fallback>
                <p:oleObj name="" r:id="rId2" imgW="455295" imgH="882015" progId="Equation.KSEE3">
                  <p:embed/>
                  <p:pic>
                    <p:nvPicPr>
                      <p:cNvPr id="0" name="Picture 3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79545" y="2066290"/>
                        <a:ext cx="684530" cy="9690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/>
          <p:nvPr/>
        </p:nvGraphicFramePr>
        <p:xfrm>
          <a:off x="1249680" y="2095500"/>
          <a:ext cx="895985" cy="105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4" imgW="575310" imgH="737235" progId="Equation.KSEE3">
                  <p:embed/>
                </p:oleObj>
              </mc:Choice>
              <mc:Fallback>
                <p:oleObj name="" r:id="rId4" imgW="575310" imgH="737235" progId="Equation.KSEE3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49680" y="2095500"/>
                        <a:ext cx="895985" cy="105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/>
          <p:nvPr/>
        </p:nvGraphicFramePr>
        <p:xfrm>
          <a:off x="1507490" y="3319145"/>
          <a:ext cx="82677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6" imgW="575310" imgH="720725" progId="Equation.KSEE3">
                  <p:embed/>
                </p:oleObj>
              </mc:Choice>
              <mc:Fallback>
                <p:oleObj name="" r:id="rId6" imgW="575310" imgH="720725" progId="Equation.KSEE3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07490" y="3319145"/>
                        <a:ext cx="826770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3979545" y="3318510"/>
          <a:ext cx="871220" cy="1021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8" imgW="551815" imgH="720090" progId="Equation.KSEE3">
                  <p:embed/>
                </p:oleObj>
              </mc:Choice>
              <mc:Fallback>
                <p:oleObj name="" r:id="rId8" imgW="551815" imgH="720090" progId="Equation.KSEE3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79545" y="3318510"/>
                        <a:ext cx="871220" cy="1021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Học sinh làm bài vào vở?</a:t>
            </a:r>
            <a:endParaRPr lang="vi-VN" alt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5" name="Content Placeholder 4" descr="20191020_22590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450850" y="1174750"/>
            <a:ext cx="10640695" cy="519557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5841" name="Group 201729"/>
          <p:cNvGrpSpPr/>
          <p:nvPr/>
        </p:nvGrpSpPr>
        <p:grpSpPr>
          <a:xfrm>
            <a:off x="3084513" y="1384300"/>
            <a:ext cx="5459412" cy="3773488"/>
            <a:chOff x="1440" y="4545"/>
            <a:chExt cx="7807" cy="5010"/>
          </a:xfrm>
        </p:grpSpPr>
        <p:sp>
          <p:nvSpPr>
            <p:cNvPr id="35842" name="Rectangle 201730"/>
            <p:cNvSpPr/>
            <p:nvPr/>
          </p:nvSpPr>
          <p:spPr>
            <a:xfrm>
              <a:off x="6057" y="4545"/>
              <a:ext cx="1575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thực</a:t>
              </a:r>
              <a:r>
                <a:rPr lang="en-US" sz="1200" b="1">
                  <a:latin typeface="Times New Roman" panose="02020603050405020304" charset="0"/>
                </a:rPr>
                <a:t> R</a:t>
              </a:r>
              <a:endParaRPr lang="en-US">
                <a:latin typeface="Times New Roman" panose="02020603050405020304" charset="0"/>
              </a:endParaRPr>
            </a:p>
          </p:txBody>
        </p:sp>
        <p:sp>
          <p:nvSpPr>
            <p:cNvPr id="35843" name="Rectangle 201731"/>
            <p:cNvSpPr/>
            <p:nvPr/>
          </p:nvSpPr>
          <p:spPr>
            <a:xfrm>
              <a:off x="4335" y="5805"/>
              <a:ext cx="1575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hữu tỉ</a:t>
              </a:r>
              <a:r>
                <a:rPr lang="en-US" sz="1200" b="1">
                  <a:latin typeface="Times New Roman" panose="02020603050405020304" charset="0"/>
                </a:rPr>
                <a:t> Q</a:t>
              </a:r>
              <a:endParaRPr lang="en-US">
                <a:latin typeface="Times New Roman" panose="02020603050405020304" charset="0"/>
              </a:endParaRPr>
            </a:p>
          </p:txBody>
        </p:sp>
        <p:sp>
          <p:nvSpPr>
            <p:cNvPr id="35844" name="Rectangle 201732"/>
            <p:cNvSpPr/>
            <p:nvPr/>
          </p:nvSpPr>
          <p:spPr>
            <a:xfrm>
              <a:off x="7672" y="5805"/>
              <a:ext cx="1575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vô tỉ</a:t>
              </a:r>
              <a:r>
                <a:rPr lang="en-US" sz="1200" b="1">
                  <a:latin typeface="Times New Roman" panose="02020603050405020304" charset="0"/>
                </a:rPr>
                <a:t> I</a:t>
              </a:r>
              <a:endParaRPr lang="en-US">
                <a:latin typeface="Times New Roman" panose="02020603050405020304" charset="0"/>
              </a:endParaRPr>
            </a:p>
          </p:txBody>
        </p:sp>
        <p:sp>
          <p:nvSpPr>
            <p:cNvPr id="35845" name="Rectangle 201733"/>
            <p:cNvSpPr/>
            <p:nvPr/>
          </p:nvSpPr>
          <p:spPr>
            <a:xfrm>
              <a:off x="1440" y="7335"/>
              <a:ext cx="2895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nguyên</a:t>
              </a:r>
              <a:r>
                <a:rPr lang="en-US" sz="1200" b="1">
                  <a:latin typeface="Times New Roman" panose="02020603050405020304" charset="0"/>
                </a:rPr>
                <a:t> Z</a:t>
              </a:r>
              <a:endParaRPr lang="en-US">
                <a:latin typeface="Times New Roman" panose="02020603050405020304" charset="0"/>
              </a:endParaRPr>
            </a:p>
          </p:txBody>
        </p:sp>
        <p:sp>
          <p:nvSpPr>
            <p:cNvPr id="35846" name="Rectangle 201734"/>
            <p:cNvSpPr/>
            <p:nvPr/>
          </p:nvSpPr>
          <p:spPr>
            <a:xfrm>
              <a:off x="5820" y="7335"/>
              <a:ext cx="2890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hữu tỉ không nguyên</a:t>
              </a:r>
              <a:endParaRPr lang="en-US">
                <a:latin typeface="Times New Roman" panose="02020603050405020304" charset="0"/>
              </a:endParaRPr>
            </a:p>
          </p:txBody>
        </p:sp>
        <p:sp>
          <p:nvSpPr>
            <p:cNvPr id="35847" name="Rectangle 201735"/>
            <p:cNvSpPr/>
            <p:nvPr/>
          </p:nvSpPr>
          <p:spPr>
            <a:xfrm>
              <a:off x="1440" y="8865"/>
              <a:ext cx="2895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nguyên âm</a:t>
              </a:r>
              <a:endParaRPr lang="en-US">
                <a:latin typeface="Times New Roman" panose="02020603050405020304" charset="0"/>
              </a:endParaRPr>
            </a:p>
          </p:txBody>
        </p:sp>
        <p:sp>
          <p:nvSpPr>
            <p:cNvPr id="35848" name="Rectangle 201736"/>
            <p:cNvSpPr/>
            <p:nvPr/>
          </p:nvSpPr>
          <p:spPr>
            <a:xfrm>
              <a:off x="5815" y="8865"/>
              <a:ext cx="2895" cy="69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p>
              <a:pPr algn="ctr"/>
              <a:r>
                <a:rPr lang="en-US" sz="1200" b="1" dirty="0" err="1">
                  <a:latin typeface="Times New Roman" panose="02020603050405020304" charset="0"/>
                </a:rPr>
                <a:t>Số tự nhiên</a:t>
              </a:r>
              <a:r>
                <a:rPr lang="en-US" sz="1200" b="1">
                  <a:latin typeface="Times New Roman" panose="02020603050405020304" charset="0"/>
                </a:rPr>
                <a:t> N</a:t>
              </a:r>
              <a:endParaRPr lang="en-US">
                <a:latin typeface="Times New Roman" panose="02020603050405020304" charset="0"/>
              </a:endParaRPr>
            </a:p>
          </p:txBody>
        </p:sp>
        <p:cxnSp>
          <p:nvCxnSpPr>
            <p:cNvPr id="35849" name="Straight Arrow Connector 201737"/>
            <p:cNvCxnSpPr/>
            <p:nvPr/>
          </p:nvCxnSpPr>
          <p:spPr>
            <a:xfrm>
              <a:off x="6870" y="5235"/>
              <a:ext cx="0" cy="21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0" name="Straight Arrow Connector 201738"/>
            <p:cNvCxnSpPr/>
            <p:nvPr/>
          </p:nvCxnSpPr>
          <p:spPr>
            <a:xfrm>
              <a:off x="5205" y="5445"/>
              <a:ext cx="3255" cy="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1" name="Straight Arrow Connector 201739"/>
            <p:cNvCxnSpPr/>
            <p:nvPr/>
          </p:nvCxnSpPr>
          <p:spPr>
            <a:xfrm>
              <a:off x="5205" y="5445"/>
              <a:ext cx="0" cy="36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2" name="Straight Arrow Connector 201740"/>
            <p:cNvCxnSpPr/>
            <p:nvPr/>
          </p:nvCxnSpPr>
          <p:spPr>
            <a:xfrm>
              <a:off x="8460" y="5445"/>
              <a:ext cx="0" cy="36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3" name="Straight Arrow Connector 201741"/>
            <p:cNvCxnSpPr/>
            <p:nvPr/>
          </p:nvCxnSpPr>
          <p:spPr>
            <a:xfrm>
              <a:off x="5205" y="6495"/>
              <a:ext cx="0" cy="21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4" name="Straight Arrow Connector 201742"/>
            <p:cNvCxnSpPr/>
            <p:nvPr/>
          </p:nvCxnSpPr>
          <p:spPr>
            <a:xfrm>
              <a:off x="2775" y="6705"/>
              <a:ext cx="4560" cy="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5" name="Straight Arrow Connector 201743"/>
            <p:cNvCxnSpPr/>
            <p:nvPr/>
          </p:nvCxnSpPr>
          <p:spPr>
            <a:xfrm>
              <a:off x="2775" y="6705"/>
              <a:ext cx="0" cy="63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6" name="Straight Arrow Connector 201744"/>
            <p:cNvCxnSpPr/>
            <p:nvPr/>
          </p:nvCxnSpPr>
          <p:spPr>
            <a:xfrm>
              <a:off x="7335" y="6705"/>
              <a:ext cx="0" cy="63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7" name="Straight Arrow Connector 201745"/>
            <p:cNvCxnSpPr/>
            <p:nvPr/>
          </p:nvCxnSpPr>
          <p:spPr>
            <a:xfrm>
              <a:off x="2745" y="8025"/>
              <a:ext cx="0" cy="21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8" name="Straight Arrow Connector 201746"/>
            <p:cNvCxnSpPr/>
            <p:nvPr/>
          </p:nvCxnSpPr>
          <p:spPr>
            <a:xfrm>
              <a:off x="2325" y="8235"/>
              <a:ext cx="5010" cy="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59" name="Straight Arrow Connector 201747"/>
            <p:cNvCxnSpPr/>
            <p:nvPr/>
          </p:nvCxnSpPr>
          <p:spPr>
            <a:xfrm>
              <a:off x="2325" y="8235"/>
              <a:ext cx="0" cy="63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860" name="Straight Arrow Connector 201748"/>
            <p:cNvCxnSpPr/>
            <p:nvPr/>
          </p:nvCxnSpPr>
          <p:spPr>
            <a:xfrm>
              <a:off x="7335" y="8235"/>
              <a:ext cx="0" cy="63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Text Box 72705"/>
          <p:cNvSpPr txBox="1"/>
          <p:nvPr/>
        </p:nvSpPr>
        <p:spPr>
          <a:xfrm>
            <a:off x="1847850" y="1341438"/>
            <a:ext cx="8496300" cy="40208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70000"/>
              </a:spcBef>
              <a:buChar char="•"/>
            </a:pPr>
            <a:r>
              <a:rPr 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Lý thuyết</a:t>
            </a: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</a:rPr>
              <a:t> Học</a:t>
            </a:r>
            <a: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 kỹ nội dung các phần lý thuyết đã</a:t>
            </a:r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</a:rPr>
              <a:t> ôn.</a:t>
            </a:r>
            <a:endParaRPr lang="en-US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70000"/>
              </a:spcBef>
            </a:pPr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</a:rPr>
              <a:t> Xem lại cách xác định giá trị tuyệt đối của một số hữu tỉ.</a:t>
            </a:r>
            <a:endParaRPr lang="en-US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70000"/>
              </a:spcBef>
            </a:pPr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</a:rPr>
              <a:t> Khái niệm căn bậc hai.</a:t>
            </a:r>
            <a:endParaRPr lang="en-US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70000"/>
              </a:spcBef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* </a:t>
            </a:r>
            <a:r>
              <a:rPr 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 tập</a:t>
            </a: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b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	- Xem lại các bài tập đã giải.</a:t>
            </a:r>
            <a:endParaRPr lang="en-US" b="1" dirty="0" err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70000"/>
              </a:spcBef>
            </a:pPr>
            <a: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               -</a:t>
            </a:r>
            <a:r>
              <a:rPr lang="vi-VN" alt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Làm bài tập 96, 97, 98, 99, 101</a:t>
            </a:r>
            <a:b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Chuẩn bị</a:t>
            </a: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b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	- Chuẩn bị các câu hỏi ôn chương 6,7,8,9,10</a:t>
            </a:r>
            <a:b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b="1" dirty="0" err="1">
                <a:solidFill>
                  <a:srgbClr val="000099"/>
                </a:solidFill>
                <a:latin typeface="Arial" panose="020B0604020202020204" pitchFamily="34" charset="0"/>
              </a:rPr>
              <a:t>	- Xem lại các dạng bài tập về tỉ lệ thức, tính chất dãy tỉ số bằng nhau, các phép tính chứa căn thức</a:t>
            </a:r>
            <a:r>
              <a:rPr lang="en-US" sz="2500" b="1">
                <a:solidFill>
                  <a:srgbClr val="000099"/>
                </a:solidFill>
                <a:latin typeface="Arial" panose="020B0604020202020204" pitchFamily="34" charset="0"/>
              </a:rPr>
              <a:t>.</a:t>
            </a:r>
            <a:endParaRPr lang="en-US" sz="2500" b="1">
              <a:latin typeface="Arial" panose="020B0604020202020204" pitchFamily="34" charset="0"/>
            </a:endParaRPr>
          </a:p>
        </p:txBody>
      </p:sp>
      <p:sp>
        <p:nvSpPr>
          <p:cNvPr id="72707" name="Rectangle 72706"/>
          <p:cNvSpPr/>
          <p:nvPr/>
        </p:nvSpPr>
        <p:spPr>
          <a:xfrm>
            <a:off x="3287713" y="549275"/>
            <a:ext cx="54006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800" b="1">
                <a:ln w="9525" cap="flat" cmpd="sng">
                  <a:solidFill>
                    <a:srgbClr val="FF3300"/>
                  </a:solidFill>
                  <a:prstDash val="solid"/>
                  <a:miter/>
                  <a:headEnd type="none" w="med" len="med"/>
                  <a:tailEnd type="none" w="med" len="med"/>
                </a:ln>
                <a:solidFill>
                  <a:srgbClr val="006600"/>
                </a:solidFill>
                <a:effectLst>
                  <a:outerShdw dist="35921" dir="2699999" algn="ctr" rotWithShape="0">
                    <a:srgbClr val="808080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HƯỚNG DẪN VỀ NHÀ</a:t>
            </a:r>
            <a:endParaRPr lang="en-US" sz="2800" b="1">
              <a:ln w="9525" cap="flat" cmpd="sng">
                <a:solidFill>
                  <a:srgbClr val="FF3300"/>
                </a:solidFill>
                <a:prstDash val="solid"/>
                <a:miter/>
                <a:headEnd type="none" w="med" len="med"/>
                <a:tailEnd type="none" w="med" len="med"/>
              </a:ln>
              <a:solidFill>
                <a:srgbClr val="006600"/>
              </a:solidFill>
              <a:effectLst>
                <a:outerShdw dist="35921" dir="2699999" algn="ctr" rotWithShape="0">
                  <a:srgbClr val="808080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grpSp>
        <p:nvGrpSpPr>
          <p:cNvPr id="33795" name="Group 72707"/>
          <p:cNvGrpSpPr/>
          <p:nvPr/>
        </p:nvGrpSpPr>
        <p:grpSpPr>
          <a:xfrm>
            <a:off x="1524000" y="0"/>
            <a:ext cx="9144000" cy="6858000"/>
            <a:chOff x="0" y="192"/>
            <a:chExt cx="5760" cy="3936"/>
          </a:xfrm>
        </p:grpSpPr>
        <p:grpSp>
          <p:nvGrpSpPr>
            <p:cNvPr id="33796" name="Group 72708"/>
            <p:cNvGrpSpPr/>
            <p:nvPr/>
          </p:nvGrpSpPr>
          <p:grpSpPr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33797" name="Content Placeholder 72709" descr="n3"/>
              <p:cNvPicPr>
                <a:picLocks noGrp="1" noChangeAspect="1"/>
              </p:cNvPicPr>
              <p:nvPr>
                <p:ph sz="half" idx="4294967295"/>
              </p:nvPr>
            </p:nvPicPr>
            <p:blipFill>
              <a:blip r:embed="rId1"/>
              <a:stretch>
                <a:fillRect/>
              </a:stretch>
            </p:blipFill>
            <p:spPr>
              <a:xfrm>
                <a:off x="0" y="3984"/>
                <a:ext cx="5760" cy="52"/>
              </a:xfrm>
            </p:spPr>
          </p:pic>
          <p:pic>
            <p:nvPicPr>
              <p:cNvPr id="33798" name="Content Placeholder 72710" descr="n3"/>
              <p:cNvPicPr>
                <a:picLocks noGrp="1" noChangeAspect="1"/>
              </p:cNvPicPr>
              <p:nvPr>
                <p:ph sz="half" idx="4294967295"/>
              </p:nvPr>
            </p:nvPicPr>
            <p:blipFill>
              <a:blip r:embed="rId1"/>
              <a:stretch>
                <a:fillRect/>
              </a:stretch>
            </p:blipFill>
            <p:spPr>
              <a:xfrm>
                <a:off x="0" y="336"/>
                <a:ext cx="5760" cy="48"/>
              </a:xfrm>
            </p:spPr>
          </p:pic>
        </p:grpSp>
        <p:pic>
          <p:nvPicPr>
            <p:cNvPr id="33799" name="Content Placeholder 72711" descr="n3"/>
            <p:cNvPicPr>
              <a:picLocks noGrp="1" noChangeAspect="1"/>
            </p:cNvPicPr>
            <p:nvPr>
              <p:ph sz="half" idx="4294967295"/>
            </p:nvPr>
          </p:nvPicPr>
          <p:blipFill>
            <a:blip r:embed="rId1"/>
            <a:stretch>
              <a:fillRect/>
            </a:stretch>
          </p:blipFill>
          <p:spPr>
            <a:xfrm rot="5400000">
              <a:off x="-1848" y="2136"/>
              <a:ext cx="3936" cy="48"/>
            </a:xfrm>
          </p:spPr>
        </p:pic>
        <p:pic>
          <p:nvPicPr>
            <p:cNvPr id="33800" name="Content Placeholder 72712" descr="n3"/>
            <p:cNvPicPr>
              <a:picLocks noGrp="1" noChangeAspect="1"/>
            </p:cNvPicPr>
            <p:nvPr>
              <p:ph sz="half" idx="4294967295"/>
            </p:nvPr>
          </p:nvPicPr>
          <p:blipFill>
            <a:blip r:embed="rId1"/>
            <a:stretch>
              <a:fillRect/>
            </a:stretch>
          </p:blipFill>
          <p:spPr>
            <a:xfrm rot="-5400000" flipH="1">
              <a:off x="3671" y="2135"/>
              <a:ext cx="3936" cy="50"/>
            </a:xfrm>
          </p:spPr>
        </p:pic>
      </p:grpSp>
      <p:pic>
        <p:nvPicPr>
          <p:cNvPr id="33801" name="Picture 72713" descr="POINSE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1331913" cy="13255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802" name="Picture 72714" descr="POINSE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9258300" y="36513"/>
            <a:ext cx="1379538" cy="13731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803" name="Picture 72715" descr="POINSE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1544638" y="5376863"/>
            <a:ext cx="1493837" cy="14874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804" name="Picture 72716" descr="POINSE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120188" y="5356225"/>
            <a:ext cx="1500187" cy="1492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2706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2706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2706">
                                            <p:txEl>
                                              <p:char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5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2706">
                                            <p:txEl>
                                              <p:charRg st="5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2706">
                                            <p:txEl>
                                              <p:charRg st="5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2706">
                                            <p:txEl>
                                              <p:charRg st="5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115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2706">
                                            <p:txEl>
                                              <p:charRg st="115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2706">
                                            <p:txEl>
                                              <p:charRg st="115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2706">
                                            <p:txEl>
                                              <p:charRg st="115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270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270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270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72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Rectangle 71681"/>
          <p:cNvSpPr/>
          <p:nvPr/>
        </p:nvSpPr>
        <p:spPr>
          <a:xfrm>
            <a:off x="1752600" y="161925"/>
            <a:ext cx="8686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200" b="1">
                <a:ln w="9525" cap="flat" cmpd="sng">
                  <a:solidFill>
                    <a:srgbClr val="00FF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Kính chúc các thầy, cô mạnh khoẻ- hạnh phúc</a:t>
            </a:r>
            <a:endParaRPr lang="en-US" sz="3200" b="1">
              <a:ln w="9525" cap="flat" cmpd="sng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sp>
        <p:nvSpPr>
          <p:cNvPr id="71683" name="Rectangle 71682"/>
          <p:cNvSpPr/>
          <p:nvPr/>
        </p:nvSpPr>
        <p:spPr>
          <a:xfrm>
            <a:off x="1752600" y="44958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200" b="1">
                <a:ln w="9525" cap="flat" cmpd="sng">
                  <a:solidFill>
                    <a:srgbClr val="FF33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Chúc các em học sinh chăm ngoan- học giỏi</a:t>
            </a:r>
            <a:endParaRPr lang="en-US" sz="3200" b="1">
              <a:ln w="9525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  <p:pic>
        <p:nvPicPr>
          <p:cNvPr id="71684" name="Picture 71683" descr="soft100_20_10_077648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9513" y="1700213"/>
            <a:ext cx="4343400" cy="2743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685" name="Rectangle 71684"/>
          <p:cNvSpPr/>
          <p:nvPr/>
        </p:nvSpPr>
        <p:spPr>
          <a:xfrm>
            <a:off x="2743200" y="5867400"/>
            <a:ext cx="658177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800" b="1">
                <a:ln w="9525" cap="flat" cmpd="sng">
                  <a:solidFill>
                    <a:srgbClr val="00FF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1AB5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charset="0"/>
                <a:ea typeface="Times New Roman" panose="02020603050405020304" charset="0"/>
              </a:rPr>
              <a:t>Xin chân thành cảm ơn các thầy cô và các em</a:t>
            </a:r>
            <a:endParaRPr lang="en-US" sz="2800" b="1">
              <a:ln w="9525" cap="flat" cmpd="sng">
                <a:solidFill>
                  <a:srgbClr val="00FF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1AB5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charset="0"/>
              <a:ea typeface="Times New Roman" panose="02020603050405020304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Trò chơi “</a:t>
            </a:r>
            <a:r>
              <a:rPr lang="vi-VN" altLang="en-US" sz="720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charset="0"/>
                <a:cs typeface="Times New Roman" panose="02020603050405020304" charset="0"/>
              </a:rPr>
              <a:t>ô số may mắn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”</a:t>
            </a:r>
            <a:endParaRPr lang="vi-V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Luật chơi:</a:t>
            </a:r>
            <a:endParaRPr lang="vi-VN" alt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-Chia lớp thành 4 nhóm chơi. Mỗi nhóm tương ứng với 1 tổ.</a:t>
            </a:r>
            <a:endParaRPr lang="vi-VN" alt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-Mỗi đội lần lượt chọn 1 ô số trong 12 ô số, mỗi ô số ứng với 1 câu hỏi, 1 học sinh của tổ chọn ô đó trả lời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Đúng</a:t>
            </a:r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sẽ mang về 10 điểm cho đội mình. Học sinh tổ đó trả lời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Sai</a:t>
            </a:r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thì cơ hội trả lời sẽ nhường cho 3 đội còn lại. Tổ nào có học sinh giơ tay nhanh nhất sẽ giành được quyền trả lời câu hỏi và mang 10 điểm về cho đội của mình.</a:t>
            </a:r>
            <a:endParaRPr lang="vi-VN" alt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vi-VN" alt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-đội có nhiều điểm sẽ CHIẾN THẮNG.</a:t>
            </a:r>
            <a:endParaRPr lang="vi-VN" alt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" name="Rounded Rectangle 35"/>
          <p:cNvSpPr/>
          <p:nvPr/>
        </p:nvSpPr>
        <p:spPr>
          <a:xfrm>
            <a:off x="981075" y="979170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7" name="Text Box 36">
            <a:hlinkClick r:id="rId1" tooltip="" action="ppaction://hlinksldjump"/>
          </p:cNvPr>
          <p:cNvSpPr txBox="1"/>
          <p:nvPr/>
        </p:nvSpPr>
        <p:spPr>
          <a:xfrm>
            <a:off x="1279525" y="1366520"/>
            <a:ext cx="9226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600"/>
              <a:t> 1</a:t>
            </a:r>
            <a:endParaRPr lang="vi-VN" altLang="en-US" sz="3600"/>
          </a:p>
        </p:txBody>
      </p:sp>
      <p:sp>
        <p:nvSpPr>
          <p:cNvPr id="38" name="Rounded Rectangle 37">
            <a:hlinkClick r:id="rId2" tooltip="" action="ppaction://hlinksldjump"/>
          </p:cNvPr>
          <p:cNvSpPr/>
          <p:nvPr/>
        </p:nvSpPr>
        <p:spPr>
          <a:xfrm>
            <a:off x="2722245" y="979170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</a:t>
            </a: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2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598035" y="979170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alt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  <a:sym typeface="+mn-ea"/>
              </a:rPr>
              <a:t>   </a:t>
            </a:r>
            <a:r>
              <a:rPr kumimoji="0" lang="vi-VN" alt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charset="0"/>
                <a:ea typeface="SimSun" panose="02010600030101010101" pitchFamily="2" charset="-122"/>
                <a:cs typeface="Times New Roman" panose="02020603050405020304" charset="0"/>
                <a:sym typeface="+mn-ea"/>
                <a:hlinkClick r:id="rId3" tooltip="" action="ppaction://hlinksldjump"/>
              </a:rPr>
              <a:t>3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0" name="Rounded Rectangle 39">
            <a:hlinkClick r:id="rId4" tooltip="" action="ppaction://hlinksldjump"/>
          </p:cNvPr>
          <p:cNvSpPr/>
          <p:nvPr/>
        </p:nvSpPr>
        <p:spPr>
          <a:xfrm>
            <a:off x="6518910" y="979170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4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1" name="Rounded Rectangle 40">
            <a:hlinkClick r:id="rId5" tooltip="" action="ppaction://hlinksldjump"/>
          </p:cNvPr>
          <p:cNvSpPr/>
          <p:nvPr/>
        </p:nvSpPr>
        <p:spPr>
          <a:xfrm>
            <a:off x="8275320" y="979170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5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2" name="Rounded Rectangle 41">
            <a:hlinkClick r:id="rId6" tooltip="" action="ppaction://hlinksldjump"/>
          </p:cNvPr>
          <p:cNvSpPr/>
          <p:nvPr/>
        </p:nvSpPr>
        <p:spPr>
          <a:xfrm>
            <a:off x="10001885" y="979170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6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3" name="Rounded Rectangle 42">
            <a:hlinkClick r:id="rId7" tooltip="" action="ppaction://hlinksldjump"/>
          </p:cNvPr>
          <p:cNvSpPr/>
          <p:nvPr/>
        </p:nvSpPr>
        <p:spPr>
          <a:xfrm>
            <a:off x="981075" y="2988945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7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722245" y="2988945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  <a:hlinkClick r:id="rId8" tooltip="" action="ppaction://hlinksldjump"/>
              </a:rPr>
              <a:t>8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5" name="Rounded Rectangle 44">
            <a:hlinkClick r:id="rId9" tooltip="" action="ppaction://hlinksldjump"/>
          </p:cNvPr>
          <p:cNvSpPr/>
          <p:nvPr/>
        </p:nvSpPr>
        <p:spPr>
          <a:xfrm>
            <a:off x="4598035" y="2988945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9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6" name="Rounded Rectangle 45">
            <a:hlinkClick r:id="rId10" tooltip="" action="ppaction://hlinksldjump"/>
          </p:cNvPr>
          <p:cNvSpPr/>
          <p:nvPr/>
        </p:nvSpPr>
        <p:spPr>
          <a:xfrm>
            <a:off x="6518910" y="2988945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10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7" name="Rounded Rectangle 46">
            <a:hlinkClick r:id="rId11" tooltip="" action="ppaction://hlinksldjump"/>
          </p:cNvPr>
          <p:cNvSpPr/>
          <p:nvPr/>
        </p:nvSpPr>
        <p:spPr>
          <a:xfrm>
            <a:off x="8275320" y="2988945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  <a:hlinkClick r:id="rId11" tooltip="" action="ppaction://hlinksldjump"/>
              </a:rPr>
              <a:t>11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0001885" y="2914015"/>
            <a:ext cx="1464310" cy="1419860"/>
          </a:xfrm>
          <a:prstGeom prst="round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r>
              <a:rPr lang="vi-VN" altLang="en-US" sz="4000">
                <a:latin typeface="Times New Roman" panose="02020603050405020304" charset="0"/>
                <a:cs typeface="Times New Roman" panose="02020603050405020304" charset="0"/>
                <a:sym typeface="+mn-ea"/>
                <a:hlinkClick r:id="rId12" tooltip="" action="ppaction://hlinksldjump"/>
              </a:rPr>
              <a:t>12</a:t>
            </a:r>
            <a:endParaRPr kumimoji="0" lang="vi-VN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81075" y="4714240"/>
            <a:ext cx="10603865" cy="1132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vi-VN" altLang="en-US" sz="360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ctr"/>
            <a:r>
              <a:rPr lang="vi-VN" altLang="en-US" sz="36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Ô SỐ MAY MẮN- LUCKY NUMBER</a:t>
            </a:r>
            <a:endParaRPr lang="vi-VN" altLang="en-US" sz="360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endParaRPr lang="en-US" sz="3600"/>
          </a:p>
        </p:txBody>
      </p:sp>
      <p:sp>
        <p:nvSpPr>
          <p:cNvPr id="63" name="Oval 62">
            <a:hlinkClick r:id="rId13" action="ppaction://hlinksldjump"/>
          </p:cNvPr>
          <p:cNvSpPr/>
          <p:nvPr/>
        </p:nvSpPr>
        <p:spPr>
          <a:xfrm>
            <a:off x="10572750" y="6054090"/>
            <a:ext cx="784225" cy="602615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ransition>
    <p:fade/>
    <p:sndAc>
      <p:stSnd>
        <p:snd r:embed="rId14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Par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32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8" dur="49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63" grpId="0" bldLvl="0" animBg="1"/>
      <p:bldP spid="63" grpId="1" animBg="1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1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Tìm công thức </a:t>
            </a:r>
            <a:r>
              <a:rPr lang="vi-VN" alt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Sai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 trong các công thức sau đây?</a:t>
            </a:r>
            <a:endParaRPr lang="vi-V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A. </a:t>
                      </a:r>
                      <a:endParaRPr lang="vi-V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B.</a:t>
                      </a:r>
                      <a:endParaRPr lang="vi-VN" altLang="en-US"/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C.</a:t>
                      </a:r>
                      <a:endParaRPr lang="vi-VN" altLang="en-US"/>
                    </a:p>
                    <a:p>
                      <a:pPr>
                        <a:buNone/>
                      </a:pPr>
                      <a:endParaRPr lang="vi-V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D. </a:t>
                      </a:r>
                      <a:endParaRPr lang="vi-V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/>
          <p:nvPr/>
        </p:nvGraphicFramePr>
        <p:xfrm>
          <a:off x="1010920" y="2252345"/>
          <a:ext cx="2361565" cy="78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2245360" imgH="629285" progId="Equation.KSEE3">
                  <p:embed/>
                </p:oleObj>
              </mc:Choice>
              <mc:Fallback>
                <p:oleObj name="" r:id="rId1" imgW="2245360" imgH="629285" progId="Equation.KSEE3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10920" y="2252345"/>
                        <a:ext cx="2361565" cy="78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/>
          <p:nvPr/>
        </p:nvGraphicFramePr>
        <p:xfrm>
          <a:off x="3561080" y="2084070"/>
          <a:ext cx="2068830" cy="661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3" imgW="2162810" imgH="482600" progId="Equation.KSEE3">
                  <p:embed/>
                </p:oleObj>
              </mc:Choice>
              <mc:Fallback>
                <p:oleObj name="" r:id="rId3" imgW="2162810" imgH="482600" progId="Equation.KSEE3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1080" y="2084070"/>
                        <a:ext cx="2068830" cy="661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/>
          <p:nvPr/>
        </p:nvGraphicFramePr>
        <p:xfrm>
          <a:off x="952500" y="3449955"/>
          <a:ext cx="2479040" cy="758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5" imgW="2053590" imgH="714375" progId="Equation.KSEE3">
                  <p:embed/>
                </p:oleObj>
              </mc:Choice>
              <mc:Fallback>
                <p:oleObj name="" r:id="rId5" imgW="2053590" imgH="714375" progId="Equation.KSEE3">
                  <p:embed/>
                  <p:pic>
                    <p:nvPicPr>
                      <p:cNvPr id="0" name="Picture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2500" y="3449955"/>
                        <a:ext cx="2479040" cy="758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/>
          <p:nvPr/>
        </p:nvGraphicFramePr>
        <p:xfrm>
          <a:off x="3674110" y="3449955"/>
          <a:ext cx="1955800" cy="61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7" imgW="1907540" imgH="559435" progId="Equation.KSEE3">
                  <p:embed/>
                </p:oleObj>
              </mc:Choice>
              <mc:Fallback>
                <p:oleObj name="" r:id="rId7" imgW="1907540" imgH="559435" progId="Equation.KSEE3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74110" y="3449955"/>
                        <a:ext cx="1955800" cy="617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C.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9" name="Object 18"/>
          <p:cNvGraphicFramePr/>
          <p:nvPr/>
        </p:nvGraphicFramePr>
        <p:xfrm>
          <a:off x="5031740" y="5517515"/>
          <a:ext cx="2426335" cy="769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" name="" r:id="rId9" imgW="762000" imgH="228600" progId="Equation.KSEE3">
                  <p:embed/>
                </p:oleObj>
              </mc:Choice>
              <mc:Fallback>
                <p:oleObj name="" r:id="rId9" imgW="762000" imgH="228600" progId="Equation.KSEE3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31740" y="5517515"/>
                        <a:ext cx="2426335" cy="769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eft Arrow 2">
            <a:hlinkClick r:id="rId1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Content Placeholder 20"/>
          <p:cNvSpPr/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tính: </a:t>
            </a:r>
            <a:endParaRPr lang="vi-VN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A. </a:t>
                      </a:r>
                      <a:endParaRPr lang="vi-V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B.</a:t>
                      </a:r>
                      <a:endParaRPr lang="vi-VN" altLang="en-US"/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C.</a:t>
                      </a:r>
                      <a:endParaRPr lang="vi-VN" altLang="en-US"/>
                    </a:p>
                    <a:p>
                      <a:pPr>
                        <a:buNone/>
                      </a:pPr>
                      <a:endParaRPr lang="vi-V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/>
                        <a:t>D. </a:t>
                      </a:r>
                      <a:endParaRPr lang="vi-V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A.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22" name="Object 21"/>
          <p:cNvGraphicFramePr/>
          <p:nvPr/>
        </p:nvGraphicFramePr>
        <p:xfrm>
          <a:off x="3931920" y="364490"/>
          <a:ext cx="3479800" cy="986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" name="" r:id="rId2" imgW="2898140" imgH="1054735" progId="Equation.KSEE3">
                  <p:embed/>
                </p:oleObj>
              </mc:Choice>
              <mc:Fallback>
                <p:oleObj name="" r:id="rId2" imgW="2898140" imgH="1054735" progId="Equation.KSEE3">
                  <p:embed/>
                  <p:pic>
                    <p:nvPicPr>
                      <p:cNvPr id="0" name="Picture 2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31920" y="364490"/>
                        <a:ext cx="3479800" cy="986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/>
          <p:nvPr/>
        </p:nvGraphicFramePr>
        <p:xfrm>
          <a:off x="3783965" y="1857375"/>
          <a:ext cx="87693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" name="" r:id="rId4" imgW="890905" imgH="662305" progId="Equation.KSEE3">
                  <p:embed/>
                </p:oleObj>
              </mc:Choice>
              <mc:Fallback>
                <p:oleObj name="" r:id="rId4" imgW="890905" imgH="662305" progId="Equation.KSEE3">
                  <p:embed/>
                  <p:pic>
                    <p:nvPicPr>
                      <p:cNvPr id="0" name="Picture 2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3965" y="1857375"/>
                        <a:ext cx="876935" cy="111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/>
          <p:nvPr/>
        </p:nvGraphicFramePr>
        <p:xfrm>
          <a:off x="1239520" y="3228975"/>
          <a:ext cx="866140" cy="1099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" name="" r:id="rId6" imgW="691515" imgH="657860" progId="Equation.KSEE3">
                  <p:embed/>
                </p:oleObj>
              </mc:Choice>
              <mc:Fallback>
                <p:oleObj name="" r:id="rId6" imgW="691515" imgH="657860" progId="Equation.KSEE3">
                  <p:embed/>
                  <p:pic>
                    <p:nvPicPr>
                      <p:cNvPr id="0" name="Picture 3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9520" y="3228975"/>
                        <a:ext cx="866140" cy="1099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/>
          <p:nvPr/>
        </p:nvGraphicFramePr>
        <p:xfrm>
          <a:off x="3783965" y="3228975"/>
          <a:ext cx="847090" cy="1099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" name="" r:id="rId8" imgW="679450" imgH="657860" progId="Equation.KSEE3">
                  <p:embed/>
                </p:oleObj>
              </mc:Choice>
              <mc:Fallback>
                <p:oleObj name="" r:id="rId8" imgW="679450" imgH="657860" progId="Equation.KSEE3">
                  <p:embed/>
                  <p:pic>
                    <p:nvPicPr>
                      <p:cNvPr id="0" name="Picture 3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83965" y="3228975"/>
                        <a:ext cx="847090" cy="1099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/>
          <p:nvPr/>
        </p:nvGraphicFramePr>
        <p:xfrm>
          <a:off x="1417320" y="1960880"/>
          <a:ext cx="852805" cy="1116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" name="" r:id="rId10" imgW="574040" imgH="662940" progId="Equation.KSEE3">
                  <p:embed/>
                </p:oleObj>
              </mc:Choice>
              <mc:Fallback>
                <p:oleObj name="" r:id="rId10" imgW="574040" imgH="662940" progId="Equation.KSEE3">
                  <p:embed/>
                  <p:pic>
                    <p:nvPicPr>
                      <p:cNvPr id="0" name="Picture 3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17320" y="1960880"/>
                        <a:ext cx="852805" cy="1116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Content Placeholder 37"/>
          <p:cNvSpPr/>
          <p:nvPr>
            <p:ph sz="half" idx="2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3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Tìm x? biết  </a:t>
            </a:r>
            <a:endParaRPr lang="vi-V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539105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948305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 x=-2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x=2 hoặc x=-2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x=2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x=0 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C.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1" name="Object 10"/>
          <p:cNvGraphicFramePr/>
          <p:nvPr/>
        </p:nvGraphicFramePr>
        <p:xfrm>
          <a:off x="5843270" y="462915"/>
          <a:ext cx="3456305" cy="7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2" imgW="2586990" imgH="496570" progId="Equation.KSEE3">
                  <p:embed/>
                </p:oleObj>
              </mc:Choice>
              <mc:Fallback>
                <p:oleObj name="" r:id="rId2" imgW="2586990" imgH="496570" progId="Equation.KSEE3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43270" y="462915"/>
                        <a:ext cx="3456305" cy="751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/>
          <p:cNvSpPr/>
          <p:nvPr>
            <p:ph sz="half" idx="2"/>
          </p:nvPr>
        </p:nvSpPr>
        <p:spPr>
          <a:xfrm>
            <a:off x="6172200" y="1840230"/>
            <a:ext cx="5181600" cy="4351338"/>
          </a:xfrm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/>
      <p:bldP spid="17" grpId="1" animBg="1"/>
      <p:bldP spid="18" grpId="1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260" y="365125"/>
            <a:ext cx="10515600" cy="1325563"/>
          </a:xfrm>
        </p:spPr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4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Tìm x? Biết: </a:t>
            </a:r>
            <a:endParaRPr lang="vi-V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400">
                          <a:latin typeface="Times New Roman" panose="02020603050405020304" charset="0"/>
                          <a:cs typeface="Times New Roman" panose="02020603050405020304" charset="0"/>
                        </a:rPr>
                        <a:t>A.  x=2,5</a:t>
                      </a:r>
                      <a:endParaRPr lang="vi-VN" altLang="en-US" sz="24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400">
                          <a:latin typeface="Times New Roman" panose="02020603050405020304" charset="0"/>
                          <a:cs typeface="Times New Roman" panose="02020603050405020304" charset="0"/>
                        </a:rPr>
                        <a:t>B. x=0,5</a:t>
                      </a:r>
                      <a:endParaRPr lang="vi-VN" altLang="en-US" sz="24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400">
                          <a:latin typeface="Times New Roman" panose="02020603050405020304" charset="0"/>
                          <a:cs typeface="Times New Roman" panose="02020603050405020304" charset="0"/>
                        </a:rPr>
                        <a:t>C. x=2</a:t>
                      </a:r>
                      <a:endParaRPr lang="vi-VN" altLang="en-US" sz="24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4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400">
                          <a:latin typeface="Times New Roman" panose="02020603050405020304" charset="0"/>
                          <a:cs typeface="Times New Roman" panose="02020603050405020304" charset="0"/>
                        </a:rPr>
                        <a:t>D. x=2,5 hoặc x=0,5</a:t>
                      </a:r>
                      <a:endParaRPr lang="vi-VN" altLang="en-US" sz="24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D.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sz="half" idx="2"/>
          </p:nvPr>
        </p:nvGraphicFramePr>
        <p:xfrm>
          <a:off x="5502275" y="500380"/>
          <a:ext cx="2448560" cy="759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2" imgW="2881630" imgH="700405" progId="Equation.KSEE3">
                  <p:embed/>
                </p:oleObj>
              </mc:Choice>
              <mc:Fallback>
                <p:oleObj name="" r:id="rId2" imgW="2881630" imgH="700405" progId="Equation.KSEE3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2275" y="500380"/>
                        <a:ext cx="2448560" cy="759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5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Tìm x? Biết </a:t>
            </a:r>
            <a:endParaRPr lang="vi-V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x</a:t>
                      </a:r>
                      <a:r>
                        <a:rPr lang="en-US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=6</a:t>
                      </a:r>
                      <a:endParaRPr lang="en-US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x=-6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x=12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x=-12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C.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sz="half" idx="2"/>
          </p:nvPr>
        </p:nvGraphicFramePr>
        <p:xfrm>
          <a:off x="5629910" y="457200"/>
          <a:ext cx="241427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2" imgW="2149475" imgH="604520" progId="Equation.KSEE3">
                  <p:embed/>
                </p:oleObj>
              </mc:Choice>
              <mc:Fallback>
                <p:oleObj name="" r:id="rId2" imgW="2149475" imgH="604520" progId="Equation.KSEE3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29910" y="457200"/>
                        <a:ext cx="2414270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vi-V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Câu </a:t>
            </a:r>
            <a:r>
              <a:rPr lang="en-US" altLang="vi-VN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6</a:t>
            </a:r>
            <a:r>
              <a:rPr lang="vi-VN" altLang="en-US">
                <a:latin typeface="Times New Roman" panose="02020603050405020304" charset="0"/>
                <a:cs typeface="Times New Roman" panose="02020603050405020304" charset="0"/>
              </a:rPr>
              <a:t>: T</a:t>
            </a:r>
            <a:r>
              <a:rPr lang="en-US" altLang="vi-VN">
                <a:latin typeface="Times New Roman" panose="02020603050405020304" charset="0"/>
                <a:cs typeface="Times New Roman" panose="02020603050405020304" charset="0"/>
              </a:rPr>
              <a:t>ìm x, y biết </a:t>
            </a:r>
            <a:endParaRPr lang="en-US" altLang="vi-VN"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4" name="Content Placeholder 3"/>
          <p:cNvGraphicFramePr/>
          <p:nvPr>
            <p:ph sz="half" idx="1"/>
          </p:nvPr>
        </p:nvGraphicFramePr>
        <p:xfrm>
          <a:off x="838200" y="1825625"/>
          <a:ext cx="5181600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A.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x=2, y=3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B.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x=4, y=6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1358900"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C.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x=6, y=4</a:t>
                      </a: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>
                        <a:buNone/>
                      </a:pPr>
                      <a:endParaRPr lang="vi-VN" altLang="en-US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vi-VN" altLang="en-US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D. </a:t>
                      </a:r>
                      <a:r>
                        <a:rPr lang="en-US" altLang="vi-VN" sz="2800">
                          <a:latin typeface="Times New Roman" panose="02020603050405020304" charset="0"/>
                          <a:cs typeface="Times New Roman" panose="02020603050405020304" charset="0"/>
                        </a:rPr>
                        <a:t>x=3, y=2</a:t>
                      </a:r>
                      <a:endParaRPr lang="en-US" altLang="vi-VN" sz="280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>
            <a:off x="867410" y="5391785"/>
            <a:ext cx="88201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 Box 17"/>
          <p:cNvSpPr txBox="1"/>
          <p:nvPr/>
        </p:nvSpPr>
        <p:spPr>
          <a:xfrm>
            <a:off x="1911350" y="5347335"/>
            <a:ext cx="6132830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Đáp án </a:t>
            </a:r>
            <a:r>
              <a:rPr lang="en-US" altLang="vi-VN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vi-VN" alt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.  </a:t>
            </a:r>
            <a:endParaRPr lang="vi-VN" alt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Left Arrow 2">
            <a:hlinkClick r:id="rId1" action="ppaction://hlinksldjump"/>
          </p:cNvPr>
          <p:cNvSpPr/>
          <p:nvPr/>
        </p:nvSpPr>
        <p:spPr>
          <a:xfrm>
            <a:off x="9839325" y="5885180"/>
            <a:ext cx="1369060" cy="996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0181590" y="6142990"/>
            <a:ext cx="922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Back</a:t>
            </a:r>
            <a:endParaRPr lang="vi-VN" altLang="en-US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graphicFrame>
        <p:nvGraphicFramePr>
          <p:cNvPr id="16" name="Content Placeholder 15"/>
          <p:cNvGraphicFramePr>
            <a:graphicFrameLocks noChangeAspect="1"/>
          </p:cNvGraphicFramePr>
          <p:nvPr>
            <p:ph sz="half" idx="2"/>
          </p:nvPr>
        </p:nvGraphicFramePr>
        <p:xfrm>
          <a:off x="5501640" y="650875"/>
          <a:ext cx="1665605" cy="800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" name="" r:id="rId2" imgW="1525905" imgH="561340" progId="Equation.KSEE3">
                  <p:embed/>
                </p:oleObj>
              </mc:Choice>
              <mc:Fallback>
                <p:oleObj name="" r:id="rId2" imgW="1525905" imgH="561340" progId="Equation.KSEE3">
                  <p:embed/>
                  <p:pic>
                    <p:nvPicPr>
                      <p:cNvPr id="0" name="Picture 2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1640" y="650875"/>
                        <a:ext cx="1665605" cy="800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22"/>
          <p:cNvSpPr txBox="1"/>
          <p:nvPr/>
        </p:nvSpPr>
        <p:spPr>
          <a:xfrm>
            <a:off x="7166610" y="770255"/>
            <a:ext cx="2367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và x+y=10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7" grpId="0" bldLvl="0" animBg="1"/>
      <p:bldP spid="18" grpId="0"/>
      <p:bldP spid="17" grpId="1" animBg="1"/>
      <p:bldP spid="18" grpId="1"/>
      <p:bldP spid="2" grpId="2"/>
      <p:bldP spid="2" grpId="3"/>
      <p:bldP spid="23" grpId="0"/>
    </p:bldLst>
  </p:timing>
</p:sld>
</file>

<file path=ppt/theme/theme1.xml><?xml version="1.0" encoding="utf-8"?>
<a:theme xmlns:a="http://schemas.openxmlformats.org/drawingml/2006/main" name="Orange Waves">
  <a:themeElements>
    <a:clrScheme name="Orang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73109"/>
      </a:accent1>
      <a:accent2>
        <a:srgbClr val="FF5050"/>
      </a:accent2>
      <a:accent3>
        <a:srgbClr val="FFFFFF"/>
      </a:accent3>
      <a:accent4>
        <a:srgbClr val="000000"/>
      </a:accent4>
      <a:accent5>
        <a:srgbClr val="E0ADAA"/>
      </a:accent5>
      <a:accent6>
        <a:srgbClr val="E74848"/>
      </a:accent6>
      <a:hlink>
        <a:srgbClr val="4D4D4D"/>
      </a:hlink>
      <a:folHlink>
        <a:srgbClr val="777777"/>
      </a:folHlink>
    </a:clrScheme>
    <a:fontScheme name="Orang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rang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73109"/>
        </a:accent1>
        <a:accent2>
          <a:srgbClr val="FF5050"/>
        </a:accent2>
        <a:accent3>
          <a:srgbClr val="FFFFFF"/>
        </a:accent3>
        <a:accent4>
          <a:srgbClr val="000000"/>
        </a:accent4>
        <a:accent5>
          <a:srgbClr val="E0ADAA"/>
        </a:accent5>
        <a:accent6>
          <a:srgbClr val="E74848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2071</Words>
  <Application>WPS Presentation</Application>
  <PresentationFormat>Widescreen</PresentationFormat>
  <Paragraphs>250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29</vt:i4>
      </vt:variant>
      <vt:variant>
        <vt:lpstr>幻灯片标题</vt:lpstr>
      </vt:variant>
      <vt:variant>
        <vt:i4>19</vt:i4>
      </vt:variant>
    </vt:vector>
  </HeadingPairs>
  <TitlesOfParts>
    <vt:vector size="56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Orange Waves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Tiết 20</vt:lpstr>
      <vt:lpstr>Trò chơi “ô số may mắn”</vt:lpstr>
      <vt:lpstr>PowerPoint 演示文稿</vt:lpstr>
      <vt:lpstr>Câu 1: Tìm công thức Sai trong các công thức sau đây?</vt:lpstr>
      <vt:lpstr>Câu 2: tính: </vt:lpstr>
      <vt:lpstr>Câu 3: Tìm x? biết  </vt:lpstr>
      <vt:lpstr>Câu 4: Tìm x? Biết: </vt:lpstr>
      <vt:lpstr>Câu 5: Tìm x? Biết </vt:lpstr>
      <vt:lpstr>Câu 6: Tìm x, y biết </vt:lpstr>
      <vt:lpstr>Câu 7: Tìm x biết </vt:lpstr>
      <vt:lpstr>Câu 8: Tìm các căn bậc hai của 16?</vt:lpstr>
      <vt:lpstr>Câu 9: Làm tròn số 1,2354 đến chữ số thập phân thứ 2?</vt:lpstr>
      <vt:lpstr>Câu 10: Tìm x biết </vt:lpstr>
      <vt:lpstr>Câu 11: Số nào là số thập phân vô hạn tuần hoàn trong các số  sau:</vt:lpstr>
      <vt:lpstr>Câu 12: biểu diễn số 1,(6) dưới dạng phân số?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20</dc:title>
  <dc:creator>PC</dc:creator>
  <cp:lastModifiedBy>PC</cp:lastModifiedBy>
  <cp:revision>21</cp:revision>
  <dcterms:created xsi:type="dcterms:W3CDTF">2019-10-19T10:25:00Z</dcterms:created>
  <dcterms:modified xsi:type="dcterms:W3CDTF">2019-10-21T02:45:45Z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