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4" r:id="rId14"/>
    <p:sldId id="273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4" autoAdjust="0"/>
    <p:restoredTop sz="94624" autoAdjust="0"/>
  </p:normalViewPr>
  <p:slideViewPr>
    <p:cSldViewPr>
      <p:cViewPr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0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6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6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2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CBA5-01B9-474B-915C-275ECE4014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3786-3ADD-41D3-B875-619D57E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0" y="6696715"/>
            <a:ext cx="9140040" cy="1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0" y="0"/>
            <a:ext cx="9140040" cy="1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4821" y="3368782"/>
            <a:ext cx="6858001" cy="1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4780" y="3368784"/>
            <a:ext cx="6858001" cy="1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1772" y="2151931"/>
            <a:ext cx="7925801" cy="2743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QUÝ THẦY CÔ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&amp;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 EM HỌC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SINH ĐẾN DỰ GIỜ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7" name="TextBox 30"/>
          <p:cNvGrpSpPr>
            <a:grpSpLocks/>
          </p:cNvGrpSpPr>
          <p:nvPr/>
        </p:nvGrpSpPr>
        <p:grpSpPr bwMode="auto">
          <a:xfrm>
            <a:off x="2160446" y="3129650"/>
            <a:ext cx="1244600" cy="1279525"/>
            <a:chOff x="1348" y="1183"/>
            <a:chExt cx="722" cy="806"/>
          </a:xfrm>
        </p:grpSpPr>
        <p:pic>
          <p:nvPicPr>
            <p:cNvPr id="18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 smtClean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endParaRPr lang="vi-VN" sz="45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TextBox 30"/>
          <p:cNvGrpSpPr>
            <a:grpSpLocks/>
          </p:cNvGrpSpPr>
          <p:nvPr/>
        </p:nvGrpSpPr>
        <p:grpSpPr bwMode="auto">
          <a:xfrm>
            <a:off x="2770324" y="3129651"/>
            <a:ext cx="1244600" cy="1279525"/>
            <a:chOff x="1348" y="1183"/>
            <a:chExt cx="722" cy="806"/>
          </a:xfrm>
        </p:grpSpPr>
        <p:pic>
          <p:nvPicPr>
            <p:cNvPr id="21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>
                  <a:solidFill>
                    <a:schemeClr val="accent6"/>
                  </a:solidFill>
                  <a:latin typeface="Times New Roman" pitchFamily="18" charset="0"/>
                </a:rPr>
                <a:t>N</a:t>
              </a:r>
              <a:endParaRPr lang="vi-VN" sz="4500" b="1" dirty="0">
                <a:solidFill>
                  <a:schemeClr val="accent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" name="TextBox 30"/>
          <p:cNvGrpSpPr>
            <a:grpSpLocks/>
          </p:cNvGrpSpPr>
          <p:nvPr/>
        </p:nvGrpSpPr>
        <p:grpSpPr bwMode="auto">
          <a:xfrm>
            <a:off x="3405046" y="3123428"/>
            <a:ext cx="1244600" cy="1279525"/>
            <a:chOff x="1348" y="1183"/>
            <a:chExt cx="722" cy="806"/>
          </a:xfrm>
        </p:grpSpPr>
        <p:pic>
          <p:nvPicPr>
            <p:cNvPr id="24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 smtClean="0">
                  <a:solidFill>
                    <a:srgbClr val="FFC000"/>
                  </a:solidFill>
                  <a:latin typeface="Times New Roman" pitchFamily="18" charset="0"/>
                </a:rPr>
                <a:t>H</a:t>
              </a:r>
              <a:endParaRPr lang="vi-VN" sz="4500" b="1" dirty="0">
                <a:solidFill>
                  <a:srgbClr val="FFC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" name="TextBox 30"/>
          <p:cNvGrpSpPr>
            <a:grpSpLocks/>
          </p:cNvGrpSpPr>
          <p:nvPr/>
        </p:nvGrpSpPr>
        <p:grpSpPr bwMode="auto">
          <a:xfrm>
            <a:off x="4153874" y="3140075"/>
            <a:ext cx="1244600" cy="1279525"/>
            <a:chOff x="1348" y="1183"/>
            <a:chExt cx="722" cy="806"/>
          </a:xfrm>
        </p:grpSpPr>
        <p:pic>
          <p:nvPicPr>
            <p:cNvPr id="27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 smtClean="0">
                  <a:solidFill>
                    <a:srgbClr val="00B050"/>
                  </a:solidFill>
                  <a:latin typeface="Times New Roman" pitchFamily="18" charset="0"/>
                </a:rPr>
                <a:t>H</a:t>
              </a:r>
              <a:endParaRPr lang="vi-VN" sz="4500" b="1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9" name="TextBox 30"/>
          <p:cNvGrpSpPr>
            <a:grpSpLocks/>
          </p:cNvGrpSpPr>
          <p:nvPr/>
        </p:nvGrpSpPr>
        <p:grpSpPr bwMode="auto">
          <a:xfrm>
            <a:off x="4774450" y="3140075"/>
            <a:ext cx="1244600" cy="1279525"/>
            <a:chOff x="1348" y="1183"/>
            <a:chExt cx="722" cy="806"/>
          </a:xfrm>
        </p:grpSpPr>
        <p:pic>
          <p:nvPicPr>
            <p:cNvPr id="30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>
                  <a:solidFill>
                    <a:srgbClr val="00B0F0"/>
                  </a:solidFill>
                  <a:latin typeface="Times New Roman" pitchFamily="18" charset="0"/>
                </a:rPr>
                <a:t>Ọ</a:t>
              </a:r>
              <a:endParaRPr lang="vi-VN" sz="4500" b="1" dirty="0">
                <a:solidFill>
                  <a:srgbClr val="00B0F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" name="TextBox 30"/>
          <p:cNvGrpSpPr>
            <a:grpSpLocks/>
          </p:cNvGrpSpPr>
          <p:nvPr/>
        </p:nvGrpSpPr>
        <p:grpSpPr bwMode="auto">
          <a:xfrm>
            <a:off x="5395026" y="3139305"/>
            <a:ext cx="1244600" cy="1279525"/>
            <a:chOff x="1348" y="1183"/>
            <a:chExt cx="722" cy="806"/>
          </a:xfrm>
        </p:grpSpPr>
        <p:pic>
          <p:nvPicPr>
            <p:cNvPr id="33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 smtClean="0">
                  <a:solidFill>
                    <a:srgbClr val="002060"/>
                  </a:solidFill>
                  <a:latin typeface="Times New Roman" pitchFamily="18" charset="0"/>
                </a:rPr>
                <a:t>C</a:t>
              </a:r>
              <a:endParaRPr lang="vi-VN" sz="45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TextBox 30"/>
          <p:cNvGrpSpPr>
            <a:grpSpLocks/>
          </p:cNvGrpSpPr>
          <p:nvPr/>
        </p:nvGrpSpPr>
        <p:grpSpPr bwMode="auto">
          <a:xfrm>
            <a:off x="6132316" y="3124200"/>
            <a:ext cx="1244600" cy="1279525"/>
            <a:chOff x="1348" y="1183"/>
            <a:chExt cx="722" cy="806"/>
          </a:xfrm>
        </p:grpSpPr>
        <p:pic>
          <p:nvPicPr>
            <p:cNvPr id="36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>
                  <a:solidFill>
                    <a:srgbClr val="7030A0"/>
                  </a:solidFill>
                  <a:latin typeface="Times New Roman" pitchFamily="18" charset="0"/>
                </a:rPr>
                <a:t>8</a:t>
              </a:r>
              <a:endParaRPr lang="vi-VN" sz="45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48239" y="4879554"/>
            <a:ext cx="70514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 ĐỘNG HÔ HẤP</a:t>
            </a:r>
          </a:p>
        </p:txBody>
      </p:sp>
      <p:grpSp>
        <p:nvGrpSpPr>
          <p:cNvPr id="39" name="Group 26"/>
          <p:cNvGrpSpPr/>
          <p:nvPr/>
        </p:nvGrpSpPr>
        <p:grpSpPr>
          <a:xfrm>
            <a:off x="156747" y="3494116"/>
            <a:ext cx="16197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42" name="Group 26"/>
          <p:cNvGrpSpPr/>
          <p:nvPr/>
        </p:nvGrpSpPr>
        <p:grpSpPr>
          <a:xfrm>
            <a:off x="7240393" y="3462292"/>
            <a:ext cx="16197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pic>
        <p:nvPicPr>
          <p:cNvPr id="45" name="Picture 19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599729"/>
            <a:ext cx="1350962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9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43" y="3599728"/>
            <a:ext cx="1350962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6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5" y="5136556"/>
            <a:ext cx="1219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6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1924" y="5141554"/>
            <a:ext cx="1219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93" descr="Entertainment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24" y="609600"/>
            <a:ext cx="10969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93" descr="Entertainment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134" y="609600"/>
            <a:ext cx="10969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TextBox 30"/>
          <p:cNvGrpSpPr>
            <a:grpSpLocks/>
          </p:cNvGrpSpPr>
          <p:nvPr/>
        </p:nvGrpSpPr>
        <p:grpSpPr bwMode="auto">
          <a:xfrm>
            <a:off x="1538146" y="3123427"/>
            <a:ext cx="1244600" cy="1279525"/>
            <a:chOff x="1348" y="1183"/>
            <a:chExt cx="722" cy="806"/>
          </a:xfrm>
        </p:grpSpPr>
        <p:pic>
          <p:nvPicPr>
            <p:cNvPr id="54" name="TextBox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183"/>
              <a:ext cx="722" cy="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 Box 145"/>
            <p:cNvSpPr txBox="1">
              <a:spLocks noChangeArrowheads="1"/>
            </p:cNvSpPr>
            <p:nvPr/>
          </p:nvSpPr>
          <p:spPr bwMode="auto">
            <a:xfrm>
              <a:off x="1530" y="1350"/>
              <a:ext cx="3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6" rIns="91413" bIns="45706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NI-Times" pitchFamily="2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4500" b="1" dirty="0">
                  <a:solidFill>
                    <a:srgbClr val="C00000"/>
                  </a:solidFill>
                  <a:latin typeface="Times New Roman" pitchFamily="18" charset="0"/>
                </a:rPr>
                <a:t>S</a:t>
              </a:r>
              <a:endParaRPr lang="vi-VN" sz="45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53423" y="6173495"/>
            <a:ext cx="459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2019 - 2020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1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II – TRAO ĐỔI KHÍ Ở PHỔI VÀ TẾ BÀO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Trao đổi khí theo cơ chế khuếch tán từ nơi có nồng độ cao tới nơi có nồng độ thấp.Trao đổi khí ở phổi:</a:t>
            </a:r>
          </a:p>
          <a:p>
            <a:pPr lvl="1">
              <a:buFont typeface="Courier New" pitchFamily="49" charset="0"/>
              <a:buChar char="o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O</a:t>
            </a:r>
            <a:r>
              <a:rPr lang="vi-VN" b="0" i="0" baseline="-25000" dirty="0" smtClean="0">
                <a:solidFill>
                  <a:srgbClr val="333333"/>
                </a:solidFill>
                <a:effectLst/>
                <a:latin typeface="Quicksand"/>
              </a:rPr>
              <a:t>2 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khuếch tán từ phế nang vào máu.</a:t>
            </a:r>
          </a:p>
          <a:p>
            <a:pPr lvl="1">
              <a:buFont typeface="Courier New" pitchFamily="49" charset="0"/>
              <a:buChar char="o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CO</a:t>
            </a:r>
            <a:r>
              <a:rPr lang="vi-VN" b="0" i="0" baseline="-25000" dirty="0" smtClean="0">
                <a:solidFill>
                  <a:srgbClr val="333333"/>
                </a:solidFill>
                <a:effectLst/>
                <a:latin typeface="Quicksand"/>
              </a:rPr>
              <a:t>2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 khuếch tán từ máu vào phế nang.</a:t>
            </a:r>
          </a:p>
          <a:p>
            <a:pPr>
              <a:buFont typeface="Arial"/>
              <a:buChar char="•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Trao đổi khí ở tế bào:</a:t>
            </a:r>
          </a:p>
          <a:p>
            <a:pPr lvl="1">
              <a:buFont typeface="Courier New" pitchFamily="49" charset="0"/>
              <a:buChar char="o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O</a:t>
            </a:r>
            <a:r>
              <a:rPr lang="vi-VN" b="0" i="0" baseline="-25000" dirty="0" smtClean="0">
                <a:solidFill>
                  <a:srgbClr val="333333"/>
                </a:solidFill>
                <a:effectLst/>
                <a:latin typeface="Quicksand"/>
              </a:rPr>
              <a:t>2 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khuếch tán từ máu vào tế bào.</a:t>
            </a:r>
          </a:p>
          <a:p>
            <a:pPr lvl="1">
              <a:buFont typeface="Courier New" pitchFamily="49" charset="0"/>
              <a:buChar char="o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CO</a:t>
            </a:r>
            <a:r>
              <a:rPr lang="vi-VN" b="0" i="0" baseline="-25000" dirty="0" smtClean="0">
                <a:solidFill>
                  <a:srgbClr val="333333"/>
                </a:solidFill>
                <a:effectLst/>
                <a:latin typeface="Quicksand"/>
              </a:rPr>
              <a:t>2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 khuếch tán từ tế bào vào máu.</a:t>
            </a:r>
          </a:p>
          <a:p>
            <a:pPr>
              <a:buFont typeface="Arial"/>
              <a:buChar char="•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Mối quan hệ giữa trao đổi khí ở phổi và tế bào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 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: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 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Tiêu tốn O</a:t>
            </a:r>
            <a:r>
              <a:rPr lang="vi-VN" b="0" i="0" baseline="-25000" dirty="0" smtClean="0">
                <a:solidFill>
                  <a:srgbClr val="333333"/>
                </a:solidFill>
                <a:effectLst/>
                <a:latin typeface="Quicksand"/>
              </a:rPr>
              <a:t>2 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ở tế bào thúc đẩy sự trao đổi khí ở phổi.</a:t>
            </a:r>
          </a:p>
          <a:p>
            <a:pPr>
              <a:buFont typeface="Arial"/>
              <a:buChar char="•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Trao đổi khí ở phổi tạo điều kiện cho trao đổi khí ở tế bào.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II – TRAO ĐỔI KHÍ Ở PHỔI VÀ TẾ BÀO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558441" cy="4640400"/>
          </a:xfrm>
        </p:spPr>
      </p:pic>
      <p:sp>
        <p:nvSpPr>
          <p:cNvPr id="3" name="TextBox 2"/>
          <p:cNvSpPr txBox="1"/>
          <p:nvPr/>
        </p:nvSpPr>
        <p:spPr>
          <a:xfrm>
            <a:off x="685800" y="3352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2342" y="404643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32916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n-US" sz="40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9542" y="226733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n-US" sz="40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64477E-6 C 0.01302 -0.00185 0.0243 -0.00647 0.03697 -0.01017 C 0.05572 -0.01572 0.03663 -0.00809 0.05538 -0.01619 C 0.05694 -0.01688 0.06007 -0.01827 0.06007 -0.01827 C 0.06163 -0.01965 0.06458 -0.02243 0.06458 -0.02243 C 0.07309 -0.02521 0.07638 -0.03214 0.08316 -0.03885 C 0.09114 -0.04671 0.10052 -0.0518 0.10763 -0.06128 C 0.11666 -0.06938 0.12204 -0.08233 0.13072 -0.08996 C 0.13402 -0.09667 0.13333 -0.10245 0.13854 -0.10245 C 0.14045 -0.10985 0.1493 -0.12072 0.1493 -0.12072 C 0.15034 -0.12488 0.15017 -0.12974 0.15225 -0.13321 C 0.15434 -0.13668 0.15781 -0.13829 0.16007 -0.1413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6105E-6 C -0.00312 0.00139 -0.00729 0.0007 -0.0092 0.00417 C -0.01476 0.01411 -0.01146 0.01157 -0.0184 0.01434 C -0.02552 0.02082 -0.0283 0.03076 -0.03542 0.03701 C -0.03646 0.03909 -0.03715 0.0414 -0.03854 0.04302 C -0.04132 0.04626 -0.04774 0.05135 -0.04774 0.05135 C -0.04948 0.05828 -0.04826 0.05597 -0.05087 0.05944 C -0.05469 0.07632 -0.04809 0.05065 -0.06163 0.07794 C -0.06615 0.08719 -0.06962 0.09482 -0.07535 0.10246 C -0.07917 0.11772 -0.07361 0.09991 -0.0816 0.11286 C -0.08264 0.11448 -0.08246 0.11703 -0.08316 0.11888 C -0.08403 0.12119 -0.0849 0.12327 -0.08611 0.12512 C -0.09705 0.1427 -0.08524 0.12026 -0.09392 0.13738 C -0.09566 0.14547 -0.0941 0.14223 -0.09844 0.14755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2831E-6 C 0.00295 -0.00994 0.00399 -0.01665 0.01077 -0.02266 C 0.01441 -0.03006 0.01806 -0.03399 0.02448 -0.037 C 0.02899 -0.04555 0.03108 -0.04301 0.03681 -0.04925 C 0.03854 -0.0511 0.04149 -0.05527 0.04149 -0.05527 C 0.05608 -0.06313 0.06997 -0.07585 0.08611 -0.07585 C 0.10382 -0.07932 0.11615 -0.08001 0.13524 -0.08001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3904E-6 C -0.00226 0.00902 -0.00469 0.01526 -0.01077 0.02058 C -0.01632 0.03168 -0.01684 0.03515 -0.02604 0.03885 C -0.03143 0.04602 -0.03577 0.04903 -0.0415 0.05527 C -0.04653 0.06082 -0.04618 0.05666 -0.04618 0.06152 C -0.05417 0.06892 -0.06285 0.07262 -0.07223 0.07585 C -0.07709 0.07747 -0.08229 0.07724 -0.08611 0.08187 C -0.1092 0.08719 -0.1007 0.08811 -0.12917 0.08811 C -0.13837 0.09227 -0.15834 0.09227 -0.15834 0.09227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II – TRAO ĐỔI KHÍ Ở PHỔI VÀ TẾ BÀO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05828" cy="5131359"/>
          </a:xfrm>
        </p:spPr>
      </p:pic>
    </p:spTree>
    <p:extLst>
      <p:ext uri="{BB962C8B-B14F-4D97-AF65-F5344CB8AC3E}">
        <p14:creationId xmlns:p14="http://schemas.microsoft.com/office/powerpoint/2010/main" val="36385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II – TRAO ĐỔI KHÍ Ở PHỔI VÀ TẾ BÀO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715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latin typeface="Cambria Math"/>
                          </a:rPr>
                        </m:ctrlPr>
                      </m:borderBoxPr>
                      <m:e>
                        <m:r>
                          <a:rPr lang="en-US" b="0" i="1" smtClean="0">
                            <a:latin typeface="Cambria Math"/>
                          </a:rPr>
                          <m:t>?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borderBox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B</a:t>
                </a:r>
                <a:r>
                  <a:rPr lang="en-US" dirty="0" err="1" smtClean="0"/>
                  <a:t>ảng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kết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oxi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cacbon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đioxit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nitơ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nước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hít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vào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nhờ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máy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đo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Hình</a:t>
                </a:r>
                <a:r>
                  <a:rPr lang="en-US" dirty="0" smtClean="0"/>
                  <a:t> 21-3 SGK)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hãy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nhận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xét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thành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phần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oxi</a:t>
                </a:r>
                <a:r>
                  <a:rPr lang="en-US" dirty="0" smtClean="0"/>
                  <a:t> 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cacbon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đioxit</a:t>
                </a:r>
                <a:r>
                  <a:rPr lang="en-US" dirty="0" smtClean="0"/>
                  <a:t> CO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Nitơ</a:t>
                </a:r>
                <a:r>
                  <a:rPr lang="en-US" dirty="0" smtClean="0"/>
                  <a:t> 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nước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715000"/>
              </a:xfrm>
              <a:blipFill rotWithShape="1">
                <a:blip r:embed="rId2"/>
                <a:stretch>
                  <a:fillRect l="-1852" t="-64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33543"/>
              </p:ext>
            </p:extLst>
          </p:nvPr>
        </p:nvGraphicFramePr>
        <p:xfrm>
          <a:off x="381000" y="3962400"/>
          <a:ext cx="83058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600200"/>
                <a:gridCol w="1371600"/>
                <a:gridCol w="1676400"/>
                <a:gridCol w="1905000"/>
              </a:tblGrid>
              <a:tr h="78740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nước</a:t>
                      </a:r>
                      <a:endParaRPr lang="en-US" sz="28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Khí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</a:t>
                      </a:r>
                      <a:r>
                        <a:rPr lang="en-US" sz="2800" dirty="0" err="1" smtClean="0"/>
                        <a:t>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vào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20,96%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0,03%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79,01%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Ít</a:t>
                      </a:r>
                      <a:endParaRPr lang="en-US" sz="28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Khí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</a:t>
                      </a:r>
                      <a:r>
                        <a:rPr lang="en-US" sz="2800" dirty="0" err="1" smtClean="0"/>
                        <a:t>hở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ra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16,40%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4,10%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79,50%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Bão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hòa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3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II – TRAO ĐỔI KHÍ Ở PHỔI VÀ TẾ BÀO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Hướng</a:t>
            </a:r>
            <a:r>
              <a:rPr lang="en-US" sz="4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dẫn</a:t>
            </a:r>
            <a:r>
              <a:rPr lang="en-US" sz="4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trả</a:t>
            </a:r>
            <a:r>
              <a:rPr lang="en-US" sz="4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lời</a:t>
            </a:r>
            <a:r>
              <a:rPr lang="en-US" sz="4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- Tỉ lệ % O</a:t>
            </a:r>
            <a:r>
              <a:rPr lang="vi-VN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 trong khí thở ra thấp rõ rệt do O</a:t>
            </a:r>
            <a:r>
              <a:rPr lang="vi-VN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 : đã khuếch tán từ khí phế nang vào máu mao mạch.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- Tỉ lệ % CO</a:t>
            </a:r>
            <a:r>
              <a:rPr lang="vi-VN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 trong khí thở ra cao rõ rệt do CO</a:t>
            </a:r>
            <a:r>
              <a:rPr lang="vi-VN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 đã khuếch tán từ máu mao mạch ra khí phế nang.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- Hơi nước bão hoà trong khí thừ ra do được làm ẩm bởi lớp niêm mạc tiết chất nhày phủ toàn bộ đường dán khí.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Open Sans"/>
              </a:rPr>
              <a:t>-  </a:t>
            </a:r>
            <a:r>
              <a:rPr lang="vi-VN" dirty="0" smtClean="0">
                <a:solidFill>
                  <a:srgbClr val="000000"/>
                </a:solidFill>
                <a:latin typeface="Open Sans"/>
              </a:rPr>
              <a:t>Tỉ 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lệ % N</a:t>
            </a:r>
            <a:r>
              <a:rPr lang="vi-VN" baseline="-25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 trong khí hít vào và thở ra khác nhau không nhiều, ở khí thở ra có cao hơn chút do tỉ lệ O2 bị hạ thấp hẳn. Sự khác nhau này không có ý nghĩa sinh học.</a:t>
            </a:r>
            <a:r>
              <a:rPr lang="vi-VN" dirty="0">
                <a:solidFill>
                  <a:srgbClr val="313131"/>
                </a:solidFill>
                <a:latin typeface="Open Sans"/>
              </a:rPr>
              <a:t/>
            </a:r>
            <a:br>
              <a:rPr lang="vi-VN" dirty="0">
                <a:solidFill>
                  <a:srgbClr val="313131"/>
                </a:solidFill>
                <a:latin typeface="Open Sans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492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673290" y="304800"/>
            <a:ext cx="7848600" cy="6096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9590" y="2168898"/>
            <a:ext cx="6794310" cy="3521039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70%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10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1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tuần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tuyển</a:t>
            </a:r>
            <a:r>
              <a:rPr lang="en-US" dirty="0" smtClean="0"/>
              <a:t> HSG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9590" y="1153236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 DÒ</a:t>
            </a:r>
            <a:endParaRPr lang="en-US" sz="5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8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" y="0"/>
            <a:ext cx="8001000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HỌC CỦA CHÚNG TA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ĐẾN ĐÂY LÀ KẾT THÚC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743200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 !</a:t>
            </a:r>
            <a:r>
              <a:rPr lang="en-US" sz="6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Top"/>
              </a:rPr>
              <a:t> </a:t>
            </a:r>
            <a:endParaRPr lang="en-US" sz="6000" dirty="0"/>
          </a:p>
        </p:txBody>
      </p:sp>
      <p:pic>
        <p:nvPicPr>
          <p:cNvPr id="7" name="Picture 34" descr="V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" y="4571180"/>
            <a:ext cx="2011363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Espaco_00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854630"/>
            <a:ext cx="2257425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4682192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4694350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5157842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85568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WaterLily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95243"/>
            <a:ext cx="1563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accent1"/>
                </a:solidFill>
              </a:rPr>
              <a:t>KIỂM TRA BÀI CŨ</a:t>
            </a:r>
            <a:endParaRPr lang="en-US" b="1" i="1" u="sng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534400" cy="5791200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b="1" dirty="0" smtClean="0"/>
                  <a:t>Câu</a:t>
                </a:r>
                <a:r>
                  <a:rPr lang="en-US" b="1" dirty="0"/>
                  <a:t> </a:t>
                </a:r>
                <a:r>
                  <a:rPr lang="en-US" b="1" dirty="0" smtClean="0"/>
                  <a:t>1 : </a:t>
                </a:r>
                <a:r>
                  <a:rPr lang="en-US" b="1" dirty="0" err="1" smtClean="0"/>
                  <a:t>Nêu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các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tác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nhân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gây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hại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cho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hệ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hô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hấp</a:t>
                </a:r>
                <a:r>
                  <a:rPr lang="en-US" b="1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en-US" b="1" i="0" smtClean="0">
                              <a:latin typeface="Cambria Math"/>
                            </a:rPr>
                            <m:t>𝐓𝐫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ả 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𝐥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ờ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𝐢</m:t>
                          </m:r>
                        </m:e>
                      </m:borderBox>
                    </m:oMath>
                  </m:oMathPara>
                </a14:m>
                <a:endParaRPr lang="en-US" b="1" dirty="0" smtClean="0"/>
              </a:p>
              <a:p>
                <a:pPr marL="0" indent="0" algn="just">
                  <a:buNone/>
                </a:pPr>
                <a:r>
                  <a:rPr lang="en-US" dirty="0" err="1" smtClean="0"/>
                  <a:t>Các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nhân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gây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hô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hấp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 : </a:t>
                </a:r>
                <a:r>
                  <a:rPr lang="en-US" dirty="0" err="1" smtClean="0"/>
                  <a:t>Bụi</a:t>
                </a:r>
                <a:r>
                  <a:rPr lang="en-US" dirty="0" smtClean="0"/>
                  <a:t> ; </a:t>
                </a:r>
                <a:r>
                  <a:rPr lang="en-US" dirty="0" err="1" smtClean="0"/>
                  <a:t>các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loại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như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lưu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huỳnh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đioxit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lưu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huỳnh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trioxit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nitơ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đioxit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cacbon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monooxit</a:t>
                </a:r>
                <a:r>
                  <a:rPr lang="en-US" dirty="0" smtClean="0"/>
                  <a:t>,… ; </a:t>
                </a:r>
                <a:r>
                  <a:rPr lang="en-US" dirty="0" err="1" smtClean="0"/>
                  <a:t>các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chất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độc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như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nicotin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nitrozamin</a:t>
                </a:r>
                <a:r>
                  <a:rPr lang="en-US" dirty="0" smtClean="0"/>
                  <a:t>,… ; </a:t>
                </a:r>
                <a:r>
                  <a:rPr lang="en-US" dirty="0" err="1" smtClean="0"/>
                  <a:t>các</a:t>
                </a:r>
                <a:r>
                  <a:rPr lang="en-US" dirty="0" smtClean="0"/>
                  <a:t> vi </a:t>
                </a:r>
                <a:r>
                  <a:rPr lang="en-US" dirty="0" err="1" smtClean="0"/>
                  <a:t>khuẩn</a:t>
                </a:r>
                <a:r>
                  <a:rPr lang="en-US" dirty="0" smtClean="0"/>
                  <a:t>, vi </a:t>
                </a:r>
                <a:r>
                  <a:rPr lang="en-US" dirty="0" err="1" smtClean="0"/>
                  <a:t>rút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gây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bệnh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b="1" dirty="0" err="1" smtClean="0"/>
                  <a:t>Câu</a:t>
                </a:r>
                <a:r>
                  <a:rPr lang="en-US" b="1" dirty="0" smtClean="0"/>
                  <a:t> 2 : </a:t>
                </a:r>
                <a:r>
                  <a:rPr lang="en-US" b="1" dirty="0" err="1" smtClean="0"/>
                  <a:t>Cần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làm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gì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để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có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một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hệ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hô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hấp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khỏe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mạnh</a:t>
                </a:r>
                <a:r>
                  <a:rPr lang="en-US" b="1" dirty="0" smtClean="0"/>
                  <a:t> 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en-US" b="1" i="0" smtClean="0">
                              <a:latin typeface="Cambria Math"/>
                            </a:rPr>
                            <m:t>𝐓𝐫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ả 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𝐥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ờ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𝐢</m:t>
                          </m:r>
                        </m:e>
                      </m:borderBox>
                    </m:oMath>
                  </m:oMathPara>
                </a14:m>
                <a:endParaRPr lang="en-US" b="1" dirty="0" smtClean="0"/>
              </a:p>
              <a:p>
                <a:pPr marL="0" indent="0" algn="just">
                  <a:buNone/>
                </a:pPr>
                <a:r>
                  <a:rPr lang="en-US" dirty="0" err="1" smtClean="0"/>
                  <a:t>Cần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tích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cực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rèn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luyện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có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một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hô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hấp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khỏe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mạnh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bằng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cách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luyện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tập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dục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thao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phối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hợp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tập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sâu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giảm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nhịp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thường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xuyên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từ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bé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534400" cy="5791200"/>
              </a:xfrm>
              <a:blipFill rotWithShape="1">
                <a:blip r:embed="rId2"/>
                <a:stretch>
                  <a:fillRect l="-1643" t="-1263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0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giãn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trước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dục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Cô</a:t>
            </a:r>
            <a:r>
              <a:rPr lang="en-US" b="1" dirty="0" smtClean="0"/>
              <a:t> </a:t>
            </a:r>
            <a:r>
              <a:rPr lang="en-US" b="1" dirty="0" err="1" smtClean="0"/>
              <a:t>dạy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dục</a:t>
            </a:r>
            <a:r>
              <a:rPr lang="en-US" b="1" dirty="0" smtClean="0"/>
              <a:t> </a:t>
            </a:r>
            <a:r>
              <a:rPr lang="en-US" b="1" dirty="0" err="1" smtClean="0"/>
              <a:t>buổi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 – 2 – 3 – 4 </a:t>
            </a:r>
            <a:r>
              <a:rPr lang="en-US" b="1" dirty="0" err="1" smtClean="0"/>
              <a:t>hít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r>
              <a:rPr lang="en-US" b="1" dirty="0" smtClean="0"/>
              <a:t> </a:t>
            </a:r>
            <a:r>
              <a:rPr lang="en-US" b="1" dirty="0" err="1" smtClean="0"/>
              <a:t>hít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r>
              <a:rPr lang="en-US" b="1" dirty="0" smtClean="0"/>
              <a:t> </a:t>
            </a:r>
            <a:r>
              <a:rPr lang="en-US" b="1" dirty="0" err="1" smtClean="0"/>
              <a:t>hít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Tay</a:t>
            </a:r>
            <a:r>
              <a:rPr lang="en-US" b="1" dirty="0" smtClean="0"/>
              <a:t> </a:t>
            </a:r>
            <a:r>
              <a:rPr lang="en-US" b="1" dirty="0" err="1" smtClean="0"/>
              <a:t>giơ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trời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Tay</a:t>
            </a:r>
            <a:r>
              <a:rPr lang="en-US" b="1" dirty="0" smtClean="0"/>
              <a:t> sang </a:t>
            </a:r>
            <a:r>
              <a:rPr lang="en-US" b="1" dirty="0" err="1" smtClean="0"/>
              <a:t>ngang</a:t>
            </a:r>
            <a:r>
              <a:rPr lang="en-US" b="1" dirty="0" smtClean="0"/>
              <a:t> </a:t>
            </a:r>
            <a:r>
              <a:rPr lang="en-US" b="1" dirty="0" err="1" smtClean="0"/>
              <a:t>bờ</a:t>
            </a:r>
            <a:r>
              <a:rPr lang="en-US" b="1" dirty="0" smtClean="0"/>
              <a:t> </a:t>
            </a:r>
            <a:r>
              <a:rPr lang="en-US" b="1" dirty="0" err="1" smtClean="0"/>
              <a:t>vai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Tay</a:t>
            </a:r>
            <a:r>
              <a:rPr lang="en-US" b="1" dirty="0" smtClean="0"/>
              <a:t> song </a:t>
            </a:r>
            <a:r>
              <a:rPr lang="en-US" b="1" dirty="0" err="1" smtClean="0"/>
              <a:t>song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mặt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Buông</a:t>
            </a:r>
            <a:r>
              <a:rPr lang="en-US" b="1" dirty="0" smtClean="0"/>
              <a:t> </a:t>
            </a:r>
            <a:r>
              <a:rPr lang="en-US" b="1" dirty="0" err="1" smtClean="0"/>
              <a:t>cả</a:t>
            </a:r>
            <a:r>
              <a:rPr lang="en-US" b="1" dirty="0" smtClean="0"/>
              <a:t> 2 </a:t>
            </a:r>
            <a:r>
              <a:rPr lang="en-US" b="1" dirty="0" err="1" smtClean="0"/>
              <a:t>tay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 – 2 – 3 – 4 </a:t>
            </a:r>
            <a:r>
              <a:rPr lang="en-US" b="1" dirty="0" err="1" smtClean="0"/>
              <a:t>hít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</a:t>
            </a:r>
            <a:r>
              <a:rPr lang="en-US" b="1" dirty="0" err="1" smtClean="0"/>
              <a:t>hít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r>
              <a:rPr lang="en-US" b="1" dirty="0" smtClean="0"/>
              <a:t> </a:t>
            </a:r>
            <a:r>
              <a:rPr lang="en-US" b="1" dirty="0" err="1" smtClean="0"/>
              <a:t>ra.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909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562600"/>
                <a:ext cx="8458200" cy="9445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latin typeface="Cambria Math"/>
                          </a:rPr>
                        </m:ctrlPr>
                      </m:borderBoxPr>
                      <m:e>
                        <m:r>
                          <a:rPr lang="en-US" b="0" i="1" smtClean="0">
                            <a:latin typeface="Cambria Math"/>
                          </a:rPr>
                          <m:t>?1</m:t>
                        </m:r>
                      </m:e>
                    </m:borderBox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Sau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tập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dục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xong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cảm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thấy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nào</a:t>
                </a:r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562600"/>
                <a:ext cx="8458200" cy="944563"/>
              </a:xfrm>
              <a:blipFill rotWithShape="1">
                <a:blip r:embed="rId2"/>
                <a:stretch>
                  <a:fillRect t="-4545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Tập thể dục buổi sá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 – THÔNG KHÍ Ở PHỔI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200"/>
                <a:ext cx="8229600" cy="4525963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latin typeface="Cambria Math"/>
                          </a:rPr>
                        </m:ctrlPr>
                      </m:borderBoxPr>
                      <m:e>
                        <m:r>
                          <a:rPr lang="en-US" b="0" i="1" smtClean="0">
                            <a:latin typeface="Cambria Math"/>
                          </a:rPr>
                          <m:t>?2</m:t>
                        </m:r>
                      </m:e>
                    </m:borderBox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phổi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được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thông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khí</a:t>
                </a:r>
                <a:r>
                  <a:rPr lang="en-US" dirty="0" smtClean="0"/>
                  <a:t> ?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200"/>
                <a:ext cx="8229600" cy="4525963"/>
              </a:xfrm>
              <a:blipFill rotWithShape="1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 – THÔNG KHÍ Ở PHỔI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ở </a:t>
            </a:r>
            <a:r>
              <a:rPr lang="en-US" dirty="0" err="1" smtClean="0"/>
              <a:t>phổi</a:t>
            </a:r>
            <a:r>
              <a:rPr lang="en-US" dirty="0" smtClean="0"/>
              <a:t> </a:t>
            </a:r>
            <a:r>
              <a:rPr lang="en-US" dirty="0" err="1" smtClean="0"/>
              <a:t>nhờ</a:t>
            </a:r>
            <a:r>
              <a:rPr lang="en-US" dirty="0" smtClean="0"/>
              <a:t> </a:t>
            </a:r>
            <a:r>
              <a:rPr lang="en-US" dirty="0" err="1" smtClean="0"/>
              <a:t>cử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(</a:t>
            </a:r>
            <a:r>
              <a:rPr lang="en-US" dirty="0" err="1" smtClean="0"/>
              <a:t>hít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, </a:t>
            </a:r>
            <a:r>
              <a:rPr lang="en-US" dirty="0" err="1" smtClean="0"/>
              <a:t>thở</a:t>
            </a:r>
            <a:r>
              <a:rPr lang="en-US" dirty="0" smtClean="0"/>
              <a:t>   </a:t>
            </a:r>
            <a:r>
              <a:rPr lang="en-US" dirty="0" err="1" smtClean="0"/>
              <a:t>ra</a:t>
            </a:r>
            <a:r>
              <a:rPr lang="en-US" dirty="0" smtClean="0"/>
              <a:t>)</a:t>
            </a:r>
            <a:r>
              <a:rPr lang="en-US" dirty="0">
                <a:solidFill>
                  <a:srgbClr val="333333"/>
                </a:solidFill>
                <a:latin typeface="Quicksand"/>
              </a:rPr>
              <a:t>: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 Các cơ liên sườn ngoài, cơ hoành phối hợp với xương ức, xương sườn trong cử động hô hấp.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  <a:latin typeface="Quicksand"/>
              </a:rPr>
              <a:t>- 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Hít vào:</a:t>
            </a:r>
          </a:p>
          <a:p>
            <a:pPr marL="457200" lvl="1" indent="0">
              <a:buNone/>
            </a:pP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+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 Cơ liên sườn ngoài co → xương ức, xương sườn được nâng lên → lồng ngực mở rộng sang hai bên.</a:t>
            </a:r>
          </a:p>
          <a:p>
            <a:pPr marL="457200" lvl="1" indent="0">
              <a:buNone/>
            </a:pP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+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 Cơ hoành co → lồng ngực mở rộng thêm về phía dưới, ép xuống khoang bụng.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  <a:latin typeface="Quicksand"/>
              </a:rPr>
              <a:t>-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 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Thở ra:</a:t>
            </a:r>
          </a:p>
          <a:p>
            <a:pPr marL="457200" lvl="1" indent="0">
              <a:buNone/>
            </a:pP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+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 Cơ liên sườn ngoài dãn → xương ức, xương sườn được hạ xuống → lồng ngực thu hẹp lại.</a:t>
            </a:r>
          </a:p>
          <a:p>
            <a:pPr marL="457200" lvl="1" indent="0">
              <a:buNone/>
            </a:pP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+ 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Cơ hoành dãn → lồng ngực thu về vị trí cũ.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 – THÔNG KHÍ Ở PHỔI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060367"/>
              </p:ext>
            </p:extLst>
          </p:nvPr>
        </p:nvGraphicFramePr>
        <p:xfrm>
          <a:off x="533400" y="1219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9164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Cử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động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hô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hấp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Hoạt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động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các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xương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lồng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ngực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Thể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tích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lồng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ngực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liên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sườn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ngoài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Xương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ức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xương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sườn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hoành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Hít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vào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Nâng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lên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Tăng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Thở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Dãn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Hạ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xuống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Dãn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Giảm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3252232"/>
            <a:ext cx="6934199" cy="35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 – THÔNG KHÍ Ở PHỔI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Nhịp hô hấp là số cử động hô hấp trong một phút.</a:t>
            </a:r>
          </a:p>
          <a:p>
            <a:pPr lvl="1">
              <a:buFont typeface="Courier New" pitchFamily="49" charset="0"/>
              <a:buChar char="o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Nhịp hô hấp ở nữ 17±3, ở nam 16±3</a:t>
            </a:r>
          </a:p>
          <a:p>
            <a:pPr>
              <a:buFont typeface="Arial"/>
              <a:buChar char="•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Dung tích sống là thể tích không khí mà cơ thể có thể hít vào và thở ra.</a:t>
            </a:r>
          </a:p>
          <a:p>
            <a:pPr lvl="1">
              <a:buFont typeface="Courier New" pitchFamily="49" charset="0"/>
              <a:buChar char="o"/>
            </a:pP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Dung tích phổi phụ thuộc vào các yếu tố: tầm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Quicksand"/>
              </a:rPr>
              <a:t> 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Quicksand"/>
              </a:rPr>
              <a:t>vóc, giới tính, tình trạng sức khỏe, sự luyện tập.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 – THÔNG KHÍ Ở PHỔI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167777" cy="4648200"/>
          </a:xfrm>
        </p:spPr>
      </p:pic>
    </p:spTree>
    <p:extLst>
      <p:ext uri="{BB962C8B-B14F-4D97-AF65-F5344CB8AC3E}">
        <p14:creationId xmlns:p14="http://schemas.microsoft.com/office/powerpoint/2010/main" val="17855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688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KIỂM TRA BÀI CŨ</vt:lpstr>
      <vt:lpstr>Hãy thư giãn 1 phút trước giờ học bằng cách tập thể dục qua bài hát sau :</vt:lpstr>
      <vt:lpstr>PowerPoint Presentation</vt:lpstr>
      <vt:lpstr>I – THÔNG KHÍ Ở PHỔI</vt:lpstr>
      <vt:lpstr>I – THÔNG KHÍ Ở PHỔI</vt:lpstr>
      <vt:lpstr>I – THÔNG KHÍ Ở PHỔI</vt:lpstr>
      <vt:lpstr>I – THÔNG KHÍ Ở PHỔI</vt:lpstr>
      <vt:lpstr>I – THÔNG KHÍ Ở PHỔI</vt:lpstr>
      <vt:lpstr>II – TRAO ĐỔI KHÍ Ở PHỔI VÀ TẾ BÀO</vt:lpstr>
      <vt:lpstr>II – TRAO ĐỔI KHÍ Ở PHỔI VÀ TẾ BÀO</vt:lpstr>
      <vt:lpstr>II – TRAO ĐỔI KHÍ Ở PHỔI VÀ TẾ BÀO</vt:lpstr>
      <vt:lpstr>II – TRAO ĐỔI KHÍ Ở PHỔI VÀ TẾ BÀO</vt:lpstr>
      <vt:lpstr>II – TRAO ĐỔI KHÍ Ở PHỔI VÀ TẾ BÀO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HỌC 8</dc:title>
  <dc:creator>AutoBVT</dc:creator>
  <cp:lastModifiedBy>User</cp:lastModifiedBy>
  <cp:revision>23</cp:revision>
  <dcterms:created xsi:type="dcterms:W3CDTF">2019-11-13T13:04:22Z</dcterms:created>
  <dcterms:modified xsi:type="dcterms:W3CDTF">2020-04-09T10:53:39Z</dcterms:modified>
</cp:coreProperties>
</file>