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B717-DBF9-402B-91EB-DE640FAD5C1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CEB88-0723-4DA8-A904-7AE29841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4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CB17C3-08D1-4B0A-964F-931A20751797}" type="slidenum">
              <a:rPr lang="en-US" smtClean="0"/>
              <a:pPr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81284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E7EE3A-0E06-4FEC-A15F-E641FA0F532C}" type="slidenum">
              <a:rPr lang="en-US" smtClean="0"/>
              <a:pPr>
                <a:spcBef>
                  <a:spcPct val="0"/>
                </a:spcBef>
              </a:pPr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180304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ADC36-7082-4ECD-A7FD-F207F34AAE05}" type="slidenum">
              <a:rPr lang="en-US" smtClean="0"/>
              <a:pPr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197504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2B0A0-83E4-4FAE-BFEF-C1C3AB925708}" type="slidenum">
              <a:rPr lang="en-US" smtClean="0"/>
              <a:pPr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63387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777457-D637-402F-B81A-ED328848BAD4}" type="slidenum">
              <a:rPr lang="en-US" smtClean="0"/>
              <a:pPr>
                <a:spcBef>
                  <a:spcPct val="0"/>
                </a:spcBef>
              </a:pPr>
              <a:t>9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267072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9D7146-8180-448D-890D-ECFAFC4977EE}" type="slidenum">
              <a:rPr lang="en-US" smtClean="0"/>
              <a:pPr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dangtrunggian</a:t>
            </a:r>
          </a:p>
        </p:txBody>
      </p:sp>
    </p:spTree>
    <p:extLst>
      <p:ext uri="{BB962C8B-B14F-4D97-AF65-F5344CB8AC3E}">
        <p14:creationId xmlns:p14="http://schemas.microsoft.com/office/powerpoint/2010/main" val="27619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FF3C5-9DEB-4536-810D-B39248FC1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2513-5EE8-4E6F-B8C5-7D2C0B004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3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3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A7AA-2D6C-4437-84DD-0C44802E4AC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686D-E750-4FE1-AA0E-FAD47A6A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hyperlink" Target="phan%20thi%20khan%20gia.ppt#-1,1,Slide 1" TargetMode="Externa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823" y="616313"/>
            <a:ext cx="8017516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TRƯỜNG THCS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ĐỨC GIANG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6900" y="2013228"/>
            <a:ext cx="83820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GIẢNG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SINH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HỌC 9</a:t>
            </a:r>
          </a:p>
        </p:txBody>
      </p:sp>
    </p:spTree>
    <p:extLst>
      <p:ext uri="{BB962C8B-B14F-4D97-AF65-F5344CB8AC3E}">
        <p14:creationId xmlns:p14="http://schemas.microsoft.com/office/powerpoint/2010/main" val="836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914401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 * </a:t>
            </a:r>
            <a:r>
              <a:rPr lang="en-US" sz="2400" b="1"/>
              <a:t>Thí nghiệm</a:t>
            </a:r>
            <a:r>
              <a:rPr lang="en-US" sz="1800"/>
              <a:t>: </a:t>
            </a:r>
            <a:r>
              <a:rPr lang="en-US" sz="2400"/>
              <a:t>Lai hai thứ đậu Hà Lan thuần chủng khác nhau về 2 cặp tính trạng tương phản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17414" name="Text Box 33"/>
          <p:cNvSpPr txBox="1">
            <a:spLocks noChangeArrowheads="1"/>
          </p:cNvSpPr>
          <p:nvPr/>
        </p:nvSpPr>
        <p:spPr bwMode="auto">
          <a:xfrm>
            <a:off x="1752600" y="1752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* Phân tích kết quả :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1905000" y="2286001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CC0099"/>
                </a:solidFill>
              </a:rPr>
              <a:t>Hãy điền cụm từ hợp lý vào chỗ trống trong câu sau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1981200" y="3048001"/>
            <a:ext cx="8686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 </a:t>
            </a:r>
            <a:r>
              <a:rPr lang="en-US" sz="3600"/>
              <a:t>Khi lai hai cặp bố mẹ khác nhau về hai cặp tính trạng thuần chủng tương phản di truyền độc lập với nhau thì kiểu hình F</a:t>
            </a:r>
            <a:r>
              <a:rPr lang="en-US" sz="3600" baseline="-25000"/>
              <a:t>2</a:t>
            </a:r>
            <a:r>
              <a:rPr lang="en-US" sz="3600"/>
              <a:t> có tỉ lệ mỗi kiểu hình bằng....................... của các tính trạng hợp thành nó. 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696200" y="47244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00000"/>
                </a:solidFill>
              </a:rPr>
              <a:t>Tích các tỉ lệ</a:t>
            </a:r>
          </a:p>
        </p:txBody>
      </p:sp>
      <p:pic>
        <p:nvPicPr>
          <p:cNvPr id="14" name="Picture 4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716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828800" y="2362201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* </a:t>
            </a:r>
            <a:r>
              <a:rPr lang="en-US" sz="2800" b="1"/>
              <a:t>Quy luật phân li độc lập:</a:t>
            </a:r>
          </a:p>
        </p:txBody>
      </p:sp>
      <p:pic>
        <p:nvPicPr>
          <p:cNvPr id="17420" name="Picture 42" descr="J00991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853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13" grpId="1"/>
      <p:bldP spid="24614" grpId="0"/>
      <p:bldP spid="24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666999" y="838200"/>
            <a:ext cx="741997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III</a:t>
            </a:r>
            <a:r>
              <a:rPr lang="vi-VN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</a:rPr>
              <a:t>MENĐEN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19400" y="1295401"/>
            <a:ext cx="2971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1</a:t>
            </a:r>
            <a:r>
              <a:rPr lang="vi-VN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Quy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ước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100388" y="2133601"/>
            <a:ext cx="396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>
                <a:latin typeface="Times New Roman" panose="02020603050405020304" pitchFamily="18" charset="0"/>
              </a:rPr>
              <a:t>: </a:t>
            </a:r>
            <a:r>
              <a:rPr lang="en-US" sz="2000"/>
              <a:t>Quy định hạt vàng</a:t>
            </a:r>
            <a:r>
              <a:rPr lang="en-US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latin typeface="Times New Roman" panose="02020603050405020304" pitchFamily="18" charset="0"/>
              </a:rPr>
              <a:t>:</a:t>
            </a: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000"/>
              <a:t>Quy định hạt xanh</a:t>
            </a:r>
            <a:r>
              <a:rPr lang="en-US" sz="1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:</a:t>
            </a: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000"/>
              <a:t>Quy định vỏ trơn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:</a:t>
            </a: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000"/>
              <a:t>Quy định vỏ nhăn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657975" y="1665288"/>
            <a:ext cx="3429000" cy="1763712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i="1">
                <a:solidFill>
                  <a:srgbClr val="6600CC"/>
                </a:solidFill>
                <a:latin typeface="Arial" panose="020B0604020202020204" pitchFamily="34" charset="0"/>
              </a:rPr>
              <a:t>Vậy cơ thể P  thuần chủng </a:t>
            </a:r>
          </a:p>
          <a:p>
            <a:pPr algn="ctr" eaLnBrk="1" hangingPunct="1">
              <a:defRPr/>
            </a:pPr>
            <a:r>
              <a:rPr lang="en-US" sz="2000" b="1" i="1">
                <a:solidFill>
                  <a:srgbClr val="6600CC"/>
                </a:solidFill>
                <a:latin typeface="Arial" panose="020B0604020202020204" pitchFamily="34" charset="0"/>
              </a:rPr>
              <a:t>có kiểu gen như thế nào?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162425" y="4419600"/>
            <a:ext cx="4114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-&gt; </a:t>
            </a:r>
            <a:r>
              <a:rPr lang="en-US" sz="2000" b="1"/>
              <a:t>Kiểu gen của P thuần chủng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/>
              <a:t>Hạt vàng, vỏ trơn</a:t>
            </a: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</a:rPr>
              <a:t> :    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AABB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/>
              <a:t>Hạt xanh, vỏ nhăn</a:t>
            </a: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</a:rPr>
              <a:t> :     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aabb</a:t>
            </a:r>
          </a:p>
        </p:txBody>
      </p:sp>
      <p:sp>
        <p:nvSpPr>
          <p:cNvPr id="34826" name="AutoShape 10"/>
          <p:cNvSpPr>
            <a:spLocks/>
          </p:cNvSpPr>
          <p:nvPr/>
        </p:nvSpPr>
        <p:spPr bwMode="auto">
          <a:xfrm>
            <a:off x="2733675" y="220980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27" name="AutoShape 11"/>
          <p:cNvSpPr>
            <a:spLocks/>
          </p:cNvSpPr>
          <p:nvPr/>
        </p:nvSpPr>
        <p:spPr bwMode="auto">
          <a:xfrm>
            <a:off x="3886200" y="4714875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4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3" grpId="0" animBg="1"/>
      <p:bldP spid="34823" grpId="1" animBg="1"/>
      <p:bldP spid="34826" grpId="0" animBg="1"/>
      <p:bldP spid="348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095500" y="1752601"/>
            <a:ext cx="7086600" cy="473075"/>
            <a:chOff x="288" y="96"/>
            <a:chExt cx="4368" cy="298"/>
          </a:xfrm>
        </p:grpSpPr>
        <p:sp>
          <p:nvSpPr>
            <p:cNvPr id="9233" name="Text Box 5"/>
            <p:cNvSpPr txBox="1">
              <a:spLocks noChangeArrowheads="1"/>
            </p:cNvSpPr>
            <p:nvPr/>
          </p:nvSpPr>
          <p:spPr bwMode="auto">
            <a:xfrm>
              <a:off x="816" y="144"/>
              <a:ext cx="38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VNI-Times" pitchFamily="2" charset="0"/>
                </a:rPr>
                <a:t>		</a:t>
              </a:r>
              <a:r>
                <a:rPr lang="en-US" sz="2000" b="1">
                  <a:solidFill>
                    <a:srgbClr val="FF0000"/>
                  </a:solidFill>
                  <a:latin typeface="VNI-Times" pitchFamily="2" charset="0"/>
                </a:rPr>
                <a:t>AABB</a:t>
              </a:r>
              <a:r>
                <a:rPr lang="en-US" sz="2000" b="1">
                  <a:latin typeface="VNI-Times" pitchFamily="2" charset="0"/>
                </a:rPr>
                <a:t>  </a:t>
              </a:r>
              <a:r>
                <a:rPr lang="en-US" sz="2000">
                  <a:latin typeface="VNI-Times" pitchFamily="2" charset="0"/>
                </a:rPr>
                <a:t>                  x                   </a:t>
              </a:r>
              <a:r>
                <a:rPr lang="en-US" sz="2000" b="1">
                  <a:solidFill>
                    <a:srgbClr val="0000FF"/>
                  </a:solidFill>
                  <a:latin typeface="VNI-Times" pitchFamily="2" charset="0"/>
                </a:rPr>
                <a:t>aabb</a:t>
              </a:r>
            </a:p>
          </p:txBody>
        </p:sp>
        <p:sp>
          <p:nvSpPr>
            <p:cNvPr id="9234" name="Oval 6"/>
            <p:cNvSpPr>
              <a:spLocks noChangeArrowheads="1"/>
            </p:cNvSpPr>
            <p:nvPr/>
          </p:nvSpPr>
          <p:spPr bwMode="auto">
            <a:xfrm>
              <a:off x="2664" y="192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9235" name="AutoShape 7"/>
            <p:cNvSpPr>
              <a:spLocks noChangeArrowheads="1"/>
            </p:cNvSpPr>
            <p:nvPr/>
          </p:nvSpPr>
          <p:spPr bwMode="auto">
            <a:xfrm>
              <a:off x="3600" y="192"/>
              <a:ext cx="288" cy="192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9236" name="Text Box 8"/>
            <p:cNvSpPr txBox="1">
              <a:spLocks noChangeArrowheads="1"/>
            </p:cNvSpPr>
            <p:nvPr/>
          </p:nvSpPr>
          <p:spPr bwMode="auto">
            <a:xfrm>
              <a:off x="288" y="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P</a:t>
              </a:r>
            </a:p>
          </p:txBody>
        </p:sp>
      </p:grp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981200" y="2514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G(P)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953000" y="25146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8153400" y="24384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22098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r>
              <a:rPr lang="en-US" sz="2400" b="1" baseline="-25000">
                <a:latin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5791200" y="38862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     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2438400" y="304801"/>
            <a:ext cx="2971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2</a:t>
            </a:r>
            <a:r>
              <a:rPr lang="vi-VN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Sơ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lai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grpSp>
        <p:nvGrpSpPr>
          <p:cNvPr id="9225" name="Group 32"/>
          <p:cNvGrpSpPr>
            <a:grpSpLocks/>
          </p:cNvGrpSpPr>
          <p:nvPr/>
        </p:nvGrpSpPr>
        <p:grpSpPr bwMode="auto">
          <a:xfrm>
            <a:off x="1466851" y="0"/>
            <a:ext cx="9282113" cy="6858000"/>
            <a:chOff x="-36" y="0"/>
            <a:chExt cx="5847" cy="4320"/>
          </a:xfrm>
        </p:grpSpPr>
        <p:pic>
          <p:nvPicPr>
            <p:cNvPr id="9229" name="Picture 33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34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58" y="-2858"/>
              <a:ext cx="96" cy="581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35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36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2" y="1366"/>
              <a:ext cx="96" cy="58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3429000" y="3886201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/>
              <a:t>Kiểu gen :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3433763" y="44196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/>
              <a:t>Kiểu hình</a:t>
            </a:r>
            <a:r>
              <a:rPr lang="en-US" sz="2000" b="1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5486400" y="4419601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100% </a:t>
            </a:r>
            <a:r>
              <a:rPr lang="en-US" sz="2000" b="1"/>
              <a:t>Hạt vàng, vỏ trơn</a:t>
            </a:r>
          </a:p>
        </p:txBody>
      </p:sp>
    </p:spTree>
    <p:extLst>
      <p:ext uri="{BB962C8B-B14F-4D97-AF65-F5344CB8AC3E}">
        <p14:creationId xmlns:p14="http://schemas.microsoft.com/office/powerpoint/2010/main" val="12901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5607E-7 L 0.14635 0.147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7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5723E-6 L -0.16667 0.15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7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/>
      <p:bldP spid="44054" grpId="0"/>
      <p:bldP spid="44054" grpId="1"/>
      <p:bldP spid="44055" grpId="0"/>
      <p:bldP spid="44055" grpId="1"/>
      <p:bldP spid="44056" grpId="0"/>
      <p:bldP spid="44062" grpId="0"/>
      <p:bldP spid="44063" grpId="0"/>
      <p:bldP spid="44071" grpId="0"/>
      <p:bldP spid="44072" grpId="0"/>
      <p:bldP spid="440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19400" y="1066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/>
              <a:t>Xét cơ F</a:t>
            </a:r>
            <a:r>
              <a:rPr lang="en-US" sz="2800" b="1" baseline="-25000"/>
              <a:t>1</a:t>
            </a:r>
            <a:r>
              <a:rPr lang="en-US" sz="2800" b="1"/>
              <a:t> dị hợp 2 cặp gen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00" y="10048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76600" y="1828801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       </a:t>
            </a:r>
            <a:r>
              <a:rPr lang="en-US" sz="1800" b="1" i="1">
                <a:solidFill>
                  <a:srgbClr val="6600CC"/>
                </a:solidFill>
              </a:rPr>
              <a:t>Cách tạo giao tử từ cơ thể dị hợp 2 cặp gen: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90800" y="358140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962400" y="3276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962400" y="3962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29163" y="28956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800600" y="4114801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5105400" y="2819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5105400" y="3200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5181600" y="4038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5181600" y="4572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872163" y="253365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867400" y="330041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791200" y="38100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791200" y="4724401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14" name="AutoShape 22"/>
          <p:cNvSpPr>
            <a:spLocks/>
          </p:cNvSpPr>
          <p:nvPr/>
        </p:nvSpPr>
        <p:spPr bwMode="auto">
          <a:xfrm>
            <a:off x="6248400" y="2667000"/>
            <a:ext cx="381000" cy="2743200"/>
          </a:xfrm>
          <a:prstGeom prst="rightBrace">
            <a:avLst>
              <a:gd name="adj1" fmla="val 60000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838950" y="3938588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543800" y="3352801"/>
            <a:ext cx="114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 i="1">
                <a:solidFill>
                  <a:srgbClr val="6600CC"/>
                </a:solidFill>
              </a:rPr>
              <a:t>4 loại giao tử tạo thành</a:t>
            </a:r>
            <a:r>
              <a:rPr lang="en-US" sz="1800" b="1" i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>
            <a:off x="8686800" y="2590800"/>
            <a:ext cx="381000" cy="2667000"/>
          </a:xfrm>
          <a:prstGeom prst="leftBrace">
            <a:avLst>
              <a:gd name="adj1" fmla="val 58333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92964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9296400" y="3276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9220200" y="3962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9372600" y="4800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3003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 animBg="1"/>
      <p:bldP spid="33801" grpId="0" animBg="1"/>
      <p:bldP spid="33802" grpId="0"/>
      <p:bldP spid="33803" grpId="0"/>
      <p:bldP spid="33805" grpId="0" animBg="1"/>
      <p:bldP spid="33806" grpId="0" animBg="1"/>
      <p:bldP spid="33807" grpId="0" animBg="1"/>
      <p:bldP spid="33808" grpId="0" animBg="1"/>
      <p:bldP spid="33809" grpId="0"/>
      <p:bldP spid="33810" grpId="0"/>
      <p:bldP spid="33811" grpId="0"/>
      <p:bldP spid="33813" grpId="0"/>
      <p:bldP spid="33814" grpId="0" animBg="1"/>
      <p:bldP spid="33815" grpId="0" animBg="1"/>
      <p:bldP spid="33816" grpId="0"/>
      <p:bldP spid="33817" grpId="0" animBg="1"/>
      <p:bldP spid="33818" grpId="0"/>
      <p:bldP spid="33819" grpId="0"/>
      <p:bldP spid="33820" grpId="0"/>
      <p:bldP spid="338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971800" y="914401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 x 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 :   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 ( Vàng, trơn)    x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2000" b="1">
                <a:latin typeface="Times New Roman" panose="02020603050405020304" pitchFamily="18" charset="0"/>
              </a:rPr>
              <a:t> ( Vàng, trơn 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71800" y="16002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G( 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):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1609726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  <a:r>
              <a:rPr lang="en-US" sz="1800" b="1">
                <a:latin typeface="Times New Roman" panose="02020603050405020304" pitchFamily="18" charset="0"/>
              </a:rPr>
              <a:t>, </a:t>
            </a: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1800" b="1">
                <a:latin typeface="Times New Roman" panose="02020603050405020304" pitchFamily="18" charset="0"/>
              </a:rPr>
              <a:t>,  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1800" b="1">
                <a:latin typeface="Times New Roman" panose="02020603050405020304" pitchFamily="18" charset="0"/>
              </a:rPr>
              <a:t>, 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757988" y="1662113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AB,</a:t>
            </a:r>
            <a:r>
              <a:rPr lang="en-US" sz="1800" b="1">
                <a:latin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1800" b="1">
                <a:latin typeface="Times New Roman" panose="02020603050405020304" pitchFamily="18" charset="0"/>
              </a:rPr>
              <a:t>,  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1800" b="1">
                <a:latin typeface="Times New Roman" panose="02020603050405020304" pitchFamily="18" charset="0"/>
              </a:rPr>
              <a:t>, 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895600" y="22098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r>
              <a:rPr lang="en-US" sz="2400" b="1" baseline="-25000">
                <a:latin typeface="Times New Roman" panose="02020603050405020304" pitchFamily="18" charset="0"/>
              </a:rPr>
              <a:t>2</a:t>
            </a:r>
            <a:r>
              <a:rPr lang="en-US" b="1" baseline="-25000">
                <a:latin typeface="Times New Roman" panose="02020603050405020304" pitchFamily="18" charset="0"/>
              </a:rPr>
              <a:t> </a:t>
            </a:r>
            <a:r>
              <a:rPr lang="en-US" sz="2800" b="1" baseline="-25000">
                <a:latin typeface="Times New Roman" panose="02020603050405020304" pitchFamily="18" charset="0"/>
              </a:rPr>
              <a:t>: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81400" y="22860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Lập bảng Pennet</a:t>
            </a:r>
          </a:p>
        </p:txBody>
      </p:sp>
      <p:graphicFrame>
        <p:nvGraphicFramePr>
          <p:cNvPr id="32821" name="Group 53"/>
          <p:cNvGraphicFramePr>
            <a:graphicFrameLocks noGrp="1"/>
          </p:cNvGraphicFramePr>
          <p:nvPr/>
        </p:nvGraphicFramePr>
        <p:xfrm>
          <a:off x="3048000" y="3048000"/>
          <a:ext cx="6096000" cy="27432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3033714" y="3038475"/>
            <a:ext cx="1252537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4572000" y="3124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823" name="Text Box 55"/>
          <p:cNvSpPr txBox="1">
            <a:spLocks noChangeArrowheads="1"/>
          </p:cNvSpPr>
          <p:nvPr/>
        </p:nvSpPr>
        <p:spPr bwMode="auto">
          <a:xfrm>
            <a:off x="5810250" y="3124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32004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A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3200400" y="472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826" name="Text Box 58"/>
          <p:cNvSpPr txBox="1">
            <a:spLocks noChangeArrowheads="1"/>
          </p:cNvSpPr>
          <p:nvPr/>
        </p:nvSpPr>
        <p:spPr bwMode="auto">
          <a:xfrm>
            <a:off x="6896100" y="31432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827" name="Text Box 59"/>
          <p:cNvSpPr txBox="1">
            <a:spLocks noChangeArrowheads="1"/>
          </p:cNvSpPr>
          <p:nvPr/>
        </p:nvSpPr>
        <p:spPr bwMode="auto">
          <a:xfrm>
            <a:off x="3271838" y="52625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8291513" y="3143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3276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5391150" y="4800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6096000" y="3505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3509963" y="5029200"/>
            <a:ext cx="20002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6057900" y="48768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(V-T)</a:t>
            </a:r>
          </a:p>
        </p:txBody>
      </p:sp>
    </p:spTree>
    <p:extLst>
      <p:ext uri="{BB962C8B-B14F-4D97-AF65-F5344CB8AC3E}">
        <p14:creationId xmlns:p14="http://schemas.microsoft.com/office/powerpoint/2010/main" val="2988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76" grpId="0"/>
      <p:bldP spid="32818" grpId="0" animBg="1"/>
      <p:bldP spid="32822" grpId="0"/>
      <p:bldP spid="32823" grpId="0"/>
      <p:bldP spid="32824" grpId="0"/>
      <p:bldP spid="32825" grpId="0"/>
      <p:bldP spid="32826" grpId="0"/>
      <p:bldP spid="32827" grpId="0"/>
      <p:bldP spid="32828" grpId="0"/>
      <p:bldP spid="32829" grpId="0"/>
      <p:bldP spid="32830" grpId="0"/>
      <p:bldP spid="32831" grpId="0" animBg="1"/>
      <p:bldP spid="32831" grpId="1" animBg="1"/>
      <p:bldP spid="32832" grpId="0" animBg="1"/>
      <p:bldP spid="32832" grpId="1" animBg="1"/>
      <p:bldP spid="328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00400" y="914401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 x 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 :   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 ( </a:t>
            </a:r>
            <a:r>
              <a:rPr lang="en-US" sz="2000" b="1"/>
              <a:t>Vàng, trơn)</a:t>
            </a:r>
            <a:r>
              <a:rPr lang="en-US" sz="2000" b="1">
                <a:latin typeface="Times New Roman" panose="02020603050405020304" pitchFamily="18" charset="0"/>
              </a:rPr>
              <a:t>    x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2000" b="1">
                <a:latin typeface="Times New Roman" panose="02020603050405020304" pitchFamily="18" charset="0"/>
              </a:rPr>
              <a:t> ( </a:t>
            </a:r>
            <a:r>
              <a:rPr lang="en-US" sz="2000" b="1"/>
              <a:t>Vàng, trơn</a:t>
            </a:r>
            <a:r>
              <a:rPr lang="en-US" sz="2000" b="1">
                <a:latin typeface="Times New Roman" panose="02020603050405020304" pitchFamily="18" charset="0"/>
              </a:rPr>
              <a:t> 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971800" y="1600201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G( F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):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962400" y="1609726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  <a:r>
              <a:rPr lang="en-US" sz="2000" b="1">
                <a:latin typeface="Times New Roman" panose="02020603050405020304" pitchFamily="18" charset="0"/>
              </a:rPr>
              <a:t>,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,  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, 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086600" y="1662114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AB,</a:t>
            </a:r>
            <a:r>
              <a:rPr lang="en-US" sz="2000" b="1">
                <a:latin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,  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sz="2000" b="1">
                <a:latin typeface="Times New Roman" panose="02020603050405020304" pitchFamily="18" charset="0"/>
              </a:rPr>
              <a:t>, 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895600" y="22098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r>
              <a:rPr lang="en-US" sz="2400" b="1" baseline="-25000">
                <a:latin typeface="Times New Roman" panose="02020603050405020304" pitchFamily="18" charset="0"/>
              </a:rPr>
              <a:t>2</a:t>
            </a:r>
            <a:r>
              <a:rPr lang="en-US" b="1" baseline="-25000">
                <a:latin typeface="Times New Roman" panose="02020603050405020304" pitchFamily="18" charset="0"/>
              </a:rPr>
              <a:t> </a:t>
            </a:r>
            <a:r>
              <a:rPr lang="en-US" sz="2800" b="1" baseline="-25000">
                <a:latin typeface="Times New Roman" panose="02020603050405020304" pitchFamily="18" charset="0"/>
              </a:rPr>
              <a:t>: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581400" y="2286001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Lập bảng Pennet</a:t>
            </a:r>
          </a:p>
        </p:txBody>
      </p:sp>
      <p:graphicFrame>
        <p:nvGraphicFramePr>
          <p:cNvPr id="46143" name="Group 63"/>
          <p:cNvGraphicFramePr>
            <a:graphicFrameLocks noGrp="1"/>
          </p:cNvGraphicFramePr>
          <p:nvPr/>
        </p:nvGraphicFramePr>
        <p:xfrm>
          <a:off x="2895600" y="3048000"/>
          <a:ext cx="7239000" cy="27432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(V-N)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(X-T)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(X-N)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4" name="Line 47"/>
          <p:cNvSpPr>
            <a:spLocks noChangeShapeType="1"/>
          </p:cNvSpPr>
          <p:nvPr/>
        </p:nvSpPr>
        <p:spPr bwMode="auto">
          <a:xfrm>
            <a:off x="2895600" y="3090863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5" name="Text Box 48"/>
          <p:cNvSpPr txBox="1">
            <a:spLocks noChangeArrowheads="1"/>
          </p:cNvSpPr>
          <p:nvPr/>
        </p:nvSpPr>
        <p:spPr bwMode="auto">
          <a:xfrm>
            <a:off x="4876800" y="3124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336" name="Text Box 49"/>
          <p:cNvSpPr txBox="1">
            <a:spLocks noChangeArrowheads="1"/>
          </p:cNvSpPr>
          <p:nvPr/>
        </p:nvSpPr>
        <p:spPr bwMode="auto">
          <a:xfrm>
            <a:off x="6324600" y="3124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37" name="Text Box 50"/>
          <p:cNvSpPr txBox="1">
            <a:spLocks noChangeArrowheads="1"/>
          </p:cNvSpPr>
          <p:nvPr/>
        </p:nvSpPr>
        <p:spPr bwMode="auto">
          <a:xfrm>
            <a:off x="32004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A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38" name="Text Box 51"/>
          <p:cNvSpPr txBox="1">
            <a:spLocks noChangeArrowheads="1"/>
          </p:cNvSpPr>
          <p:nvPr/>
        </p:nvSpPr>
        <p:spPr bwMode="auto">
          <a:xfrm>
            <a:off x="3200400" y="472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39" name="Text Box 52"/>
          <p:cNvSpPr txBox="1">
            <a:spLocks noChangeArrowheads="1"/>
          </p:cNvSpPr>
          <p:nvPr/>
        </p:nvSpPr>
        <p:spPr bwMode="auto">
          <a:xfrm>
            <a:off x="7620000" y="31432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2340" name="Text Box 53"/>
          <p:cNvSpPr txBox="1">
            <a:spLocks noChangeArrowheads="1"/>
          </p:cNvSpPr>
          <p:nvPr/>
        </p:nvSpPr>
        <p:spPr bwMode="auto">
          <a:xfrm>
            <a:off x="3271838" y="526256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341" name="Text Box 54"/>
          <p:cNvSpPr txBox="1">
            <a:spLocks noChangeArrowheads="1"/>
          </p:cNvSpPr>
          <p:nvPr/>
        </p:nvSpPr>
        <p:spPr bwMode="auto">
          <a:xfrm>
            <a:off x="9144000" y="31432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ab</a:t>
            </a:r>
          </a:p>
        </p:txBody>
      </p:sp>
      <p:sp>
        <p:nvSpPr>
          <p:cNvPr id="12342" name="Text Box 55"/>
          <p:cNvSpPr txBox="1">
            <a:spLocks noChangeArrowheads="1"/>
          </p:cNvSpPr>
          <p:nvPr/>
        </p:nvSpPr>
        <p:spPr bwMode="auto">
          <a:xfrm>
            <a:off x="32766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AB</a:t>
            </a:r>
          </a:p>
        </p:txBody>
      </p:sp>
      <p:grpSp>
        <p:nvGrpSpPr>
          <p:cNvPr id="12343" name="Group 57"/>
          <p:cNvGrpSpPr>
            <a:grpSpLocks/>
          </p:cNvGrpSpPr>
          <p:nvPr/>
        </p:nvGrpSpPr>
        <p:grpSpPr bwMode="auto">
          <a:xfrm>
            <a:off x="1466851" y="0"/>
            <a:ext cx="9282113" cy="6858000"/>
            <a:chOff x="-36" y="0"/>
            <a:chExt cx="5847" cy="4320"/>
          </a:xfrm>
        </p:grpSpPr>
        <p:pic>
          <p:nvPicPr>
            <p:cNvPr id="12344" name="Picture 58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5" name="Picture 59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58" y="-2858"/>
              <a:ext cx="96" cy="581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6" name="Picture 60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" y="0"/>
              <a:ext cx="62" cy="432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7" name="Picture 61" descr="BDRSC0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22" y="1366"/>
              <a:ext cx="96" cy="5811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27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828800" y="2794000"/>
            <a:ext cx="8001000" cy="4064000"/>
            <a:chOff x="144" y="1680"/>
            <a:chExt cx="5040" cy="2560"/>
          </a:xfrm>
        </p:grpSpPr>
        <p:sp>
          <p:nvSpPr>
            <p:cNvPr id="13392" name="Line 3"/>
            <p:cNvSpPr>
              <a:spLocks noChangeShapeType="1"/>
            </p:cNvSpPr>
            <p:nvPr/>
          </p:nvSpPr>
          <p:spPr bwMode="auto">
            <a:xfrm>
              <a:off x="5184" y="16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93" name="Group 4"/>
            <p:cNvGrpSpPr>
              <a:grpSpLocks/>
            </p:cNvGrpSpPr>
            <p:nvPr/>
          </p:nvGrpSpPr>
          <p:grpSpPr bwMode="auto">
            <a:xfrm>
              <a:off x="144" y="1680"/>
              <a:ext cx="5040" cy="2560"/>
              <a:chOff x="144" y="1680"/>
              <a:chExt cx="5040" cy="2560"/>
            </a:xfrm>
          </p:grpSpPr>
          <p:grpSp>
            <p:nvGrpSpPr>
              <p:cNvPr id="13394" name="Group 5"/>
              <p:cNvGrpSpPr>
                <a:grpSpLocks/>
              </p:cNvGrpSpPr>
              <p:nvPr/>
            </p:nvGrpSpPr>
            <p:grpSpPr bwMode="auto">
              <a:xfrm>
                <a:off x="1344" y="1680"/>
                <a:ext cx="3840" cy="2560"/>
                <a:chOff x="1344" y="1680"/>
                <a:chExt cx="3840" cy="2560"/>
              </a:xfrm>
            </p:grpSpPr>
            <p:sp>
              <p:nvSpPr>
                <p:cNvPr id="13397" name="Line 6"/>
                <p:cNvSpPr>
                  <a:spLocks noChangeShapeType="1"/>
                </p:cNvSpPr>
                <p:nvPr/>
              </p:nvSpPr>
              <p:spPr bwMode="auto">
                <a:xfrm>
                  <a:off x="1344" y="1680"/>
                  <a:ext cx="384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Line 7"/>
                <p:cNvSpPr>
                  <a:spLocks noChangeShapeType="1"/>
                </p:cNvSpPr>
                <p:nvPr/>
              </p:nvSpPr>
              <p:spPr bwMode="auto">
                <a:xfrm>
                  <a:off x="1344" y="2320"/>
                  <a:ext cx="38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Line 8"/>
                <p:cNvSpPr>
                  <a:spLocks noChangeShapeType="1"/>
                </p:cNvSpPr>
                <p:nvPr/>
              </p:nvSpPr>
              <p:spPr bwMode="auto">
                <a:xfrm>
                  <a:off x="1344" y="2960"/>
                  <a:ext cx="38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Line 9"/>
                <p:cNvSpPr>
                  <a:spLocks noChangeShapeType="1"/>
                </p:cNvSpPr>
                <p:nvPr/>
              </p:nvSpPr>
              <p:spPr bwMode="auto">
                <a:xfrm>
                  <a:off x="1344" y="3600"/>
                  <a:ext cx="38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Line 10"/>
                <p:cNvSpPr>
                  <a:spLocks noChangeShapeType="1"/>
                </p:cNvSpPr>
                <p:nvPr/>
              </p:nvSpPr>
              <p:spPr bwMode="auto">
                <a:xfrm>
                  <a:off x="1344" y="4240"/>
                  <a:ext cx="3840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2" name="Line 11"/>
                <p:cNvSpPr>
                  <a:spLocks noChangeShapeType="1"/>
                </p:cNvSpPr>
                <p:nvPr/>
              </p:nvSpPr>
              <p:spPr bwMode="auto">
                <a:xfrm>
                  <a:off x="1344" y="1680"/>
                  <a:ext cx="0" cy="256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3" name="Line 12"/>
                <p:cNvSpPr>
                  <a:spLocks noChangeShapeType="1"/>
                </p:cNvSpPr>
                <p:nvPr/>
              </p:nvSpPr>
              <p:spPr bwMode="auto">
                <a:xfrm>
                  <a:off x="2304" y="1680"/>
                  <a:ext cx="0" cy="2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4" name="Line 13"/>
                <p:cNvSpPr>
                  <a:spLocks noChangeShapeType="1"/>
                </p:cNvSpPr>
                <p:nvPr/>
              </p:nvSpPr>
              <p:spPr bwMode="auto">
                <a:xfrm>
                  <a:off x="3264" y="1680"/>
                  <a:ext cx="0" cy="2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5" name="Line 14"/>
                <p:cNvSpPr>
                  <a:spLocks noChangeShapeType="1"/>
                </p:cNvSpPr>
                <p:nvPr/>
              </p:nvSpPr>
              <p:spPr bwMode="auto">
                <a:xfrm>
                  <a:off x="4224" y="1680"/>
                  <a:ext cx="0" cy="2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95" name="AutoShape 15"/>
              <p:cNvSpPr>
                <a:spLocks/>
              </p:cNvSpPr>
              <p:nvPr/>
            </p:nvSpPr>
            <p:spPr bwMode="auto">
              <a:xfrm>
                <a:off x="288" y="1728"/>
                <a:ext cx="96" cy="2448"/>
              </a:xfrm>
              <a:prstGeom prst="leftBracket">
                <a:avLst>
                  <a:gd name="adj" fmla="val 2125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96" name="Text Box 16"/>
              <p:cNvSpPr txBox="1">
                <a:spLocks noChangeArrowheads="1"/>
              </p:cNvSpPr>
              <p:nvPr/>
            </p:nvSpPr>
            <p:spPr bwMode="auto">
              <a:xfrm>
                <a:off x="144" y="2784"/>
                <a:ext cx="336" cy="25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latin typeface="VNI-Times" pitchFamily="2" charset="0"/>
                  </a:rPr>
                  <a:t>F2</a:t>
                </a:r>
              </a:p>
            </p:txBody>
          </p:sp>
        </p:grp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1981200" y="609600"/>
            <a:ext cx="5867400" cy="838200"/>
            <a:chOff x="288" y="384"/>
            <a:chExt cx="3696" cy="528"/>
          </a:xfrm>
        </p:grpSpPr>
        <p:sp>
          <p:nvSpPr>
            <p:cNvPr id="13387" name="Line 18"/>
            <p:cNvSpPr>
              <a:spLocks noChangeShapeType="1"/>
            </p:cNvSpPr>
            <p:nvPr/>
          </p:nvSpPr>
          <p:spPr bwMode="auto">
            <a:xfrm>
              <a:off x="2784" y="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19"/>
            <p:cNvSpPr>
              <a:spLocks noChangeShapeType="1"/>
            </p:cNvSpPr>
            <p:nvPr/>
          </p:nvSpPr>
          <p:spPr bwMode="auto">
            <a:xfrm>
              <a:off x="3744" y="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Oval 20"/>
            <p:cNvSpPr>
              <a:spLocks noChangeArrowheads="1"/>
            </p:cNvSpPr>
            <p:nvPr/>
          </p:nvSpPr>
          <p:spPr bwMode="auto">
            <a:xfrm>
              <a:off x="2568" y="624"/>
              <a:ext cx="36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VNI-Times" pitchFamily="2" charset="0"/>
                </a:rPr>
                <a:t>AB</a:t>
              </a:r>
            </a:p>
          </p:txBody>
        </p:sp>
        <p:sp>
          <p:nvSpPr>
            <p:cNvPr id="13390" name="Oval 21"/>
            <p:cNvSpPr>
              <a:spLocks noChangeArrowheads="1"/>
            </p:cNvSpPr>
            <p:nvPr/>
          </p:nvSpPr>
          <p:spPr bwMode="auto">
            <a:xfrm>
              <a:off x="3648" y="62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0000FF"/>
                  </a:solidFill>
                  <a:latin typeface="VNI-Times" pitchFamily="2" charset="0"/>
                </a:rPr>
                <a:t>ab</a:t>
              </a:r>
            </a:p>
          </p:txBody>
        </p:sp>
        <p:sp>
          <p:nvSpPr>
            <p:cNvPr id="13391" name="Text Box 22"/>
            <p:cNvSpPr txBox="1">
              <a:spLocks noChangeArrowheads="1"/>
            </p:cNvSpPr>
            <p:nvPr/>
          </p:nvSpPr>
          <p:spPr bwMode="auto">
            <a:xfrm>
              <a:off x="288" y="62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G</a:t>
              </a:r>
            </a:p>
          </p:txBody>
        </p:sp>
      </p:grp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209800" y="1981200"/>
            <a:ext cx="1676400" cy="4343400"/>
            <a:chOff x="432" y="1248"/>
            <a:chExt cx="1056" cy="2736"/>
          </a:xfrm>
        </p:grpSpPr>
        <p:sp>
          <p:nvSpPr>
            <p:cNvPr id="13375" name="Line 24"/>
            <p:cNvSpPr>
              <a:spLocks noChangeShapeType="1"/>
            </p:cNvSpPr>
            <p:nvPr/>
          </p:nvSpPr>
          <p:spPr bwMode="auto">
            <a:xfrm flipV="1">
              <a:off x="1392" y="12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76" name="Group 25"/>
            <p:cNvGrpSpPr>
              <a:grpSpLocks/>
            </p:cNvGrpSpPr>
            <p:nvPr/>
          </p:nvGrpSpPr>
          <p:grpSpPr bwMode="auto">
            <a:xfrm>
              <a:off x="432" y="1248"/>
              <a:ext cx="1056" cy="2736"/>
              <a:chOff x="432" y="1248"/>
              <a:chExt cx="1056" cy="2736"/>
            </a:xfrm>
          </p:grpSpPr>
          <p:sp>
            <p:nvSpPr>
              <p:cNvPr id="13379" name="AutoShape 26"/>
              <p:cNvSpPr>
                <a:spLocks noChangeArrowheads="1"/>
              </p:cNvSpPr>
              <p:nvPr/>
            </p:nvSpPr>
            <p:spPr bwMode="auto">
              <a:xfrm>
                <a:off x="1008" y="1440"/>
                <a:ext cx="288" cy="192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80" name="AutoShape 27"/>
              <p:cNvSpPr>
                <a:spLocks noChangeArrowheads="1"/>
              </p:cNvSpPr>
              <p:nvPr/>
            </p:nvSpPr>
            <p:spPr bwMode="auto">
              <a:xfrm>
                <a:off x="708" y="1656"/>
                <a:ext cx="204" cy="240"/>
              </a:xfrm>
              <a:prstGeom prst="downArrow">
                <a:avLst>
                  <a:gd name="adj1" fmla="val 50000"/>
                  <a:gd name="adj2" fmla="val 2941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81" name="Oval 28"/>
              <p:cNvSpPr>
                <a:spLocks noChangeArrowheads="1"/>
              </p:cNvSpPr>
              <p:nvPr/>
            </p:nvSpPr>
            <p:spPr bwMode="auto">
              <a:xfrm>
                <a:off x="672" y="192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13382" name="Oval 29"/>
              <p:cNvSpPr>
                <a:spLocks noChangeArrowheads="1"/>
              </p:cNvSpPr>
              <p:nvPr/>
            </p:nvSpPr>
            <p:spPr bwMode="auto">
              <a:xfrm>
                <a:off x="672" y="2496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A</a:t>
                </a:r>
                <a:r>
                  <a:rPr lang="en-US" sz="2000" b="1">
                    <a:solidFill>
                      <a:srgbClr val="0000FF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13383" name="Oval 30"/>
              <p:cNvSpPr>
                <a:spLocks noChangeArrowheads="1"/>
              </p:cNvSpPr>
              <p:nvPr/>
            </p:nvSpPr>
            <p:spPr bwMode="auto">
              <a:xfrm>
                <a:off x="672" y="312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  <a:latin typeface="VNI-Times" pitchFamily="2" charset="0"/>
                  </a:rPr>
                  <a:t>a</a:t>
                </a:r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13384" name="Oval 31"/>
              <p:cNvSpPr>
                <a:spLocks noChangeArrowheads="1"/>
              </p:cNvSpPr>
              <p:nvPr/>
            </p:nvSpPr>
            <p:spPr bwMode="auto">
              <a:xfrm>
                <a:off x="672" y="3792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13385" name="Text Box 32"/>
              <p:cNvSpPr txBox="1">
                <a:spLocks noChangeArrowheads="1"/>
              </p:cNvSpPr>
              <p:nvPr/>
            </p:nvSpPr>
            <p:spPr bwMode="auto">
              <a:xfrm>
                <a:off x="1248" y="12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400">
                    <a:latin typeface="VNI-Times" pitchFamily="2" charset="0"/>
                  </a:rPr>
                  <a:t>O</a:t>
                </a:r>
              </a:p>
            </p:txBody>
          </p:sp>
          <p:sp>
            <p:nvSpPr>
              <p:cNvPr id="13386" name="Text Box 33"/>
              <p:cNvSpPr txBox="1">
                <a:spLocks noChangeArrowheads="1"/>
              </p:cNvSpPr>
              <p:nvPr/>
            </p:nvSpPr>
            <p:spPr bwMode="auto">
              <a:xfrm>
                <a:off x="432" y="1584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400">
                    <a:latin typeface="VNI-Times" pitchFamily="2" charset="0"/>
                  </a:rPr>
                  <a:t>O</a:t>
                </a:r>
              </a:p>
            </p:txBody>
          </p:sp>
        </p:grpSp>
        <p:sp>
          <p:nvSpPr>
            <p:cNvPr id="13377" name="Line 34"/>
            <p:cNvSpPr>
              <a:spLocks noChangeShapeType="1"/>
            </p:cNvSpPr>
            <p:nvPr/>
          </p:nvSpPr>
          <p:spPr bwMode="auto">
            <a:xfrm>
              <a:off x="540" y="180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35"/>
            <p:cNvSpPr>
              <a:spLocks noChangeShapeType="1"/>
            </p:cNvSpPr>
            <p:nvPr/>
          </p:nvSpPr>
          <p:spPr bwMode="auto">
            <a:xfrm>
              <a:off x="480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1981200" y="1143001"/>
            <a:ext cx="6400800" cy="771525"/>
            <a:chOff x="288" y="768"/>
            <a:chExt cx="4032" cy="486"/>
          </a:xfrm>
        </p:grpSpPr>
        <p:sp>
          <p:nvSpPr>
            <p:cNvPr id="13370" name="Text Box 37"/>
            <p:cNvSpPr txBox="1">
              <a:spLocks noChangeArrowheads="1"/>
            </p:cNvSpPr>
            <p:nvPr/>
          </p:nvSpPr>
          <p:spPr bwMode="auto">
            <a:xfrm>
              <a:off x="3552" y="912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VNI-Times" pitchFamily="2" charset="0"/>
                </a:rPr>
                <a:t>A</a:t>
              </a:r>
              <a:r>
                <a:rPr lang="en-US" sz="2000" b="1">
                  <a:solidFill>
                    <a:srgbClr val="0000FF"/>
                  </a:solidFill>
                  <a:latin typeface="VNI-Times" pitchFamily="2" charset="0"/>
                </a:rPr>
                <a:t>a</a:t>
              </a:r>
              <a:r>
                <a:rPr lang="en-US" sz="2000" b="1">
                  <a:solidFill>
                    <a:srgbClr val="FF0000"/>
                  </a:solidFill>
                  <a:latin typeface="VNI-Times" pitchFamily="2" charset="0"/>
                </a:rPr>
                <a:t>B</a:t>
              </a:r>
              <a:r>
                <a:rPr lang="en-US" sz="2000" b="1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13371" name="Line 38"/>
            <p:cNvSpPr>
              <a:spLocks noChangeShapeType="1"/>
            </p:cNvSpPr>
            <p:nvPr/>
          </p:nvSpPr>
          <p:spPr bwMode="auto">
            <a:xfrm flipH="1">
              <a:off x="3408" y="768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39"/>
            <p:cNvSpPr>
              <a:spLocks noChangeShapeType="1"/>
            </p:cNvSpPr>
            <p:nvPr/>
          </p:nvSpPr>
          <p:spPr bwMode="auto">
            <a:xfrm>
              <a:off x="2988" y="79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Text Box 40"/>
            <p:cNvSpPr txBox="1">
              <a:spLocks noChangeArrowheads="1"/>
            </p:cNvSpPr>
            <p:nvPr/>
          </p:nvSpPr>
          <p:spPr bwMode="auto">
            <a:xfrm>
              <a:off x="288" y="960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F</a:t>
              </a:r>
              <a:r>
                <a:rPr lang="en-US" sz="2400" b="1" baseline="-25000">
                  <a:latin typeface="VNI-Times" pitchFamily="2" charset="0"/>
                </a:rPr>
                <a:t>1</a:t>
              </a:r>
              <a:endParaRPr lang="en-US" sz="2400" b="1">
                <a:latin typeface="VNI-Times" pitchFamily="2" charset="0"/>
              </a:endParaRPr>
            </a:p>
          </p:txBody>
        </p:sp>
        <p:sp>
          <p:nvSpPr>
            <p:cNvPr id="13374" name="Oval 41"/>
            <p:cNvSpPr>
              <a:spLocks noChangeArrowheads="1"/>
            </p:cNvSpPr>
            <p:nvPr/>
          </p:nvSpPr>
          <p:spPr bwMode="auto">
            <a:xfrm>
              <a:off x="3216" y="960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70" name="AutoShape 42"/>
          <p:cNvSpPr>
            <a:spLocks noChangeArrowheads="1"/>
          </p:cNvSpPr>
          <p:nvPr/>
        </p:nvSpPr>
        <p:spPr bwMode="auto">
          <a:xfrm>
            <a:off x="8763000" y="5791200"/>
            <a:ext cx="457200" cy="304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3886200" y="3124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AABB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5334000" y="3124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AAB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6934200" y="3124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BB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8382000" y="3124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3886200" y="4191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AAB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5334000" y="4114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bb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6934200" y="4191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8382000" y="4191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abb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38862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BB</a:t>
            </a: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53340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69342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BB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84582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grpSp>
        <p:nvGrpSpPr>
          <p:cNvPr id="22583" name="Group 55"/>
          <p:cNvGrpSpPr>
            <a:grpSpLocks/>
          </p:cNvGrpSpPr>
          <p:nvPr/>
        </p:nvGrpSpPr>
        <p:grpSpPr bwMode="auto">
          <a:xfrm>
            <a:off x="7162800" y="4876800"/>
            <a:ext cx="1943100" cy="1257300"/>
            <a:chOff x="3552" y="3072"/>
            <a:chExt cx="1224" cy="792"/>
          </a:xfrm>
        </p:grpSpPr>
        <p:sp>
          <p:nvSpPr>
            <p:cNvPr id="13367" name="Oval 56"/>
            <p:cNvSpPr>
              <a:spLocks noChangeArrowheads="1"/>
            </p:cNvSpPr>
            <p:nvPr/>
          </p:nvSpPr>
          <p:spPr bwMode="auto">
            <a:xfrm>
              <a:off x="3600" y="3072"/>
              <a:ext cx="264" cy="2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8" name="Oval 57"/>
            <p:cNvSpPr>
              <a:spLocks noChangeArrowheads="1"/>
            </p:cNvSpPr>
            <p:nvPr/>
          </p:nvSpPr>
          <p:spPr bwMode="auto">
            <a:xfrm>
              <a:off x="4512" y="3072"/>
              <a:ext cx="264" cy="2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9" name="Oval 58"/>
            <p:cNvSpPr>
              <a:spLocks noChangeArrowheads="1"/>
            </p:cNvSpPr>
            <p:nvPr/>
          </p:nvSpPr>
          <p:spPr bwMode="auto">
            <a:xfrm>
              <a:off x="3552" y="3648"/>
              <a:ext cx="264" cy="2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87" name="Group 59"/>
          <p:cNvGrpSpPr>
            <a:grpSpLocks/>
          </p:cNvGrpSpPr>
          <p:nvPr/>
        </p:nvGrpSpPr>
        <p:grpSpPr bwMode="auto">
          <a:xfrm>
            <a:off x="5638800" y="3810000"/>
            <a:ext cx="3505200" cy="2286000"/>
            <a:chOff x="2592" y="2400"/>
            <a:chExt cx="2208" cy="1440"/>
          </a:xfrm>
        </p:grpSpPr>
        <p:sp>
          <p:nvSpPr>
            <p:cNvPr id="13364" name="AutoShape 60"/>
            <p:cNvSpPr>
              <a:spLocks noChangeArrowheads="1"/>
            </p:cNvSpPr>
            <p:nvPr/>
          </p:nvSpPr>
          <p:spPr bwMode="auto">
            <a:xfrm>
              <a:off x="4512" y="2400"/>
              <a:ext cx="288" cy="19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5" name="AutoShape 61"/>
            <p:cNvSpPr>
              <a:spLocks noChangeArrowheads="1"/>
            </p:cNvSpPr>
            <p:nvPr/>
          </p:nvSpPr>
          <p:spPr bwMode="auto">
            <a:xfrm>
              <a:off x="2592" y="2400"/>
              <a:ext cx="288" cy="19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6" name="AutoShape 62"/>
            <p:cNvSpPr>
              <a:spLocks noChangeArrowheads="1"/>
            </p:cNvSpPr>
            <p:nvPr/>
          </p:nvSpPr>
          <p:spPr bwMode="auto">
            <a:xfrm>
              <a:off x="2592" y="3648"/>
              <a:ext cx="288" cy="19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4191000" y="2819400"/>
            <a:ext cx="4953000" cy="3352800"/>
            <a:chOff x="1680" y="1776"/>
            <a:chExt cx="3120" cy="2112"/>
          </a:xfrm>
        </p:grpSpPr>
        <p:sp>
          <p:nvSpPr>
            <p:cNvPr id="13355" name="Oval 64"/>
            <p:cNvSpPr>
              <a:spLocks noChangeArrowheads="1"/>
            </p:cNvSpPr>
            <p:nvPr/>
          </p:nvSpPr>
          <p:spPr bwMode="auto">
            <a:xfrm>
              <a:off x="1728" y="1776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6" name="Oval 65"/>
            <p:cNvSpPr>
              <a:spLocks noChangeArrowheads="1"/>
            </p:cNvSpPr>
            <p:nvPr/>
          </p:nvSpPr>
          <p:spPr bwMode="auto">
            <a:xfrm>
              <a:off x="2640" y="1776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7" name="Oval 66"/>
            <p:cNvSpPr>
              <a:spLocks noChangeArrowheads="1"/>
            </p:cNvSpPr>
            <p:nvPr/>
          </p:nvSpPr>
          <p:spPr bwMode="auto">
            <a:xfrm>
              <a:off x="3648" y="1776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8" name="Oval 67"/>
            <p:cNvSpPr>
              <a:spLocks noChangeArrowheads="1"/>
            </p:cNvSpPr>
            <p:nvPr/>
          </p:nvSpPr>
          <p:spPr bwMode="auto">
            <a:xfrm>
              <a:off x="4560" y="1776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9" name="Oval 68"/>
            <p:cNvSpPr>
              <a:spLocks noChangeArrowheads="1"/>
            </p:cNvSpPr>
            <p:nvPr/>
          </p:nvSpPr>
          <p:spPr bwMode="auto">
            <a:xfrm>
              <a:off x="1728" y="2400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0" name="Oval 69"/>
            <p:cNvSpPr>
              <a:spLocks noChangeArrowheads="1"/>
            </p:cNvSpPr>
            <p:nvPr/>
          </p:nvSpPr>
          <p:spPr bwMode="auto">
            <a:xfrm>
              <a:off x="3648" y="2448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1" name="Oval 70"/>
            <p:cNvSpPr>
              <a:spLocks noChangeArrowheads="1"/>
            </p:cNvSpPr>
            <p:nvPr/>
          </p:nvSpPr>
          <p:spPr bwMode="auto">
            <a:xfrm>
              <a:off x="1680" y="3072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2" name="Oval 71"/>
            <p:cNvSpPr>
              <a:spLocks noChangeArrowheads="1"/>
            </p:cNvSpPr>
            <p:nvPr/>
          </p:nvSpPr>
          <p:spPr bwMode="auto">
            <a:xfrm>
              <a:off x="2688" y="3072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63" name="Oval 72"/>
            <p:cNvSpPr>
              <a:spLocks noChangeArrowheads="1"/>
            </p:cNvSpPr>
            <p:nvPr/>
          </p:nvSpPr>
          <p:spPr bwMode="auto">
            <a:xfrm>
              <a:off x="1680" y="3696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84582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aabb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69342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53340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abb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3886200" y="617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</a:t>
            </a: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2057400" y="1"/>
            <a:ext cx="7086600" cy="473075"/>
            <a:chOff x="288" y="96"/>
            <a:chExt cx="4368" cy="298"/>
          </a:xfrm>
        </p:grpSpPr>
        <p:sp>
          <p:nvSpPr>
            <p:cNvPr id="13351" name="Text Box 78"/>
            <p:cNvSpPr txBox="1">
              <a:spLocks noChangeArrowheads="1"/>
            </p:cNvSpPr>
            <p:nvPr/>
          </p:nvSpPr>
          <p:spPr bwMode="auto">
            <a:xfrm>
              <a:off x="816" y="144"/>
              <a:ext cx="38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VNI-Times" pitchFamily="2" charset="0"/>
                </a:rPr>
                <a:t>		</a:t>
              </a:r>
              <a:r>
                <a:rPr lang="en-US" sz="2000" b="1">
                  <a:solidFill>
                    <a:srgbClr val="FF0000"/>
                  </a:solidFill>
                  <a:latin typeface="VNI-Times" pitchFamily="2" charset="0"/>
                </a:rPr>
                <a:t>AABB</a:t>
              </a:r>
              <a:r>
                <a:rPr lang="en-US" sz="2000" b="1">
                  <a:latin typeface="VNI-Times" pitchFamily="2" charset="0"/>
                </a:rPr>
                <a:t>  </a:t>
              </a:r>
              <a:r>
                <a:rPr lang="en-US" sz="2000">
                  <a:latin typeface="VNI-Times" pitchFamily="2" charset="0"/>
                </a:rPr>
                <a:t>                  x                   </a:t>
              </a:r>
              <a:r>
                <a:rPr lang="en-US" sz="2000" b="1">
                  <a:solidFill>
                    <a:srgbClr val="0000FF"/>
                  </a:solidFill>
                  <a:latin typeface="VNI-Times" pitchFamily="2" charset="0"/>
                </a:rPr>
                <a:t>aabb</a:t>
              </a:r>
            </a:p>
          </p:txBody>
        </p:sp>
        <p:sp>
          <p:nvSpPr>
            <p:cNvPr id="13352" name="Oval 79"/>
            <p:cNvSpPr>
              <a:spLocks noChangeArrowheads="1"/>
            </p:cNvSpPr>
            <p:nvPr/>
          </p:nvSpPr>
          <p:spPr bwMode="auto">
            <a:xfrm>
              <a:off x="2664" y="192"/>
              <a:ext cx="240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3" name="AutoShape 80"/>
            <p:cNvSpPr>
              <a:spLocks noChangeArrowheads="1"/>
            </p:cNvSpPr>
            <p:nvPr/>
          </p:nvSpPr>
          <p:spPr bwMode="auto">
            <a:xfrm>
              <a:off x="3600" y="192"/>
              <a:ext cx="288" cy="192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54" name="Text Box 81"/>
            <p:cNvSpPr txBox="1">
              <a:spLocks noChangeArrowheads="1"/>
            </p:cNvSpPr>
            <p:nvPr/>
          </p:nvSpPr>
          <p:spPr bwMode="auto">
            <a:xfrm>
              <a:off x="288" y="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P</a:t>
              </a:r>
            </a:p>
          </p:txBody>
        </p:sp>
      </p:grpSp>
      <p:grpSp>
        <p:nvGrpSpPr>
          <p:cNvPr id="22610" name="Group 82"/>
          <p:cNvGrpSpPr>
            <a:grpSpLocks/>
          </p:cNvGrpSpPr>
          <p:nvPr/>
        </p:nvGrpSpPr>
        <p:grpSpPr bwMode="auto">
          <a:xfrm>
            <a:off x="1981200" y="1828801"/>
            <a:ext cx="7315200" cy="822325"/>
            <a:chOff x="288" y="1152"/>
            <a:chExt cx="4608" cy="518"/>
          </a:xfrm>
        </p:grpSpPr>
        <p:sp>
          <p:nvSpPr>
            <p:cNvPr id="13340" name="Line 83"/>
            <p:cNvSpPr>
              <a:spLocks noChangeShapeType="1"/>
            </p:cNvSpPr>
            <p:nvPr/>
          </p:nvSpPr>
          <p:spPr bwMode="auto">
            <a:xfrm flipH="1">
              <a:off x="1872" y="1152"/>
              <a:ext cx="13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84"/>
            <p:cNvSpPr>
              <a:spLocks noChangeShapeType="1"/>
            </p:cNvSpPr>
            <p:nvPr/>
          </p:nvSpPr>
          <p:spPr bwMode="auto">
            <a:xfrm>
              <a:off x="3456" y="1152"/>
              <a:ext cx="115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85"/>
            <p:cNvSpPr>
              <a:spLocks noChangeShapeType="1"/>
            </p:cNvSpPr>
            <p:nvPr/>
          </p:nvSpPr>
          <p:spPr bwMode="auto">
            <a:xfrm flipH="1">
              <a:off x="2880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86"/>
            <p:cNvSpPr>
              <a:spLocks noChangeShapeType="1"/>
            </p:cNvSpPr>
            <p:nvPr/>
          </p:nvSpPr>
          <p:spPr bwMode="auto">
            <a:xfrm>
              <a:off x="3408" y="120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4" name="Group 87"/>
            <p:cNvGrpSpPr>
              <a:grpSpLocks/>
            </p:cNvGrpSpPr>
            <p:nvPr/>
          </p:nvGrpSpPr>
          <p:grpSpPr bwMode="auto">
            <a:xfrm>
              <a:off x="288" y="1382"/>
              <a:ext cx="4608" cy="288"/>
              <a:chOff x="288" y="1382"/>
              <a:chExt cx="4608" cy="288"/>
            </a:xfrm>
          </p:grpSpPr>
          <p:sp>
            <p:nvSpPr>
              <p:cNvPr id="13345" name="Oval 88"/>
              <p:cNvSpPr>
                <a:spLocks noChangeArrowheads="1"/>
              </p:cNvSpPr>
              <p:nvPr/>
            </p:nvSpPr>
            <p:spPr bwMode="auto">
              <a:xfrm>
                <a:off x="1512" y="144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13346" name="Oval 89"/>
              <p:cNvSpPr>
                <a:spLocks noChangeArrowheads="1"/>
              </p:cNvSpPr>
              <p:nvPr/>
            </p:nvSpPr>
            <p:spPr bwMode="auto">
              <a:xfrm>
                <a:off x="4512" y="144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FF"/>
                    </a:solidFill>
                    <a:latin typeface="VNI-Times" pitchFamily="2" charset="0"/>
                  </a:rPr>
                  <a:t>ab</a:t>
                </a:r>
              </a:p>
            </p:txBody>
          </p:sp>
          <p:sp>
            <p:nvSpPr>
              <p:cNvPr id="13347" name="Oval 90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VNI-Times" pitchFamily="2" charset="0"/>
                  </a:rPr>
                  <a:t>A</a:t>
                </a:r>
                <a:r>
                  <a:rPr lang="en-US" sz="2000" b="1">
                    <a:solidFill>
                      <a:srgbClr val="0000FF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13348" name="Oval 91"/>
              <p:cNvSpPr>
                <a:spLocks noChangeArrowheads="1"/>
              </p:cNvSpPr>
              <p:nvPr/>
            </p:nvSpPr>
            <p:spPr bwMode="auto">
              <a:xfrm>
                <a:off x="3552" y="1440"/>
                <a:ext cx="38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000">
                    <a:solidFill>
                      <a:srgbClr val="0000FF"/>
                    </a:solidFill>
                    <a:latin typeface="VNI-Times" pitchFamily="2" charset="0"/>
                  </a:rPr>
                  <a:t>a</a:t>
                </a:r>
                <a:r>
                  <a:rPr lang="en-US" sz="2000">
                    <a:solidFill>
                      <a:srgbClr val="FF0000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13349" name="Text Box 92"/>
              <p:cNvSpPr txBox="1">
                <a:spLocks noChangeArrowheads="1"/>
              </p:cNvSpPr>
              <p:nvPr/>
            </p:nvSpPr>
            <p:spPr bwMode="auto">
              <a:xfrm>
                <a:off x="672" y="1392"/>
                <a:ext cx="336" cy="2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latin typeface="VNI-Times" pitchFamily="2" charset="0"/>
                  </a:rPr>
                  <a:t>F1</a:t>
                </a:r>
              </a:p>
            </p:txBody>
          </p:sp>
          <p:sp>
            <p:nvSpPr>
              <p:cNvPr id="13350" name="Text Box 93"/>
              <p:cNvSpPr txBox="1">
                <a:spLocks noChangeArrowheads="1"/>
              </p:cNvSpPr>
              <p:nvPr/>
            </p:nvSpPr>
            <p:spPr bwMode="auto">
              <a:xfrm>
                <a:off x="288" y="138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400" b="1">
                    <a:latin typeface="VNI-Times" pitchFamily="2" charset="0"/>
                  </a:rPr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0" grpId="0" animBg="1"/>
      <p:bldP spid="22571" grpId="0" autoUpdateAnimBg="0"/>
      <p:bldP spid="22572" grpId="0" autoUpdateAnimBg="0"/>
      <p:bldP spid="22573" grpId="0" autoUpdateAnimBg="0"/>
      <p:bldP spid="22574" grpId="0" autoUpdateAnimBg="0"/>
      <p:bldP spid="22575" grpId="0" autoUpdateAnimBg="0"/>
      <p:bldP spid="22576" grpId="0" autoUpdateAnimBg="0"/>
      <p:bldP spid="22577" grpId="0" autoUpdateAnimBg="0"/>
      <p:bldP spid="22578" grpId="0" autoUpdateAnimBg="0"/>
      <p:bldP spid="22579" grpId="0" autoUpdateAnimBg="0"/>
      <p:bldP spid="22580" grpId="0" autoUpdateAnimBg="0"/>
      <p:bldP spid="22581" grpId="0" autoUpdateAnimBg="0"/>
      <p:bldP spid="22582" grpId="0" autoUpdateAnimBg="0"/>
      <p:bldP spid="22601" grpId="0" autoUpdateAnimBg="0"/>
      <p:bldP spid="22602" grpId="0" autoUpdateAnimBg="0"/>
      <p:bldP spid="22603" grpId="0" autoUpdateAnimBg="0"/>
      <p:bldP spid="2260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809750" y="23814"/>
            <a:ext cx="8686800" cy="3171825"/>
          </a:xfrm>
          <a:prstGeom prst="cloudCallout">
            <a:avLst>
              <a:gd name="adj1" fmla="val -18421"/>
              <a:gd name="adj2" fmla="val 61463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en-US" sz="2400" b="1" dirty="0"/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5-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SGK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) </a:t>
            </a:r>
            <a:r>
              <a:rPr lang="en-US" sz="2400" b="1" dirty="0" err="1">
                <a:solidFill>
                  <a:srgbClr val="6600CC"/>
                </a:solidFill>
                <a:latin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6600CC"/>
                </a:solidFill>
                <a:latin typeface="Arial" panose="020B0604020202020204" pitchFamily="34" charset="0"/>
              </a:rPr>
              <a:t> :</a:t>
            </a:r>
          </a:p>
          <a:p>
            <a:pPr algn="ctr" eaLnBrk="1" hangingPunct="1">
              <a:defRPr/>
            </a:pPr>
            <a:endParaRPr lang="en-US" sz="2400" b="1" dirty="0">
              <a:solidFill>
                <a:srgbClr val="6600CC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vi-VN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tại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F</a:t>
            </a:r>
            <a:r>
              <a:rPr lang="en-US" sz="2400" b="1" baseline="-25000" dirty="0" err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tử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-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Điền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bảng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5(</a:t>
            </a:r>
            <a:r>
              <a:rPr lang="en-US" sz="2400" b="1" dirty="0" err="1">
                <a:solidFill>
                  <a:srgbClr val="FF3300"/>
                </a:solidFill>
                <a:latin typeface="Arial" panose="020B0604020202020204" pitchFamily="34" charset="0"/>
              </a:rPr>
              <a:t>SGK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7315200" y="2743201"/>
            <a:ext cx="3429000" cy="4149725"/>
            <a:chOff x="480" y="0"/>
            <a:chExt cx="4992" cy="4520"/>
          </a:xfrm>
        </p:grpSpPr>
        <p:pic>
          <p:nvPicPr>
            <p:cNvPr id="14342" name="Picture 5" descr="Hinh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3360" cy="393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480" y="3745"/>
              <a:ext cx="4992" cy="7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3300"/>
                  </a:solidFill>
                </a:rPr>
                <a:t>   GRÊGO  MENĐEN   (1822 -  1884)</a:t>
              </a:r>
            </a:p>
          </p:txBody>
        </p:sp>
      </p:grp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9863138" y="2743200"/>
            <a:ext cx="881062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1219200"/>
            <a:ext cx="9144000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0386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3914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7150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9916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52400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524000" y="457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524000" y="1219200"/>
            <a:ext cx="2514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438400" y="137160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Kiểu hình F2</a:t>
            </a:r>
            <a:r>
              <a:rPr lang="en-US" sz="1800" b="1"/>
              <a:t> 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905000" y="1981201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Tỉ lệ</a:t>
            </a:r>
            <a:r>
              <a:rPr lang="en-US" sz="1800"/>
              <a:t> 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905000" y="30480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Tỉ lệ của mỗi kiểu</a:t>
            </a:r>
            <a:r>
              <a:rPr lang="en-US" sz="1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05001" y="3429001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gen ở F2</a:t>
            </a:r>
            <a:r>
              <a:rPr lang="en-US" sz="1800">
                <a:solidFill>
                  <a:srgbClr val="6600CC"/>
                </a:solidFill>
              </a:rPr>
              <a:t>     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1600201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 Hạt vàng trơn  Hạt vàng nhăn  Hạt xanh trơn Hạt xanh nhăn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2971800" y="304801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solidFill>
                  <a:srgbClr val="FF3300"/>
                </a:solidFill>
              </a:rPr>
              <a:t>BẢNG PHÂN TÍCH KẾT QUẢ LAI HAI CẶP TÍNH TRẠNG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905000" y="5149850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Tỉ lệ của mỗi kiểu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hình ở F</a:t>
            </a:r>
            <a:r>
              <a:rPr lang="en-US" sz="1800" b="1" baseline="-25000">
                <a:solidFill>
                  <a:srgbClr val="6600CC"/>
                </a:solidFill>
              </a:rPr>
              <a:t>2</a:t>
            </a:r>
            <a:endParaRPr lang="en-US" sz="1800" b="1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0" y="1447800"/>
            <a:ext cx="91440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40386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3914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7150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8991600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524000" y="2514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524000" y="457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524000" y="14478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419600" y="2819401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1</a:t>
            </a:r>
            <a:r>
              <a:rPr lang="en-US" sz="1800">
                <a:solidFill>
                  <a:srgbClr val="FF3300"/>
                </a:solidFill>
              </a:rPr>
              <a:t> AABB</a:t>
            </a:r>
            <a:r>
              <a:rPr lang="en-US" sz="1800"/>
              <a:t> 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419600" y="2819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                                         2 </a:t>
            </a:r>
            <a:r>
              <a:rPr lang="en-US" sz="1800">
                <a:solidFill>
                  <a:srgbClr val="FF3300"/>
                </a:solidFill>
              </a:rPr>
              <a:t>AAB</a:t>
            </a:r>
            <a:r>
              <a:rPr lang="en-US" sz="1800">
                <a:solidFill>
                  <a:srgbClr val="0000FF"/>
                </a:solidFill>
              </a:rPr>
              <a:t>b</a:t>
            </a:r>
            <a:r>
              <a:rPr lang="en-US" sz="1800"/>
              <a:t>               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419600" y="3505201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2 </a:t>
            </a:r>
            <a:r>
              <a:rPr lang="en-US" sz="1800">
                <a:solidFill>
                  <a:srgbClr val="FF3300"/>
                </a:solidFill>
              </a:rPr>
              <a:t>A</a:t>
            </a:r>
            <a:r>
              <a:rPr lang="en-US" sz="1800">
                <a:solidFill>
                  <a:srgbClr val="0000FF"/>
                </a:solidFill>
              </a:rPr>
              <a:t>a</a:t>
            </a:r>
            <a:r>
              <a:rPr lang="en-US" sz="1800">
                <a:solidFill>
                  <a:srgbClr val="FF3300"/>
                </a:solidFill>
              </a:rPr>
              <a:t>BB</a:t>
            </a:r>
            <a:r>
              <a:rPr lang="en-US" sz="1800"/>
              <a:t>  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419600" y="3886201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4</a:t>
            </a:r>
            <a:r>
              <a:rPr lang="en-US" sz="1800">
                <a:solidFill>
                  <a:srgbClr val="FF3300"/>
                </a:solidFill>
              </a:rPr>
              <a:t> A</a:t>
            </a:r>
            <a:r>
              <a:rPr lang="en-US" sz="1800">
                <a:solidFill>
                  <a:srgbClr val="0000FF"/>
                </a:solidFill>
              </a:rPr>
              <a:t>a</a:t>
            </a:r>
            <a:r>
              <a:rPr lang="en-US" sz="1800">
                <a:solidFill>
                  <a:srgbClr val="FF3300"/>
                </a:solidFill>
              </a:rPr>
              <a:t>B</a:t>
            </a:r>
            <a:r>
              <a:rPr lang="en-US" sz="1800">
                <a:solidFill>
                  <a:srgbClr val="0000FF"/>
                </a:solidFill>
              </a:rPr>
              <a:t>b</a:t>
            </a:r>
            <a:r>
              <a:rPr lang="en-US" sz="1800"/>
              <a:t> 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438400" y="161448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Kiểu hình F2</a:t>
            </a:r>
            <a:r>
              <a:rPr lang="en-US" sz="1800" b="1"/>
              <a:t>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905000" y="1981201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Tỉ lệ</a:t>
            </a:r>
            <a:r>
              <a:rPr lang="en-US" sz="1800"/>
              <a:t> 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4191001" y="5334001"/>
            <a:ext cx="1476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6600CC"/>
                </a:solidFill>
              </a:rPr>
              <a:t>9 vàng, trơn </a:t>
            </a: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715000" y="5334001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</a:t>
            </a:r>
            <a:r>
              <a:rPr lang="en-US" sz="1800">
                <a:solidFill>
                  <a:srgbClr val="6600CC"/>
                </a:solidFill>
              </a:rPr>
              <a:t>3 vàng, nhăn</a:t>
            </a:r>
            <a:r>
              <a:rPr lang="en-US" sz="1800"/>
              <a:t> 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7391401" y="5334001"/>
            <a:ext cx="153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</a:t>
            </a:r>
            <a:r>
              <a:rPr lang="en-US" sz="1800">
                <a:solidFill>
                  <a:srgbClr val="6600CC"/>
                </a:solidFill>
              </a:rPr>
              <a:t>3 xanh, trơn</a:t>
            </a:r>
            <a:r>
              <a:rPr lang="en-US" sz="1800"/>
              <a:t> 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8915400" y="5334001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  </a:t>
            </a:r>
            <a:r>
              <a:rPr lang="en-US" sz="1800">
                <a:solidFill>
                  <a:srgbClr val="6600CC"/>
                </a:solidFill>
              </a:rPr>
              <a:t>1 xanh, nhăn 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943600" y="2819401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2 </a:t>
            </a:r>
            <a:r>
              <a:rPr lang="en-US" sz="1800">
                <a:solidFill>
                  <a:srgbClr val="FF3300"/>
                </a:solidFill>
              </a:rPr>
              <a:t>A</a:t>
            </a:r>
            <a:r>
              <a:rPr lang="en-US" sz="1800">
                <a:solidFill>
                  <a:srgbClr val="0000FF"/>
                </a:solidFill>
              </a:rPr>
              <a:t>abb 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7620000" y="2819401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1</a:t>
            </a:r>
            <a:r>
              <a:rPr lang="en-US" sz="1800">
                <a:solidFill>
                  <a:srgbClr val="0000FF"/>
                </a:solidFill>
              </a:rPr>
              <a:t> aa</a:t>
            </a:r>
            <a:r>
              <a:rPr lang="en-US" sz="1800">
                <a:solidFill>
                  <a:srgbClr val="FF3300"/>
                </a:solidFill>
              </a:rPr>
              <a:t>BB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905000" y="30480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Tỉ lệ của mỗi kiểu 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1905001" y="3429001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gen ở F2</a:t>
            </a:r>
            <a:r>
              <a:rPr lang="en-US" sz="1800"/>
              <a:t>     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1905000" y="51816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Tỉ lệ của mỗi kiểu 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1905001" y="5562601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6600CC"/>
                </a:solidFill>
              </a:rPr>
              <a:t>hình ở F2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943600" y="3200401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1 </a:t>
            </a:r>
            <a:r>
              <a:rPr lang="en-US" sz="1800">
                <a:solidFill>
                  <a:srgbClr val="FF3300"/>
                </a:solidFill>
              </a:rPr>
              <a:t>AA</a:t>
            </a:r>
            <a:r>
              <a:rPr lang="en-US" sz="1800">
                <a:solidFill>
                  <a:srgbClr val="0000FF"/>
                </a:solidFill>
              </a:rPr>
              <a:t>bb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3962400" y="1600201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 Hạt vàng trơn  Hạt vàng nhăn  Hạt xanh trơn Hạt xanh nhăn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7620000" y="3200401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2 </a:t>
            </a:r>
            <a:r>
              <a:rPr lang="en-US" sz="1800">
                <a:solidFill>
                  <a:srgbClr val="0000FF"/>
                </a:solidFill>
              </a:rPr>
              <a:t>aa</a:t>
            </a:r>
            <a:r>
              <a:rPr lang="en-US" sz="1800">
                <a:solidFill>
                  <a:srgbClr val="FF3300"/>
                </a:solidFill>
              </a:rPr>
              <a:t>B</a:t>
            </a:r>
            <a:r>
              <a:rPr lang="en-US" sz="1800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9296400" y="2819401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1 </a:t>
            </a:r>
            <a:r>
              <a:rPr lang="en-US" sz="1800">
                <a:solidFill>
                  <a:srgbClr val="0000FF"/>
                </a:solidFill>
              </a:rPr>
              <a:t>aabb</a:t>
            </a:r>
            <a:r>
              <a:rPr lang="en-US" sz="1800"/>
              <a:t> 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2843213" y="44767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i="1">
                <a:solidFill>
                  <a:srgbClr val="FF3300"/>
                </a:solidFill>
              </a:rPr>
              <a:t>BẢNG PHÂN TÍCH KẾT QUẢ LAI HAI CẶP TÍNH TRẠNG</a:t>
            </a:r>
          </a:p>
        </p:txBody>
      </p:sp>
    </p:spTree>
    <p:extLst>
      <p:ext uri="{BB962C8B-B14F-4D97-AF65-F5344CB8AC3E}">
        <p14:creationId xmlns:p14="http://schemas.microsoft.com/office/powerpoint/2010/main" val="37393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  <p:bldP spid="23564" grpId="0"/>
      <p:bldP spid="23565" grpId="0"/>
      <p:bldP spid="23568" grpId="0"/>
      <p:bldP spid="23569" grpId="0"/>
      <p:bldP spid="23570" grpId="0"/>
      <p:bldP spid="23571" grpId="0"/>
      <p:bldP spid="23572" grpId="0"/>
      <p:bldP spid="23573" grpId="0"/>
      <p:bldP spid="23576" grpId="0"/>
      <p:bldP spid="23577" grpId="0"/>
      <p:bldP spid="23578" grpId="0"/>
      <p:bldP spid="23580" grpId="0"/>
      <p:bldP spid="23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5"/>
          <p:cNvSpPr>
            <a:spLocks noChangeArrowheads="1"/>
          </p:cNvSpPr>
          <p:nvPr/>
        </p:nvSpPr>
        <p:spPr bwMode="gray">
          <a:xfrm>
            <a:off x="2208213" y="549275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MIỆNG</a:t>
            </a:r>
            <a:endParaRPr 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1219200"/>
            <a:ext cx="990600" cy="1066800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743200" y="12192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Câu 1:</a:t>
            </a:r>
            <a:r>
              <a:rPr lang="en-US" sz="1800"/>
              <a:t> </a:t>
            </a:r>
            <a:r>
              <a:rPr lang="en-US" sz="2800"/>
              <a:t>Cho biết cây đậu  hà lan, gen A thân cao , gen a thân thấp 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438400" y="2286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 Kiểu gen biểu hiện kiểu hình thân cao là: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05000" y="2909888"/>
            <a:ext cx="7162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latin typeface="VNI-Times" pitchFamily="2" charset="0"/>
                <a:cs typeface="Arial" charset="0"/>
              </a:rPr>
              <a:t>	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A</a:t>
            </a:r>
            <a:r>
              <a:rPr lang="en-US" sz="2800">
                <a:solidFill>
                  <a:srgbClr val="0000CC"/>
                </a:solidFill>
                <a:latin typeface="VNI-Times" pitchFamily="2" charset="0"/>
                <a:cs typeface="Arial" charset="0"/>
              </a:rPr>
              <a:t>. 	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  <a:cs typeface="Arial" charset="0"/>
              </a:rPr>
              <a:t>AA v</a:t>
            </a: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à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  <a:cs typeface="Arial" charset="0"/>
              </a:rPr>
              <a:t> aa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905000" y="3276601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FFFF00"/>
                </a:solidFill>
                <a:latin typeface="VNI-Times" pitchFamily="2" charset="0"/>
              </a:rPr>
              <a:t>	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B</a:t>
            </a:r>
            <a:r>
              <a:rPr lang="en-US" sz="2800">
                <a:solidFill>
                  <a:srgbClr val="0000CC"/>
                </a:solidFill>
                <a:latin typeface="VNI-Times" pitchFamily="2" charset="0"/>
              </a:rPr>
              <a:t>. 	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Aa v</a:t>
            </a:r>
            <a:r>
              <a:rPr lang="en-US" sz="2800" b="1">
                <a:solidFill>
                  <a:srgbClr val="0000CC"/>
                </a:solidFill>
              </a:rPr>
              <a:t>à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 aa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819400" y="3657601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C</a:t>
            </a:r>
            <a:r>
              <a:rPr lang="en-US" sz="2800">
                <a:solidFill>
                  <a:srgbClr val="00FFFF"/>
                </a:solidFill>
                <a:latin typeface="VNI-Times" pitchFamily="2" charset="0"/>
              </a:rPr>
              <a:t>.</a:t>
            </a:r>
            <a:r>
              <a:rPr lang="en-US" sz="2800">
                <a:solidFill>
                  <a:srgbClr val="FFFF00"/>
                </a:solidFill>
                <a:latin typeface="VNI-Times" pitchFamily="2" charset="0"/>
              </a:rPr>
              <a:t>	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AA v</a:t>
            </a:r>
            <a:r>
              <a:rPr lang="en-US" sz="2800" b="1">
                <a:solidFill>
                  <a:srgbClr val="0000CC"/>
                </a:solidFill>
              </a:rPr>
              <a:t>à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 Aa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743200" y="4038601"/>
            <a:ext cx="4343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D</a:t>
            </a:r>
            <a:r>
              <a:rPr lang="en-US" sz="2800">
                <a:solidFill>
                  <a:srgbClr val="0000CC"/>
                </a:solidFill>
                <a:latin typeface="VNI-Times" pitchFamily="2" charset="0"/>
                <a:cs typeface="Arial" charset="0"/>
              </a:rPr>
              <a:t>. 	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  <a:cs typeface="Arial" charset="0"/>
              </a:rPr>
              <a:t>AA, Aa v</a:t>
            </a:r>
            <a:r>
              <a:rPr lang="en-US" sz="2800" b="1">
                <a:solidFill>
                  <a:srgbClr val="0000CC"/>
                </a:solidFill>
                <a:latin typeface="Arial" charset="0"/>
                <a:cs typeface="Arial" charset="0"/>
              </a:rPr>
              <a:t>à</a:t>
            </a:r>
            <a:r>
              <a:rPr lang="en-US" sz="2800" b="1">
                <a:solidFill>
                  <a:srgbClr val="0000CC"/>
                </a:solidFill>
                <a:latin typeface="VNI-Times" pitchFamily="2" charset="0"/>
                <a:cs typeface="Arial" charset="0"/>
              </a:rPr>
              <a:t> aa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590800" y="46482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Câu 2:</a:t>
            </a:r>
            <a:r>
              <a:rPr lang="en-US" sz="2400" b="1"/>
              <a:t> </a:t>
            </a:r>
            <a:r>
              <a:rPr lang="en-US" sz="2800"/>
              <a:t>Muốn xác định được kiểu gen của cá thể mang tính trạng trội  cần phải làm gì? 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819400" y="37338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971800" y="5715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/>
              <a:t>Lai phân tích</a:t>
            </a:r>
            <a:r>
              <a:rPr lang="en-US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517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3" grpId="0"/>
      <p:bldP spid="23564" grpId="0"/>
      <p:bldP spid="23565" grpId="0"/>
      <p:bldP spid="23566" grpId="0"/>
      <p:bldP spid="235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 descr="N7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7315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Quy luật phân ly độc lập của Menđen: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14600" y="1219200"/>
            <a:ext cx="7543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“ </a:t>
            </a:r>
            <a:r>
              <a:rPr lang="en-US" sz="2800" b="1" i="1">
                <a:solidFill>
                  <a:srgbClr val="6600CC"/>
                </a:solidFill>
              </a:rPr>
              <a:t>Các cặp nhân tố di truyền ( Cặp gen ) đã phân ly độc lập trong quá trình phát sinh giao tử.”</a:t>
            </a:r>
          </a:p>
        </p:txBody>
      </p:sp>
      <p:pic>
        <p:nvPicPr>
          <p:cNvPr id="17412" name="Picture 8" descr="DauH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flower welco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-66675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bow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63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828800" y="807573"/>
            <a:ext cx="6621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</a:t>
            </a:r>
            <a:r>
              <a:rPr lang="vi-VN" sz="2400" b="1" u="sng" dirty="0" smtClean="0">
                <a:solidFill>
                  <a:srgbClr val="C00000"/>
                </a:solidFill>
              </a:rPr>
              <a:t>.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MEN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4114801" y="2182710"/>
            <a:ext cx="5943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DẶN DÒ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3339885" y="3965213"/>
            <a:ext cx="807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vi-VN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Trả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các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câu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hỏi</a:t>
            </a:r>
            <a:r>
              <a:rPr lang="en-US" b="1" dirty="0">
                <a:solidFill>
                  <a:srgbClr val="0000CC"/>
                </a:solidFill>
              </a:rPr>
              <a:t> 1,2,3 </a:t>
            </a:r>
            <a:r>
              <a:rPr lang="en-US" b="1" dirty="0" err="1">
                <a:solidFill>
                  <a:srgbClr val="0000CC"/>
                </a:solidFill>
              </a:rPr>
              <a:t>trang</a:t>
            </a:r>
            <a:r>
              <a:rPr lang="en-US" b="1" dirty="0">
                <a:solidFill>
                  <a:srgbClr val="0000CC"/>
                </a:solidFill>
              </a:rPr>
              <a:t> 16 </a:t>
            </a:r>
            <a:r>
              <a:rPr lang="en-US" b="1" dirty="0" err="1">
                <a:solidFill>
                  <a:srgbClr val="0000CC"/>
                </a:solidFill>
              </a:rPr>
              <a:t>SGK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vi-VN" b="1" dirty="0" smtClean="0">
                <a:solidFill>
                  <a:srgbClr val="0000CC"/>
                </a:solidFill>
              </a:rPr>
              <a:t> Đọc và tìm hiểu bài 5: Lai hai cặp tính trạng (tiếp theo).</a:t>
            </a:r>
            <a:endParaRPr lang="en-US" b="1" dirty="0"/>
          </a:p>
        </p:txBody>
      </p:sp>
      <p:pic>
        <p:nvPicPr>
          <p:cNvPr id="25608" name="Picture 16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853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8800" y="1451981"/>
            <a:ext cx="741997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III</a:t>
            </a:r>
            <a:r>
              <a:rPr lang="vi-VN" sz="2400" b="1" dirty="0" smtClean="0">
                <a:solidFill>
                  <a:srgbClr val="C00000"/>
                </a:solidFill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</a:rPr>
              <a:t>MENĐEN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KẾT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QUẢ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NGHIỆM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5885" y="1447800"/>
            <a:ext cx="69202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TỐT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66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8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828800" y="158750"/>
            <a:ext cx="8280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sơ đồ lai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của những phép lai sau: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 Hoa đỏ      x        Hoa trắng	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 Hoa đỏ    x      Hoa trắng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AA		   aa	</a:t>
            </a:r>
            <a:r>
              <a:rPr lang="vi-VN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752600" y="1843088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752600" y="2732089"/>
            <a:ext cx="76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847850" y="4797426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622425" y="3684589"/>
            <a:ext cx="43561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KG: 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KH: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KG của cá thể đem lai: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6527800" y="321310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6122989" y="1903414"/>
            <a:ext cx="809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5129" name="Text Box 18"/>
          <p:cNvSpPr txBox="1">
            <a:spLocks noChangeArrowheads="1"/>
          </p:cNvSpPr>
          <p:nvPr/>
        </p:nvSpPr>
        <p:spPr bwMode="auto">
          <a:xfrm>
            <a:off x="6151563" y="2728914"/>
            <a:ext cx="8112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6046789" y="3684588"/>
            <a:ext cx="4643437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KG:  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KH: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kiểu gen của cá thể đem lai:</a:t>
            </a:r>
            <a:endParaRPr lang="vi-VN" sz="240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9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057400" y="1524000"/>
            <a:ext cx="8229600" cy="411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724400" y="5638800"/>
            <a:ext cx="556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b="1">
              <a:solidFill>
                <a:srgbClr val="8C07F9"/>
              </a:solidFill>
              <a:latin typeface=".VnTime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769532"/>
            <a:ext cx="87899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defRPr/>
            </a:pP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 4 – BÀI 4:</a:t>
            </a:r>
          </a:p>
          <a:p>
            <a:pPr algn="ctr" eaLnBrk="1" hangingPunct="1">
              <a:defRPr/>
            </a:pPr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LAI HAI CẶP TÍNH TRẠNG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pic>
        <p:nvPicPr>
          <p:cNvPr id="6148" name="Picture 4" descr="Lai hai cap tinh tr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7162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828800" y="1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LAI </a:t>
            </a:r>
            <a:r>
              <a:rPr lang="en-US" sz="2800" b="1" dirty="0" err="1">
                <a:solidFill>
                  <a:srgbClr val="C00000"/>
                </a:solidFill>
              </a:rPr>
              <a:t>HAI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CẶP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TRẠNG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7400" y="53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486400" y="1143000"/>
            <a:ext cx="3352800" cy="2819400"/>
          </a:xfrm>
          <a:prstGeom prst="wedgeRoundRectCallout">
            <a:avLst>
              <a:gd name="adj1" fmla="val -83426"/>
              <a:gd name="adj2" fmla="val -49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/>
              <a:t>Hãy mô tả thí nghiệm của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/>
              <a:t>Men đen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458200" y="3962400"/>
            <a:ext cx="1905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</a:rPr>
              <a:t>F</a:t>
            </a:r>
            <a:r>
              <a:rPr lang="en-US" sz="2800" baseline="-25000">
                <a:solidFill>
                  <a:srgbClr val="0000CC"/>
                </a:solidFill>
              </a:rPr>
              <a:t>1</a:t>
            </a:r>
            <a:r>
              <a:rPr lang="en-US" sz="2800">
                <a:solidFill>
                  <a:srgbClr val="0000CC"/>
                </a:solidFill>
              </a:rPr>
              <a:t> có kết quả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893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 animBg="1"/>
      <p:bldP spid="6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0" y="365127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0" y="1143001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Lai hai thứ đậu Hà Lan thuần chủng khác nhau về 2 cặp tính trạng tương phản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67000" y="21336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400">
                <a:latin typeface=".VnTime" panose="020B7200000000000000" pitchFamily="34" charset="0"/>
              </a:rPr>
              <a:t>P(t/c) :      </a:t>
            </a:r>
            <a:r>
              <a:rPr lang="pt-BR" sz="2400">
                <a:solidFill>
                  <a:srgbClr val="A50021"/>
                </a:solidFill>
                <a:latin typeface=".VnTime" panose="020B7200000000000000" pitchFamily="34" charset="0"/>
              </a:rPr>
              <a:t>Vµng, tr¬n</a:t>
            </a:r>
            <a:r>
              <a:rPr lang="pt-BR" sz="2400">
                <a:latin typeface=".VnTime" panose="020B7200000000000000" pitchFamily="34" charset="0"/>
              </a:rPr>
              <a:t>     x          </a:t>
            </a:r>
            <a:r>
              <a:rPr lang="pt-BR" sz="2400">
                <a:solidFill>
                  <a:srgbClr val="0000CC"/>
                </a:solidFill>
                <a:latin typeface=".VnTime" panose="020B7200000000000000" pitchFamily="34" charset="0"/>
              </a:rPr>
              <a:t>xanh, nh</a:t>
            </a:r>
            <a:r>
              <a:rPr lang="pt-BR" sz="2400">
                <a:solidFill>
                  <a:srgbClr val="0000CC"/>
                </a:solidFill>
              </a:rPr>
              <a:t>ă</a:t>
            </a:r>
            <a:r>
              <a:rPr lang="pt-BR" sz="2400">
                <a:solidFill>
                  <a:srgbClr val="0000CC"/>
                </a:solidFill>
                <a:latin typeface=".VnTime" panose="020B7200000000000000" pitchFamily="34" charset="0"/>
              </a:rPr>
              <a:t>n</a:t>
            </a:r>
            <a:endParaRPr lang="en-US" sz="240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526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F</a:t>
            </a:r>
            <a:r>
              <a:rPr lang="en-US" sz="2400" b="1" baseline="-25000"/>
              <a:t>1</a:t>
            </a:r>
            <a:endParaRPr lang="en-US" sz="2400" b="1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267200" y="2895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Hạt </a:t>
            </a:r>
            <a:r>
              <a:rPr lang="en-US" sz="2400" b="1">
                <a:solidFill>
                  <a:srgbClr val="A50021"/>
                </a:solidFill>
              </a:rPr>
              <a:t>vàng , trơn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7150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10000" y="34290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15 cây F</a:t>
            </a:r>
            <a:r>
              <a:rPr lang="en-US" sz="2400" b="1" baseline="-25000"/>
              <a:t>1</a:t>
            </a:r>
            <a:r>
              <a:rPr lang="en-US" sz="2400" b="1"/>
              <a:t> tự thụ phấn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752600" y="4419601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F</a:t>
            </a:r>
            <a:r>
              <a:rPr lang="en-US" sz="2400" b="1" baseline="-25000"/>
              <a:t>2 </a:t>
            </a:r>
            <a:r>
              <a:rPr lang="en-US" sz="2400" b="1"/>
              <a:t>:315 hạt </a:t>
            </a:r>
            <a:r>
              <a:rPr lang="en-US" sz="2400" b="1">
                <a:solidFill>
                  <a:srgbClr val="A50021"/>
                </a:solidFill>
              </a:rPr>
              <a:t>vàng, trơn</a:t>
            </a:r>
            <a:r>
              <a:rPr lang="en-US" sz="2400" b="1"/>
              <a:t>, 108 </a:t>
            </a:r>
            <a:r>
              <a:rPr lang="en-US" sz="2400" b="1">
                <a:solidFill>
                  <a:srgbClr val="0000CC"/>
                </a:solidFill>
              </a:rPr>
              <a:t>xanh trơn</a:t>
            </a:r>
            <a:r>
              <a:rPr lang="en-US" sz="2400" b="1"/>
              <a:t>, 101 vàng nhăn,  32 </a:t>
            </a:r>
            <a:r>
              <a:rPr lang="en-US" sz="2400" b="1">
                <a:solidFill>
                  <a:srgbClr val="0000CC"/>
                </a:solidFill>
              </a:rPr>
              <a:t>xanh nhăn</a:t>
            </a:r>
            <a:r>
              <a:rPr lang="en-US" sz="2400" b="1"/>
              <a:t> 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4864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7600" y="2743200"/>
            <a:ext cx="2514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CC0000"/>
                </a:solidFill>
              </a:rPr>
              <a:t>Chứng tỏ hạt vàng, vỏ trơn là trội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200400" y="5791200"/>
            <a:ext cx="6477000" cy="609600"/>
          </a:xfrm>
          <a:prstGeom prst="wedgeRectCallout">
            <a:avLst>
              <a:gd name="adj1" fmla="val -26690"/>
              <a:gd name="adj2" fmla="val -160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00CC"/>
                </a:solidFill>
              </a:rPr>
              <a:t>Bốn loại kiểu hình</a:t>
            </a:r>
          </a:p>
        </p:txBody>
      </p:sp>
      <p:pic>
        <p:nvPicPr>
          <p:cNvPr id="14" name="Picture 41" descr="cây viế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286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/>
      <p:bldP spid="8201" grpId="0"/>
      <p:bldP spid="8204" grpId="0"/>
      <p:bldP spid="8205" grpId="0" animBg="1"/>
      <p:bldP spid="8207" grpId="0"/>
      <p:bldP spid="8208" grpId="0" animBg="1"/>
      <p:bldP spid="8211" grpId="0"/>
      <p:bldP spid="8211" grpId="1"/>
      <p:bldP spid="8212" grpId="0" animBg="1"/>
      <p:bldP spid="82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336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Phân tích kết quả thí nghiệm cuả Men đen</a:t>
            </a:r>
          </a:p>
        </p:txBody>
      </p:sp>
      <p:graphicFrame>
        <p:nvGraphicFramePr>
          <p:cNvPr id="11355" name="Group 91"/>
          <p:cNvGraphicFramePr>
            <a:graphicFrameLocks noGrp="1"/>
          </p:cNvGraphicFramePr>
          <p:nvPr>
            <p:ph/>
          </p:nvPr>
        </p:nvGraphicFramePr>
        <p:xfrm>
          <a:off x="1752600" y="1676400"/>
          <a:ext cx="8915400" cy="444341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2438400"/>
                <a:gridCol w="4038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Kiểu hình F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Số hạt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Tỉ lệ kiểu hình F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Tỉ lệ cặp tính trạng ở F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Vàng , trơn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Vàng nhăn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Xanh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Trơn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Xanh nhăn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30480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315</a:t>
            </a:r>
          </a:p>
        </p:txBody>
      </p:sp>
      <p:sp>
        <p:nvSpPr>
          <p:cNvPr id="11303" name="Text Box 84"/>
          <p:cNvSpPr txBox="1">
            <a:spLocks noChangeArrowheads="1"/>
          </p:cNvSpPr>
          <p:nvPr/>
        </p:nvSpPr>
        <p:spPr bwMode="auto">
          <a:xfrm>
            <a:off x="3124200" y="35814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11304" name="Text Box 85"/>
          <p:cNvSpPr txBox="1">
            <a:spLocks noChangeArrowheads="1"/>
          </p:cNvSpPr>
          <p:nvPr/>
        </p:nvSpPr>
        <p:spPr bwMode="auto">
          <a:xfrm>
            <a:off x="3352800" y="35814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3048000" y="3581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101</a:t>
            </a:r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3048000" y="4495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108</a:t>
            </a:r>
          </a:p>
        </p:txBody>
      </p:sp>
      <p:sp>
        <p:nvSpPr>
          <p:cNvPr id="11353" name="Text Box 89"/>
          <p:cNvSpPr txBox="1">
            <a:spLocks noChangeArrowheads="1"/>
          </p:cNvSpPr>
          <p:nvPr/>
        </p:nvSpPr>
        <p:spPr bwMode="auto">
          <a:xfrm>
            <a:off x="2971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CC"/>
                </a:solidFill>
              </a:rPr>
              <a:t>32</a:t>
            </a:r>
          </a:p>
        </p:txBody>
      </p:sp>
      <p:sp>
        <p:nvSpPr>
          <p:cNvPr id="11357" name="Text Box 93"/>
          <p:cNvSpPr txBox="1">
            <a:spLocks noChangeArrowheads="1"/>
          </p:cNvSpPr>
          <p:nvPr/>
        </p:nvSpPr>
        <p:spPr bwMode="auto">
          <a:xfrm>
            <a:off x="4191000" y="25908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A50021"/>
                </a:solidFill>
              </a:rPr>
              <a:t>315:32 ≈ </a:t>
            </a:r>
            <a:r>
              <a:rPr lang="en-US" sz="1800"/>
              <a:t> </a:t>
            </a:r>
            <a:r>
              <a:rPr lang="en-US" sz="2800" b="1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4191000" y="35814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A50021"/>
                </a:solidFill>
              </a:rPr>
              <a:t>101 :32 ≈</a:t>
            </a:r>
            <a:r>
              <a:rPr lang="en-US" sz="1800"/>
              <a:t> </a:t>
            </a:r>
            <a:r>
              <a:rPr lang="en-US" sz="2800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1359" name="Text Box 95"/>
          <p:cNvSpPr txBox="1">
            <a:spLocks noChangeArrowheads="1"/>
          </p:cNvSpPr>
          <p:nvPr/>
        </p:nvSpPr>
        <p:spPr bwMode="auto">
          <a:xfrm>
            <a:off x="4343400" y="44958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</a:rPr>
              <a:t>108 :32 </a:t>
            </a:r>
            <a:r>
              <a:rPr lang="en-US" sz="2800">
                <a:solidFill>
                  <a:srgbClr val="0000CC"/>
                </a:solidFill>
              </a:rPr>
              <a:t>≈</a:t>
            </a:r>
            <a:r>
              <a:rPr lang="en-US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1360" name="Text Box 96"/>
          <p:cNvSpPr txBox="1">
            <a:spLocks noChangeArrowheads="1"/>
          </p:cNvSpPr>
          <p:nvPr/>
        </p:nvSpPr>
        <p:spPr bwMode="auto">
          <a:xfrm>
            <a:off x="4343400" y="5486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00CC"/>
                </a:solidFill>
              </a:rPr>
              <a:t>32 : 32 </a:t>
            </a:r>
            <a:r>
              <a:rPr lang="en-US" sz="2800" b="1">
                <a:solidFill>
                  <a:srgbClr val="0000CC"/>
                </a:solidFill>
              </a:rPr>
              <a:t>≈1</a:t>
            </a:r>
          </a:p>
        </p:txBody>
      </p:sp>
      <p:sp>
        <p:nvSpPr>
          <p:cNvPr id="11312" name="Text Box 97"/>
          <p:cNvSpPr txBox="1">
            <a:spLocks noChangeArrowheads="1"/>
          </p:cNvSpPr>
          <p:nvPr/>
        </p:nvSpPr>
        <p:spPr bwMode="auto">
          <a:xfrm>
            <a:off x="6781800" y="2514601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8610600" y="3505200"/>
            <a:ext cx="1676400" cy="774700"/>
            <a:chOff x="4785" y="1380"/>
            <a:chExt cx="1079" cy="503"/>
          </a:xfrm>
        </p:grpSpPr>
        <p:grpSp>
          <p:nvGrpSpPr>
            <p:cNvPr id="11348" name="Group 101"/>
            <p:cNvGrpSpPr>
              <a:grpSpLocks/>
            </p:cNvGrpSpPr>
            <p:nvPr/>
          </p:nvGrpSpPr>
          <p:grpSpPr bwMode="auto">
            <a:xfrm>
              <a:off x="4930" y="1380"/>
              <a:ext cx="499" cy="487"/>
              <a:chOff x="2925" y="3203"/>
              <a:chExt cx="499" cy="487"/>
            </a:xfrm>
          </p:grpSpPr>
          <p:sp>
            <p:nvSpPr>
              <p:cNvPr id="4" name="Text Box 102"/>
              <p:cNvSpPr txBox="1">
                <a:spLocks noChangeArrowheads="1"/>
              </p:cNvSpPr>
              <p:nvPr/>
            </p:nvSpPr>
            <p:spPr bwMode="auto">
              <a:xfrm>
                <a:off x="2925" y="3203"/>
                <a:ext cx="499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416</a:t>
                </a:r>
              </a:p>
            </p:txBody>
          </p:sp>
          <p:sp>
            <p:nvSpPr>
              <p:cNvPr id="11356" name="Text Box 103"/>
              <p:cNvSpPr txBox="1">
                <a:spLocks noChangeArrowheads="1"/>
              </p:cNvSpPr>
              <p:nvPr/>
            </p:nvSpPr>
            <p:spPr bwMode="auto">
              <a:xfrm>
                <a:off x="2925" y="3430"/>
                <a:ext cx="499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140</a:t>
                </a:r>
              </a:p>
            </p:txBody>
          </p:sp>
          <p:sp>
            <p:nvSpPr>
              <p:cNvPr id="7" name="Line 104"/>
              <p:cNvSpPr>
                <a:spLocks noChangeShapeType="1"/>
              </p:cNvSpPr>
              <p:nvPr/>
            </p:nvSpPr>
            <p:spPr bwMode="auto">
              <a:xfrm>
                <a:off x="2970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9" name="Group 105"/>
            <p:cNvGrpSpPr>
              <a:grpSpLocks/>
            </p:cNvGrpSpPr>
            <p:nvPr/>
          </p:nvGrpSpPr>
          <p:grpSpPr bwMode="auto">
            <a:xfrm>
              <a:off x="5356" y="1416"/>
              <a:ext cx="508" cy="467"/>
              <a:chOff x="5048" y="1407"/>
              <a:chExt cx="508" cy="467"/>
            </a:xfrm>
          </p:grpSpPr>
          <p:sp>
            <p:nvSpPr>
              <p:cNvPr id="10" name="Text Box 106"/>
              <p:cNvSpPr txBox="1">
                <a:spLocks noChangeArrowheads="1"/>
              </p:cNvSpPr>
              <p:nvPr/>
            </p:nvSpPr>
            <p:spPr bwMode="auto">
              <a:xfrm>
                <a:off x="5048" y="1407"/>
                <a:ext cx="32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latin typeface="VNI-Times" pitchFamily="2" charset="0"/>
                  </a:rPr>
                  <a:t>  </a:t>
                </a: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2" name="Text Box 107"/>
              <p:cNvSpPr txBox="1">
                <a:spLocks noChangeArrowheads="1"/>
              </p:cNvSpPr>
              <p:nvPr/>
            </p:nvSpPr>
            <p:spPr bwMode="auto">
              <a:xfrm>
                <a:off x="5057" y="1616"/>
                <a:ext cx="49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latin typeface="VNI-Times" pitchFamily="2" charset="0"/>
                  </a:rPr>
                  <a:t>  </a:t>
                </a: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1</a:t>
                </a:r>
              </a:p>
            </p:txBody>
          </p:sp>
          <p:sp>
            <p:nvSpPr>
              <p:cNvPr id="11354" name="Line 108"/>
              <p:cNvSpPr>
                <a:spLocks noChangeShapeType="1"/>
              </p:cNvSpPr>
              <p:nvPr/>
            </p:nvSpPr>
            <p:spPr bwMode="auto">
              <a:xfrm>
                <a:off x="5102" y="1643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50" name="Text Box 109"/>
            <p:cNvSpPr txBox="1">
              <a:spLocks noChangeArrowheads="1"/>
            </p:cNvSpPr>
            <p:nvPr/>
          </p:nvSpPr>
          <p:spPr bwMode="auto">
            <a:xfrm>
              <a:off x="4785" y="1507"/>
              <a:ext cx="22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13" name="Text Box 110"/>
            <p:cNvSpPr txBox="1">
              <a:spLocks noChangeArrowheads="1"/>
            </p:cNvSpPr>
            <p:nvPr/>
          </p:nvSpPr>
          <p:spPr bwMode="auto">
            <a:xfrm>
              <a:off x="5247" y="1507"/>
              <a:ext cx="22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≈</a:t>
              </a:r>
            </a:p>
          </p:txBody>
        </p:sp>
      </p:grp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6629400" y="3505200"/>
            <a:ext cx="935038" cy="757238"/>
            <a:chOff x="1882" y="3203"/>
            <a:chExt cx="589" cy="477"/>
          </a:xfrm>
        </p:grpSpPr>
        <p:sp>
          <p:nvSpPr>
            <p:cNvPr id="11345" name="Text Box 112"/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V</a:t>
              </a:r>
              <a:r>
                <a:rPr lang="en-US" sz="1800" b="1">
                  <a:solidFill>
                    <a:srgbClr val="A50021"/>
                  </a:solidFill>
                </a:rPr>
                <a:t>à</a:t>
              </a: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ng</a:t>
              </a:r>
            </a:p>
          </p:txBody>
        </p:sp>
        <p:sp>
          <p:nvSpPr>
            <p:cNvPr id="11346" name="Text Box 113"/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Xanh</a:t>
              </a:r>
            </a:p>
          </p:txBody>
        </p:sp>
        <p:sp>
          <p:nvSpPr>
            <p:cNvPr id="14" name="Line 114"/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7391401" y="3505200"/>
            <a:ext cx="1585913" cy="757238"/>
            <a:chOff x="4040" y="1380"/>
            <a:chExt cx="999" cy="477"/>
          </a:xfrm>
        </p:grpSpPr>
        <p:grpSp>
          <p:nvGrpSpPr>
            <p:cNvPr id="11340" name="Group 116"/>
            <p:cNvGrpSpPr>
              <a:grpSpLocks/>
            </p:cNvGrpSpPr>
            <p:nvPr/>
          </p:nvGrpSpPr>
          <p:grpSpPr bwMode="auto">
            <a:xfrm>
              <a:off x="4177" y="1380"/>
              <a:ext cx="862" cy="477"/>
              <a:chOff x="4241" y="1389"/>
              <a:chExt cx="862" cy="477"/>
            </a:xfrm>
          </p:grpSpPr>
          <p:sp>
            <p:nvSpPr>
              <p:cNvPr id="11342" name="Text Box 117"/>
              <p:cNvSpPr txBox="1">
                <a:spLocks noChangeArrowheads="1"/>
              </p:cNvSpPr>
              <p:nvPr/>
            </p:nvSpPr>
            <p:spPr bwMode="auto">
              <a:xfrm>
                <a:off x="4241" y="1389"/>
                <a:ext cx="86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315+101</a:t>
                </a:r>
              </a:p>
            </p:txBody>
          </p:sp>
          <p:sp>
            <p:nvSpPr>
              <p:cNvPr id="11343" name="Text Box 118"/>
              <p:cNvSpPr txBox="1">
                <a:spLocks noChangeArrowheads="1"/>
              </p:cNvSpPr>
              <p:nvPr/>
            </p:nvSpPr>
            <p:spPr bwMode="auto">
              <a:xfrm>
                <a:off x="4241" y="1616"/>
                <a:ext cx="7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A50021"/>
                    </a:solidFill>
                    <a:latin typeface="VNI-Times" pitchFamily="2" charset="0"/>
                  </a:rPr>
                  <a:t>108+32</a:t>
                </a:r>
              </a:p>
            </p:txBody>
          </p:sp>
          <p:sp>
            <p:nvSpPr>
              <p:cNvPr id="11344" name="Line 119"/>
              <p:cNvSpPr>
                <a:spLocks noChangeShapeType="1"/>
              </p:cNvSpPr>
              <p:nvPr/>
            </p:nvSpPr>
            <p:spPr bwMode="auto">
              <a:xfrm>
                <a:off x="4286" y="1661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41" name="Text Box 120"/>
            <p:cNvSpPr txBox="1">
              <a:spLocks noChangeArrowheads="1"/>
            </p:cNvSpPr>
            <p:nvPr/>
          </p:nvSpPr>
          <p:spPr bwMode="auto">
            <a:xfrm>
              <a:off x="4040" y="1507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A50021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6629400" y="5410200"/>
            <a:ext cx="914400" cy="757238"/>
            <a:chOff x="3624" y="2461"/>
            <a:chExt cx="589" cy="477"/>
          </a:xfrm>
        </p:grpSpPr>
        <p:sp>
          <p:nvSpPr>
            <p:cNvPr id="11337" name="Text Box 128"/>
            <p:cNvSpPr txBox="1">
              <a:spLocks noChangeArrowheads="1"/>
            </p:cNvSpPr>
            <p:nvPr/>
          </p:nvSpPr>
          <p:spPr bwMode="auto">
            <a:xfrm>
              <a:off x="3624" y="2461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Tr</a:t>
              </a:r>
              <a:r>
                <a:rPr lang="en-US" sz="2000">
                  <a:solidFill>
                    <a:srgbClr val="0000CC"/>
                  </a:solidFill>
                </a:rPr>
                <a:t>ơ</a:t>
              </a: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n</a:t>
              </a:r>
            </a:p>
          </p:txBody>
        </p:sp>
        <p:sp>
          <p:nvSpPr>
            <p:cNvPr id="11338" name="Text Box 129"/>
            <p:cNvSpPr txBox="1">
              <a:spLocks noChangeArrowheads="1"/>
            </p:cNvSpPr>
            <p:nvPr/>
          </p:nvSpPr>
          <p:spPr bwMode="auto">
            <a:xfrm>
              <a:off x="3624" y="2688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Nh</a:t>
              </a:r>
              <a:r>
                <a:rPr lang="en-US" sz="1800">
                  <a:solidFill>
                    <a:srgbClr val="0000CC"/>
                  </a:solidFill>
                </a:rPr>
                <a:t>ă</a:t>
              </a: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n</a:t>
              </a:r>
            </a:p>
          </p:txBody>
        </p:sp>
        <p:sp>
          <p:nvSpPr>
            <p:cNvPr id="11339" name="Line 130"/>
            <p:cNvSpPr>
              <a:spLocks noChangeShapeType="1"/>
            </p:cNvSpPr>
            <p:nvPr/>
          </p:nvSpPr>
          <p:spPr bwMode="auto">
            <a:xfrm>
              <a:off x="3651" y="273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31"/>
          <p:cNvGrpSpPr>
            <a:grpSpLocks/>
          </p:cNvGrpSpPr>
          <p:nvPr/>
        </p:nvGrpSpPr>
        <p:grpSpPr bwMode="auto">
          <a:xfrm>
            <a:off x="7391400" y="5410201"/>
            <a:ext cx="1524000" cy="720725"/>
            <a:chOff x="4014" y="2391"/>
            <a:chExt cx="1025" cy="505"/>
          </a:xfrm>
        </p:grpSpPr>
        <p:grpSp>
          <p:nvGrpSpPr>
            <p:cNvPr id="11332" name="Group 132"/>
            <p:cNvGrpSpPr>
              <a:grpSpLocks/>
            </p:cNvGrpSpPr>
            <p:nvPr/>
          </p:nvGrpSpPr>
          <p:grpSpPr bwMode="auto">
            <a:xfrm>
              <a:off x="4177" y="2391"/>
              <a:ext cx="862" cy="505"/>
              <a:chOff x="4422" y="3430"/>
              <a:chExt cx="862" cy="505"/>
            </a:xfrm>
          </p:grpSpPr>
          <p:sp>
            <p:nvSpPr>
              <p:cNvPr id="11334" name="Text Box 133"/>
              <p:cNvSpPr txBox="1">
                <a:spLocks noChangeArrowheads="1"/>
              </p:cNvSpPr>
              <p:nvPr/>
            </p:nvSpPr>
            <p:spPr bwMode="auto">
              <a:xfrm>
                <a:off x="4422" y="3430"/>
                <a:ext cx="86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315+108</a:t>
                </a:r>
              </a:p>
            </p:txBody>
          </p:sp>
          <p:sp>
            <p:nvSpPr>
              <p:cNvPr id="11335" name="Text Box 134"/>
              <p:cNvSpPr txBox="1">
                <a:spLocks noChangeArrowheads="1"/>
              </p:cNvSpPr>
              <p:nvPr/>
            </p:nvSpPr>
            <p:spPr bwMode="auto">
              <a:xfrm>
                <a:off x="4422" y="3657"/>
                <a:ext cx="771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101+32</a:t>
                </a:r>
              </a:p>
            </p:txBody>
          </p:sp>
          <p:sp>
            <p:nvSpPr>
              <p:cNvPr id="11336" name="Line 135"/>
              <p:cNvSpPr>
                <a:spLocks noChangeShapeType="1"/>
              </p:cNvSpPr>
              <p:nvPr/>
            </p:nvSpPr>
            <p:spPr bwMode="auto">
              <a:xfrm>
                <a:off x="4467" y="3702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3" name="Text Box 136"/>
            <p:cNvSpPr txBox="1">
              <a:spLocks noChangeArrowheads="1"/>
            </p:cNvSpPr>
            <p:nvPr/>
          </p:nvSpPr>
          <p:spPr bwMode="auto">
            <a:xfrm>
              <a:off x="4014" y="2527"/>
              <a:ext cx="2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11" name="Group 137"/>
          <p:cNvGrpSpPr>
            <a:grpSpLocks/>
          </p:cNvGrpSpPr>
          <p:nvPr/>
        </p:nvGrpSpPr>
        <p:grpSpPr bwMode="auto">
          <a:xfrm>
            <a:off x="8686800" y="5410201"/>
            <a:ext cx="1676400" cy="785813"/>
            <a:chOff x="4786" y="2391"/>
            <a:chExt cx="1078" cy="495"/>
          </a:xfrm>
        </p:grpSpPr>
        <p:grpSp>
          <p:nvGrpSpPr>
            <p:cNvPr id="11322" name="Group 138"/>
            <p:cNvGrpSpPr>
              <a:grpSpLocks/>
            </p:cNvGrpSpPr>
            <p:nvPr/>
          </p:nvGrpSpPr>
          <p:grpSpPr bwMode="auto">
            <a:xfrm>
              <a:off x="4920" y="2391"/>
              <a:ext cx="499" cy="477"/>
              <a:chOff x="2925" y="3203"/>
              <a:chExt cx="499" cy="477"/>
            </a:xfrm>
          </p:grpSpPr>
          <p:sp>
            <p:nvSpPr>
              <p:cNvPr id="11329" name="Text Box 139"/>
              <p:cNvSpPr txBox="1">
                <a:spLocks noChangeArrowheads="1"/>
              </p:cNvSpPr>
              <p:nvPr/>
            </p:nvSpPr>
            <p:spPr bwMode="auto">
              <a:xfrm>
                <a:off x="2925" y="3203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423</a:t>
                </a:r>
              </a:p>
            </p:txBody>
          </p:sp>
          <p:sp>
            <p:nvSpPr>
              <p:cNvPr id="11330" name="Text Box 140"/>
              <p:cNvSpPr txBox="1">
                <a:spLocks noChangeArrowheads="1"/>
              </p:cNvSpPr>
              <p:nvPr/>
            </p:nvSpPr>
            <p:spPr bwMode="auto">
              <a:xfrm>
                <a:off x="2925" y="3430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133</a:t>
                </a:r>
              </a:p>
            </p:txBody>
          </p:sp>
          <p:sp>
            <p:nvSpPr>
              <p:cNvPr id="11331" name="Line 141"/>
              <p:cNvSpPr>
                <a:spLocks noChangeShapeType="1"/>
              </p:cNvSpPr>
              <p:nvPr/>
            </p:nvSpPr>
            <p:spPr bwMode="auto">
              <a:xfrm>
                <a:off x="2970" y="347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3" name="Text Box 142"/>
            <p:cNvSpPr txBox="1">
              <a:spLocks noChangeArrowheads="1"/>
            </p:cNvSpPr>
            <p:nvPr/>
          </p:nvSpPr>
          <p:spPr bwMode="auto">
            <a:xfrm>
              <a:off x="4786" y="2517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solidFill>
                    <a:srgbClr val="0000CC"/>
                  </a:solidFill>
                  <a:latin typeface="VNI-Times" pitchFamily="2" charset="0"/>
                </a:rPr>
                <a:t>=</a:t>
              </a:r>
            </a:p>
          </p:txBody>
        </p:sp>
        <p:sp>
          <p:nvSpPr>
            <p:cNvPr id="11324" name="Text Box 143"/>
            <p:cNvSpPr txBox="1">
              <a:spLocks noChangeArrowheads="1"/>
            </p:cNvSpPr>
            <p:nvPr/>
          </p:nvSpPr>
          <p:spPr bwMode="auto">
            <a:xfrm>
              <a:off x="5256" y="251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VNI-Times" pitchFamily="2" charset="0"/>
                </a:rPr>
                <a:t>≈</a:t>
              </a:r>
            </a:p>
          </p:txBody>
        </p:sp>
        <p:grpSp>
          <p:nvGrpSpPr>
            <p:cNvPr id="11325" name="Group 144"/>
            <p:cNvGrpSpPr>
              <a:grpSpLocks/>
            </p:cNvGrpSpPr>
            <p:nvPr/>
          </p:nvGrpSpPr>
          <p:grpSpPr bwMode="auto">
            <a:xfrm>
              <a:off x="5356" y="2427"/>
              <a:ext cx="508" cy="459"/>
              <a:chOff x="5048" y="1407"/>
              <a:chExt cx="508" cy="459"/>
            </a:xfrm>
          </p:grpSpPr>
          <p:sp>
            <p:nvSpPr>
              <p:cNvPr id="11326" name="Text Box 145"/>
              <p:cNvSpPr txBox="1">
                <a:spLocks noChangeArrowheads="1"/>
              </p:cNvSpPr>
              <p:nvPr/>
            </p:nvSpPr>
            <p:spPr bwMode="auto">
              <a:xfrm>
                <a:off x="5048" y="1407"/>
                <a:ext cx="3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latin typeface="VNI-Times" pitchFamily="2" charset="0"/>
                  </a:rPr>
                  <a:t>  </a:t>
                </a: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3</a:t>
                </a:r>
              </a:p>
            </p:txBody>
          </p:sp>
          <p:sp>
            <p:nvSpPr>
              <p:cNvPr id="11327" name="Text Box 146"/>
              <p:cNvSpPr txBox="1">
                <a:spLocks noChangeArrowheads="1"/>
              </p:cNvSpPr>
              <p:nvPr/>
            </p:nvSpPr>
            <p:spPr bwMode="auto">
              <a:xfrm>
                <a:off x="5057" y="1616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2000">
                    <a:solidFill>
                      <a:srgbClr val="0000CC"/>
                    </a:solidFill>
                    <a:latin typeface="VNI-Times" pitchFamily="2" charset="0"/>
                  </a:rPr>
                  <a:t>  1</a:t>
                </a:r>
              </a:p>
            </p:txBody>
          </p:sp>
          <p:sp>
            <p:nvSpPr>
              <p:cNvPr id="11328" name="Line 147"/>
              <p:cNvSpPr>
                <a:spLocks noChangeShapeType="1"/>
              </p:cNvSpPr>
              <p:nvPr/>
            </p:nvSpPr>
            <p:spPr bwMode="auto">
              <a:xfrm>
                <a:off x="5102" y="1643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12" name="Oval 148"/>
          <p:cNvSpPr>
            <a:spLocks noChangeArrowheads="1"/>
          </p:cNvSpPr>
          <p:nvPr/>
        </p:nvSpPr>
        <p:spPr bwMode="auto">
          <a:xfrm>
            <a:off x="6781800" y="2590800"/>
            <a:ext cx="1752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/>
              <a:t>Màu hạt</a:t>
            </a:r>
          </a:p>
        </p:txBody>
      </p:sp>
      <p:sp>
        <p:nvSpPr>
          <p:cNvPr id="11413" name="Oval 149"/>
          <p:cNvSpPr>
            <a:spLocks noChangeArrowheads="1"/>
          </p:cNvSpPr>
          <p:nvPr/>
        </p:nvSpPr>
        <p:spPr bwMode="auto">
          <a:xfrm>
            <a:off x="6858000" y="4495800"/>
            <a:ext cx="2286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 </a:t>
            </a:r>
            <a:r>
              <a:rPr lang="en-US" sz="2400">
                <a:solidFill>
                  <a:srgbClr val="0000CC"/>
                </a:solidFill>
              </a:rPr>
              <a:t>Vỏ hạt</a:t>
            </a:r>
          </a:p>
        </p:txBody>
      </p:sp>
      <p:pic>
        <p:nvPicPr>
          <p:cNvPr id="11321" name="Picture 150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96050"/>
            <a:ext cx="8534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8" grpId="0"/>
      <p:bldP spid="11347" grpId="0"/>
      <p:bldP spid="11351" grpId="0"/>
      <p:bldP spid="11352" grpId="0"/>
      <p:bldP spid="11353" grpId="0"/>
      <p:bldP spid="11358" grpId="0"/>
      <p:bldP spid="11359" grpId="0"/>
      <p:bldP spid="11360" grpId="0"/>
      <p:bldP spid="11412" grpId="0" animBg="1"/>
      <p:bldP spid="114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752600" y="914401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 * </a:t>
            </a:r>
            <a:r>
              <a:rPr lang="en-US" sz="2400" b="1"/>
              <a:t>Thí nghiệm</a:t>
            </a:r>
            <a:r>
              <a:rPr lang="en-US" sz="1800"/>
              <a:t>: </a:t>
            </a:r>
            <a:r>
              <a:rPr lang="en-US" sz="2400"/>
              <a:t>Lai hai thứ đậu Hà Lan thuần chủng khác nhau về 2 cặp tính trạng tương phản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819400" y="1676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400">
                <a:latin typeface=".VnTime" panose="020B7200000000000000" pitchFamily="34" charset="0"/>
              </a:rPr>
              <a:t>P(t/c) :      Vµng tr¬n     x          xanh nh</a:t>
            </a:r>
            <a:r>
              <a:rPr lang="pt-BR" sz="2400"/>
              <a:t>ă</a:t>
            </a:r>
            <a:r>
              <a:rPr lang="pt-BR" sz="2400">
                <a:latin typeface=".VnTime" panose="020B7200000000000000" pitchFamily="34" charset="0"/>
              </a:rPr>
              <a:t>n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903538" y="23066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F</a:t>
            </a:r>
            <a:r>
              <a:rPr lang="en-US" sz="2400" b="1" baseline="-25000"/>
              <a:t>1</a:t>
            </a:r>
            <a:endParaRPr lang="en-US" sz="2400" b="1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686300" y="2354263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A50021"/>
                </a:solidFill>
              </a:rPr>
              <a:t>Hạt vàng , trơn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H="1">
            <a:off x="5835650" y="2081213"/>
            <a:ext cx="0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4386263" y="2741613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15 cây F</a:t>
            </a:r>
            <a:r>
              <a:rPr lang="en-US" sz="2400" b="1" baseline="-25000"/>
              <a:t>1</a:t>
            </a:r>
            <a:r>
              <a:rPr lang="en-US" sz="2400" b="1"/>
              <a:t> tự thụ phấn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2057400" y="3587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F</a:t>
            </a:r>
            <a:r>
              <a:rPr lang="en-US" sz="2400" b="1" baseline="-25000"/>
              <a:t>2 </a:t>
            </a:r>
            <a:r>
              <a:rPr lang="en-US" sz="2400" b="1"/>
              <a:t>:</a:t>
            </a:r>
            <a:r>
              <a:rPr lang="en-US" sz="2000">
                <a:solidFill>
                  <a:srgbClr val="A50021"/>
                </a:solidFill>
              </a:rPr>
              <a:t>315 hạt vàng trơn, </a:t>
            </a:r>
            <a:r>
              <a:rPr lang="en-US" sz="2000">
                <a:solidFill>
                  <a:srgbClr val="0000CC"/>
                </a:solidFill>
              </a:rPr>
              <a:t>108 xanh trơn</a:t>
            </a:r>
            <a:r>
              <a:rPr lang="en-US" sz="2000">
                <a:solidFill>
                  <a:srgbClr val="A50021"/>
                </a:solidFill>
              </a:rPr>
              <a:t>, 101 vàng nhăn,  </a:t>
            </a:r>
            <a:r>
              <a:rPr lang="en-US" sz="2000">
                <a:solidFill>
                  <a:srgbClr val="0000CC"/>
                </a:solidFill>
              </a:rPr>
              <a:t>32 xanh nhăn</a:t>
            </a:r>
            <a:r>
              <a:rPr lang="en-US" sz="2000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5791200" y="3206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60526" y="4581526"/>
            <a:ext cx="2449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057400" y="533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I.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THÍ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NGHIỆM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CỦA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MENĐEN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524000" y="914401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 * </a:t>
            </a:r>
            <a:r>
              <a:rPr lang="en-US" sz="2400" b="1"/>
              <a:t>Thí nghiệm</a:t>
            </a:r>
            <a:r>
              <a:rPr lang="en-US" sz="1800"/>
              <a:t>: </a:t>
            </a:r>
            <a:r>
              <a:rPr lang="en-US" sz="2400"/>
              <a:t>Lai hai thứ đậu Hà Lan thuần chủng khác nhau về 2 cặp tính trạng tương phản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4114800" y="32004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524000" y="1828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* Phân tích kết quả :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524000" y="22098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/>
              <a:t>Tính trạng màu sắc hạt có tỉ lệ kiểu hình ở F</a:t>
            </a:r>
            <a:r>
              <a:rPr lang="en-US" sz="2400" baseline="-25000"/>
              <a:t>2</a:t>
            </a:r>
            <a:r>
              <a:rPr lang="en-US" sz="2400"/>
              <a:t>: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      </a:t>
            </a:r>
            <a:r>
              <a:rPr lang="en-US" sz="2400" b="1">
                <a:solidFill>
                  <a:srgbClr val="A50021"/>
                </a:solidFill>
              </a:rPr>
              <a:t>hạt vàng</a:t>
            </a:r>
            <a:r>
              <a:rPr lang="en-US" sz="2400" b="1"/>
              <a:t> :         </a:t>
            </a:r>
            <a:r>
              <a:rPr lang="en-US" sz="2400" b="1">
                <a:solidFill>
                  <a:srgbClr val="0000CC"/>
                </a:solidFill>
              </a:rPr>
              <a:t>hạt xanh: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 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81400" y="2667001"/>
            <a:ext cx="554038" cy="817563"/>
            <a:chOff x="1882" y="3203"/>
            <a:chExt cx="589" cy="515"/>
          </a:xfrm>
        </p:grpSpPr>
        <p:sp>
          <p:nvSpPr>
            <p:cNvPr id="15385" name="Text Box 17"/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3</a:t>
              </a:r>
            </a:p>
          </p:txBody>
        </p:sp>
        <p:sp>
          <p:nvSpPr>
            <p:cNvPr id="15386" name="Text Box 18"/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15387" name="Line 19"/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10200" y="3810000"/>
            <a:ext cx="554038" cy="757238"/>
            <a:chOff x="1882" y="3203"/>
            <a:chExt cx="589" cy="477"/>
          </a:xfrm>
        </p:grpSpPr>
        <p:sp>
          <p:nvSpPr>
            <p:cNvPr id="15382" name="Text Box 21"/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latin typeface="VNI-Times" pitchFamily="2" charset="0"/>
                </a:rPr>
                <a:t>1</a:t>
              </a:r>
            </a:p>
          </p:txBody>
        </p:sp>
        <p:sp>
          <p:nvSpPr>
            <p:cNvPr id="15383" name="Text Box 22"/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15384" name="Line 23"/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573213" y="3367089"/>
            <a:ext cx="7924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/>
              <a:t>Tính trạng vỏ hạt có tỉ lệ kiểu hình ở F</a:t>
            </a:r>
            <a:r>
              <a:rPr lang="en-US" sz="2400" baseline="-25000"/>
              <a:t>2</a:t>
            </a:r>
            <a:r>
              <a:rPr lang="en-US" sz="2400"/>
              <a:t>: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      </a:t>
            </a:r>
            <a:r>
              <a:rPr lang="en-US" sz="2400" b="1"/>
              <a:t>vỏ trơn :         vỏ nhăn: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/>
              <a:t>  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429000" y="3733801"/>
            <a:ext cx="554038" cy="817563"/>
            <a:chOff x="1882" y="3203"/>
            <a:chExt cx="589" cy="515"/>
          </a:xfrm>
        </p:grpSpPr>
        <p:sp>
          <p:nvSpPr>
            <p:cNvPr id="15379" name="Text Box 26"/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latin typeface="VNI-Times" pitchFamily="2" charset="0"/>
                </a:rPr>
                <a:t>3</a:t>
              </a:r>
            </a:p>
          </p:txBody>
        </p:sp>
        <p:sp>
          <p:nvSpPr>
            <p:cNvPr id="15380" name="Text Box 27"/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15381" name="Line 28"/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638800" y="2590800"/>
            <a:ext cx="554038" cy="890588"/>
            <a:chOff x="1882" y="3203"/>
            <a:chExt cx="589" cy="467"/>
          </a:xfrm>
        </p:grpSpPr>
        <p:sp>
          <p:nvSpPr>
            <p:cNvPr id="15376" name="Text Box 30"/>
            <p:cNvSpPr txBox="1">
              <a:spLocks noChangeArrowheads="1"/>
            </p:cNvSpPr>
            <p:nvPr/>
          </p:nvSpPr>
          <p:spPr bwMode="auto">
            <a:xfrm>
              <a:off x="1882" y="3203"/>
              <a:ext cx="5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1</a:t>
              </a:r>
            </a:p>
          </p:txBody>
        </p:sp>
        <p:sp>
          <p:nvSpPr>
            <p:cNvPr id="15377" name="Text Box 31"/>
            <p:cNvSpPr txBox="1">
              <a:spLocks noChangeArrowheads="1"/>
            </p:cNvSpPr>
            <p:nvPr/>
          </p:nvSpPr>
          <p:spPr bwMode="auto">
            <a:xfrm>
              <a:off x="1882" y="3430"/>
              <a:ext cx="5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400" b="1">
                  <a:latin typeface="VNI-Times" pitchFamily="2" charset="0"/>
                </a:rPr>
                <a:t>4</a:t>
              </a:r>
            </a:p>
          </p:txBody>
        </p:sp>
        <p:sp>
          <p:nvSpPr>
            <p:cNvPr id="15378" name="Line 32"/>
            <p:cNvSpPr>
              <a:spLocks noChangeShapeType="1"/>
            </p:cNvSpPr>
            <p:nvPr/>
          </p:nvSpPr>
          <p:spPr bwMode="auto">
            <a:xfrm>
              <a:off x="1927" y="347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1752600" y="4572000"/>
            <a:ext cx="868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sz="2400"/>
              <a:t>tỉ lệ thu được </a:t>
            </a:r>
            <a:r>
              <a:rPr lang="vi-VN" sz="2400"/>
              <a:t>về kiểu hình </a:t>
            </a:r>
            <a:r>
              <a:rPr lang="en-US" sz="2400"/>
              <a:t>chính là tích số tỉ lệ của hai tính trạng </a:t>
            </a:r>
            <a:r>
              <a:rPr lang="vi-VN" sz="2400"/>
              <a:t>hợp thành nó</a:t>
            </a:r>
            <a:endParaRPr lang="en-US" sz="2400"/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sz="2400"/>
              <a:t>   (</a:t>
            </a:r>
            <a:r>
              <a:rPr lang="en-US" sz="2400">
                <a:solidFill>
                  <a:srgbClr val="A50021"/>
                </a:solidFill>
              </a:rPr>
              <a:t>3 hạt vàng</a:t>
            </a:r>
            <a:r>
              <a:rPr lang="en-US" sz="2400"/>
              <a:t> : </a:t>
            </a:r>
            <a:r>
              <a:rPr lang="en-US" sz="2400">
                <a:solidFill>
                  <a:srgbClr val="0000CC"/>
                </a:solidFill>
              </a:rPr>
              <a:t>1 hạt xanh</a:t>
            </a:r>
            <a:r>
              <a:rPr lang="en-US" sz="2400"/>
              <a:t>) ( 3 vỏ trơn : 1 vỏ nhăn )</a:t>
            </a:r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6934200" y="1905000"/>
            <a:ext cx="3733800" cy="2819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/>
              <a:t>Thực  hiện lệnh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/>
              <a:t>trang  15</a:t>
            </a:r>
          </a:p>
        </p:txBody>
      </p:sp>
      <p:pic>
        <p:nvPicPr>
          <p:cNvPr id="15375" name="Picture 35" descr="J0099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77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1210</Words>
  <Application>Microsoft Office PowerPoint</Application>
  <PresentationFormat>Custom</PresentationFormat>
  <Paragraphs>299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2019-08-25T16:08:27Z</dcterms:created>
  <dcterms:modified xsi:type="dcterms:W3CDTF">2020-04-09T12:38:46Z</dcterms:modified>
</cp:coreProperties>
</file>