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7" r:id="rId2"/>
    <p:sldId id="258" r:id="rId3"/>
    <p:sldId id="259" r:id="rId4"/>
    <p:sldId id="260" r:id="rId5"/>
    <p:sldId id="262" r:id="rId6"/>
    <p:sldId id="263" r:id="rId7"/>
    <p:sldId id="265" r:id="rId8"/>
    <p:sldId id="266" r:id="rId9"/>
    <p:sldId id="267" r:id="rId10"/>
    <p:sldId id="268" r:id="rId11"/>
    <p:sldId id="271" r:id="rId12"/>
    <p:sldId id="275" r:id="rId13"/>
    <p:sldId id="276" r:id="rId14"/>
    <p:sldId id="270" r:id="rId15"/>
    <p:sldId id="277" r:id="rId16"/>
    <p:sldId id="273" r:id="rId17"/>
    <p:sldId id="274" r:id="rId18"/>
    <p:sldId id="26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246" autoAdjust="0"/>
    <p:restoredTop sz="94660"/>
  </p:normalViewPr>
  <p:slideViewPr>
    <p:cSldViewPr>
      <p:cViewPr>
        <p:scale>
          <a:sx n="73" d="100"/>
          <a:sy n="73" d="100"/>
        </p:scale>
        <p:origin x="-1188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D9CBFE-081C-4C9F-A633-B33ED87227A3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961B28-B435-4D7E-8075-0089E49CF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466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vi-VN" smtClean="0"/>
          </a:p>
        </p:txBody>
      </p:sp>
    </p:spTree>
    <p:extLst>
      <p:ext uri="{BB962C8B-B14F-4D97-AF65-F5344CB8AC3E}">
        <p14:creationId xmlns:p14="http://schemas.microsoft.com/office/powerpoint/2010/main" val="19560540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D8A4049-F6A9-4DCA-8884-3F546D3510E2}" type="slidenum">
              <a:rPr lang="en-US">
                <a:latin typeface="Times New Roman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63428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73D6AA-EACA-4CAC-B9F7-3520CA0D68C3}" type="slidenum">
              <a:rPr lang="en-US"/>
              <a:pPr/>
              <a:t>15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8780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1BDC2F-640D-43EA-8AEE-8C4D9A7C1680}" type="slidenum">
              <a:rPr lang="en-US"/>
              <a:pPr/>
              <a:t>16</a:t>
            </a:fld>
            <a:endParaRPr lang="en-US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6187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5E31BB-D697-4AA9-B184-371DAB24E439}" type="slidenum">
              <a:rPr lang="en-US"/>
              <a:pPr/>
              <a:t>17</a:t>
            </a:fld>
            <a:endParaRPr lang="en-US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9110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B77E40-680D-4B9E-8544-634A9BB6D66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3646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2869FC-3A3D-4110-99C8-CF7028DC64A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7030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8E057D-F63D-44EA-8C12-DC12B13841F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5489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4F66B6-B6C0-418D-9E97-91BDC77B109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8475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E4A414-77B1-4D07-9256-78C9C5FDD3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8616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A0945C-5219-4277-BC38-3CA32C9519D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9291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41D3FD-F47A-405D-A5F7-39CFBB2C83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608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9189E0-C2D1-4A8D-B202-04165F12097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274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184365-E0B3-4286-B8F9-1AD436AD8D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4123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EF372C-E3BC-4D1C-BB85-773F0C3F141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8845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C5B318-5E5E-41D2-B952-BEB3EDCD720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2714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BF60366-59DD-43AD-856A-57949FEFBEAD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900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14.bin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13" Type="http://schemas.openxmlformats.org/officeDocument/2006/relationships/oleObject" Target="../embeddings/oleObject13.bin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8.bin"/><Relationship Id="rId12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6.bin"/><Relationship Id="rId10" Type="http://schemas.openxmlformats.org/officeDocument/2006/relationships/oleObject" Target="../embeddings/oleObject10.bin"/><Relationship Id="rId4" Type="http://schemas.openxmlformats.org/officeDocument/2006/relationships/image" Target="../media/image6.wmf"/><Relationship Id="rId9" Type="http://schemas.openxmlformats.org/officeDocument/2006/relationships/image" Target="../media/image7.wmf"/><Relationship Id="rId14" Type="http://schemas.openxmlformats.org/officeDocument/2006/relationships/image" Target="../media/image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97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WordArt 12"/>
          <p:cNvSpPr>
            <a:spLocks noChangeArrowheads="1" noChangeShapeType="1" noTextEdit="1"/>
          </p:cNvSpPr>
          <p:nvPr/>
        </p:nvSpPr>
        <p:spPr bwMode="auto">
          <a:xfrm>
            <a:off x="685800" y="3276600"/>
            <a:ext cx="7296150" cy="17430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4000" b="1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Môn</a:t>
            </a:r>
            <a:r>
              <a:rPr lang="en-US" sz="40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: </a:t>
            </a:r>
            <a:r>
              <a:rPr lang="en-US" sz="4000" b="1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Số</a:t>
            </a:r>
            <a:r>
              <a:rPr lang="en-US" sz="40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000" b="1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học</a:t>
            </a:r>
            <a:r>
              <a:rPr lang="en-US" sz="40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0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6</a:t>
            </a:r>
            <a:endParaRPr lang="en-US" sz="4000" b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FF0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6" name="WordArt 6"/>
          <p:cNvSpPr>
            <a:spLocks noChangeArrowheads="1" noChangeShapeType="1" noTextEdit="1"/>
          </p:cNvSpPr>
          <p:nvPr/>
        </p:nvSpPr>
        <p:spPr bwMode="auto">
          <a:xfrm>
            <a:off x="762000" y="836712"/>
            <a:ext cx="7620000" cy="6021288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spcFirstLastPara="1" wrap="none" fromWordArt="1">
            <a:prstTxWarp prst="textArchUp">
              <a:avLst>
                <a:gd name="adj" fmla="val 10740197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4000" b="1" kern="10" dirty="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Times New Roman"/>
                <a:cs typeface="Times New Roman"/>
              </a:rPr>
              <a:t>CHÀO MỪNG QUÝ </a:t>
            </a:r>
            <a:r>
              <a:rPr lang="en-US" sz="4000" b="1" kern="10" dirty="0" smtClean="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Times New Roman"/>
                <a:cs typeface="Times New Roman"/>
              </a:rPr>
              <a:t>THẦY </a:t>
            </a:r>
            <a:r>
              <a:rPr lang="en-US" sz="4000" b="1" kern="10" dirty="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Times New Roman"/>
                <a:cs typeface="Times New Roman"/>
              </a:rPr>
              <a:t>CÔ VỀ DỰ GIỜ THĂM LỚP</a:t>
            </a:r>
          </a:p>
        </p:txBody>
      </p:sp>
    </p:spTree>
    <p:extLst>
      <p:ext uri="{BB962C8B-B14F-4D97-AF65-F5344CB8AC3E}">
        <p14:creationId xmlns:p14="http://schemas.microsoft.com/office/powerpoint/2010/main" val="1416722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1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57" name="Text Box 49"/>
          <p:cNvSpPr>
            <a:spLocks noGrp="1" noChangeArrowheads="1"/>
          </p:cNvSpPr>
          <p:nvPr>
            <p:ph type="body" idx="1"/>
          </p:nvPr>
        </p:nvSpPr>
        <p:spPr>
          <a:xfrm>
            <a:off x="685800" y="304800"/>
            <a:ext cx="7772400" cy="3340224"/>
          </a:xfrm>
          <a:solidFill>
            <a:schemeClr val="bg1"/>
          </a:solidFill>
          <a:ln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a (a&gt;1)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lượt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chia a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a chia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a</a:t>
            </a: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228600" y="3810000"/>
            <a:ext cx="685800" cy="762000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lIns="84920" tIns="42460" rIns="84920" bIns="42460" anchor="ctr"/>
          <a:lstStyle/>
          <a:p>
            <a:pPr defTabSz="849313">
              <a:spcBef>
                <a:spcPct val="50000"/>
              </a:spcBef>
              <a:defRPr/>
            </a:pPr>
            <a:r>
              <a:rPr lang="en-US" sz="3600" b="1" kern="0" dirty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?3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-468560" y="3810000"/>
            <a:ext cx="871296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20" tIns="42460" rIns="84920" bIns="42460"/>
          <a:lstStyle/>
          <a:p>
            <a:pPr marL="1911350" lvl="4" indent="-214313" algn="just" defTabSz="849313" eaLnBrk="0" hangingPunct="0">
              <a:spcBef>
                <a:spcPct val="20000"/>
              </a:spcBef>
              <a:defRPr/>
            </a:pPr>
            <a:r>
              <a:rPr lang="en-US" sz="3600" b="1" kern="0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600" b="1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kern="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b="1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kern="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600" b="1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kern="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kern="0" dirty="0" err="1"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3600" b="1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kern="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kern="0" dirty="0">
                <a:latin typeface="Times New Roman" pitchFamily="18" charset="0"/>
                <a:cs typeface="Times New Roman" pitchFamily="18" charset="0"/>
              </a:rPr>
              <a:t> 12?</a:t>
            </a: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304800" y="5638800"/>
            <a:ext cx="685800" cy="762000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lIns="84920" tIns="42460" rIns="84920" bIns="42460" anchor="ctr"/>
          <a:lstStyle>
            <a:lvl1pPr defTabSz="849313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49313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49313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49313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49313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4931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4931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4931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4931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chemeClr val="tx2"/>
                </a:solidFill>
              </a:rPr>
              <a:t>?4</a:t>
            </a:r>
          </a:p>
        </p:txBody>
      </p: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1066800" y="5715000"/>
            <a:ext cx="7924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20" tIns="42460" rIns="84920" bIns="42460"/>
          <a:lstStyle/>
          <a:p>
            <a:pPr marL="319088" indent="-319088" defTabSz="849313" eaLnBrk="0" hangingPunct="0">
              <a:lnSpc>
                <a:spcPct val="80000"/>
              </a:lnSpc>
              <a:spcBef>
                <a:spcPct val="20000"/>
              </a:spcBef>
            </a:pP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vài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bội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1?</a:t>
            </a:r>
          </a:p>
        </p:txBody>
      </p:sp>
    </p:spTree>
    <p:extLst>
      <p:ext uri="{BB962C8B-B14F-4D97-AF65-F5344CB8AC3E}">
        <p14:creationId xmlns:p14="http://schemas.microsoft.com/office/powerpoint/2010/main" val="911332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7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7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57" grpId="0" animBg="1" autoUpdateAnimBg="0"/>
      <p:bldP spid="4" grpId="0" animBg="1"/>
      <p:bldP spid="5" grpId="0" build="p"/>
      <p:bldP spid="6" grpId="0" animBg="1"/>
      <p:bldP spid="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0" y="500063"/>
            <a:ext cx="9105900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Trong lúc ôn về bội và ước nhóm bạn lớp 6A tranh luận :</a:t>
            </a:r>
          </a:p>
        </p:txBody>
      </p:sp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76200" y="1327150"/>
            <a:ext cx="8915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 :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Trong tập hợp số tự nhiên có một số là bội của mọi số khác 0</a:t>
            </a:r>
          </a:p>
        </p:txBody>
      </p:sp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76200" y="2546350"/>
            <a:ext cx="9144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32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Tớ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mọi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3013" name="Text Box 5"/>
          <p:cNvSpPr txBox="1">
            <a:spLocks noChangeArrowheads="1"/>
          </p:cNvSpPr>
          <p:nvPr/>
        </p:nvSpPr>
        <p:spPr bwMode="auto">
          <a:xfrm>
            <a:off x="76200" y="3308350"/>
            <a:ext cx="8534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Cúc:</a:t>
            </a:r>
            <a:r>
              <a:rPr lang="en-US" sz="3200" u="sng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Mình cũng tìm được một số tự nhiên không phải là ước của bất cứ số nào.</a:t>
            </a:r>
          </a:p>
        </p:txBody>
      </p:sp>
      <p:sp>
        <p:nvSpPr>
          <p:cNvPr id="43017" name="Text Box 9"/>
          <p:cNvSpPr txBox="1">
            <a:spLocks noChangeArrowheads="1"/>
          </p:cNvSpPr>
          <p:nvPr/>
        </p:nvSpPr>
        <p:spPr bwMode="auto">
          <a:xfrm>
            <a:off x="76200" y="4451350"/>
            <a:ext cx="8839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Hoa:</a:t>
            </a:r>
            <a:r>
              <a:rPr lang="en-US" sz="3200" u="sng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Mình cũng tìm được một số tự nhiên chỉ có đúng một ước số.</a:t>
            </a:r>
          </a:p>
        </p:txBody>
      </p:sp>
    </p:spTree>
    <p:extLst>
      <p:ext uri="{BB962C8B-B14F-4D97-AF65-F5344CB8AC3E}">
        <p14:creationId xmlns:p14="http://schemas.microsoft.com/office/powerpoint/2010/main" val="201131602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0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0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30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30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/>
      <p:bldP spid="43011" grpId="0"/>
      <p:bldP spid="43012" grpId="0"/>
      <p:bldP spid="43013" grpId="0"/>
      <p:bldP spid="4301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61764" y="2204864"/>
            <a:ext cx="7772400" cy="4752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Tx/>
              <a:buChar char="-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...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bội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0. </a:t>
            </a:r>
          </a:p>
          <a:p>
            <a:pPr>
              <a:buFontTx/>
              <a:buChar char="-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...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bất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Tx/>
              <a:buChar char="-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... </a:t>
            </a:r>
            <a:r>
              <a:rPr lang="en-US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bất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FontTx/>
              <a:buChar char="-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...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Tx/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95736" y="332656"/>
            <a:ext cx="2592288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PHIẾU HỌC TẬP</a:t>
            </a:r>
            <a:endParaRPr lang="en-US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544" y="980728"/>
            <a:ext cx="75608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4379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2051720" y="476672"/>
            <a:ext cx="3960440" cy="864096"/>
          </a:xfrm>
          <a:solidFill>
            <a:srgbClr val="FFFF00"/>
          </a:solidFill>
        </p:spPr>
        <p:txBody>
          <a:bodyPr/>
          <a:lstStyle/>
          <a:p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endParaRPr lang="en-US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412776"/>
            <a:ext cx="7772400" cy="4752528"/>
          </a:xfrm>
        </p:spPr>
        <p:txBody>
          <a:bodyPr/>
          <a:lstStyle/>
          <a:p>
            <a:pPr>
              <a:buFontTx/>
              <a:buNone/>
            </a:pP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tập</a:t>
            </a:r>
            <a:r>
              <a:rPr lang="en-US" dirty="0" smtClean="0"/>
              <a:t> </a:t>
            </a:r>
            <a:r>
              <a:rPr lang="en-US" dirty="0" err="1" smtClean="0"/>
              <a:t>hợp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tự</a:t>
            </a:r>
            <a:r>
              <a:rPr lang="en-US" dirty="0" smtClean="0"/>
              <a:t> </a:t>
            </a:r>
            <a:r>
              <a:rPr lang="en-US" dirty="0" err="1" smtClean="0"/>
              <a:t>nhiên</a:t>
            </a:r>
            <a:r>
              <a:rPr lang="en-US" dirty="0" smtClean="0"/>
              <a:t> </a:t>
            </a:r>
            <a:r>
              <a:rPr lang="en-US" dirty="0" err="1" smtClean="0"/>
              <a:t>thì</a:t>
            </a:r>
            <a:r>
              <a:rPr lang="en-US" dirty="0" smtClean="0"/>
              <a:t>:</a:t>
            </a:r>
          </a:p>
          <a:p>
            <a:pPr>
              <a:buFontTx/>
              <a:buChar char="-"/>
            </a:pPr>
            <a:r>
              <a:rPr lang="en-US" dirty="0" err="1" smtClean="0"/>
              <a:t>Số</a:t>
            </a:r>
            <a:r>
              <a:rPr lang="en-US" dirty="0" smtClean="0"/>
              <a:t> 0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bội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tất</a:t>
            </a:r>
            <a:r>
              <a:rPr lang="en-US" dirty="0" smtClean="0"/>
              <a:t> </a:t>
            </a:r>
            <a:r>
              <a:rPr lang="en-US" dirty="0" err="1" smtClean="0"/>
              <a:t>cả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tự</a:t>
            </a:r>
            <a:r>
              <a:rPr lang="en-US" dirty="0" smtClean="0"/>
              <a:t> </a:t>
            </a:r>
            <a:r>
              <a:rPr lang="en-US" dirty="0" err="1" smtClean="0"/>
              <a:t>nhiên</a:t>
            </a:r>
            <a:r>
              <a:rPr lang="en-US" dirty="0" smtClean="0"/>
              <a:t> </a:t>
            </a:r>
            <a:r>
              <a:rPr lang="en-US" dirty="0" err="1" smtClean="0"/>
              <a:t>khác</a:t>
            </a:r>
            <a:r>
              <a:rPr lang="en-US" dirty="0" smtClean="0"/>
              <a:t> 0. </a:t>
            </a:r>
          </a:p>
          <a:p>
            <a:pPr>
              <a:buFontTx/>
              <a:buChar char="-"/>
            </a:pPr>
            <a:r>
              <a:rPr lang="en-US" dirty="0" err="1" smtClean="0"/>
              <a:t>Số</a:t>
            </a:r>
            <a:r>
              <a:rPr lang="en-US" dirty="0" smtClean="0"/>
              <a:t> 1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ước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bất</a:t>
            </a:r>
            <a:r>
              <a:rPr lang="en-US" dirty="0" smtClean="0"/>
              <a:t> </a:t>
            </a:r>
            <a:r>
              <a:rPr lang="en-US" dirty="0" err="1" smtClean="0"/>
              <a:t>kì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tự</a:t>
            </a:r>
            <a:r>
              <a:rPr lang="en-US" dirty="0" smtClean="0"/>
              <a:t> </a:t>
            </a:r>
            <a:r>
              <a:rPr lang="en-US" dirty="0" err="1" smtClean="0"/>
              <a:t>nhiên</a:t>
            </a:r>
            <a:r>
              <a:rPr lang="en-US" dirty="0" smtClean="0"/>
              <a:t> </a:t>
            </a:r>
            <a:r>
              <a:rPr lang="en-US" dirty="0" err="1" smtClean="0"/>
              <a:t>nào</a:t>
            </a:r>
            <a:r>
              <a:rPr lang="en-US" dirty="0" smtClean="0"/>
              <a:t>.</a:t>
            </a:r>
          </a:p>
          <a:p>
            <a:pPr>
              <a:buFontTx/>
              <a:buChar char="-"/>
            </a:pPr>
            <a:r>
              <a:rPr lang="en-US" dirty="0" err="1" smtClean="0"/>
              <a:t>Số</a:t>
            </a:r>
            <a:r>
              <a:rPr lang="en-US" dirty="0" smtClean="0"/>
              <a:t> 0 </a:t>
            </a:r>
            <a:r>
              <a:rPr lang="en-US" dirty="0" err="1" smtClean="0">
                <a:solidFill>
                  <a:srgbClr val="C00000"/>
                </a:solidFill>
              </a:rPr>
              <a:t>không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ước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bất</a:t>
            </a:r>
            <a:r>
              <a:rPr lang="en-US" dirty="0" smtClean="0"/>
              <a:t> </a:t>
            </a:r>
            <a:r>
              <a:rPr lang="en-US" dirty="0" err="1" smtClean="0"/>
              <a:t>kì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tự</a:t>
            </a:r>
            <a:r>
              <a:rPr lang="en-US" dirty="0" smtClean="0"/>
              <a:t> </a:t>
            </a:r>
            <a:r>
              <a:rPr lang="en-US" dirty="0" err="1" smtClean="0"/>
              <a:t>nhiên</a:t>
            </a:r>
            <a:r>
              <a:rPr lang="en-US" dirty="0" smtClean="0"/>
              <a:t> </a:t>
            </a:r>
            <a:r>
              <a:rPr lang="en-US" dirty="0" err="1" smtClean="0"/>
              <a:t>nào</a:t>
            </a:r>
            <a:r>
              <a:rPr lang="en-US" dirty="0" smtClean="0"/>
              <a:t>. </a:t>
            </a:r>
          </a:p>
          <a:p>
            <a:pPr>
              <a:buFontTx/>
              <a:buChar char="-"/>
            </a:pPr>
            <a:r>
              <a:rPr lang="en-US" dirty="0" err="1" smtClean="0"/>
              <a:t>Số</a:t>
            </a:r>
            <a:r>
              <a:rPr lang="en-US" dirty="0" smtClean="0"/>
              <a:t> 1 </a:t>
            </a:r>
            <a:r>
              <a:rPr lang="en-US" dirty="0" err="1" smtClean="0"/>
              <a:t>chỉ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ước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1.</a:t>
            </a:r>
          </a:p>
          <a:p>
            <a:pPr>
              <a:buFontTx/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0914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8153400" cy="3048000"/>
          </a:xfrm>
        </p:spPr>
        <p:txBody>
          <a:bodyPr/>
          <a:lstStyle/>
          <a:p>
            <a:pPr algn="l"/>
            <a:r>
              <a:rPr lang="en-US" sz="3600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u="sng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u="sng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u="sng" dirty="0" smtClean="0">
                <a:latin typeface="Times New Roman" pitchFamily="18" charset="0"/>
                <a:cs typeface="Times New Roman" pitchFamily="18" charset="0"/>
              </a:rPr>
              <a:t> 111 </a:t>
            </a:r>
            <a:r>
              <a:rPr lang="en-US" sz="3600" u="sng" dirty="0" err="1" smtClean="0">
                <a:latin typeface="Times New Roman" pitchFamily="18" charset="0"/>
                <a:cs typeface="Times New Roman" pitchFamily="18" charset="0"/>
              </a:rPr>
              <a:t>sgk</a:t>
            </a:r>
            <a:r>
              <a:rPr lang="en-US" sz="3600" u="sng" dirty="0" smtClean="0">
                <a:latin typeface="Times New Roman" pitchFamily="18" charset="0"/>
                <a:cs typeface="Times New Roman" pitchFamily="18" charset="0"/>
              </a:rPr>
              <a:t>/44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bội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8;14;20;25.</a:t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bội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30.</a:t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quát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bội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4</a:t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6121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381000" y="1143000"/>
            <a:ext cx="441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 sz="2800" b="1" u="sng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BÀI 114 </a:t>
            </a:r>
            <a:r>
              <a:rPr lang="en-US" sz="2800" b="1" u="sng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SGK/45</a:t>
            </a:r>
            <a:endParaRPr lang="en-US" sz="2800" b="1" u="sng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0" y="1600200"/>
            <a:ext cx="8915400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36 HS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chia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36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graphicFrame>
        <p:nvGraphicFramePr>
          <p:cNvPr id="23559" name="Group 7"/>
          <p:cNvGraphicFramePr>
            <a:graphicFrameLocks noGrp="1"/>
          </p:cNvGraphicFramePr>
          <p:nvPr/>
        </p:nvGraphicFramePr>
        <p:xfrm>
          <a:off x="533400" y="3124200"/>
          <a:ext cx="7543800" cy="2590800"/>
        </p:xfrm>
        <a:graphic>
          <a:graphicData uri="http://schemas.openxmlformats.org/drawingml/2006/table">
            <a:tbl>
              <a:tblPr/>
              <a:tblGrid>
                <a:gridCol w="1905000"/>
                <a:gridCol w="1828800"/>
                <a:gridCol w="3810000"/>
              </a:tblGrid>
              <a:tr h="493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Cách chia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 người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 người ở một nhóm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1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Thứ nhất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…….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3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Thứ hai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……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3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Thứ ba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…….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3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Thứ tư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…….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585" name="Text Box 33"/>
          <p:cNvSpPr txBox="1">
            <a:spLocks noChangeArrowheads="1"/>
          </p:cNvSpPr>
          <p:nvPr/>
        </p:nvSpPr>
        <p:spPr bwMode="auto">
          <a:xfrm>
            <a:off x="3124200" y="4117975"/>
            <a:ext cx="45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23586" name="Text Box 34"/>
          <p:cNvSpPr txBox="1">
            <a:spLocks noChangeArrowheads="1"/>
          </p:cNvSpPr>
          <p:nvPr/>
        </p:nvSpPr>
        <p:spPr bwMode="auto">
          <a:xfrm>
            <a:off x="5943600" y="3584575"/>
            <a:ext cx="45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23587" name="Text Box 35"/>
          <p:cNvSpPr txBox="1">
            <a:spLocks noChangeArrowheads="1"/>
          </p:cNvSpPr>
          <p:nvPr/>
        </p:nvSpPr>
        <p:spPr bwMode="auto">
          <a:xfrm>
            <a:off x="5943600" y="5184775"/>
            <a:ext cx="45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98536621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35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35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35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5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35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3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35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35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8" grpId="0" build="p"/>
      <p:bldP spid="23585" grpId="0"/>
      <p:bldP spid="23586" grpId="0"/>
      <p:bldP spid="2358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229847" y="18864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228600" y="1364240"/>
            <a:ext cx="8153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a chia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bội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en-US" sz="2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bội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0 ta chia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lượt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1; 2; 3; 4…..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 dirty="0">
                <a:solidFill>
                  <a:srgbClr val="66FF33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(a&gt; 1) ta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lượt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chia a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6210300" y="1630541"/>
            <a:ext cx="102599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600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sai</a:t>
            </a:r>
            <a:endParaRPr lang="en-US" sz="3600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4347204" y="2993592"/>
            <a:ext cx="1447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4000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sai</a:t>
            </a:r>
            <a:endParaRPr lang="en-US" sz="4000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899592" y="5239130"/>
            <a:ext cx="1447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endParaRPr lang="en-US" sz="2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523432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5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5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5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5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9" grpId="0"/>
      <p:bldP spid="21511" grpId="0"/>
      <p:bldP spid="21512" grpId="0"/>
      <p:bldP spid="215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0" y="2819400"/>
            <a:ext cx="4648200" cy="528638"/>
          </a:xfrm>
          <a:prstGeom prst="rect">
            <a:avLst/>
          </a:prstGeom>
          <a:solidFill>
            <a:srgbClr val="FFFFCC"/>
          </a:solidFill>
          <a:ln w="9525">
            <a:pattFill prst="pct50">
              <a:fgClr>
                <a:srgbClr val="FFFF99"/>
              </a:fgClr>
              <a:bgClr>
                <a:srgbClr val="FFFFFF"/>
              </a:bgClr>
            </a:patt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>
                <a:latin typeface="Times New Roman" pitchFamily="18" charset="0"/>
              </a:rPr>
              <a:t>Cách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tìm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bội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của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số</a:t>
            </a:r>
            <a:r>
              <a:rPr lang="en-US" sz="2800" b="1" dirty="0">
                <a:latin typeface="Times New Roman" pitchFamily="18" charset="0"/>
              </a:rPr>
              <a:t> b (b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≠ 0)</a:t>
            </a: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4495800" y="2833688"/>
            <a:ext cx="4648200" cy="519112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>
                <a:latin typeface="Times New Roman" pitchFamily="18" charset="0"/>
              </a:rPr>
              <a:t>Cách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tìm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ước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của</a:t>
            </a:r>
            <a:r>
              <a:rPr lang="en-US" sz="2800" b="1" dirty="0">
                <a:latin typeface="Times New Roman" pitchFamily="18" charset="0"/>
              </a:rPr>
              <a:t>  </a:t>
            </a:r>
            <a:r>
              <a:rPr lang="en-US" sz="2800" b="1" dirty="0" err="1">
                <a:latin typeface="Times New Roman" pitchFamily="18" charset="0"/>
              </a:rPr>
              <a:t>số</a:t>
            </a:r>
            <a:r>
              <a:rPr lang="en-US" sz="2800" b="1" dirty="0">
                <a:latin typeface="Times New Roman" pitchFamily="18" charset="0"/>
              </a:rPr>
              <a:t> a (a&gt;1)</a:t>
            </a:r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152400" y="3749675"/>
            <a:ext cx="4191000" cy="2773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dirty="0">
                <a:latin typeface="Times New Roman" pitchFamily="18" charset="0"/>
              </a:rPr>
              <a:t>*</a:t>
            </a:r>
            <a:r>
              <a:rPr lang="en-US" sz="3200" b="1" i="1" dirty="0" err="1">
                <a:latin typeface="Times New Roman" pitchFamily="18" charset="0"/>
              </a:rPr>
              <a:t>Lấy</a:t>
            </a:r>
            <a:r>
              <a:rPr lang="en-US" sz="3200" b="1" i="1" dirty="0">
                <a:latin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</a:rPr>
              <a:t>số</a:t>
            </a:r>
            <a:r>
              <a:rPr lang="en-US" sz="3200" b="1" i="1" dirty="0">
                <a:latin typeface="Times New Roman" pitchFamily="18" charset="0"/>
              </a:rPr>
              <a:t>  </a:t>
            </a:r>
            <a:r>
              <a:rPr lang="en-US" sz="3200" b="1" dirty="0">
                <a:latin typeface="Times New Roman" pitchFamily="18" charset="0"/>
              </a:rPr>
              <a:t>b </a:t>
            </a:r>
            <a:r>
              <a:rPr lang="en-US" sz="3200" b="1" dirty="0" err="1">
                <a:latin typeface="Times New Roman" pitchFamily="18" charset="0"/>
              </a:rPr>
              <a:t>nhân</a:t>
            </a:r>
            <a:r>
              <a:rPr lang="en-US" sz="3200" b="1" i="1" dirty="0">
                <a:latin typeface="Times New Roman" pitchFamily="18" charset="0"/>
              </a:rPr>
              <a:t>  </a:t>
            </a:r>
            <a:r>
              <a:rPr lang="en-US" sz="3200" b="1" i="1" dirty="0" err="1">
                <a:latin typeface="Times New Roman" pitchFamily="18" charset="0"/>
              </a:rPr>
              <a:t>lần</a:t>
            </a:r>
            <a:r>
              <a:rPr lang="en-US" sz="3200" b="1" i="1" dirty="0">
                <a:latin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</a:rPr>
              <a:t>lượt</a:t>
            </a:r>
            <a:r>
              <a:rPr lang="en-US" sz="3200" b="1" i="1" dirty="0">
                <a:latin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</a:rPr>
              <a:t>với</a:t>
            </a:r>
            <a:r>
              <a:rPr lang="en-US" sz="3200" b="1" i="1" dirty="0">
                <a:latin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</a:rPr>
              <a:t>các</a:t>
            </a:r>
            <a:r>
              <a:rPr lang="en-US" sz="3200" b="1" i="1" dirty="0">
                <a:latin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</a:rPr>
              <a:t>số</a:t>
            </a:r>
            <a:r>
              <a:rPr lang="en-US" sz="3200" b="1" i="1" dirty="0">
                <a:latin typeface="Times New Roman" pitchFamily="18" charset="0"/>
              </a:rPr>
              <a:t> 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0 ; 1 ; 2 ; 3 ; 4 ;</a:t>
            </a:r>
            <a:r>
              <a:rPr lang="en-US" sz="3200" b="1" i="1" dirty="0">
                <a:latin typeface="Times New Roman" pitchFamily="18" charset="0"/>
              </a:rPr>
              <a:t> … </a:t>
            </a:r>
          </a:p>
          <a:p>
            <a:pPr>
              <a:spcBef>
                <a:spcPct val="50000"/>
              </a:spcBef>
            </a:pPr>
            <a:r>
              <a:rPr lang="en-US" sz="3200" b="1" i="1" dirty="0">
                <a:latin typeface="Times New Roman" pitchFamily="18" charset="0"/>
              </a:rPr>
              <a:t>*</a:t>
            </a:r>
            <a:r>
              <a:rPr lang="en-US" sz="3200" b="1" i="1" dirty="0" err="1">
                <a:latin typeface="Times New Roman" pitchFamily="18" charset="0"/>
              </a:rPr>
              <a:t>Kết</a:t>
            </a:r>
            <a:r>
              <a:rPr lang="en-US" sz="3200" b="1" i="1" dirty="0">
                <a:latin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</a:rPr>
              <a:t>quả</a:t>
            </a:r>
            <a:r>
              <a:rPr lang="en-US" sz="3200" b="1" i="1" dirty="0">
                <a:latin typeface="Times New Roman" pitchFamily="18" charset="0"/>
              </a:rPr>
              <a:t> </a:t>
            </a:r>
            <a:r>
              <a:rPr lang="en-US" sz="3200" b="1" i="1" dirty="0">
                <a:solidFill>
                  <a:srgbClr val="0099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nhân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</a:rPr>
              <a:t>được</a:t>
            </a:r>
            <a:r>
              <a:rPr lang="en-US" sz="3200" b="1" i="1" dirty="0">
                <a:latin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</a:rPr>
              <a:t>là</a:t>
            </a:r>
            <a:r>
              <a:rPr lang="en-US" sz="3200" b="1" i="1" dirty="0">
                <a:latin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</a:rPr>
              <a:t>bội</a:t>
            </a:r>
            <a:r>
              <a:rPr lang="en-US" sz="3200" b="1" i="1" dirty="0">
                <a:latin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</a:rPr>
              <a:t>của</a:t>
            </a:r>
            <a:r>
              <a:rPr lang="en-US" sz="3200" b="1" i="1" dirty="0">
                <a:latin typeface="Times New Roman" pitchFamily="18" charset="0"/>
              </a:rPr>
              <a:t> b. </a:t>
            </a:r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4572000" y="3460750"/>
            <a:ext cx="4572000" cy="301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>
                <a:latin typeface="Times New Roman" pitchFamily="18" charset="0"/>
              </a:rPr>
              <a:t>*Lấy số</a:t>
            </a:r>
            <a:r>
              <a:rPr lang="en-US" sz="3200" b="1" i="1">
                <a:solidFill>
                  <a:schemeClr val="accent2"/>
                </a:solidFill>
                <a:latin typeface="Times New Roman" pitchFamily="18" charset="0"/>
              </a:rPr>
              <a:t> a</a:t>
            </a:r>
            <a:r>
              <a:rPr lang="en-US" sz="3200" b="1" i="1">
                <a:latin typeface="Times New Roman" pitchFamily="18" charset="0"/>
              </a:rPr>
              <a:t> </a:t>
            </a:r>
            <a:r>
              <a:rPr lang="en-US" sz="3200" b="1">
                <a:latin typeface="Times New Roman" pitchFamily="18" charset="0"/>
              </a:rPr>
              <a:t>chia </a:t>
            </a:r>
            <a:r>
              <a:rPr lang="en-US" sz="3200" b="1" i="1">
                <a:latin typeface="Times New Roman" pitchFamily="18" charset="0"/>
              </a:rPr>
              <a:t>lần lượt cho các số  tự nhiên  từ   </a:t>
            </a:r>
            <a:r>
              <a:rPr lang="en-US" sz="3200" b="1">
                <a:latin typeface="Times New Roman" pitchFamily="18" charset="0"/>
              </a:rPr>
              <a:t>1 đến  a</a:t>
            </a:r>
            <a:r>
              <a:rPr lang="en-US" sz="3200" b="1" i="1">
                <a:latin typeface="Times New Roman" pitchFamily="18" charset="0"/>
              </a:rPr>
              <a:t> .                         *Nếu a </a:t>
            </a:r>
            <a:r>
              <a:rPr lang="en-US" sz="3200" b="1">
                <a:latin typeface="Times New Roman" pitchFamily="18" charset="0"/>
              </a:rPr>
              <a:t>chia hết cho</a:t>
            </a:r>
            <a:r>
              <a:rPr lang="en-US" sz="3200" b="1" i="1">
                <a:latin typeface="Times New Roman" pitchFamily="18" charset="0"/>
              </a:rPr>
              <a:t> số nào thì số đó là ước của a .</a:t>
            </a:r>
          </a:p>
        </p:txBody>
      </p:sp>
      <p:grpSp>
        <p:nvGrpSpPr>
          <p:cNvPr id="25609" name="Group 9"/>
          <p:cNvGrpSpPr>
            <a:grpSpLocks/>
          </p:cNvGrpSpPr>
          <p:nvPr/>
        </p:nvGrpSpPr>
        <p:grpSpPr bwMode="auto">
          <a:xfrm>
            <a:off x="990600" y="1295400"/>
            <a:ext cx="7086600" cy="762000"/>
            <a:chOff x="1104" y="614"/>
            <a:chExt cx="4128" cy="367"/>
          </a:xfrm>
        </p:grpSpPr>
        <p:sp>
          <p:nvSpPr>
            <p:cNvPr id="25610" name="Text Box 10"/>
            <p:cNvSpPr txBox="1">
              <a:spLocks noChangeArrowheads="1"/>
            </p:cNvSpPr>
            <p:nvPr/>
          </p:nvSpPr>
          <p:spPr bwMode="auto">
            <a:xfrm>
              <a:off x="1104" y="615"/>
              <a:ext cx="443" cy="309"/>
            </a:xfrm>
            <a:prstGeom prst="rect">
              <a:avLst/>
            </a:prstGeom>
            <a:solidFill>
              <a:srgbClr val="99FF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99FF33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 b="1">
                  <a:latin typeface="Times New Roman" pitchFamily="18" charset="0"/>
                  <a:sym typeface="Wingdings" pitchFamily="2" charset="2"/>
                </a:rPr>
                <a:t>a</a:t>
              </a:r>
              <a:r>
                <a:rPr lang="en-US" sz="3600" b="1">
                  <a:solidFill>
                    <a:srgbClr val="0000FF"/>
                  </a:solidFill>
                  <a:latin typeface="Times New Roman" pitchFamily="18" charset="0"/>
                  <a:sym typeface="Wingdings" pitchFamily="2" charset="2"/>
                </a:rPr>
                <a:t> </a:t>
              </a:r>
              <a:r>
                <a:rPr lang="en-US" sz="3200" b="1">
                  <a:solidFill>
                    <a:srgbClr val="0000FF"/>
                  </a:solidFill>
                  <a:latin typeface="Times New Roman" pitchFamily="18" charset="0"/>
                  <a:sym typeface="Wingdings" pitchFamily="2" charset="2"/>
                </a:rPr>
                <a:t>   </a:t>
              </a:r>
              <a:endParaRPr lang="en-US" sz="3200" b="1">
                <a:solidFill>
                  <a:srgbClr val="0000FF"/>
                </a:solidFill>
                <a:latin typeface="Times New Roman" pitchFamily="18" charset="0"/>
              </a:endParaRPr>
            </a:p>
          </p:txBody>
        </p:sp>
        <p:graphicFrame>
          <p:nvGraphicFramePr>
            <p:cNvPr id="25611" name="Object 11"/>
            <p:cNvGraphicFramePr>
              <a:graphicFrameLocks noChangeAspect="1"/>
            </p:cNvGraphicFramePr>
            <p:nvPr/>
          </p:nvGraphicFramePr>
          <p:xfrm>
            <a:off x="1517" y="615"/>
            <a:ext cx="241" cy="35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76" name="Equation" r:id="rId4" imgW="75960" imgH="190440" progId="Equation.DSMT4">
                    <p:embed/>
                  </p:oleObj>
                </mc:Choice>
                <mc:Fallback>
                  <p:oleObj name="Equation" r:id="rId4" imgW="75960" imgH="1904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17" y="615"/>
                          <a:ext cx="241" cy="357"/>
                        </a:xfrm>
                        <a:prstGeom prst="rect">
                          <a:avLst/>
                        </a:prstGeom>
                        <a:solidFill>
                          <a:srgbClr val="99FF33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99FF33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5612" name="Text Box 12"/>
            <p:cNvSpPr txBox="1">
              <a:spLocks noChangeArrowheads="1"/>
            </p:cNvSpPr>
            <p:nvPr/>
          </p:nvSpPr>
          <p:spPr bwMode="auto">
            <a:xfrm>
              <a:off x="1680" y="615"/>
              <a:ext cx="365" cy="309"/>
            </a:xfrm>
            <a:prstGeom prst="rect">
              <a:avLst/>
            </a:prstGeom>
            <a:solidFill>
              <a:srgbClr val="99FF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99FF33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 b="1">
                  <a:latin typeface="Times New Roman" pitchFamily="18" charset="0"/>
                </a:rPr>
                <a:t>b</a:t>
              </a:r>
            </a:p>
          </p:txBody>
        </p:sp>
        <p:graphicFrame>
          <p:nvGraphicFramePr>
            <p:cNvPr id="25613" name="Object 13"/>
            <p:cNvGraphicFramePr>
              <a:graphicFrameLocks noChangeAspect="1"/>
            </p:cNvGraphicFramePr>
            <p:nvPr/>
          </p:nvGraphicFramePr>
          <p:xfrm>
            <a:off x="1968" y="614"/>
            <a:ext cx="693" cy="36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77" name="Equation" r:id="rId6" imgW="215640" imgH="152280" progId="Equation.DSMT4">
                    <p:embed/>
                  </p:oleObj>
                </mc:Choice>
                <mc:Fallback>
                  <p:oleObj name="Equation" r:id="rId6" imgW="215640" imgH="1522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68" y="614"/>
                          <a:ext cx="693" cy="367"/>
                        </a:xfrm>
                        <a:prstGeom prst="rect">
                          <a:avLst/>
                        </a:prstGeom>
                        <a:solidFill>
                          <a:srgbClr val="99FF33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99FF33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5614" name="Text Box 14"/>
            <p:cNvSpPr txBox="1">
              <a:spLocks noChangeArrowheads="1"/>
            </p:cNvSpPr>
            <p:nvPr/>
          </p:nvSpPr>
          <p:spPr bwMode="auto">
            <a:xfrm>
              <a:off x="2593" y="616"/>
              <a:ext cx="2639" cy="279"/>
            </a:xfrm>
            <a:prstGeom prst="rect">
              <a:avLst/>
            </a:prstGeom>
            <a:solidFill>
              <a:srgbClr val="99FF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99FF33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latin typeface="Times New Roman" pitchFamily="18" charset="0"/>
                </a:rPr>
                <a:t>a </a:t>
              </a:r>
              <a:r>
                <a:rPr lang="en-US" sz="3200" b="1">
                  <a:latin typeface="Times New Roman" pitchFamily="18" charset="0"/>
                  <a:sym typeface="Symbol" pitchFamily="18" charset="2"/>
                </a:rPr>
                <a:t> B(b); b</a:t>
              </a:r>
              <a:r>
                <a:rPr lang="en-US" sz="3200" b="1">
                  <a:latin typeface="Times New Roman" pitchFamily="18" charset="0"/>
                </a:rPr>
                <a:t> </a:t>
              </a:r>
              <a:r>
                <a:rPr lang="en-US" sz="3200" b="1">
                  <a:latin typeface="Times New Roman" pitchFamily="18" charset="0"/>
                  <a:sym typeface="Symbol" pitchFamily="18" charset="2"/>
                </a:rPr>
                <a:t> Ư(a)</a:t>
              </a:r>
              <a:r>
                <a:rPr lang="en-US" sz="3200" b="1">
                  <a:solidFill>
                    <a:srgbClr val="0000FF"/>
                  </a:solidFill>
                  <a:latin typeface="Times New Roman" pitchFamily="18" charset="0"/>
                </a:rPr>
                <a:t> </a:t>
              </a:r>
            </a:p>
          </p:txBody>
        </p:sp>
      </p:grpSp>
      <p:sp>
        <p:nvSpPr>
          <p:cNvPr id="25615" name="Line 15"/>
          <p:cNvSpPr>
            <a:spLocks noChangeShapeType="1"/>
          </p:cNvSpPr>
          <p:nvPr/>
        </p:nvSpPr>
        <p:spPr bwMode="auto">
          <a:xfrm>
            <a:off x="4495800" y="2362200"/>
            <a:ext cx="0" cy="434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97153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25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5" grpId="0" animBg="1" autoUpdateAnimBg="0"/>
      <p:bldP spid="25606" grpId="0" animBg="1" autoUpdateAnimBg="0"/>
      <p:bldP spid="25607" grpId="0" autoUpdateAnimBg="0"/>
      <p:bldP spid="25608" grpId="0" autoUpdateAnimBg="0"/>
      <p:bldP spid="2561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50273" y="1412776"/>
            <a:ext cx="8610600" cy="280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09600" indent="-609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rabicParenR"/>
            </a:pPr>
            <a:r>
              <a:rPr lang="en-US" b="1" dirty="0" err="1"/>
              <a:t>Học</a:t>
            </a:r>
            <a:r>
              <a:rPr lang="en-US" b="1" dirty="0"/>
              <a:t> </a:t>
            </a:r>
            <a:r>
              <a:rPr lang="en-US" b="1" dirty="0" err="1"/>
              <a:t>thuộc</a:t>
            </a:r>
            <a:r>
              <a:rPr lang="en-US" b="1" dirty="0"/>
              <a:t> </a:t>
            </a:r>
            <a:r>
              <a:rPr lang="en-US" b="1" dirty="0" err="1"/>
              <a:t>định</a:t>
            </a:r>
            <a:r>
              <a:rPr lang="en-US" b="1" dirty="0"/>
              <a:t> </a:t>
            </a:r>
            <a:r>
              <a:rPr lang="en-US" b="1" dirty="0" err="1"/>
              <a:t>nghĩa</a:t>
            </a:r>
            <a:r>
              <a:rPr lang="en-US" b="1" dirty="0"/>
              <a:t> </a:t>
            </a:r>
            <a:r>
              <a:rPr lang="en-US" b="1" dirty="0" err="1"/>
              <a:t>bội</a:t>
            </a:r>
            <a:r>
              <a:rPr lang="en-US" b="1" dirty="0"/>
              <a:t> </a:t>
            </a:r>
            <a:r>
              <a:rPr lang="en-US" b="1" dirty="0" err="1"/>
              <a:t>và</a:t>
            </a:r>
            <a:r>
              <a:rPr lang="en-US" b="1" dirty="0"/>
              <a:t> </a:t>
            </a:r>
            <a:r>
              <a:rPr lang="en-US" b="1" dirty="0" err="1"/>
              <a:t>ước</a:t>
            </a:r>
            <a:r>
              <a:rPr lang="en-US" b="1" dirty="0"/>
              <a:t>.</a:t>
            </a:r>
          </a:p>
          <a:p>
            <a:pPr eaLnBrk="1" hangingPunct="1">
              <a:spcBef>
                <a:spcPct val="50000"/>
              </a:spcBef>
              <a:buFontTx/>
              <a:buAutoNum type="arabicParenR"/>
            </a:pPr>
            <a:r>
              <a:rPr lang="en-US" b="1" dirty="0" err="1"/>
              <a:t>Học</a:t>
            </a:r>
            <a:r>
              <a:rPr lang="en-US" b="1" dirty="0"/>
              <a:t> </a:t>
            </a:r>
            <a:r>
              <a:rPr lang="en-US" b="1" dirty="0" err="1"/>
              <a:t>thuộc</a:t>
            </a:r>
            <a:r>
              <a:rPr lang="en-US" b="1" dirty="0"/>
              <a:t> </a:t>
            </a:r>
            <a:r>
              <a:rPr lang="en-US" b="1" dirty="0" err="1"/>
              <a:t>cách</a:t>
            </a:r>
            <a:r>
              <a:rPr lang="en-US" b="1" dirty="0"/>
              <a:t> </a:t>
            </a:r>
            <a:r>
              <a:rPr lang="en-US" b="1" dirty="0" err="1"/>
              <a:t>tìm</a:t>
            </a:r>
            <a:r>
              <a:rPr lang="en-US" b="1" dirty="0"/>
              <a:t> </a:t>
            </a:r>
            <a:r>
              <a:rPr lang="en-US" b="1" dirty="0" err="1"/>
              <a:t>bội</a:t>
            </a:r>
            <a:r>
              <a:rPr lang="en-US" b="1" dirty="0"/>
              <a:t> </a:t>
            </a:r>
            <a:r>
              <a:rPr lang="en-US" b="1" dirty="0" err="1"/>
              <a:t>và</a:t>
            </a:r>
            <a:r>
              <a:rPr lang="en-US" b="1" dirty="0"/>
              <a:t> </a:t>
            </a:r>
            <a:r>
              <a:rPr lang="en-US" b="1" dirty="0" err="1"/>
              <a:t>ước</a:t>
            </a:r>
            <a:r>
              <a:rPr lang="en-US" b="1" dirty="0"/>
              <a:t> </a:t>
            </a:r>
            <a:r>
              <a:rPr lang="en-US" b="1" dirty="0" err="1"/>
              <a:t>của</a:t>
            </a:r>
            <a:r>
              <a:rPr lang="en-US" b="1" dirty="0"/>
              <a:t> </a:t>
            </a:r>
            <a:r>
              <a:rPr lang="en-US" b="1" dirty="0" err="1"/>
              <a:t>một</a:t>
            </a:r>
            <a:r>
              <a:rPr lang="en-US" b="1" dirty="0"/>
              <a:t> </a:t>
            </a:r>
            <a:r>
              <a:rPr lang="en-US" b="1" dirty="0" err="1"/>
              <a:t>số</a:t>
            </a:r>
            <a:r>
              <a:rPr lang="en-US" b="1" dirty="0"/>
              <a:t>.</a:t>
            </a:r>
          </a:p>
          <a:p>
            <a:pPr eaLnBrk="1" hangingPunct="1">
              <a:spcBef>
                <a:spcPct val="50000"/>
              </a:spcBef>
              <a:buFontTx/>
              <a:buAutoNum type="arabicParenR"/>
            </a:pPr>
            <a:r>
              <a:rPr lang="en-US" b="1" dirty="0" err="1"/>
              <a:t>Làm</a:t>
            </a:r>
            <a:r>
              <a:rPr lang="en-US" b="1" dirty="0"/>
              <a:t> </a:t>
            </a:r>
            <a:r>
              <a:rPr lang="en-US" b="1" dirty="0" err="1"/>
              <a:t>các</a:t>
            </a:r>
            <a:r>
              <a:rPr lang="en-US" b="1" dirty="0"/>
              <a:t> </a:t>
            </a:r>
            <a:r>
              <a:rPr lang="en-US" b="1" dirty="0" err="1"/>
              <a:t>bài</a:t>
            </a:r>
            <a:r>
              <a:rPr lang="en-US" b="1" dirty="0"/>
              <a:t> </a:t>
            </a:r>
            <a:r>
              <a:rPr lang="en-US" b="1" dirty="0" err="1"/>
              <a:t>tâp</a:t>
            </a:r>
            <a:r>
              <a:rPr lang="en-US" b="1" dirty="0"/>
              <a:t>  </a:t>
            </a:r>
            <a:r>
              <a:rPr lang="en-US" b="1" dirty="0" err="1"/>
              <a:t>bài</a:t>
            </a:r>
            <a:r>
              <a:rPr lang="en-US" b="1"/>
              <a:t> </a:t>
            </a:r>
            <a:r>
              <a:rPr lang="en-US" b="1" smtClean="0"/>
              <a:t>112 </a:t>
            </a:r>
            <a:r>
              <a:rPr lang="en-US" b="1"/>
              <a:t>,</a:t>
            </a:r>
            <a:r>
              <a:rPr lang="en-US" b="1" smtClean="0"/>
              <a:t>113 </a:t>
            </a:r>
            <a:r>
              <a:rPr lang="en-US" b="1" dirty="0"/>
              <a:t>(</a:t>
            </a:r>
            <a:r>
              <a:rPr lang="en-US" b="1" dirty="0" err="1"/>
              <a:t>Sgk</a:t>
            </a:r>
            <a:r>
              <a:rPr lang="en-US" b="1" dirty="0"/>
              <a:t> –44; 45 </a:t>
            </a:r>
          </a:p>
          <a:p>
            <a:pPr eaLnBrk="1" hangingPunct="1">
              <a:spcBef>
                <a:spcPct val="50000"/>
              </a:spcBef>
            </a:pPr>
            <a:r>
              <a:rPr lang="en-US" b="1" dirty="0"/>
              <a:t>                                          114 </a:t>
            </a:r>
            <a:r>
              <a:rPr lang="en-US" b="1" dirty="0" err="1"/>
              <a:t>đến</a:t>
            </a:r>
            <a:r>
              <a:rPr lang="en-US" b="1" dirty="0"/>
              <a:t> </a:t>
            </a:r>
            <a:r>
              <a:rPr lang="en-US" b="1" dirty="0" err="1"/>
              <a:t>bài</a:t>
            </a:r>
            <a:r>
              <a:rPr lang="en-US" b="1" dirty="0"/>
              <a:t> 117/SBT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411760" y="332656"/>
            <a:ext cx="432048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HƯỚNG DẪN VỀ NHÀ</a:t>
            </a:r>
            <a:endParaRPr lang="en-US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5612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533400"/>
            <a:ext cx="4876800" cy="533400"/>
          </a:xfrm>
          <a:gradFill rotWithShape="0">
            <a:gsLst>
              <a:gs pos="0">
                <a:srgbClr val="FFCC99"/>
              </a:gs>
              <a:gs pos="100000">
                <a:srgbClr val="66FF99"/>
              </a:gs>
            </a:gsLst>
            <a:lin ang="5400000" scaled="1"/>
          </a:gradFill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KIỂM TRA BÀI CŨ</a:t>
            </a:r>
          </a:p>
        </p:txBody>
      </p:sp>
      <p:sp>
        <p:nvSpPr>
          <p:cNvPr id="5139" name="Text Box 19"/>
          <p:cNvSpPr txBox="1">
            <a:spLocks noChangeArrowheads="1"/>
          </p:cNvSpPr>
          <p:nvPr/>
        </p:nvSpPr>
        <p:spPr bwMode="auto">
          <a:xfrm>
            <a:off x="1394132" y="2710150"/>
            <a:ext cx="70866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21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5140" name="Text Box 20"/>
          <p:cNvSpPr txBox="1">
            <a:spLocks noChangeArrowheads="1"/>
          </p:cNvSpPr>
          <p:nvPr/>
        </p:nvSpPr>
        <p:spPr bwMode="auto">
          <a:xfrm>
            <a:off x="1515375" y="3269928"/>
            <a:ext cx="71628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/>
              <a:t>    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21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>
                <a:spLocks noChangeArrowheads="1"/>
              </p:cNvSpPr>
              <p:nvPr/>
            </p:nvSpPr>
            <p:spPr bwMode="auto">
              <a:xfrm>
                <a:off x="1460698" y="1369218"/>
                <a:ext cx="743178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1) Cho a, b </a:t>
                </a:r>
                <a:r>
                  <a:rPr lang="en-US" sz="2800" b="1" dirty="0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 N, b  0. </a:t>
                </a:r>
                <a:r>
                  <a:rPr lang="en-US" sz="2800" b="1" dirty="0" err="1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Khi</a:t>
                </a:r>
                <a:r>
                  <a:rPr lang="en-US" sz="2800" b="1" dirty="0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 </a:t>
                </a:r>
                <a:r>
                  <a:rPr lang="en-US" sz="2800" b="1" dirty="0" err="1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nào</a:t>
                </a:r>
                <a:r>
                  <a:rPr lang="en-US" sz="2800" b="1" dirty="0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 </a:t>
                </a:r>
                <a:r>
                  <a:rPr lang="en-US" sz="2800" b="1" dirty="0" err="1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thì</a:t>
                </a:r>
                <a:r>
                  <a:rPr lang="en-US" sz="2800" b="1" dirty="0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 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 a </a:t>
                </a:r>
                <a14:m>
                  <m:oMath xmlns:m="http://schemas.openxmlformats.org/officeDocument/2006/math">
                    <m:r>
                      <a:rPr lang="en-US" sz="2600" b="1" i="1" smtClean="0">
                        <a:latin typeface="Cambria Math"/>
                        <a:ea typeface="Cambria Math"/>
                        <a:cs typeface="Times New Roman" pitchFamily="18" charset="0"/>
                        <a:sym typeface="Symbol" pitchFamily="18" charset="2"/>
                      </a:rPr>
                      <m:t>⋮</m:t>
                    </m:r>
                    <m:r>
                      <a:rPr lang="en-US" sz="2600" b="1" i="0" smtClean="0">
                        <a:latin typeface="Cambria Math"/>
                        <a:ea typeface="Cambria Math"/>
                        <a:cs typeface="Times New Roman" pitchFamily="18" charset="0"/>
                        <a:sym typeface="Symbol" pitchFamily="18" charset="2"/>
                      </a:rPr>
                      <m:t>𝐛</m:t>
                    </m:r>
                  </m:oMath>
                </a14:m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 ?</a:t>
                </a:r>
                <a:endParaRPr lang="en-US" sz="2800" b="1" dirty="0">
                  <a:latin typeface="Times New Roman" pitchFamily="18" charset="0"/>
                  <a:cs typeface="Times New Roman" pitchFamily="18" charset="0"/>
                  <a:sym typeface="Symbol" pitchFamily="18" charset="2"/>
                </a:endParaRPr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460698" y="1369218"/>
                <a:ext cx="7431782" cy="523220"/>
              </a:xfrm>
              <a:prstGeom prst="rect">
                <a:avLst/>
              </a:prstGeom>
              <a:blipFill rotWithShape="1">
                <a:blip r:embed="rId2"/>
                <a:stretch>
                  <a:fillRect l="-1723" t="-11765" b="-34118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3203848" y="2074703"/>
            <a:ext cx="58421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 N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sao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cho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a =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b.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817440" y="3807909"/>
                <a:ext cx="417646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21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⋮</m:t>
                    </m:r>
                    <m:r>
                      <a:rPr lang="en-US" sz="2800" b="1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𝟑</m:t>
                    </m:r>
                    <m:r>
                      <a:rPr lang="en-US" sz="2800" b="1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 </m:t>
                    </m:r>
                    <m:r>
                      <a:rPr lang="en-US" sz="2800" b="1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𝒗</m:t>
                    </m:r>
                    <m:r>
                      <a:rPr lang="en-US" sz="2800" b="1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ì </m:t>
                    </m:r>
                    <m:r>
                      <a:rPr lang="en-US" sz="2800" b="1" i="1" smtClean="0">
                        <a:latin typeface="Cambria Math" panose="02040503050406030204" pitchFamily="18" charset="0"/>
                        <a:ea typeface="Cambria Math"/>
                        <a:cs typeface="Times New Roman" pitchFamily="18" charset="0"/>
                      </a:rPr>
                      <m:t>𝟐𝟏</m:t>
                    </m:r>
                    <m:r>
                      <a:rPr lang="en-US" sz="2800" b="1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  <m:r>
                      <a:rPr lang="en-US" sz="2800" b="1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𝟑</m:t>
                    </m:r>
                    <m:r>
                      <a:rPr lang="en-US" sz="2800" b="1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.</m:t>
                    </m:r>
                    <m:r>
                      <a:rPr lang="en-US" sz="2800" b="1" i="1" smtClean="0">
                        <a:latin typeface="Cambria Math" panose="02040503050406030204" pitchFamily="18" charset="0"/>
                        <a:ea typeface="Cambria Math"/>
                        <a:cs typeface="Times New Roman" pitchFamily="18" charset="0"/>
                      </a:rPr>
                      <m:t>𝟕</m:t>
                    </m:r>
                  </m:oMath>
                </a14:m>
                <a:endParaRPr lang="en-US" sz="28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7440" y="3807909"/>
                <a:ext cx="4176464" cy="523220"/>
              </a:xfrm>
              <a:prstGeom prst="rect">
                <a:avLst/>
              </a:prstGeom>
              <a:blipFill rotWithShape="0">
                <a:blip r:embed="rId3"/>
                <a:stretch>
                  <a:fillRect l="-2920" t="-12941" b="-329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539552" y="2149202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39552" y="3789040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2267744" y="2060848"/>
                <a:ext cx="97372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a </a:t>
                </a:r>
                <a14:m>
                  <m:oMath xmlns:m="http://schemas.openxmlformats.org/officeDocument/2006/math">
                    <m:r>
                      <a:rPr lang="en-US" sz="2600" b="1" i="1" smtClean="0">
                        <a:latin typeface="Cambria Math"/>
                        <a:ea typeface="Cambria Math"/>
                        <a:cs typeface="Times New Roman" pitchFamily="18" charset="0"/>
                        <a:sym typeface="Symbol" pitchFamily="18" charset="2"/>
                      </a:rPr>
                      <m:t>⋮</m:t>
                    </m:r>
                    <m:r>
                      <a:rPr lang="en-US" sz="2600" b="1" i="0" smtClean="0">
                        <a:latin typeface="Cambria Math"/>
                        <a:ea typeface="Cambria Math"/>
                        <a:cs typeface="Times New Roman" pitchFamily="18" charset="0"/>
                        <a:sym typeface="Symbol" pitchFamily="18" charset="2"/>
                      </a:rPr>
                      <m:t>𝐛</m:t>
                    </m:r>
                  </m:oMath>
                </a14:m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  <a:sym typeface="Symbol" pitchFamily="18" charset="2"/>
                  </a:rPr>
                  <a:t> </a:t>
                </a:r>
                <a:endParaRPr lang="en-US" sz="28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7744" y="2060848"/>
                <a:ext cx="973728" cy="523220"/>
              </a:xfrm>
              <a:prstGeom prst="rect">
                <a:avLst/>
              </a:prstGeom>
              <a:blipFill rotWithShape="1">
                <a:blip r:embed="rId4"/>
                <a:stretch>
                  <a:fillRect l="-12500" t="-11628" b="-313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6" name="Group 15"/>
          <p:cNvGrpSpPr/>
          <p:nvPr/>
        </p:nvGrpSpPr>
        <p:grpSpPr>
          <a:xfrm>
            <a:off x="1889448" y="4653136"/>
            <a:ext cx="4050704" cy="523220"/>
            <a:chOff x="1817440" y="4653136"/>
            <a:chExt cx="4176464" cy="52322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Box 12"/>
                <p:cNvSpPr txBox="1"/>
                <p:nvPr/>
              </p:nvSpPr>
              <p:spPr>
                <a:xfrm>
                  <a:off x="1817440" y="4653136"/>
                  <a:ext cx="4176464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b="1" dirty="0" smtClean="0">
                      <a:latin typeface="Times New Roman" pitchFamily="18" charset="0"/>
                      <a:cs typeface="Times New Roman" pitchFamily="18" charset="0"/>
                    </a:rPr>
                    <a:t>21 </a:t>
                  </a:r>
                  <a14:m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⋮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  <a:ea typeface="Cambria Math"/>
                          <a:cs typeface="Times New Roman" pitchFamily="18" charset="0"/>
                        </a:rPr>
                        <m:t> 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  <a:ea typeface="Cambria Math"/>
                          <a:cs typeface="Times New Roman" pitchFamily="18" charset="0"/>
                        </a:rPr>
                        <m:t>𝟓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  <a:ea typeface="Cambria Math"/>
                          <a:cs typeface="Times New Roman" pitchFamily="18" charset="0"/>
                        </a:rPr>
                        <m:t>  </m:t>
                      </m:r>
                    </m:oMath>
                  </a14:m>
                  <a:endParaRPr lang="en-US" sz="2800" b="1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mc:Choice>
          <mc:Fallback xmlns="">
            <p:sp>
              <p:nvSpPr>
                <p:cNvPr id="13" name="Text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17440" y="4653136"/>
                  <a:ext cx="4176464" cy="523220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 l="-3163" t="-11628" b="-3139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1" name="Straight Connector 10"/>
            <p:cNvCxnSpPr/>
            <p:nvPr/>
          </p:nvCxnSpPr>
          <p:spPr>
            <a:xfrm flipH="1">
              <a:off x="2267744" y="4869184"/>
              <a:ext cx="252000" cy="21600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3" name="TextBox 22"/>
          <p:cNvSpPr txBox="1"/>
          <p:nvPr/>
        </p:nvSpPr>
        <p:spPr>
          <a:xfrm>
            <a:off x="2915816" y="4653136"/>
            <a:ext cx="59731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ì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 N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sao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cho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21=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5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.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960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9" grpId="0"/>
      <p:bldP spid="5140" grpId="0"/>
      <p:bldP spid="26" grpId="0"/>
      <p:bldP spid="6" grpId="0"/>
      <p:bldP spid="7" grpId="0"/>
      <p:bldP spid="8" grpId="0"/>
      <p:bldP spid="15" grpId="0"/>
      <p:bldP spid="9" grpId="0"/>
      <p:bldP spid="2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972121" y="1310879"/>
                <a:ext cx="109837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⋮ </m:t>
                    </m:r>
                  </m:oMath>
                </a14:m>
                <a:endParaRPr lang="en-US" sz="36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2121" y="1310879"/>
                <a:ext cx="1098376" cy="64633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2843808" y="1268760"/>
            <a:ext cx="8189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21</a:t>
            </a:r>
            <a:endParaRPr lang="en-US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74956" y="1306603"/>
            <a:ext cx="8189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3059832" y="1916832"/>
            <a:ext cx="292342" cy="467954"/>
          </a:xfrm>
          <a:prstGeom prst="downArrow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907704" y="2464265"/>
            <a:ext cx="22478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Bội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334896" y="2473732"/>
            <a:ext cx="2541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b="1" dirty="0" smtClean="0"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ớc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Down Arrow 9"/>
          <p:cNvSpPr/>
          <p:nvPr/>
        </p:nvSpPr>
        <p:spPr>
          <a:xfrm>
            <a:off x="4924326" y="1915091"/>
            <a:ext cx="292342" cy="467954"/>
          </a:xfrm>
          <a:prstGeom prst="downArrow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851920" y="3645024"/>
                <a:ext cx="109837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⋮ </m:t>
                    </m:r>
                  </m:oMath>
                </a14:m>
                <a:endParaRPr lang="en-US" sz="36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3645024"/>
                <a:ext cx="1098376" cy="64633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Down Arrow 13"/>
          <p:cNvSpPr/>
          <p:nvPr/>
        </p:nvSpPr>
        <p:spPr>
          <a:xfrm>
            <a:off x="3059832" y="4329198"/>
            <a:ext cx="292342" cy="467954"/>
          </a:xfrm>
          <a:prstGeom prst="downArrow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own Arrow 14"/>
          <p:cNvSpPr/>
          <p:nvPr/>
        </p:nvSpPr>
        <p:spPr>
          <a:xfrm>
            <a:off x="4932040" y="4329198"/>
            <a:ext cx="292342" cy="467954"/>
          </a:xfrm>
          <a:prstGeom prst="downArrow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907704" y="4777988"/>
            <a:ext cx="22591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Bội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283968" y="4777988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b="1" dirty="0" smtClean="0"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ớc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860032" y="1310879"/>
            <a:ext cx="8189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206003" y="480658"/>
            <a:ext cx="8189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860032" y="3646765"/>
            <a:ext cx="8189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US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031624" y="3646765"/>
            <a:ext cx="8189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US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032956" y="3645024"/>
            <a:ext cx="8189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US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860032" y="3645024"/>
            <a:ext cx="8189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US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7939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repeatCount="1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4.44444E-6 L -0.14705 0.16737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361" y="83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repeatCount="1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9" presetClass="path" presetSubtype="0" accel="50000" decel="5000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7"/>
                                    </p:cond>
                                  </p:endCondLst>
                                  <p:childTnLst>
                                    <p:animMotion origin="layout" path="M 8.33333E-7 -4.44444E-6 L 0.35694 0.17362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847" y="86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2.22222E-6 L -0.15504 0.16297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760" y="8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2.22222E-6 L 0.32535 0.16297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267" y="8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/>
      <p:bldP spid="10" grpId="0" animBg="1"/>
      <p:bldP spid="12" grpId="0"/>
      <p:bldP spid="14" grpId="0" animBg="1"/>
      <p:bldP spid="15" grpId="0" animBg="1"/>
      <p:bldP spid="16" grpId="0"/>
      <p:bldP spid="17" grpId="0"/>
      <p:bldP spid="18" grpId="0"/>
      <p:bldP spid="19" grpId="0"/>
      <p:bldP spid="20" grpId="0"/>
      <p:bldP spid="20" grpId="1"/>
      <p:bldP spid="21" grpId="0"/>
      <p:bldP spid="21" grpId="1"/>
      <p:bldP spid="22" grpId="1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5" name="Rectangle 3"/>
          <p:cNvSpPr>
            <a:spLocks noGrp="1"/>
          </p:cNvSpPr>
          <p:nvPr>
            <p:ph type="body" idx="1"/>
          </p:nvPr>
        </p:nvSpPr>
        <p:spPr>
          <a:xfrm>
            <a:off x="0" y="838200"/>
            <a:ext cx="9144000" cy="1519238"/>
          </a:xfrm>
        </p:spPr>
        <p:txBody>
          <a:bodyPr/>
          <a:lstStyle/>
          <a:p>
            <a:pPr lvl="1"/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Số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18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có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là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bội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của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3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không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?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Có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là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bội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của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4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không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?</a:t>
            </a:r>
          </a:p>
          <a:p>
            <a:pPr lvl="1"/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Số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4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có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là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ước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của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12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không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?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Có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là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ước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của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15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không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?</a:t>
            </a:r>
          </a:p>
          <a:p>
            <a:pPr>
              <a:buFont typeface="Wingdings 2" pitchFamily="18" charset="2"/>
              <a:buNone/>
            </a:pPr>
            <a:endParaRPr lang="en-US" dirty="0" smtClean="0"/>
          </a:p>
        </p:txBody>
      </p:sp>
      <p:sp>
        <p:nvSpPr>
          <p:cNvPr id="2055" name="Rectangle 5"/>
          <p:cNvSpPr>
            <a:spLocks/>
          </p:cNvSpPr>
          <p:nvPr/>
        </p:nvSpPr>
        <p:spPr bwMode="auto">
          <a:xfrm>
            <a:off x="381000" y="4495800"/>
            <a:ext cx="838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73050" indent="-273050" eaLnBrk="0" hangingPunct="0">
              <a:spcBef>
                <a:spcPct val="20000"/>
              </a:spcBef>
              <a:buClr>
                <a:srgbClr val="9C007F"/>
              </a:buClr>
              <a:buSzPct val="95000"/>
              <a:buFont typeface="Wingdings 2" pitchFamily="18" charset="2"/>
              <a:buNone/>
            </a:pPr>
            <a:endParaRPr lang="en-US" sz="2600">
              <a:latin typeface="Constantia" pitchFamily="18" charset="0"/>
            </a:endParaRPr>
          </a:p>
        </p:txBody>
      </p:sp>
      <p:sp>
        <p:nvSpPr>
          <p:cNvPr id="110598" name="Rectangle 6"/>
          <p:cNvSpPr>
            <a:spLocks/>
          </p:cNvSpPr>
          <p:nvPr/>
        </p:nvSpPr>
        <p:spPr bwMode="auto">
          <a:xfrm>
            <a:off x="2786063" y="1928813"/>
            <a:ext cx="2667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39763" lvl="1" indent="-246063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None/>
            </a:pPr>
            <a:r>
              <a:rPr lang="en-US" sz="2800" b="1" u="sng">
                <a:latin typeface="Times New Roman" pitchFamily="18" charset="0"/>
                <a:cs typeface="Times New Roman" pitchFamily="18" charset="0"/>
              </a:rPr>
              <a:t>Trả lời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273050" indent="-273050" eaLnBrk="0" hangingPunct="0">
              <a:spcBef>
                <a:spcPct val="20000"/>
              </a:spcBef>
              <a:buClr>
                <a:srgbClr val="9C007F"/>
              </a:buClr>
              <a:buSzPct val="95000"/>
              <a:buFont typeface="Wingdings 2" pitchFamily="18" charset="2"/>
              <a:buNone/>
            </a:pPr>
            <a:endParaRPr lang="en-US" sz="2600">
              <a:latin typeface="Constantia" pitchFamily="18" charset="0"/>
            </a:endParaRPr>
          </a:p>
        </p:txBody>
      </p:sp>
      <p:sp>
        <p:nvSpPr>
          <p:cNvPr id="110609" name="Rectangle 17"/>
          <p:cNvSpPr>
            <a:spLocks noChangeArrowheads="1"/>
          </p:cNvSpPr>
          <p:nvPr/>
        </p:nvSpPr>
        <p:spPr bwMode="auto">
          <a:xfrm>
            <a:off x="357188" y="2643188"/>
            <a:ext cx="8229600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lvl="1" eaLnBrk="0" hangingPunct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3400" b="1" dirty="0">
                <a:latin typeface="Calibri" pitchFamily="34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18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bội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  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bội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10612" name="Rectangle 20"/>
          <p:cNvSpPr>
            <a:spLocks noChangeArrowheads="1"/>
          </p:cNvSpPr>
          <p:nvPr/>
        </p:nvSpPr>
        <p:spPr bwMode="auto">
          <a:xfrm>
            <a:off x="500063" y="3286125"/>
            <a:ext cx="85153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lvl="1" eaLnBrk="0" hangingPunct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Số 4 là ước của 12 vì           , không là ước của 15 vì </a:t>
            </a:r>
          </a:p>
        </p:txBody>
      </p:sp>
      <p:graphicFrame>
        <p:nvGraphicFramePr>
          <p:cNvPr id="110613" name="Object 2"/>
          <p:cNvGraphicFramePr>
            <a:graphicFrameLocks noChangeAspect="1"/>
          </p:cNvGraphicFramePr>
          <p:nvPr/>
        </p:nvGraphicFramePr>
        <p:xfrm>
          <a:off x="4000500" y="2714625"/>
          <a:ext cx="815975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2" name="Equation" r:id="rId3" imgW="317160" imgH="190440" progId="Equation.DSMT4">
                  <p:embed/>
                </p:oleObj>
              </mc:Choice>
              <mc:Fallback>
                <p:oleObj name="Equation" r:id="rId3" imgW="31716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0" y="2714625"/>
                        <a:ext cx="815975" cy="488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615" name="Object 4"/>
          <p:cNvGraphicFramePr>
            <a:graphicFrameLocks noChangeAspect="1"/>
          </p:cNvGraphicFramePr>
          <p:nvPr/>
        </p:nvGraphicFramePr>
        <p:xfrm>
          <a:off x="8143875" y="2643188"/>
          <a:ext cx="817563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3" name="Equation" r:id="rId5" imgW="342720" imgH="241200" progId="Equation.DSMT4">
                  <p:embed/>
                </p:oleObj>
              </mc:Choice>
              <mc:Fallback>
                <p:oleObj name="Equation" r:id="rId5" imgW="34272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43875" y="2643188"/>
                        <a:ext cx="817563" cy="576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4143375" y="3286125"/>
          <a:ext cx="815975" cy="455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4" name="Equation" r:id="rId7" imgW="317160" imgH="177480" progId="Equation.DSMT4">
                  <p:embed/>
                </p:oleObj>
              </mc:Choice>
              <mc:Fallback>
                <p:oleObj name="Equation" r:id="rId7" imgW="31716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3375" y="3286125"/>
                        <a:ext cx="815975" cy="455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7"/>
          <p:cNvGraphicFramePr>
            <a:graphicFrameLocks noChangeAspect="1"/>
          </p:cNvGraphicFramePr>
          <p:nvPr/>
        </p:nvGraphicFramePr>
        <p:xfrm>
          <a:off x="1071563" y="3786188"/>
          <a:ext cx="817562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5" name="Equation" r:id="rId9" imgW="342720" imgH="241200" progId="Equation.DSMT4">
                  <p:embed/>
                </p:oleObj>
              </mc:Choice>
              <mc:Fallback>
                <p:oleObj name="Equation" r:id="rId9" imgW="34272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1563" y="3786188"/>
                        <a:ext cx="817562" cy="576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16"/>
          <p:cNvSpPr/>
          <p:nvPr/>
        </p:nvSpPr>
        <p:spPr>
          <a:xfrm>
            <a:off x="357188" y="214313"/>
            <a:ext cx="714375" cy="57150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?1</a:t>
            </a:r>
          </a:p>
        </p:txBody>
      </p:sp>
    </p:spTree>
    <p:extLst>
      <p:ext uri="{BB962C8B-B14F-4D97-AF65-F5344CB8AC3E}">
        <p14:creationId xmlns:p14="http://schemas.microsoft.com/office/powerpoint/2010/main" val="4198643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000"/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1000"/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1000"/>
                                        <p:tgtEl>
                                          <p:spTgt spid="1105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7" dur="2000"/>
                                        <p:tgtEl>
                                          <p:spTgt spid="110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0" dur="2000"/>
                                        <p:tgtEl>
                                          <p:spTgt spid="110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3" dur="2000"/>
                                        <p:tgtEl>
                                          <p:spTgt spid="110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06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06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10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609" grpId="0"/>
      <p:bldP spid="110612" grpId="0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20" tIns="42460" rIns="84920" bIns="42460"/>
          <a:lstStyle>
            <a:lvl1pPr defTabSz="849313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49313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49313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49313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49313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4931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4931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4931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49313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/>
            <a:fld id="{F8627D93-BD2F-45AB-B40C-9BC83541ED26}" type="slidenum">
              <a:rPr lang="en-US" sz="1300"/>
              <a:pPr algn="r" eaLnBrk="1" hangingPunct="1"/>
              <a:t>5</a:t>
            </a:fld>
            <a:endParaRPr lang="en-US" sz="1300"/>
          </a:p>
        </p:txBody>
      </p:sp>
      <p:graphicFrame>
        <p:nvGraphicFramePr>
          <p:cNvPr id="11326" name="Group 62"/>
          <p:cNvGraphicFramePr>
            <a:graphicFrameLocks noGrp="1"/>
          </p:cNvGraphicFramePr>
          <p:nvPr>
            <p:ph type="tbl" idx="4294967295"/>
            <p:extLst>
              <p:ext uri="{D42A27DB-BD31-4B8C-83A1-F6EECF244321}">
                <p14:modId xmlns:p14="http://schemas.microsoft.com/office/powerpoint/2010/main" val="469529032"/>
              </p:ext>
            </p:extLst>
          </p:nvPr>
        </p:nvGraphicFramePr>
        <p:xfrm>
          <a:off x="990600" y="1778000"/>
          <a:ext cx="7086600" cy="4632784"/>
        </p:xfrm>
        <a:graphic>
          <a:graphicData uri="http://schemas.openxmlformats.org/drawingml/2006/table">
            <a:tbl>
              <a:tblPr/>
              <a:tblGrid>
                <a:gridCol w="3276600"/>
                <a:gridCol w="1905000"/>
                <a:gridCol w="1905000"/>
              </a:tblGrid>
              <a:tr h="579041">
                <a:tc>
                  <a:txBody>
                    <a:bodyPr/>
                    <a:lstStyle/>
                    <a:p>
                      <a:pPr marL="0" marR="0" lvl="0" indent="0" algn="l" defTabSz="8493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   </a:t>
                      </a:r>
                      <a:r>
                        <a:rPr kumimoji="0" lang="en-US" sz="3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Câu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93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Đúng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93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</a:t>
                      </a:r>
                      <a:r>
                        <a:rPr kumimoji="0" lang="en-US" sz="3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Sai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041">
                <a:tc>
                  <a:txBody>
                    <a:bodyPr/>
                    <a:lstStyle/>
                    <a:p>
                      <a:pPr marL="0" marR="0" lvl="0" indent="0" algn="l" defTabSz="8493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</a:t>
                      </a: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32 </a:t>
                      </a:r>
                      <a:r>
                        <a:rPr kumimoji="0" lang="en-US" sz="3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là</a:t>
                      </a: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3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bội</a:t>
                      </a: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3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của</a:t>
                      </a: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8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93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93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041">
                <a:tc>
                  <a:txBody>
                    <a:bodyPr/>
                    <a:lstStyle/>
                    <a:p>
                      <a:pPr marL="0" marR="0" lvl="0" indent="0" algn="l" defTabSz="8493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</a:t>
                      </a: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16 </a:t>
                      </a:r>
                      <a:r>
                        <a:rPr kumimoji="0" lang="en-US" sz="3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là</a:t>
                      </a: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3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ước</a:t>
                      </a: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3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của</a:t>
                      </a: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4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93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93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041">
                <a:tc>
                  <a:txBody>
                    <a:bodyPr/>
                    <a:lstStyle/>
                    <a:p>
                      <a:pPr marL="0" marR="0" lvl="0" indent="0" algn="l" defTabSz="8493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100 </a:t>
                      </a:r>
                      <a:r>
                        <a:rPr kumimoji="0" lang="en-US" sz="3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là</a:t>
                      </a: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3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bội</a:t>
                      </a: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3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của</a:t>
                      </a: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21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93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93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041">
                <a:tc>
                  <a:txBody>
                    <a:bodyPr/>
                    <a:lstStyle/>
                    <a:p>
                      <a:pPr marL="0" marR="0" lvl="0" indent="0" algn="l" defTabSz="8493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5 </a:t>
                      </a:r>
                      <a:r>
                        <a:rPr kumimoji="0" lang="en-US" sz="3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là</a:t>
                      </a: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3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ước</a:t>
                      </a: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3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của</a:t>
                      </a: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100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93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93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041">
                <a:tc>
                  <a:txBody>
                    <a:bodyPr/>
                    <a:lstStyle/>
                    <a:p>
                      <a:pPr marL="0" marR="0" lvl="0" indent="0" algn="l" defTabSz="8493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1 </a:t>
                      </a:r>
                      <a:r>
                        <a:rPr kumimoji="0" lang="en-US" sz="3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là</a:t>
                      </a: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3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ước</a:t>
                      </a: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3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của</a:t>
                      </a: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99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93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93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041">
                <a:tc>
                  <a:txBody>
                    <a:bodyPr/>
                    <a:lstStyle/>
                    <a:p>
                      <a:pPr marL="0" marR="0" lvl="0" indent="0" algn="l" defTabSz="8493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0 </a:t>
                      </a:r>
                      <a:r>
                        <a:rPr kumimoji="0" lang="en-US" sz="3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là</a:t>
                      </a: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3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ước</a:t>
                      </a: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3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của</a:t>
                      </a: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7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93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93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041">
                <a:tc>
                  <a:txBody>
                    <a:bodyPr/>
                    <a:lstStyle/>
                    <a:p>
                      <a:pPr marL="0" marR="0" lvl="0" indent="0" algn="l" defTabSz="8493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0 </a:t>
                      </a:r>
                      <a:r>
                        <a:rPr kumimoji="0" lang="en-US" sz="3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là</a:t>
                      </a: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3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bội</a:t>
                      </a: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3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của</a:t>
                      </a: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13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93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93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310" name="Text Box 46"/>
          <p:cNvSpPr txBox="1">
            <a:spLocks noChangeArrowheads="1"/>
          </p:cNvSpPr>
          <p:nvPr/>
        </p:nvSpPr>
        <p:spPr bwMode="auto">
          <a:xfrm>
            <a:off x="4876800" y="2316163"/>
            <a:ext cx="6096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/>
              <a:t>x</a:t>
            </a:r>
          </a:p>
        </p:txBody>
      </p:sp>
      <p:sp>
        <p:nvSpPr>
          <p:cNvPr id="11314" name="Text Box 50"/>
          <p:cNvSpPr txBox="1">
            <a:spLocks noChangeArrowheads="1"/>
          </p:cNvSpPr>
          <p:nvPr/>
        </p:nvSpPr>
        <p:spPr bwMode="auto">
          <a:xfrm>
            <a:off x="4800600" y="5745163"/>
            <a:ext cx="6096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/>
              <a:t>x</a:t>
            </a:r>
          </a:p>
        </p:txBody>
      </p:sp>
      <p:sp>
        <p:nvSpPr>
          <p:cNvPr id="11315" name="Text Box 51"/>
          <p:cNvSpPr txBox="1">
            <a:spLocks noChangeArrowheads="1"/>
          </p:cNvSpPr>
          <p:nvPr/>
        </p:nvSpPr>
        <p:spPr bwMode="auto">
          <a:xfrm>
            <a:off x="6705600" y="5211763"/>
            <a:ext cx="6096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/>
              <a:t>x</a:t>
            </a:r>
          </a:p>
        </p:txBody>
      </p:sp>
      <p:sp>
        <p:nvSpPr>
          <p:cNvPr id="11316" name="Text Box 52"/>
          <p:cNvSpPr txBox="1">
            <a:spLocks noChangeArrowheads="1"/>
          </p:cNvSpPr>
          <p:nvPr/>
        </p:nvSpPr>
        <p:spPr bwMode="auto">
          <a:xfrm>
            <a:off x="4876800" y="4678363"/>
            <a:ext cx="6096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/>
              <a:t>x</a:t>
            </a:r>
          </a:p>
        </p:txBody>
      </p:sp>
      <p:sp>
        <p:nvSpPr>
          <p:cNvPr id="11317" name="Text Box 53"/>
          <p:cNvSpPr txBox="1">
            <a:spLocks noChangeArrowheads="1"/>
          </p:cNvSpPr>
          <p:nvPr/>
        </p:nvSpPr>
        <p:spPr bwMode="auto">
          <a:xfrm>
            <a:off x="4876800" y="3992563"/>
            <a:ext cx="6096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/>
              <a:t>x</a:t>
            </a:r>
          </a:p>
        </p:txBody>
      </p:sp>
      <p:sp>
        <p:nvSpPr>
          <p:cNvPr id="11318" name="Text Box 54"/>
          <p:cNvSpPr txBox="1">
            <a:spLocks noChangeArrowheads="1"/>
          </p:cNvSpPr>
          <p:nvPr/>
        </p:nvSpPr>
        <p:spPr bwMode="auto">
          <a:xfrm>
            <a:off x="6781800" y="3459163"/>
            <a:ext cx="6096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/>
              <a:t>x</a:t>
            </a:r>
          </a:p>
        </p:txBody>
      </p:sp>
      <p:sp>
        <p:nvSpPr>
          <p:cNvPr id="11319" name="Text Box 55"/>
          <p:cNvSpPr txBox="1">
            <a:spLocks noChangeArrowheads="1"/>
          </p:cNvSpPr>
          <p:nvPr/>
        </p:nvSpPr>
        <p:spPr bwMode="auto">
          <a:xfrm>
            <a:off x="6781800" y="289560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/>
              <a:t>x</a:t>
            </a:r>
          </a:p>
        </p:txBody>
      </p:sp>
      <p:sp>
        <p:nvSpPr>
          <p:cNvPr id="11320" name="Text Box 56"/>
          <p:cNvSpPr txBox="1">
            <a:spLocks noChangeArrowheads="1"/>
          </p:cNvSpPr>
          <p:nvPr/>
        </p:nvSpPr>
        <p:spPr bwMode="auto">
          <a:xfrm>
            <a:off x="609600" y="914400"/>
            <a:ext cx="8534400" cy="57943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 err="1"/>
              <a:t>Điền</a:t>
            </a:r>
            <a:r>
              <a:rPr lang="en-US" b="1" dirty="0"/>
              <a:t> </a:t>
            </a:r>
            <a:r>
              <a:rPr lang="en-US" b="1" dirty="0" err="1"/>
              <a:t>dấu</a:t>
            </a:r>
            <a:r>
              <a:rPr lang="en-US" b="1" dirty="0"/>
              <a:t> ‘x’ </a:t>
            </a:r>
            <a:r>
              <a:rPr lang="en-US" b="1" dirty="0" err="1"/>
              <a:t>vào</a:t>
            </a:r>
            <a:r>
              <a:rPr lang="en-US" b="1" dirty="0"/>
              <a:t> ô </a:t>
            </a:r>
            <a:r>
              <a:rPr lang="en-US" b="1" dirty="0" err="1"/>
              <a:t>thích</a:t>
            </a:r>
            <a:r>
              <a:rPr lang="en-US" b="1" dirty="0"/>
              <a:t> </a:t>
            </a:r>
            <a:r>
              <a:rPr lang="en-US" b="1" dirty="0" err="1"/>
              <a:t>hợp</a:t>
            </a:r>
            <a:r>
              <a:rPr lang="en-US" b="1" dirty="0"/>
              <a:t> </a:t>
            </a:r>
            <a:r>
              <a:rPr lang="en-US" b="1" dirty="0" err="1"/>
              <a:t>trong</a:t>
            </a:r>
            <a:r>
              <a:rPr lang="en-US" b="1" dirty="0"/>
              <a:t> </a:t>
            </a:r>
            <a:r>
              <a:rPr lang="en-US" b="1" dirty="0" err="1"/>
              <a:t>các</a:t>
            </a:r>
            <a:r>
              <a:rPr lang="en-US" b="1" dirty="0"/>
              <a:t> </a:t>
            </a:r>
            <a:r>
              <a:rPr lang="en-US" b="1" dirty="0" err="1"/>
              <a:t>câu</a:t>
            </a:r>
            <a:r>
              <a:rPr lang="en-US" b="1" dirty="0"/>
              <a:t> </a:t>
            </a:r>
            <a:r>
              <a:rPr lang="en-US" b="1" dirty="0" err="1"/>
              <a:t>sau</a:t>
            </a:r>
            <a:r>
              <a:rPr lang="en-US" b="1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315131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1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1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1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1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1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1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1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1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10" grpId="0" autoUpdateAnimBg="0"/>
      <p:bldP spid="11314" grpId="0" autoUpdateAnimBg="0"/>
      <p:bldP spid="11315" grpId="0" autoUpdateAnimBg="0"/>
      <p:bldP spid="11316" grpId="0" autoUpdateAnimBg="0"/>
      <p:bldP spid="11317" grpId="0" autoUpdateAnimBg="0"/>
      <p:bldP spid="11318" grpId="0" autoUpdateAnimBg="0"/>
      <p:bldP spid="11319" grpId="0" autoUpdateAnimBg="0"/>
      <p:bldP spid="11320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5"/>
          <p:cNvSpPr txBox="1">
            <a:spLocks noChangeArrowheads="1"/>
          </p:cNvSpPr>
          <p:nvPr/>
        </p:nvSpPr>
        <p:spPr bwMode="auto">
          <a:xfrm>
            <a:off x="251520" y="260648"/>
            <a:ext cx="7543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 err="1"/>
              <a:t>Ví</a:t>
            </a:r>
            <a:r>
              <a:rPr lang="en-US" b="1" dirty="0"/>
              <a:t> </a:t>
            </a:r>
            <a:r>
              <a:rPr lang="en-US" b="1" dirty="0" err="1" smtClean="0"/>
              <a:t>dụ</a:t>
            </a:r>
            <a:r>
              <a:rPr lang="en-US" b="1" dirty="0" smtClean="0"/>
              <a:t> 1: </a:t>
            </a:r>
            <a:r>
              <a:rPr lang="en-US" b="1" dirty="0" err="1"/>
              <a:t>Tìm</a:t>
            </a:r>
            <a:r>
              <a:rPr lang="en-US" b="1" dirty="0"/>
              <a:t> </a:t>
            </a:r>
            <a:r>
              <a:rPr lang="en-US" b="1" dirty="0" err="1"/>
              <a:t>các</a:t>
            </a:r>
            <a:r>
              <a:rPr lang="en-US" b="1" dirty="0"/>
              <a:t> </a:t>
            </a:r>
            <a:r>
              <a:rPr lang="en-US" b="1" dirty="0" err="1"/>
              <a:t>bội</a:t>
            </a:r>
            <a:r>
              <a:rPr lang="en-US" b="1" dirty="0"/>
              <a:t> </a:t>
            </a:r>
            <a:r>
              <a:rPr lang="en-US" b="1" dirty="0" err="1"/>
              <a:t>nhỏ</a:t>
            </a:r>
            <a:r>
              <a:rPr lang="en-US" b="1" dirty="0"/>
              <a:t> </a:t>
            </a:r>
            <a:r>
              <a:rPr lang="en-US" b="1" dirty="0" err="1"/>
              <a:t>hơn</a:t>
            </a:r>
            <a:r>
              <a:rPr lang="en-US" b="1" dirty="0"/>
              <a:t> </a:t>
            </a:r>
            <a:r>
              <a:rPr lang="en-US" b="1" dirty="0" smtClean="0"/>
              <a:t>28 </a:t>
            </a:r>
            <a:r>
              <a:rPr lang="en-US" b="1" dirty="0" err="1"/>
              <a:t>của</a:t>
            </a:r>
            <a:r>
              <a:rPr lang="en-US" b="1" dirty="0"/>
              <a:t> 6</a:t>
            </a:r>
            <a:r>
              <a:rPr lang="en-US" b="1" dirty="0" smtClean="0"/>
              <a:t> ?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334431" y="980728"/>
            <a:ext cx="10355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1844824"/>
            <a:ext cx="15056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6.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0 ;</a:t>
            </a:r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19672" y="1844824"/>
            <a:ext cx="14466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6.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 ;</a:t>
            </a:r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66369" y="1860848"/>
            <a:ext cx="17007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6.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12 ;</a:t>
            </a:r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44008" y="1865187"/>
            <a:ext cx="16323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6.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18 ;</a:t>
            </a:r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205371" y="1874703"/>
            <a:ext cx="16079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6.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24;</a:t>
            </a:r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68344" y="1879042"/>
            <a:ext cx="1475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6.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30</a:t>
            </a:r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403920" y="2705546"/>
            <a:ext cx="75438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 err="1"/>
              <a:t>C</a:t>
            </a:r>
            <a:r>
              <a:rPr lang="en-US" b="1" dirty="0" err="1" smtClean="0"/>
              <a:t>ác</a:t>
            </a:r>
            <a:r>
              <a:rPr lang="en-US" b="1" dirty="0" smtClean="0"/>
              <a:t> </a:t>
            </a:r>
            <a:r>
              <a:rPr lang="en-US" b="1" dirty="0" err="1"/>
              <a:t>bội</a:t>
            </a:r>
            <a:r>
              <a:rPr lang="en-US" b="1" dirty="0"/>
              <a:t> </a:t>
            </a:r>
            <a:r>
              <a:rPr lang="en-US" b="1" dirty="0" smtClean="0"/>
              <a:t> </a:t>
            </a:r>
            <a:r>
              <a:rPr lang="en-US" b="1" dirty="0" err="1"/>
              <a:t>của</a:t>
            </a:r>
            <a:r>
              <a:rPr lang="en-US" b="1" dirty="0"/>
              <a:t> 6</a:t>
            </a:r>
            <a:r>
              <a:rPr lang="en-US" b="1" dirty="0" smtClean="0"/>
              <a:t> </a:t>
            </a:r>
            <a:r>
              <a:rPr lang="en-US" b="1" dirty="0" err="1" smtClean="0"/>
              <a:t>là</a:t>
            </a:r>
            <a:r>
              <a:rPr lang="en-US" b="1" dirty="0" smtClean="0"/>
              <a:t>:</a:t>
            </a:r>
          </a:p>
          <a:p>
            <a:pPr eaLnBrk="1" hangingPunct="1">
              <a:spcBef>
                <a:spcPct val="50000"/>
              </a:spcBef>
            </a:pP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997288" y="1825660"/>
            <a:ext cx="1071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0 </a:t>
            </a:r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472113" y="1839515"/>
            <a:ext cx="7837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 </a:t>
            </a:r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16723" y="1853564"/>
            <a:ext cx="8046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12 </a:t>
            </a:r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460190" y="1883381"/>
            <a:ext cx="6637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18 </a:t>
            </a:r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045774" y="1873852"/>
            <a:ext cx="6515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24</a:t>
            </a:r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9552" y="2276872"/>
            <a:ext cx="2324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...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492167" y="1897668"/>
            <a:ext cx="7378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30</a:t>
            </a:r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428329" y="4581128"/>
            <a:ext cx="32444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30 &gt; 28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Down Arrow 18"/>
          <p:cNvSpPr/>
          <p:nvPr/>
        </p:nvSpPr>
        <p:spPr>
          <a:xfrm>
            <a:off x="5148064" y="4149930"/>
            <a:ext cx="146552" cy="336119"/>
          </a:xfrm>
          <a:prstGeom prst="downArrow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403920" y="3573016"/>
            <a:ext cx="66054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       ;       ;         ;        ;                          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721374" y="3553852"/>
            <a:ext cx="14025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;        ;...       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 Box 15"/>
          <p:cNvSpPr txBox="1">
            <a:spLocks noChangeArrowheads="1"/>
          </p:cNvSpPr>
          <p:nvPr/>
        </p:nvSpPr>
        <p:spPr bwMode="auto">
          <a:xfrm>
            <a:off x="403920" y="2708920"/>
            <a:ext cx="75438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 err="1"/>
              <a:t>C</a:t>
            </a:r>
            <a:r>
              <a:rPr lang="en-US" b="1" dirty="0" err="1" smtClean="0"/>
              <a:t>ác</a:t>
            </a:r>
            <a:r>
              <a:rPr lang="en-US" b="1" dirty="0" smtClean="0"/>
              <a:t> </a:t>
            </a:r>
            <a:r>
              <a:rPr lang="en-US" b="1" dirty="0" err="1"/>
              <a:t>bội</a:t>
            </a:r>
            <a:r>
              <a:rPr lang="en-US" b="1" dirty="0"/>
              <a:t> </a:t>
            </a:r>
            <a:r>
              <a:rPr lang="en-US" b="1" dirty="0" smtClean="0"/>
              <a:t> </a:t>
            </a:r>
            <a:r>
              <a:rPr lang="en-US" b="1" dirty="0" err="1" smtClean="0"/>
              <a:t>nhỏ</a:t>
            </a:r>
            <a:r>
              <a:rPr lang="en-US" b="1" dirty="0" smtClean="0"/>
              <a:t> </a:t>
            </a:r>
            <a:r>
              <a:rPr lang="en-US" b="1" dirty="0" err="1" smtClean="0"/>
              <a:t>hơn</a:t>
            </a:r>
            <a:r>
              <a:rPr lang="en-US" b="1" dirty="0" smtClean="0"/>
              <a:t> 28 </a:t>
            </a:r>
            <a:r>
              <a:rPr lang="en-US" b="1" dirty="0" err="1" smtClean="0"/>
              <a:t>của</a:t>
            </a:r>
            <a:r>
              <a:rPr lang="en-US" b="1" dirty="0" smtClean="0"/>
              <a:t> </a:t>
            </a:r>
            <a:r>
              <a:rPr lang="en-US" b="1" dirty="0"/>
              <a:t>6</a:t>
            </a:r>
            <a:r>
              <a:rPr lang="en-US" b="1" dirty="0" smtClean="0"/>
              <a:t> </a:t>
            </a:r>
            <a:r>
              <a:rPr lang="en-US" b="1" dirty="0" err="1" smtClean="0"/>
              <a:t>là</a:t>
            </a:r>
            <a:r>
              <a:rPr lang="en-US" b="1" dirty="0" smtClean="0"/>
              <a:t>:</a:t>
            </a:r>
          </a:p>
          <a:p>
            <a:pPr eaLnBrk="1" hangingPunct="1">
              <a:spcBef>
                <a:spcPct val="50000"/>
              </a:spcBef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81729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4.07407E-6 L -0.04635 0.25578 " pathEditMode="relative" rAng="0" ptsTypes="AA">
                                      <p:cBhvr>
                                        <p:cTn id="6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26" y="127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0 L -0.0967 0.25671 " pathEditMode="relative" rAng="0" ptsTypes="AA">
                                      <p:cBhvr>
                                        <p:cTn id="7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844" y="128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3.33333E-6 L -0.16128 0.25463 " pathEditMode="relative" rAng="0" ptsTypes="AA">
                                      <p:cBhvr>
                                        <p:cTn id="7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073" y="127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48148E-6 L -0.22777 0.25023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389" y="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58 -0.00023 L -0.30608 0.2511 " pathEditMode="relative" rAng="0" ptsTypes="AA">
                                      <p:cBhvr>
                                        <p:cTn id="8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094" y="125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8.67052E-7 L -0.39809 0.24786 " pathEditMode="relative" rAng="0" ptsTypes="AA">
                                      <p:cBhvr>
                                        <p:cTn id="8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913" y="123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2000"/>
                            </p:stCondLst>
                            <p:childTnLst>
                              <p:par>
                                <p:cTn id="9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500"/>
                            </p:stCondLst>
                            <p:childTnLst>
                              <p:par>
                                <p:cTn id="9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500"/>
                            </p:stCondLst>
                            <p:childTnLst>
                              <p:par>
                                <p:cTn id="1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1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500"/>
                            </p:stCondLst>
                            <p:childTnLst>
                              <p:par>
                                <p:cTn id="140" presetID="22" presetClass="entr" presetSubtype="4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4" grpId="1"/>
      <p:bldP spid="5" grpId="0"/>
      <p:bldP spid="5" grpId="1"/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  <p:bldP spid="13" grpId="0"/>
      <p:bldP spid="13" grpId="1"/>
      <p:bldP spid="14" grpId="0"/>
      <p:bldP spid="14" grpId="1"/>
      <p:bldP spid="15" grpId="0"/>
      <p:bldP spid="15" grpId="1"/>
      <p:bldP spid="16" grpId="0"/>
      <p:bldP spid="16" grpId="1"/>
      <p:bldP spid="16" grpId="2"/>
      <p:bldP spid="17" grpId="0"/>
      <p:bldP spid="17" grpId="1"/>
      <p:bldP spid="17" grpId="2"/>
      <p:bldP spid="18" grpId="1"/>
      <p:bldP spid="18" grpId="2"/>
      <p:bldP spid="19" grpId="1" animBg="1"/>
      <p:bldP spid="19" grpId="2" animBg="1"/>
      <p:bldP spid="20" grpId="0"/>
      <p:bldP spid="22" grpId="0"/>
      <p:bldP spid="22" grpId="2"/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73" name="Text Box 37"/>
          <p:cNvSpPr>
            <a:spLocks noGrp="1" noChangeArrowheads="1"/>
          </p:cNvSpPr>
          <p:nvPr>
            <p:ph type="body" idx="1"/>
          </p:nvPr>
        </p:nvSpPr>
        <p:spPr>
          <a:xfrm>
            <a:off x="304800" y="838200"/>
            <a:ext cx="7848600" cy="1828800"/>
          </a:xfrm>
          <a:solidFill>
            <a:schemeClr val="bg1"/>
          </a:solidFill>
          <a:ln>
            <a:solidFill>
              <a:srgbClr val="990033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bội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0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lượt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0; 1; 2; 3; 4;..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28600" y="3408363"/>
            <a:ext cx="8077200" cy="579438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 err="1"/>
              <a:t>Tìm</a:t>
            </a:r>
            <a:r>
              <a:rPr lang="en-US" b="1" dirty="0"/>
              <a:t> </a:t>
            </a:r>
            <a:r>
              <a:rPr lang="en-US" b="1" dirty="0" err="1"/>
              <a:t>các</a:t>
            </a:r>
            <a:r>
              <a:rPr lang="en-US" b="1" dirty="0"/>
              <a:t> </a:t>
            </a:r>
            <a:r>
              <a:rPr lang="en-US" b="1" dirty="0" err="1"/>
              <a:t>số</a:t>
            </a:r>
            <a:r>
              <a:rPr lang="en-US" b="1" dirty="0"/>
              <a:t> </a:t>
            </a:r>
            <a:r>
              <a:rPr lang="en-US" b="1" dirty="0" err="1"/>
              <a:t>tự</a:t>
            </a:r>
            <a:r>
              <a:rPr lang="en-US" b="1" dirty="0"/>
              <a:t> </a:t>
            </a:r>
            <a:r>
              <a:rPr lang="en-US" b="1" dirty="0" err="1"/>
              <a:t>nhiên</a:t>
            </a:r>
            <a:r>
              <a:rPr lang="en-US" b="1" dirty="0"/>
              <a:t> x </a:t>
            </a:r>
            <a:r>
              <a:rPr lang="en-US" b="1" dirty="0" err="1"/>
              <a:t>mà</a:t>
            </a:r>
            <a:r>
              <a:rPr lang="en-US" b="1" dirty="0"/>
              <a:t> x </a:t>
            </a:r>
            <a:r>
              <a:rPr lang="en-US" b="1" dirty="0">
                <a:sym typeface="Euclid Symbol" pitchFamily="18" charset="2"/>
              </a:rPr>
              <a:t> B(8) </a:t>
            </a:r>
            <a:r>
              <a:rPr lang="en-US" b="1" dirty="0" err="1">
                <a:sym typeface="Euclid Symbol" pitchFamily="18" charset="2"/>
              </a:rPr>
              <a:t>và</a:t>
            </a:r>
            <a:r>
              <a:rPr lang="en-US" b="1" dirty="0">
                <a:sym typeface="Euclid Symbol" pitchFamily="18" charset="2"/>
              </a:rPr>
              <a:t> x&lt;40.</a:t>
            </a:r>
          </a:p>
        </p:txBody>
      </p:sp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228600" y="2819400"/>
            <a:ext cx="685800" cy="588963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/>
              <a:t>?2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987824" y="3933056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46"/>
          <p:cNvSpPr txBox="1">
            <a:spLocks noChangeArrowheads="1"/>
          </p:cNvSpPr>
          <p:nvPr/>
        </p:nvSpPr>
        <p:spPr bwMode="auto">
          <a:xfrm>
            <a:off x="1006624" y="4653136"/>
            <a:ext cx="7021760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B(8) 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  0; 8; 16; 24; 32; 40; 48;...                                  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 &lt;40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sz="2800" b="1" dirty="0" smtClean="0">
                <a:solidFill>
                  <a:srgbClr val="0070C0"/>
                </a:solidFill>
                <a:sym typeface="Euclid Symbol" pitchFamily="18" charset="2"/>
              </a:rPr>
              <a:t>  0; 8;16; 24; 32</a:t>
            </a:r>
            <a:endParaRPr lang="en-US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Double Brace 7"/>
          <p:cNvSpPr/>
          <p:nvPr/>
        </p:nvSpPr>
        <p:spPr>
          <a:xfrm>
            <a:off x="3743908" y="5589240"/>
            <a:ext cx="2556284" cy="360040"/>
          </a:xfrm>
          <a:prstGeom prst="bracePair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Double Brace 8"/>
          <p:cNvSpPr/>
          <p:nvPr/>
        </p:nvSpPr>
        <p:spPr>
          <a:xfrm>
            <a:off x="3203848" y="4725144"/>
            <a:ext cx="4032448" cy="360040"/>
          </a:xfrm>
          <a:prstGeom prst="bracePair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7157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73" grpId="0" animBg="1" autoUpdateAnimBg="0"/>
      <p:bldP spid="4" grpId="0" animBg="1" autoUpdateAnimBg="0"/>
      <p:bldP spid="5" grpId="0" animBg="1"/>
      <p:bldP spid="2" grpId="0"/>
      <p:bldP spid="6" grpId="0"/>
      <p:bldP spid="8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685800" y="476672"/>
            <a:ext cx="66945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 err="1" smtClean="0"/>
              <a:t>Ví</a:t>
            </a:r>
            <a:r>
              <a:rPr lang="en-US" b="1" dirty="0" smtClean="0"/>
              <a:t> </a:t>
            </a:r>
            <a:r>
              <a:rPr lang="en-US" b="1" dirty="0" err="1" smtClean="0"/>
              <a:t>dụ</a:t>
            </a:r>
            <a:r>
              <a:rPr lang="en-US" b="1" dirty="0" smtClean="0"/>
              <a:t> 2 </a:t>
            </a:r>
            <a:r>
              <a:rPr lang="en-US" b="1" dirty="0"/>
              <a:t>: </a:t>
            </a:r>
            <a:r>
              <a:rPr lang="en-US" b="1" dirty="0" err="1"/>
              <a:t>Tìm</a:t>
            </a:r>
            <a:r>
              <a:rPr lang="en-US" b="1" dirty="0"/>
              <a:t> </a:t>
            </a:r>
            <a:r>
              <a:rPr lang="en-US" b="1" dirty="0" err="1"/>
              <a:t>tập</a:t>
            </a:r>
            <a:r>
              <a:rPr lang="en-US" b="1" dirty="0"/>
              <a:t> </a:t>
            </a:r>
            <a:r>
              <a:rPr lang="en-US" b="1" dirty="0" err="1"/>
              <a:t>hợp</a:t>
            </a:r>
            <a:r>
              <a:rPr lang="en-US" b="1" dirty="0"/>
              <a:t> Ư(8).</a:t>
            </a:r>
          </a:p>
        </p:txBody>
      </p:sp>
    </p:spTree>
    <p:extLst>
      <p:ext uri="{BB962C8B-B14F-4D97-AF65-F5344CB8AC3E}">
        <p14:creationId xmlns:p14="http://schemas.microsoft.com/office/powerpoint/2010/main" val="1041430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3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2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609600" y="0"/>
            <a:ext cx="1447800" cy="579438"/>
            <a:chOff x="480" y="384"/>
            <a:chExt cx="912" cy="365"/>
          </a:xfrm>
        </p:grpSpPr>
        <p:sp>
          <p:nvSpPr>
            <p:cNvPr id="4137" name="Text Box 2"/>
            <p:cNvSpPr txBox="1">
              <a:spLocks noChangeArrowheads="1"/>
            </p:cNvSpPr>
            <p:nvPr/>
          </p:nvSpPr>
          <p:spPr bwMode="auto">
            <a:xfrm>
              <a:off x="480" y="384"/>
              <a:ext cx="912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b="1" dirty="0"/>
                <a:t>8     </a:t>
              </a:r>
              <a:r>
                <a:rPr lang="en-US" b="1" dirty="0" smtClean="0"/>
                <a:t> </a:t>
              </a:r>
              <a:r>
                <a:rPr lang="en-US" b="1" dirty="0" smtClean="0">
                  <a:solidFill>
                    <a:srgbClr val="FF0000"/>
                  </a:solidFill>
                </a:rPr>
                <a:t>1</a:t>
              </a:r>
              <a:r>
                <a:rPr lang="en-US" b="1" dirty="0" smtClean="0"/>
                <a:t> </a:t>
              </a:r>
              <a:endParaRPr lang="en-US" b="1" dirty="0"/>
            </a:p>
          </p:txBody>
        </p:sp>
        <p:graphicFrame>
          <p:nvGraphicFramePr>
            <p:cNvPr id="4106" name="Object 4"/>
            <p:cNvGraphicFramePr>
              <a:graphicFrameLocks noChangeAspect="1"/>
            </p:cNvGraphicFramePr>
            <p:nvPr/>
          </p:nvGraphicFramePr>
          <p:xfrm>
            <a:off x="720" y="384"/>
            <a:ext cx="144" cy="3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404" name="Equation" r:id="rId3" imgW="76101" imgH="190252" progId="Equation.DSMT4">
                    <p:embed/>
                  </p:oleObj>
                </mc:Choice>
                <mc:Fallback>
                  <p:oleObj name="Equation" r:id="rId3" imgW="76101" imgH="190252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20" y="384"/>
                          <a:ext cx="144" cy="36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609600" y="762000"/>
            <a:ext cx="1447800" cy="617538"/>
            <a:chOff x="480" y="787"/>
            <a:chExt cx="912" cy="389"/>
          </a:xfrm>
        </p:grpSpPr>
        <p:graphicFrame>
          <p:nvGraphicFramePr>
            <p:cNvPr id="4105" name="Object 3"/>
            <p:cNvGraphicFramePr>
              <a:graphicFrameLocks noChangeAspect="1"/>
            </p:cNvGraphicFramePr>
            <p:nvPr/>
          </p:nvGraphicFramePr>
          <p:xfrm>
            <a:off x="720" y="816"/>
            <a:ext cx="144" cy="3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405" name="Equation" r:id="rId5" imgW="76101" imgH="190252" progId="Equation.DSMT4">
                    <p:embed/>
                  </p:oleObj>
                </mc:Choice>
                <mc:Fallback>
                  <p:oleObj name="Equation" r:id="rId5" imgW="76101" imgH="190252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20" y="816"/>
                          <a:ext cx="144" cy="36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36" name="Text Box 5"/>
            <p:cNvSpPr txBox="1">
              <a:spLocks noChangeArrowheads="1"/>
            </p:cNvSpPr>
            <p:nvPr/>
          </p:nvSpPr>
          <p:spPr bwMode="auto">
            <a:xfrm>
              <a:off x="480" y="787"/>
              <a:ext cx="912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b="1" dirty="0"/>
                <a:t>8     </a:t>
              </a:r>
              <a:r>
                <a:rPr lang="en-US" b="1" dirty="0" smtClean="0"/>
                <a:t> </a:t>
              </a:r>
              <a:r>
                <a:rPr lang="en-US" b="1" dirty="0" smtClean="0">
                  <a:solidFill>
                    <a:srgbClr val="FF0000"/>
                  </a:solidFill>
                </a:rPr>
                <a:t>2 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675928" y="2209800"/>
            <a:ext cx="1447800" cy="617538"/>
            <a:chOff x="480" y="787"/>
            <a:chExt cx="912" cy="389"/>
          </a:xfrm>
        </p:grpSpPr>
        <p:graphicFrame>
          <p:nvGraphicFramePr>
            <p:cNvPr id="4104" name="Object 9"/>
            <p:cNvGraphicFramePr>
              <a:graphicFrameLocks noChangeAspect="1"/>
            </p:cNvGraphicFramePr>
            <p:nvPr/>
          </p:nvGraphicFramePr>
          <p:xfrm>
            <a:off x="720" y="816"/>
            <a:ext cx="144" cy="3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406" name="Equation" r:id="rId6" imgW="76101" imgH="190252" progId="Equation.DSMT4">
                    <p:embed/>
                  </p:oleObj>
                </mc:Choice>
                <mc:Fallback>
                  <p:oleObj name="Equation" r:id="rId6" imgW="76101" imgH="190252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20" y="816"/>
                          <a:ext cx="144" cy="36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35" name="Text Box 10"/>
            <p:cNvSpPr txBox="1">
              <a:spLocks noChangeArrowheads="1"/>
            </p:cNvSpPr>
            <p:nvPr/>
          </p:nvSpPr>
          <p:spPr bwMode="auto">
            <a:xfrm>
              <a:off x="480" y="787"/>
              <a:ext cx="912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b="1" dirty="0"/>
                <a:t>8      </a:t>
              </a:r>
              <a:r>
                <a:rPr lang="en-US" b="1" dirty="0">
                  <a:solidFill>
                    <a:srgbClr val="FF0000"/>
                  </a:solidFill>
                </a:rPr>
                <a:t>4</a:t>
              </a:r>
            </a:p>
          </p:txBody>
        </p:sp>
      </p:grpSp>
      <p:grpSp>
        <p:nvGrpSpPr>
          <p:cNvPr id="5" name="Group 11"/>
          <p:cNvGrpSpPr>
            <a:grpSpLocks/>
          </p:cNvGrpSpPr>
          <p:nvPr/>
        </p:nvGrpSpPr>
        <p:grpSpPr bwMode="auto">
          <a:xfrm>
            <a:off x="675928" y="4868861"/>
            <a:ext cx="1447800" cy="644525"/>
            <a:chOff x="408" y="686"/>
            <a:chExt cx="912" cy="406"/>
          </a:xfrm>
        </p:grpSpPr>
        <p:graphicFrame>
          <p:nvGraphicFramePr>
            <p:cNvPr id="4103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48936520"/>
                </p:ext>
              </p:extLst>
            </p:nvPr>
          </p:nvGraphicFramePr>
          <p:xfrm>
            <a:off x="720" y="732"/>
            <a:ext cx="144" cy="3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407" name="Equation" r:id="rId7" imgW="76101" imgH="190252" progId="Equation.DSMT4">
                    <p:embed/>
                  </p:oleObj>
                </mc:Choice>
                <mc:Fallback>
                  <p:oleObj name="Equation" r:id="rId7" imgW="76101" imgH="190252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20" y="732"/>
                          <a:ext cx="144" cy="36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34" name="Text Box 13"/>
            <p:cNvSpPr txBox="1">
              <a:spLocks noChangeArrowheads="1"/>
            </p:cNvSpPr>
            <p:nvPr/>
          </p:nvSpPr>
          <p:spPr bwMode="auto">
            <a:xfrm>
              <a:off x="408" y="686"/>
              <a:ext cx="912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b="1" dirty="0"/>
                <a:t>8      </a:t>
              </a:r>
              <a:r>
                <a:rPr lang="en-US" b="1" dirty="0">
                  <a:solidFill>
                    <a:srgbClr val="FF0000"/>
                  </a:solidFill>
                </a:rPr>
                <a:t>8</a:t>
              </a:r>
            </a:p>
          </p:txBody>
        </p:sp>
      </p:grpSp>
      <p:grpSp>
        <p:nvGrpSpPr>
          <p:cNvPr id="6" name="Group 19"/>
          <p:cNvGrpSpPr>
            <a:grpSpLocks/>
          </p:cNvGrpSpPr>
          <p:nvPr/>
        </p:nvGrpSpPr>
        <p:grpSpPr bwMode="auto">
          <a:xfrm>
            <a:off x="527720" y="1447800"/>
            <a:ext cx="1524000" cy="762000"/>
            <a:chOff x="346" y="1104"/>
            <a:chExt cx="960" cy="480"/>
          </a:xfrm>
        </p:grpSpPr>
        <p:grpSp>
          <p:nvGrpSpPr>
            <p:cNvPr id="4131" name="Group 14"/>
            <p:cNvGrpSpPr>
              <a:grpSpLocks/>
            </p:cNvGrpSpPr>
            <p:nvPr/>
          </p:nvGrpSpPr>
          <p:grpSpPr bwMode="auto">
            <a:xfrm>
              <a:off x="624" y="1104"/>
              <a:ext cx="310" cy="480"/>
              <a:chOff x="912" y="3216"/>
              <a:chExt cx="310" cy="480"/>
            </a:xfrm>
          </p:grpSpPr>
          <p:graphicFrame>
            <p:nvGraphicFramePr>
              <p:cNvPr id="4102" name="Object 15"/>
              <p:cNvGraphicFramePr>
                <a:graphicFrameLocks noChangeAspect="1"/>
              </p:cNvGraphicFramePr>
              <p:nvPr/>
            </p:nvGraphicFramePr>
            <p:xfrm>
              <a:off x="960" y="3216"/>
              <a:ext cx="262" cy="48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408" name="Equation" r:id="rId8" imgW="76101" imgH="190252" progId="Equation.DSMT4">
                      <p:embed/>
                    </p:oleObj>
                  </mc:Choice>
                  <mc:Fallback>
                    <p:oleObj name="Equation" r:id="rId8" imgW="76101" imgH="190252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960" y="3216"/>
                            <a:ext cx="262" cy="48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4133" name="Line 16"/>
              <p:cNvSpPr>
                <a:spLocks noChangeShapeType="1"/>
              </p:cNvSpPr>
              <p:nvPr/>
            </p:nvSpPr>
            <p:spPr bwMode="auto">
              <a:xfrm flipH="1">
                <a:off x="912" y="3312"/>
                <a:ext cx="287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132" name="Text Box 17"/>
            <p:cNvSpPr txBox="1">
              <a:spLocks noChangeArrowheads="1"/>
            </p:cNvSpPr>
            <p:nvPr/>
          </p:nvSpPr>
          <p:spPr bwMode="auto">
            <a:xfrm>
              <a:off x="346" y="1104"/>
              <a:ext cx="96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b="1" dirty="0" smtClean="0"/>
                <a:t> 8      3</a:t>
              </a:r>
              <a:endParaRPr lang="en-US" b="1" dirty="0"/>
            </a:p>
          </p:txBody>
        </p:sp>
      </p:grpSp>
      <p:grpSp>
        <p:nvGrpSpPr>
          <p:cNvPr id="8" name="Group 20"/>
          <p:cNvGrpSpPr>
            <a:grpSpLocks/>
          </p:cNvGrpSpPr>
          <p:nvPr/>
        </p:nvGrpSpPr>
        <p:grpSpPr bwMode="auto">
          <a:xfrm>
            <a:off x="671736" y="2819400"/>
            <a:ext cx="1524000" cy="762000"/>
            <a:chOff x="426" y="1104"/>
            <a:chExt cx="960" cy="480"/>
          </a:xfrm>
        </p:grpSpPr>
        <p:grpSp>
          <p:nvGrpSpPr>
            <p:cNvPr id="4128" name="Group 21"/>
            <p:cNvGrpSpPr>
              <a:grpSpLocks/>
            </p:cNvGrpSpPr>
            <p:nvPr/>
          </p:nvGrpSpPr>
          <p:grpSpPr bwMode="auto">
            <a:xfrm>
              <a:off x="624" y="1104"/>
              <a:ext cx="310" cy="480"/>
              <a:chOff x="912" y="3216"/>
              <a:chExt cx="310" cy="480"/>
            </a:xfrm>
          </p:grpSpPr>
          <p:graphicFrame>
            <p:nvGraphicFramePr>
              <p:cNvPr id="4101" name="Object 22"/>
              <p:cNvGraphicFramePr>
                <a:graphicFrameLocks noChangeAspect="1"/>
              </p:cNvGraphicFramePr>
              <p:nvPr/>
            </p:nvGraphicFramePr>
            <p:xfrm>
              <a:off x="960" y="3216"/>
              <a:ext cx="262" cy="48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409" name="Equation" r:id="rId10" imgW="76101" imgH="190252" progId="Equation.DSMT4">
                      <p:embed/>
                    </p:oleObj>
                  </mc:Choice>
                  <mc:Fallback>
                    <p:oleObj name="Equation" r:id="rId10" imgW="76101" imgH="190252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960" y="3216"/>
                            <a:ext cx="262" cy="48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4130" name="Line 23"/>
              <p:cNvSpPr>
                <a:spLocks noChangeShapeType="1"/>
              </p:cNvSpPr>
              <p:nvPr/>
            </p:nvSpPr>
            <p:spPr bwMode="auto">
              <a:xfrm flipH="1">
                <a:off x="912" y="3312"/>
                <a:ext cx="287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129" name="Text Box 24"/>
            <p:cNvSpPr txBox="1">
              <a:spLocks noChangeArrowheads="1"/>
            </p:cNvSpPr>
            <p:nvPr/>
          </p:nvSpPr>
          <p:spPr bwMode="auto">
            <a:xfrm>
              <a:off x="426" y="1104"/>
              <a:ext cx="96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b="1" dirty="0"/>
                <a:t>8      </a:t>
              </a:r>
              <a:r>
                <a:rPr lang="en-US" b="1" dirty="0" smtClean="0"/>
                <a:t>5</a:t>
              </a:r>
              <a:endParaRPr lang="en-US" b="1" dirty="0"/>
            </a:p>
          </p:txBody>
        </p:sp>
      </p:grpSp>
      <p:grpSp>
        <p:nvGrpSpPr>
          <p:cNvPr id="10" name="Group 25"/>
          <p:cNvGrpSpPr>
            <a:grpSpLocks/>
          </p:cNvGrpSpPr>
          <p:nvPr/>
        </p:nvGrpSpPr>
        <p:grpSpPr bwMode="auto">
          <a:xfrm>
            <a:off x="599728" y="3505200"/>
            <a:ext cx="1524000" cy="762000"/>
            <a:chOff x="384" y="1104"/>
            <a:chExt cx="960" cy="480"/>
          </a:xfrm>
        </p:grpSpPr>
        <p:grpSp>
          <p:nvGrpSpPr>
            <p:cNvPr id="4125" name="Group 26"/>
            <p:cNvGrpSpPr>
              <a:grpSpLocks/>
            </p:cNvGrpSpPr>
            <p:nvPr/>
          </p:nvGrpSpPr>
          <p:grpSpPr bwMode="auto">
            <a:xfrm>
              <a:off x="624" y="1104"/>
              <a:ext cx="310" cy="480"/>
              <a:chOff x="912" y="3216"/>
              <a:chExt cx="310" cy="480"/>
            </a:xfrm>
          </p:grpSpPr>
          <p:graphicFrame>
            <p:nvGraphicFramePr>
              <p:cNvPr id="4100" name="Object 27"/>
              <p:cNvGraphicFramePr>
                <a:graphicFrameLocks noChangeAspect="1"/>
              </p:cNvGraphicFramePr>
              <p:nvPr/>
            </p:nvGraphicFramePr>
            <p:xfrm>
              <a:off x="960" y="3216"/>
              <a:ext cx="262" cy="48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410" name="Equation" r:id="rId11" imgW="76101" imgH="190252" progId="Equation.DSMT4">
                      <p:embed/>
                    </p:oleObj>
                  </mc:Choice>
                  <mc:Fallback>
                    <p:oleObj name="Equation" r:id="rId11" imgW="76101" imgH="190252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960" y="3216"/>
                            <a:ext cx="262" cy="48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4127" name="Line 28"/>
              <p:cNvSpPr>
                <a:spLocks noChangeShapeType="1"/>
              </p:cNvSpPr>
              <p:nvPr/>
            </p:nvSpPr>
            <p:spPr bwMode="auto">
              <a:xfrm flipH="1">
                <a:off x="912" y="3312"/>
                <a:ext cx="287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126" name="Text Box 29"/>
            <p:cNvSpPr txBox="1">
              <a:spLocks noChangeArrowheads="1"/>
            </p:cNvSpPr>
            <p:nvPr/>
          </p:nvSpPr>
          <p:spPr bwMode="auto">
            <a:xfrm>
              <a:off x="384" y="1104"/>
              <a:ext cx="96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b="1" dirty="0"/>
                <a:t> </a:t>
              </a:r>
              <a:r>
                <a:rPr lang="en-US" b="1" dirty="0" smtClean="0"/>
                <a:t>8      6</a:t>
              </a:r>
              <a:endParaRPr lang="en-US" b="1" dirty="0"/>
            </a:p>
          </p:txBody>
        </p:sp>
      </p:grpSp>
      <p:grpSp>
        <p:nvGrpSpPr>
          <p:cNvPr id="12" name="Group 30"/>
          <p:cNvGrpSpPr>
            <a:grpSpLocks/>
          </p:cNvGrpSpPr>
          <p:nvPr/>
        </p:nvGrpSpPr>
        <p:grpSpPr bwMode="auto">
          <a:xfrm>
            <a:off x="671736" y="4191000"/>
            <a:ext cx="1524000" cy="762000"/>
            <a:chOff x="384" y="1104"/>
            <a:chExt cx="960" cy="480"/>
          </a:xfrm>
        </p:grpSpPr>
        <p:grpSp>
          <p:nvGrpSpPr>
            <p:cNvPr id="4122" name="Group 31"/>
            <p:cNvGrpSpPr>
              <a:grpSpLocks/>
            </p:cNvGrpSpPr>
            <p:nvPr/>
          </p:nvGrpSpPr>
          <p:grpSpPr bwMode="auto">
            <a:xfrm>
              <a:off x="624" y="1104"/>
              <a:ext cx="310" cy="480"/>
              <a:chOff x="912" y="3216"/>
              <a:chExt cx="310" cy="480"/>
            </a:xfrm>
          </p:grpSpPr>
          <p:graphicFrame>
            <p:nvGraphicFramePr>
              <p:cNvPr id="4099" name="Object 32"/>
              <p:cNvGraphicFramePr>
                <a:graphicFrameLocks noChangeAspect="1"/>
              </p:cNvGraphicFramePr>
              <p:nvPr/>
            </p:nvGraphicFramePr>
            <p:xfrm>
              <a:off x="960" y="3216"/>
              <a:ext cx="262" cy="48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411" name="Equation" r:id="rId12" imgW="76101" imgH="190252" progId="Equation.DSMT4">
                      <p:embed/>
                    </p:oleObj>
                  </mc:Choice>
                  <mc:Fallback>
                    <p:oleObj name="Equation" r:id="rId12" imgW="76101" imgH="190252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960" y="3216"/>
                            <a:ext cx="262" cy="48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4124" name="Line 33"/>
              <p:cNvSpPr>
                <a:spLocks noChangeShapeType="1"/>
              </p:cNvSpPr>
              <p:nvPr/>
            </p:nvSpPr>
            <p:spPr bwMode="auto">
              <a:xfrm flipH="1">
                <a:off x="912" y="3312"/>
                <a:ext cx="287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123" name="Text Box 34"/>
            <p:cNvSpPr txBox="1">
              <a:spLocks noChangeArrowheads="1"/>
            </p:cNvSpPr>
            <p:nvPr/>
          </p:nvSpPr>
          <p:spPr bwMode="auto">
            <a:xfrm>
              <a:off x="384" y="1104"/>
              <a:ext cx="96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b="1" dirty="0"/>
                <a:t>8      </a:t>
              </a:r>
              <a:r>
                <a:rPr lang="en-US" b="1" dirty="0" smtClean="0"/>
                <a:t>7</a:t>
              </a:r>
              <a:endParaRPr lang="en-US" b="1" dirty="0"/>
            </a:p>
          </p:txBody>
        </p:sp>
      </p:grpSp>
      <p:grpSp>
        <p:nvGrpSpPr>
          <p:cNvPr id="14" name="Group 48"/>
          <p:cNvGrpSpPr>
            <a:grpSpLocks/>
          </p:cNvGrpSpPr>
          <p:nvPr/>
        </p:nvGrpSpPr>
        <p:grpSpPr bwMode="auto">
          <a:xfrm>
            <a:off x="1600200" y="457200"/>
            <a:ext cx="3048000" cy="4700588"/>
            <a:chOff x="1008" y="288"/>
            <a:chExt cx="1920" cy="2961"/>
          </a:xfrm>
        </p:grpSpPr>
        <p:sp>
          <p:nvSpPr>
            <p:cNvPr id="4118" name="Line 39"/>
            <p:cNvSpPr>
              <a:spLocks noChangeShapeType="1"/>
            </p:cNvSpPr>
            <p:nvPr/>
          </p:nvSpPr>
          <p:spPr bwMode="auto">
            <a:xfrm>
              <a:off x="1008" y="288"/>
              <a:ext cx="1872" cy="72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9" name="Line 40"/>
            <p:cNvSpPr>
              <a:spLocks noChangeShapeType="1"/>
            </p:cNvSpPr>
            <p:nvPr/>
          </p:nvSpPr>
          <p:spPr bwMode="auto">
            <a:xfrm>
              <a:off x="1008" y="672"/>
              <a:ext cx="1920" cy="33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0" name="Line 41"/>
            <p:cNvSpPr>
              <a:spLocks noChangeShapeType="1"/>
            </p:cNvSpPr>
            <p:nvPr/>
          </p:nvSpPr>
          <p:spPr bwMode="auto">
            <a:xfrm flipV="1">
              <a:off x="1104" y="1008"/>
              <a:ext cx="1824" cy="57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1" name="Line 42"/>
            <p:cNvSpPr>
              <a:spLocks noChangeShapeType="1"/>
            </p:cNvSpPr>
            <p:nvPr/>
          </p:nvSpPr>
          <p:spPr bwMode="auto">
            <a:xfrm flipV="1">
              <a:off x="1104" y="1008"/>
              <a:ext cx="1824" cy="2241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451" name="AutoShape 43"/>
          <p:cNvSpPr>
            <a:spLocks noChangeArrowheads="1"/>
          </p:cNvSpPr>
          <p:nvPr/>
        </p:nvSpPr>
        <p:spPr bwMode="auto">
          <a:xfrm>
            <a:off x="4800600" y="228600"/>
            <a:ext cx="3124200" cy="2895600"/>
          </a:xfrm>
          <a:prstGeom prst="star24">
            <a:avLst>
              <a:gd name="adj" fmla="val 37500"/>
            </a:avLst>
          </a:prstGeom>
          <a:gradFill rotWithShape="0">
            <a:gsLst>
              <a:gs pos="0">
                <a:srgbClr val="FF0000"/>
              </a:gs>
              <a:gs pos="100000">
                <a:srgbClr val="FFFFFF"/>
              </a:gs>
            </a:gsLst>
            <a:lin ang="2700000" scaled="1"/>
          </a:gradFill>
          <a:ln w="9525">
            <a:solidFill>
              <a:srgbClr val="0000CC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dirty="0"/>
              <a:t> </a:t>
            </a:r>
            <a:r>
              <a:rPr lang="en-US" b="1" dirty="0" err="1"/>
              <a:t>Đây</a:t>
            </a:r>
            <a:r>
              <a:rPr lang="en-US" b="1" dirty="0"/>
              <a:t> </a:t>
            </a:r>
            <a:r>
              <a:rPr lang="en-US" b="1" dirty="0" err="1"/>
              <a:t>là</a:t>
            </a:r>
            <a:endParaRPr lang="en-US" b="1" dirty="0"/>
          </a:p>
          <a:p>
            <a:pPr algn="ctr"/>
            <a:r>
              <a:rPr lang="en-US" b="1" dirty="0" err="1"/>
              <a:t>các</a:t>
            </a:r>
            <a:r>
              <a:rPr lang="en-US" b="1" dirty="0"/>
              <a:t> </a:t>
            </a:r>
            <a:r>
              <a:rPr lang="en-US" b="1" dirty="0" err="1"/>
              <a:t>ước</a:t>
            </a:r>
            <a:r>
              <a:rPr lang="en-US" b="1" dirty="0"/>
              <a:t> </a:t>
            </a:r>
            <a:r>
              <a:rPr lang="en-US" b="1" dirty="0" err="1"/>
              <a:t>của</a:t>
            </a:r>
            <a:r>
              <a:rPr lang="en-US" b="1" dirty="0"/>
              <a:t> 8</a:t>
            </a:r>
          </a:p>
        </p:txBody>
      </p:sp>
      <p:graphicFrame>
        <p:nvGraphicFramePr>
          <p:cNvPr id="3119" name="Object 47"/>
          <p:cNvGraphicFramePr>
            <a:graphicFrameLocks noChangeAspect="1"/>
          </p:cNvGraphicFramePr>
          <p:nvPr/>
        </p:nvGraphicFramePr>
        <p:xfrm>
          <a:off x="5486400" y="3581400"/>
          <a:ext cx="1981200" cy="842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2" name="Equation" r:id="rId13" imgW="596641" imgH="253890" progId="Equation.DSMT4">
                  <p:embed/>
                </p:oleObj>
              </mc:Choice>
              <mc:Fallback>
                <p:oleObj name="Equation" r:id="rId13" imgW="596641" imgH="25389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3581400"/>
                        <a:ext cx="1981200" cy="842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20" name="Text Box 48"/>
          <p:cNvSpPr txBox="1">
            <a:spLocks noChangeArrowheads="1"/>
          </p:cNvSpPr>
          <p:nvPr/>
        </p:nvSpPr>
        <p:spPr bwMode="auto">
          <a:xfrm>
            <a:off x="4191000" y="3733800"/>
            <a:ext cx="3352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Ư(8)=</a:t>
            </a:r>
          </a:p>
        </p:txBody>
      </p:sp>
    </p:spTree>
    <p:extLst>
      <p:ext uri="{BB962C8B-B14F-4D97-AF65-F5344CB8AC3E}">
        <p14:creationId xmlns:p14="http://schemas.microsoft.com/office/powerpoint/2010/main" val="502423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7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51" grpId="0" animBg="1"/>
      <p:bldP spid="3120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440</TotalTime>
  <Words>1019</Words>
  <Application>Microsoft Office PowerPoint</Application>
  <PresentationFormat>On-screen Show (4:3)</PresentationFormat>
  <Paragraphs>160</Paragraphs>
  <Slides>18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Default Design</vt:lpstr>
      <vt:lpstr>Equation</vt:lpstr>
      <vt:lpstr>PowerPoint Presentation</vt:lpstr>
      <vt:lpstr>KIỂM TRA BÀI CŨ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Nhận xét</vt:lpstr>
      <vt:lpstr> Bài tập 111 sgk/44 a) Tìm các bội của 4 trong các số 8;14;20;25. b) Viết tập hợp các bội của 4 nhỏ hơn 30. c) Viết dạng tổng quát các số là bội của 4 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admin</cp:lastModifiedBy>
  <cp:revision>60</cp:revision>
  <dcterms:created xsi:type="dcterms:W3CDTF">2018-10-24T22:12:40Z</dcterms:created>
  <dcterms:modified xsi:type="dcterms:W3CDTF">2020-04-09T02:55:32Z</dcterms:modified>
</cp:coreProperties>
</file>