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3" r:id="rId5"/>
    <p:sldId id="264" r:id="rId6"/>
    <p:sldId id="266" r:id="rId7"/>
    <p:sldId id="267" r:id="rId8"/>
    <p:sldId id="269" r:id="rId9"/>
    <p:sldId id="268" r:id="rId10"/>
    <p:sldId id="275" r:id="rId11"/>
    <p:sldId id="277" r:id="rId12"/>
    <p:sldId id="278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9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4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1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2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7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7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0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23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20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72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7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E3C35-7FAD-480A-9A70-5595F1287394}" type="datetimeFigureOut">
              <a:rPr lang="en-US" smtClean="0"/>
              <a:t>4/9/2020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AD715-5702-40ED-98F0-FBFB0576C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66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147"/>
          <p:cNvSpPr>
            <a:spLocks noChangeArrowheads="1" noChangeShapeType="1" noTextEdit="1"/>
          </p:cNvSpPr>
          <p:nvPr/>
        </p:nvSpPr>
        <p:spPr bwMode="auto">
          <a:xfrm>
            <a:off x="381000" y="228601"/>
            <a:ext cx="8248650" cy="1295400"/>
          </a:xfrm>
          <a:prstGeom prst="rect">
            <a:avLst/>
          </a:prstGeom>
          <a:solidFill>
            <a:schemeClr val="bg1"/>
          </a:solidFill>
        </p:spPr>
        <p:txBody>
          <a:bodyPr wrap="none" fromWordArt="1">
            <a:prstTxWarp prst="textCanUp">
              <a:avLst>
                <a:gd name="adj" fmla="val 66667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NHIỆT LIỆT CHÀO MỪNG CÁC THẦY CÔ GIÁO </a:t>
            </a:r>
          </a:p>
          <a:p>
            <a:pPr algn="ctr"/>
            <a:r>
              <a:rPr lang="en-US" sz="3600" b="1" kern="1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VÀ CÁC EM HỌC SINH</a:t>
            </a:r>
            <a:endParaRPr lang="en-US" sz="3600" b="1" kern="1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Arial Unicode MS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886200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TIẾT 34: ƯỚC CHUNG LỚN NHẤT(ƯCLN)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24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Đáp</a:t>
            </a:r>
            <a:r>
              <a:rPr lang="en-US" b="1" dirty="0" smtClean="0"/>
              <a:t> </a:t>
            </a:r>
            <a:r>
              <a:rPr lang="en-US" b="1" dirty="0" err="1" smtClean="0"/>
              <a:t>án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a,  ƯCLN(35,7)= 7 </a:t>
            </a:r>
          </a:p>
          <a:p>
            <a:r>
              <a:rPr lang="en-US" sz="4400" b="1" dirty="0" smtClean="0"/>
              <a:t>b, ƯCLN(24,23)= 1</a:t>
            </a:r>
          </a:p>
          <a:p>
            <a:r>
              <a:rPr lang="en-US" sz="4400" b="1" dirty="0" smtClean="0"/>
              <a:t>c, ƯCLN(35,7,1)= 1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9976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4: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nhóm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Tìm</a:t>
            </a:r>
            <a:r>
              <a:rPr lang="en-US" dirty="0" smtClean="0"/>
              <a:t> ƯCLN(12, 30)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thừa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tố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0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6420" y="4584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5: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chọn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26618" y="586647"/>
            <a:ext cx="4112023" cy="46166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1: ƯCLN(25, </a:t>
            </a:r>
            <a:r>
              <a:rPr lang="en-US" sz="2400" b="1" noProof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2018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, 1) = 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516276"/>
              </p:ext>
            </p:extLst>
          </p:nvPr>
        </p:nvGraphicFramePr>
        <p:xfrm>
          <a:off x="1524000" y="1088524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A) 25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B</a:t>
                      </a:r>
                      <a:r>
                        <a:rPr lang="en-US" sz="2400" baseline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) 2018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C) 1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42230" y="1523081"/>
            <a:ext cx="3496470" cy="46166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2: ƯCLN(15,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= ?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90030" y="2015170"/>
          <a:ext cx="727296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1370"/>
                <a:gridCol w="1981200"/>
                <a:gridCol w="32003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A) 1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B) 19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C)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Không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có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nào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76200" y="2438400"/>
            <a:ext cx="3342582" cy="46166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Câu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ƯCLN(6, 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= ?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497246"/>
              </p:ext>
            </p:extLst>
          </p:nvPr>
        </p:nvGraphicFramePr>
        <p:xfrm>
          <a:off x="1523081" y="3048000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A) 3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B) 6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C) 18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600200" y="4057877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A) 8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B) 16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C) 24</a:t>
                      </a:r>
                      <a:endParaRPr lang="en-US" sz="2400" baseline="0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128528" y="3484085"/>
            <a:ext cx="7397218" cy="472682"/>
            <a:chOff x="128528" y="3484085"/>
            <a:chExt cx="7397218" cy="472682"/>
          </a:xfrm>
        </p:grpSpPr>
        <p:sp>
          <p:nvSpPr>
            <p:cNvPr id="12" name="Rectangle 6"/>
            <p:cNvSpPr txBox="1">
              <a:spLocks noChangeArrowheads="1"/>
            </p:cNvSpPr>
            <p:nvPr/>
          </p:nvSpPr>
          <p:spPr bwMode="auto">
            <a:xfrm>
              <a:off x="128528" y="3494183"/>
              <a:ext cx="7397218" cy="461665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horz" wrap="none" lIns="91440" tIns="45720" rIns="91440" bIns="45720" rtlCol="0">
              <a:sp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4: Ta </a:t>
              </a:r>
              <a:r>
                <a:rPr kumimoji="0" lang="en-US" sz="24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có</a:t>
              </a:r>
              <a:r>
                <a:rPr kumimoji="0" lang="en-US" sz="2400" b="1" i="0" u="none" strike="noStrike" kern="1200" cap="none" spc="0" normalizeH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16 =      ; 24 =    .3; </a:t>
              </a:r>
              <a:r>
                <a:rPr kumimoji="0" lang="en-US" sz="2400" b="1" i="0" u="none" strike="noStrike" kern="1200" cap="none" spc="0" normalizeH="0" noProof="0" dirty="0" err="1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Vậy</a:t>
              </a:r>
              <a:r>
                <a:rPr kumimoji="0" lang="en-US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ƯCLN(16, 24) = ?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72221" y="3484085"/>
              <a:ext cx="43914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400" b="1" baseline="30000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vi-VN" sz="2400" dirty="0">
                <a:solidFill>
                  <a:srgbClr val="3333FF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48498" y="3495102"/>
              <a:ext cx="44114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vi-VN" sz="2400" b="1" baseline="30000" dirty="0" smtClean="0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en-US" sz="2400" dirty="0">
                <a:solidFill>
                  <a:srgbClr val="3333FF"/>
                </a:solidFill>
              </a:endParaRPr>
            </a:p>
          </p:txBody>
        </p:sp>
      </p:grpSp>
      <p:sp>
        <p:nvSpPr>
          <p:cNvPr id="18" name="Oval 17"/>
          <p:cNvSpPr/>
          <p:nvPr/>
        </p:nvSpPr>
        <p:spPr>
          <a:xfrm>
            <a:off x="5637881" y="11430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8595" y="2079434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581400" y="3114102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600200" y="4114800"/>
            <a:ext cx="381000" cy="3810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5240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8" grpId="0" animBg="1"/>
      <p:bldP spid="19" grpId="0" animBg="1"/>
      <p:bldP spid="20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dẫn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: </a:t>
            </a:r>
            <a:r>
              <a:rPr lang="en-US" dirty="0" err="1" smtClean="0"/>
              <a:t>Bài</a:t>
            </a:r>
            <a:r>
              <a:rPr lang="en-US" dirty="0" smtClean="0"/>
              <a:t> 1- </a:t>
            </a:r>
            <a:r>
              <a:rPr lang="en-US" dirty="0" err="1" smtClean="0"/>
              <a:t>trang</a:t>
            </a:r>
            <a:r>
              <a:rPr lang="en-US" dirty="0" smtClean="0"/>
              <a:t> 65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04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Tìm</a:t>
            </a:r>
            <a:r>
              <a:rPr lang="en-US" b="1" dirty="0" smtClean="0"/>
              <a:t> </a:t>
            </a:r>
            <a:r>
              <a:rPr lang="en-US" b="1" dirty="0" err="1" smtClean="0"/>
              <a:t>ước</a:t>
            </a:r>
            <a:r>
              <a:rPr lang="en-US" b="1" dirty="0" smtClean="0"/>
              <a:t> </a:t>
            </a:r>
            <a:r>
              <a:rPr lang="en-US" b="1" dirty="0" err="1" smtClean="0"/>
              <a:t>và</a:t>
            </a:r>
            <a:r>
              <a:rPr lang="en-US" b="1" dirty="0" smtClean="0"/>
              <a:t> </a:t>
            </a:r>
            <a:r>
              <a:rPr lang="en-US" b="1" dirty="0" err="1" smtClean="0"/>
              <a:t>ước</a:t>
            </a:r>
            <a:r>
              <a:rPr lang="en-US" b="1" dirty="0" smtClean="0"/>
              <a:t> </a:t>
            </a:r>
            <a:r>
              <a:rPr lang="en-US" b="1" dirty="0" err="1" smtClean="0"/>
              <a:t>chung</a:t>
            </a:r>
            <a:r>
              <a:rPr lang="en-US" b="1" dirty="0" smtClean="0"/>
              <a:t>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sau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a, Ư(12)=</a:t>
            </a:r>
          </a:p>
          <a:p>
            <a:r>
              <a:rPr lang="en-US" b="1" dirty="0" smtClean="0"/>
              <a:t>     Ư(30)=</a:t>
            </a:r>
          </a:p>
          <a:p>
            <a:r>
              <a:rPr lang="en-US" b="1" dirty="0" smtClean="0"/>
              <a:t>     ƯC(12,30)=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Ư(6) =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c, Ư(3)=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Ư(15)=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ƯC(3,15)=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b, Ư(1)=</a:t>
            </a:r>
          </a:p>
          <a:p>
            <a:r>
              <a:rPr lang="en-US" b="1" dirty="0" smtClean="0"/>
              <a:t>     Ư(5)=</a:t>
            </a:r>
          </a:p>
          <a:p>
            <a:r>
              <a:rPr lang="en-US" b="1" dirty="0" smtClean="0"/>
              <a:t>     Ư(8)=</a:t>
            </a:r>
          </a:p>
          <a:p>
            <a:r>
              <a:rPr lang="en-US" b="1" dirty="0" smtClean="0"/>
              <a:t>      ƯC(1,5)=</a:t>
            </a:r>
          </a:p>
          <a:p>
            <a:r>
              <a:rPr lang="en-US" b="1" dirty="0" smtClean="0"/>
              <a:t>       ƯC(1,5,8)=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33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99175"/>
            <a:ext cx="8229600" cy="1143000"/>
          </a:xfrm>
        </p:spPr>
        <p:txBody>
          <a:bodyPr/>
          <a:lstStyle/>
          <a:p>
            <a:r>
              <a:rPr lang="en-US" dirty="0"/>
              <a:t>*</a:t>
            </a:r>
            <a:r>
              <a:rPr lang="en-US" dirty="0" smtClean="0"/>
              <a:t> </a:t>
            </a:r>
            <a:r>
              <a:rPr lang="en-US" dirty="0" err="1" smtClean="0"/>
              <a:t>Khái</a:t>
            </a:r>
            <a:r>
              <a:rPr lang="en-US" dirty="0" smtClean="0"/>
              <a:t> </a:t>
            </a:r>
            <a:r>
              <a:rPr lang="en-US" dirty="0" err="1" smtClean="0"/>
              <a:t>niệm</a:t>
            </a:r>
            <a:r>
              <a:rPr lang="en-US" dirty="0" smtClean="0"/>
              <a:t>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200400"/>
          </a:xfrm>
        </p:spPr>
        <p:txBody>
          <a:bodyPr/>
          <a:lstStyle/>
          <a:p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hay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endParaRPr lang="en-US" dirty="0" smtClean="0"/>
          </a:p>
          <a:p>
            <a:r>
              <a:rPr lang="en-US" dirty="0" err="1" smtClean="0"/>
              <a:t>Ký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a </a:t>
            </a:r>
            <a:r>
              <a:rPr lang="en-US" dirty="0" err="1" smtClean="0"/>
              <a:t>và</a:t>
            </a:r>
            <a:r>
              <a:rPr lang="en-US" dirty="0" smtClean="0"/>
              <a:t> b </a:t>
            </a:r>
            <a:r>
              <a:rPr lang="en-US" dirty="0" err="1" smtClean="0"/>
              <a:t>là</a:t>
            </a:r>
            <a:r>
              <a:rPr lang="en-US" dirty="0" smtClean="0"/>
              <a:t> ƯCLN(</a:t>
            </a:r>
            <a:r>
              <a:rPr lang="en-US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75485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TIẾT 34: ƯỚC CHUNG LỚN NHẤT(ƯCLN)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91440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AutoNum type="arabicPeriod"/>
            </a:pP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Ước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chung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lớn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nhất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44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*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xét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hay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ước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ƯCLN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mọi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tự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 a </a:t>
            </a:r>
            <a:r>
              <a:rPr lang="en-US" dirty="0" err="1" smtClean="0"/>
              <a:t>và</a:t>
            </a:r>
            <a:r>
              <a:rPr lang="en-US" dirty="0" smtClean="0"/>
              <a:t> b, ta </a:t>
            </a:r>
            <a:r>
              <a:rPr lang="en-US" dirty="0" err="1" smtClean="0"/>
              <a:t>có</a:t>
            </a:r>
            <a:r>
              <a:rPr lang="en-US" dirty="0" smtClean="0"/>
              <a:t> ƯCLN(a,1)= 1 ; ƯCLN(a,b,1)=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60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Bài</a:t>
            </a:r>
            <a:r>
              <a:rPr lang="en-US" dirty="0" smtClean="0"/>
              <a:t> 2: </a:t>
            </a:r>
            <a:r>
              <a:rPr lang="en-US" dirty="0" err="1" smtClean="0"/>
              <a:t>Nối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ý ở </a:t>
            </a:r>
            <a:r>
              <a:rPr lang="en-US" dirty="0" err="1" smtClean="0"/>
              <a:t>cột</a:t>
            </a:r>
            <a:r>
              <a:rPr lang="en-US" dirty="0" smtClean="0"/>
              <a:t> A 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ở </a:t>
            </a:r>
            <a:r>
              <a:rPr lang="en-US" dirty="0" err="1" smtClean="0"/>
              <a:t>cột</a:t>
            </a:r>
            <a:r>
              <a:rPr lang="en-US" dirty="0" smtClean="0"/>
              <a:t> B </a:t>
            </a:r>
            <a:r>
              <a:rPr lang="en-US" dirty="0" err="1" smtClean="0"/>
              <a:t>tương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đúng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126768"/>
              </p:ext>
            </p:extLst>
          </p:nvPr>
        </p:nvGraphicFramePr>
        <p:xfrm>
          <a:off x="457200" y="2743200"/>
          <a:ext cx="8229600" cy="2103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5600"/>
                <a:gridCol w="2590800"/>
                <a:gridCol w="2743200"/>
              </a:tblGrid>
              <a:tr h="2946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ƯCLN(12,9)=</a:t>
                      </a:r>
                      <a:endParaRPr lang="en-US" sz="3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ƯCLN(26,27,1)=</a:t>
                      </a:r>
                      <a:endParaRPr lang="en-US" sz="3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ƯCLN(24,6)=</a:t>
                      </a:r>
                      <a:endParaRPr lang="en-US" sz="3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352800" y="3276600"/>
            <a:ext cx="25908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352800" y="3467100"/>
            <a:ext cx="2604655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352800" y="3924300"/>
            <a:ext cx="2604655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33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42187"/>
            <a:ext cx="8839200" cy="4525963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2.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Tìm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ước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chung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lớn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nhất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bằng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cách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phân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tích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số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ra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thừa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số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nguyên</a:t>
            </a:r>
            <a:r>
              <a:rPr lang="en-US" sz="23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300" b="1" dirty="0" err="1" smtClean="0">
                <a:solidFill>
                  <a:srgbClr val="3333FF"/>
                </a:solidFill>
                <a:latin typeface="Times New Roman" pitchFamily="18" charset="0"/>
              </a:rPr>
              <a:t>tố</a:t>
            </a:r>
            <a:endParaRPr lang="en-US" sz="2300" b="1" dirty="0" smtClean="0">
              <a:solidFill>
                <a:srgbClr val="3333FF"/>
              </a:solidFill>
              <a:latin typeface="Times New Roman" pitchFamily="18" charset="0"/>
            </a:endParaRPr>
          </a:p>
          <a:p>
            <a:pPr marL="457200" indent="-457200" algn="just">
              <a:buAutoNum type="alphaLcParenR"/>
            </a:pPr>
            <a:r>
              <a:rPr lang="en-US" sz="2300" b="1" dirty="0" err="1" smtClean="0">
                <a:latin typeface="Times New Roman" pitchFamily="18" charset="0"/>
              </a:rPr>
              <a:t>Ví</a:t>
            </a:r>
            <a:r>
              <a:rPr lang="en-US" sz="2300" b="1" dirty="0" smtClean="0">
                <a:latin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</a:rPr>
              <a:t>dụ</a:t>
            </a:r>
            <a:r>
              <a:rPr lang="en-US" sz="2300" b="1" dirty="0" smtClean="0">
                <a:latin typeface="Times New Roman" pitchFamily="18" charset="0"/>
              </a:rPr>
              <a:t> 1 : </a:t>
            </a:r>
            <a:r>
              <a:rPr lang="en-US" sz="2300" b="1" dirty="0" err="1" smtClean="0">
                <a:latin typeface="Times New Roman" pitchFamily="18" charset="0"/>
              </a:rPr>
              <a:t>Tìm</a:t>
            </a:r>
            <a:r>
              <a:rPr lang="en-US" sz="2300" b="1" dirty="0" smtClean="0">
                <a:latin typeface="Times New Roman" pitchFamily="18" charset="0"/>
              </a:rPr>
              <a:t> ƯCLN (36, 84</a:t>
            </a:r>
            <a:r>
              <a:rPr lang="en-US" sz="2300" b="1" dirty="0">
                <a:latin typeface="Times New Roman" pitchFamily="18" charset="0"/>
              </a:rPr>
              <a:t>)</a:t>
            </a:r>
            <a:endParaRPr lang="en-US" sz="2300" b="1" dirty="0" smtClean="0">
              <a:latin typeface="Times New Roman" pitchFamily="18" charset="0"/>
            </a:endParaRPr>
          </a:p>
          <a:p>
            <a:pPr marL="457200" indent="-457200">
              <a:buNone/>
            </a:pPr>
            <a:r>
              <a:rPr lang="en-US" sz="2300" b="1" dirty="0" smtClean="0">
                <a:latin typeface="Times New Roman" pitchFamily="18" charset="0"/>
              </a:rPr>
              <a:t>Ta </a:t>
            </a:r>
            <a:r>
              <a:rPr lang="en-US" sz="2300" b="1" dirty="0" err="1" smtClean="0">
                <a:latin typeface="Times New Roman" pitchFamily="18" charset="0"/>
              </a:rPr>
              <a:t>có</a:t>
            </a:r>
            <a:r>
              <a:rPr lang="en-US" sz="2300" b="1" dirty="0" smtClean="0">
                <a:latin typeface="Times New Roman" pitchFamily="18" charset="0"/>
              </a:rPr>
              <a:t>:</a:t>
            </a:r>
          </a:p>
          <a:p>
            <a:pPr marL="457200" indent="-457200">
              <a:buNone/>
            </a:pPr>
            <a:r>
              <a:rPr lang="en-US" sz="2300" b="1" dirty="0" smtClean="0">
                <a:latin typeface="Times New Roman" pitchFamily="18" charset="0"/>
              </a:rPr>
              <a:t> 		36 = </a:t>
            </a:r>
          </a:p>
          <a:p>
            <a:pPr marL="457200" indent="-457200">
              <a:buNone/>
            </a:pPr>
            <a:r>
              <a:rPr lang="en-US" sz="2300" b="1" dirty="0" smtClean="0">
                <a:latin typeface="Times New Roman" pitchFamily="18" charset="0"/>
              </a:rPr>
              <a:t>		84 = </a:t>
            </a:r>
          </a:p>
          <a:p>
            <a:pPr marL="457200" indent="-457200">
              <a:buNone/>
            </a:pPr>
            <a:r>
              <a:rPr lang="en-US" sz="2300" b="1" dirty="0" smtClean="0">
                <a:latin typeface="Times New Roman" pitchFamily="18" charset="0"/>
              </a:rPr>
              <a:t>	     </a:t>
            </a:r>
          </a:p>
          <a:p>
            <a:pPr marL="457200" indent="-457200">
              <a:buNone/>
            </a:pPr>
            <a:r>
              <a:rPr lang="en-US" sz="2300" b="1" dirty="0" smtClean="0">
                <a:latin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</a:rPr>
              <a:t>Vậy</a:t>
            </a:r>
            <a:r>
              <a:rPr lang="en-US" sz="2300" b="1" dirty="0" smtClean="0">
                <a:latin typeface="Times New Roman" pitchFamily="18" charset="0"/>
              </a:rPr>
              <a:t> ƯCLN (36, 84) =  </a:t>
            </a:r>
            <a:endParaRPr lang="en-US" sz="2300" b="1" dirty="0">
              <a:latin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0525" y="228600"/>
            <a:ext cx="8229600" cy="563562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TIẾT 34: ƯỚC CHUNG LỚN NHẤT(ƯCLN)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AutoShape 46"/>
          <p:cNvSpPr>
            <a:spLocks noChangeArrowheads="1"/>
          </p:cNvSpPr>
          <p:nvPr/>
        </p:nvSpPr>
        <p:spPr bwMode="auto">
          <a:xfrm>
            <a:off x="4505325" y="2143125"/>
            <a:ext cx="4572000" cy="704850"/>
          </a:xfrm>
          <a:prstGeom prst="wedgeRoundRectCallout">
            <a:avLst>
              <a:gd name="adj1" fmla="val -77184"/>
              <a:gd name="adj2" fmla="val 77551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B1 :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36; 84 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tố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7"/>
          <p:cNvSpPr>
            <a:spLocks noChangeArrowheads="1"/>
          </p:cNvSpPr>
          <p:nvPr/>
        </p:nvSpPr>
        <p:spPr bwMode="auto">
          <a:xfrm>
            <a:off x="4343400" y="2981325"/>
            <a:ext cx="5105400" cy="838199"/>
          </a:xfrm>
          <a:prstGeom prst="wedgeEllipseCallout">
            <a:avLst>
              <a:gd name="adj1" fmla="val -79533"/>
              <a:gd name="adj2" fmla="val 4750"/>
            </a:avLst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B2 :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2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53"/>
          <p:cNvSpPr>
            <a:spLocks noChangeArrowheads="1"/>
          </p:cNvSpPr>
          <p:nvPr/>
        </p:nvSpPr>
        <p:spPr bwMode="auto">
          <a:xfrm>
            <a:off x="5553075" y="4086225"/>
            <a:ext cx="3429001" cy="1295400"/>
          </a:xfrm>
          <a:prstGeom prst="wedgeRoundRectCallout">
            <a:avLst>
              <a:gd name="adj1" fmla="val -81549"/>
              <a:gd name="adj2" fmla="val -20380"/>
              <a:gd name="adj3" fmla="val 16667"/>
            </a:avLst>
          </a:prstGeom>
          <a:solidFill>
            <a:srgbClr val="66FF6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B3 :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949450" y="2532063"/>
          <a:ext cx="8699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9450" y="2532063"/>
                        <a:ext cx="86995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905919" y="2980393"/>
          <a:ext cx="815974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5" imgW="406080" imgH="203040" progId="Equation.DSMT4">
                  <p:embed/>
                </p:oleObj>
              </mc:Choice>
              <mc:Fallback>
                <p:oleObj name="Equation" r:id="rId5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919" y="2980393"/>
                        <a:ext cx="815974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07984" y="2511594"/>
            <a:ext cx="9685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2   3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7375" y="2952750"/>
            <a:ext cx="9685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2 3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14750" y="3743325"/>
            <a:ext cx="96856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2.3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314598"/>
              </p:ext>
            </p:extLst>
          </p:nvPr>
        </p:nvGraphicFramePr>
        <p:xfrm>
          <a:off x="3739717" y="3781425"/>
          <a:ext cx="608013" cy="401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7" imgW="317160" imgH="228600" progId="Equation.DSMT4">
                  <p:embed/>
                </p:oleObj>
              </mc:Choice>
              <mc:Fallback>
                <p:oleObj name="Equation" r:id="rId7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717" y="3781425"/>
                        <a:ext cx="608013" cy="401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333875" y="378142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=12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049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9" grpId="0" animBg="1"/>
      <p:bldP spid="16" grpId="0"/>
      <p:bldP spid="17" grpId="0"/>
      <p:bldP spid="19" grpId="0"/>
      <p:bldP spid="19" grpId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b, </a:t>
            </a:r>
            <a:r>
              <a:rPr lang="en-US" b="1" dirty="0" err="1" smtClean="0"/>
              <a:t>Ví</a:t>
            </a:r>
            <a:r>
              <a:rPr lang="en-US" b="1" dirty="0" smtClean="0"/>
              <a:t> </a:t>
            </a:r>
            <a:r>
              <a:rPr lang="en-US" b="1" dirty="0" err="1" smtClean="0"/>
              <a:t>dụ</a:t>
            </a:r>
            <a:r>
              <a:rPr lang="en-US" b="1" dirty="0" smtClean="0"/>
              <a:t> 2: </a:t>
            </a:r>
            <a:r>
              <a:rPr lang="en-US" b="1" dirty="0" err="1" smtClean="0"/>
              <a:t>Tìm</a:t>
            </a:r>
            <a:r>
              <a:rPr lang="en-US" b="1" dirty="0" smtClean="0"/>
              <a:t> ƯCLN(24, 60)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24 = 2</a:t>
            </a:r>
            <a:r>
              <a:rPr lang="en-US" sz="3600" b="1" baseline="30000" dirty="0" smtClean="0"/>
              <a:t>3</a:t>
            </a:r>
            <a:r>
              <a:rPr lang="en-US" sz="3600" b="1" dirty="0" smtClean="0"/>
              <a:t>.3</a:t>
            </a:r>
          </a:p>
          <a:p>
            <a:r>
              <a:rPr lang="en-US" sz="3600" b="1" dirty="0" smtClean="0"/>
              <a:t>60 = 2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.3.5</a:t>
            </a:r>
          </a:p>
          <a:p>
            <a:r>
              <a:rPr lang="en-US" sz="3600" b="1" dirty="0"/>
              <a:t>Ư</a:t>
            </a:r>
            <a:r>
              <a:rPr lang="en-US" sz="3600" b="1" dirty="0" smtClean="0"/>
              <a:t>CLN(24,60) = 2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.3 = 12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7032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Ví</a:t>
            </a:r>
            <a:r>
              <a:rPr lang="en-US" b="1" dirty="0" smtClean="0"/>
              <a:t> </a:t>
            </a:r>
            <a:r>
              <a:rPr lang="en-US" b="1" dirty="0" err="1" smtClean="0"/>
              <a:t>dụ</a:t>
            </a:r>
            <a:r>
              <a:rPr lang="en-US" b="1" dirty="0" smtClean="0"/>
              <a:t> 3: </a:t>
            </a:r>
            <a:r>
              <a:rPr lang="en-US" b="1" dirty="0" err="1" smtClean="0"/>
              <a:t>Tìm</a:t>
            </a:r>
            <a:r>
              <a:rPr lang="en-US" b="1" dirty="0" smtClean="0"/>
              <a:t> ƯCLN(8,9)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b="1" dirty="0"/>
              <a:t>8</a:t>
            </a:r>
            <a:r>
              <a:rPr lang="en-US" sz="4400" b="1" dirty="0" smtClean="0"/>
              <a:t> = 2</a:t>
            </a:r>
            <a:r>
              <a:rPr lang="en-US" sz="4400" b="1" baseline="30000" dirty="0" smtClean="0"/>
              <a:t>3</a:t>
            </a:r>
            <a:endParaRPr lang="en-US" sz="4400" b="1" dirty="0" smtClean="0"/>
          </a:p>
          <a:p>
            <a:r>
              <a:rPr lang="en-US" sz="4400" b="1" dirty="0"/>
              <a:t>9</a:t>
            </a:r>
            <a:r>
              <a:rPr lang="en-US" sz="4400" b="1" dirty="0" smtClean="0"/>
              <a:t> = 3</a:t>
            </a:r>
            <a:r>
              <a:rPr lang="en-US" sz="4400" b="1" baseline="30000" dirty="0" smtClean="0"/>
              <a:t>2</a:t>
            </a:r>
            <a:endParaRPr lang="en-US" sz="4400" b="1" dirty="0" smtClean="0"/>
          </a:p>
          <a:p>
            <a:r>
              <a:rPr lang="en-US" sz="4400" b="1" dirty="0" smtClean="0"/>
              <a:t>ƯCLN(8,9)= 1</a:t>
            </a:r>
          </a:p>
          <a:p>
            <a:r>
              <a:rPr lang="en-US" sz="4400" b="1" dirty="0" smtClean="0"/>
              <a:t>8 </a:t>
            </a:r>
            <a:r>
              <a:rPr lang="en-US" sz="4400" b="1" dirty="0" err="1" smtClean="0"/>
              <a:t>và</a:t>
            </a:r>
            <a:r>
              <a:rPr lang="en-US" sz="4400" b="1" dirty="0" smtClean="0"/>
              <a:t> 9 </a:t>
            </a:r>
            <a:r>
              <a:rPr lang="en-US" sz="4400" b="1" dirty="0" err="1" smtClean="0"/>
              <a:t>gọi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là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hai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số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nguyên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tố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cùng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nhau</a:t>
            </a:r>
            <a:endParaRPr lang="en-US" sz="4400" b="1" dirty="0" smtClean="0"/>
          </a:p>
          <a:p>
            <a:r>
              <a:rPr lang="en-US" sz="4400" b="1" dirty="0" smtClean="0"/>
              <a:t>* </a:t>
            </a:r>
            <a:r>
              <a:rPr lang="en-US" sz="4400" b="1" dirty="0" err="1" smtClean="0"/>
              <a:t>chú</a:t>
            </a:r>
            <a:r>
              <a:rPr lang="en-US" sz="4400" b="1" dirty="0" smtClean="0"/>
              <a:t> ý: </a:t>
            </a:r>
            <a:r>
              <a:rPr lang="en-US" sz="4400" b="1" dirty="0" err="1" smtClean="0"/>
              <a:t>sgk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42970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Bài</a:t>
            </a:r>
            <a:r>
              <a:rPr lang="en-US" b="1" dirty="0" smtClean="0"/>
              <a:t> 3: </a:t>
            </a:r>
            <a:r>
              <a:rPr lang="en-US" b="1" dirty="0" err="1" smtClean="0"/>
              <a:t>Tìm</a:t>
            </a:r>
            <a:r>
              <a:rPr lang="en-US" b="1" dirty="0" smtClean="0"/>
              <a:t> ƯCLN </a:t>
            </a:r>
            <a:r>
              <a:rPr lang="en-US" b="1" dirty="0" err="1" smtClean="0"/>
              <a:t>của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a,  ƯCLN(35,7)= </a:t>
            </a:r>
          </a:p>
          <a:p>
            <a:r>
              <a:rPr lang="en-US" sz="4400" b="1" dirty="0" smtClean="0"/>
              <a:t>b, ƯCLN(24,23)= </a:t>
            </a:r>
          </a:p>
          <a:p>
            <a:r>
              <a:rPr lang="en-US" sz="4400" b="1" dirty="0" smtClean="0"/>
              <a:t>c, ƯCLN(35,7,1)=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6008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529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Bài 1: Tìm ước và ước chung của các số sau</vt:lpstr>
      <vt:lpstr>* Khái niệm ước chung lớn nhất</vt:lpstr>
      <vt:lpstr>*Nhận xét</vt:lpstr>
      <vt:lpstr>Bài 2: Nối mỗi ý ở cột A  và một số ở cột B tương ứng để được một câu đúng.</vt:lpstr>
      <vt:lpstr>TIẾT 34: ƯỚC CHUNG LỚN NHẤT(ƯCLN)</vt:lpstr>
      <vt:lpstr>b, Ví dụ 2: Tìm ƯCLN(24, 60)</vt:lpstr>
      <vt:lpstr>Ví dụ 3: Tìm ƯCLN(8,9)</vt:lpstr>
      <vt:lpstr>Bài 3: Tìm ƯCLN của các số</vt:lpstr>
      <vt:lpstr>Đáp án</vt:lpstr>
      <vt:lpstr>Bài 4: Hoạt động nhóm</vt:lpstr>
      <vt:lpstr>PowerPoint Presentation</vt:lpstr>
      <vt:lpstr>Hướng dẫn về nhà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27</cp:revision>
  <dcterms:created xsi:type="dcterms:W3CDTF">2018-11-03T07:41:27Z</dcterms:created>
  <dcterms:modified xsi:type="dcterms:W3CDTF">2020-04-09T03:50:18Z</dcterms:modified>
</cp:coreProperties>
</file>