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4" r:id="rId6"/>
    <p:sldId id="266" r:id="rId7"/>
    <p:sldId id="267" r:id="rId8"/>
    <p:sldId id="269" r:id="rId9"/>
    <p:sldId id="268" r:id="rId10"/>
    <p:sldId id="275" r:id="rId11"/>
    <p:sldId id="277" r:id="rId12"/>
    <p:sldId id="278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1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2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2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7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3C35-7FAD-480A-9A70-5595F128739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D715-5702-40ED-98F0-FBFB0576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6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47"/>
          <p:cNvSpPr>
            <a:spLocks noChangeArrowheads="1" noChangeShapeType="1" noTextEdit="1"/>
          </p:cNvSpPr>
          <p:nvPr/>
        </p:nvSpPr>
        <p:spPr bwMode="auto">
          <a:xfrm>
            <a:off x="381000" y="228601"/>
            <a:ext cx="8248650" cy="129540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NHIỆT LIỆT CHÀO MỪNG CÁC THẦY CÔ GIÁO </a:t>
            </a:r>
          </a:p>
          <a:p>
            <a:pPr algn="ctr"/>
            <a:r>
              <a:rPr lang="en-US" sz="3600" b="1" kern="1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VÀ CÁC EM HỌC SINH</a:t>
            </a:r>
            <a:endParaRPr lang="en-US" sz="3600" b="1" kern="1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8862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TIẾT 34: ƯỚC CHUNG LỚN NHẤT(ƯCLN)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Đáp</a:t>
            </a:r>
            <a:r>
              <a:rPr lang="en-US" b="1" dirty="0" smtClean="0"/>
              <a:t> </a:t>
            </a:r>
            <a:r>
              <a:rPr lang="en-US" b="1" dirty="0" err="1" smtClean="0"/>
              <a:t>án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a,  ƯCLN(35,7)= 7 </a:t>
            </a:r>
          </a:p>
          <a:p>
            <a:r>
              <a:rPr lang="en-US" sz="4400" b="1" dirty="0" smtClean="0"/>
              <a:t>b, ƯCLN(24,23)= 1</a:t>
            </a:r>
          </a:p>
          <a:p>
            <a:r>
              <a:rPr lang="en-US" sz="4400" b="1" dirty="0" smtClean="0"/>
              <a:t>c, ƯCLN(35,7,1)= 1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97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4: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Tìm</a:t>
            </a:r>
            <a:r>
              <a:rPr lang="en-US" dirty="0" smtClean="0"/>
              <a:t> ƯCLN(12, 30)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thừa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420" y="458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5: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6618" y="586647"/>
            <a:ext cx="4112023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1: ƯCLN(25, </a:t>
            </a:r>
            <a:r>
              <a:rPr lang="en-US" sz="2400" b="1" noProof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1) = 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16276"/>
              </p:ext>
            </p:extLst>
          </p:nvPr>
        </p:nvGraphicFramePr>
        <p:xfrm>
          <a:off x="1524000" y="1088524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A) 25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B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) 2018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C) 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2230" y="1523081"/>
            <a:ext cx="3496470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2: ƯCLN(15,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90030" y="2015170"/>
          <a:ext cx="727296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370"/>
                <a:gridCol w="1981200"/>
                <a:gridCol w="3200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A) 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B) 19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C)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nào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76200" y="2438400"/>
            <a:ext cx="3342582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ƯCLN(6,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97246"/>
              </p:ext>
            </p:extLst>
          </p:nvPr>
        </p:nvGraphicFramePr>
        <p:xfrm>
          <a:off x="1523081" y="30480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A) 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B) 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C) 18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00200" y="4057877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A) 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B) 16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C) 24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28528" y="3484085"/>
            <a:ext cx="7397218" cy="472682"/>
            <a:chOff x="128528" y="3484085"/>
            <a:chExt cx="7397218" cy="472682"/>
          </a:xfrm>
        </p:grpSpPr>
        <p:sp>
          <p:nvSpPr>
            <p:cNvPr id="12" name="Rectangle 6"/>
            <p:cNvSpPr txBox="1">
              <a:spLocks noChangeArrowheads="1"/>
            </p:cNvSpPr>
            <p:nvPr/>
          </p:nvSpPr>
          <p:spPr bwMode="auto">
            <a:xfrm>
              <a:off x="128528" y="3494183"/>
              <a:ext cx="7397218" cy="46166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rtlCol="0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4: Ta </a:t>
              </a: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16 =      ; 24 =    .3; </a:t>
              </a:r>
              <a:r>
                <a:rPr kumimoji="0" lang="en-US" sz="24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Vậy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ƯCLN(16, 24) = ?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2221" y="3484085"/>
              <a:ext cx="4391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baseline="300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400" dirty="0">
                <a:solidFill>
                  <a:srgbClr val="3333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48498" y="3495102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vi-VN" sz="2400" b="1" baseline="300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dirty="0">
                <a:solidFill>
                  <a:srgbClr val="3333FF"/>
                </a:solidFill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5637881" y="1143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8595" y="2079434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311410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00200" y="4114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24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8" grpId="0" animBg="1"/>
      <p:bldP spid="19" grpId="0" animBg="1"/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: </a:t>
            </a:r>
            <a:r>
              <a:rPr lang="en-US" dirty="0" err="1" smtClean="0"/>
              <a:t>Bài</a:t>
            </a:r>
            <a:r>
              <a:rPr lang="en-US" dirty="0" smtClean="0"/>
              <a:t> 1- </a:t>
            </a:r>
            <a:r>
              <a:rPr lang="en-US" dirty="0" err="1" smtClean="0"/>
              <a:t>trang</a:t>
            </a:r>
            <a:r>
              <a:rPr lang="en-US" dirty="0" smtClean="0"/>
              <a:t> 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ước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ước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a, Ư(12)=</a:t>
            </a:r>
          </a:p>
          <a:p>
            <a:r>
              <a:rPr lang="en-US" b="1" dirty="0" smtClean="0"/>
              <a:t>     Ư(30)=</a:t>
            </a:r>
          </a:p>
          <a:p>
            <a:r>
              <a:rPr lang="en-US" b="1" dirty="0" smtClean="0"/>
              <a:t>     ƯC(12,30)=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Ư(6) =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c, Ư(3)=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Ư(15)=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ƯC(3,15)=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b, Ư(1)=</a:t>
            </a:r>
          </a:p>
          <a:p>
            <a:r>
              <a:rPr lang="en-US" b="1" dirty="0" smtClean="0"/>
              <a:t>     Ư(5)=</a:t>
            </a:r>
          </a:p>
          <a:p>
            <a:r>
              <a:rPr lang="en-US" b="1" dirty="0" smtClean="0"/>
              <a:t>     Ư(8)=</a:t>
            </a:r>
          </a:p>
          <a:p>
            <a:r>
              <a:rPr lang="en-US" b="1" dirty="0" smtClean="0"/>
              <a:t>      ƯC(1,5)=</a:t>
            </a:r>
          </a:p>
          <a:p>
            <a:r>
              <a:rPr lang="en-US" b="1" dirty="0" smtClean="0"/>
              <a:t>       ƯC(1,5,8)=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3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99175"/>
            <a:ext cx="8229600" cy="1143000"/>
          </a:xfrm>
        </p:spPr>
        <p:txBody>
          <a:bodyPr/>
          <a:lstStyle/>
          <a:p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200400"/>
          </a:xfrm>
        </p:spPr>
        <p:txBody>
          <a:bodyPr/>
          <a:lstStyle/>
          <a:p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hay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endParaRPr lang="en-US" dirty="0" smtClean="0"/>
          </a:p>
          <a:p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a </a:t>
            </a:r>
            <a:r>
              <a:rPr lang="en-US" dirty="0" err="1" smtClean="0"/>
              <a:t>và</a:t>
            </a:r>
            <a:r>
              <a:rPr lang="en-US" dirty="0" smtClean="0"/>
              <a:t> b </a:t>
            </a:r>
            <a:r>
              <a:rPr lang="en-US" dirty="0" err="1" smtClean="0"/>
              <a:t>là</a:t>
            </a:r>
            <a:r>
              <a:rPr lang="en-US" dirty="0" smtClean="0"/>
              <a:t> ƯCLN(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75485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TIẾT 34: ƯỚC CHUNG LỚN NHẤT(ƯCLN)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9144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Ước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chung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</a:rPr>
              <a:t>lớn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nhất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*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hay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ƯCLN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a </a:t>
            </a:r>
            <a:r>
              <a:rPr lang="en-US" dirty="0" err="1" smtClean="0"/>
              <a:t>và</a:t>
            </a:r>
            <a:r>
              <a:rPr lang="en-US" dirty="0" smtClean="0"/>
              <a:t> b, ta </a:t>
            </a:r>
            <a:r>
              <a:rPr lang="en-US" dirty="0" err="1" smtClean="0"/>
              <a:t>có</a:t>
            </a:r>
            <a:r>
              <a:rPr lang="en-US" dirty="0" smtClean="0"/>
              <a:t> ƯCLN(a,1)= 1 ; ƯCLN(a,b,1)=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ý ở </a:t>
            </a:r>
            <a:r>
              <a:rPr lang="en-US" dirty="0" err="1" smtClean="0"/>
              <a:t>cột</a:t>
            </a:r>
            <a:r>
              <a:rPr lang="en-US" dirty="0" smtClean="0"/>
              <a:t> A 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ở </a:t>
            </a:r>
            <a:r>
              <a:rPr lang="en-US" dirty="0" err="1" smtClean="0"/>
              <a:t>cột</a:t>
            </a:r>
            <a:r>
              <a:rPr lang="en-US" dirty="0" smtClean="0"/>
              <a:t> B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126768"/>
              </p:ext>
            </p:extLst>
          </p:nvPr>
        </p:nvGraphicFramePr>
        <p:xfrm>
          <a:off x="457200" y="2743200"/>
          <a:ext cx="8229600" cy="210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600"/>
                <a:gridCol w="2590800"/>
                <a:gridCol w="27432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ƯCLN(12,9)=</a:t>
                      </a:r>
                      <a:endParaRPr lang="en-US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ƯCLN(26,27,1)=</a:t>
                      </a:r>
                      <a:endParaRPr lang="en-US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ƯCLN(24,6)=</a:t>
                      </a:r>
                      <a:endParaRPr lang="en-US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352800" y="3276600"/>
            <a:ext cx="25908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2800" y="3467100"/>
            <a:ext cx="260465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52800" y="3924300"/>
            <a:ext cx="2604655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2187"/>
            <a:ext cx="88392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2.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Tìm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ước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chung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lớn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nhất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cách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phân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tích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số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ra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thừa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số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23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3333FF"/>
                </a:solidFill>
                <a:latin typeface="Times New Roman" pitchFamily="18" charset="0"/>
              </a:rPr>
              <a:t>tố</a:t>
            </a:r>
            <a:endParaRPr lang="en-US" sz="2300" b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300" b="1" dirty="0" err="1" smtClean="0">
                <a:latin typeface="Times New Roman" pitchFamily="18" charset="0"/>
              </a:rPr>
              <a:t>Ví</a:t>
            </a:r>
            <a:r>
              <a:rPr lang="en-US" sz="2300" b="1" dirty="0" smtClean="0">
                <a:latin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</a:rPr>
              <a:t>dụ</a:t>
            </a:r>
            <a:r>
              <a:rPr lang="en-US" sz="2300" b="1" dirty="0" smtClean="0">
                <a:latin typeface="Times New Roman" pitchFamily="18" charset="0"/>
              </a:rPr>
              <a:t> 1 : </a:t>
            </a:r>
            <a:r>
              <a:rPr lang="en-US" sz="2300" b="1" dirty="0" err="1" smtClean="0">
                <a:latin typeface="Times New Roman" pitchFamily="18" charset="0"/>
              </a:rPr>
              <a:t>Tìm</a:t>
            </a:r>
            <a:r>
              <a:rPr lang="en-US" sz="2300" b="1" dirty="0" smtClean="0">
                <a:latin typeface="Times New Roman" pitchFamily="18" charset="0"/>
              </a:rPr>
              <a:t> ƯCLN (36, 84</a:t>
            </a:r>
            <a:r>
              <a:rPr lang="en-US" sz="2300" b="1" dirty="0">
                <a:latin typeface="Times New Roman" pitchFamily="18" charset="0"/>
              </a:rPr>
              <a:t>)</a:t>
            </a:r>
            <a:endParaRPr lang="en-US" sz="2300" b="1" dirty="0" smtClean="0">
              <a:latin typeface="Times New Roman" pitchFamily="18" charset="0"/>
            </a:endParaRPr>
          </a:p>
          <a:p>
            <a:pPr marL="457200" indent="-457200">
              <a:buNone/>
            </a:pPr>
            <a:r>
              <a:rPr lang="en-US" sz="2300" b="1" dirty="0" smtClean="0">
                <a:latin typeface="Times New Roman" pitchFamily="18" charset="0"/>
              </a:rPr>
              <a:t>Ta </a:t>
            </a:r>
            <a:r>
              <a:rPr lang="en-US" sz="2300" b="1" dirty="0" err="1" smtClean="0">
                <a:latin typeface="Times New Roman" pitchFamily="18" charset="0"/>
              </a:rPr>
              <a:t>có</a:t>
            </a:r>
            <a:r>
              <a:rPr lang="en-US" sz="2300" b="1" dirty="0" smtClean="0">
                <a:latin typeface="Times New Roman" pitchFamily="18" charset="0"/>
              </a:rPr>
              <a:t>:</a:t>
            </a:r>
          </a:p>
          <a:p>
            <a:pPr marL="457200" indent="-457200">
              <a:buNone/>
            </a:pPr>
            <a:r>
              <a:rPr lang="en-US" sz="2300" b="1" dirty="0" smtClean="0">
                <a:latin typeface="Times New Roman" pitchFamily="18" charset="0"/>
              </a:rPr>
              <a:t> 		36 = </a:t>
            </a:r>
          </a:p>
          <a:p>
            <a:pPr marL="457200" indent="-457200">
              <a:buNone/>
            </a:pPr>
            <a:r>
              <a:rPr lang="en-US" sz="2300" b="1" dirty="0" smtClean="0">
                <a:latin typeface="Times New Roman" pitchFamily="18" charset="0"/>
              </a:rPr>
              <a:t>		84 = </a:t>
            </a:r>
          </a:p>
          <a:p>
            <a:pPr marL="457200" indent="-457200">
              <a:buNone/>
            </a:pPr>
            <a:r>
              <a:rPr lang="en-US" sz="2300" b="1" dirty="0" smtClean="0">
                <a:latin typeface="Times New Roman" pitchFamily="18" charset="0"/>
              </a:rPr>
              <a:t>	     </a:t>
            </a:r>
          </a:p>
          <a:p>
            <a:pPr marL="457200" indent="-457200">
              <a:buNone/>
            </a:pPr>
            <a:r>
              <a:rPr lang="en-US" sz="2300" b="1" dirty="0" smtClean="0">
                <a:latin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</a:rPr>
              <a:t>Vậy</a:t>
            </a:r>
            <a:r>
              <a:rPr lang="en-US" sz="2300" b="1" dirty="0" smtClean="0">
                <a:latin typeface="Times New Roman" pitchFamily="18" charset="0"/>
              </a:rPr>
              <a:t> ƯCLN (36, 84) =  </a:t>
            </a:r>
            <a:endParaRPr lang="en-US" sz="2300" b="1" dirty="0">
              <a:latin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0525" y="2286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TIẾT 34: ƯỚC CHUNG LỚN NHẤT(ƯCLN)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AutoShape 46"/>
          <p:cNvSpPr>
            <a:spLocks noChangeArrowheads="1"/>
          </p:cNvSpPr>
          <p:nvPr/>
        </p:nvSpPr>
        <p:spPr bwMode="auto">
          <a:xfrm>
            <a:off x="4505325" y="2143125"/>
            <a:ext cx="4572000" cy="704850"/>
          </a:xfrm>
          <a:prstGeom prst="wedgeRoundRectCallout">
            <a:avLst>
              <a:gd name="adj1" fmla="val -77184"/>
              <a:gd name="adj2" fmla="val 7755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B1 :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36; 84 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7"/>
          <p:cNvSpPr>
            <a:spLocks noChangeArrowheads="1"/>
          </p:cNvSpPr>
          <p:nvPr/>
        </p:nvSpPr>
        <p:spPr bwMode="auto">
          <a:xfrm>
            <a:off x="4343400" y="2981325"/>
            <a:ext cx="5105400" cy="838199"/>
          </a:xfrm>
          <a:prstGeom prst="wedgeEllipseCallout">
            <a:avLst>
              <a:gd name="adj1" fmla="val -79533"/>
              <a:gd name="adj2" fmla="val 4750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B2 :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3"/>
          <p:cNvSpPr>
            <a:spLocks noChangeArrowheads="1"/>
          </p:cNvSpPr>
          <p:nvPr/>
        </p:nvSpPr>
        <p:spPr bwMode="auto">
          <a:xfrm>
            <a:off x="5553075" y="4086225"/>
            <a:ext cx="3429001" cy="1295400"/>
          </a:xfrm>
          <a:prstGeom prst="wedgeRoundRectCallout">
            <a:avLst>
              <a:gd name="adj1" fmla="val -81549"/>
              <a:gd name="adj2" fmla="val -20380"/>
              <a:gd name="adj3" fmla="val 16667"/>
            </a:avLst>
          </a:prstGeom>
          <a:solidFill>
            <a:srgbClr val="66FF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B3 :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49450" y="2532063"/>
          <a:ext cx="8699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2532063"/>
                        <a:ext cx="8699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05919" y="2980393"/>
          <a:ext cx="815974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919" y="2980393"/>
                        <a:ext cx="815974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07984" y="2511594"/>
            <a:ext cx="968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2   3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7375" y="2952750"/>
            <a:ext cx="968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2 3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50" y="3743325"/>
            <a:ext cx="968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314598"/>
              </p:ext>
            </p:extLst>
          </p:nvPr>
        </p:nvGraphicFramePr>
        <p:xfrm>
          <a:off x="3739717" y="3781425"/>
          <a:ext cx="608013" cy="401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717" y="3781425"/>
                        <a:ext cx="608013" cy="401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33875" y="378142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=12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4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  <p:bldP spid="16" grpId="0"/>
      <p:bldP spid="17" grpId="0"/>
      <p:bldP spid="19" grpId="0"/>
      <p:bldP spid="19" grpId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b, </a:t>
            </a:r>
            <a:r>
              <a:rPr lang="en-US" b="1" dirty="0" err="1" smtClean="0"/>
              <a:t>Ví</a:t>
            </a:r>
            <a:r>
              <a:rPr lang="en-US" b="1" dirty="0" smtClean="0"/>
              <a:t> </a:t>
            </a:r>
            <a:r>
              <a:rPr lang="en-US" b="1" dirty="0" err="1" smtClean="0"/>
              <a:t>dụ</a:t>
            </a:r>
            <a:r>
              <a:rPr lang="en-US" b="1" dirty="0" smtClean="0"/>
              <a:t> 2: </a:t>
            </a:r>
            <a:r>
              <a:rPr lang="en-US" b="1" dirty="0" err="1" smtClean="0"/>
              <a:t>Tìm</a:t>
            </a:r>
            <a:r>
              <a:rPr lang="en-US" b="1" dirty="0" smtClean="0"/>
              <a:t> ƯCLN(24, 60)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24 = 2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.3</a:t>
            </a:r>
          </a:p>
          <a:p>
            <a:r>
              <a:rPr lang="en-US" sz="3600" b="1" dirty="0" smtClean="0"/>
              <a:t>60 = 2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.3.5</a:t>
            </a:r>
          </a:p>
          <a:p>
            <a:r>
              <a:rPr lang="en-US" sz="3600" b="1" dirty="0"/>
              <a:t>Ư</a:t>
            </a:r>
            <a:r>
              <a:rPr lang="en-US" sz="3600" b="1" dirty="0" smtClean="0"/>
              <a:t>CLN(24,60) = 2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.3 = 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03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Ví</a:t>
            </a:r>
            <a:r>
              <a:rPr lang="en-US" b="1" dirty="0" smtClean="0"/>
              <a:t> </a:t>
            </a:r>
            <a:r>
              <a:rPr lang="en-US" b="1" dirty="0" err="1" smtClean="0"/>
              <a:t>dụ</a:t>
            </a:r>
            <a:r>
              <a:rPr lang="en-US" b="1" dirty="0" smtClean="0"/>
              <a:t> 3: </a:t>
            </a:r>
            <a:r>
              <a:rPr lang="en-US" b="1" dirty="0" err="1" smtClean="0"/>
              <a:t>Tìm</a:t>
            </a:r>
            <a:r>
              <a:rPr lang="en-US" b="1" dirty="0" smtClean="0"/>
              <a:t> ƯCLN(8,9)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/>
              <a:t>8</a:t>
            </a:r>
            <a:r>
              <a:rPr lang="en-US" sz="4400" b="1" dirty="0" smtClean="0"/>
              <a:t> = 2</a:t>
            </a:r>
            <a:r>
              <a:rPr lang="en-US" sz="4400" b="1" baseline="30000" dirty="0" smtClean="0"/>
              <a:t>3</a:t>
            </a:r>
            <a:endParaRPr lang="en-US" sz="4400" b="1" dirty="0" smtClean="0"/>
          </a:p>
          <a:p>
            <a:r>
              <a:rPr lang="en-US" sz="4400" b="1" dirty="0"/>
              <a:t>9</a:t>
            </a:r>
            <a:r>
              <a:rPr lang="en-US" sz="4400" b="1" dirty="0" smtClean="0"/>
              <a:t> = 3</a:t>
            </a:r>
            <a:r>
              <a:rPr lang="en-US" sz="4400" b="1" baseline="30000" dirty="0" smtClean="0"/>
              <a:t>2</a:t>
            </a:r>
            <a:endParaRPr lang="en-US" sz="4400" b="1" dirty="0" smtClean="0"/>
          </a:p>
          <a:p>
            <a:r>
              <a:rPr lang="en-US" sz="4400" b="1" dirty="0" smtClean="0"/>
              <a:t>ƯCLN(8,9)= 1</a:t>
            </a:r>
          </a:p>
          <a:p>
            <a:r>
              <a:rPr lang="en-US" sz="4400" b="1" dirty="0" smtClean="0"/>
              <a:t>8 </a:t>
            </a:r>
            <a:r>
              <a:rPr lang="en-US" sz="4400" b="1" dirty="0" err="1" smtClean="0"/>
              <a:t>và</a:t>
            </a:r>
            <a:r>
              <a:rPr lang="en-US" sz="4400" b="1" dirty="0" smtClean="0"/>
              <a:t> 9 </a:t>
            </a:r>
            <a:r>
              <a:rPr lang="en-US" sz="4400" b="1" dirty="0" err="1" smtClean="0"/>
              <a:t>gọi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là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số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nguyên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tố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cùng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nhau</a:t>
            </a:r>
            <a:endParaRPr lang="en-US" sz="4400" b="1" dirty="0" smtClean="0"/>
          </a:p>
          <a:p>
            <a:r>
              <a:rPr lang="en-US" sz="4400" b="1" dirty="0" smtClean="0"/>
              <a:t>* </a:t>
            </a:r>
            <a:r>
              <a:rPr lang="en-US" sz="4400" b="1" dirty="0" err="1" smtClean="0"/>
              <a:t>chú</a:t>
            </a:r>
            <a:r>
              <a:rPr lang="en-US" sz="4400" b="1" dirty="0" smtClean="0"/>
              <a:t> ý: </a:t>
            </a:r>
            <a:r>
              <a:rPr lang="en-US" sz="4400" b="1" dirty="0" err="1" smtClean="0"/>
              <a:t>sgk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29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Bài</a:t>
            </a:r>
            <a:r>
              <a:rPr lang="en-US" b="1" dirty="0" smtClean="0"/>
              <a:t> 3: </a:t>
            </a:r>
            <a:r>
              <a:rPr lang="en-US" b="1" dirty="0" err="1" smtClean="0"/>
              <a:t>Tìm</a:t>
            </a:r>
            <a:r>
              <a:rPr lang="en-US" b="1" dirty="0" smtClean="0"/>
              <a:t> ƯCLN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a,  ƯCLN(35,7)= </a:t>
            </a:r>
          </a:p>
          <a:p>
            <a:r>
              <a:rPr lang="en-US" sz="4400" b="1" dirty="0" smtClean="0"/>
              <a:t>b, ƯCLN(24,23)= </a:t>
            </a:r>
          </a:p>
          <a:p>
            <a:r>
              <a:rPr lang="en-US" sz="4400" b="1" dirty="0" smtClean="0"/>
              <a:t>c, ƯCLN(35,7,1)=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600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529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Bài 1: Tìm ước và ước chung của các số sau</vt:lpstr>
      <vt:lpstr>* Khái niệm ước chung lớn nhất</vt:lpstr>
      <vt:lpstr>*Nhận xét</vt:lpstr>
      <vt:lpstr>Bài 2: Nối mỗi ý ở cột A  và một số ở cột B tương ứng để được một câu đúng.</vt:lpstr>
      <vt:lpstr>TIẾT 34: ƯỚC CHUNG LỚN NHẤT(ƯCLN)</vt:lpstr>
      <vt:lpstr>b, Ví dụ 2: Tìm ƯCLN(24, 60)</vt:lpstr>
      <vt:lpstr>Ví dụ 3: Tìm ƯCLN(8,9)</vt:lpstr>
      <vt:lpstr>Bài 3: Tìm ƯCLN của các số</vt:lpstr>
      <vt:lpstr>Đáp án</vt:lpstr>
      <vt:lpstr>Bài 4: Hoạt động nhóm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</cp:revision>
  <dcterms:created xsi:type="dcterms:W3CDTF">2018-11-03T07:41:27Z</dcterms:created>
  <dcterms:modified xsi:type="dcterms:W3CDTF">2020-04-09T03:50:18Z</dcterms:modified>
</cp:coreProperties>
</file>