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4"/>
  </p:notesMasterIdLst>
  <p:sldIdLst>
    <p:sldId id="256" r:id="rId5"/>
    <p:sldId id="262" r:id="rId6"/>
    <p:sldId id="296" r:id="rId7"/>
    <p:sldId id="257" r:id="rId8"/>
    <p:sldId id="274" r:id="rId9"/>
    <p:sldId id="270" r:id="rId10"/>
    <p:sldId id="272" r:id="rId11"/>
    <p:sldId id="260" r:id="rId12"/>
    <p:sldId id="264" r:id="rId13"/>
    <p:sldId id="266" r:id="rId14"/>
    <p:sldId id="280" r:id="rId15"/>
    <p:sldId id="281" r:id="rId16"/>
    <p:sldId id="282" r:id="rId17"/>
    <p:sldId id="285" r:id="rId18"/>
    <p:sldId id="276" r:id="rId19"/>
    <p:sldId id="277" r:id="rId20"/>
    <p:sldId id="288" r:id="rId21"/>
    <p:sldId id="289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6062E1-AF47-4562-AE3E-84D56D7769F6}">
          <p14:sldIdLst/>
        </p14:section>
        <p14:section name="Khởi động" id="{73E97FA9-84B6-4349-AD64-DF61C117C2D3}">
          <p14:sldIdLst>
            <p14:sldId id="256"/>
            <p14:sldId id="262"/>
            <p14:sldId id="296"/>
          </p14:sldIdLst>
        </p14:section>
        <p14:section name="Hình thành kiến thức mới" id="{E200647C-D74A-4596-A26E-8F7EDCC3B775}">
          <p14:sldIdLst>
            <p14:sldId id="257"/>
            <p14:sldId id="274"/>
            <p14:sldId id="270"/>
            <p14:sldId id="272"/>
            <p14:sldId id="260"/>
            <p14:sldId id="264"/>
            <p14:sldId id="266"/>
          </p14:sldIdLst>
        </p14:section>
        <p14:section name="Luyện tập" id="{62B9A0B2-DFDA-46D6-9CBB-C8110EC2B758}">
          <p14:sldIdLst>
            <p14:sldId id="280"/>
            <p14:sldId id="281"/>
            <p14:sldId id="282"/>
            <p14:sldId id="285"/>
          </p14:sldIdLst>
        </p14:section>
        <p14:section name="vận dụng" id="{670C8B2B-8EEB-4067-946B-7F971D618129}">
          <p14:sldIdLst>
            <p14:sldId id="276"/>
            <p14:sldId id="277"/>
            <p14:sldId id="288"/>
            <p14:sldId id="289"/>
            <p14:sldId id="29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1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0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8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16/11/2021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5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1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0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66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4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1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7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 vert="horz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BB88-7011-48BE-A7FF-FD9ABF2DD734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16/11/2021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2" y="4869113"/>
            <a:ext cx="4101737" cy="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577" y="435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41" y="80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KIỂM TRA BÀI CŨ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741" y="2395663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" y="15594"/>
            <a:ext cx="11614734" cy="7336263"/>
          </a:xfrm>
        </p:spPr>
      </p:pic>
      <p:sp>
        <p:nvSpPr>
          <p:cNvPr id="6" name="Cloud Callout 5"/>
          <p:cNvSpPr/>
          <p:nvPr/>
        </p:nvSpPr>
        <p:spPr>
          <a:xfrm>
            <a:off x="1031966" y="365124"/>
            <a:ext cx="4676504" cy="472938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452283" y="365124"/>
            <a:ext cx="9901518" cy="621792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</a:p>
          <a:p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</p:txBody>
      </p:sp>
    </p:spTree>
    <p:extLst>
      <p:ext uri="{BB962C8B-B14F-4D97-AF65-F5344CB8AC3E}">
        <p14:creationId xmlns:p14="http://schemas.microsoft.com/office/powerpoint/2010/main" val="6494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572" y="3977772"/>
            <a:ext cx="542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a)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-5&lt;12.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35&lt;50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-35&gt;-50.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3"/>
            <a:ext cx="7158446" cy="1724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95706" y="3170946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686" y="783030"/>
            <a:ext cx="65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Bài2.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3204478"/>
            <a:ext cx="508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-11;-4;-3;0;2;5;9.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30292" y="561872"/>
            <a:ext cx="7158446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8343" y="955118"/>
            <a:ext cx="702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những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24" y="4284720"/>
            <a:ext cx="54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0;1;2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6792" y="35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80979"/>
              </p:ext>
            </p:extLst>
          </p:nvPr>
        </p:nvGraphicFramePr>
        <p:xfrm>
          <a:off x="5645227" y="1438520"/>
          <a:ext cx="154450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227" y="1438520"/>
                        <a:ext cx="1544500" cy="52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748096" y="204947"/>
            <a:ext cx="1544320" cy="601297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ln w="57150"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WordArt 8"/>
          <p:cNvSpPr>
            <a:spLocks noTextEdit="1"/>
          </p:cNvSpPr>
          <p:nvPr/>
        </p:nvSpPr>
        <p:spPr>
          <a:xfrm>
            <a:off x="894493" y="1330466"/>
            <a:ext cx="1132352" cy="289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62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en-US" dirty="0">
              <a:ln w="19050" cap="flat" cmpd="sng">
                <a:solidFill>
                  <a:srgbClr val="FB200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</p:txBody>
      </p:sp>
      <p:sp>
        <p:nvSpPr>
          <p:cNvPr id="53256" name="Text Box 39" descr="Parchment"/>
          <p:cNvSpPr txBox="1"/>
          <p:nvPr/>
        </p:nvSpPr>
        <p:spPr>
          <a:xfrm>
            <a:off x="2819401" y="794585"/>
            <a:ext cx="3329332" cy="977191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5E6CD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Z={…-3;-2;-1;0;1;2;3…}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28" descr="Parchment"/>
          <p:cNvSpPr txBox="1"/>
          <p:nvPr/>
        </p:nvSpPr>
        <p:spPr>
          <a:xfrm>
            <a:off x="2757553" y="2459717"/>
            <a:ext cx="3501198" cy="800219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3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3"/>
          <p:cNvSpPr txBox="1"/>
          <p:nvPr/>
        </p:nvSpPr>
        <p:spPr>
          <a:xfrm>
            <a:off x="7734300" y="747714"/>
            <a:ext cx="1505504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39"/>
          <p:cNvSpPr txBox="1"/>
          <p:nvPr/>
        </p:nvSpPr>
        <p:spPr>
          <a:xfrm>
            <a:off x="7837714" y="1410789"/>
            <a:ext cx="1818382" cy="523220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9" name="Text Box 39"/>
          <p:cNvSpPr txBox="1"/>
          <p:nvPr/>
        </p:nvSpPr>
        <p:spPr>
          <a:xfrm>
            <a:off x="7708346" y="2298424"/>
            <a:ext cx="1408430" cy="52322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250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1" name="Text Box 39"/>
          <p:cNvSpPr txBox="1"/>
          <p:nvPr/>
        </p:nvSpPr>
        <p:spPr>
          <a:xfrm>
            <a:off x="7720168" y="2942949"/>
            <a:ext cx="2311773" cy="954107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800" dirty="0">
              <a:solidFill>
                <a:srgbClr val="2D2D8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11" name="Line 65"/>
          <p:cNvSpPr/>
          <p:nvPr/>
        </p:nvSpPr>
        <p:spPr>
          <a:xfrm>
            <a:off x="7861300" y="5664200"/>
            <a:ext cx="0" cy="0"/>
          </a:xfrm>
          <a:prstGeom prst="line">
            <a:avLst/>
          </a:prstGeom>
          <a:ln w="9525">
            <a:noFill/>
          </a:ln>
        </p:spPr>
      </p:sp>
      <p:grpSp>
        <p:nvGrpSpPr>
          <p:cNvPr id="14" name="Group 158"/>
          <p:cNvGrpSpPr/>
          <p:nvPr/>
        </p:nvGrpSpPr>
        <p:grpSpPr>
          <a:xfrm>
            <a:off x="2071293" y="1000635"/>
            <a:ext cx="635000" cy="1888893"/>
            <a:chOff x="744" y="640"/>
            <a:chExt cx="400" cy="2392"/>
          </a:xfrm>
        </p:grpSpPr>
        <p:sp>
          <p:nvSpPr>
            <p:cNvPr id="148535" name="Line 127"/>
            <p:cNvSpPr/>
            <p:nvPr/>
          </p:nvSpPr>
          <p:spPr>
            <a:xfrm flipH="1">
              <a:off x="744" y="640"/>
              <a:ext cx="400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36" name="Line 130"/>
            <p:cNvSpPr/>
            <p:nvPr/>
          </p:nvSpPr>
          <p:spPr>
            <a:xfrm>
              <a:off x="752" y="3032"/>
              <a:ext cx="392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159"/>
          <p:cNvGrpSpPr/>
          <p:nvPr/>
        </p:nvGrpSpPr>
        <p:grpSpPr>
          <a:xfrm>
            <a:off x="6046630" y="868889"/>
            <a:ext cx="1713069" cy="785010"/>
            <a:chOff x="2869" y="616"/>
            <a:chExt cx="1059" cy="360"/>
          </a:xfrm>
        </p:grpSpPr>
        <p:sp>
          <p:nvSpPr>
            <p:cNvPr id="148539" name="Line 135"/>
            <p:cNvSpPr/>
            <p:nvPr/>
          </p:nvSpPr>
          <p:spPr>
            <a:xfrm flipV="1">
              <a:off x="2869" y="616"/>
              <a:ext cx="1043" cy="1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42" name="Line 137"/>
            <p:cNvSpPr/>
            <p:nvPr/>
          </p:nvSpPr>
          <p:spPr>
            <a:xfrm>
              <a:off x="2888" y="976"/>
              <a:ext cx="1040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48" name="Group 148"/>
          <p:cNvGrpSpPr/>
          <p:nvPr/>
        </p:nvGrpSpPr>
        <p:grpSpPr>
          <a:xfrm>
            <a:off x="6258751" y="2526318"/>
            <a:ext cx="1435100" cy="381000"/>
            <a:chOff x="3064" y="2528"/>
            <a:chExt cx="904" cy="240"/>
          </a:xfrm>
        </p:grpSpPr>
        <p:sp>
          <p:nvSpPr>
            <p:cNvPr id="148549" name="Line 144"/>
            <p:cNvSpPr/>
            <p:nvPr/>
          </p:nvSpPr>
          <p:spPr>
            <a:xfrm>
              <a:off x="3072" y="2528"/>
              <a:ext cx="0" cy="24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0" name="Line 145"/>
            <p:cNvSpPr/>
            <p:nvPr/>
          </p:nvSpPr>
          <p:spPr>
            <a:xfrm>
              <a:off x="3064" y="2536"/>
              <a:ext cx="904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52" name="Group 152"/>
          <p:cNvGrpSpPr/>
          <p:nvPr/>
        </p:nvGrpSpPr>
        <p:grpSpPr>
          <a:xfrm>
            <a:off x="6286017" y="3067543"/>
            <a:ext cx="1447800" cy="190500"/>
            <a:chOff x="3112" y="3280"/>
            <a:chExt cx="912" cy="120"/>
          </a:xfrm>
        </p:grpSpPr>
        <p:sp>
          <p:nvSpPr>
            <p:cNvPr id="148553" name="Line 150"/>
            <p:cNvSpPr/>
            <p:nvPr/>
          </p:nvSpPr>
          <p:spPr>
            <a:xfrm>
              <a:off x="3112" y="3280"/>
              <a:ext cx="0" cy="12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4" name="Line 151"/>
            <p:cNvSpPr/>
            <p:nvPr/>
          </p:nvSpPr>
          <p:spPr>
            <a:xfrm>
              <a:off x="3112" y="3392"/>
              <a:ext cx="912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8556" name="Line 153"/>
          <p:cNvSpPr/>
          <p:nvPr/>
        </p:nvSpPr>
        <p:spPr>
          <a:xfrm flipH="1">
            <a:off x="3392578" y="3943511"/>
            <a:ext cx="55245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58" name="Line 155"/>
          <p:cNvSpPr/>
          <p:nvPr/>
        </p:nvSpPr>
        <p:spPr>
          <a:xfrm flipH="1">
            <a:off x="7055323" y="3930812"/>
            <a:ext cx="1879600" cy="5842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60" name="Line 157"/>
          <p:cNvSpPr/>
          <p:nvPr/>
        </p:nvSpPr>
        <p:spPr>
          <a:xfrm>
            <a:off x="8914264" y="3918110"/>
            <a:ext cx="935130" cy="580649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3995"/>
              </p:ext>
            </p:extLst>
          </p:nvPr>
        </p:nvGraphicFramePr>
        <p:xfrm>
          <a:off x="2292416" y="4540410"/>
          <a:ext cx="28700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51">
                  <a:extLst>
                    <a:ext uri="{9D8B030D-6E8A-4147-A177-3AD203B41FA5}">
                      <a16:colId xmlns="" xmlns:a16="http://schemas.microsoft.com/office/drawing/2014/main" val="1725123147"/>
                    </a:ext>
                  </a:extLst>
                </a:gridCol>
              </a:tblGrid>
              <a:tr h="7727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đều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45961"/>
              </p:ext>
            </p:extLst>
          </p:nvPr>
        </p:nvGraphicFramePr>
        <p:xfrm>
          <a:off x="8399417" y="4515012"/>
          <a:ext cx="33310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29">
                  <a:extLst>
                    <a:ext uri="{9D8B030D-6E8A-4147-A177-3AD203B41FA5}">
                      <a16:colId xmlns="" xmlns:a16="http://schemas.microsoft.com/office/drawing/2014/main" val="1725123147"/>
                    </a:ext>
                  </a:extLst>
                </a:gridCol>
              </a:tblGrid>
              <a:tr h="20294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“a&lt;b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+)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a&gt;b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76240"/>
              </p:ext>
            </p:extLst>
          </p:nvPr>
        </p:nvGraphicFramePr>
        <p:xfrm>
          <a:off x="5395896" y="4498760"/>
          <a:ext cx="2546321" cy="226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321">
                  <a:extLst>
                    <a:ext uri="{9D8B030D-6E8A-4147-A177-3AD203B41FA5}">
                      <a16:colId xmlns="" xmlns:a16="http://schemas.microsoft.com/office/drawing/2014/main" val="1725123147"/>
                    </a:ext>
                  </a:extLst>
                </a:gridCol>
              </a:tblGrid>
              <a:tr h="226669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Nếu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a,b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a&gt;b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thì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–a&lt;-b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300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53256" grpId="0" animBg="1"/>
      <p:bldP spid="53258" grpId="0" animBg="1"/>
      <p:bldP spid="5" grpId="0" animBg="1"/>
      <p:bldP spid="53269" grpId="0" animBg="1"/>
      <p:bldP spid="53279" grpId="0" animBg="1"/>
      <p:bldP spid="532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5" name="TextBox 4"/>
          <p:cNvSpPr txBox="1"/>
          <p:nvPr/>
        </p:nvSpPr>
        <p:spPr>
          <a:xfrm>
            <a:off x="1489166" y="940526"/>
            <a:ext cx="867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0780"/>
              </p:ext>
            </p:extLst>
          </p:nvPr>
        </p:nvGraphicFramePr>
        <p:xfrm>
          <a:off x="1489166" y="2787666"/>
          <a:ext cx="877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19">
                  <a:extLst>
                    <a:ext uri="{9D8B030D-6E8A-4147-A177-3AD203B41FA5}">
                      <a16:colId xmlns="" xmlns:a16="http://schemas.microsoft.com/office/drawing/2014/main" val="1065613358"/>
                    </a:ext>
                  </a:extLst>
                </a:gridCol>
                <a:gridCol w="2560321">
                  <a:extLst>
                    <a:ext uri="{9D8B030D-6E8A-4147-A177-3AD203B41FA5}">
                      <a16:colId xmlns="" xmlns:a16="http://schemas.microsoft.com/office/drawing/2014/main" val="1682464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9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637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1013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2" y="201535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2431868" y="574118"/>
            <a:ext cx="6915331" cy="425188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364375" y="2037806"/>
            <a:ext cx="6675120" cy="395804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514350" indent="-514350" algn="ctr">
              <a:buAutoNum type="alphaLcParenR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000" y="825500"/>
            <a:ext cx="6286500" cy="1005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250" y="2258774"/>
            <a:ext cx="99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3.8/SGK/61.</a:t>
            </a: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956" y="708025"/>
            <a:ext cx="10515600" cy="43513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5371" y="1994683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9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       TIẾT 31 :</a:t>
            </a:r>
            <a:r>
              <a:rPr lang="en-US" smtClean="0">
                <a:solidFill>
                  <a:srgbClr val="FF0000"/>
                </a:solidFill>
              </a:rPr>
              <a:t>TẬP HỢP CÁC SỐ NGUYÊN </a:t>
            </a:r>
            <a:r>
              <a:rPr lang="en-US" smtClean="0"/>
              <a:t>(tiếp 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trên cho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34598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637875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nguyên a và b. Trên trục số, nếu điểm a nằm trước điểm b thì số a nhỏ hơn số b, kí hiệu a&lt;b.</a:t>
            </a:r>
          </a:p>
          <a:p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019553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1" y="3948299"/>
            <a:ext cx="454347" cy="41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955958" y="4418414"/>
            <a:ext cx="440046" cy="444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2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8086"/>
            <a:ext cx="10780888" cy="7336263"/>
          </a:xfrm>
        </p:spPr>
      </p:pic>
      <p:sp>
        <p:nvSpPr>
          <p:cNvPr id="5" name="Oval Callout 4"/>
          <p:cNvSpPr/>
          <p:nvPr/>
        </p:nvSpPr>
        <p:spPr>
          <a:xfrm>
            <a:off x="1916879" y="1246176"/>
            <a:ext cx="5123716" cy="308042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411981" y="592944"/>
            <a:ext cx="1613864" cy="4096622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  <a:endParaRPr lang="en-US" alt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057229" y="4837608"/>
            <a:ext cx="196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239987"/>
            <a:ext cx="10826044" cy="6618013"/>
          </a:xfrm>
        </p:spPr>
      </p:pic>
      <p:sp>
        <p:nvSpPr>
          <p:cNvPr id="5" name="Right Arrow 4"/>
          <p:cNvSpPr/>
          <p:nvPr/>
        </p:nvSpPr>
        <p:spPr>
          <a:xfrm>
            <a:off x="6051784" y="3100985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769096" y="1958301"/>
            <a:ext cx="3839638" cy="3496953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32000" y="815403"/>
            <a:ext cx="45719" cy="65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60117" y="2034088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2389" y="225159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313" y="1963082"/>
            <a:ext cx="374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</p:spTree>
    <p:extLst>
      <p:ext uri="{BB962C8B-B14F-4D97-AF65-F5344CB8AC3E}">
        <p14:creationId xmlns:p14="http://schemas.microsoft.com/office/powerpoint/2010/main" val="150447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2" y="365125"/>
            <a:ext cx="10826044" cy="6618013"/>
          </a:xfrm>
        </p:spPr>
      </p:pic>
      <p:sp>
        <p:nvSpPr>
          <p:cNvPr id="6" name="Right Arrow 5"/>
          <p:cNvSpPr/>
          <p:nvPr/>
        </p:nvSpPr>
        <p:spPr>
          <a:xfrm>
            <a:off x="6360436" y="3759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524064" y="3104528"/>
            <a:ext cx="2966256" cy="2278327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3524979" y="649640"/>
            <a:ext cx="2130066" cy="238548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3881989" y="1490800"/>
            <a:ext cx="13035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6716719" y="1380063"/>
            <a:ext cx="124425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6433155" y="705368"/>
            <a:ext cx="2138563" cy="232082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361" y="687862"/>
            <a:ext cx="8191500" cy="2529205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15738" y="2547077"/>
            <a:ext cx="42982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03759" y="2503465"/>
            <a:ext cx="2195253" cy="6208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-69598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321273" y="365125"/>
            <a:ext cx="9179218" cy="547101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64364" y="561769"/>
            <a:ext cx="497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262467" y="-328495"/>
            <a:ext cx="6173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77073"/>
              </p:ext>
            </p:extLst>
          </p:nvPr>
        </p:nvGraphicFramePr>
        <p:xfrm>
          <a:off x="3563457" y="2546375"/>
          <a:ext cx="4012999" cy="4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r:id="rId4" imgW="4520193" imgH="347414" progId="FXDraw.Graphic">
                  <p:embed/>
                </p:oleObj>
              </mc:Choice>
              <mc:Fallback>
                <p:oleObj r:id="rId4" imgW="4520193" imgH="347414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57" y="2546375"/>
                        <a:ext cx="4012999" cy="4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13054" y="1227451"/>
            <a:ext cx="8528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-3…-2 hay -2…-3.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21" y="3336924"/>
            <a:ext cx="123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4119" y="4158686"/>
            <a:ext cx="135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290" y="5027971"/>
            <a:ext cx="108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9318898" y="338197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7014" y="2839020"/>
            <a:ext cx="190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4259" y="3336923"/>
            <a:ext cx="101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4259" y="416349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1561" y="3720995"/>
            <a:ext cx="178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0305" y="4570278"/>
            <a:ext cx="189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0"/>
            <a:ext cx="11965577" cy="6609539"/>
          </a:xfrm>
        </p:spPr>
      </p:pic>
      <p:sp>
        <p:nvSpPr>
          <p:cNvPr id="5" name="Right Arrow 4"/>
          <p:cNvSpPr/>
          <p:nvPr/>
        </p:nvSpPr>
        <p:spPr>
          <a:xfrm>
            <a:off x="6953121" y="1893466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4936" y="4553695"/>
            <a:ext cx="71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923152" y="1115117"/>
            <a:ext cx="2788392" cy="20460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42662" y="4114461"/>
            <a:ext cx="2050869" cy="136310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199" y="11151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HĐ3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449" y="361068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HĐ4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259" y="1091615"/>
            <a:ext cx="4994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449" y="3563131"/>
            <a:ext cx="495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7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1221</Words>
  <Application>Microsoft Office PowerPoint</Application>
  <PresentationFormat>Custom</PresentationFormat>
  <Paragraphs>164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1_Office Theme</vt:lpstr>
      <vt:lpstr>3_Office Theme</vt:lpstr>
      <vt:lpstr>Default Design</vt:lpstr>
      <vt:lpstr>FXDraw.Graphic</vt:lpstr>
      <vt:lpstr>Equation</vt:lpstr>
      <vt:lpstr>                   KIỂM TRA BÀI CŨ Câu 1.Tập hợp số nguyên gồm các loại số nào? Nêu kí hiệu? Câu 2. Vẽ tia số. Biểu diễn số 2 và 5 trên tia số, nhận xét vị trí của số 2 và số 5 và so sánh.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Câu 1.Tập hợp số nguyên gồm các loại số nào? Nêu kí hiệu? Câu 2. Vẽ tia số. Biểu diễn</dc:title>
  <dc:creator>Admin</dc:creator>
  <cp:lastModifiedBy>Admin</cp:lastModifiedBy>
  <cp:revision>93</cp:revision>
  <dcterms:created xsi:type="dcterms:W3CDTF">2021-08-10T01:43:22Z</dcterms:created>
  <dcterms:modified xsi:type="dcterms:W3CDTF">2021-11-16T01:25:52Z</dcterms:modified>
</cp:coreProperties>
</file>