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60" r:id="rId6"/>
    <p:sldId id="268" r:id="rId7"/>
    <p:sldId id="269" r:id="rId8"/>
    <p:sldId id="270" r:id="rId9"/>
    <p:sldId id="265" r:id="rId10"/>
    <p:sldId id="271" r:id="rId11"/>
    <p:sldId id="264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22" y="-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1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9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2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7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2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8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1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5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8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90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5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0BE21-8870-42A8-9F1A-EF5E4B584089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9E376-2F2A-4818-BDAC-C87893C18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9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939800">
              <a:schemeClr val="accent1">
                <a:alpha val="76000"/>
              </a:schemeClr>
            </a:glow>
            <a:reflection endPos="0" dist="508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782822" y="174891"/>
            <a:ext cx="4281714" cy="461665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GIA THỤY</a:t>
            </a:r>
            <a:endParaRPr lang="en-US" sz="2400" b="1" dirty="0">
              <a:solidFill>
                <a:srgbClr val="FF0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34124" y="1212143"/>
            <a:ext cx="10841976" cy="1325563"/>
          </a:xfrm>
          <a:prstGeom prst="rect">
            <a:avLst/>
          </a:prstGeom>
          <a:effectLst>
            <a:glow>
              <a:schemeClr val="accent1"/>
            </a:glow>
            <a:outerShdw dir="8820000" sx="82000" sy="82000" algn="ctr" rotWithShape="0">
              <a:srgbClr val="000000"/>
            </a:outerShdw>
            <a:reflection endPos="0" dist="50800" dir="5400000" sy="-100000" algn="bl" rotWithShape="0"/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HỌP CHA MẸ HỌC </a:t>
            </a:r>
            <a:r>
              <a:rPr lang="en-US" sz="4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 TỔNG KẾT </a:t>
            </a:r>
            <a:endParaRPr lang="en-US" sz="4600" b="1" dirty="0" smtClean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46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2020 - 2021</a:t>
            </a:r>
            <a:endParaRPr lang="vi-VN" sz="46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809" y="3938653"/>
            <a:ext cx="451642" cy="442609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70068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64" y="1600541"/>
            <a:ext cx="10828942" cy="30417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Hoạt động Đoàn đội:</a:t>
            </a:r>
          </a:p>
          <a:p>
            <a:pPr algn="just">
              <a:buFontTx/>
              <a:buChar char="-"/>
            </a:pPr>
            <a:r>
              <a:rPr lang="vi-VN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 </a:t>
            </a:r>
            <a:r>
              <a:rPr lang="vi-VN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tích cực phong trào kế hoạch nhỏ thu gom giấy vụn do hội đồng đội phát động, toàn liên đội thu gom đợt một được 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4150</a:t>
            </a:r>
            <a:r>
              <a:rPr lang="vi-VN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kilogam giấy</a:t>
            </a:r>
          </a:p>
          <a:p>
            <a:pPr algn="just">
              <a:buFontTx/>
              <a:buChar char="-"/>
            </a:pPr>
            <a:r>
              <a:rPr lang="vi-VN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vi-VN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tốt phong trào Thiếu nhi thủ đô làm theo năm điều Bác Hồ </a:t>
            </a:r>
            <a:r>
              <a:rPr lang="vi-VN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</a:p>
          <a:p>
            <a:pPr algn="just">
              <a:buFontTx/>
              <a:buChar char="-"/>
            </a:pPr>
            <a:r>
              <a:rPr lang="vi-VN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đội thực hiện tốt hội thu quyển </a:t>
            </a:r>
            <a:r>
              <a:rPr lang="vi-VN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 </a:t>
            </a:r>
            <a:r>
              <a:rPr lang="vi-VN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thương do hội đồng đội quận Long Biên phát động, toàn liên đội quyên góp được 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3420</a:t>
            </a:r>
            <a:r>
              <a:rPr lang="vi-VN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quyển vở </a:t>
            </a:r>
            <a:r>
              <a:rPr lang="vi-VN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</a:p>
          <a:p>
            <a:pPr algn="just">
              <a:buFontTx/>
              <a:buChar char="-"/>
            </a:pPr>
            <a:r>
              <a:rPr lang="vi-VN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</a:t>
            </a:r>
            <a:r>
              <a:rPr lang="vi-VN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phát động </a:t>
            </a:r>
            <a:r>
              <a:rPr lang="vi-VN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quyên góp được 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1820 </a:t>
            </a:r>
            <a:r>
              <a:rPr lang="vi-VN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quyển sách truyện ủng hộ thư viện nhà trường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31488" y="137069"/>
            <a:ext cx="8572499" cy="1058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VỀ CÁC HOẠT ĐỘNG KHÁC</a:t>
            </a:r>
            <a:endParaRPr 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50782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31488" y="137069"/>
            <a:ext cx="8572499" cy="10587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VỀ CÁC HOẠT ĐỘNG KHÁC</a:t>
            </a:r>
            <a:endParaRPr 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4524" y="1422738"/>
            <a:ext cx="1011877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8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 Hoạt động nhân đạo từ thiện:</a:t>
            </a:r>
            <a:endParaRPr lang="vi-VN" sz="2800" b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it-IT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Số GV: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r>
              <a:rPr lang="it-IT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Số HS tham gia: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1840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it-IT" sz="2800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it-IT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 ủng hộ: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53.5000.000</a:t>
            </a:r>
            <a:r>
              <a:rPr lang="it-IT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đồng </a:t>
            </a:r>
            <a:endParaRPr lang="vi-VN" sz="2800" dirty="0" smtClean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8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Thư viện nhà trường được công nhận là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“Thư viện tiên tiến cấp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Quận”</a:t>
            </a:r>
            <a:endParaRPr lang="vi-VN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8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8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Xây dựng trường học thân thiện - học sinh tích cực, trường học an toàn: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 loại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717176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31488" y="137069"/>
            <a:ext cx="8572499" cy="10587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VỀ CÁC HOẠT ĐỘNG KHÁC</a:t>
            </a:r>
            <a:endParaRPr 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3900" y="1216789"/>
            <a:ext cx="108013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50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Hoạt động của CMHS:</a:t>
            </a:r>
            <a:endParaRPr lang="vi-VN" sz="2800" b="1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Đóng góp to lớn cho thành tích học tập, đặc biệt thành tích của đội ngũ HSG.</a:t>
            </a:r>
            <a:endParaRPr lang="vi-VN" sz="28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Đóng góp xây dựng CSVC, tạo khung cảnh xanh sạch đẹp.</a:t>
            </a:r>
            <a:endParaRPr lang="vi-VN" sz="28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Ban ĐDCMHS và CMHS đã phối hợp với nhà trường hoàn thành tốt nhiệm vụ năm học đã đề ra.</a:t>
            </a:r>
            <a:endParaRPr lang="vi-VN" sz="2800" dirty="0">
              <a:solidFill>
                <a:srgbClr val="0033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50000"/>
              </a:lnSpc>
              <a:spcAft>
                <a:spcPts val="0"/>
              </a:spcAft>
            </a:pPr>
            <a:r>
              <a:rPr lang="pt-BR" sz="28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8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pt-BR" sz="28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 Sở GD&amp;ĐT đề nghị Thành phố tiếp tục công nhận danh hiệu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 thể LĐXS cấp Thành phố năm học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2020-2021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46291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335272" y="422541"/>
            <a:ext cx="4281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GIA THỤY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628650" y="2509595"/>
            <a:ext cx="1112031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 CÁO KẾT QUẢ </a:t>
            </a:r>
          </a:p>
          <a:p>
            <a:pPr>
              <a:lnSpc>
                <a:spcPct val="100000"/>
              </a:lnSpc>
            </a:pPr>
            <a:r>
              <a:rPr lang="en-U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2020 - 2021</a:t>
            </a:r>
            <a:endParaRPr lang="vi-VN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4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230" y="139382"/>
            <a:ext cx="7733211" cy="1058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VỀ CÔNG TÁC DẠY VÀ HỌC: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823" y="1481682"/>
            <a:ext cx="6460127" cy="74716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 lượng văn hóa, hạnh kiểm: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Về văn hóa: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271956"/>
              </p:ext>
            </p:extLst>
          </p:nvPr>
        </p:nvGraphicFramePr>
        <p:xfrm>
          <a:off x="874123" y="2795996"/>
          <a:ext cx="10689226" cy="312169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73007">
                  <a:extLst>
                    <a:ext uri="{9D8B030D-6E8A-4147-A177-3AD203B41FA5}">
                      <a16:colId xmlns:a16="http://schemas.microsoft.com/office/drawing/2014/main" val="347224622"/>
                    </a:ext>
                  </a:extLst>
                </a:gridCol>
                <a:gridCol w="930454">
                  <a:extLst>
                    <a:ext uri="{9D8B030D-6E8A-4147-A177-3AD203B41FA5}">
                      <a16:colId xmlns:a16="http://schemas.microsoft.com/office/drawing/2014/main" val="3162407959"/>
                    </a:ext>
                  </a:extLst>
                </a:gridCol>
                <a:gridCol w="1002427">
                  <a:extLst>
                    <a:ext uri="{9D8B030D-6E8A-4147-A177-3AD203B41FA5}">
                      <a16:colId xmlns:a16="http://schemas.microsoft.com/office/drawing/2014/main" val="2925104782"/>
                    </a:ext>
                  </a:extLst>
                </a:gridCol>
                <a:gridCol w="858481">
                  <a:extLst>
                    <a:ext uri="{9D8B030D-6E8A-4147-A177-3AD203B41FA5}">
                      <a16:colId xmlns:a16="http://schemas.microsoft.com/office/drawing/2014/main" val="2707788046"/>
                    </a:ext>
                  </a:extLst>
                </a:gridCol>
                <a:gridCol w="1054653">
                  <a:extLst>
                    <a:ext uri="{9D8B030D-6E8A-4147-A177-3AD203B41FA5}">
                      <a16:colId xmlns:a16="http://schemas.microsoft.com/office/drawing/2014/main" val="1662647159"/>
                    </a:ext>
                  </a:extLst>
                </a:gridCol>
                <a:gridCol w="731467">
                  <a:extLst>
                    <a:ext uri="{9D8B030D-6E8A-4147-A177-3AD203B41FA5}">
                      <a16:colId xmlns:a16="http://schemas.microsoft.com/office/drawing/2014/main" val="3016904245"/>
                    </a:ext>
                  </a:extLst>
                </a:gridCol>
                <a:gridCol w="855666">
                  <a:extLst>
                    <a:ext uri="{9D8B030D-6E8A-4147-A177-3AD203B41FA5}">
                      <a16:colId xmlns:a16="http://schemas.microsoft.com/office/drawing/2014/main" val="1859471687"/>
                    </a:ext>
                  </a:extLst>
                </a:gridCol>
                <a:gridCol w="855666">
                  <a:extLst>
                    <a:ext uri="{9D8B030D-6E8A-4147-A177-3AD203B41FA5}">
                      <a16:colId xmlns:a16="http://schemas.microsoft.com/office/drawing/2014/main" val="127518072"/>
                    </a:ext>
                  </a:extLst>
                </a:gridCol>
                <a:gridCol w="932654">
                  <a:extLst>
                    <a:ext uri="{9D8B030D-6E8A-4147-A177-3AD203B41FA5}">
                      <a16:colId xmlns:a16="http://schemas.microsoft.com/office/drawing/2014/main" val="2480208749"/>
                    </a:ext>
                  </a:extLst>
                </a:gridCol>
                <a:gridCol w="932654">
                  <a:extLst>
                    <a:ext uri="{9D8B030D-6E8A-4147-A177-3AD203B41FA5}">
                      <a16:colId xmlns:a16="http://schemas.microsoft.com/office/drawing/2014/main" val="2386321267"/>
                    </a:ext>
                  </a:extLst>
                </a:gridCol>
                <a:gridCol w="662097">
                  <a:extLst>
                    <a:ext uri="{9D8B030D-6E8A-4147-A177-3AD203B41FA5}">
                      <a16:colId xmlns:a16="http://schemas.microsoft.com/office/drawing/2014/main" val="1326664796"/>
                    </a:ext>
                  </a:extLst>
                </a:gridCol>
              </a:tblGrid>
              <a:tr h="151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Tổng số HS toàn trường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Giỏi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Kém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506063"/>
                  </a:ext>
                </a:extLst>
              </a:tr>
              <a:tr h="7922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1840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509933"/>
                  </a:ext>
                </a:extLst>
              </a:tr>
              <a:tr h="857250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1249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67.88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24.08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7.17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0.87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708653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6766123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47999" y="1502229"/>
            <a:ext cx="2752996" cy="627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hạnh kiểm: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167712"/>
              </p:ext>
            </p:extLst>
          </p:nvPr>
        </p:nvGraphicFramePr>
        <p:xfrm>
          <a:off x="1066800" y="2552700"/>
          <a:ext cx="10134602" cy="26098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32246">
                  <a:extLst>
                    <a:ext uri="{9D8B030D-6E8A-4147-A177-3AD203B41FA5}">
                      <a16:colId xmlns:a16="http://schemas.microsoft.com/office/drawing/2014/main" val="2051916298"/>
                    </a:ext>
                  </a:extLst>
                </a:gridCol>
                <a:gridCol w="887390">
                  <a:extLst>
                    <a:ext uri="{9D8B030D-6E8A-4147-A177-3AD203B41FA5}">
                      <a16:colId xmlns:a16="http://schemas.microsoft.com/office/drawing/2014/main" val="3182007984"/>
                    </a:ext>
                  </a:extLst>
                </a:gridCol>
                <a:gridCol w="1057164">
                  <a:extLst>
                    <a:ext uri="{9D8B030D-6E8A-4147-A177-3AD203B41FA5}">
                      <a16:colId xmlns:a16="http://schemas.microsoft.com/office/drawing/2014/main" val="598115041"/>
                    </a:ext>
                  </a:extLst>
                </a:gridCol>
                <a:gridCol w="725960">
                  <a:extLst>
                    <a:ext uri="{9D8B030D-6E8A-4147-A177-3AD203B41FA5}">
                      <a16:colId xmlns:a16="http://schemas.microsoft.com/office/drawing/2014/main" val="358311352"/>
                    </a:ext>
                  </a:extLst>
                </a:gridCol>
                <a:gridCol w="815440">
                  <a:extLst>
                    <a:ext uri="{9D8B030D-6E8A-4147-A177-3AD203B41FA5}">
                      <a16:colId xmlns:a16="http://schemas.microsoft.com/office/drawing/2014/main" val="3646472710"/>
                    </a:ext>
                  </a:extLst>
                </a:gridCol>
                <a:gridCol w="815440">
                  <a:extLst>
                    <a:ext uri="{9D8B030D-6E8A-4147-A177-3AD203B41FA5}">
                      <a16:colId xmlns:a16="http://schemas.microsoft.com/office/drawing/2014/main" val="3358567007"/>
                    </a:ext>
                  </a:extLst>
                </a:gridCol>
                <a:gridCol w="815440">
                  <a:extLst>
                    <a:ext uri="{9D8B030D-6E8A-4147-A177-3AD203B41FA5}">
                      <a16:colId xmlns:a16="http://schemas.microsoft.com/office/drawing/2014/main" val="2078826998"/>
                    </a:ext>
                  </a:extLst>
                </a:gridCol>
                <a:gridCol w="1042761">
                  <a:extLst>
                    <a:ext uri="{9D8B030D-6E8A-4147-A177-3AD203B41FA5}">
                      <a16:colId xmlns:a16="http://schemas.microsoft.com/office/drawing/2014/main" val="3041802614"/>
                    </a:ext>
                  </a:extLst>
                </a:gridCol>
                <a:gridCol w="1042761">
                  <a:extLst>
                    <a:ext uri="{9D8B030D-6E8A-4147-A177-3AD203B41FA5}">
                      <a16:colId xmlns:a16="http://schemas.microsoft.com/office/drawing/2014/main" val="3686950726"/>
                    </a:ext>
                  </a:extLst>
                </a:gridCol>
              </a:tblGrid>
              <a:tr h="769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Tổng số HS </a:t>
                      </a:r>
                      <a:endParaRPr lang="en-US" sz="2800" b="1" dirty="0" smtClean="0">
                        <a:solidFill>
                          <a:srgbClr val="0033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toàn </a:t>
                      </a: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430235"/>
                  </a:ext>
                </a:extLst>
              </a:tr>
              <a:tr h="82829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1840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065345"/>
                  </a:ext>
                </a:extLst>
              </a:tr>
              <a:tr h="800100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1823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99.08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 b="1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 b="1" dirty="0">
                        <a:solidFill>
                          <a:srgbClr val="0033CC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688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48521" y="5586004"/>
            <a:ext cx="9680855" cy="6226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ctr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 quả xét tốt nghiệp:  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467 HS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chiếm </a:t>
            </a:r>
            <a:r>
              <a:rPr 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3200" b="1" dirty="0">
                <a:solidFill>
                  <a:srgbClr val="0033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lệ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100%.</a:t>
            </a:r>
            <a:endParaRPr lang="vi-VN" sz="3200" b="1" dirty="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390230" y="139382"/>
            <a:ext cx="7733211" cy="1058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VỀ CÔNG TÁC DẠY VÀ HỌC: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0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64" y="1510560"/>
            <a:ext cx="10880187" cy="55098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Học sinh giỏi các cấp: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Văn hóa: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1249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HSG.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 giải gồm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giải Nhất, 7 giải nhì, 15 giải Ba, 11 giải khuyến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phố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giải gồm: 2 giải nhất, 2 giải Nhì, 3 giải Ba, 4 giải Khuyến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giải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 01 giải khuyến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 cuộc thi: “Học tập và làm theo tấm gương đạo đức Hồ Chí Minh, 01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bút triển vọng trong viết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 quốc tế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UPU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Quốc tế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HCV, 01 HCB, 03 HCĐ, 01 giải khuyến khích môn AMC8 </a:t>
            </a:r>
            <a:endParaRPr lang="vi-VN" sz="2800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390230" y="139382"/>
            <a:ext cx="7733211" cy="1058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VỀ CÔNG TÁC DẠY VÀ HỌC: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8503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64" y="1576796"/>
            <a:ext cx="10880187" cy="55098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Học sinh giỏi các cấp: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Văn hóa: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</a:t>
            </a:r>
            <a:r>
              <a:rPr lang="pt-BR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thi vào lớp 10 </a:t>
            </a:r>
            <a:r>
              <a:rPr lang="pt-BR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THPT: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 đầu toàn Quận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đỗ vào các trường chuyên: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 đỗ chuyên: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 thi vào lớp 10 THPT: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97,5%   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90230" y="139382"/>
            <a:ext cx="7733211" cy="1058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VỀ CÔNG TÁC DẠY VÀ HỌC: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5199006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64" y="1614896"/>
            <a:ext cx="10880187" cy="55098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Học sinh giỏi các cấp: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TDTT</a:t>
            </a:r>
            <a:r>
              <a:rPr lang="pt-BR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 nhân: 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Cấp Quận:  </a:t>
            </a:r>
            <a:r>
              <a:rPr lang="pt-BR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giải Ba bóng </a:t>
            </a:r>
            <a:r>
              <a:rPr lang="pt-BR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bàn.</a:t>
            </a: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</a:t>
            </a:r>
            <a:r>
              <a:rPr lang="pt-BR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r>
              <a:rPr lang="pt-BR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phố: </a:t>
            </a:r>
            <a:r>
              <a:rPr lang="pt-BR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Huy chương Đồng môn cầu lông</a:t>
            </a:r>
            <a:endParaRPr lang="vi-VN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đội: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Bóng </a:t>
            </a:r>
            <a:r>
              <a:rPr lang="pt-BR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rổ: giải Nhì bóng rổ nam, giải B</a:t>
            </a:r>
            <a:r>
              <a:rPr lang="pt-BR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 rổ nữ</a:t>
            </a:r>
            <a:endParaRPr lang="vi-VN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90230" y="139382"/>
            <a:ext cx="7733211" cy="1058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VỀ CÔNG TÁC DẠY VÀ HỌC: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665228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64" y="1329146"/>
            <a:ext cx="10880187" cy="528120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Giáo viên giỏi: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 sắc cấp Quận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 02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20000"/>
              </a:lnSpc>
              <a:buFontTx/>
              <a:buChar char="-"/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Nguyễn Thị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 - Giải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              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20000"/>
              </a:lnSpc>
              <a:buFontTx/>
              <a:buChar char="-"/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Nguyễn Thị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 Thảo  - 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khuyến khích </a:t>
            </a:r>
            <a:endParaRPr lang="vi-VN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đạt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giải: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20000"/>
              </a:lnSpc>
              <a:buFontTx/>
              <a:buChar char="-"/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Đào Thị Hoài Linh    -  Giải Nhất              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20000"/>
              </a:lnSpc>
              <a:buFontTx/>
              <a:buChar char="-"/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giáo Phùng Thị vân Anh 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Ba             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20000"/>
              </a:lnSpc>
              <a:buFontTx/>
              <a:buChar char="-"/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Hoàng Thùy Linh     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Ba           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20000"/>
              </a:lnSpc>
              <a:buFontTx/>
              <a:buChar char="-"/>
            </a:pP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Nhất Hội thi “Cô giáo tài năng duyên dáng” cấp Quận </a:t>
            </a:r>
            <a:endParaRPr lang="vi-VN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90230" y="139382"/>
            <a:ext cx="7733211" cy="10587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VỀ CÔNG TÁC DẠY VÀ HỌC: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349341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64" y="1600541"/>
            <a:ext cx="10815880" cy="30417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Hoạt động Đoàn đội:</a:t>
            </a:r>
          </a:p>
          <a:p>
            <a:pPr algn="just">
              <a:buFontTx/>
              <a:buChar char="-"/>
            </a:pPr>
            <a:r>
              <a:rPr lang="pt-BR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 </a:t>
            </a:r>
            <a:r>
              <a:rPr lang="pt-BR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tốt các cuộc thi do cấp trên phát động </a:t>
            </a:r>
            <a:r>
              <a:rPr lang="pt-BR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Giải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giải ba cuộc thi vẽ “ Chiếc ô tô mơ ước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Giải </a:t>
            </a: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giải khuyến khích “ Học tập và làm theo tấm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gương </a:t>
            </a:r>
            <a:r>
              <a:rPr lang="pt-BR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 đức Hồ Chí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Minh”</a:t>
            </a:r>
          </a:p>
          <a:p>
            <a:pPr marL="457200" lvl="1" indent="0" algn="just">
              <a:buNone/>
            </a:pP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Giải cấp Quận: </a:t>
            </a:r>
            <a:r>
              <a:rPr lang="pt-BR" sz="2800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giải Nhì, 01 giải Ba Tin học trẻ không chuyên</a:t>
            </a:r>
            <a:endParaRPr lang="en-US" sz="28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 </a:t>
            </a:r>
            <a:r>
              <a:rPr lang="it-IT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 cho học sinh tham quan ngoại khóa, tiếp xúc thực tế gần gũi thiên nhiên:  Khoang Xanh – Suối Tiên. </a:t>
            </a:r>
            <a:r>
              <a:rPr lang="it-IT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 6 tham </a:t>
            </a:r>
            <a:r>
              <a:rPr lang="it-IT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các di tích lịch sử của địa </a:t>
            </a:r>
            <a:r>
              <a:rPr lang="it-IT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phương: </a:t>
            </a:r>
            <a:r>
              <a:rPr lang="it-IT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 Bắc Biên, Đình Trấn Vũ và Đình Lệ Mật.   </a:t>
            </a:r>
            <a:endParaRPr lang="vi-VN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31488" y="137069"/>
            <a:ext cx="8572499" cy="1058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VỀ CÁC HOẠT ĐỘNG KHÁC</a:t>
            </a:r>
            <a:endParaRPr 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17" y="133570"/>
            <a:ext cx="1298644" cy="1272671"/>
          </a:xfrm>
          <a:prstGeom prst="rect">
            <a:avLst/>
          </a:prstGeom>
          <a:effectLst>
            <a:glow rad="127000">
              <a:schemeClr val="accent1">
                <a:alpha val="35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501687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 (1)</Template>
  <TotalTime>1938</TotalTime>
  <Words>793</Words>
  <Application>Microsoft Office PowerPoint</Application>
  <PresentationFormat>Widescreen</PresentationFormat>
  <Paragraphs>120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.VnTime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I. VỀ CÔNG TÁC DẠY VÀ HỌC:</vt:lpstr>
      <vt:lpstr>I. VỀ CÔNG TÁC DẠY VÀ HỌC:</vt:lpstr>
      <vt:lpstr>I. VỀ CÔNG TÁC DẠY VÀ HỌC:</vt:lpstr>
      <vt:lpstr>I. VỀ CÔNG TÁC DẠY VÀ HỌC:</vt:lpstr>
      <vt:lpstr>I. VỀ CÔNG TÁC DẠY VÀ HỌC:</vt:lpstr>
      <vt:lpstr>I. VỀ CÔNG TÁC DẠY VÀ HỌC:</vt:lpstr>
      <vt:lpstr>PowerPoint Presentation</vt:lpstr>
      <vt:lpstr>PowerPoint Presentation</vt:lpstr>
      <vt:lpstr>II. VỀ CÁC HOẠT ĐỘNG KHÁC</vt:lpstr>
      <vt:lpstr>II. VỀ CÁC HOẠT ĐỘNG KHÁC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102</cp:revision>
  <dcterms:created xsi:type="dcterms:W3CDTF">2021-06-30T10:43:37Z</dcterms:created>
  <dcterms:modified xsi:type="dcterms:W3CDTF">2021-08-09T01:53:57Z</dcterms:modified>
</cp:coreProperties>
</file>