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7373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3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3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3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3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3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3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3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3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</p:grpSp>
      <p:sp>
        <p:nvSpPr>
          <p:cNvPr id="737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80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37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374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374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375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325FC10-0DF6-42F5-A56C-1C8F40A94DA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82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FDCCB-BF8F-430B-B193-86DE0C43889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A092B-4F41-476F-A98F-0136E6C8A88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2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5A647-1DEB-4DFE-9D3F-BBDEB011D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0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19F9-223F-4A1F-82ED-870E535A0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15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6205-8B73-4703-AACB-D18C1F095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97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8654-B5EB-4C21-BBE4-8FFCBED01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39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D7CBF-B8A7-4E39-B85E-E698E246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55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D2065-12D6-41A6-92F9-27F7E793A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73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7A315-D013-409D-95F2-581C81A7D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43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288F3-6BDE-4DAC-B857-EBA234533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86517-DC24-4215-8C90-0A32B85D829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37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05357-8404-4DC4-9E68-51D8C14F8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32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6887-3EB6-4F52-9A58-E46C35C2E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9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0007-789B-4992-8AFD-D5BD7500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189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914E7-FD62-478E-B558-2DEFFF77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75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3CEC-7CD3-4ACE-8E66-C5B664DBB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01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49E0-B4BD-4AB7-BBBC-200029C0F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52AA9-7C72-4CDD-803F-CD66CE02D91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66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4603B-1D99-44F2-AC9D-AE598F6B7FE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7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2F26E-36A0-470F-9C92-5F0EA62F8F7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4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E77A4-C146-4E4F-ABA6-6718B7BBCA8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01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828B7-210D-4F39-A436-5F515E125E6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4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6652E-2637-4010-BF48-6B90956FF35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3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3A40C-72C1-449D-8C77-A7CA95E74CB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7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7270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0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0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1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2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  <p:sp>
          <p:nvSpPr>
            <p:cNvPr id="7272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.VnTime" pitchFamily="34" charset="0"/>
              </a:endParaRPr>
            </a:p>
          </p:txBody>
        </p:sp>
      </p:grpSp>
      <p:sp>
        <p:nvSpPr>
          <p:cNvPr id="7272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2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272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272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124CE8-5116-413F-A3AB-24FFB8628DDC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27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19568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F019B4-4CCA-4D2B-A5E8-7EDDD0D4DFD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3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vn/imgres?imgurl=http://www.tuhai.com.vn/news/images/stories/20-48-10--30-10-2007--anhtuetinh.jpg&amp;imgrefurl=http://www.tuhai.com.vn/news/index.php?option=com_content&amp;task=blogcategory&amp;id=21&amp;Itemid=56&amp;limit=9&amp;limitstart=9&amp;usg=__YUmTdM64FCtivJCGlMwr-NArkHE=&amp;h=320&amp;w=200&amp;sz=11&amp;hl=vi&amp;start=1&amp;um=1&amp;tbnid=o8tlFdwB52H8vM:&amp;tbnh=118&amp;tbnw=74&amp;prev=/images?q=danh+y+Tue+Tinh&amp;hl=vi&amp;sa=N&amp;um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vn/imgres?imgurl=http://ykhoanet.vn/YH/uploads/News/pic/1225939326.nv.jpg&amp;imgrefurl=http://ykhoanet.vn/YH/modules.php?name=News&amp;op=viewst&amp;sid=138&amp;usg=__m1XRAmWV6P1UCINGSgUSmmFSR1o=&amp;h=253&amp;w=240&amp;sz=15&amp;hl=vi&amp;start=5&amp;um=1&amp;tbnid=817VmnHLPQ1rAM:&amp;tbnh=111&amp;tbnw=105&amp;prev=/images?q=loi+the+Hipocorat&amp;hl=vi&amp;sa=N&amp;um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images.google.com.vn/imgres?imgurl=http://www.france-livres-occasions.com/media/Sct_Hippocrate_aphorismes1934.jpg&amp;imgrefurl=http://dieuduongviet.forumotion.net/forum-f26/topic-t13.htm&amp;usg=__ZSaaHxeSpO0mNEwq5P-rX5n5ebA=&amp;h=400&amp;w=249&amp;sz=117&amp;hl=vi&amp;start=1&amp;um=1&amp;tbnid=HeLySnhKH02JrM:&amp;tbnh=124&amp;tbnw=77&amp;prev=/images?q=loi+the+Hipocorat&amp;hl=vi&amp;sa=N&amp;um=1" TargetMode="External"/><Relationship Id="rId4" Type="http://schemas.openxmlformats.org/officeDocument/2006/relationships/image" Target="http://t1.gstatic.com/images?q=tbn:817VmnHLPQ1rAM:http://ykhoanet.vn/YH/uploads/News/pic/1225939326.nv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7371A7-9800-42AD-861B-E58A9AA7A893}" type="datetime1">
              <a:rPr lang="en-US" smtClean="0">
                <a:solidFill>
                  <a:srgbClr val="898989"/>
                </a:solidFill>
              </a:rPr>
              <a:pPr/>
              <a:t>12/7/2020</a:t>
            </a:fld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41987" name="Picture 2" descr="51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448800" cy="6858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1875" y="609600"/>
            <a:ext cx="7731125" cy="556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</a:rPr>
              <a:t>CHÀO MỪNG CÁC BẠN ĐẾN VỚI PHẦN TÌM HIỂU </a:t>
            </a:r>
            <a:endParaRPr lang="en-US" sz="4000" b="1" dirty="0" smtClean="0">
              <a:solidFill>
                <a:srgbClr val="FF0066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4000" b="1" smtClean="0">
                <a:solidFill>
                  <a:srgbClr val="FF0066"/>
                </a:solidFill>
                <a:latin typeface="Times New Roman" pitchFamily="18" charset="0"/>
              </a:rPr>
              <a:t>CÁC </a:t>
            </a:r>
            <a:r>
              <a:rPr lang="en-US" sz="4000" b="1" smtClean="0">
                <a:solidFill>
                  <a:srgbClr val="FF0066"/>
                </a:solidFill>
                <a:latin typeface="Times New Roman" pitchFamily="18" charset="0"/>
              </a:rPr>
              <a:t>DANH </a:t>
            </a:r>
            <a:r>
              <a:rPr lang="en-US" sz="4000" b="1" smtClean="0">
                <a:solidFill>
                  <a:srgbClr val="FF0066"/>
                </a:solidFill>
                <a:latin typeface="Times New Roman" pitchFamily="18" charset="0"/>
              </a:rPr>
              <a:t>Y</a:t>
            </a:r>
            <a:endParaRPr lang="en-US" sz="4000" b="1" dirty="0" smtClean="0">
              <a:solidFill>
                <a:srgbClr val="FF0066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4000" b="1" dirty="0" smtClean="0">
              <a:solidFill>
                <a:srgbClr val="FF0066"/>
              </a:solidFill>
              <a:latin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4000" b="1" dirty="0" smtClean="0">
              <a:solidFill>
                <a:srgbClr val="FF0066"/>
              </a:solidFill>
              <a:latin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4000" b="1" dirty="0" err="1" smtClean="0">
                <a:latin typeface="Times New Roman" pitchFamily="18" charset="0"/>
              </a:rPr>
              <a:t>Thực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</a:rPr>
              <a:t>hiện</a:t>
            </a:r>
            <a:r>
              <a:rPr lang="en-US" sz="4000" b="1" dirty="0" smtClean="0">
                <a:latin typeface="Times New Roman" pitchFamily="18" charset="0"/>
              </a:rPr>
              <a:t> : </a:t>
            </a:r>
            <a:r>
              <a:rPr lang="en-US" sz="4000" b="1" dirty="0" err="1" smtClean="0">
                <a:latin typeface="Times New Roman" pitchFamily="18" charset="0"/>
              </a:rPr>
              <a:t>Nhóm</a:t>
            </a:r>
            <a:r>
              <a:rPr lang="en-US" sz="4000" b="1" dirty="0" smtClean="0">
                <a:latin typeface="Times New Roman" pitchFamily="18" charset="0"/>
              </a:rPr>
              <a:t> 3</a:t>
            </a:r>
            <a:endParaRPr lang="en-US" sz="4000" b="1" dirty="0" smtClean="0">
              <a:solidFill>
                <a:srgbClr val="FF33CC"/>
              </a:solidFill>
              <a:latin typeface="Times New Roman" pitchFamily="18" charset="0"/>
            </a:endParaRPr>
          </a:p>
          <a:p>
            <a:pPr marL="0" indent="0" algn="ctr">
              <a:buFontTx/>
              <a:buNone/>
            </a:pPr>
            <a:endParaRPr lang="en-US" sz="48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31875" y="4554538"/>
            <a:ext cx="5270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0305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971600" y="76205"/>
            <a:ext cx="547260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DANH Y TUỆ TĨNH</a:t>
            </a:r>
            <a:endParaRPr lang="en-US" sz="2800" b="1" u="sng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0638" y="1181118"/>
            <a:ext cx="601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- </a:t>
            </a:r>
            <a:r>
              <a:rPr lang="fr-FR" sz="2800" u="sng" dirty="0" err="1">
                <a:solidFill>
                  <a:srgbClr val="FFFFFF"/>
                </a:solidFill>
                <a:latin typeface=".VnTime" pitchFamily="34" charset="0"/>
              </a:rPr>
              <a:t>Ch©m</a:t>
            </a:r>
            <a:r>
              <a:rPr lang="fr-FR" sz="2800" u="sng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fr-FR" sz="2800" u="sng" dirty="0" err="1">
                <a:solidFill>
                  <a:srgbClr val="FFFFFF"/>
                </a:solidFill>
                <a:latin typeface=".VnTime" pitchFamily="34" charset="0"/>
              </a:rPr>
              <a:t>ng«n</a:t>
            </a: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: </a:t>
            </a:r>
            <a:r>
              <a:rPr lang="fr-FR" sz="2800" dirty="0" err="1">
                <a:solidFill>
                  <a:srgbClr val="FFFFFF"/>
                </a:solidFill>
                <a:latin typeface=".VnTime" pitchFamily="34" charset="0"/>
              </a:rPr>
              <a:t>ThÇy</a:t>
            </a: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fr-FR" sz="2800" dirty="0" err="1">
                <a:solidFill>
                  <a:srgbClr val="FFFFFF"/>
                </a:solidFill>
                <a:latin typeface=".VnTime" pitchFamily="34" charset="0"/>
              </a:rPr>
              <a:t>thuèc</a:t>
            </a: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fr-FR" sz="2800" dirty="0" err="1">
                <a:solidFill>
                  <a:srgbClr val="FFFFFF"/>
                </a:solidFill>
                <a:latin typeface=".VnTime" pitchFamily="34" charset="0"/>
              </a:rPr>
              <a:t>nh</a:t>
            </a:r>
            <a:r>
              <a:rPr lang="fr-FR" sz="28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fr-FR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fr-FR" sz="2800" dirty="0" err="1">
                <a:solidFill>
                  <a:srgbClr val="FFFFFF"/>
                </a:solidFill>
                <a:latin typeface=".VnTime" pitchFamily="34" charset="0"/>
              </a:rPr>
              <a:t>mÑ</a:t>
            </a: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fr-FR" sz="2800" dirty="0" err="1">
                <a:solidFill>
                  <a:srgbClr val="FFFFFF"/>
                </a:solidFill>
                <a:latin typeface=".VnTime" pitchFamily="34" charset="0"/>
              </a:rPr>
              <a:t>hiÒn</a:t>
            </a: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. </a:t>
            </a:r>
            <a:endParaRPr lang="en-US" sz="2800" dirty="0">
              <a:solidFill>
                <a:srgbClr val="FFFFFF"/>
              </a:solidFill>
              <a:latin typeface=".VnTime" pitchFamily="34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79512" y="2114560"/>
            <a:ext cx="525658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 dirty="0">
                <a:solidFill>
                  <a:srgbClr val="FFFFFF"/>
                </a:solidFill>
                <a:latin typeface=".VnTime" pitchFamily="34" charset="0"/>
              </a:rPr>
              <a:t>- </a:t>
            </a:r>
            <a:r>
              <a:rPr lang="fr-FR" sz="3200" dirty="0" err="1">
                <a:solidFill>
                  <a:srgbClr val="FFFFFF"/>
                </a:solidFill>
                <a:latin typeface=".VnTime" pitchFamily="34" charset="0"/>
              </a:rPr>
              <a:t>Danh</a:t>
            </a:r>
            <a:r>
              <a:rPr lang="fr-FR" sz="3200" dirty="0">
                <a:solidFill>
                  <a:srgbClr val="FFFFFF"/>
                </a:solidFill>
                <a:latin typeface=".VnTime" pitchFamily="34" charset="0"/>
              </a:rPr>
              <a:t> y </a:t>
            </a:r>
            <a:r>
              <a:rPr lang="fr-FR" sz="3200" dirty="0" err="1">
                <a:solidFill>
                  <a:srgbClr val="FFFFFF"/>
                </a:solidFill>
                <a:latin typeface=".VnTime" pitchFamily="34" charset="0"/>
              </a:rPr>
              <a:t>TuÖ</a:t>
            </a:r>
            <a:r>
              <a:rPr lang="fr-FR" sz="32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fr-FR" sz="3200" dirty="0" err="1">
                <a:solidFill>
                  <a:srgbClr val="FFFFFF"/>
                </a:solidFill>
                <a:latin typeface=".VnTime" pitchFamily="34" charset="0"/>
              </a:rPr>
              <a:t>TÜnh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: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</a:rPr>
              <a:t>Tuệ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</a:rPr>
              <a:t>Tĩnh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</a:rPr>
              <a:t>chính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</a:rPr>
              <a:t>tên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</a:rPr>
              <a:t>Nguyễn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</a:rPr>
              <a:t>Bá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</a:rPr>
              <a:t>Tĩnh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®­</a:t>
            </a:r>
            <a:r>
              <a:rPr lang="fr-FR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dirty="0" err="1">
                <a:solidFill>
                  <a:srgbClr val="FFFFFF"/>
                </a:solidFill>
                <a:latin typeface=".VnTime" pitchFamily="34" charset="0"/>
              </a:rPr>
              <a:t>îc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.VnTime" pitchFamily="34" charset="0"/>
              </a:rPr>
              <a:t>coi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lµ </a:t>
            </a:r>
            <a:r>
              <a:rPr lang="en-US" sz="3200" dirty="0" err="1" smtClean="0">
                <a:solidFill>
                  <a:srgbClr val="FFFFFF"/>
                </a:solidFill>
                <a:latin typeface=".VnTime" pitchFamily="34" charset="0"/>
              </a:rPr>
              <a:t>ng­</a:t>
            </a:r>
            <a:r>
              <a:rPr lang="en-US" sz="32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dirty="0" err="1" smtClean="0">
                <a:solidFill>
                  <a:srgbClr val="FFFFFF"/>
                </a:solidFill>
                <a:latin typeface=".VnTime" pitchFamily="34" charset="0"/>
              </a:rPr>
              <a:t>êi</a:t>
            </a:r>
            <a:r>
              <a:rPr lang="en-US" sz="3200" dirty="0" smtClean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.VnTime" pitchFamily="34" charset="0"/>
              </a:rPr>
              <a:t>khai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.VnTime" pitchFamily="34" charset="0"/>
              </a:rPr>
              <a:t>s¸ng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.VnTime" pitchFamily="34" charset="0"/>
              </a:rPr>
              <a:t>nÒn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y </a:t>
            </a:r>
            <a:r>
              <a:rPr lang="en-US" sz="3200" dirty="0" err="1">
                <a:solidFill>
                  <a:srgbClr val="FFFFFF"/>
                </a:solidFill>
                <a:latin typeface=".VnTime" pitchFamily="34" charset="0"/>
              </a:rPr>
              <a:t>häc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.VnTime" pitchFamily="34" charset="0"/>
              </a:rPr>
              <a:t>d©n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.VnTime" pitchFamily="34" charset="0"/>
              </a:rPr>
              <a:t>téc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.VnTime" pitchFamily="34" charset="0"/>
              </a:rPr>
              <a:t>ViÖt</a:t>
            </a:r>
            <a:r>
              <a:rPr lang="en-US" sz="3200" dirty="0">
                <a:solidFill>
                  <a:srgbClr val="FFFFFF"/>
                </a:solidFill>
                <a:latin typeface=".VnTime" pitchFamily="34" charset="0"/>
              </a:rPr>
              <a:t> Nam.</a:t>
            </a:r>
            <a:endParaRPr lang="en-US" sz="32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112647" name="Picture 7" descr="20-48-10--30-10-2007--anhtuetin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3666629" cy="47525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0" y="6858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2800">
                <a:solidFill>
                  <a:srgbClr val="FFFFFF"/>
                </a:solidFill>
                <a:latin typeface=".VnTime" pitchFamily="34" charset="0"/>
              </a:rPr>
              <a:t>- Lßng tËn t×nh víi bÖnh nh©n vµ tËn t©m víi nghÒ nghiÖp.</a:t>
            </a:r>
            <a:endParaRPr lang="en-US" sz="2800">
              <a:solidFill>
                <a:srgbClr val="FFFFFF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43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/>
      <p:bldP spid="112645" grpId="0"/>
      <p:bldP spid="112646" grpId="0"/>
      <p:bldP spid="1126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090172"/>
            <a:ext cx="38164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- </a:t>
            </a:r>
            <a:r>
              <a:rPr lang="fr-FR" sz="2800" dirty="0" err="1">
                <a:solidFill>
                  <a:srgbClr val="FFFFFF"/>
                </a:solidFill>
                <a:latin typeface=".VnTime" pitchFamily="34" charset="0"/>
              </a:rPr>
              <a:t>Danh</a:t>
            </a: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 y Lª </a:t>
            </a:r>
            <a:r>
              <a:rPr lang="fr-FR" sz="2800" dirty="0" err="1">
                <a:solidFill>
                  <a:srgbClr val="FFFFFF"/>
                </a:solidFill>
                <a:latin typeface=".VnTime" pitchFamily="34" charset="0"/>
              </a:rPr>
              <a:t>H÷u</a:t>
            </a: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fr-FR" sz="2800" dirty="0" err="1">
                <a:solidFill>
                  <a:srgbClr val="FFFFFF"/>
                </a:solidFill>
                <a:latin typeface=".VnTime" pitchFamily="34" charset="0"/>
              </a:rPr>
              <a:t>Tr¸c</a:t>
            </a:r>
            <a:r>
              <a:rPr lang="fr-FR" sz="2800" dirty="0">
                <a:solidFill>
                  <a:srgbClr val="FFFFFF"/>
                </a:solidFill>
                <a:latin typeface=".VnTime" pitchFamily="34" charset="0"/>
              </a:rPr>
              <a:t>:</a:t>
            </a:r>
            <a:r>
              <a:rPr lang="en-US" sz="28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Lê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Hữu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Trác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tự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Hải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Thượng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Lãn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Ông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danh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y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thời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Lê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mạt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tác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giả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bộ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sách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nghiên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cứu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cứu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y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Việt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Nam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đồ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sộ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"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Hải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thượng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y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tông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tâm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</a:t>
            </a:r>
            <a:r>
              <a:rPr lang="en-US" sz="2800" dirty="0" err="1">
                <a:solidFill>
                  <a:srgbClr val="FFFFFF"/>
                </a:solidFill>
                <a:latin typeface=".VnTime" pitchFamily="34" charset="0"/>
              </a:rPr>
              <a:t>Ü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nh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".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608" y="764704"/>
            <a:ext cx="447939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251520" y="548680"/>
            <a:ext cx="4248472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.VnTime" pitchFamily="34" charset="0"/>
              </a:rPr>
              <a:t>2. </a:t>
            </a:r>
            <a:r>
              <a:rPr lang="fr-FR" sz="2800" b="1" dirty="0" err="1" smtClean="0">
                <a:solidFill>
                  <a:srgbClr val="FFFFFF"/>
                </a:solidFill>
                <a:latin typeface=".VnTime" pitchFamily="34" charset="0"/>
              </a:rPr>
              <a:t>Danh</a:t>
            </a:r>
            <a:r>
              <a:rPr lang="fr-FR" sz="2800" b="1" dirty="0" smtClean="0">
                <a:solidFill>
                  <a:srgbClr val="FFFFFF"/>
                </a:solidFill>
                <a:latin typeface=".VnTime" pitchFamily="34" charset="0"/>
              </a:rPr>
              <a:t> y Lª </a:t>
            </a:r>
            <a:r>
              <a:rPr lang="fr-FR" sz="2800" b="1" dirty="0" err="1">
                <a:solidFill>
                  <a:srgbClr val="FFFFFF"/>
                </a:solidFill>
                <a:latin typeface=".VnTime" pitchFamily="34" charset="0"/>
              </a:rPr>
              <a:t>H÷u</a:t>
            </a:r>
            <a:r>
              <a:rPr lang="fr-FR" sz="2800" b="1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fr-FR" sz="2800" b="1" dirty="0" err="1">
                <a:solidFill>
                  <a:srgbClr val="FFFFFF"/>
                </a:solidFill>
                <a:latin typeface=".VnTime" pitchFamily="34" charset="0"/>
              </a:rPr>
              <a:t>Tr¸c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9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228600" y="420689"/>
            <a:ext cx="44958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</a:rPr>
              <a:t>Hippocrate</a:t>
            </a:r>
            <a:endParaRPr lang="en-US" sz="2800" b="1" dirty="0" smtClean="0">
              <a:latin typeface="Times New Roman" pitchFamily="18" charset="0"/>
            </a:endParaRP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FFFFFF"/>
                </a:solidFill>
                <a:latin typeface="Times New Roman" pitchFamily="18" charset="0"/>
              </a:rPr>
              <a:t>Hippocrate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sinh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khoảng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460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và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mất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377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trước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công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nguyên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ông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giới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y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và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loài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suy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tôn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bậc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Thánh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y,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không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vì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tài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năng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ông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vào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thời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cổ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đại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này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mà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còn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vì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cái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khuôn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thước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mà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ông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đóng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vào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nghề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y,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trở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nên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biểu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trưng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ngành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Y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đã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2.500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 nay. </a:t>
            </a:r>
          </a:p>
        </p:txBody>
      </p:sp>
      <p:pic>
        <p:nvPicPr>
          <p:cNvPr id="113669" name="Picture 5" descr="http://t1.gstatic.com/images?q=tbn:817VmnHLPQ1rAM:http://ykhoanet.vn/YH/uploads/News/pic/1225939326.nv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4267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70" name="Picture 6" descr="Sct_Hippocrate_aphorismes1934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00400"/>
            <a:ext cx="4267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80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 descr="book"/>
          <p:cNvPicPr>
            <a:picLocks noChangeAspect="1" noChangeArrowheads="1" noCrop="1"/>
          </p:cNvPicPr>
          <p:nvPr/>
        </p:nvPicPr>
        <p:blipFill>
          <a:blip r:embed="rId2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62375"/>
            <a:ext cx="31242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 descr="12ff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130925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12ff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12ff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10515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12f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8" descr="12f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05150"/>
            <a:ext cx="727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9" descr="12ff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30925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12ff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52400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9" name="Picture 11" descr="12ff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37528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0" name="Picture 12" descr="15191852_m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16192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2" name="AutoShape 14"/>
          <p:cNvSpPr>
            <a:spLocks noChangeArrowheads="1"/>
          </p:cNvSpPr>
          <p:nvPr/>
        </p:nvSpPr>
        <p:spPr bwMode="auto">
          <a:xfrm>
            <a:off x="1295400" y="1523999"/>
            <a:ext cx="6477000" cy="3457575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</a:rPr>
              <a:t>CẢM ƠN CÁC BẠN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</a:rPr>
              <a:t>ĐÃ LẮNG NGHE</a:t>
            </a:r>
          </a:p>
        </p:txBody>
      </p:sp>
    </p:spTree>
    <p:extLst>
      <p:ext uri="{BB962C8B-B14F-4D97-AF65-F5344CB8AC3E}">
        <p14:creationId xmlns:p14="http://schemas.microsoft.com/office/powerpoint/2010/main" val="3373682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2" grpId="0" animBg="1"/>
    </p:bldLst>
  </p:timing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Teamwork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2020-12-07T03:45:48Z</dcterms:created>
  <dcterms:modified xsi:type="dcterms:W3CDTF">2020-12-07T04:41:48Z</dcterms:modified>
</cp:coreProperties>
</file>