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88" r:id="rId2"/>
    <p:sldId id="273" r:id="rId3"/>
    <p:sldId id="283" r:id="rId4"/>
    <p:sldId id="289" r:id="rId5"/>
    <p:sldId id="274" r:id="rId6"/>
    <p:sldId id="277" r:id="rId7"/>
    <p:sldId id="284" r:id="rId8"/>
    <p:sldId id="279" r:id="rId9"/>
    <p:sldId id="263" r:id="rId10"/>
    <p:sldId id="265" r:id="rId11"/>
    <p:sldId id="270" r:id="rId12"/>
    <p:sldId id="280" r:id="rId13"/>
    <p:sldId id="287" r:id="rId14"/>
    <p:sldId id="267" r:id="rId15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99"/>
    <a:srgbClr val="8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9" autoAdjust="0"/>
    <p:restoredTop sz="94660"/>
  </p:normalViewPr>
  <p:slideViewPr>
    <p:cSldViewPr>
      <p:cViewPr varScale="1">
        <p:scale>
          <a:sx n="83" d="100"/>
          <a:sy n="83" d="100"/>
        </p:scale>
        <p:origin x="99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0AC82-2159-4A60-ABDB-7D84C3A27155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E5B6E-A1E2-4506-B965-4B9B2884F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41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3558F-77FF-45C8-8D75-902EA11974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05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3558F-77FF-45C8-8D75-902EA11974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22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3558F-77FF-45C8-8D75-902EA11974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49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4002-0DFD-4ADF-BB4C-5020A90A11F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EC739-459C-4C34-85AD-09173EA32C4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4002-0DFD-4ADF-BB4C-5020A90A11F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EC739-459C-4C34-85AD-09173EA32C4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4002-0DFD-4ADF-BB4C-5020A90A11F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EC739-459C-4C34-85AD-09173EA32C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4002-0DFD-4ADF-BB4C-5020A90A11F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EC739-459C-4C34-85AD-09173EA32C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53E63-4192-4E62-B36B-F02F14269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6502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4002-0DFD-4ADF-BB4C-5020A90A11F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EC739-459C-4C34-85AD-09173EA32C4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4002-0DFD-4ADF-BB4C-5020A90A11F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EC739-459C-4C34-85AD-09173EA32C4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765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4002-0DFD-4ADF-BB4C-5020A90A11F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EC739-459C-4C34-85AD-09173EA32C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4002-0DFD-4ADF-BB4C-5020A90A11F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EC739-459C-4C34-85AD-09173EA32C4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4002-0DFD-4ADF-BB4C-5020A90A11F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EC739-459C-4C34-85AD-09173EA32C4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4002-0DFD-4ADF-BB4C-5020A90A11F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EC739-459C-4C34-85AD-09173EA32C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4002-0DFD-4ADF-BB4C-5020A90A11F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EC739-459C-4C34-85AD-09173EA32C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4002-0DFD-4ADF-BB4C-5020A90A11F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EC739-459C-4C34-85AD-09173EA32C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C14002-0DFD-4ADF-BB4C-5020A90A11FC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42EC739-459C-4C34-85AD-09173EA32C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3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1066800"/>
            <a:ext cx="7620000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FF00"/>
                </a:solidFill>
              </a:rPr>
              <a:t>KÍNH CHÀO QUÝ THẦY CÔ VÀ CÁC EM HỌC SINH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787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 Box 22"/>
          <p:cNvSpPr txBox="1">
            <a:spLocks noChangeArrowheads="1"/>
          </p:cNvSpPr>
          <p:nvPr/>
        </p:nvSpPr>
        <p:spPr bwMode="auto">
          <a:xfrm>
            <a:off x="3505200" y="152400"/>
            <a:ext cx="5486400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TRÒ CHƠI: “AI GIỎI HƠN AI?” </a:t>
            </a:r>
            <a:endParaRPr lang="en-US" sz="2800" b="1" u="sng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5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9462211"/>
              </p:ext>
            </p:extLst>
          </p:nvPr>
        </p:nvGraphicFramePr>
        <p:xfrm>
          <a:off x="3429001" y="1652560"/>
          <a:ext cx="5257799" cy="2462240"/>
        </p:xfrm>
        <a:graphic>
          <a:graphicData uri="http://schemas.openxmlformats.org/drawingml/2006/table">
            <a:tbl>
              <a:tblPr/>
              <a:tblGrid>
                <a:gridCol w="2112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5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3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1) 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a) 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8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6x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12x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2) 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b) (x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+2x+4)(x-2)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3) (x+2)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c) 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+12x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6x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4) (x - 2)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d) (2+x)(x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-2x+4)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981200" y="4178588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NHÓM 1				NHÓM 2</a:t>
            </a:r>
            <a:endParaRPr lang="en-US" sz="2400"/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2572326" y="4648201"/>
            <a:ext cx="914399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1 </a:t>
            </a:r>
            <a:r>
              <a:rPr lang="en-US" sz="2400" b="1">
                <a:latin typeface="Arial" charset="0"/>
              </a:rPr>
              <a:t>-</a:t>
            </a:r>
            <a:endParaRPr lang="en-US" sz="2400" b="1">
              <a:latin typeface="Arial" charset="0"/>
            </a:endParaRP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2572326" y="5202536"/>
            <a:ext cx="914399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2 </a:t>
            </a:r>
            <a:r>
              <a:rPr lang="en-US" sz="2400" b="1">
                <a:latin typeface="Arial" charset="0"/>
              </a:rPr>
              <a:t>-</a:t>
            </a:r>
            <a:endParaRPr lang="en-US" sz="2400" b="1">
              <a:latin typeface="Arial" charset="0"/>
            </a:endParaRP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2559626" y="5779076"/>
            <a:ext cx="914399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3 </a:t>
            </a:r>
            <a:r>
              <a:rPr lang="en-US" sz="2400" b="1">
                <a:latin typeface="Arial" charset="0"/>
              </a:rPr>
              <a:t>-</a:t>
            </a:r>
            <a:endParaRPr lang="en-US" sz="2400" b="1">
              <a:latin typeface="Arial" charset="0"/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2559626" y="6320136"/>
            <a:ext cx="914399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4 </a:t>
            </a:r>
            <a:r>
              <a:rPr lang="en-US" sz="2400" b="1">
                <a:latin typeface="Arial" charset="0"/>
              </a:rPr>
              <a:t>-</a:t>
            </a:r>
            <a:endParaRPr lang="en-US" sz="2400" b="1">
              <a:latin typeface="Arial" charset="0"/>
            </a:endParaRP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3629888" y="4648201"/>
            <a:ext cx="602674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</a:t>
            </a:r>
            <a:endParaRPr lang="en-US" sz="24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3639123" y="5181601"/>
            <a:ext cx="60267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</a:t>
            </a:r>
            <a:endParaRPr lang="en-US" sz="2400" b="1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3639126" y="5781308"/>
            <a:ext cx="602675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</a:t>
            </a:r>
            <a:endParaRPr lang="en-US" sz="2400" b="1">
              <a:solidFill>
                <a:srgbClr val="CC0099"/>
              </a:solidFill>
              <a:latin typeface="Arial" charset="0"/>
            </a:endParaRPr>
          </a:p>
        </p:txBody>
      </p: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3629888" y="6312476"/>
            <a:ext cx="637312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</a:t>
            </a:r>
            <a:endParaRPr lang="en-US" sz="2400" b="1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7331364" y="4648201"/>
            <a:ext cx="914399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1 </a:t>
            </a:r>
            <a:r>
              <a:rPr lang="en-US" sz="2400" b="1">
                <a:latin typeface="Arial" charset="0"/>
              </a:rPr>
              <a:t>-</a:t>
            </a:r>
            <a:endParaRPr lang="en-US" sz="2400" b="1">
              <a:latin typeface="Arial" charset="0"/>
            </a:endParaRP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7331364" y="5202536"/>
            <a:ext cx="914399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2 </a:t>
            </a:r>
            <a:r>
              <a:rPr lang="en-US" sz="2400" b="1">
                <a:latin typeface="Arial" charset="0"/>
              </a:rPr>
              <a:t>-</a:t>
            </a:r>
            <a:endParaRPr lang="en-US" sz="2400" b="1">
              <a:latin typeface="Arial" charset="0"/>
            </a:endParaRPr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7318664" y="5779076"/>
            <a:ext cx="914399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3 </a:t>
            </a:r>
            <a:r>
              <a:rPr lang="en-US" sz="2400" b="1">
                <a:latin typeface="Arial" charset="0"/>
              </a:rPr>
              <a:t>-</a:t>
            </a:r>
            <a:endParaRPr lang="en-US" sz="2400" b="1">
              <a:latin typeface="Arial" charset="0"/>
            </a:endParaRP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7318664" y="6320136"/>
            <a:ext cx="914399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4 </a:t>
            </a:r>
            <a:r>
              <a:rPr lang="en-US" sz="2400" b="1">
                <a:latin typeface="Arial" charset="0"/>
              </a:rPr>
              <a:t>-</a:t>
            </a:r>
            <a:endParaRPr lang="en-US" sz="2400" b="1">
              <a:latin typeface="Arial" charset="0"/>
            </a:endParaRP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8388926" y="4648201"/>
            <a:ext cx="602674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</a:t>
            </a:r>
            <a:endParaRPr lang="en-US" sz="24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8398161" y="5181601"/>
            <a:ext cx="60267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</a:t>
            </a:r>
            <a:endParaRPr lang="en-US" sz="2400" b="1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7" name="Text Box 27"/>
          <p:cNvSpPr txBox="1">
            <a:spLocks noChangeArrowheads="1"/>
          </p:cNvSpPr>
          <p:nvPr/>
        </p:nvSpPr>
        <p:spPr bwMode="auto">
          <a:xfrm>
            <a:off x="8398164" y="5781308"/>
            <a:ext cx="602675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</a:t>
            </a:r>
            <a:endParaRPr lang="en-US" sz="2400" b="1">
              <a:solidFill>
                <a:srgbClr val="CC0099"/>
              </a:solidFill>
              <a:latin typeface="Arial" charset="0"/>
            </a:endParaRPr>
          </a:p>
        </p:txBody>
      </p:sp>
      <p:sp>
        <p:nvSpPr>
          <p:cNvPr id="38" name="Text Box 27"/>
          <p:cNvSpPr txBox="1">
            <a:spLocks noChangeArrowheads="1"/>
          </p:cNvSpPr>
          <p:nvPr/>
        </p:nvSpPr>
        <p:spPr bwMode="auto">
          <a:xfrm>
            <a:off x="8388926" y="6312476"/>
            <a:ext cx="637312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</a:t>
            </a:r>
            <a:endParaRPr lang="en-US" sz="2400" b="1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33600" y="762001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	Hãy chọn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 câu ở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“cột A”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nối với mỗi câu ở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“cột B” để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 1 hằng đẳng thức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đúng.</a:t>
            </a:r>
            <a:endParaRPr lang="en-US" sz="2400"/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>
            <a:off x="6084619" y="4699311"/>
            <a:ext cx="0" cy="216399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2362201" y="4572000"/>
            <a:ext cx="6968613" cy="0"/>
          </a:xfrm>
          <a:prstGeom prst="lin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8889777" y="1177499"/>
            <a:ext cx="914399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1 </a:t>
            </a:r>
            <a:r>
              <a:rPr lang="en-US" sz="3200" b="1">
                <a:latin typeface="Arial" charset="0"/>
              </a:rPr>
              <a:t>-</a:t>
            </a:r>
            <a:endParaRPr lang="en-US" sz="3200" b="1">
              <a:latin typeface="Arial" charset="0"/>
            </a:endParaRP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8889776" y="2070034"/>
            <a:ext cx="914399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2 </a:t>
            </a:r>
            <a:r>
              <a:rPr lang="en-US" sz="3200" b="1">
                <a:latin typeface="Arial" charset="0"/>
              </a:rPr>
              <a:t>-</a:t>
            </a:r>
            <a:endParaRPr lang="en-US" sz="3200" b="1">
              <a:latin typeface="Arial" charset="0"/>
            </a:endParaRPr>
          </a:p>
        </p:txBody>
      </p: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8889777" y="2933059"/>
            <a:ext cx="914399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3 </a:t>
            </a:r>
            <a:r>
              <a:rPr lang="en-US" sz="3200" b="1">
                <a:latin typeface="Arial" charset="0"/>
              </a:rPr>
              <a:t>-</a:t>
            </a:r>
            <a:endParaRPr lang="en-US" sz="3200" b="1">
              <a:latin typeface="Arial" charset="0"/>
            </a:endParaRPr>
          </a:p>
        </p:txBody>
      </p:sp>
      <p:sp>
        <p:nvSpPr>
          <p:cNvPr id="45" name="Text Box 27"/>
          <p:cNvSpPr txBox="1">
            <a:spLocks noChangeArrowheads="1"/>
          </p:cNvSpPr>
          <p:nvPr/>
        </p:nvSpPr>
        <p:spPr bwMode="auto">
          <a:xfrm>
            <a:off x="8855141" y="3813936"/>
            <a:ext cx="914399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4 </a:t>
            </a:r>
            <a:r>
              <a:rPr lang="en-US" sz="3200" b="1">
                <a:latin typeface="Arial" charset="0"/>
              </a:rPr>
              <a:t>-</a:t>
            </a:r>
            <a:endParaRPr lang="en-US" sz="3200" b="1">
              <a:latin typeface="Arial" charset="0"/>
            </a:endParaRPr>
          </a:p>
        </p:txBody>
      </p:sp>
      <p:sp>
        <p:nvSpPr>
          <p:cNvPr id="46" name="Text Box 27"/>
          <p:cNvSpPr txBox="1">
            <a:spLocks noChangeArrowheads="1"/>
          </p:cNvSpPr>
          <p:nvPr/>
        </p:nvSpPr>
        <p:spPr bwMode="auto">
          <a:xfrm>
            <a:off x="9811103" y="1177499"/>
            <a:ext cx="60267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Arial" charset="0"/>
              </a:rPr>
              <a:t>b</a:t>
            </a:r>
            <a:endParaRPr lang="en-US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9811102" y="2070034"/>
            <a:ext cx="60267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d</a:t>
            </a:r>
            <a:endParaRPr lang="en-US" sz="3200" b="1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8" name="Text Box 27"/>
          <p:cNvSpPr txBox="1">
            <a:spLocks noChangeArrowheads="1"/>
          </p:cNvSpPr>
          <p:nvPr/>
        </p:nvSpPr>
        <p:spPr bwMode="auto">
          <a:xfrm>
            <a:off x="9811103" y="2933059"/>
            <a:ext cx="602675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200" b="1">
                <a:solidFill>
                  <a:srgbClr val="CC0099"/>
                </a:solidFill>
                <a:latin typeface="Arial" charset="0"/>
              </a:rPr>
              <a:t>a</a:t>
            </a:r>
            <a:endParaRPr lang="en-US" sz="3200" b="1">
              <a:solidFill>
                <a:srgbClr val="CC0099"/>
              </a:solidFill>
              <a:latin typeface="Arial" charset="0"/>
            </a:endParaRPr>
          </a:p>
        </p:txBody>
      </p:sp>
      <p:sp>
        <p:nvSpPr>
          <p:cNvPr id="49" name="Text Box 27"/>
          <p:cNvSpPr txBox="1">
            <a:spLocks noChangeArrowheads="1"/>
          </p:cNvSpPr>
          <p:nvPr/>
        </p:nvSpPr>
        <p:spPr bwMode="auto">
          <a:xfrm>
            <a:off x="9776467" y="3813936"/>
            <a:ext cx="637312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200" b="1">
                <a:solidFill>
                  <a:srgbClr val="800000"/>
                </a:solidFill>
                <a:latin typeface="Arial" charset="0"/>
              </a:rPr>
              <a:t>c</a:t>
            </a:r>
            <a:endParaRPr lang="en-US" sz="3200" b="1">
              <a:solidFill>
                <a:srgbClr val="8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64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5" grpId="0" animBg="1"/>
      <p:bldP spid="36" grpId="0" animBg="1"/>
      <p:bldP spid="37" grpId="0" animBg="1"/>
      <p:bldP spid="38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 Box 22"/>
          <p:cNvSpPr txBox="1">
            <a:spLocks noChangeArrowheads="1"/>
          </p:cNvSpPr>
          <p:nvPr/>
        </p:nvSpPr>
        <p:spPr bwMode="auto">
          <a:xfrm>
            <a:off x="3505200" y="152400"/>
            <a:ext cx="5486400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TRÒ CHƠI: “AI GIỎI HƠN AI?” </a:t>
            </a:r>
            <a:endParaRPr lang="en-US" sz="2800" b="1" u="sng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5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4769676"/>
              </p:ext>
            </p:extLst>
          </p:nvPr>
        </p:nvGraphicFramePr>
        <p:xfrm>
          <a:off x="2514600" y="1905001"/>
          <a:ext cx="5257799" cy="4419598"/>
        </p:xfrm>
        <a:graphic>
          <a:graphicData uri="http://schemas.openxmlformats.org/drawingml/2006/table">
            <a:tbl>
              <a:tblPr/>
              <a:tblGrid>
                <a:gridCol w="2112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5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7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9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1) 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a) 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8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6x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12x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79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2) 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b) (x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+2x+4)(x-2)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79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3) (x+2)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c) 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+12x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6x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79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4) (x - 2)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d) (2+x)(x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-2x+4)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 Box 26"/>
          <p:cNvSpPr txBox="1">
            <a:spLocks noChangeArrowheads="1"/>
          </p:cNvSpPr>
          <p:nvPr/>
        </p:nvSpPr>
        <p:spPr bwMode="auto">
          <a:xfrm>
            <a:off x="3098006" y="3392488"/>
            <a:ext cx="1331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 sz="2400">
              <a:latin typeface="Arial" charset="0"/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2590800" y="3276960"/>
            <a:ext cx="1368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= x</a:t>
            </a:r>
            <a:r>
              <a:rPr lang="en-US" sz="2400" baseline="30000">
                <a:solidFill>
                  <a:srgbClr val="FF0000"/>
                </a:solidFill>
                <a:latin typeface="Arial" charset="0"/>
              </a:rPr>
              <a:t>3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- 2</a:t>
            </a:r>
            <a:r>
              <a:rPr lang="en-US" sz="2400" baseline="30000">
                <a:solidFill>
                  <a:srgbClr val="FF0000"/>
                </a:solidFill>
                <a:latin typeface="Arial" charset="0"/>
              </a:rPr>
              <a:t>3</a:t>
            </a:r>
            <a:endParaRPr lang="en-US" sz="2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4950620" y="4148138"/>
            <a:ext cx="26693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= (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x-2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)(x</a:t>
            </a:r>
            <a:r>
              <a:rPr lang="en-US" sz="2400" baseline="30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+2x+4)</a:t>
            </a: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3026569" y="4148138"/>
            <a:ext cx="1366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 sz="2400">
              <a:latin typeface="Arial" charset="0"/>
            </a:endParaRPr>
          </a:p>
        </p:txBody>
      </p:sp>
      <p:sp>
        <p:nvSpPr>
          <p:cNvPr id="10" name="Text Box 30"/>
          <p:cNvSpPr txBox="1">
            <a:spLocks noChangeArrowheads="1"/>
          </p:cNvSpPr>
          <p:nvPr/>
        </p:nvSpPr>
        <p:spPr bwMode="auto">
          <a:xfrm>
            <a:off x="2590799" y="4110336"/>
            <a:ext cx="17384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= x</a:t>
            </a:r>
            <a:r>
              <a:rPr lang="en-US" sz="2400" baseline="300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3 </a:t>
            </a:r>
            <a:r>
              <a:rPr lang="en-US" sz="24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+ 2</a:t>
            </a:r>
            <a:r>
              <a:rPr lang="en-US" sz="2400" baseline="300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3</a:t>
            </a:r>
            <a:r>
              <a:rPr lang="en-US" sz="24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 </a:t>
            </a:r>
            <a:endParaRPr lang="en-US" sz="240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11" name="Text Box 31"/>
          <p:cNvSpPr txBox="1">
            <a:spLocks noChangeArrowheads="1"/>
          </p:cNvSpPr>
          <p:nvPr/>
        </p:nvSpPr>
        <p:spPr bwMode="auto">
          <a:xfrm>
            <a:off x="5099844" y="5819353"/>
            <a:ext cx="26725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=(x+2)(x</a:t>
            </a:r>
            <a:r>
              <a:rPr lang="en-US" sz="2400" baseline="300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2</a:t>
            </a:r>
            <a:r>
              <a:rPr lang="en-US" sz="24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-2x+4)</a:t>
            </a:r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2590800" y="4985783"/>
            <a:ext cx="19812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99"/>
                </a:solidFill>
                <a:latin typeface="Arial" charset="0"/>
              </a:rPr>
              <a:t>(x+2)</a:t>
            </a:r>
            <a:r>
              <a:rPr lang="en-US" sz="2400" baseline="30000">
                <a:solidFill>
                  <a:srgbClr val="CC0099"/>
                </a:solidFill>
                <a:latin typeface="Arial" charset="0"/>
              </a:rPr>
              <a:t>3</a:t>
            </a:r>
            <a:endParaRPr lang="en-US" sz="2400">
              <a:solidFill>
                <a:srgbClr val="CC0099"/>
              </a:solidFill>
              <a:latin typeface="Arial" charset="0"/>
            </a:endParaRP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5018881" y="3272136"/>
            <a:ext cx="27535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99"/>
                </a:solidFill>
                <a:latin typeface="Arial" charset="0"/>
              </a:rPr>
              <a:t>=x</a:t>
            </a:r>
            <a:r>
              <a:rPr lang="en-US" sz="2400" baseline="30000">
                <a:solidFill>
                  <a:srgbClr val="CC0099"/>
                </a:solidFill>
                <a:latin typeface="Arial" charset="0"/>
              </a:rPr>
              <a:t>3</a:t>
            </a:r>
            <a:r>
              <a:rPr lang="en-US" sz="2400">
                <a:solidFill>
                  <a:srgbClr val="CC0099"/>
                </a:solidFill>
                <a:latin typeface="Arial" charset="0"/>
              </a:rPr>
              <a:t>+6x</a:t>
            </a:r>
            <a:r>
              <a:rPr lang="en-US" sz="2400" baseline="30000">
                <a:solidFill>
                  <a:srgbClr val="CC0099"/>
                </a:solidFill>
                <a:latin typeface="Arial" charset="0"/>
              </a:rPr>
              <a:t>2</a:t>
            </a:r>
            <a:r>
              <a:rPr lang="en-US" sz="2400">
                <a:solidFill>
                  <a:srgbClr val="CC0099"/>
                </a:solidFill>
                <a:latin typeface="Arial" charset="0"/>
              </a:rPr>
              <a:t>+12x+8</a:t>
            </a:r>
          </a:p>
        </p:txBody>
      </p:sp>
      <p:sp>
        <p:nvSpPr>
          <p:cNvPr id="15" name="Text Box 34"/>
          <p:cNvSpPr txBox="1">
            <a:spLocks noChangeArrowheads="1"/>
          </p:cNvSpPr>
          <p:nvPr/>
        </p:nvSpPr>
        <p:spPr bwMode="auto">
          <a:xfrm>
            <a:off x="4950619" y="4979417"/>
            <a:ext cx="28217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800000"/>
                </a:solidFill>
                <a:latin typeface="Arial" charset="0"/>
              </a:rPr>
              <a:t>= x</a:t>
            </a:r>
            <a:r>
              <a:rPr lang="en-US" sz="2400" baseline="30000">
                <a:solidFill>
                  <a:srgbClr val="800000"/>
                </a:solidFill>
                <a:latin typeface="Arial" charset="0"/>
              </a:rPr>
              <a:t>3</a:t>
            </a:r>
            <a:r>
              <a:rPr lang="en-US" sz="2400">
                <a:solidFill>
                  <a:srgbClr val="800000"/>
                </a:solidFill>
                <a:latin typeface="Arial" charset="0"/>
              </a:rPr>
              <a:t>-6x</a:t>
            </a:r>
            <a:r>
              <a:rPr lang="en-US" sz="2400" baseline="30000">
                <a:solidFill>
                  <a:srgbClr val="800000"/>
                </a:solidFill>
                <a:latin typeface="Arial" charset="0"/>
              </a:rPr>
              <a:t>2</a:t>
            </a:r>
            <a:r>
              <a:rPr lang="en-US" sz="2400">
                <a:solidFill>
                  <a:srgbClr val="800000"/>
                </a:solidFill>
                <a:latin typeface="Arial" charset="0"/>
              </a:rPr>
              <a:t>+12x-8</a:t>
            </a:r>
          </a:p>
        </p:txBody>
      </p:sp>
      <p:sp>
        <p:nvSpPr>
          <p:cNvPr id="16" name="Text Box 35"/>
          <p:cNvSpPr txBox="1">
            <a:spLocks noChangeArrowheads="1"/>
          </p:cNvSpPr>
          <p:nvPr/>
        </p:nvSpPr>
        <p:spPr bwMode="auto">
          <a:xfrm>
            <a:off x="2895601" y="5862936"/>
            <a:ext cx="10445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00"/>
                </a:solidFill>
                <a:latin typeface="Arial" charset="0"/>
              </a:rPr>
              <a:t>(x -2)</a:t>
            </a:r>
            <a:r>
              <a:rPr lang="en-US" sz="2400" baseline="30000">
                <a:solidFill>
                  <a:srgbClr val="800000"/>
                </a:solidFill>
                <a:latin typeface="Arial" charset="0"/>
              </a:rPr>
              <a:t>3</a:t>
            </a:r>
            <a:endParaRPr lang="en-US" sz="240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17" name="Line 62"/>
          <p:cNvSpPr>
            <a:spLocks noChangeShapeType="1"/>
          </p:cNvSpPr>
          <p:nvPr/>
        </p:nvSpPr>
        <p:spPr bwMode="auto">
          <a:xfrm>
            <a:off x="3940176" y="3392487"/>
            <a:ext cx="1008565" cy="98648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18" name="Line 65"/>
          <p:cNvSpPr>
            <a:spLocks noChangeShapeType="1"/>
          </p:cNvSpPr>
          <p:nvPr/>
        </p:nvSpPr>
        <p:spPr bwMode="auto">
          <a:xfrm>
            <a:off x="3799824" y="4470976"/>
            <a:ext cx="1150794" cy="1162424"/>
          </a:xfrm>
          <a:prstGeom prst="line">
            <a:avLst/>
          </a:prstGeom>
          <a:noFill/>
          <a:ln w="9525">
            <a:solidFill>
              <a:schemeClr val="accent4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19" name="Line 78"/>
          <p:cNvSpPr>
            <a:spLocks noChangeShapeType="1"/>
          </p:cNvSpPr>
          <p:nvPr/>
        </p:nvSpPr>
        <p:spPr bwMode="auto">
          <a:xfrm flipV="1">
            <a:off x="3613366" y="3502967"/>
            <a:ext cx="1405515" cy="1692708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0" name="Line 80"/>
          <p:cNvSpPr>
            <a:spLocks noChangeShapeType="1"/>
          </p:cNvSpPr>
          <p:nvPr/>
        </p:nvSpPr>
        <p:spPr bwMode="auto">
          <a:xfrm flipV="1">
            <a:off x="3962400" y="5216614"/>
            <a:ext cx="988219" cy="83357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" name="Rectangle 1"/>
          <p:cNvSpPr/>
          <p:nvPr/>
        </p:nvSpPr>
        <p:spPr>
          <a:xfrm>
            <a:off x="2133600" y="914401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	Hãy chọn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 câu ở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“cột A”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nối với mỗi câu ở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“cột B” để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 1 hằng đẳng thức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đúng.</a:t>
            </a:r>
            <a:endParaRPr lang="en-US" sz="2400"/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7924801" y="2993666"/>
            <a:ext cx="914399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1 </a:t>
            </a:r>
            <a:r>
              <a:rPr lang="en-US" sz="3200" b="1">
                <a:latin typeface="Arial" charset="0"/>
              </a:rPr>
              <a:t>-</a:t>
            </a:r>
            <a:endParaRPr lang="en-US" sz="3200" b="1">
              <a:latin typeface="Arial" charset="0"/>
            </a:endParaRP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7924800" y="3886201"/>
            <a:ext cx="914399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2 </a:t>
            </a:r>
            <a:r>
              <a:rPr lang="en-US" sz="3200" b="1">
                <a:latin typeface="Arial" charset="0"/>
              </a:rPr>
              <a:t>-</a:t>
            </a:r>
            <a:endParaRPr lang="en-US" sz="3200" b="1">
              <a:latin typeface="Arial" charset="0"/>
            </a:endParaRP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7924801" y="4749226"/>
            <a:ext cx="914399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3 </a:t>
            </a:r>
            <a:r>
              <a:rPr lang="en-US" sz="3200" b="1">
                <a:latin typeface="Arial" charset="0"/>
              </a:rPr>
              <a:t>-</a:t>
            </a:r>
            <a:endParaRPr lang="en-US" sz="3200" b="1">
              <a:latin typeface="Arial" charset="0"/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7890165" y="5630103"/>
            <a:ext cx="914399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4 </a:t>
            </a:r>
            <a:r>
              <a:rPr lang="en-US" sz="3200" b="1">
                <a:latin typeface="Arial" charset="0"/>
              </a:rPr>
              <a:t>-</a:t>
            </a:r>
            <a:endParaRPr lang="en-US" sz="3200" b="1">
              <a:latin typeface="Arial" charset="0"/>
            </a:endParaRP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8846127" y="2993666"/>
            <a:ext cx="60267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Arial" charset="0"/>
              </a:rPr>
              <a:t>b</a:t>
            </a:r>
            <a:endParaRPr lang="en-US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8846126" y="3886201"/>
            <a:ext cx="60267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d</a:t>
            </a:r>
            <a:endParaRPr lang="en-US" sz="3200" b="1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8846127" y="4749226"/>
            <a:ext cx="602675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200" b="1">
                <a:solidFill>
                  <a:srgbClr val="CC0099"/>
                </a:solidFill>
                <a:latin typeface="Arial" charset="0"/>
              </a:rPr>
              <a:t>a</a:t>
            </a:r>
            <a:endParaRPr lang="en-US" sz="3200" b="1">
              <a:solidFill>
                <a:srgbClr val="CC0099"/>
              </a:solidFill>
              <a:latin typeface="Arial" charset="0"/>
            </a:endParaRPr>
          </a:p>
        </p:txBody>
      </p: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8811491" y="5630103"/>
            <a:ext cx="637312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200" b="1">
                <a:solidFill>
                  <a:srgbClr val="800000"/>
                </a:solidFill>
                <a:latin typeface="Arial" charset="0"/>
              </a:rPr>
              <a:t>c</a:t>
            </a:r>
            <a:endParaRPr lang="en-US" sz="3200" b="1">
              <a:solidFill>
                <a:srgbClr val="8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72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1556327" y="1675917"/>
            <a:ext cx="838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2.Bình phương của một hiệu:  (A 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B)</a:t>
            </a:r>
            <a:r>
              <a:rPr lang="en-US" altLang="en-US" sz="28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lang="en-US" altLang="en-US" sz="28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2AB + B</a:t>
            </a:r>
            <a:r>
              <a:rPr lang="en-US" altLang="en-US" sz="28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alt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1581727" y="2430730"/>
            <a:ext cx="838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Hiệu hai bình phương:        A</a:t>
            </a:r>
            <a:r>
              <a:rPr lang="en-US" altLang="en-US" sz="2800" b="1" i="1" baseline="30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</a:t>
            </a:r>
            <a:r>
              <a:rPr lang="en-US" altLang="en-US" sz="2800" b="1" i="1" baseline="30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(A + B)(A – B) </a:t>
            </a:r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1587500" y="980679"/>
            <a:ext cx="876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1.Bình phương của một tổng : (A + B)</a:t>
            </a:r>
            <a:r>
              <a:rPr lang="en-US" altLang="en-US" sz="28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lang="en-US" altLang="en-US" sz="28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+ 2AB + B</a:t>
            </a:r>
            <a:r>
              <a:rPr lang="en-US" altLang="en-US" sz="2800" b="1" i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1534391" y="3228050"/>
            <a:ext cx="9372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Lập phương của 1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tổng:  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B)</a:t>
            </a:r>
            <a:r>
              <a:rPr lang="en-US" altLang="en-US" sz="28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A</a:t>
            </a:r>
            <a:r>
              <a:rPr lang="en-US" altLang="en-US" sz="28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+ 3A</a:t>
            </a:r>
            <a:r>
              <a:rPr lang="en-US" altLang="en-US" sz="28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+ 3AB</a:t>
            </a:r>
            <a:r>
              <a:rPr lang="en-US" altLang="en-US" sz="28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  <a:r>
              <a:rPr lang="en-US" altLang="en-US" sz="28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1534391" y="4001596"/>
            <a:ext cx="960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Lập phương của 1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: 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– B)</a:t>
            </a:r>
            <a:r>
              <a:rPr lang="en-US" altLang="en-US" sz="28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lang="en-US" altLang="en-US" sz="28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3A</a:t>
            </a:r>
            <a:r>
              <a:rPr lang="en-US" altLang="en-US" sz="28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+ 3AB</a:t>
            </a:r>
            <a:r>
              <a:rPr lang="en-US" altLang="en-US" sz="28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</a:t>
            </a:r>
            <a:r>
              <a:rPr lang="en-US" altLang="en-US" sz="28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1556327" y="4840279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Tổng hai lập 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phương:  A</a:t>
            </a:r>
            <a:r>
              <a:rPr lang="en-US" altLang="en-US" sz="280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B</a:t>
            </a:r>
            <a:r>
              <a:rPr lang="en-US" altLang="en-US" sz="280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(A + B)(A</a:t>
            </a:r>
            <a:r>
              <a:rPr lang="en-US" altLang="en-US" sz="280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 AB + B</a:t>
            </a:r>
            <a:r>
              <a:rPr lang="en-US" altLang="en-US" sz="280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1575954" y="5595092"/>
            <a:ext cx="883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Hiệu hai lập phương: 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altLang="en-US" sz="280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B</a:t>
            </a:r>
            <a:r>
              <a:rPr lang="en-US" altLang="en-US" sz="280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(A – B)(A</a:t>
            </a:r>
            <a:r>
              <a:rPr lang="en-US" altLang="en-US" sz="280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AB + B</a:t>
            </a:r>
            <a:r>
              <a:rPr lang="en-US" altLang="en-US" sz="2800" b="1" i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4105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967633"/>
              </p:ext>
            </p:extLst>
          </p:nvPr>
        </p:nvGraphicFramePr>
        <p:xfrm>
          <a:off x="5638800" y="17526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4105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7526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Rectangle 27"/>
          <p:cNvSpPr>
            <a:spLocks noChangeArrowheads="1"/>
          </p:cNvSpPr>
          <p:nvPr/>
        </p:nvSpPr>
        <p:spPr bwMode="auto">
          <a:xfrm>
            <a:off x="2223077" y="245624"/>
            <a:ext cx="7995227" cy="55399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 HẰNG ĐẲNG THỨC ĐÁNG NHỚ  </a:t>
            </a:r>
            <a:endParaRPr lang="en-US" altLang="en-US" sz="3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53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0" decel="100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1" grpId="0"/>
      <p:bldP spid="12313" grpId="0"/>
      <p:bldP spid="12315" grpId="0"/>
      <p:bldP spid="12316" grpId="0"/>
      <p:bldP spid="12318" grpId="0"/>
      <p:bldP spid="12320" grpId="0"/>
      <p:bldP spid="123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142991"/>
              </p:ext>
            </p:extLst>
          </p:nvPr>
        </p:nvGraphicFramePr>
        <p:xfrm>
          <a:off x="1981200" y="2057400"/>
          <a:ext cx="7669138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name="Equation" r:id="rId3" imgW="3111500" imgH="1701800" progId="Equation.DSMT4">
                  <p:embed/>
                </p:oleObj>
              </mc:Choice>
              <mc:Fallback>
                <p:oleObj name="Equation" r:id="rId3" imgW="3111500" imgH="170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057400"/>
                        <a:ext cx="7669138" cy="4191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41337"/>
            <a:ext cx="449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40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04212"/>
              </p:ext>
            </p:extLst>
          </p:nvPr>
        </p:nvGraphicFramePr>
        <p:xfrm>
          <a:off x="2743200" y="594590"/>
          <a:ext cx="7145294" cy="738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0" name="Equation" r:id="rId5" imgW="3098800" imgH="317500" progId="Equation.DSMT4">
                  <p:embed/>
                </p:oleObj>
              </mc:Choice>
              <mc:Fallback>
                <p:oleObj name="Equation" r:id="rId5" imgW="3098800" imgH="3175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94590"/>
                        <a:ext cx="7145294" cy="7386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648200" y="1433717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8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>
            <a:off x="2057400" y="1607180"/>
            <a:ext cx="8763000" cy="4462790"/>
          </a:xfrm>
          <a:prstGeom prst="cloudCallout">
            <a:avLst>
              <a:gd name="adj1" fmla="val 35833"/>
              <a:gd name="adj2" fmla="val -81211"/>
            </a:avLst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95600" y="3028950"/>
            <a:ext cx="6300788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Char char="-"/>
            </a:pPr>
            <a:r>
              <a:rPr lang="en-US" sz="2800" b="1">
                <a:latin typeface=".VnTime" pitchFamily="34" charset="0"/>
              </a:rPr>
              <a:t> Thuéc 7 </a:t>
            </a:r>
            <a:r>
              <a:rPr lang="en-US" sz="2800" b="1">
                <a:latin typeface=".VnTime" pitchFamily="34" charset="0"/>
              </a:rPr>
              <a:t>h»ng ®¼ng thøc </a:t>
            </a:r>
          </a:p>
          <a:p>
            <a:r>
              <a:rPr lang="en-US" sz="2800" b="1">
                <a:latin typeface=".VnTime" pitchFamily="34" charset="0"/>
              </a:rPr>
              <a:t>      </a:t>
            </a:r>
            <a:r>
              <a:rPr lang="en-US" sz="2800" b="1" i="1">
                <a:solidFill>
                  <a:srgbClr val="0000FF"/>
                </a:solidFill>
                <a:latin typeface=".VnTime" pitchFamily="34" charset="0"/>
              </a:rPr>
              <a:t>(c«ng thøc vµ ph¸t biÓu b»ng lêi)</a:t>
            </a:r>
          </a:p>
          <a:p>
            <a:pPr>
              <a:buFontTx/>
              <a:buChar char="-"/>
            </a:pPr>
            <a:r>
              <a:rPr lang="en-US" sz="2800" b="1">
                <a:solidFill>
                  <a:srgbClr val="800000"/>
                </a:solidFill>
                <a:latin typeface=".VnTime" pitchFamily="34" charset="0"/>
              </a:rPr>
              <a:t> Lµm </a:t>
            </a:r>
            <a:r>
              <a:rPr lang="en-US" sz="2800" b="1">
                <a:solidFill>
                  <a:srgbClr val="800000"/>
                </a:solidFill>
                <a:latin typeface=".VnTime" pitchFamily="34" charset="0"/>
              </a:rPr>
              <a:t>bµi tËp</a:t>
            </a:r>
            <a:r>
              <a:rPr lang="en-US" sz="2800" b="1">
                <a:solidFill>
                  <a:srgbClr val="800000"/>
                </a:solidFill>
                <a:latin typeface=".VnTime" pitchFamily="34" charset="0"/>
              </a:rPr>
              <a:t>: 30; 31b; 32; 33/tr.16/sgk</a:t>
            </a:r>
            <a:endParaRPr lang="en-US" sz="2800" b="1">
              <a:solidFill>
                <a:srgbClr val="800000"/>
              </a:solidFill>
              <a:latin typeface=".VnTime" pitchFamily="34" charset="0"/>
            </a:endParaRPr>
          </a:p>
          <a:p>
            <a:r>
              <a:rPr lang="en-US" sz="2800" b="1">
                <a:solidFill>
                  <a:srgbClr val="CC0099"/>
                </a:solidFill>
                <a:latin typeface=".VnTime" pitchFamily="34" charset="0"/>
              </a:rPr>
              <a:t>- Xem  </a:t>
            </a:r>
            <a:r>
              <a:rPr lang="en-US" sz="2800" b="1">
                <a:solidFill>
                  <a:srgbClr val="CC0099"/>
                </a:solidFill>
                <a:latin typeface=".VnTime" pitchFamily="34" charset="0"/>
              </a:rPr>
              <a:t>BT trong SBT </a:t>
            </a:r>
            <a:r>
              <a:rPr lang="en-US" sz="2800" b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800" b="1">
                <a:solidFill>
                  <a:srgbClr val="CC0099"/>
                </a:solidFill>
                <a:latin typeface=".VnTime" pitchFamily="34" charset="0"/>
              </a:rPr>
              <a:t> Tiết sau luyện tập</a:t>
            </a: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3302794" y="169822"/>
            <a:ext cx="5486400" cy="58477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HƯỚNG DẪN VỀ NHÀ</a:t>
            </a:r>
            <a:endParaRPr lang="en-US" sz="3200" b="1" u="sng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74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905000" y="685800"/>
                <a:ext cx="8295968" cy="990600"/>
              </a:xfrm>
            </p:spPr>
            <p:txBody>
              <a:bodyPr>
                <a:no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- Viết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công thức biểu diễn hằng đẳng thức </a:t>
                </a:r>
                <a:r>
                  <a:rPr lang="en-US" sz="28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 phương của một </a:t>
                </a:r>
                <a:r>
                  <a:rPr lang="en-US" sz="28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tổng</a:t>
                </a:r>
                <a:r>
                  <a:rPr lang="en-US" sz="28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?  </a:t>
                </a:r>
                <a:r>
                  <a:rPr lang="en-US" sz="2800" i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Phát</a:t>
                </a:r>
                <a:r>
                  <a:rPr lang="en-US" sz="28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sz="28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en-US" sz="28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lời</a:t>
                </a:r>
                <a:r>
                  <a:rPr lang="en-US" sz="28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                                                                 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- Tính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giá trị của biểu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thức: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A</m:t>
                    </m:r>
                    <m: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 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x</m:t>
                        </m:r>
                      </m:e>
                      <m:sup>
                        <m:r>
                          <a:rPr lang="en-US" sz="280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12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x</m:t>
                        </m:r>
                      </m:e>
                      <m:sup>
                        <m:r>
                          <a:rPr lang="en-US" sz="280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48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x</m:t>
                    </m:r>
                    <m: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64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tại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x =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6.                                                                                                             </a:t>
                </a:r>
                <a:endParaRPr lang="en-US" sz="3000" b="1" u="sng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905000" y="685800"/>
                <a:ext cx="8295968" cy="990600"/>
              </a:xfrm>
              <a:blipFill>
                <a:blip r:embed="rId2"/>
                <a:stretch>
                  <a:fillRect l="-1544" t="-6790" r="-36397" b="-98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"/>
            <a:ext cx="9144000" cy="761999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en-US" sz="400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 Box 17"/>
              <p:cNvSpPr txBox="1">
                <a:spLocks noChangeArrowheads="1"/>
              </p:cNvSpPr>
              <p:nvPr/>
            </p:nvSpPr>
            <p:spPr bwMode="auto">
              <a:xfrm>
                <a:off x="1981200" y="3124201"/>
                <a:ext cx="8229600" cy="3323987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dirty="0">
                    <a:ln w="1905"/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- Lập </a:t>
                </a:r>
                <a:r>
                  <a:rPr lang="en-US" sz="2800" dirty="0">
                    <a:ln w="1905"/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phương của một </a:t>
                </a:r>
                <a:r>
                  <a:rPr lang="en-US" sz="2800" dirty="0">
                    <a:ln w="1905"/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tổng:</a:t>
                </a:r>
              </a:p>
              <a:p>
                <a:pPr algn="just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800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 (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A</m:t>
                          </m:r>
                          <m:r>
                            <a:rPr lang="en-US" sz="2800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B</m:t>
                          </m:r>
                          <m:r>
                            <a:rPr lang="en-US" sz="2800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>
                          <a:ln w="1905"/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800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>
                          <a:ln w="1905"/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2800">
                          <a:ln w="1905"/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/>
                          <a:cs typeface="Times New Roman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800" i="1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800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800">
                          <a:ln w="1905"/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/>
                          <a:cs typeface="Times New Roman" pitchFamily="18" charset="0"/>
                        </a:rPr>
                        <m:t>B</m:t>
                      </m:r>
                      <m:r>
                        <a:rPr lang="en-US" sz="2800">
                          <a:ln w="1905"/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2800">
                          <a:ln w="1905"/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/>
                          <a:cs typeface="Times New Roman" pitchFamily="18" charset="0"/>
                        </a:rPr>
                        <m:t>3</m:t>
                      </m:r>
                      <m:r>
                        <m:rPr>
                          <m:sty m:val="p"/>
                        </m:rPr>
                        <a:rPr lang="en-US" sz="2800">
                          <a:ln w="1905"/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/>
                          <a:cs typeface="Times New Roman" pitchFamily="18" charset="0"/>
                        </a:rPr>
                        <m:t>A</m:t>
                      </m:r>
                      <m:sSup>
                        <m:sSupPr>
                          <m:ctrlPr>
                            <a:rPr lang="en-US" sz="2800" i="1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800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>
                          <a:ln w="1905"/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800">
                              <a:ln w="1905"/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Ta có: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A</m:t>
                    </m:r>
                    <m: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 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x</m:t>
                        </m:r>
                      </m:e>
                      <m:sup>
                        <m:r>
                          <a:rPr lang="en-US" sz="280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12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x</m:t>
                        </m:r>
                      </m:e>
                      <m:sup>
                        <m:r>
                          <a:rPr lang="en-US" sz="280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48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x</m:t>
                    </m:r>
                    <m: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8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64</m:t>
                    </m:r>
                  </m:oMath>
                </a14:m>
                <a:endParaRPr lang="en-US" sz="2800" dirty="0">
                  <a:solidFill>
                    <a:schemeClr val="tx1"/>
                  </a:solidFill>
                  <a:latin typeface="Cambria Math"/>
                  <a:cs typeface="Times New Roman" pitchFamily="18" charset="0"/>
                </a:endParaRP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80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280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80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80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.</m:t>
                      </m:r>
                      <m:r>
                        <a:rPr lang="en-US" sz="280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4</m:t>
                      </m:r>
                      <m:r>
                        <a:rPr lang="en-US" sz="280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280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3</m:t>
                      </m:r>
                      <m:r>
                        <a:rPr lang="en-US" sz="280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en-US" sz="280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x</m:t>
                      </m:r>
                      <m:r>
                        <a:rPr lang="en-US" sz="280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80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280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80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280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=(</m:t>
                      </m:r>
                      <m:r>
                        <m:rPr>
                          <m:sty m:val="p"/>
                        </m:rPr>
                        <a:rPr lang="en-US" sz="280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x</m:t>
                      </m:r>
                      <m:r>
                        <a:rPr lang="en-US" sz="280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280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80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spcBef>
                    <a:spcPct val="50000"/>
                  </a:spcBef>
                </a:pPr>
                <a:r>
                  <a:rPr lang="en-US" sz="2800" dirty="0">
                    <a:ln w="1905"/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Thay x = 6 ta có: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itchFamily="18" charset="0"/>
                      </a:rPr>
                      <m:t>A</m:t>
                    </m:r>
                    <m:r>
                      <a:rPr lang="en-US" sz="280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itchFamily="18" charset="0"/>
                      </a:rPr>
                      <m:t>=(</m:t>
                    </m:r>
                    <m:r>
                      <a:rPr lang="en-US" sz="280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itchFamily="18" charset="0"/>
                      </a:rPr>
                      <m:t>6</m:t>
                    </m:r>
                    <m:r>
                      <a:rPr lang="en-US" sz="280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80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itchFamily="18" charset="0"/>
                      </a:rPr>
                      <m:t>4</m:t>
                    </m:r>
                    <m:sSup>
                      <m:sSupPr>
                        <m:ctrlPr>
                          <a:rPr lang="en-US" sz="2800" i="1">
                            <a:ln w="1905"/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>
                            <a:ln w="1905"/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>
                            <a:ln w="1905"/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sz="280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n w="1905"/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>
                            <a:ln w="1905"/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</m:e>
                      <m:sup>
                        <m:r>
                          <a:rPr lang="en-US" sz="2800">
                            <a:ln w="1905"/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sz="280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80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mbria Math"/>
                        <a:cs typeface="Times New Roman" pitchFamily="18" charset="0"/>
                      </a:rPr>
                      <m:t>1000</m:t>
                    </m:r>
                  </m:oMath>
                </a14:m>
                <a:r>
                  <a:rPr lang="en-US" sz="2800" dirty="0">
                    <a:ln w="1905"/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  <a:p>
                <a:pPr algn="just">
                  <a:spcBef>
                    <a:spcPct val="50000"/>
                  </a:spcBef>
                </a:pPr>
                <a:r>
                  <a:rPr lang="en-US" sz="2800" dirty="0">
                    <a:ln w="1905"/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Vậy A = 1000 tại x = 6.</a:t>
                </a:r>
                <a:endParaRPr lang="en-US" sz="2800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4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81200" y="3124201"/>
                <a:ext cx="8229600" cy="3323987"/>
              </a:xfrm>
              <a:prstGeom prst="rect">
                <a:avLst/>
              </a:prstGeom>
              <a:blipFill>
                <a:blip r:embed="rId3"/>
                <a:stretch>
                  <a:fillRect l="-1404" t="-1825" b="-3650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/>
          <p:cNvSpPr txBox="1">
            <a:spLocks/>
          </p:cNvSpPr>
          <p:nvPr/>
        </p:nvSpPr>
        <p:spPr>
          <a:xfrm>
            <a:off x="1676400" y="2362200"/>
            <a:ext cx="9144000" cy="761999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US" sz="3000" u="sng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Bài làm</a:t>
            </a:r>
            <a:endParaRPr lang="en-US" sz="3000" u="sng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9400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4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524000" y="914400"/>
            <a:ext cx="4305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Thực hiện tính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419600" y="171450"/>
            <a:ext cx="3048000" cy="590550"/>
            <a:chOff x="1981200" y="228600"/>
            <a:chExt cx="4724400" cy="590550"/>
          </a:xfrm>
        </p:grpSpPr>
        <p:sp>
          <p:nvSpPr>
            <p:cNvPr id="6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981200" y="228600"/>
              <a:ext cx="4724400" cy="457200"/>
            </a:xfrm>
            <a:prstGeom prst="rect">
              <a:avLst/>
            </a:prstGeom>
            <a:effectLst/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FFCC00"/>
                    </a:solidFill>
                    <a:round/>
                    <a:headEnd/>
                    <a:tailEnd/>
                  </a:ln>
                  <a:latin typeface="Times New Roman" pitchFamily="18" charset="0"/>
                  <a:cs typeface="Times New Roman" pitchFamily="18" charset="0"/>
                </a:rPr>
                <a:t>KHỞI ĐỘNG</a:t>
              </a:r>
              <a:endParaRPr lang="en-US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514600" y="762000"/>
              <a:ext cx="360045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133600" y="819150"/>
              <a:ext cx="4343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362200" y="1376065"/>
            <a:ext cx="4305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 HS1: </a:t>
            </a:r>
            <a:r>
              <a:rPr lang="en-US" sz="2800" dirty="0">
                <a:latin typeface="Times New Roman" pitchFamily="18" charset="0"/>
              </a:rPr>
              <a:t>(a </a:t>
            </a:r>
            <a:r>
              <a:rPr lang="en-US" sz="2800" dirty="0">
                <a:latin typeface="Times New Roman" pitchFamily="18" charset="0"/>
              </a:rPr>
              <a:t>+ </a:t>
            </a:r>
            <a:r>
              <a:rPr lang="en-US" sz="2800" dirty="0">
                <a:latin typeface="Times New Roman" pitchFamily="18" charset="0"/>
              </a:rPr>
              <a:t>b</a:t>
            </a:r>
            <a:r>
              <a:rPr lang="en-US" sz="2800" dirty="0">
                <a:latin typeface="Times New Roman" pitchFamily="18" charset="0"/>
              </a:rPr>
              <a:t>)(a</a:t>
            </a:r>
            <a:r>
              <a:rPr lang="en-US" sz="2800" baseline="30000" dirty="0">
                <a:latin typeface="Times New Roman" pitchFamily="18" charset="0"/>
              </a:rPr>
              <a:t>2 </a:t>
            </a:r>
            <a:r>
              <a:rPr lang="en-US" sz="2800" dirty="0">
                <a:latin typeface="Times New Roman" pitchFamily="18" charset="0"/>
              </a:rPr>
              <a:t>- ab + b</a:t>
            </a:r>
            <a:r>
              <a:rPr lang="en-US" sz="2800" baseline="30000" dirty="0">
                <a:latin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</a:rPr>
              <a:t>)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362200" y="1905000"/>
            <a:ext cx="4305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 HS2: </a:t>
            </a:r>
            <a:r>
              <a:rPr lang="en-US" sz="2800" dirty="0">
                <a:latin typeface="Times New Roman" pitchFamily="18" charset="0"/>
              </a:rPr>
              <a:t>(a - b</a:t>
            </a:r>
            <a:r>
              <a:rPr lang="en-US" sz="2800" dirty="0">
                <a:latin typeface="Times New Roman" pitchFamily="18" charset="0"/>
              </a:rPr>
              <a:t>)(a</a:t>
            </a:r>
            <a:r>
              <a:rPr lang="en-US" sz="2800" baseline="30000" dirty="0">
                <a:latin typeface="Times New Roman" pitchFamily="18" charset="0"/>
              </a:rPr>
              <a:t>2 </a:t>
            </a:r>
            <a:r>
              <a:rPr lang="en-US" sz="2800" dirty="0">
                <a:latin typeface="Times New Roman" pitchFamily="18" charset="0"/>
              </a:rPr>
              <a:t> + ab + b</a:t>
            </a:r>
            <a:r>
              <a:rPr lang="en-US" sz="2800" baseline="30000" dirty="0">
                <a:latin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</a:rPr>
              <a:t>)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621926" y="3045768"/>
            <a:ext cx="43053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6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 </a:t>
            </a:r>
            <a:r>
              <a:rPr lang="en-US" sz="26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Ta có</a:t>
            </a:r>
            <a:r>
              <a:rPr lang="en-US" sz="26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</a:t>
            </a:r>
            <a:r>
              <a:rPr lang="en-US" sz="26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600" b="0" dirty="0">
                <a:latin typeface="Times New Roman" pitchFamily="18" charset="0"/>
              </a:rPr>
              <a:t>(a </a:t>
            </a:r>
            <a:r>
              <a:rPr lang="en-US" sz="2600" b="0" dirty="0">
                <a:latin typeface="Times New Roman" pitchFamily="18" charset="0"/>
              </a:rPr>
              <a:t>+ </a:t>
            </a:r>
            <a:r>
              <a:rPr lang="en-US" sz="2600" b="0" dirty="0">
                <a:latin typeface="Times New Roman" pitchFamily="18" charset="0"/>
              </a:rPr>
              <a:t>b</a:t>
            </a:r>
            <a:r>
              <a:rPr lang="en-US" sz="2600" b="0" dirty="0">
                <a:latin typeface="Times New Roman" pitchFamily="18" charset="0"/>
              </a:rPr>
              <a:t>)(a</a:t>
            </a:r>
            <a:r>
              <a:rPr lang="en-US" sz="2600" b="0" baseline="30000" dirty="0">
                <a:latin typeface="Times New Roman" pitchFamily="18" charset="0"/>
              </a:rPr>
              <a:t>2 </a:t>
            </a:r>
            <a:r>
              <a:rPr lang="en-US" sz="2600" b="0" dirty="0">
                <a:latin typeface="Times New Roman" pitchFamily="18" charset="0"/>
              </a:rPr>
              <a:t>- ab + b</a:t>
            </a:r>
            <a:r>
              <a:rPr lang="en-US" sz="2600" b="0" baseline="30000" dirty="0">
                <a:latin typeface="Times New Roman" pitchFamily="18" charset="0"/>
              </a:rPr>
              <a:t>2</a:t>
            </a:r>
            <a:r>
              <a:rPr lang="en-US" sz="2600" b="0" dirty="0">
                <a:latin typeface="Times New Roman" pitchFamily="18" charset="0"/>
              </a:rPr>
              <a:t>)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6236703" y="3071616"/>
            <a:ext cx="43053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 Ta có: 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(a 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- b)( 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2600" b="0" baseline="30000" dirty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+ ab + b</a:t>
            </a:r>
            <a:r>
              <a:rPr lang="en-US" sz="2600" b="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119930" y="3387229"/>
            <a:ext cx="0" cy="2363788"/>
          </a:xfrm>
          <a:prstGeom prst="line">
            <a:avLst/>
          </a:prstGeom>
          <a:noFill/>
          <a:ln w="28575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1524001" y="3666632"/>
            <a:ext cx="469922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6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600" b="0" dirty="0">
                <a:latin typeface="Times New Roman" pitchFamily="18" charset="0"/>
              </a:rPr>
              <a:t>a.(a</a:t>
            </a:r>
            <a:r>
              <a:rPr lang="en-US" sz="2600" b="0" baseline="30000" dirty="0">
                <a:latin typeface="Times New Roman" pitchFamily="18" charset="0"/>
              </a:rPr>
              <a:t>2 </a:t>
            </a:r>
            <a:r>
              <a:rPr lang="en-US" sz="2600" b="0" dirty="0">
                <a:latin typeface="Times New Roman" pitchFamily="18" charset="0"/>
              </a:rPr>
              <a:t>- ab + b</a:t>
            </a:r>
            <a:r>
              <a:rPr lang="en-US" sz="2600" b="0" baseline="30000" dirty="0">
                <a:latin typeface="Times New Roman" pitchFamily="18" charset="0"/>
              </a:rPr>
              <a:t>2</a:t>
            </a:r>
            <a:r>
              <a:rPr lang="en-US" sz="2600" b="0" dirty="0">
                <a:latin typeface="Times New Roman" pitchFamily="18" charset="0"/>
              </a:rPr>
              <a:t>) + b.(</a:t>
            </a:r>
            <a:r>
              <a:rPr lang="en-US" sz="2600" b="0" dirty="0">
                <a:latin typeface="Times New Roman" pitchFamily="18" charset="0"/>
              </a:rPr>
              <a:t>a</a:t>
            </a:r>
            <a:r>
              <a:rPr lang="en-US" sz="2600" b="0" baseline="30000" dirty="0">
                <a:latin typeface="Times New Roman" pitchFamily="18" charset="0"/>
              </a:rPr>
              <a:t>2 </a:t>
            </a:r>
            <a:r>
              <a:rPr lang="en-US" sz="2600" b="0" dirty="0">
                <a:latin typeface="Times New Roman" pitchFamily="18" charset="0"/>
              </a:rPr>
              <a:t>- ab + b</a:t>
            </a:r>
            <a:r>
              <a:rPr lang="en-US" sz="2600" b="0" baseline="30000" dirty="0">
                <a:latin typeface="Times New Roman" pitchFamily="18" charset="0"/>
              </a:rPr>
              <a:t>2</a:t>
            </a:r>
            <a:r>
              <a:rPr lang="en-US" sz="2600" b="0" dirty="0">
                <a:latin typeface="Times New Roman" pitchFamily="18" charset="0"/>
              </a:rPr>
              <a:t>) 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220591" y="3666632"/>
            <a:ext cx="479379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a.(a</a:t>
            </a:r>
            <a:r>
              <a:rPr lang="en-US" sz="2600" b="0" baseline="30000" dirty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+ ab + b</a:t>
            </a:r>
            <a:r>
              <a:rPr lang="en-US" sz="2600" b="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) - b.(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2600" b="0" baseline="30000" dirty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ab + b</a:t>
            </a:r>
            <a:r>
              <a:rPr lang="en-US" sz="2600" b="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) 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552012" y="4192255"/>
            <a:ext cx="456791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6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600" b="0" dirty="0">
                <a:latin typeface="Times New Roman" pitchFamily="18" charset="0"/>
              </a:rPr>
              <a:t>a</a:t>
            </a:r>
            <a:r>
              <a:rPr lang="en-US" sz="2600" b="0" baseline="30000" dirty="0">
                <a:latin typeface="Times New Roman" pitchFamily="18" charset="0"/>
              </a:rPr>
              <a:t>3</a:t>
            </a:r>
            <a:r>
              <a:rPr lang="en-US" sz="2600" b="0" baseline="30000" dirty="0">
                <a:latin typeface="Times New Roman" pitchFamily="18" charset="0"/>
              </a:rPr>
              <a:t> </a:t>
            </a:r>
            <a:r>
              <a:rPr lang="en-US" sz="2600" b="0" dirty="0">
                <a:latin typeface="Times New Roman" pitchFamily="18" charset="0"/>
              </a:rPr>
              <a:t>– a</a:t>
            </a:r>
            <a:r>
              <a:rPr lang="en-US" sz="2600" b="0" baseline="30000" dirty="0">
                <a:latin typeface="Times New Roman" pitchFamily="18" charset="0"/>
              </a:rPr>
              <a:t>2 </a:t>
            </a:r>
            <a:r>
              <a:rPr lang="en-US" sz="2600" b="0" dirty="0">
                <a:latin typeface="Times New Roman" pitchFamily="18" charset="0"/>
              </a:rPr>
              <a:t>b + ab</a:t>
            </a:r>
            <a:r>
              <a:rPr lang="en-US" sz="2600" b="0" baseline="30000" dirty="0">
                <a:latin typeface="Times New Roman" pitchFamily="18" charset="0"/>
              </a:rPr>
              <a:t>2</a:t>
            </a:r>
            <a:r>
              <a:rPr lang="en-US" sz="2600" b="0" dirty="0">
                <a:latin typeface="Times New Roman" pitchFamily="18" charset="0"/>
              </a:rPr>
              <a:t> + a</a:t>
            </a:r>
            <a:r>
              <a:rPr lang="en-US" sz="2600" b="0" baseline="30000" dirty="0">
                <a:latin typeface="Times New Roman" pitchFamily="18" charset="0"/>
              </a:rPr>
              <a:t>2</a:t>
            </a:r>
            <a:r>
              <a:rPr lang="en-US" sz="2600" b="0" dirty="0">
                <a:latin typeface="Times New Roman" pitchFamily="18" charset="0"/>
              </a:rPr>
              <a:t>b - a</a:t>
            </a:r>
            <a:r>
              <a:rPr lang="en-US" sz="2600" b="0" dirty="0">
                <a:latin typeface="Times New Roman" pitchFamily="18" charset="0"/>
              </a:rPr>
              <a:t>b</a:t>
            </a:r>
            <a:r>
              <a:rPr lang="en-US" sz="2600" b="0" baseline="30000" dirty="0">
                <a:latin typeface="Times New Roman" pitchFamily="18" charset="0"/>
              </a:rPr>
              <a:t>2</a:t>
            </a:r>
            <a:r>
              <a:rPr lang="en-US" sz="2600" b="0" dirty="0">
                <a:latin typeface="Times New Roman" pitchFamily="18" charset="0"/>
              </a:rPr>
              <a:t> </a:t>
            </a:r>
            <a:r>
              <a:rPr lang="en-US" sz="2600" b="0" dirty="0">
                <a:latin typeface="Times New Roman" pitchFamily="18" charset="0"/>
              </a:rPr>
              <a:t>+ </a:t>
            </a:r>
            <a:r>
              <a:rPr lang="en-US" sz="2600" b="0" dirty="0">
                <a:latin typeface="Times New Roman" pitchFamily="18" charset="0"/>
              </a:rPr>
              <a:t>b</a:t>
            </a:r>
            <a:r>
              <a:rPr lang="en-US" sz="2600" b="0" baseline="30000" dirty="0">
                <a:latin typeface="Times New Roman" pitchFamily="18" charset="0"/>
              </a:rPr>
              <a:t>3</a:t>
            </a:r>
            <a:r>
              <a:rPr lang="en-US" sz="2600" b="0" dirty="0">
                <a:latin typeface="Times New Roman" pitchFamily="18" charset="0"/>
              </a:rPr>
              <a:t> </a:t>
            </a:r>
            <a:endParaRPr lang="en-US" sz="2600" b="0" dirty="0">
              <a:latin typeface="Times New Roman" pitchFamily="18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1589654" y="4729504"/>
            <a:ext cx="456791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6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600" b="0" dirty="0">
                <a:latin typeface="Times New Roman" pitchFamily="18" charset="0"/>
              </a:rPr>
              <a:t>a</a:t>
            </a:r>
            <a:r>
              <a:rPr lang="en-US" sz="2600" b="0" baseline="30000" dirty="0">
                <a:latin typeface="Times New Roman" pitchFamily="18" charset="0"/>
              </a:rPr>
              <a:t>3</a:t>
            </a:r>
            <a:r>
              <a:rPr lang="en-US" sz="2600" b="0" baseline="30000" dirty="0">
                <a:latin typeface="Times New Roman" pitchFamily="18" charset="0"/>
              </a:rPr>
              <a:t> </a:t>
            </a:r>
            <a:r>
              <a:rPr lang="en-US" sz="2600" b="0" dirty="0">
                <a:latin typeface="Times New Roman" pitchFamily="18" charset="0"/>
              </a:rPr>
              <a:t>+ b</a:t>
            </a:r>
            <a:r>
              <a:rPr lang="en-US" sz="2600" b="0" baseline="30000" dirty="0">
                <a:latin typeface="Times New Roman" pitchFamily="18" charset="0"/>
              </a:rPr>
              <a:t>3</a:t>
            </a:r>
            <a:r>
              <a:rPr lang="en-US" sz="2600" b="0" dirty="0">
                <a:latin typeface="Times New Roman" pitchFamily="18" charset="0"/>
              </a:rPr>
              <a:t> </a:t>
            </a:r>
            <a:endParaRPr lang="en-US" sz="2600" b="0" dirty="0">
              <a:latin typeface="Times New Roman" pitchFamily="18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6220590" y="4159075"/>
            <a:ext cx="456791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2600" b="0" baseline="30000" dirty="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600" b="0" baseline="30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+ a</a:t>
            </a:r>
            <a:r>
              <a:rPr lang="en-US" sz="2600" b="0" baseline="30000" dirty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b + ab</a:t>
            </a:r>
            <a:r>
              <a:rPr lang="en-US" sz="2600" b="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 - a</a:t>
            </a:r>
            <a:r>
              <a:rPr lang="en-US" sz="2600" b="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b - a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2600" b="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 - b</a:t>
            </a:r>
            <a:r>
              <a:rPr lang="en-US" sz="2600" b="0" baseline="30000" dirty="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2600" b="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6220590" y="4688447"/>
            <a:ext cx="456791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2600" b="0" baseline="30000" dirty="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600" b="0" baseline="30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- b</a:t>
            </a:r>
            <a:r>
              <a:rPr lang="en-US" sz="2600" b="0" baseline="30000" dirty="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600" b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2600" b="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512313" y="5240261"/>
            <a:ext cx="456791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=&gt; 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2600" baseline="30000" dirty="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600" baseline="30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+ b</a:t>
            </a:r>
            <a:r>
              <a:rPr lang="en-US" sz="2600" baseline="30000" dirty="0">
                <a:solidFill>
                  <a:srgbClr val="0000FF"/>
                </a:solidFill>
                <a:latin typeface="Times New Roman" pitchFamily="18" charset="0"/>
              </a:rPr>
              <a:t>3 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= (a 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+ b)(a</a:t>
            </a:r>
            <a:r>
              <a:rPr lang="en-US" sz="2600" baseline="30000" dirty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- ab + b</a:t>
            </a:r>
            <a:r>
              <a:rPr lang="en-US" sz="260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sz="2600" baseline="30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26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6220590" y="5221947"/>
            <a:ext cx="456791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=&gt; </a:t>
            </a:r>
            <a:r>
              <a:rPr lang="en-US" sz="2600" dirty="0">
                <a:latin typeface="Times New Roman" pitchFamily="18" charset="0"/>
              </a:rPr>
              <a:t>a</a:t>
            </a:r>
            <a:r>
              <a:rPr lang="en-US" sz="2600" baseline="30000" dirty="0">
                <a:latin typeface="Times New Roman" pitchFamily="18" charset="0"/>
              </a:rPr>
              <a:t>3</a:t>
            </a:r>
            <a:r>
              <a:rPr lang="en-US" sz="2600" baseline="30000" dirty="0">
                <a:latin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</a:rPr>
              <a:t>-</a:t>
            </a:r>
            <a:r>
              <a:rPr lang="en-US" sz="2600" dirty="0">
                <a:latin typeface="Times New Roman" pitchFamily="18" charset="0"/>
              </a:rPr>
              <a:t> b</a:t>
            </a:r>
            <a:r>
              <a:rPr lang="en-US" sz="2600" baseline="30000" dirty="0">
                <a:latin typeface="Times New Roman" pitchFamily="18" charset="0"/>
              </a:rPr>
              <a:t>3 </a:t>
            </a:r>
            <a:r>
              <a:rPr lang="en-US" sz="2600" dirty="0">
                <a:latin typeface="Times New Roman" pitchFamily="18" charset="0"/>
              </a:rPr>
              <a:t>= (a - </a:t>
            </a:r>
            <a:r>
              <a:rPr lang="en-US" sz="2600" dirty="0">
                <a:latin typeface="Times New Roman" pitchFamily="18" charset="0"/>
              </a:rPr>
              <a:t>b)(a</a:t>
            </a:r>
            <a:r>
              <a:rPr lang="en-US" sz="2600" baseline="30000" dirty="0">
                <a:latin typeface="Times New Roman" pitchFamily="18" charset="0"/>
              </a:rPr>
              <a:t>2 </a:t>
            </a:r>
            <a:r>
              <a:rPr lang="en-US" sz="2600" dirty="0">
                <a:latin typeface="Times New Roman" pitchFamily="18" charset="0"/>
              </a:rPr>
              <a:t>+ </a:t>
            </a:r>
            <a:r>
              <a:rPr lang="en-US" sz="2600" dirty="0">
                <a:latin typeface="Times New Roman" pitchFamily="18" charset="0"/>
              </a:rPr>
              <a:t>ab + b</a:t>
            </a:r>
            <a:r>
              <a:rPr lang="en-US" sz="2600" baseline="30000" dirty="0">
                <a:latin typeface="Times New Roman" pitchFamily="18" charset="0"/>
              </a:rPr>
              <a:t>2</a:t>
            </a:r>
            <a:r>
              <a:rPr lang="en-US" sz="2600" dirty="0">
                <a:latin typeface="Times New Roman" pitchFamily="18" charset="0"/>
              </a:rPr>
              <a:t>)</a:t>
            </a:r>
            <a:r>
              <a:rPr lang="en-US" sz="2600" baseline="30000" dirty="0">
                <a:latin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</a:rPr>
              <a:t>   </a:t>
            </a:r>
            <a:endParaRPr lang="en-US" sz="2600" dirty="0">
              <a:latin typeface="Times New Roman" pitchFamily="18" charset="0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5167467" y="2513390"/>
            <a:ext cx="4305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28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Bài làm</a:t>
            </a:r>
            <a:endParaRPr lang="en-US" sz="28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6521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19" grpId="0"/>
      <p:bldP spid="21" grpId="0"/>
      <p:bldP spid="22" grpId="0"/>
      <p:bldP spid="23" grpId="0"/>
      <p:bldP spid="26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600" y="762000"/>
            <a:ext cx="670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Georgia" panose="02040502050405020303" pitchFamily="18" charset="0"/>
              </a:rPr>
              <a:t>TIẾT 7: 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Georgia" panose="02040502050405020303" pitchFamily="18" charset="0"/>
              </a:rPr>
              <a:t>NHỮNG HẰNG ĐẲNG THỨC ĐÁNG NHỚ (TIẾP)</a:t>
            </a:r>
            <a:endParaRPr lang="en-US" sz="4000" b="1" dirty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89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330" y="-20782"/>
            <a:ext cx="9144000" cy="717594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en-US" sz="2800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BÀI 5: Những hằng đẳng thức đáng nhớ</a:t>
            </a:r>
            <a:br>
              <a:rPr lang="en-US" sz="2800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2800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105395" y="667312"/>
            <a:ext cx="828703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Tổng hai lập </a:t>
            </a:r>
            <a:r>
              <a:rPr lang="en-US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phương:</a:t>
            </a:r>
            <a:endParaRPr lang="en-US" sz="3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202066" y="1259328"/>
            <a:ext cx="381000" cy="381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dirty="0"/>
              <a:t>?1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Box 7"/>
              <p:cNvSpPr txBox="1">
                <a:spLocks noChangeArrowheads="1"/>
              </p:cNvSpPr>
              <p:nvPr/>
            </p:nvSpPr>
            <p:spPr bwMode="auto">
              <a:xfrm>
                <a:off x="1661982" y="1209108"/>
                <a:ext cx="8244349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Tính </a:t>
                </a:r>
                <a14:m>
                  <m:oMath xmlns:m="http://schemas.openxmlformats.org/officeDocument/2006/math">
                    <m:r>
                      <a:rPr lang="en-US" sz="2800"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cs typeface="Times New Roman" pitchFamily="18" charset="0"/>
                      </a:rPr>
                      <m:t>a</m:t>
                    </m:r>
                    <m:r>
                      <a:rPr lang="en-US" sz="280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cs typeface="Times New Roman" pitchFamily="18" charset="0"/>
                      </a:rPr>
                      <m:t>b</m:t>
                    </m:r>
                    <m:r>
                      <a:rPr lang="en-US" sz="2800">
                        <a:latin typeface="Cambria Math"/>
                        <a:cs typeface="Times New Roman" pitchFamily="18" charset="0"/>
                      </a:rPr>
                      <m:t>)(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  <a:cs typeface="Times New Roman" pitchFamily="18" charset="0"/>
                          </a:rPr>
                          <m:t>a</m:t>
                        </m:r>
                      </m:e>
                      <m:sup>
                        <m:r>
                          <a:rPr lang="en-US" sz="280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cs typeface="Times New Roman" pitchFamily="18" charset="0"/>
                      </a:rPr>
                      <m:t>ab</m:t>
                    </m:r>
                    <m:r>
                      <a:rPr lang="en-US" sz="2800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  <a:cs typeface="Times New Roman" pitchFamily="18" charset="0"/>
                          </a:rPr>
                          <m:t>b</m:t>
                        </m:r>
                      </m:e>
                      <m:sup>
                        <m:r>
                          <a:rPr lang="en-US" sz="280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(với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, b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là các số tùy ý).</a:t>
                </a:r>
              </a:p>
            </p:txBody>
          </p:sp>
        </mc:Choice>
        <mc:Fallback>
          <p:sp>
            <p:nvSpPr>
              <p:cNvPr id="10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61982" y="1209108"/>
                <a:ext cx="8244349" cy="523220"/>
              </a:xfrm>
              <a:prstGeom prst="rect">
                <a:avLst/>
              </a:prstGeom>
              <a:blipFill>
                <a:blip r:embed="rId3"/>
                <a:stretch>
                  <a:fillRect l="-1553" t="-11628" b="-31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280261" y="2526569"/>
            <a:ext cx="82870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Với A, B là các biểu thức tùy ý ta cũng có:</a:t>
            </a: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1280261" y="4696291"/>
            <a:ext cx="381000" cy="381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dirty="0"/>
              <a:t>?2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1719027" y="4625181"/>
            <a:ext cx="78482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Phát biểu hằng đẳng thức (6) thành </a:t>
            </a:r>
            <a:r>
              <a:rPr lang="en-US" sz="28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lời:</a:t>
            </a:r>
            <a:endParaRPr lang="en-US" sz="28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 Box 21"/>
              <p:cNvSpPr txBox="1">
                <a:spLocks noChangeArrowheads="1"/>
              </p:cNvSpPr>
              <p:nvPr/>
            </p:nvSpPr>
            <p:spPr bwMode="auto">
              <a:xfrm>
                <a:off x="1158082" y="3975218"/>
                <a:ext cx="874791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(Ta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quy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ước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A</m:t>
                        </m:r>
                      </m:e>
                      <m:sup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en-US" sz="2400" i="1">
                        <a:solidFill>
                          <a:srgbClr val="FF0000"/>
                        </a:solidFill>
                        <a:latin typeface="Cambria Math"/>
                      </a:rPr>
                      <m:t>AB</m:t>
                    </m:r>
                    <m:r>
                      <a:rPr lang="en-US" sz="240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B</m:t>
                        </m:r>
                      </m:e>
                      <m:sup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gọi là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bình phương thiếu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của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hiệu A – B).</a:t>
                </a:r>
              </a:p>
            </p:txBody>
          </p:sp>
        </mc:Choice>
        <mc:Fallback>
          <p:sp>
            <p:nvSpPr>
              <p:cNvPr id="14" name="Text 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58082" y="3975218"/>
                <a:ext cx="8747919" cy="461665"/>
              </a:xfrm>
              <a:prstGeom prst="rect">
                <a:avLst/>
              </a:prstGeom>
              <a:blipFill>
                <a:blip r:embed="rId4"/>
                <a:stretch>
                  <a:fillRect l="-209" t="-10526" r="-279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105395" y="1925679"/>
                <a:ext cx="8287033" cy="521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a</m:t>
                    </m:r>
                    <m:r>
                      <a:rPr lang="en-US" sz="280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b</m:t>
                    </m:r>
                    <m:r>
                      <a:rPr lang="en-US" sz="280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)(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a</m:t>
                        </m:r>
                      </m:e>
                      <m:sup>
                        <m:r>
                          <a:rPr lang="en-US" sz="280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ab</m:t>
                    </m:r>
                    <m:r>
                      <a:rPr lang="en-US" sz="280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b</m:t>
                        </m:r>
                      </m:e>
                      <m:sup>
                        <m:r>
                          <a:rPr lang="en-US" sz="280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a</m:t>
                        </m:r>
                      </m:e>
                      <m:sup>
                        <m:r>
                          <a:rPr lang="en-US" sz="240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en-US" sz="240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b</m:t>
                        </m:r>
                      </m:e>
                      <m:sup>
                        <m:r>
                          <a:rPr lang="en-US" sz="240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en-US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/>
                      </a:rPr>
                      <m:t>.</m:t>
                    </m:r>
                  </m:oMath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395" y="1925679"/>
                <a:ext cx="8287033" cy="521938"/>
              </a:xfrm>
              <a:prstGeom prst="rect">
                <a:avLst/>
              </a:prstGeom>
              <a:blipFill>
                <a:blip r:embed="rId5"/>
                <a:stretch>
                  <a:fillRect b="-24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293605" y="3238896"/>
                <a:ext cx="6423424" cy="60513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/>
                          </a:rPr>
                          <m:t>𝐀</m:t>
                        </m:r>
                      </m:e>
                      <m:sup>
                        <m:r>
                          <a:rPr lang="en-US" sz="2800" b="1"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2800" b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/>
                          </a:rPr>
                          <m:t>𝐁</m:t>
                        </m:r>
                      </m:e>
                      <m:sup>
                        <m:r>
                          <a:rPr lang="en-US" sz="2800" b="1"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2800" b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>
                            <a:latin typeface="Cambria Math"/>
                          </a:rPr>
                          <m:t>𝐀</m:t>
                        </m:r>
                        <m:r>
                          <a:rPr lang="en-US" sz="2800" b="1">
                            <a:latin typeface="Cambria Math"/>
                          </a:rPr>
                          <m:t>+</m:t>
                        </m:r>
                        <m:r>
                          <a:rPr lang="en-US" sz="2800" b="1">
                            <a:latin typeface="Cambria Math"/>
                          </a:rPr>
                          <m:t>𝐁</m:t>
                        </m:r>
                      </m:e>
                    </m:d>
                    <m:d>
                      <m:d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>
                                <a:latin typeface="Cambria Math"/>
                              </a:rPr>
                              <m:t>𝐀</m:t>
                            </m:r>
                          </m:e>
                          <m:sup>
                            <m:r>
                              <a:rPr lang="en-US" sz="2800" b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>
                            <a:latin typeface="Cambria Math"/>
                          </a:rPr>
                          <m:t>−</m:t>
                        </m:r>
                        <m:r>
                          <a:rPr lang="en-US" sz="2800" b="1">
                            <a:latin typeface="Cambria Math"/>
                          </a:rPr>
                          <m:t>𝐀𝐁</m:t>
                        </m:r>
                        <m:r>
                          <a:rPr lang="en-US" sz="2800" b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>
                                <a:latin typeface="Cambria Math"/>
                              </a:rPr>
                              <m:t>𝐁</m:t>
                            </m:r>
                          </m:e>
                          <m:sup>
                            <m:r>
                              <a:rPr lang="en-US" sz="2800" b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800" b="1" dirty="0"/>
                  <a:t>    </a:t>
                </a:r>
                <a:r>
                  <a:rPr lang="en-US" sz="2800" dirty="0"/>
                  <a:t>(6)</a:t>
                </a:r>
                <a:endParaRPr lang="en-US" sz="28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605" y="3238896"/>
                <a:ext cx="6423424" cy="605135"/>
              </a:xfrm>
              <a:prstGeom prst="rect">
                <a:avLst/>
              </a:prstGeom>
              <a:blipFill>
                <a:blip r:embed="rId6"/>
                <a:stretch>
                  <a:fillRect t="-2913" r="-1608" b="-174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62000" y="5129377"/>
            <a:ext cx="10363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Tổng hai lập phương bằng tích của tổng biểu thức thứ nhất và biểu thức thứ hai với bình phương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 A - B. 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5248911" y="2745923"/>
            <a:ext cx="3865111" cy="208514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Ở bài 1, các em có được điều gì?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4296646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11" grpId="0"/>
      <p:bldP spid="12" grpId="0" animBg="1"/>
      <p:bldP spid="13" grpId="0"/>
      <p:bldP spid="14" grpId="0"/>
      <p:bldP spid="6" grpId="0"/>
      <p:bldP spid="7" grpId="0" animBg="1"/>
      <p:bldP spid="8" grpId="0"/>
      <p:bldP spid="9" grpId="0" animBg="1"/>
      <p:bldP spid="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38" y="25400"/>
            <a:ext cx="9144000" cy="717594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en-US" sz="2800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BÀI 5: Những hằng đẳng thức đáng nhớ</a:t>
            </a:r>
            <a:br>
              <a:rPr lang="en-US" sz="2800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2800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184128" y="715812"/>
            <a:ext cx="828703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3000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hai lập </a:t>
            </a:r>
            <a:r>
              <a:rPr lang="en-US" sz="3000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047736" y="1365583"/>
                <a:ext cx="6423424" cy="60513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/>
                          </a:rPr>
                          <m:t>𝐀</m:t>
                        </m:r>
                      </m:e>
                      <m:sup>
                        <m:r>
                          <a:rPr lang="en-US" sz="2800" b="1"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2800" b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/>
                          </a:rPr>
                          <m:t>𝐁</m:t>
                        </m:r>
                      </m:e>
                      <m:sup>
                        <m:r>
                          <a:rPr lang="en-US" sz="2800" b="1"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2800" b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>
                            <a:latin typeface="Cambria Math"/>
                          </a:rPr>
                          <m:t>𝐀</m:t>
                        </m:r>
                        <m:r>
                          <a:rPr lang="en-US" sz="2800" b="1">
                            <a:latin typeface="Cambria Math"/>
                          </a:rPr>
                          <m:t>+</m:t>
                        </m:r>
                        <m:r>
                          <a:rPr lang="en-US" sz="2800" b="1">
                            <a:latin typeface="Cambria Math"/>
                          </a:rPr>
                          <m:t>𝐁</m:t>
                        </m:r>
                      </m:e>
                    </m:d>
                    <m:d>
                      <m:d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>
                                <a:latin typeface="Cambria Math"/>
                              </a:rPr>
                              <m:t>𝐀</m:t>
                            </m:r>
                          </m:e>
                          <m:sup>
                            <m:r>
                              <a:rPr lang="en-US" sz="2800" b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>
                            <a:latin typeface="Cambria Math"/>
                          </a:rPr>
                          <m:t>−</m:t>
                        </m:r>
                        <m:r>
                          <a:rPr lang="en-US" sz="2800" b="1">
                            <a:latin typeface="Cambria Math"/>
                          </a:rPr>
                          <m:t>𝐀𝐁</m:t>
                        </m:r>
                        <m:r>
                          <a:rPr lang="en-US" sz="2800" b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>
                                <a:latin typeface="Cambria Math"/>
                              </a:rPr>
                              <m:t>𝐁</m:t>
                            </m:r>
                          </m:e>
                          <m:sup>
                            <m:r>
                              <a:rPr lang="en-US" sz="2800" b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800" b="1" dirty="0"/>
                  <a:t>    </a:t>
                </a:r>
                <a:r>
                  <a:rPr lang="en-US" sz="2800" dirty="0">
                    <a:solidFill>
                      <a:srgbClr val="FF0000"/>
                    </a:solidFill>
                  </a:rPr>
                  <a:t>(6)</a:t>
                </a:r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736" y="1365583"/>
                <a:ext cx="6423424" cy="605135"/>
              </a:xfrm>
              <a:prstGeom prst="rect">
                <a:avLst/>
              </a:prstGeom>
              <a:blipFill>
                <a:blip r:embed="rId3"/>
                <a:stretch>
                  <a:fillRect t="-2941" r="-1514" b="-18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184128" y="2038542"/>
                <a:ext cx="8295970" cy="1865829"/>
              </a:xfrm>
            </p:spPr>
            <p:txBody>
              <a:bodyPr>
                <a:normAutofit fontScale="55000" lnSpcReduction="20000"/>
              </a:bodyPr>
              <a:lstStyle/>
              <a:p>
                <a:pPr marL="45720" indent="0">
                  <a:spcBef>
                    <a:spcPct val="50000"/>
                  </a:spcBef>
                  <a:buNone/>
                </a:pPr>
                <a:r>
                  <a:rPr lang="en-US" sz="5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Áp dụng:</a:t>
                </a:r>
              </a:p>
              <a:p>
                <a:pPr marL="45720" indent="0">
                  <a:spcBef>
                    <a:spcPct val="50000"/>
                  </a:spcBef>
                  <a:buNone/>
                </a:pPr>
                <a:r>
                  <a:rPr lang="en-US" sz="55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a. Viết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550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x</m:t>
                        </m:r>
                      </m:e>
                      <m:sup>
                        <m:r>
                          <a:rPr lang="en-US" sz="550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sz="55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+8</m:t>
                    </m:r>
                  </m:oMath>
                </a14:m>
                <a:r>
                  <a:rPr lang="en-US" sz="55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dưới </a:t>
                </a:r>
                <a:r>
                  <a:rPr lang="en-US" sz="55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dạng tích.</a:t>
                </a:r>
              </a:p>
              <a:p>
                <a:pPr marL="45720" indent="0">
                  <a:spcBef>
                    <a:spcPct val="50000"/>
                  </a:spcBef>
                  <a:buNone/>
                </a:pPr>
                <a:r>
                  <a:rPr lang="en-US" sz="55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b. Viết </a:t>
                </a:r>
                <a14:m>
                  <m:oMath xmlns:m="http://schemas.openxmlformats.org/officeDocument/2006/math">
                    <m:r>
                      <a:rPr lang="en-US" sz="55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55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x</m:t>
                    </m:r>
                    <m:r>
                      <a:rPr lang="en-US" sz="55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+1)(</m:t>
                    </m:r>
                    <m:sSup>
                      <m:sSupPr>
                        <m:ctrlPr>
                          <a:rPr lang="en-US" sz="5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550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x</m:t>
                        </m:r>
                      </m:e>
                      <m:sup>
                        <m:r>
                          <a:rPr lang="en-US" sz="550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55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55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x</m:t>
                    </m:r>
                    <m:r>
                      <a:rPr lang="en-US" sz="550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+1)</m:t>
                    </m:r>
                  </m:oMath>
                </a14:m>
                <a:r>
                  <a:rPr lang="en-US" sz="55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dưới </a:t>
                </a:r>
                <a:r>
                  <a:rPr lang="en-US" sz="55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dạng </a:t>
                </a:r>
                <a:r>
                  <a:rPr lang="en-US" sz="55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tổng.</a:t>
                </a:r>
                <a:endParaRPr lang="en-US" sz="55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45720" indent="0">
                  <a:buNone/>
                </a:pPr>
                <a:endPara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184128" y="2038542"/>
                <a:ext cx="8295970" cy="1865829"/>
              </a:xfrm>
              <a:blipFill>
                <a:blip r:embed="rId4"/>
                <a:stretch>
                  <a:fillRect l="-1102" t="-9150" b="-2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 Box 5"/>
              <p:cNvSpPr txBox="1">
                <a:spLocks noChangeArrowheads="1"/>
              </p:cNvSpPr>
              <p:nvPr/>
            </p:nvSpPr>
            <p:spPr bwMode="auto">
              <a:xfrm>
                <a:off x="914401" y="4137232"/>
                <a:ext cx="8565698" cy="26314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   </a:t>
                </a:r>
                <a:r>
                  <a:rPr lang="en-US" sz="3000" b="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itchFamily="18" charset="0"/>
                    <a:sym typeface="Symbol" pitchFamily="18" charset="2"/>
                  </a:rPr>
                  <a:t>a. Ta có:    x</a:t>
                </a:r>
                <a:r>
                  <a:rPr lang="en-US" sz="3000" b="0" baseline="30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en-US" sz="3000" b="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+ 8 = </a:t>
                </a:r>
                <a:r>
                  <a:rPr lang="en-US" sz="3000" b="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x</a:t>
                </a:r>
                <a:r>
                  <a:rPr lang="en-US" sz="3000" b="0" baseline="30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3</a:t>
                </a:r>
                <a:r>
                  <a:rPr lang="en-US" sz="3000" b="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3000" b="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+ 2</a:t>
                </a:r>
                <a:r>
                  <a:rPr lang="en-US" sz="3000" b="0" baseline="30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3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3000" b="0" baseline="30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3000" b="0" baseline="30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                                             </a:t>
                </a:r>
                <a:r>
                  <a:rPr lang="en-US" sz="3000" b="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= (x + 2). (x</a:t>
                </a:r>
                <a:r>
                  <a:rPr lang="en-US" sz="3000" b="0" baseline="30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2</a:t>
                </a:r>
                <a:r>
                  <a:rPr lang="en-US" sz="3000" b="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– 2 x + 4).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3000" b="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3000" b="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  b. </a:t>
                </a:r>
                <a14:m>
                  <m:oMath xmlns:m="http://schemas.openxmlformats.org/officeDocument/2006/math">
                    <m:r>
                      <a:rPr lang="en-US" sz="3000" b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3000" b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x</m:t>
                    </m:r>
                    <m:r>
                      <a:rPr lang="en-US" sz="3000" b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+1)(</m:t>
                    </m:r>
                    <m:sSup>
                      <m:sSupPr>
                        <m:ctrlPr>
                          <a:rPr lang="en-US" sz="3000" b="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000" b="0">
                            <a:solidFill>
                              <a:srgbClr val="0000FF"/>
                            </a:solidFill>
                            <a:latin typeface="Cambria Math"/>
                            <a:cs typeface="Times New Roman" pitchFamily="18" charset="0"/>
                          </a:rPr>
                          <m:t>x</m:t>
                        </m:r>
                      </m:e>
                      <m:sup>
                        <m:r>
                          <a:rPr lang="en-US" sz="3000" b="0">
                            <a:solidFill>
                              <a:srgbClr val="0000FF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3000" b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3000" b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x</m:t>
                    </m:r>
                    <m:r>
                      <a:rPr lang="en-US" sz="3000" b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+1)</m:t>
                    </m:r>
                  </m:oMath>
                </a14:m>
                <a:r>
                  <a:rPr lang="en-US" sz="3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3000" b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3000" b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x</m:t>
                    </m:r>
                    <m:r>
                      <a:rPr lang="en-US" sz="3000" b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+1)(</m:t>
                    </m:r>
                    <m:sSup>
                      <m:sSupPr>
                        <m:ctrlPr>
                          <a:rPr lang="en-US" sz="3000" b="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000" b="0">
                            <a:solidFill>
                              <a:srgbClr val="0000FF"/>
                            </a:solidFill>
                            <a:latin typeface="Cambria Math"/>
                            <a:cs typeface="Times New Roman" pitchFamily="18" charset="0"/>
                          </a:rPr>
                          <m:t>x</m:t>
                        </m:r>
                      </m:e>
                      <m:sup>
                        <m:r>
                          <a:rPr lang="en-US" sz="3000" b="0">
                            <a:solidFill>
                              <a:srgbClr val="0000FF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3000" b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sz="3000" b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1.</m:t>
                    </m:r>
                    <m:r>
                      <m:rPr>
                        <m:sty m:val="p"/>
                      </m:rPr>
                      <a:rPr lang="en-US" sz="3000" b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x</m:t>
                    </m:r>
                    <m:r>
                      <a:rPr lang="en-US" sz="3000" b="0">
                        <a:solidFill>
                          <a:srgbClr val="0000FF"/>
                        </a:solidFill>
                        <a:latin typeface="Cambria Math"/>
                        <a:cs typeface="Times New Roman" pitchFamily="18" charset="0"/>
                      </a:rPr>
                      <m:t>+ </m:t>
                    </m:r>
                  </m:oMath>
                </a14:m>
                <a:r>
                  <a:rPr lang="en-US" sz="3000" b="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3000" b="0" baseline="30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000" b="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3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               </a:t>
                </a:r>
                <a:r>
                  <a:rPr lang="en-US" sz="3000" b="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= X</a:t>
                </a:r>
                <a:r>
                  <a:rPr lang="en-US" sz="3000" b="0" baseline="30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3000" b="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+ 1</a:t>
                </a:r>
                <a:r>
                  <a:rPr lang="en-US" sz="3000" b="0" baseline="30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3000" b="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3000" b="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3000" b="0" baseline="3000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3000" b="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+ </a:t>
                </a:r>
                <a:r>
                  <a:rPr lang="en-US" sz="3000" b="0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1.</a:t>
                </a:r>
                <a:endParaRPr lang="en-US" sz="3000" b="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mc:Choice>
        <mc:Fallback>
          <p:sp>
            <p:nvSpPr>
              <p:cNvPr id="17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1" y="4137232"/>
                <a:ext cx="8565698" cy="2631490"/>
              </a:xfrm>
              <a:prstGeom prst="rect">
                <a:avLst/>
              </a:prstGeom>
              <a:blipFill>
                <a:blip r:embed="rId5"/>
                <a:stretch>
                  <a:fillRect t="-3016" b="-649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itle 1"/>
          <p:cNvSpPr txBox="1">
            <a:spLocks/>
          </p:cNvSpPr>
          <p:nvPr/>
        </p:nvSpPr>
        <p:spPr>
          <a:xfrm>
            <a:off x="1184128" y="3639803"/>
            <a:ext cx="9144000" cy="761999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US" sz="3000" u="sng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Bài làm</a:t>
            </a:r>
            <a:endParaRPr lang="en-US" sz="3000" u="sng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6738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048" y="25400"/>
            <a:ext cx="9144000" cy="717594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en-US" sz="2800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BÀI 5: Những hằng đẳng thức đáng nhớ</a:t>
            </a:r>
            <a:br>
              <a:rPr lang="en-US" sz="2800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2800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014113" y="713494"/>
            <a:ext cx="828703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Hiệu </a:t>
            </a:r>
            <a:r>
              <a:rPr lang="en-US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lập </a:t>
            </a:r>
            <a:r>
              <a:rPr lang="en-US" sz="3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phương:</a:t>
            </a:r>
            <a:endParaRPr lang="en-US" sz="3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110784" y="1305510"/>
            <a:ext cx="381000" cy="381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dirty="0"/>
              <a:t>?1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Box 7"/>
              <p:cNvSpPr txBox="1">
                <a:spLocks noChangeArrowheads="1"/>
              </p:cNvSpPr>
              <p:nvPr/>
            </p:nvSpPr>
            <p:spPr bwMode="auto">
              <a:xfrm>
                <a:off x="1570700" y="1255290"/>
                <a:ext cx="8244349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Tính </a:t>
                </a:r>
                <a14:m>
                  <m:oMath xmlns:m="http://schemas.openxmlformats.org/officeDocument/2006/math">
                    <m:r>
                      <a:rPr lang="en-US" sz="2800"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cs typeface="Times New Roman" pitchFamily="18" charset="0"/>
                      </a:rPr>
                      <m:t>a</m:t>
                    </m:r>
                    <m:r>
                      <a:rPr lang="en-US" sz="280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cs typeface="Times New Roman" pitchFamily="18" charset="0"/>
                      </a:rPr>
                      <m:t>b</m:t>
                    </m:r>
                    <m:r>
                      <a:rPr lang="en-US" sz="2800">
                        <a:latin typeface="Cambria Math"/>
                        <a:cs typeface="Times New Roman" pitchFamily="18" charset="0"/>
                      </a:rPr>
                      <m:t>)(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  <a:cs typeface="Times New Roman" pitchFamily="18" charset="0"/>
                          </a:rPr>
                          <m:t>a</m:t>
                        </m:r>
                      </m:e>
                      <m:sup>
                        <m:r>
                          <a:rPr lang="en-US" sz="280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cs typeface="Times New Roman" pitchFamily="18" charset="0"/>
                      </a:rPr>
                      <m:t>ab</m:t>
                    </m:r>
                    <m:r>
                      <a:rPr lang="en-US" sz="2800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  <a:cs typeface="Times New Roman" pitchFamily="18" charset="0"/>
                          </a:rPr>
                          <m:t>b</m:t>
                        </m:r>
                      </m:e>
                      <m:sup>
                        <m:r>
                          <a:rPr lang="en-US" sz="280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(với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, b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là các số tùy ý).</a:t>
                </a:r>
              </a:p>
            </p:txBody>
          </p:sp>
        </mc:Choice>
        <mc:Fallback>
          <p:sp>
            <p:nvSpPr>
              <p:cNvPr id="10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70700" y="1255290"/>
                <a:ext cx="8244349" cy="523220"/>
              </a:xfrm>
              <a:prstGeom prst="rect">
                <a:avLst/>
              </a:prstGeom>
              <a:blipFill>
                <a:blip r:embed="rId3"/>
                <a:stretch>
                  <a:fillRect l="-1553" t="-12791" b="-31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188979" y="2572751"/>
            <a:ext cx="82870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Với A, B là các biểu thức tùy ý ta cũng có:</a:t>
            </a: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1188979" y="4742473"/>
            <a:ext cx="381000" cy="381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dirty="0"/>
              <a:t>?2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1627745" y="4671363"/>
            <a:ext cx="78482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Phát biểu hằng đẳng thức </a:t>
            </a:r>
            <a:r>
              <a:rPr lang="en-US" sz="28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(7) </a:t>
            </a:r>
            <a:r>
              <a:rPr lang="en-US" sz="28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thành </a:t>
            </a:r>
            <a:r>
              <a:rPr lang="en-US" sz="28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lời:</a:t>
            </a:r>
            <a:endParaRPr lang="en-US" sz="28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 Box 21"/>
              <p:cNvSpPr txBox="1">
                <a:spLocks noChangeArrowheads="1"/>
              </p:cNvSpPr>
              <p:nvPr/>
            </p:nvSpPr>
            <p:spPr bwMode="auto">
              <a:xfrm>
                <a:off x="1066800" y="4021400"/>
                <a:ext cx="874791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quy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ước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A</m:t>
                        </m:r>
                      </m:e>
                      <m:sup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400" i="1">
                        <a:solidFill>
                          <a:srgbClr val="FF0000"/>
                        </a:solidFill>
                        <a:latin typeface="Cambria Math"/>
                      </a:rPr>
                      <m:t>AB</m:t>
                    </m:r>
                    <m:r>
                      <a:rPr lang="en-US" sz="240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B</m:t>
                        </m:r>
                      </m:e>
                      <m:sup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gọi là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bình phương thiếu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của tổng A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B).</a:t>
                </a:r>
              </a:p>
            </p:txBody>
          </p:sp>
        </mc:Choice>
        <mc:Fallback>
          <p:sp>
            <p:nvSpPr>
              <p:cNvPr id="14" name="Text 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6800" y="4021400"/>
                <a:ext cx="8747919" cy="461665"/>
              </a:xfrm>
              <a:prstGeom prst="rect">
                <a:avLst/>
              </a:prstGeom>
              <a:blipFill>
                <a:blip r:embed="rId4"/>
                <a:stretch>
                  <a:fillRect l="-70" t="-10667" r="-70" b="-30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014113" y="1971861"/>
                <a:ext cx="8287033" cy="521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a</m:t>
                    </m:r>
                    <m:r>
                      <a:rPr lang="en-US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−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b</m:t>
                    </m:r>
                    <m:r>
                      <a:rPr lang="en-US" sz="280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)(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a</m:t>
                        </m:r>
                      </m:e>
                      <m:sup>
                        <m:r>
                          <a:rPr lang="en-US" sz="280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ab</m:t>
                    </m:r>
                    <m:r>
                      <a:rPr lang="en-US" sz="280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b</m:t>
                        </m:r>
                      </m:e>
                      <m:sup>
                        <m:r>
                          <a:rPr lang="en-US" sz="280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a</m:t>
                        </m:r>
                      </m:e>
                      <m:sup>
                        <m:r>
                          <a:rPr lang="en-US" sz="240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en-US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b</m:t>
                        </m:r>
                      </m:e>
                      <m:sup>
                        <m:r>
                          <a:rPr lang="en-US" sz="240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en-US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/>
                      </a:rPr>
                      <m:t>.</m:t>
                    </m:r>
                  </m:oMath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113" y="1971861"/>
                <a:ext cx="8287033" cy="521938"/>
              </a:xfrm>
              <a:prstGeom prst="rect">
                <a:avLst/>
              </a:prstGeom>
              <a:blipFill>
                <a:blip r:embed="rId5"/>
                <a:stretch>
                  <a:fillRect b="-24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202323" y="3285078"/>
                <a:ext cx="6423424" cy="60513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/>
                          </a:rPr>
                          <m:t>𝐀</m:t>
                        </m:r>
                      </m:e>
                      <m:sup>
                        <m:r>
                          <a:rPr lang="en-US" sz="2800" b="1"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2800" b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/>
                          </a:rPr>
                          <m:t>𝐁</m:t>
                        </m:r>
                      </m:e>
                      <m:sup>
                        <m:r>
                          <a:rPr lang="en-US" sz="2800" b="1"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2800" b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>
                            <a:latin typeface="Cambria Math"/>
                          </a:rPr>
                          <m:t>𝐀</m:t>
                        </m:r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>
                            <a:latin typeface="Cambria Math"/>
                          </a:rPr>
                          <m:t>𝐁</m:t>
                        </m:r>
                      </m:e>
                    </m:d>
                    <m:d>
                      <m:d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>
                                <a:latin typeface="Cambria Math"/>
                              </a:rPr>
                              <m:t>𝐀</m:t>
                            </m:r>
                          </m:e>
                          <m:sup>
                            <m:r>
                              <a:rPr lang="en-US" sz="2800" b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>
                            <a:latin typeface="Cambria Math"/>
                          </a:rPr>
                          <m:t>𝐀𝐁</m:t>
                        </m:r>
                        <m:r>
                          <a:rPr lang="en-US" sz="2800" b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>
                                <a:latin typeface="Cambria Math"/>
                              </a:rPr>
                              <m:t>𝐁</m:t>
                            </m:r>
                          </m:e>
                          <m:sup>
                            <m:r>
                              <a:rPr lang="en-US" sz="2800" b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800" b="1" dirty="0"/>
                  <a:t>    </a:t>
                </a:r>
                <a:r>
                  <a:rPr lang="en-US" sz="2800" dirty="0"/>
                  <a:t>(7)</a:t>
                </a:r>
                <a:endParaRPr lang="en-US" sz="28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323" y="3285078"/>
                <a:ext cx="6423424" cy="605135"/>
              </a:xfrm>
              <a:prstGeom prst="rect">
                <a:avLst/>
              </a:prstGeom>
              <a:blipFill>
                <a:blip r:embed="rId6"/>
                <a:stretch>
                  <a:fillRect t="-2941" r="-1608" b="-18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70718" y="5175559"/>
            <a:ext cx="99063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 hai lập phương bằng tích của hiệu biểu thức thứ nhất và biểu thức thứ hai với bình phương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  A + B. 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5916783" y="2383145"/>
            <a:ext cx="3865111" cy="208514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Ở bài 2, các em có được điều gì?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1531337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11" grpId="0"/>
      <p:bldP spid="12" grpId="0" animBg="1"/>
      <p:bldP spid="13" grpId="0"/>
      <p:bldP spid="14" grpId="0"/>
      <p:bldP spid="6" grpId="0"/>
      <p:bldP spid="7" grpId="0" animBg="1"/>
      <p:bldP spid="8" grpId="0"/>
      <p:bldP spid="9" grpId="0" animBg="1"/>
      <p:bldP spid="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73696" y="921336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7</a:t>
            </a: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Hiệu </a:t>
            </a: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hai lập phương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926798" y="1388809"/>
                <a:ext cx="5867400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" algn="just">
                  <a:spcBef>
                    <a:spcPct val="50000"/>
                  </a:spcBef>
                </a:pP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Áp dụng:</a:t>
                </a:r>
              </a:p>
              <a:p>
                <a:pPr marL="45720" algn="just">
                  <a:spcBef>
                    <a:spcPct val="50000"/>
                  </a:spcBef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a. Tính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cs typeface="Times New Roman" pitchFamily="18" charset="0"/>
                      </a:rPr>
                      <m:t>x</m:t>
                    </m:r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1</m:t>
                    </m:r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)(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Times New Roman" pitchFamily="18" charset="0"/>
                          </a:rPr>
                          <m:t>x</m:t>
                        </m:r>
                      </m:e>
                      <m:sup>
                        <m:r>
                          <a:rPr lang="en-US" sz="240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cs typeface="Times New Roman" pitchFamily="18" charset="0"/>
                      </a:rPr>
                      <m:t>x</m:t>
                    </m:r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1</m:t>
                    </m:r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45720" algn="just">
                  <a:spcBef>
                    <a:spcPct val="50000"/>
                  </a:spcBef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b.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Viết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Times New Roman" pitchFamily="18" charset="0"/>
                          </a:rPr>
                          <m:t>x</m:t>
                        </m:r>
                      </m:e>
                      <m:sup>
                        <m:r>
                          <a:rPr lang="en-US" sz="240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Times New Roman" pitchFamily="18" charset="0"/>
                          </a:rPr>
                          <m:t>y</m:t>
                        </m:r>
                      </m:e>
                      <m:sup>
                        <m:r>
                          <a:rPr lang="en-US" sz="240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dưới dạng tích.</a:t>
                </a:r>
              </a:p>
              <a:p>
                <a:pPr marL="45720" algn="just">
                  <a:spcBef>
                    <a:spcPct val="50000"/>
                  </a:spcBef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c.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Hãy đánh dấu x vào ô có đáp số đúng của tích: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cs typeface="Times New Roman" pitchFamily="18" charset="0"/>
                      </a:rPr>
                      <m:t>x</m:t>
                    </m:r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2</m:t>
                    </m:r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)(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cs typeface="Times New Roman" pitchFamily="18" charset="0"/>
                          </a:rPr>
                          <m:t>x</m:t>
                        </m:r>
                      </m:e>
                      <m:sup>
                        <m:r>
                          <a:rPr lang="en-US" sz="240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cs typeface="Times New Roman" pitchFamily="18" charset="0"/>
                      </a:rPr>
                      <m:t>x</m:t>
                    </m:r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4</m:t>
                    </m:r>
                    <m:r>
                      <a:rPr lang="en-US" sz="2400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798" y="1388809"/>
                <a:ext cx="5867400" cy="2492990"/>
              </a:xfrm>
              <a:prstGeom prst="rect">
                <a:avLst/>
              </a:prstGeom>
              <a:blipFill>
                <a:blip r:embed="rId2"/>
                <a:stretch>
                  <a:fillRect l="-727" t="-1956" r="-1558" b="-4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946727" y="4344801"/>
            <a:ext cx="98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Biến đổi biểu thức về dạng là vế phải của hằng đẳng thức hiệu hai lập phương.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973695" y="5196345"/>
                <a:ext cx="987903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b. Biến đổi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8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 để vận dụng hằng đẳng thức hiệu hai lập phương.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695" y="5196345"/>
                <a:ext cx="9879031" cy="461665"/>
              </a:xfrm>
              <a:prstGeom prst="rect">
                <a:avLst/>
              </a:prstGeom>
              <a:blipFill>
                <a:blip r:embed="rId3"/>
                <a:stretch>
                  <a:fillRect l="-98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914400" y="5638800"/>
            <a:ext cx="1013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c. Biến đổi biểu thức về dạng là vế phải của hằng đẳng thức tổng hai lập phương.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3242970"/>
                  </p:ext>
                </p:extLst>
              </p:nvPr>
            </p:nvGraphicFramePr>
            <p:xfrm>
              <a:off x="7222096" y="1940972"/>
              <a:ext cx="2362200" cy="18288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698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9239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/>
                                      </a:rPr>
                                      <m:t>x</m:t>
                                    </m:r>
                                  </m:e>
                                  <m:sup>
                                    <m:r>
                                      <a:rPr lang="en-US" sz="2400" b="0" i="0" smtClean="0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US" sz="2400" i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i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/>
                                      </a:rPr>
                                      <m:t>x</m:t>
                                    </m:r>
                                  </m:e>
                                  <m:sup>
                                    <m:r>
                                      <a:rPr lang="en-US" sz="2400" b="0" i="0" smtClean="0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US" sz="2400" i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i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0" smtClean="0"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/>
                                      </a:rPr>
                                      <m:t>x</m:t>
                                    </m:r>
                                    <m:r>
                                      <a:rPr lang="en-US" sz="2400" b="0" i="0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sz="2400" b="0" i="0" smtClean="0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sz="2400" b="0" i="0" smtClean="0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2400" b="0" i="0" smtClean="0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i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i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0" smtClean="0"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/>
                                      </a:rPr>
                                      <m:t>x</m:t>
                                    </m:r>
                                    <m:r>
                                      <a:rPr lang="en-US" sz="2400" b="0" i="0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2400" b="0" i="0" smtClean="0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sz="2400" b="0" i="0" smtClean="0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2400" b="0" i="0" smtClean="0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i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i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3242970"/>
                  </p:ext>
                </p:extLst>
              </p:nvPr>
            </p:nvGraphicFramePr>
            <p:xfrm>
              <a:off x="7222096" y="1940972"/>
              <a:ext cx="2362200" cy="18288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698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9239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44" t="-1333" r="-34364" b="-3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i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44" t="-100000" r="-34364" b="-2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i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44" t="-202667" r="-34364" b="-118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i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44" t="-302667" r="-34364" b="-18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i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TextBox 9"/>
          <p:cNvSpPr txBox="1"/>
          <p:nvPr/>
        </p:nvSpPr>
        <p:spPr>
          <a:xfrm>
            <a:off x="946727" y="3862589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 dẫn:</a:t>
            </a:r>
            <a:endParaRPr lang="en-US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402696" y="862673"/>
                <a:ext cx="5181600" cy="61406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A</m:t>
                        </m:r>
                      </m:e>
                      <m:sup>
                        <m:r>
                          <a:rPr lang="en-US" sz="240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40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B</m:t>
                        </m:r>
                      </m:e>
                      <m:sup>
                        <m:r>
                          <a:rPr lang="en-US" sz="240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40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A</m:t>
                        </m:r>
                        <m:r>
                          <a:rPr lang="en-US" sz="2400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B</m:t>
                        </m:r>
                      </m:e>
                    </m:d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A</m:t>
                            </m:r>
                          </m:e>
                          <m:sup>
                            <m:r>
                              <a:rPr lang="en-US" sz="2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>
                            <a:latin typeface="Cambria Math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AB</m:t>
                        </m:r>
                        <m:r>
                          <a:rPr lang="en-US" sz="240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B</m:t>
                            </m:r>
                          </m:e>
                          <m:sup>
                            <m:r>
                              <a:rPr lang="en-US" sz="2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400" dirty="0"/>
                  <a:t>  </a:t>
                </a:r>
                <a:r>
                  <a:rPr lang="en-US" sz="2400" dirty="0">
                    <a:solidFill>
                      <a:srgbClr val="FF0000"/>
                    </a:solidFill>
                  </a:rPr>
                  <a:t>(7)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696" y="862673"/>
                <a:ext cx="5181600" cy="614064"/>
              </a:xfrm>
              <a:prstGeom prst="rect">
                <a:avLst/>
              </a:prstGeom>
              <a:blipFill>
                <a:blip r:embed="rId5"/>
                <a:stretch>
                  <a:fillRect r="-1407" b="-7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07112" y="70968"/>
            <a:ext cx="9144000" cy="717594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en-US" sz="2800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BÀI 5: Những hằng đẳng thức đáng nhớ</a:t>
            </a:r>
            <a:br>
              <a:rPr lang="en-US" sz="2800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2800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954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  <p:bldP spid="16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2175388" y="842412"/>
            <a:ext cx="6968613" cy="0"/>
          </a:xfrm>
          <a:prstGeom prst="lin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0" name="Text Box 22"/>
          <p:cNvSpPr txBox="1">
            <a:spLocks noChangeArrowheads="1"/>
          </p:cNvSpPr>
          <p:nvPr/>
        </p:nvSpPr>
        <p:spPr bwMode="auto">
          <a:xfrm>
            <a:off x="2971800" y="309012"/>
            <a:ext cx="5486400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TRÒ CHƠI: “AI GIỎI HƠN AI?” </a:t>
            </a:r>
            <a:endParaRPr lang="en-US" sz="2800" b="1" u="sng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168" name="Rectangle 7167"/>
          <p:cNvSpPr/>
          <p:nvPr/>
        </p:nvSpPr>
        <p:spPr>
          <a:xfrm>
            <a:off x="1143000" y="4343400"/>
            <a:ext cx="8991600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>
              <a:spcBef>
                <a:spcPts val="9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Lưu</a:t>
            </a:r>
            <a:r>
              <a:rPr lang="en-US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ý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Bạn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làm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sau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theo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dõi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phần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chọn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của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bạn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mình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nếu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phát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hiện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sai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sót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thi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̀ có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quyền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sửa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sai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hộ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giúp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bạn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  <a:p>
            <a:pPr marL="1085850" lvl="1" indent="-342900">
              <a:spcBef>
                <a:spcPts val="900"/>
              </a:spcBef>
              <a:buFont typeface="Wingdings" pitchFamily="2" charset="2"/>
              <a:buChar char="q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1296413"/>
            <a:ext cx="8991600" cy="3023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</a:pPr>
            <a:r>
              <a:rPr lang="en-US" sz="2200" b="1" i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Thể lệ cuộc chơi</a:t>
            </a: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</a:t>
            </a:r>
          </a:p>
          <a:p>
            <a:pPr marL="1085850" lvl="1" indent="-342900">
              <a:spcBef>
                <a:spcPts val="900"/>
              </a:spcBef>
              <a:buFont typeface="Wingdings" pitchFamily="2" charset="2"/>
              <a:buChar char="q"/>
            </a:pP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Có 2 đội chơi. Mỗi đội gồm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thành viên ;</a:t>
            </a:r>
          </a:p>
          <a:p>
            <a:pPr marL="1085850" lvl="1" indent="-342900">
              <a:spcBef>
                <a:spcPts val="900"/>
              </a:spcBef>
              <a:buFont typeface="Wingdings" pitchFamily="2" charset="2"/>
              <a:buChar char="q"/>
            </a:pP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Mỗi bạn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làm 01 câu - Thực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hiện nhiệm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vụ: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 câu ở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“cột A”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nối với mỗi câu ở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“cột B”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 được 1 hằng đẳng thức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trong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thời gian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 phút;</a:t>
            </a:r>
            <a:endParaRPr lang="en-US" sz="24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85850" lvl="1" indent="-342900">
              <a:spcBef>
                <a:spcPts val="900"/>
              </a:spcBef>
              <a:buFont typeface="Wingdings" pitchFamily="2" charset="2"/>
              <a:buChar char="q"/>
            </a:pP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Hết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thời gian đội nào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nhanh và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đúng nhiều hơn sẽ là đội chiến thắng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92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" grpId="0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848095744"/>
</p:tagLst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2014</TotalTime>
  <Words>1060</Words>
  <Application>Microsoft Office PowerPoint</Application>
  <PresentationFormat>Widescreen</PresentationFormat>
  <Paragraphs>168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.VnTime</vt:lpstr>
      <vt:lpstr>Arial</vt:lpstr>
      <vt:lpstr>Arial Black</vt:lpstr>
      <vt:lpstr>Calibri</vt:lpstr>
      <vt:lpstr>Cambria Math</vt:lpstr>
      <vt:lpstr>Georgia</vt:lpstr>
      <vt:lpstr>Symbol</vt:lpstr>
      <vt:lpstr>Times New Roman</vt:lpstr>
      <vt:lpstr>Trebuchet MS</vt:lpstr>
      <vt:lpstr>Wingdings</vt:lpstr>
      <vt:lpstr>Slipstream</vt:lpstr>
      <vt:lpstr>Equation</vt:lpstr>
      <vt:lpstr>KÍNH CHÀO QUÝ THẦY CÔ VÀ CÁC EM HỌC SINH</vt:lpstr>
      <vt:lpstr>KHỞI ĐỘNG</vt:lpstr>
      <vt:lpstr>PowerPoint Presentation</vt:lpstr>
      <vt:lpstr>PowerPoint Presentation</vt:lpstr>
      <vt:lpstr>BÀI 5: Những hằng đẳng thức đáng nhớ </vt:lpstr>
      <vt:lpstr>BÀI 5: Những hằng đẳng thức đáng nhớ </vt:lpstr>
      <vt:lpstr>BÀI 5: Những hằng đẳng thức đáng nhớ </vt:lpstr>
      <vt:lpstr>BÀI 5: Những hằng đẳng thức đáng nhớ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nh</dc:creator>
  <cp:lastModifiedBy>Mrs. Linh</cp:lastModifiedBy>
  <cp:revision>138</cp:revision>
  <dcterms:created xsi:type="dcterms:W3CDTF">2019-09-19T10:35:10Z</dcterms:created>
  <dcterms:modified xsi:type="dcterms:W3CDTF">2021-09-24T12:38:13Z</dcterms:modified>
</cp:coreProperties>
</file>