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FDAB-8D55-43C8-8813-94E3DDC60179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3703A-CFAC-4523-91A6-7F1591876D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84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Ở đây, Nam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mất</a:t>
            </a:r>
            <a:r>
              <a:rPr lang="vi-VN" dirty="0"/>
              <a:t> </a:t>
            </a:r>
            <a:r>
              <a:rPr lang="vi-VN" dirty="0" err="1"/>
              <a:t>niềm</a:t>
            </a:r>
            <a:r>
              <a:rPr lang="vi-VN" dirty="0"/>
              <a:t> tin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 khi không </a:t>
            </a:r>
            <a:r>
              <a:rPr lang="vi-VN" dirty="0" err="1"/>
              <a:t>giữ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</a:t>
            </a:r>
            <a:r>
              <a:rPr lang="vi-VN" dirty="0" err="1"/>
              <a:t>tín</a:t>
            </a:r>
            <a:r>
              <a:rPr lang="vi-VN" dirty="0"/>
              <a:t>, nên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 không cho vay </a:t>
            </a:r>
            <a:r>
              <a:rPr lang="vi-VN" dirty="0" err="1"/>
              <a:t>nữa</a:t>
            </a:r>
            <a:r>
              <a:rPr lang="vi-VN" dirty="0"/>
              <a:t>.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vậy</a:t>
            </a:r>
            <a:r>
              <a:rPr lang="vi-VN" dirty="0"/>
              <a:t> Nam </a:t>
            </a:r>
            <a:r>
              <a:rPr lang="vi-VN" dirty="0" err="1"/>
              <a:t>còn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thai </a:t>
            </a:r>
            <a:r>
              <a:rPr lang="vi-VN" dirty="0" err="1"/>
              <a:t>độ</a:t>
            </a:r>
            <a:r>
              <a:rPr lang="vi-VN" dirty="0"/>
              <a:t> không tôn </a:t>
            </a:r>
            <a:r>
              <a:rPr lang="vi-VN" dirty="0" err="1"/>
              <a:t>trọng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, đe </a:t>
            </a:r>
            <a:r>
              <a:rPr lang="vi-VN" dirty="0" err="1"/>
              <a:t>dọa</a:t>
            </a:r>
            <a:r>
              <a:rPr lang="vi-VN" dirty="0"/>
              <a:t> </a:t>
            </a:r>
            <a:r>
              <a:rPr lang="vi-VN" dirty="0" err="1"/>
              <a:t>dở</a:t>
            </a:r>
            <a:r>
              <a:rPr lang="vi-VN" dirty="0"/>
              <a:t> </a:t>
            </a:r>
            <a:r>
              <a:rPr lang="vi-VN" dirty="0" err="1"/>
              <a:t>thói</a:t>
            </a:r>
            <a:r>
              <a:rPr lang="vi-VN" dirty="0"/>
              <a:t> côn </a:t>
            </a:r>
            <a:r>
              <a:rPr lang="vi-VN" dirty="0" err="1"/>
              <a:t>đồ</a:t>
            </a:r>
            <a:r>
              <a:rPr lang="vi-VN" dirty="0"/>
              <a:t>… </a:t>
            </a:r>
            <a:r>
              <a:rPr lang="vi-VN" dirty="0" err="1"/>
              <a:t>Vậy</a:t>
            </a:r>
            <a:r>
              <a:rPr lang="vi-VN" dirty="0"/>
              <a:t> </a:t>
            </a:r>
            <a:r>
              <a:rPr lang="vi-VN" dirty="0" err="1"/>
              <a:t>nếu</a:t>
            </a:r>
            <a:r>
              <a:rPr lang="vi-VN" dirty="0"/>
              <a:t> </a:t>
            </a:r>
            <a:r>
              <a:rPr lang="vi-VN" dirty="0" err="1"/>
              <a:t>chúng</a:t>
            </a:r>
            <a:r>
              <a:rPr lang="vi-VN" dirty="0"/>
              <a:t> ta </a:t>
            </a:r>
            <a:r>
              <a:rPr lang="vi-VN" dirty="0" err="1"/>
              <a:t>giữ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</a:t>
            </a:r>
            <a:r>
              <a:rPr lang="vi-VN" dirty="0" err="1"/>
              <a:t>tín</a:t>
            </a:r>
            <a:r>
              <a:rPr lang="vi-VN" dirty="0"/>
              <a:t> </a:t>
            </a:r>
            <a:r>
              <a:rPr lang="vi-VN" dirty="0" err="1"/>
              <a:t>thì</a:t>
            </a:r>
            <a:r>
              <a:rPr lang="vi-VN" dirty="0"/>
              <a:t> như </a:t>
            </a:r>
            <a:r>
              <a:rPr lang="vi-VN" dirty="0" err="1"/>
              <a:t>thế</a:t>
            </a:r>
            <a:r>
              <a:rPr lang="vi-VN" dirty="0"/>
              <a:t> </a:t>
            </a:r>
            <a:r>
              <a:rPr lang="vi-VN" dirty="0" err="1"/>
              <a:t>nào</a:t>
            </a:r>
            <a:r>
              <a:rPr lang="vi-VN" dirty="0"/>
              <a:t>?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3703A-CFAC-4523-91A6-7F1591876DFF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96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1">
            <a:extLst>
              <a:ext uri="{FF2B5EF4-FFF2-40B4-BE49-F238E27FC236}">
                <a16:creationId xmlns:a16="http://schemas.microsoft.com/office/drawing/2014/main" id="{2035AAAE-AC9B-4208-AFAE-77124C128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825484"/>
              </p:ext>
            </p:extLst>
          </p:nvPr>
        </p:nvGraphicFramePr>
        <p:xfrm>
          <a:off x="5679640" y="215325"/>
          <a:ext cx="48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399903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462883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973434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9" name="Bảng 4">
            <a:extLst>
              <a:ext uri="{FF2B5EF4-FFF2-40B4-BE49-F238E27FC236}">
                <a16:creationId xmlns:a16="http://schemas.microsoft.com/office/drawing/2014/main" id="{1B2D4D92-C463-48DD-B704-A2A81DE8D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35464"/>
              </p:ext>
            </p:extLst>
          </p:nvPr>
        </p:nvGraphicFramePr>
        <p:xfrm>
          <a:off x="4063483" y="735084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V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11" name="Bảng 4">
            <a:extLst>
              <a:ext uri="{FF2B5EF4-FFF2-40B4-BE49-F238E27FC236}">
                <a16:creationId xmlns:a16="http://schemas.microsoft.com/office/drawing/2014/main" id="{E33EC196-828F-489B-87C9-AB535A927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78590"/>
              </p:ext>
            </p:extLst>
          </p:nvPr>
        </p:nvGraphicFramePr>
        <p:xfrm>
          <a:off x="4613141" y="1230753"/>
          <a:ext cx="32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I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Ữ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I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N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13" name="Bảng 4">
            <a:extLst>
              <a:ext uri="{FF2B5EF4-FFF2-40B4-BE49-F238E27FC236}">
                <a16:creationId xmlns:a16="http://schemas.microsoft.com/office/drawing/2014/main" id="{8FA14D71-4884-4509-99C6-FC2186BBF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07612"/>
              </p:ext>
            </p:extLst>
          </p:nvPr>
        </p:nvGraphicFramePr>
        <p:xfrm>
          <a:off x="2993141" y="1760582"/>
          <a:ext cx="32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Đ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Ạ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Đ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Ứ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15" name="Bảng 4">
            <a:extLst>
              <a:ext uri="{FF2B5EF4-FFF2-40B4-BE49-F238E27FC236}">
                <a16:creationId xmlns:a16="http://schemas.microsoft.com/office/drawing/2014/main" id="{E0058873-A25A-44BE-B77B-E5AB0D330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56574"/>
              </p:ext>
            </p:extLst>
          </p:nvPr>
        </p:nvGraphicFramePr>
        <p:xfrm>
          <a:off x="2983483" y="2262141"/>
          <a:ext cx="37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1952728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Ă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M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Ỉ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17" name="Bảng 4">
            <a:extLst>
              <a:ext uri="{FF2B5EF4-FFF2-40B4-BE49-F238E27FC236}">
                <a16:creationId xmlns:a16="http://schemas.microsoft.com/office/drawing/2014/main" id="{F699D393-3B63-435F-98C3-26AC4278A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5230"/>
              </p:ext>
            </p:extLst>
          </p:nvPr>
        </p:nvGraphicFramePr>
        <p:xfrm>
          <a:off x="4613141" y="2765839"/>
          <a:ext cx="32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Ữ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Á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19" name="Bảng 4">
            <a:extLst>
              <a:ext uri="{FF2B5EF4-FFF2-40B4-BE49-F238E27FC236}">
                <a16:creationId xmlns:a16="http://schemas.microsoft.com/office/drawing/2014/main" id="{48C5C752-59E9-44E1-ACFE-7D06808C8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43504"/>
              </p:ext>
            </p:extLst>
          </p:nvPr>
        </p:nvGraphicFramePr>
        <p:xfrm>
          <a:off x="4072445" y="3250555"/>
          <a:ext cx="32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D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Ố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I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R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Á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21" name="Bảng 4">
            <a:extLst>
              <a:ext uri="{FF2B5EF4-FFF2-40B4-BE49-F238E27FC236}">
                <a16:creationId xmlns:a16="http://schemas.microsoft.com/office/drawing/2014/main" id="{4BCC1F52-1A4A-4699-9C8E-B616FEB42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057947"/>
              </p:ext>
            </p:extLst>
          </p:nvPr>
        </p:nvGraphicFramePr>
        <p:xfrm>
          <a:off x="5147326" y="3778160"/>
          <a:ext cx="48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399903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462883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973434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Ê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Ế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23" name="Bảng 4">
            <a:extLst>
              <a:ext uri="{FF2B5EF4-FFF2-40B4-BE49-F238E27FC236}">
                <a16:creationId xmlns:a16="http://schemas.microsoft.com/office/drawing/2014/main" id="{C4182782-6C9C-4E6F-8057-DDD9DFC5B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74673"/>
              </p:ext>
            </p:extLst>
          </p:nvPr>
        </p:nvGraphicFramePr>
        <p:xfrm>
          <a:off x="2983483" y="4295657"/>
          <a:ext cx="37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3999039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I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A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Đ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Ì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sp>
        <p:nvSpPr>
          <p:cNvPr id="27" name="SỐ 1">
            <a:extLst>
              <a:ext uri="{FF2B5EF4-FFF2-40B4-BE49-F238E27FC236}">
                <a16:creationId xmlns:a16="http://schemas.microsoft.com/office/drawing/2014/main" id="{674E7F30-3D23-4F02-977F-3C20E30BB03F}"/>
              </a:ext>
            </a:extLst>
          </p:cNvPr>
          <p:cNvSpPr/>
          <p:nvPr/>
        </p:nvSpPr>
        <p:spPr>
          <a:xfrm>
            <a:off x="604901" y="215325"/>
            <a:ext cx="783772" cy="66947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1</a:t>
            </a:r>
          </a:p>
        </p:txBody>
      </p:sp>
      <p:sp>
        <p:nvSpPr>
          <p:cNvPr id="40" name="BẢNG CÂU HỎI">
            <a:extLst>
              <a:ext uri="{FF2B5EF4-FFF2-40B4-BE49-F238E27FC236}">
                <a16:creationId xmlns:a16="http://schemas.microsoft.com/office/drawing/2014/main" id="{3159B58B-78BF-443E-9CE1-EA05F14784BA}"/>
              </a:ext>
            </a:extLst>
          </p:cNvPr>
          <p:cNvSpPr/>
          <p:nvPr/>
        </p:nvSpPr>
        <p:spPr>
          <a:xfrm>
            <a:off x="2096022" y="5010388"/>
            <a:ext cx="7911303" cy="1346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/>
                </a:solidFill>
                <a:latin typeface="+mj-lt"/>
              </a:rPr>
              <a:t>Ngày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25/12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ngày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41" name="SỐ 1">
            <a:extLst>
              <a:ext uri="{FF2B5EF4-FFF2-40B4-BE49-F238E27FC236}">
                <a16:creationId xmlns:a16="http://schemas.microsoft.com/office/drawing/2014/main" id="{F7D5383E-CE83-4EDD-96BC-9447F725FB9E}"/>
              </a:ext>
            </a:extLst>
          </p:cNvPr>
          <p:cNvSpPr/>
          <p:nvPr/>
        </p:nvSpPr>
        <p:spPr>
          <a:xfrm>
            <a:off x="604901" y="717510"/>
            <a:ext cx="783772" cy="66947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2</a:t>
            </a:r>
          </a:p>
        </p:txBody>
      </p:sp>
      <p:sp>
        <p:nvSpPr>
          <p:cNvPr id="42" name="BẢNG CÂU HỎI">
            <a:extLst>
              <a:ext uri="{FF2B5EF4-FFF2-40B4-BE49-F238E27FC236}">
                <a16:creationId xmlns:a16="http://schemas.microsoft.com/office/drawing/2014/main" id="{8175424F-E449-4E4B-8986-D5739631BAC3}"/>
              </a:ext>
            </a:extLst>
          </p:cNvPr>
          <p:cNvSpPr/>
          <p:nvPr/>
        </p:nvSpPr>
        <p:spPr>
          <a:xfrm>
            <a:off x="2096022" y="5010388"/>
            <a:ext cx="7911303" cy="1346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nay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tất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cả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thế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giới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đang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phòng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chống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dịch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bệnh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43" name="SỐ 1">
            <a:extLst>
              <a:ext uri="{FF2B5EF4-FFF2-40B4-BE49-F238E27FC236}">
                <a16:creationId xmlns:a16="http://schemas.microsoft.com/office/drawing/2014/main" id="{D7B6DEEE-8EC3-412B-A0AB-B9F2E2F2FC1A}"/>
              </a:ext>
            </a:extLst>
          </p:cNvPr>
          <p:cNvSpPr/>
          <p:nvPr/>
        </p:nvSpPr>
        <p:spPr>
          <a:xfrm>
            <a:off x="621230" y="1219695"/>
            <a:ext cx="783772" cy="66947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3</a:t>
            </a:r>
          </a:p>
        </p:txBody>
      </p:sp>
      <p:sp>
        <p:nvSpPr>
          <p:cNvPr id="44" name="BẢNG CÂU HỎI">
            <a:extLst>
              <a:ext uri="{FF2B5EF4-FFF2-40B4-BE49-F238E27FC236}">
                <a16:creationId xmlns:a16="http://schemas.microsoft.com/office/drawing/2014/main" id="{40F721CB-E2E0-409C-A522-8C492B506B2A}"/>
              </a:ext>
            </a:extLst>
          </p:cNvPr>
          <p:cNvSpPr/>
          <p:nvPr/>
        </p:nvSpPr>
        <p:spPr>
          <a:xfrm>
            <a:off x="2096022" y="5010388"/>
            <a:ext cx="7911303" cy="1346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/>
                </a:solidFill>
                <a:latin typeface="+mj-lt"/>
              </a:rPr>
              <a:t>Truyền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thống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dân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tộc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cần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45" name="SỐ 1">
            <a:extLst>
              <a:ext uri="{FF2B5EF4-FFF2-40B4-BE49-F238E27FC236}">
                <a16:creationId xmlns:a16="http://schemas.microsoft.com/office/drawing/2014/main" id="{F483A4D7-4C5A-4A83-9D5E-28599A92AA6F}"/>
              </a:ext>
            </a:extLst>
          </p:cNvPr>
          <p:cNvSpPr/>
          <p:nvPr/>
        </p:nvSpPr>
        <p:spPr>
          <a:xfrm>
            <a:off x="604901" y="1721880"/>
            <a:ext cx="783772" cy="66947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4</a:t>
            </a:r>
          </a:p>
        </p:txBody>
      </p:sp>
      <p:sp>
        <p:nvSpPr>
          <p:cNvPr id="46" name="BẢNG CÂU HỎI">
            <a:extLst>
              <a:ext uri="{FF2B5EF4-FFF2-40B4-BE49-F238E27FC236}">
                <a16:creationId xmlns:a16="http://schemas.microsoft.com/office/drawing/2014/main" id="{16113A4E-AEA8-4B7C-978D-DE979C39A457}"/>
              </a:ext>
            </a:extLst>
          </p:cNvPr>
          <p:cNvSpPr/>
          <p:nvPr/>
        </p:nvSpPr>
        <p:spPr>
          <a:xfrm>
            <a:off x="2096022" y="5010388"/>
            <a:ext cx="7911303" cy="1346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Môn GDCD ở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tiểu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gọi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môn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47" name="SỐ 1">
            <a:extLst>
              <a:ext uri="{FF2B5EF4-FFF2-40B4-BE49-F238E27FC236}">
                <a16:creationId xmlns:a16="http://schemas.microsoft.com/office/drawing/2014/main" id="{7A057037-4A75-4890-8EEB-D1E9E3CB3593}"/>
              </a:ext>
            </a:extLst>
          </p:cNvPr>
          <p:cNvSpPr/>
          <p:nvPr/>
        </p:nvSpPr>
        <p:spPr>
          <a:xfrm>
            <a:off x="604901" y="2224065"/>
            <a:ext cx="783772" cy="66947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5</a:t>
            </a:r>
          </a:p>
        </p:txBody>
      </p:sp>
      <p:sp>
        <p:nvSpPr>
          <p:cNvPr id="48" name="BẢNG CÂU HỎI">
            <a:extLst>
              <a:ext uri="{FF2B5EF4-FFF2-40B4-BE49-F238E27FC236}">
                <a16:creationId xmlns:a16="http://schemas.microsoft.com/office/drawing/2014/main" id="{76F1EDD7-2E50-4E14-98C9-40637AD1B3CB}"/>
              </a:ext>
            </a:extLst>
          </p:cNvPr>
          <p:cNvSpPr/>
          <p:nvPr/>
        </p:nvSpPr>
        <p:spPr>
          <a:xfrm>
            <a:off x="2096022" y="5010388"/>
            <a:ext cx="7911303" cy="1346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/>
                </a:solidFill>
                <a:latin typeface="+mj-lt"/>
              </a:rPr>
              <a:t>Thường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xuyên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nhà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trước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khi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lớp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thể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đức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tinh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?</a:t>
            </a:r>
          </a:p>
        </p:txBody>
      </p:sp>
      <p:sp>
        <p:nvSpPr>
          <p:cNvPr id="49" name="SỐ 1">
            <a:extLst>
              <a:ext uri="{FF2B5EF4-FFF2-40B4-BE49-F238E27FC236}">
                <a16:creationId xmlns:a16="http://schemas.microsoft.com/office/drawing/2014/main" id="{E9B99C64-EB78-495B-A527-0FDA6F048A70}"/>
              </a:ext>
            </a:extLst>
          </p:cNvPr>
          <p:cNvSpPr/>
          <p:nvPr/>
        </p:nvSpPr>
        <p:spPr>
          <a:xfrm>
            <a:off x="604901" y="2726250"/>
            <a:ext cx="783772" cy="66947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6</a:t>
            </a:r>
          </a:p>
        </p:txBody>
      </p:sp>
      <p:sp>
        <p:nvSpPr>
          <p:cNvPr id="50" name="BẢNG CÂU HỎI">
            <a:extLst>
              <a:ext uri="{FF2B5EF4-FFF2-40B4-BE49-F238E27FC236}">
                <a16:creationId xmlns:a16="http://schemas.microsoft.com/office/drawing/2014/main" id="{F7FFC9BF-631B-4558-BD8A-28E47B13F0D0}"/>
              </a:ext>
            </a:extLst>
          </p:cNvPr>
          <p:cNvSpPr/>
          <p:nvPr/>
        </p:nvSpPr>
        <p:spPr>
          <a:xfrm>
            <a:off x="2096022" y="5010388"/>
            <a:ext cx="7911303" cy="1346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A, B, C, D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những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51" name="SỐ 1">
            <a:extLst>
              <a:ext uri="{FF2B5EF4-FFF2-40B4-BE49-F238E27FC236}">
                <a16:creationId xmlns:a16="http://schemas.microsoft.com/office/drawing/2014/main" id="{13C0A2BD-B0EB-473D-8B2F-18C76288380B}"/>
              </a:ext>
            </a:extLst>
          </p:cNvPr>
          <p:cNvSpPr/>
          <p:nvPr/>
        </p:nvSpPr>
        <p:spPr>
          <a:xfrm>
            <a:off x="604901" y="3228435"/>
            <a:ext cx="783772" cy="66947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7</a:t>
            </a:r>
          </a:p>
        </p:txBody>
      </p:sp>
      <p:sp>
        <p:nvSpPr>
          <p:cNvPr id="52" name="BẢNG CÂU HỎI">
            <a:extLst>
              <a:ext uri="{FF2B5EF4-FFF2-40B4-BE49-F238E27FC236}">
                <a16:creationId xmlns:a16="http://schemas.microsoft.com/office/drawing/2014/main" id="{A2EBC241-CB9E-4B61-BA43-518D4E090CBD}"/>
              </a:ext>
            </a:extLst>
          </p:cNvPr>
          <p:cNvSpPr/>
          <p:nvPr/>
        </p:nvSpPr>
        <p:spPr>
          <a:xfrm>
            <a:off x="2096022" y="5010388"/>
            <a:ext cx="7911303" cy="1346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/>
                </a:solidFill>
                <a:latin typeface="+mj-lt"/>
              </a:rPr>
              <a:t>Trái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trung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53" name="SỐ 1">
            <a:extLst>
              <a:ext uri="{FF2B5EF4-FFF2-40B4-BE49-F238E27FC236}">
                <a16:creationId xmlns:a16="http://schemas.microsoft.com/office/drawing/2014/main" id="{B85E93C0-C290-4C9B-91FD-FD5C46E7EDD2}"/>
              </a:ext>
            </a:extLst>
          </p:cNvPr>
          <p:cNvSpPr/>
          <p:nvPr/>
        </p:nvSpPr>
        <p:spPr>
          <a:xfrm>
            <a:off x="604901" y="3730620"/>
            <a:ext cx="783772" cy="66947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8</a:t>
            </a:r>
          </a:p>
        </p:txBody>
      </p:sp>
      <p:sp>
        <p:nvSpPr>
          <p:cNvPr id="54" name="BẢNG CÂU HỎI">
            <a:extLst>
              <a:ext uri="{FF2B5EF4-FFF2-40B4-BE49-F238E27FC236}">
                <a16:creationId xmlns:a16="http://schemas.microsoft.com/office/drawing/2014/main" id="{DAA6072D-F904-41F2-B25A-966A33F3CE59}"/>
              </a:ext>
            </a:extLst>
          </p:cNvPr>
          <p:cNvSpPr/>
          <p:nvPr/>
        </p:nvSpPr>
        <p:spPr>
          <a:xfrm>
            <a:off x="2096022" y="5010388"/>
            <a:ext cx="7911303" cy="1346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/>
                </a:solidFill>
                <a:latin typeface="+mj-lt"/>
              </a:rPr>
              <a:t>Phẩm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chất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đạo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đức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thể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lối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sống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sạch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, không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hám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danh,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hám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lợi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55" name="SỐ 1">
            <a:extLst>
              <a:ext uri="{FF2B5EF4-FFF2-40B4-BE49-F238E27FC236}">
                <a16:creationId xmlns:a16="http://schemas.microsoft.com/office/drawing/2014/main" id="{D32D44FE-68F3-4C8B-A1A6-F5673F933DF0}"/>
              </a:ext>
            </a:extLst>
          </p:cNvPr>
          <p:cNvSpPr/>
          <p:nvPr/>
        </p:nvSpPr>
        <p:spPr>
          <a:xfrm>
            <a:off x="610099" y="4232802"/>
            <a:ext cx="783772" cy="66947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9</a:t>
            </a:r>
          </a:p>
        </p:txBody>
      </p:sp>
      <p:sp>
        <p:nvSpPr>
          <p:cNvPr id="56" name="BẢNG CÂU HỎI">
            <a:extLst>
              <a:ext uri="{FF2B5EF4-FFF2-40B4-BE49-F238E27FC236}">
                <a16:creationId xmlns:a16="http://schemas.microsoft.com/office/drawing/2014/main" id="{87DC95CC-4FFF-4AAD-B154-BDBCE65EB715}"/>
              </a:ext>
            </a:extLst>
          </p:cNvPr>
          <p:cNvSpPr/>
          <p:nvPr/>
        </p:nvSpPr>
        <p:spPr>
          <a:xfrm>
            <a:off x="2096022" y="5013062"/>
            <a:ext cx="7911303" cy="1346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/>
                </a:solidFill>
                <a:latin typeface="+mj-lt"/>
              </a:rPr>
              <a:t>Tổ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ấm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nơi nuôi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dưỡng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giáo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dục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mỗi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con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người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graphicFrame>
        <p:nvGraphicFramePr>
          <p:cNvPr id="57" name="Bảng1">
            <a:extLst>
              <a:ext uri="{FF2B5EF4-FFF2-40B4-BE49-F238E27FC236}">
                <a16:creationId xmlns:a16="http://schemas.microsoft.com/office/drawing/2014/main" id="{FD427714-E33C-4825-A670-5ABE16A91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892141"/>
              </p:ext>
            </p:extLst>
          </p:nvPr>
        </p:nvGraphicFramePr>
        <p:xfrm>
          <a:off x="5679640" y="177510"/>
          <a:ext cx="48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399903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462883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973434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58" name="Bảng 2">
            <a:extLst>
              <a:ext uri="{FF2B5EF4-FFF2-40B4-BE49-F238E27FC236}">
                <a16:creationId xmlns:a16="http://schemas.microsoft.com/office/drawing/2014/main" id="{560C4DFC-DED8-47D0-9E77-53A788BFB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81613"/>
              </p:ext>
            </p:extLst>
          </p:nvPr>
        </p:nvGraphicFramePr>
        <p:xfrm>
          <a:off x="4063483" y="697269"/>
          <a:ext cx="270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59" name="Bảng 3">
            <a:extLst>
              <a:ext uri="{FF2B5EF4-FFF2-40B4-BE49-F238E27FC236}">
                <a16:creationId xmlns:a16="http://schemas.microsoft.com/office/drawing/2014/main" id="{C3D1A3AA-01F6-47ED-AFCC-CA1949F59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37129"/>
              </p:ext>
            </p:extLst>
          </p:nvPr>
        </p:nvGraphicFramePr>
        <p:xfrm>
          <a:off x="4596812" y="1207110"/>
          <a:ext cx="32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60" name="Bảng 4">
            <a:extLst>
              <a:ext uri="{FF2B5EF4-FFF2-40B4-BE49-F238E27FC236}">
                <a16:creationId xmlns:a16="http://schemas.microsoft.com/office/drawing/2014/main" id="{E31DAC78-EB04-4AA7-A371-C67BEF33C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62605"/>
              </p:ext>
            </p:extLst>
          </p:nvPr>
        </p:nvGraphicFramePr>
        <p:xfrm>
          <a:off x="2993141" y="1722767"/>
          <a:ext cx="32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61" name="Bảng 5">
            <a:extLst>
              <a:ext uri="{FF2B5EF4-FFF2-40B4-BE49-F238E27FC236}">
                <a16:creationId xmlns:a16="http://schemas.microsoft.com/office/drawing/2014/main" id="{DB48D6C6-73AE-4080-94A5-343993C2B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082395"/>
              </p:ext>
            </p:extLst>
          </p:nvPr>
        </p:nvGraphicFramePr>
        <p:xfrm>
          <a:off x="2983483" y="2224326"/>
          <a:ext cx="37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1952728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62" name="Bảng 6">
            <a:extLst>
              <a:ext uri="{FF2B5EF4-FFF2-40B4-BE49-F238E27FC236}">
                <a16:creationId xmlns:a16="http://schemas.microsoft.com/office/drawing/2014/main" id="{AFAD2CE2-086D-46BB-8ACB-69615D58F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18004"/>
              </p:ext>
            </p:extLst>
          </p:nvPr>
        </p:nvGraphicFramePr>
        <p:xfrm>
          <a:off x="4613141" y="2728024"/>
          <a:ext cx="32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63" name="Bảng 7">
            <a:extLst>
              <a:ext uri="{FF2B5EF4-FFF2-40B4-BE49-F238E27FC236}">
                <a16:creationId xmlns:a16="http://schemas.microsoft.com/office/drawing/2014/main" id="{3034CED4-BAFB-4F0E-8595-4A9DF86AC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76111"/>
              </p:ext>
            </p:extLst>
          </p:nvPr>
        </p:nvGraphicFramePr>
        <p:xfrm>
          <a:off x="4072445" y="3212740"/>
          <a:ext cx="32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64" name="Bảng 8">
            <a:extLst>
              <a:ext uri="{FF2B5EF4-FFF2-40B4-BE49-F238E27FC236}">
                <a16:creationId xmlns:a16="http://schemas.microsoft.com/office/drawing/2014/main" id="{F2174880-D354-4DEB-B85E-EC3363B8E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096423"/>
              </p:ext>
            </p:extLst>
          </p:nvPr>
        </p:nvGraphicFramePr>
        <p:xfrm>
          <a:off x="5147326" y="3740345"/>
          <a:ext cx="486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399903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462883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973434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  <p:graphicFrame>
        <p:nvGraphicFramePr>
          <p:cNvPr id="65" name="Bảng 9">
            <a:extLst>
              <a:ext uri="{FF2B5EF4-FFF2-40B4-BE49-F238E27FC236}">
                <a16:creationId xmlns:a16="http://schemas.microsoft.com/office/drawing/2014/main" id="{BBBBFA13-B6A1-4D6D-8B2E-BEA97A65B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84666"/>
              </p:ext>
            </p:extLst>
          </p:nvPr>
        </p:nvGraphicFramePr>
        <p:xfrm>
          <a:off x="2983483" y="4257842"/>
          <a:ext cx="37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1375104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195092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609067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34074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178686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8436938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3999039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151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151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1515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1515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1515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1515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1515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5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1515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5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1515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5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860866-B6C6-4A9F-9D55-D4D7BE089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vi-VN" dirty="0" err="1"/>
              <a:t>Bài</a:t>
            </a:r>
            <a:r>
              <a:rPr lang="vi-VN" dirty="0"/>
              <a:t> 4: </a:t>
            </a:r>
            <a:r>
              <a:rPr lang="vi-VN" dirty="0" err="1"/>
              <a:t>Giữ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</a:t>
            </a:r>
            <a:r>
              <a:rPr lang="vi-VN" dirty="0" err="1"/>
              <a:t>tín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47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ộn: Ngang 5">
            <a:extLst>
              <a:ext uri="{FF2B5EF4-FFF2-40B4-BE49-F238E27FC236}">
                <a16:creationId xmlns:a16="http://schemas.microsoft.com/office/drawing/2014/main" id="{AD214C8A-26DF-4802-BE41-39AAE6D42F14}"/>
              </a:ext>
            </a:extLst>
          </p:cNvPr>
          <p:cNvSpPr/>
          <p:nvPr/>
        </p:nvSpPr>
        <p:spPr>
          <a:xfrm>
            <a:off x="130628" y="0"/>
            <a:ext cx="7903029" cy="615587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 vay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Tuy nhiên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2800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kern="0" dirty="0">
              <a:solidFill>
                <a:srgbClr val="365F9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vi-VN" sz="28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An?</a:t>
            </a:r>
            <a:endParaRPr lang="vi-VN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0EA8B2A0-3774-4FB2-AA55-0F7D0761A75A}"/>
              </a:ext>
            </a:extLst>
          </p:cNvPr>
          <p:cNvSpPr/>
          <p:nvPr/>
        </p:nvSpPr>
        <p:spPr>
          <a:xfrm>
            <a:off x="7962900" y="81644"/>
            <a:ext cx="4229100" cy="3151413"/>
          </a:xfrm>
          <a:prstGeom prst="cloudCallout">
            <a:avLst>
              <a:gd name="adj1" fmla="val -61648"/>
              <a:gd name="adj2" fmla="val 4962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err="1">
                <a:solidFill>
                  <a:schemeClr val="tx1"/>
                </a:solidFill>
                <a:latin typeface="+mj-lt"/>
              </a:rPr>
              <a:t>Mới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đầu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An không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lời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hứa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vì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do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chính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đáng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lần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thứ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2 An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lời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hứa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(Hay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còn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gọi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tín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17BCCFA5-F028-43F0-BE56-4DAF944D5610}"/>
              </a:ext>
            </a:extLst>
          </p:cNvPr>
          <p:cNvSpPr/>
          <p:nvPr/>
        </p:nvSpPr>
        <p:spPr>
          <a:xfrm>
            <a:off x="8360229" y="3429001"/>
            <a:ext cx="3575957" cy="3314700"/>
          </a:xfrm>
          <a:prstGeom prst="cloudCallout">
            <a:avLst>
              <a:gd name="adj1" fmla="val -62566"/>
              <a:gd name="adj2" fmla="val -3072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err="1">
                <a:latin typeface="+mj-lt"/>
              </a:rPr>
              <a:t>Vậy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giữ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chữ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gì</a:t>
            </a:r>
            <a:r>
              <a:rPr lang="vi-VN" sz="32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272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E781A4-772B-4042-AEFC-AB45C1462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60" y="1644858"/>
            <a:ext cx="3977639" cy="3854112"/>
          </a:xfrm>
        </p:spPr>
        <p:txBody>
          <a:bodyPr>
            <a:normAutofit/>
          </a:bodyPr>
          <a:lstStyle/>
          <a:p>
            <a:r>
              <a:rPr lang="vi-VN" sz="3600" dirty="0">
                <a:latin typeface="+mj-lt"/>
              </a:rPr>
              <a:t>Giữ chữ tín là coi trọng lòng tin của mọi người đối với </a:t>
            </a:r>
            <a:r>
              <a:rPr lang="vi-VN" sz="3600" dirty="0" smtClean="0">
                <a:latin typeface="+mj-lt"/>
              </a:rPr>
              <a:t>m</a:t>
            </a:r>
            <a:r>
              <a:rPr lang="en-US" sz="3600" dirty="0">
                <a:latin typeface="+mj-lt"/>
              </a:rPr>
              <a:t>ì</a:t>
            </a:r>
            <a:r>
              <a:rPr lang="vi-VN" sz="3600" dirty="0" smtClean="0">
                <a:latin typeface="+mj-lt"/>
              </a:rPr>
              <a:t>nh</a:t>
            </a:r>
            <a:r>
              <a:rPr lang="vi-VN" sz="3600" dirty="0">
                <a:latin typeface="+mj-lt"/>
              </a:rPr>
              <a:t>, biết trọng lời hứa và biết tin tưởng nhau</a:t>
            </a:r>
          </a:p>
        </p:txBody>
      </p: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60E183FF-96E4-456E-8EC9-67BDD2C9B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899" y="1644857"/>
            <a:ext cx="7730930" cy="43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9A94D3-72C7-4FE9-B0BF-7442C7D5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639316"/>
            <a:ext cx="8610600" cy="1293028"/>
          </a:xfrm>
        </p:spPr>
        <p:txBody>
          <a:bodyPr/>
          <a:lstStyle/>
          <a:p>
            <a:pPr algn="ctr"/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hiện</a:t>
            </a:r>
            <a:endParaRPr lang="vi-VN" dirty="0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id="{28067BD5-DD10-4922-82F7-C0D90018F7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800" b="1" dirty="0" err="1">
                <a:latin typeface="+mj-lt"/>
              </a:rPr>
              <a:t>Một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số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biểu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hiện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của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giữ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chữ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tín</a:t>
            </a:r>
            <a:r>
              <a:rPr lang="vi-VN" sz="2800" b="1" dirty="0">
                <a:latin typeface="+mj-lt"/>
              </a:rPr>
              <a:t>:</a:t>
            </a:r>
          </a:p>
          <a:p>
            <a:pPr marL="0" indent="0" algn="just">
              <a:buNone/>
            </a:pPr>
            <a:r>
              <a:rPr lang="vi-VN" sz="2800" dirty="0">
                <a:latin typeface="+mj-lt"/>
              </a:rPr>
              <a:t>+ Giữ lời hứa</a:t>
            </a:r>
          </a:p>
          <a:p>
            <a:pPr marL="0" indent="0" algn="just">
              <a:buNone/>
            </a:pPr>
            <a:r>
              <a:rPr lang="vi-VN" sz="2800" dirty="0" smtClean="0">
                <a:latin typeface="+mj-lt"/>
              </a:rPr>
              <a:t>+</a:t>
            </a:r>
            <a:r>
              <a:rPr lang="vi-VN" sz="2800" dirty="0">
                <a:latin typeface="+mj-lt"/>
              </a:rPr>
              <a:t>Đúng hẹn </a:t>
            </a:r>
          </a:p>
          <a:p>
            <a:pPr marL="0" indent="0" algn="just">
              <a:buNone/>
            </a:pPr>
            <a:r>
              <a:rPr lang="vi-VN" sz="2800" dirty="0">
                <a:latin typeface="+mj-lt"/>
              </a:rPr>
              <a:t>+ </a:t>
            </a:r>
            <a:r>
              <a:rPr lang="vi-VN" sz="2800" dirty="0" err="1">
                <a:latin typeface="+mj-lt"/>
              </a:rPr>
              <a:t>Hoàn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thành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nhiệm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vụ</a:t>
            </a:r>
            <a:r>
              <a:rPr lang="vi-VN" sz="2800" dirty="0">
                <a:latin typeface="+mj-lt"/>
              </a:rPr>
              <a:t> </a:t>
            </a:r>
          </a:p>
          <a:p>
            <a:pPr marL="0" indent="0" algn="just">
              <a:buNone/>
            </a:pPr>
            <a:r>
              <a:rPr lang="vi-VN" sz="2800" dirty="0">
                <a:latin typeface="+mj-lt"/>
              </a:rPr>
              <a:t>+ </a:t>
            </a:r>
            <a:r>
              <a:rPr lang="vi-VN" sz="2800" dirty="0" err="1">
                <a:latin typeface="+mj-lt"/>
              </a:rPr>
              <a:t>Giữ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được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lòng</a:t>
            </a:r>
            <a:r>
              <a:rPr lang="vi-VN" sz="2800" dirty="0">
                <a:latin typeface="+mj-lt"/>
              </a:rPr>
              <a:t> tin</a:t>
            </a:r>
          </a:p>
          <a:p>
            <a:pPr marL="0" indent="0">
              <a:buNone/>
            </a:pPr>
            <a:endParaRPr lang="vi-VN" sz="2800" dirty="0">
              <a:latin typeface="+mj-lt"/>
            </a:endParaRP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E16C290-1C84-4AFF-8734-01DC3DC935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800" b="1" dirty="0" err="1">
                <a:latin typeface="+mj-lt"/>
              </a:rPr>
              <a:t>Một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số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biểu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hiện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trái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với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giữ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chữ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tín</a:t>
            </a:r>
            <a:r>
              <a:rPr lang="vi-VN" sz="2800" b="1" dirty="0">
                <a:latin typeface="+mj-lt"/>
              </a:rPr>
              <a:t>:</a:t>
            </a:r>
          </a:p>
          <a:p>
            <a:pPr marL="0" indent="0" algn="just">
              <a:buNone/>
            </a:pPr>
            <a:r>
              <a:rPr lang="vi-VN" sz="2800" dirty="0">
                <a:latin typeface="+mj-lt"/>
              </a:rPr>
              <a:t>+Mượn đồ, tiền trả không đúng hẹn</a:t>
            </a:r>
          </a:p>
          <a:p>
            <a:pPr marL="0" indent="0" algn="just">
              <a:buNone/>
            </a:pPr>
            <a:r>
              <a:rPr lang="vi-VN" sz="2800" dirty="0">
                <a:latin typeface="+mj-lt"/>
              </a:rPr>
              <a:t>+ Hứa với cha, mẹ thầy cô mà không thực hiện</a:t>
            </a:r>
          </a:p>
          <a:p>
            <a:pPr marL="0" indent="0" algn="just">
              <a:buNone/>
            </a:pPr>
            <a:r>
              <a:rPr lang="vi-VN" sz="2800" dirty="0">
                <a:latin typeface="+mj-lt"/>
              </a:rPr>
              <a:t> + Che dấu khuyết điểm của bản thân và người khác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0BF6F379-6736-42A6-8817-92E5CCB548C1}"/>
              </a:ext>
            </a:extLst>
          </p:cNvPr>
          <p:cNvSpPr/>
          <p:nvPr/>
        </p:nvSpPr>
        <p:spPr>
          <a:xfrm>
            <a:off x="3048000" y="19978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dirty="0">
                <a:solidFill>
                  <a:srgbClr val="555555"/>
                </a:solidFill>
                <a:latin typeface="Lato"/>
              </a:rPr>
              <a:t>.</a:t>
            </a:r>
            <a:endParaRPr lang="vi-VN" b="0" i="0" dirty="0">
              <a:solidFill>
                <a:srgbClr val="555555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409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1E5677-A5AD-4946-B0E4-CCE86319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472" y="3071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vi-VN" sz="3600" dirty="0" err="1"/>
              <a:t>Tình</a:t>
            </a:r>
            <a:r>
              <a:rPr lang="vi-VN" sz="3600" dirty="0"/>
              <a:t> </a:t>
            </a:r>
            <a:r>
              <a:rPr lang="vi-VN" sz="3600" dirty="0" err="1"/>
              <a:t>huống</a:t>
            </a:r>
            <a:endParaRPr lang="vi-VN" sz="36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ED353E4-75BE-4112-AEB4-80938CCCB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1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>
                <a:latin typeface="+mj-lt"/>
              </a:rPr>
              <a:t>Nam </a:t>
            </a:r>
            <a:r>
              <a:rPr lang="vi-VN" sz="3200" dirty="0" err="1">
                <a:latin typeface="+mj-lt"/>
              </a:rPr>
              <a:t>thường</a:t>
            </a:r>
            <a:r>
              <a:rPr lang="vi-VN" sz="3200" dirty="0">
                <a:latin typeface="+mj-lt"/>
              </a:rPr>
              <a:t> xuyên vay </a:t>
            </a:r>
            <a:r>
              <a:rPr lang="vi-VN" sz="3200" dirty="0" err="1">
                <a:latin typeface="+mj-lt"/>
              </a:rPr>
              <a:t>tiền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bạn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bè</a:t>
            </a:r>
            <a:r>
              <a:rPr lang="vi-VN" sz="3200" dirty="0">
                <a:latin typeface="+mj-lt"/>
              </a:rPr>
              <a:t> trong </a:t>
            </a:r>
            <a:r>
              <a:rPr lang="vi-VN" sz="3200" dirty="0" err="1">
                <a:latin typeface="+mj-lt"/>
              </a:rPr>
              <a:t>lớp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hứa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hẹn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sẽ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trả</a:t>
            </a:r>
            <a:r>
              <a:rPr lang="vi-VN" sz="3200" dirty="0">
                <a:latin typeface="+mj-lt"/>
              </a:rPr>
              <a:t> nhưng </a:t>
            </a:r>
            <a:r>
              <a:rPr lang="vi-VN" sz="3200" dirty="0" err="1">
                <a:latin typeface="+mj-lt"/>
              </a:rPr>
              <a:t>lại</a:t>
            </a:r>
            <a:r>
              <a:rPr lang="vi-VN" sz="3200" dirty="0">
                <a:latin typeface="+mj-lt"/>
              </a:rPr>
              <a:t> không </a:t>
            </a:r>
            <a:r>
              <a:rPr lang="vi-VN" sz="3200" dirty="0" err="1">
                <a:latin typeface="+mj-lt"/>
              </a:rPr>
              <a:t>trả</a:t>
            </a:r>
            <a:r>
              <a:rPr lang="vi-VN" sz="3200" dirty="0">
                <a:latin typeface="+mj-lt"/>
              </a:rPr>
              <a:t>, khi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bạn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bè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nhắc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nhở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thì</a:t>
            </a:r>
            <a:r>
              <a:rPr lang="vi-VN" sz="3200" dirty="0">
                <a:latin typeface="+mj-lt"/>
              </a:rPr>
              <a:t> Nam ờ </a:t>
            </a:r>
            <a:r>
              <a:rPr lang="vi-VN" sz="3200" dirty="0" err="1">
                <a:latin typeface="+mj-lt"/>
              </a:rPr>
              <a:t>ờ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rồi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bỏ</a:t>
            </a:r>
            <a:r>
              <a:rPr lang="vi-VN" sz="3200" dirty="0">
                <a:latin typeface="+mj-lt"/>
              </a:rPr>
              <a:t> qua. </a:t>
            </a:r>
            <a:r>
              <a:rPr lang="vi-VN" sz="3200" dirty="0" err="1">
                <a:latin typeface="+mj-lt"/>
              </a:rPr>
              <a:t>Một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lần</a:t>
            </a:r>
            <a:r>
              <a:rPr lang="vi-VN" sz="3200" dirty="0">
                <a:latin typeface="+mj-lt"/>
              </a:rPr>
              <a:t>, Nam </a:t>
            </a:r>
            <a:r>
              <a:rPr lang="vi-VN" sz="3200" dirty="0" err="1">
                <a:latin typeface="+mj-lt"/>
              </a:rPr>
              <a:t>tiếp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tục</a:t>
            </a:r>
            <a:r>
              <a:rPr lang="vi-VN" sz="3200" dirty="0">
                <a:latin typeface="+mj-lt"/>
              </a:rPr>
              <a:t> vay </a:t>
            </a:r>
            <a:r>
              <a:rPr lang="vi-VN" sz="3200" dirty="0" err="1">
                <a:latin typeface="+mj-lt"/>
              </a:rPr>
              <a:t>Bảo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tiền</a:t>
            </a:r>
            <a:r>
              <a:rPr lang="vi-VN" sz="3200" dirty="0">
                <a:latin typeface="+mj-lt"/>
              </a:rPr>
              <a:t>, nhưng </a:t>
            </a:r>
            <a:r>
              <a:rPr lang="vi-VN" sz="3200" dirty="0" err="1">
                <a:latin typeface="+mj-lt"/>
              </a:rPr>
              <a:t>lần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này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Bảo</a:t>
            </a:r>
            <a:r>
              <a:rPr lang="vi-VN" sz="3200" dirty="0">
                <a:latin typeface="+mj-lt"/>
              </a:rPr>
              <a:t> không cho vay </a:t>
            </a:r>
            <a:r>
              <a:rPr lang="vi-VN" sz="3200" dirty="0" err="1">
                <a:latin typeface="+mj-lt"/>
              </a:rPr>
              <a:t>vì</a:t>
            </a:r>
            <a:r>
              <a:rPr lang="vi-VN" sz="3200" dirty="0">
                <a:latin typeface="+mj-lt"/>
              </a:rPr>
              <a:t> Nam </a:t>
            </a:r>
            <a:r>
              <a:rPr lang="vi-VN" sz="3200" dirty="0" err="1">
                <a:latin typeface="+mj-lt"/>
              </a:rPr>
              <a:t>đã</a:t>
            </a:r>
            <a:r>
              <a:rPr lang="vi-VN" sz="3200" dirty="0">
                <a:latin typeface="+mj-lt"/>
              </a:rPr>
              <a:t> vay 500 trăm </a:t>
            </a:r>
            <a:r>
              <a:rPr lang="vi-VN" sz="3200" dirty="0" err="1">
                <a:latin typeface="+mj-lt"/>
              </a:rPr>
              <a:t>mà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vẫn</a:t>
            </a:r>
            <a:r>
              <a:rPr lang="vi-VN" sz="3200" dirty="0">
                <a:latin typeface="+mj-lt"/>
              </a:rPr>
              <a:t> chưa </a:t>
            </a:r>
            <a:r>
              <a:rPr lang="vi-VN" sz="3200" dirty="0" err="1">
                <a:latin typeface="+mj-lt"/>
              </a:rPr>
              <a:t>trả</a:t>
            </a:r>
            <a:r>
              <a:rPr lang="vi-VN" sz="3200" dirty="0">
                <a:latin typeface="+mj-lt"/>
              </a:rPr>
              <a:t>. Nam </a:t>
            </a:r>
            <a:r>
              <a:rPr lang="vi-VN" sz="3200" dirty="0" err="1">
                <a:latin typeface="+mj-lt"/>
              </a:rPr>
              <a:t>dọa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sẽ</a:t>
            </a:r>
            <a:r>
              <a:rPr lang="vi-VN" sz="3200" dirty="0">
                <a:latin typeface="+mj-lt"/>
              </a:rPr>
              <a:t> đanh </a:t>
            </a:r>
            <a:r>
              <a:rPr lang="vi-VN" sz="3200" dirty="0" err="1">
                <a:latin typeface="+mj-lt"/>
              </a:rPr>
              <a:t>nếu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Bảo</a:t>
            </a:r>
            <a:r>
              <a:rPr lang="vi-VN" sz="3200" dirty="0">
                <a:latin typeface="+mj-lt"/>
              </a:rPr>
              <a:t> không cho vay.</a:t>
            </a:r>
          </a:p>
          <a:p>
            <a:pPr marL="0" indent="0">
              <a:buNone/>
            </a:pPr>
            <a:r>
              <a:rPr lang="vi-VN" sz="3200" b="1" i="1" dirty="0">
                <a:latin typeface="+mj-lt"/>
              </a:rPr>
              <a:t>Con </a:t>
            </a:r>
            <a:r>
              <a:rPr lang="vi-VN" sz="3200" b="1" i="1" dirty="0" err="1">
                <a:latin typeface="+mj-lt"/>
              </a:rPr>
              <a:t>có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nhận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xét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gì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về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thái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độ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và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cách</a:t>
            </a:r>
            <a:r>
              <a:rPr lang="vi-VN" sz="3200" b="1" i="1" dirty="0">
                <a:latin typeface="+mj-lt"/>
              </a:rPr>
              <a:t> cư </a:t>
            </a:r>
            <a:r>
              <a:rPr lang="vi-VN" sz="3200" b="1" i="1" dirty="0" err="1">
                <a:latin typeface="+mj-lt"/>
              </a:rPr>
              <a:t>xử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của</a:t>
            </a:r>
            <a:r>
              <a:rPr lang="vi-VN" sz="3200" b="1" i="1" dirty="0">
                <a:latin typeface="+mj-lt"/>
              </a:rPr>
              <a:t> Nam? </a:t>
            </a:r>
            <a:r>
              <a:rPr lang="vi-VN" sz="3200" b="1" i="1" dirty="0" err="1">
                <a:latin typeface="+mj-lt"/>
              </a:rPr>
              <a:t>Nếu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là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Bảo</a:t>
            </a:r>
            <a:r>
              <a:rPr lang="vi-VN" sz="3200" b="1" i="1" dirty="0">
                <a:latin typeface="+mj-lt"/>
              </a:rPr>
              <a:t> trong </a:t>
            </a:r>
            <a:r>
              <a:rPr lang="vi-VN" sz="3200" b="1" i="1" dirty="0" err="1">
                <a:latin typeface="+mj-lt"/>
              </a:rPr>
              <a:t>trường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hợp</a:t>
            </a:r>
            <a:r>
              <a:rPr lang="vi-VN" sz="3200" b="1" i="1" dirty="0">
                <a:latin typeface="+mj-lt"/>
              </a:rPr>
              <a:t> trên con </a:t>
            </a:r>
            <a:r>
              <a:rPr lang="vi-VN" sz="3200" b="1" i="1" dirty="0" err="1">
                <a:latin typeface="+mj-lt"/>
              </a:rPr>
              <a:t>sẽ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làm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gì</a:t>
            </a:r>
            <a:r>
              <a:rPr lang="vi-VN" sz="3200" b="1" i="1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876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2C8C04-92AB-4009-ADC5-DBCC734E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2423159"/>
            <a:ext cx="3053443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vi-VN" sz="4400" cap="none" dirty="0" err="1"/>
              <a:t>Người</a:t>
            </a:r>
            <a:r>
              <a:rPr lang="vi-VN" sz="4400" cap="none" dirty="0"/>
              <a:t> </a:t>
            </a:r>
            <a:r>
              <a:rPr lang="vi-VN" sz="4400" cap="none" dirty="0" err="1"/>
              <a:t>biết</a:t>
            </a:r>
            <a:r>
              <a:rPr lang="vi-VN" sz="4400" cap="none" dirty="0"/>
              <a:t> </a:t>
            </a:r>
            <a:r>
              <a:rPr lang="vi-VN" sz="4400" cap="none" dirty="0" err="1"/>
              <a:t>giữ</a:t>
            </a:r>
            <a:r>
              <a:rPr lang="vi-VN" sz="4400" cap="none" dirty="0"/>
              <a:t> </a:t>
            </a:r>
            <a:r>
              <a:rPr lang="vi-VN" sz="4400" cap="none" dirty="0" err="1"/>
              <a:t>chữ</a:t>
            </a:r>
            <a:r>
              <a:rPr lang="vi-VN" sz="4400" cap="none" dirty="0"/>
              <a:t> </a:t>
            </a:r>
            <a:r>
              <a:rPr lang="vi-VN" sz="4400" cap="none" dirty="0" err="1"/>
              <a:t>tín</a:t>
            </a:r>
            <a:r>
              <a:rPr lang="vi-VN" sz="4400" cap="none" dirty="0"/>
              <a:t> </a:t>
            </a:r>
            <a:r>
              <a:rPr lang="vi-VN" sz="4400" cap="none" dirty="0" err="1"/>
              <a:t>sẽ</a:t>
            </a:r>
            <a:endParaRPr lang="vi-VN" sz="4400" cap="none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EC2290-0857-4F8E-95F5-60D61A586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328" y="1198518"/>
            <a:ext cx="6106886" cy="954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dirty="0" err="1">
                <a:latin typeface="+mj-lt"/>
              </a:rPr>
              <a:t>Nhận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được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sự</a:t>
            </a:r>
            <a:r>
              <a:rPr lang="vi-VN" sz="3600" dirty="0">
                <a:latin typeface="+mj-lt"/>
              </a:rPr>
              <a:t> tin </a:t>
            </a:r>
            <a:r>
              <a:rPr lang="vi-VN" sz="3600" dirty="0" err="1">
                <a:latin typeface="+mj-lt"/>
              </a:rPr>
              <a:t>cậy</a:t>
            </a:r>
            <a:r>
              <a:rPr lang="vi-VN" sz="3600" dirty="0">
                <a:latin typeface="+mj-lt"/>
              </a:rPr>
              <a:t>, </a:t>
            </a:r>
            <a:r>
              <a:rPr lang="vi-VN" sz="3600" dirty="0" err="1">
                <a:latin typeface="+mj-lt"/>
              </a:rPr>
              <a:t>tín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nhiệm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của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người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khác</a:t>
            </a:r>
            <a:endParaRPr lang="vi-VN" sz="3600" dirty="0"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645D14A-CDD2-429E-9DD1-81674F727A1C}"/>
              </a:ext>
            </a:extLst>
          </p:cNvPr>
          <p:cNvSpPr txBox="1"/>
          <p:nvPr/>
        </p:nvSpPr>
        <p:spPr>
          <a:xfrm>
            <a:off x="5883729" y="4187351"/>
            <a:ext cx="4958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+mj-lt"/>
              </a:rPr>
              <a:t>Giúp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mọi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người</a:t>
            </a:r>
            <a:r>
              <a:rPr lang="vi-VN" sz="3600" dirty="0">
                <a:latin typeface="+mj-lt"/>
              </a:rPr>
              <a:t> đoan </a:t>
            </a:r>
            <a:r>
              <a:rPr lang="vi-VN" sz="3600" dirty="0" err="1">
                <a:latin typeface="+mj-lt"/>
              </a:rPr>
              <a:t>kết</a:t>
            </a:r>
            <a:r>
              <a:rPr lang="vi-VN" sz="3600" dirty="0">
                <a:latin typeface="+mj-lt"/>
              </a:rPr>
              <a:t>, </a:t>
            </a:r>
            <a:r>
              <a:rPr lang="vi-VN" sz="3600" dirty="0" err="1">
                <a:latin typeface="+mj-lt"/>
              </a:rPr>
              <a:t>dễ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dàng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hợp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tác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với</a:t>
            </a:r>
            <a:r>
              <a:rPr lang="vi-VN" sz="3600" dirty="0">
                <a:latin typeface="+mj-lt"/>
              </a:rPr>
              <a:t> nhau</a:t>
            </a:r>
          </a:p>
        </p:txBody>
      </p:sp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id="{399C4882-2AEA-45AA-90DD-AC2CF71ED2CE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3673929" y="3069673"/>
            <a:ext cx="2209800" cy="1717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id="{D612E15C-5A37-40D3-A61A-97F2FC37C17C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3673929" y="1675572"/>
            <a:ext cx="2057399" cy="1394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92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35194306-EEC5-480B-98AD-94AF40B9CD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05798" y="288388"/>
            <a:ext cx="4929570" cy="2938516"/>
          </a:xfrm>
          <a:prstGeom prst="rect">
            <a:avLst/>
          </a:prstGeom>
        </p:spPr>
      </p:pic>
      <p:pic>
        <p:nvPicPr>
          <p:cNvPr id="7" name="Hình ảnh 6" descr="Ảnh có chứa ngoài trời, người đàn ông, đứng, hoàng hôn&#10;&#10;Mô tả được tạo tự động">
            <a:extLst>
              <a:ext uri="{FF2B5EF4-FFF2-40B4-BE49-F238E27FC236}">
                <a16:creationId xmlns:a16="http://schemas.microsoft.com/office/drawing/2014/main" id="{85C574CC-48BC-4201-8FA4-7D8F403C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97" y="3631096"/>
            <a:ext cx="4929571" cy="2760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2A238810-AACA-4A5D-82F1-F8F4BA8E2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407366"/>
            <a:ext cx="5426764" cy="58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B1BD2B-2CA5-4A60-979D-7B86CD2C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060ADFD-2311-40AB-9B59-3D39D6ADD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Đám mây 3">
            <a:extLst>
              <a:ext uri="{FF2B5EF4-FFF2-40B4-BE49-F238E27FC236}">
                <a16:creationId xmlns:a16="http://schemas.microsoft.com/office/drawing/2014/main" id="{2629611B-4AC4-4AC9-8E12-08DA7DA04181}"/>
              </a:ext>
            </a:extLst>
          </p:cNvPr>
          <p:cNvSpPr/>
          <p:nvPr/>
        </p:nvSpPr>
        <p:spPr>
          <a:xfrm>
            <a:off x="1730829" y="391887"/>
            <a:ext cx="8991600" cy="5437413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latin typeface="+mj-lt"/>
              </a:rPr>
              <a:t>Muốn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giữ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được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lòng</a:t>
            </a:r>
            <a:r>
              <a:rPr lang="vi-VN" sz="3600" dirty="0">
                <a:latin typeface="+mj-lt"/>
              </a:rPr>
              <a:t> tin </a:t>
            </a:r>
            <a:r>
              <a:rPr lang="vi-VN" sz="3600" dirty="0" err="1">
                <a:latin typeface="+mj-lt"/>
              </a:rPr>
              <a:t>của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mọi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người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đối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với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mình</a:t>
            </a:r>
            <a:r>
              <a:rPr lang="vi-VN" sz="3600" dirty="0">
                <a:latin typeface="+mj-lt"/>
              </a:rPr>
              <a:t>, </a:t>
            </a:r>
            <a:r>
              <a:rPr lang="vi-VN" sz="3600" dirty="0" err="1">
                <a:latin typeface="+mj-lt"/>
              </a:rPr>
              <a:t>thì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mỗi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người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cần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phải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làm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tốt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chức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trách</a:t>
            </a:r>
            <a:r>
              <a:rPr lang="vi-VN" sz="3600" dirty="0">
                <a:latin typeface="+mj-lt"/>
              </a:rPr>
              <a:t>, </a:t>
            </a:r>
            <a:r>
              <a:rPr lang="vi-VN" sz="3600" dirty="0" err="1">
                <a:latin typeface="+mj-lt"/>
              </a:rPr>
              <a:t>nhiệm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vụ</a:t>
            </a:r>
            <a:r>
              <a:rPr lang="vi-VN" sz="3600" dirty="0">
                <a:latin typeface="+mj-lt"/>
              </a:rPr>
              <a:t>, </a:t>
            </a:r>
            <a:r>
              <a:rPr lang="vi-VN" sz="3600" dirty="0" err="1">
                <a:latin typeface="+mj-lt"/>
              </a:rPr>
              <a:t>giữ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đúng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lời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hứa</a:t>
            </a:r>
            <a:r>
              <a:rPr lang="vi-VN" sz="3600" dirty="0">
                <a:latin typeface="+mj-lt"/>
              </a:rPr>
              <a:t>, </a:t>
            </a:r>
            <a:r>
              <a:rPr lang="vi-VN" sz="3600" dirty="0" err="1">
                <a:latin typeface="+mj-lt"/>
              </a:rPr>
              <a:t>đúng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hẹn</a:t>
            </a:r>
            <a:r>
              <a:rPr lang="vi-VN" sz="3600" dirty="0">
                <a:latin typeface="+mj-lt"/>
              </a:rPr>
              <a:t> trong </a:t>
            </a:r>
            <a:r>
              <a:rPr lang="vi-VN" sz="3600" dirty="0" err="1">
                <a:latin typeface="+mj-lt"/>
              </a:rPr>
              <a:t>mối</a:t>
            </a:r>
            <a:r>
              <a:rPr lang="vi-VN" sz="3600" dirty="0">
                <a:latin typeface="+mj-lt"/>
              </a:rPr>
              <a:t> quan </a:t>
            </a:r>
            <a:r>
              <a:rPr lang="vi-VN" sz="3600" dirty="0" err="1">
                <a:latin typeface="+mj-lt"/>
              </a:rPr>
              <a:t>hệ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của</a:t>
            </a:r>
            <a:r>
              <a:rPr lang="vi-VN" sz="3600" dirty="0">
                <a:latin typeface="+mj-lt"/>
              </a:rPr>
              <a:t> </a:t>
            </a:r>
            <a:r>
              <a:rPr lang="vi-VN" sz="3600">
                <a:latin typeface="+mj-lt"/>
              </a:rPr>
              <a:t>mình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với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mọi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người</a:t>
            </a:r>
            <a:r>
              <a:rPr lang="vi-VN" sz="3600" dirty="0">
                <a:latin typeface="+mj-lt"/>
              </a:rPr>
              <a:t> xung quanh</a:t>
            </a:r>
          </a:p>
        </p:txBody>
      </p:sp>
    </p:spTree>
    <p:extLst>
      <p:ext uri="{BB962C8B-B14F-4D97-AF65-F5344CB8AC3E}">
        <p14:creationId xmlns:p14="http://schemas.microsoft.com/office/powerpoint/2010/main" val="212904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ệt hơi nước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601</Words>
  <Application>Microsoft Office PowerPoint</Application>
  <PresentationFormat>Widescreen</PresentationFormat>
  <Paragraphs>105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Lato</vt:lpstr>
      <vt:lpstr>Times New Roman</vt:lpstr>
      <vt:lpstr>Vệt hơi nước</vt:lpstr>
      <vt:lpstr>PowerPoint Presentation</vt:lpstr>
      <vt:lpstr>Bài 4: Giữ chữ tín</vt:lpstr>
      <vt:lpstr>PowerPoint Presentation</vt:lpstr>
      <vt:lpstr>PowerPoint Presentation</vt:lpstr>
      <vt:lpstr>Biểu hiện</vt:lpstr>
      <vt:lpstr>Tình huống</vt:lpstr>
      <vt:lpstr>Người biết giữ chữ tín sẽ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nguyenthitiep2601@gmail.com</dc:creator>
  <cp:lastModifiedBy>Trang Phạm</cp:lastModifiedBy>
  <cp:revision>5</cp:revision>
  <dcterms:created xsi:type="dcterms:W3CDTF">2020-09-27T05:41:51Z</dcterms:created>
  <dcterms:modified xsi:type="dcterms:W3CDTF">2021-10-05T03:18:37Z</dcterms:modified>
</cp:coreProperties>
</file>