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7"/>
  </p:notesMasterIdLst>
  <p:sldIdLst>
    <p:sldId id="257" r:id="rId3"/>
    <p:sldId id="258" r:id="rId4"/>
    <p:sldId id="275" r:id="rId5"/>
    <p:sldId id="260" r:id="rId6"/>
    <p:sldId id="276" r:id="rId7"/>
    <p:sldId id="273" r:id="rId8"/>
    <p:sldId id="274" r:id="rId9"/>
    <p:sldId id="277" r:id="rId10"/>
    <p:sldId id="278" r:id="rId11"/>
    <p:sldId id="279" r:id="rId12"/>
    <p:sldId id="269" r:id="rId13"/>
    <p:sldId id="270" r:id="rId14"/>
    <p:sldId id="271" r:id="rId15"/>
    <p:sldId id="272" r:id="rId16"/>
  </p:sldIdLst>
  <p:sldSz cx="9144000" cy="5143500" type="screen16x9"/>
  <p:notesSz cx="6858000" cy="9144000"/>
  <p:defaultTextStyle>
    <a:defPPr>
      <a:defRPr lang="en-US"/>
    </a:defPPr>
    <a:lvl1pPr marL="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4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2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CA6FF-D67F-4E71-A7D9-6EBBA922E822}" type="datetimeFigureOut">
              <a:rPr lang="en-US" smtClean="0"/>
              <a:t>08/10/2021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4AC0B-11AF-4971-AAF6-FF4D1D3F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3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4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7" name="文本占位符 52226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2708" name="灯片编号占位符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37AE69-ACE0-4BF4-97D7-5B1A31289941}" type="slidenum">
              <a:rPr lang="en-US" altLang="zh-CN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3731" name="文本占位符 17410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3732" name="灯片编号占位符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80F524-D684-4FC3-9AAC-4352B855D233}" type="slidenum">
              <a:rPr lang="en-US" altLang="zh-CN">
                <a:solidFill>
                  <a:srgbClr val="000000"/>
                </a:solidFill>
              </a:rPr>
              <a:pPr eaLnBrk="1" hangingPunct="1"/>
              <a:t>2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5" name="文本占位符 60418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4756" name="灯片编号占位符 1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70BA4A-ACD9-4417-A124-60454FF2DE2E}" type="slidenum">
              <a:rPr lang="en-US" altLang="zh-CN">
                <a:solidFill>
                  <a:srgbClr val="000000"/>
                </a:solidFill>
              </a:rPr>
              <a:pPr eaLnBrk="1" hangingPunct="1"/>
              <a:t>14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3D9C21-1315-435B-9950-E6AB8D2FC43A}" type="datetimeFigureOut">
              <a:rPr lang="en-US"/>
              <a:pPr>
                <a:defRPr/>
              </a:pPr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8B667D6-20F4-49B7-88CB-47BF46AA0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1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DFDA65D-5B0D-4BE4-B53F-65C54F5EE2C2}" type="datetimeFigureOut">
              <a:rPr lang="en-US"/>
              <a:pPr>
                <a:defRPr/>
              </a:pPr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EA5E84-B828-4364-98F6-08725E583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0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4673A83-627A-4FEA-97BD-D974F6EC9962}" type="datetimeFigureOut">
              <a:rPr lang="en-US"/>
              <a:pPr>
                <a:defRPr/>
              </a:pPr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02EAFAF-9085-4640-A161-15A3279C0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0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8E443462-687D-4F20-978F-0EF64FC34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35106"/>
      </p:ext>
    </p:extLst>
  </p:cSld>
  <p:clrMapOvr>
    <a:masterClrMapping/>
  </p:clrMapOvr>
  <p:transition spd="slow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EA8C-AAA5-46E5-A72E-CB75BB5DD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2450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8F0FE-2339-4B27-BC1D-67B2DBE03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11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A226-BD37-4632-B0EB-D704D15C4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59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AC05B-1520-400C-87FD-8CC73FD57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54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4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4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524F5-1727-4FE6-AFDA-9C25EA29A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13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D9C5-B935-4AC4-9195-D63DEEB44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45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D23D5-8671-41EF-B22F-7F28D36FC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2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8420096-2431-49FC-A8E9-3C825563E082}" type="datetimeFigureOut">
              <a:rPr lang="en-US"/>
              <a:pPr>
                <a:defRPr/>
              </a:pPr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A3FE57E-47B0-43F8-AFD2-6972A83F7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90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4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8EF1-1259-4CDF-88BB-BCC8CCFA0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4" indent="0">
              <a:buNone/>
              <a:defRPr sz="2400"/>
            </a:lvl3pPr>
            <a:lvl4pPr marL="1371486" indent="0">
              <a:buNone/>
              <a:defRPr sz="2000"/>
            </a:lvl4pPr>
            <a:lvl5pPr marL="1828648" indent="0">
              <a:buNone/>
              <a:defRPr sz="2000"/>
            </a:lvl5pPr>
            <a:lvl6pPr marL="2285810" indent="0">
              <a:buNone/>
              <a:defRPr sz="2000"/>
            </a:lvl6pPr>
            <a:lvl7pPr marL="2742972" indent="0">
              <a:buNone/>
              <a:defRPr sz="2000"/>
            </a:lvl7pPr>
            <a:lvl8pPr marL="3200134" indent="0">
              <a:buNone/>
              <a:defRPr sz="2000"/>
            </a:lvl8pPr>
            <a:lvl9pPr marL="365729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4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2683-09CA-4724-87C8-3E3D98E0B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29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8C10B-84C5-4510-B9BE-BA123644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06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minhhue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C750E-6B89-490D-8346-D45261458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1F96AD2-32D4-499D-A681-96D1FC796F6E}" type="datetimeFigureOut">
              <a:rPr lang="en-US"/>
              <a:pPr>
                <a:defRPr/>
              </a:pPr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A5F964-0818-4233-9383-91543243B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6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614EDE-BCAD-4647-8442-2470772C7454}" type="datetimeFigureOut">
              <a:rPr lang="en-US"/>
              <a:pPr>
                <a:defRPr/>
              </a:pPr>
              <a:t>08/10/2021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086FBAE-1516-4E91-8D6E-5CBF69D88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2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4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4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DDB09E3-ECCB-4EF5-BE53-E4905B998B43}" type="datetimeFigureOut">
              <a:rPr lang="en-US"/>
              <a:pPr>
                <a:defRPr/>
              </a:pPr>
              <a:t>08/10/2021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B8B450F-7C56-4E20-8556-797B57B0C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8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37680DA-8DBC-4A07-ACE7-64B09630314F}" type="datetimeFigureOut">
              <a:rPr lang="en-US"/>
              <a:pPr>
                <a:defRPr/>
              </a:pPr>
              <a:t>08/10/2021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01A5F1-AF96-4B7A-8BD5-2785D5855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E76CE33-F135-44D6-98E0-3598903DC7B4}" type="datetimeFigureOut">
              <a:rPr lang="en-US"/>
              <a:pPr>
                <a:defRPr/>
              </a:pPr>
              <a:t>08/10/2021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156143-4BBA-472B-BD61-360C75D23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7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4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EB06A99-C045-4303-B322-3A62DB459F47}" type="datetimeFigureOut">
              <a:rPr lang="en-US"/>
              <a:pPr>
                <a:defRPr/>
              </a:pPr>
              <a:t>08/10/2021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E08DE82-2C76-4F78-A8E2-E162A5436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7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4" indent="0">
              <a:buNone/>
              <a:defRPr sz="2400"/>
            </a:lvl3pPr>
            <a:lvl4pPr marL="1371486" indent="0">
              <a:buNone/>
              <a:defRPr sz="2000"/>
            </a:lvl4pPr>
            <a:lvl5pPr marL="1828648" indent="0">
              <a:buNone/>
              <a:defRPr sz="2000"/>
            </a:lvl5pPr>
            <a:lvl6pPr marL="2285810" indent="0">
              <a:buNone/>
              <a:defRPr sz="2000"/>
            </a:lvl6pPr>
            <a:lvl7pPr marL="2742972" indent="0">
              <a:buNone/>
              <a:defRPr sz="2000"/>
            </a:lvl7pPr>
            <a:lvl8pPr marL="3200134" indent="0">
              <a:buNone/>
              <a:defRPr sz="2000"/>
            </a:lvl8pPr>
            <a:lvl9pPr marL="365729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4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55EED04-1E28-4E43-A6A1-F5A009ED6FFE}" type="datetimeFigureOut">
              <a:rPr lang="en-US"/>
              <a:pPr>
                <a:defRPr/>
              </a:pPr>
              <a:t>08/10/2021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A63D7B3-BA63-4831-ACC3-B637E956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8309B7B-34C4-46BF-A99B-2C5CE1943AF1}" type="datetimeFigureOut">
              <a:rPr lang="en-US"/>
              <a:pPr>
                <a:defRPr/>
              </a:pPr>
              <a:t>08/10/2021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85C552D-82A8-4865-A86E-EA4577CF4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5" indent="-22858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3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7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minhhue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 vert="horz" wrap="square" lIns="91433" tIns="45716" rIns="91433" bIns="45716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707AD1-1C31-49A4-9993-ED88AFC6AA16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0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5" indent="-2285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3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7" indent="-228581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6.wmf"/><Relationship Id="rId3" Type="http://schemas.openxmlformats.org/officeDocument/2006/relationships/image" Target="../media/image9.png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png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29.wmf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30.jpe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4.wmf"/><Relationship Id="rId22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9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2.wmf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图片 37896" descr="1-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684339"/>
            <a:ext cx="35528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图片 37894" descr="1-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4" y="0"/>
            <a:ext cx="10320337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图片 37895" descr="1-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7" y="1592266"/>
            <a:ext cx="2243138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文本框 2055"/>
          <p:cNvSpPr txBox="1">
            <a:spLocks noChangeArrowheads="1"/>
          </p:cNvSpPr>
          <p:nvPr/>
        </p:nvSpPr>
        <p:spPr bwMode="auto">
          <a:xfrm>
            <a:off x="138113" y="107949"/>
            <a:ext cx="7389812" cy="78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749" tIns="24874" rIns="49749" bIns="24874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zh-CN" sz="4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KIỂM TRA BÀI CŨ</a:t>
            </a:r>
            <a:endParaRPr lang="en-US" altLang="zh-CN" sz="4800" b="1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55302" name="图片 37893" descr="1-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3" y="3255965"/>
            <a:ext cx="2389188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38400" y="3257554"/>
            <a:ext cx="5791200" cy="58476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3581400" y="971553"/>
            <a:ext cx="5715000" cy="1897063"/>
          </a:xfrm>
          <a:prstGeom prst="cloudCallout">
            <a:avLst>
              <a:gd name="adj1" fmla="val -26751"/>
              <a:gd name="adj2" fmla="val 615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5654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274" y="-117903"/>
            <a:ext cx="9318515" cy="5241664"/>
          </a:xfrm>
          <a:prstGeom prst="rect">
            <a:avLst/>
          </a:prstGeom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28305" y="361950"/>
            <a:ext cx="8828087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d) Vận dụng: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85154" y="703590"/>
            <a:ext cx="8828087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Góc tạo bởi hai tia phân giác của hai góc kề bù là 1 góc vuông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05135" y="1031976"/>
            <a:ext cx="1752363" cy="500460"/>
            <a:chOff x="5638800" y="2800350"/>
            <a:chExt cx="2324495" cy="500460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638800" y="2800350"/>
              <a:ext cx="2133600" cy="500460"/>
              <a:chOff x="4032" y="2112"/>
              <a:chExt cx="1584" cy="480"/>
            </a:xfrm>
          </p:grpSpPr>
          <p:sp>
            <p:nvSpPr>
              <p:cNvPr id="11" name="Text Box 22"/>
              <p:cNvSpPr txBox="1">
                <a:spLocks noChangeArrowheads="1"/>
              </p:cNvSpPr>
              <p:nvPr/>
            </p:nvSpPr>
            <p:spPr bwMode="auto">
              <a:xfrm>
                <a:off x="4032" y="2208"/>
                <a:ext cx="1584" cy="384"/>
              </a:xfrm>
              <a:prstGeom prst="rect">
                <a:avLst/>
              </a:prstGeom>
              <a:solidFill>
                <a:srgbClr val="50A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AutoShape 23"/>
              <p:cNvSpPr>
                <a:spLocks/>
              </p:cNvSpPr>
              <p:nvPr/>
            </p:nvSpPr>
            <p:spPr bwMode="auto">
              <a:xfrm rot="-5400000">
                <a:off x="4776" y="1464"/>
                <a:ext cx="96" cy="1392"/>
              </a:xfrm>
              <a:prstGeom prst="leftBrace">
                <a:avLst>
                  <a:gd name="adj1" fmla="val 120833"/>
                  <a:gd name="adj2" fmla="val 50000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Rectangle 91"/>
            <p:cNvSpPr>
              <a:spLocks noChangeArrowheads="1"/>
            </p:cNvSpPr>
            <p:nvPr/>
          </p:nvSpPr>
          <p:spPr bwMode="auto">
            <a:xfrm>
              <a:off x="5753495" y="2900363"/>
              <a:ext cx="22098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ậ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(KL)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7199" y="1011900"/>
            <a:ext cx="4716133" cy="513159"/>
            <a:chOff x="2360908" y="3030136"/>
            <a:chExt cx="2660653" cy="513158"/>
          </a:xfrm>
        </p:grpSpPr>
        <p:grpSp>
          <p:nvGrpSpPr>
            <p:cNvPr id="14" name="Group 93"/>
            <p:cNvGrpSpPr>
              <a:grpSpLocks/>
            </p:cNvGrpSpPr>
            <p:nvPr/>
          </p:nvGrpSpPr>
          <p:grpSpPr bwMode="auto">
            <a:xfrm>
              <a:off x="2360908" y="3030136"/>
              <a:ext cx="2660653" cy="513158"/>
              <a:chOff x="1535" y="2113"/>
              <a:chExt cx="2059" cy="431"/>
            </a:xfrm>
          </p:grpSpPr>
          <p:sp>
            <p:nvSpPr>
              <p:cNvPr id="16" name="Text Box 94"/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1584" cy="33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AutoShape 95"/>
              <p:cNvSpPr>
                <a:spLocks/>
              </p:cNvSpPr>
              <p:nvPr/>
            </p:nvSpPr>
            <p:spPr bwMode="auto">
              <a:xfrm rot="16200000">
                <a:off x="2526" y="1122"/>
                <a:ext cx="78" cy="2059"/>
              </a:xfrm>
              <a:prstGeom prst="leftBrace">
                <a:avLst>
                  <a:gd name="adj1" fmla="val 175000"/>
                  <a:gd name="adj2" fmla="val 50000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5" name="Rectangle 96"/>
            <p:cNvSpPr>
              <a:spLocks noChangeArrowheads="1"/>
            </p:cNvSpPr>
            <p:nvPr/>
          </p:nvSpPr>
          <p:spPr bwMode="auto">
            <a:xfrm>
              <a:off x="3061283" y="3100387"/>
              <a:ext cx="140278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ả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 (GT)</a:t>
              </a:r>
            </a:p>
          </p:txBody>
        </p:sp>
      </p:grpSp>
      <p:pic>
        <p:nvPicPr>
          <p:cNvPr id="18" name="Picture 274" descr="thuoc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20174084">
            <a:off x="5962594" y="2431860"/>
            <a:ext cx="4267200" cy="42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74" descr="thuoc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18476503">
            <a:off x="6168175" y="2059184"/>
            <a:ext cx="3200400" cy="566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7" descr="Untitled-1"/>
          <p:cNvPicPr>
            <a:picLocks noChangeAspect="1" noChangeArrowheads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" b="4639"/>
          <a:stretch>
            <a:fillRect/>
          </a:stretch>
        </p:blipFill>
        <p:spPr bwMode="auto">
          <a:xfrm>
            <a:off x="5999106" y="2028227"/>
            <a:ext cx="2097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7" descr="Untitled-1"/>
          <p:cNvPicPr>
            <a:picLocks noChangeAspect="1" noChangeArrowheads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" b="4639"/>
          <a:stretch>
            <a:fillRect/>
          </a:stretch>
        </p:blipFill>
        <p:spPr bwMode="auto">
          <a:xfrm>
            <a:off x="5980056" y="2032990"/>
            <a:ext cx="20970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5194251" y="2839440"/>
            <a:ext cx="35702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6876994" y="1613890"/>
            <a:ext cx="137160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74" descr="thuoc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5084477" y="2860077"/>
            <a:ext cx="3902304" cy="42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But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48" y="2298103"/>
            <a:ext cx="90963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>
            <a:off x="7943794" y="2426690"/>
            <a:ext cx="76200" cy="57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7" name="Picture 5" descr="But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28" y="1867891"/>
            <a:ext cx="9112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>
          <a:xfrm>
            <a:off x="6438848" y="2117127"/>
            <a:ext cx="46037" cy="333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9" name="Picture 5" descr="But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65961">
            <a:off x="6511877" y="2069507"/>
            <a:ext cx="682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But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77" y="2256832"/>
            <a:ext cx="9112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/>
          <p:nvPr/>
        </p:nvCxnSpPr>
        <p:spPr>
          <a:xfrm flipV="1">
            <a:off x="7042103" y="2142532"/>
            <a:ext cx="1722437" cy="688975"/>
          </a:xfrm>
          <a:prstGeom prst="line">
            <a:avLst/>
          </a:prstGeom>
          <a:ln w="28575">
            <a:solidFill>
              <a:srgbClr val="002F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/>
          <p:cNvSpPr/>
          <p:nvPr/>
        </p:nvSpPr>
        <p:spPr>
          <a:xfrm>
            <a:off x="7104006" y="2547340"/>
            <a:ext cx="304800" cy="2286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6" rIns="91433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Arc 32"/>
          <p:cNvSpPr/>
          <p:nvPr/>
        </p:nvSpPr>
        <p:spPr>
          <a:xfrm rot="1890324">
            <a:off x="7343606" y="2640007"/>
            <a:ext cx="304800" cy="22860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6" rIns="91433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535931" y="2933102"/>
            <a:ext cx="228600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 flipH="1" flipV="1">
            <a:off x="6619819" y="2885477"/>
            <a:ext cx="620712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686619" y="1336078"/>
            <a:ext cx="304800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768919" y="1658341"/>
            <a:ext cx="304800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 flipH="1" flipV="1">
            <a:off x="5018087" y="2885477"/>
            <a:ext cx="620713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39" name="Picture 5" descr="But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23" y="1571032"/>
            <a:ext cx="9112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 descr="ButCh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59628">
            <a:off x="6068965" y="2721970"/>
            <a:ext cx="9112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/>
          <p:cNvCxnSpPr/>
          <p:nvPr/>
        </p:nvCxnSpPr>
        <p:spPr>
          <a:xfrm flipH="1" flipV="1">
            <a:off x="5994353" y="1559915"/>
            <a:ext cx="1031875" cy="1268412"/>
          </a:xfrm>
          <a:prstGeom prst="line">
            <a:avLst/>
          </a:prstGeom>
          <a:ln w="28575">
            <a:solidFill>
              <a:srgbClr val="003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74" descr="thuoc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13815561">
            <a:off x="5007435" y="1559634"/>
            <a:ext cx="3182773" cy="566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18444" y="1980602"/>
            <a:ext cx="304800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4" name="Arc 43"/>
          <p:cNvSpPr/>
          <p:nvPr/>
        </p:nvSpPr>
        <p:spPr>
          <a:xfrm rot="17151684">
            <a:off x="6616148" y="2517974"/>
            <a:ext cx="320675" cy="452437"/>
          </a:xfrm>
          <a:prstGeom prst="arc">
            <a:avLst>
              <a:gd name="adj1" fmla="val 13016513"/>
              <a:gd name="adj2" fmla="val 0"/>
            </a:avLst>
          </a:prstGeom>
          <a:ln w="38100">
            <a:solidFill>
              <a:srgbClr val="003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6" rIns="91433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Arc 44"/>
          <p:cNvSpPr/>
          <p:nvPr/>
        </p:nvSpPr>
        <p:spPr>
          <a:xfrm rot="17991843">
            <a:off x="6982917" y="2478978"/>
            <a:ext cx="293687" cy="414338"/>
          </a:xfrm>
          <a:prstGeom prst="arc">
            <a:avLst>
              <a:gd name="adj1" fmla="val 14759797"/>
              <a:gd name="adj2" fmla="val 991657"/>
            </a:avLst>
          </a:prstGeom>
          <a:ln w="38100">
            <a:solidFill>
              <a:srgbClr val="0032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6" rIns="91433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5056824" y="3317798"/>
            <a:ext cx="3477576" cy="1513154"/>
            <a:chOff x="-36494" y="647700"/>
            <a:chExt cx="4456094" cy="1577905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52400" y="1752826"/>
              <a:ext cx="4267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27075" y="647700"/>
              <a:ext cx="0" cy="15624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13"/>
            <p:cNvSpPr txBox="1">
              <a:spLocks noChangeArrowheads="1"/>
            </p:cNvSpPr>
            <p:nvPr/>
          </p:nvSpPr>
          <p:spPr bwMode="auto">
            <a:xfrm>
              <a:off x="-36494" y="1143000"/>
              <a:ext cx="843373" cy="38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GT</a:t>
              </a:r>
            </a:p>
          </p:txBody>
        </p:sp>
        <p:sp>
          <p:nvSpPr>
            <p:cNvPr id="55" name="TextBox 14"/>
            <p:cNvSpPr txBox="1">
              <a:spLocks noChangeArrowheads="1"/>
            </p:cNvSpPr>
            <p:nvPr/>
          </p:nvSpPr>
          <p:spPr bwMode="auto">
            <a:xfrm>
              <a:off x="-1060" y="1840468"/>
              <a:ext cx="728424" cy="38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KL</a:t>
              </a:r>
            </a:p>
          </p:txBody>
        </p:sp>
      </p:grp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586053"/>
              </p:ext>
            </p:extLst>
          </p:nvPr>
        </p:nvGraphicFramePr>
        <p:xfrm>
          <a:off x="5899183" y="3311158"/>
          <a:ext cx="2581656" cy="1121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" name="Equation" r:id="rId7" imgW="2133360" imgH="927000" progId="Equation.DSMT4">
                  <p:embed/>
                </p:oleObj>
              </mc:Choice>
              <mc:Fallback>
                <p:oleObj name="Equation" r:id="rId7" imgW="213336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99183" y="3311158"/>
                        <a:ext cx="2581656" cy="1121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778829"/>
              </p:ext>
            </p:extLst>
          </p:nvPr>
        </p:nvGraphicFramePr>
        <p:xfrm>
          <a:off x="6034184" y="4458843"/>
          <a:ext cx="998855" cy="32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Equation" r:id="rId9" imgW="825480" imgH="266400" progId="Equation.DSMT4">
                  <p:embed/>
                </p:oleObj>
              </mc:Choice>
              <mc:Fallback>
                <p:oleObj name="Equation" r:id="rId9" imgW="8254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184" y="4458843"/>
                        <a:ext cx="998855" cy="322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12022" y="1472129"/>
            <a:ext cx="1655706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b="1" u="sng" dirty="0" smtClean="0">
                <a:solidFill>
                  <a:srgbClr val="002F8D"/>
                </a:solidFill>
                <a:latin typeface="Times New Roman" pitchFamily="18" charset="0"/>
                <a:cs typeface="Times New Roman" pitchFamily="18" charset="0"/>
              </a:rPr>
              <a:t>Chứng minh:</a:t>
            </a:r>
            <a:endParaRPr lang="en-US" b="1" u="sng" dirty="0">
              <a:solidFill>
                <a:srgbClr val="002F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942425"/>
              </p:ext>
            </p:extLst>
          </p:nvPr>
        </p:nvGraphicFramePr>
        <p:xfrm>
          <a:off x="279400" y="1963738"/>
          <a:ext cx="1690688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Equation" r:id="rId11" imgW="1269720" imgH="457200" progId="Equation.DSMT4">
                  <p:embed/>
                </p:oleObj>
              </mc:Choice>
              <mc:Fallback>
                <p:oleObj name="Equation" r:id="rId11" imgW="126972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963738"/>
                        <a:ext cx="1690688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6200" y="1733550"/>
            <a:ext cx="965751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Ta có: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927438" y="2084121"/>
            <a:ext cx="3223959" cy="369332"/>
            <a:chOff x="1927438" y="2084121"/>
            <a:chExt cx="3223959" cy="369332"/>
          </a:xfrm>
        </p:grpSpPr>
        <p:sp>
          <p:nvSpPr>
            <p:cNvPr id="61" name="Rectangle 60"/>
            <p:cNvSpPr/>
            <p:nvPr/>
          </p:nvSpPr>
          <p:spPr>
            <a:xfrm>
              <a:off x="1927438" y="2084121"/>
              <a:ext cx="32239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Om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tia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vi-VN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dirty="0"/>
            </a:p>
          </p:txBody>
        </p:sp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2677123"/>
                </p:ext>
              </p:extLst>
            </p:nvPr>
          </p:nvGraphicFramePr>
          <p:xfrm>
            <a:off x="4539990" y="2092116"/>
            <a:ext cx="390971" cy="292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7" name="Equation" r:id="rId13" imgW="355320" imgH="266400" progId="Equation.DSMT4">
                    <p:embed/>
                  </p:oleObj>
                </mc:Choice>
                <mc:Fallback>
                  <p:oleObj name="Equation" r:id="rId13" imgW="355320" imgH="266400" progId="Equation.DSMT4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9990" y="2092116"/>
                          <a:ext cx="390971" cy="292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078008"/>
              </p:ext>
            </p:extLst>
          </p:nvPr>
        </p:nvGraphicFramePr>
        <p:xfrm>
          <a:off x="307975" y="2554288"/>
          <a:ext cx="167322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name="Equation" r:id="rId15" imgW="1257120" imgH="457200" progId="Equation.DSMT4">
                  <p:embed/>
                </p:oleObj>
              </mc:Choice>
              <mc:Fallback>
                <p:oleObj name="Equation" r:id="rId15" imgW="12571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2554288"/>
                        <a:ext cx="1673225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" name="Group 72"/>
          <p:cNvGrpSpPr/>
          <p:nvPr/>
        </p:nvGrpSpPr>
        <p:grpSpPr>
          <a:xfrm>
            <a:off x="1881441" y="2641227"/>
            <a:ext cx="3223959" cy="387723"/>
            <a:chOff x="1927438" y="2065730"/>
            <a:chExt cx="3223959" cy="387723"/>
          </a:xfrm>
        </p:grpSpPr>
        <p:sp>
          <p:nvSpPr>
            <p:cNvPr id="74" name="Rectangle 73"/>
            <p:cNvSpPr/>
            <p:nvPr/>
          </p:nvSpPr>
          <p:spPr>
            <a:xfrm>
              <a:off x="1927438" y="2084121"/>
              <a:ext cx="32239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vi-VN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tia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vi-VN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dirty="0"/>
            </a:p>
          </p:txBody>
        </p:sp>
        <p:graphicFrame>
          <p:nvGraphicFramePr>
            <p:cNvPr id="75" name="Object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5600685"/>
                </p:ext>
              </p:extLst>
            </p:nvPr>
          </p:nvGraphicFramePr>
          <p:xfrm>
            <a:off x="4483549" y="2065730"/>
            <a:ext cx="417354" cy="368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89" name="Equation" r:id="rId17" imgW="342720" imgH="304560" progId="Equation.DSMT4">
                    <p:embed/>
                  </p:oleObj>
                </mc:Choice>
                <mc:Fallback>
                  <p:oleObj name="Equation" r:id="rId17" imgW="34272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3549" y="2065730"/>
                          <a:ext cx="417354" cy="3684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-152400" y="3087338"/>
            <a:ext cx="2514388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Từ (1) và (2) ta có: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934442"/>
              </p:ext>
            </p:extLst>
          </p:nvPr>
        </p:nvGraphicFramePr>
        <p:xfrm>
          <a:off x="1969317" y="2974266"/>
          <a:ext cx="32115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" name="Equation" r:id="rId19" imgW="2412720" imgH="457200" progId="Equation.DSMT4">
                  <p:embed/>
                </p:oleObj>
              </mc:Choice>
              <mc:Fallback>
                <p:oleObj name="Equation" r:id="rId19" imgW="2412720" imgH="4572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317" y="2974266"/>
                        <a:ext cx="32115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" name="Group 86"/>
          <p:cNvGrpSpPr/>
          <p:nvPr/>
        </p:nvGrpSpPr>
        <p:grpSpPr>
          <a:xfrm>
            <a:off x="130526" y="3514427"/>
            <a:ext cx="3945311" cy="737465"/>
            <a:chOff x="130526" y="3514427"/>
            <a:chExt cx="3945311" cy="737465"/>
          </a:xfrm>
        </p:grpSpPr>
        <p:sp>
          <p:nvSpPr>
            <p:cNvPr id="84" name="Rectangle 83"/>
            <p:cNvSpPr/>
            <p:nvPr/>
          </p:nvSpPr>
          <p:spPr>
            <a:xfrm>
              <a:off x="130526" y="3514427"/>
              <a:ext cx="39453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 tia Oz nằm giữa 2 tia Om và On và </a:t>
              </a:r>
              <a:r>
                <a:rPr lang="en-US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endParaRPr lang="en-US" dirty="0"/>
            </a:p>
          </p:txBody>
        </p:sp>
        <p:graphicFrame>
          <p:nvGraphicFramePr>
            <p:cNvPr id="85" name="Object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9584745"/>
                </p:ext>
              </p:extLst>
            </p:nvPr>
          </p:nvGraphicFramePr>
          <p:xfrm>
            <a:off x="323105" y="3882005"/>
            <a:ext cx="3554413" cy="369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1" name="Equation" r:id="rId21" imgW="2933640" imgH="304560" progId="Equation.DSMT4">
                    <p:embed/>
                  </p:oleObj>
                </mc:Choice>
                <mc:Fallback>
                  <p:oleObj name="Equation" r:id="rId21" imgW="293364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323105" y="3882005"/>
                          <a:ext cx="3554413" cy="369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480222"/>
              </p:ext>
            </p:extLst>
          </p:nvPr>
        </p:nvGraphicFramePr>
        <p:xfrm>
          <a:off x="968375" y="4208463"/>
          <a:ext cx="20113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2" name="Equation" r:id="rId23" imgW="1511280" imgH="457200" progId="Equation.DSMT4">
                  <p:embed/>
                </p:oleObj>
              </mc:Choice>
              <mc:Fallback>
                <p:oleObj name="Equation" r:id="rId23" imgW="1511280" imgH="4572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4208463"/>
                        <a:ext cx="2011363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9" name="Straight Connector 88"/>
          <p:cNvCxnSpPr/>
          <p:nvPr/>
        </p:nvCxnSpPr>
        <p:spPr>
          <a:xfrm>
            <a:off x="5181600" y="3154303"/>
            <a:ext cx="0" cy="1855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00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42569 0.0050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5" y="25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11077 -0.2592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" y="-130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835 -0.1331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667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7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8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12413 -0.271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5" y="-13565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9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1000"/>
                            </p:stCondLst>
                            <p:childTnLst>
                              <p:par>
                                <p:cTn id="20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4000"/>
                            </p:stCondLst>
                            <p:childTnLst>
                              <p:par>
                                <p:cTn id="2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6" grpId="0" animBg="1"/>
      <p:bldP spid="26" grpId="1" animBg="1"/>
      <p:bldP spid="28" grpId="0" animBg="1"/>
      <p:bldP spid="28" grpId="1" animBg="1"/>
      <p:bldP spid="34" grpId="0"/>
      <p:bldP spid="35" grpId="0"/>
      <p:bldP spid="36" grpId="0"/>
      <p:bldP spid="37" grpId="0"/>
      <p:bldP spid="38" grpId="0"/>
      <p:bldP spid="43" grpId="0"/>
      <p:bldP spid="58" grpId="0"/>
      <p:bldP spid="60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71550" y="4108454"/>
            <a:ext cx="6572250" cy="954090"/>
            <a:chOff x="504" y="887"/>
            <a:chExt cx="4416" cy="1162"/>
          </a:xfrm>
        </p:grpSpPr>
        <p:sp>
          <p:nvSpPr>
            <p:cNvPr id="67661" name="AutoShape 3"/>
            <p:cNvSpPr>
              <a:spLocks noChangeArrowheads="1"/>
            </p:cNvSpPr>
            <p:nvPr/>
          </p:nvSpPr>
          <p:spPr bwMode="gray">
            <a:xfrm>
              <a:off x="504" y="1007"/>
              <a:ext cx="4416" cy="76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62" name="Text Box 4"/>
            <p:cNvSpPr txBox="1">
              <a:spLocks noChangeArrowheads="1"/>
            </p:cNvSpPr>
            <p:nvPr/>
          </p:nvSpPr>
          <p:spPr bwMode="gray">
            <a:xfrm>
              <a:off x="852" y="887"/>
              <a:ext cx="2122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Cả 3 đều đúng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54100" y="3233741"/>
            <a:ext cx="6413500" cy="655639"/>
            <a:chOff x="504" y="1008"/>
            <a:chExt cx="4416" cy="798"/>
          </a:xfrm>
        </p:grpSpPr>
        <p:sp>
          <p:nvSpPr>
            <p:cNvPr id="67659" name="AutoShape 6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60" name="Text Box 7"/>
            <p:cNvSpPr txBox="1">
              <a:spLocks noChangeArrowheads="1"/>
            </p:cNvSpPr>
            <p:nvPr/>
          </p:nvSpPr>
          <p:spPr bwMode="gray">
            <a:xfrm>
              <a:off x="801" y="1169"/>
              <a:ext cx="1496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Tiên đề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19201" y="2343152"/>
            <a:ext cx="6261100" cy="662752"/>
            <a:chOff x="567" y="1008"/>
            <a:chExt cx="4416" cy="806"/>
          </a:xfrm>
        </p:grpSpPr>
        <p:sp>
          <p:nvSpPr>
            <p:cNvPr id="67657" name="AutoShape 9"/>
            <p:cNvSpPr>
              <a:spLocks noChangeArrowheads="1"/>
            </p:cNvSpPr>
            <p:nvPr/>
          </p:nvSpPr>
          <p:spPr bwMode="gray">
            <a:xfrm>
              <a:off x="567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58" name="Text Box 10"/>
            <p:cNvSpPr txBox="1">
              <a:spLocks noChangeArrowheads="1"/>
            </p:cNvSpPr>
            <p:nvPr/>
          </p:nvSpPr>
          <p:spPr bwMode="gray">
            <a:xfrm>
              <a:off x="801" y="1178"/>
              <a:ext cx="1486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Định lí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5400000">
            <a:off x="463550" y="3171825"/>
            <a:ext cx="1028700" cy="152400"/>
            <a:chOff x="0" y="1896"/>
            <a:chExt cx="5760" cy="120"/>
          </a:xfrm>
        </p:grpSpPr>
        <p:sp>
          <p:nvSpPr>
            <p:cNvPr id="67655" name="Rectangle 1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56" name="Rectangle 1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5400000">
            <a:off x="513558" y="2364582"/>
            <a:ext cx="928687" cy="152400"/>
            <a:chOff x="0" y="1896"/>
            <a:chExt cx="5760" cy="120"/>
          </a:xfrm>
        </p:grpSpPr>
        <p:sp>
          <p:nvSpPr>
            <p:cNvPr id="67653" name="Rectangle 1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54" name="Rectangle 1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 rot="5400000">
            <a:off x="463550" y="4143375"/>
            <a:ext cx="1028700" cy="152400"/>
            <a:chOff x="0" y="1896"/>
            <a:chExt cx="5760" cy="120"/>
          </a:xfrm>
        </p:grpSpPr>
        <p:sp>
          <p:nvSpPr>
            <p:cNvPr id="67651" name="Rectangle 1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52" name="Rectangle 1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 rot="5400000">
            <a:off x="570714" y="1278732"/>
            <a:ext cx="814387" cy="152400"/>
            <a:chOff x="0" y="1896"/>
            <a:chExt cx="5760" cy="120"/>
          </a:xfrm>
        </p:grpSpPr>
        <p:sp>
          <p:nvSpPr>
            <p:cNvPr id="67649" name="Rectangle 2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50" name="Rectangle 2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1066800" y="1428754"/>
            <a:ext cx="6324600" cy="733425"/>
            <a:chOff x="504" y="1008"/>
            <a:chExt cx="4416" cy="893"/>
          </a:xfrm>
        </p:grpSpPr>
        <p:sp>
          <p:nvSpPr>
            <p:cNvPr id="67647" name="AutoShape 2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648" name="Text Box 25"/>
            <p:cNvSpPr txBox="1">
              <a:spLocks noChangeArrowheads="1"/>
            </p:cNvSpPr>
            <p:nvPr/>
          </p:nvSpPr>
          <p:spPr bwMode="gray">
            <a:xfrm>
              <a:off x="1153" y="1264"/>
              <a:ext cx="2064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Định nghĩa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454025" y="2284413"/>
            <a:ext cx="922339" cy="728662"/>
            <a:chOff x="150" y="1175"/>
            <a:chExt cx="580" cy="613"/>
          </a:xfrm>
        </p:grpSpPr>
        <p:grpSp>
          <p:nvGrpSpPr>
            <p:cNvPr id="67636" name="Group 39"/>
            <p:cNvGrpSpPr>
              <a:grpSpLocks/>
            </p:cNvGrpSpPr>
            <p:nvPr/>
          </p:nvGrpSpPr>
          <p:grpSpPr bwMode="auto">
            <a:xfrm rot="5400000">
              <a:off x="133" y="1192"/>
              <a:ext cx="613" cy="580"/>
              <a:chOff x="1866" y="1824"/>
              <a:chExt cx="1974" cy="1799"/>
            </a:xfrm>
          </p:grpSpPr>
          <p:sp>
            <p:nvSpPr>
              <p:cNvPr id="65576" name="AutoShape 40"/>
              <p:cNvSpPr>
                <a:spLocks noChangeArrowheads="1"/>
              </p:cNvSpPr>
              <p:nvPr/>
            </p:nvSpPr>
            <p:spPr bwMode="gray">
              <a:xfrm rot="16200000" flipH="1">
                <a:off x="1814" y="246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77" name="AutoShape 41"/>
              <p:cNvSpPr>
                <a:spLocks noChangeArrowheads="1"/>
              </p:cNvSpPr>
              <p:nvPr/>
            </p:nvSpPr>
            <p:spPr bwMode="gray">
              <a:xfrm rot="5400000" flipH="1">
                <a:off x="3585" y="2457"/>
                <a:ext cx="307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78" name="AutoShape 42"/>
              <p:cNvSpPr>
                <a:spLocks noChangeArrowheads="1"/>
              </p:cNvSpPr>
              <p:nvPr/>
            </p:nvSpPr>
            <p:spPr bwMode="gray">
              <a:xfrm rot="10800000" flipH="1">
                <a:off x="2717" y="3415"/>
                <a:ext cx="301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41" name="Oval 4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42" name="Oval 4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81" name="Oval 45"/>
              <p:cNvSpPr>
                <a:spLocks noChangeArrowheads="1"/>
              </p:cNvSpPr>
              <p:nvPr/>
            </p:nvSpPr>
            <p:spPr bwMode="gray">
              <a:xfrm>
                <a:off x="2528" y="1892"/>
                <a:ext cx="704" cy="14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44" name="Oval 46"/>
              <p:cNvSpPr>
                <a:spLocks noChangeArrowheads="1"/>
              </p:cNvSpPr>
              <p:nvPr/>
            </p:nvSpPr>
            <p:spPr bwMode="gray">
              <a:xfrm>
                <a:off x="2534" y="1915"/>
                <a:ext cx="704" cy="1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83" name="Oval 47"/>
              <p:cNvSpPr>
                <a:spLocks noChangeArrowheads="1"/>
              </p:cNvSpPr>
              <p:nvPr/>
            </p:nvSpPr>
            <p:spPr bwMode="gray">
              <a:xfrm>
                <a:off x="2321" y="1892"/>
                <a:ext cx="1097" cy="14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46" name="Oval 48"/>
              <p:cNvSpPr>
                <a:spLocks noChangeArrowheads="1"/>
              </p:cNvSpPr>
              <p:nvPr/>
            </p:nvSpPr>
            <p:spPr bwMode="gray">
              <a:xfrm>
                <a:off x="2337" y="1915"/>
                <a:ext cx="1096" cy="143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585" name="Text Box 49"/>
            <p:cNvSpPr txBox="1">
              <a:spLocks noChangeArrowheads="1"/>
            </p:cNvSpPr>
            <p:nvPr/>
          </p:nvSpPr>
          <p:spPr bwMode="gray">
            <a:xfrm>
              <a:off x="350" y="1297"/>
              <a:ext cx="266" cy="4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454025" y="3198814"/>
            <a:ext cx="922339" cy="728662"/>
            <a:chOff x="150" y="1175"/>
            <a:chExt cx="580" cy="613"/>
          </a:xfrm>
        </p:grpSpPr>
        <p:grpSp>
          <p:nvGrpSpPr>
            <p:cNvPr id="67625" name="Group 51"/>
            <p:cNvGrpSpPr>
              <a:grpSpLocks/>
            </p:cNvGrpSpPr>
            <p:nvPr/>
          </p:nvGrpSpPr>
          <p:grpSpPr bwMode="auto">
            <a:xfrm rot="5400000">
              <a:off x="133" y="1192"/>
              <a:ext cx="613" cy="580"/>
              <a:chOff x="1866" y="1824"/>
              <a:chExt cx="1974" cy="1799"/>
            </a:xfrm>
          </p:grpSpPr>
          <p:sp>
            <p:nvSpPr>
              <p:cNvPr id="65588" name="AutoShape 52"/>
              <p:cNvSpPr>
                <a:spLocks noChangeArrowheads="1"/>
              </p:cNvSpPr>
              <p:nvPr/>
            </p:nvSpPr>
            <p:spPr bwMode="gray">
              <a:xfrm rot="16200000" flipH="1">
                <a:off x="1814" y="246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89" name="AutoShape 53"/>
              <p:cNvSpPr>
                <a:spLocks noChangeArrowheads="1"/>
              </p:cNvSpPr>
              <p:nvPr/>
            </p:nvSpPr>
            <p:spPr bwMode="gray">
              <a:xfrm rot="5400000" flipH="1">
                <a:off x="3585" y="2457"/>
                <a:ext cx="307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90" name="AutoShape 54"/>
              <p:cNvSpPr>
                <a:spLocks noChangeArrowheads="1"/>
              </p:cNvSpPr>
              <p:nvPr/>
            </p:nvSpPr>
            <p:spPr bwMode="gray">
              <a:xfrm rot="10800000" flipH="1">
                <a:off x="2717" y="3415"/>
                <a:ext cx="301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30" name="Oval 5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31" name="Oval 5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93" name="Oval 57"/>
              <p:cNvSpPr>
                <a:spLocks noChangeArrowheads="1"/>
              </p:cNvSpPr>
              <p:nvPr/>
            </p:nvSpPr>
            <p:spPr bwMode="gray">
              <a:xfrm>
                <a:off x="2528" y="1892"/>
                <a:ext cx="704" cy="14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33" name="Oval 58"/>
              <p:cNvSpPr>
                <a:spLocks noChangeArrowheads="1"/>
              </p:cNvSpPr>
              <p:nvPr/>
            </p:nvSpPr>
            <p:spPr bwMode="gray">
              <a:xfrm>
                <a:off x="2534" y="1915"/>
                <a:ext cx="704" cy="1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95" name="Oval 59"/>
              <p:cNvSpPr>
                <a:spLocks noChangeArrowheads="1"/>
              </p:cNvSpPr>
              <p:nvPr/>
            </p:nvSpPr>
            <p:spPr bwMode="gray">
              <a:xfrm>
                <a:off x="2321" y="1892"/>
                <a:ext cx="1097" cy="14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35" name="Oval 60"/>
              <p:cNvSpPr>
                <a:spLocks noChangeArrowheads="1"/>
              </p:cNvSpPr>
              <p:nvPr/>
            </p:nvSpPr>
            <p:spPr bwMode="gray">
              <a:xfrm>
                <a:off x="2337" y="1915"/>
                <a:ext cx="1096" cy="143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597" name="Text Box 61"/>
            <p:cNvSpPr txBox="1">
              <a:spLocks noChangeArrowheads="1"/>
            </p:cNvSpPr>
            <p:nvPr/>
          </p:nvSpPr>
          <p:spPr bwMode="gray">
            <a:xfrm>
              <a:off x="343" y="1297"/>
              <a:ext cx="279" cy="4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14" name="Group 62"/>
          <p:cNvGrpSpPr>
            <a:grpSpLocks/>
          </p:cNvGrpSpPr>
          <p:nvPr/>
        </p:nvGrpSpPr>
        <p:grpSpPr bwMode="auto">
          <a:xfrm>
            <a:off x="454025" y="4159649"/>
            <a:ext cx="922339" cy="730250"/>
            <a:chOff x="150" y="1174"/>
            <a:chExt cx="580" cy="613"/>
          </a:xfrm>
        </p:grpSpPr>
        <p:grpSp>
          <p:nvGrpSpPr>
            <p:cNvPr id="67614" name="Group 63"/>
            <p:cNvGrpSpPr>
              <a:grpSpLocks/>
            </p:cNvGrpSpPr>
            <p:nvPr/>
          </p:nvGrpSpPr>
          <p:grpSpPr bwMode="auto">
            <a:xfrm rot="5400000">
              <a:off x="133" y="1191"/>
              <a:ext cx="613" cy="580"/>
              <a:chOff x="1865" y="1824"/>
              <a:chExt cx="1975" cy="1799"/>
            </a:xfrm>
          </p:grpSpPr>
          <p:sp>
            <p:nvSpPr>
              <p:cNvPr id="65600" name="AutoShape 64"/>
              <p:cNvSpPr>
                <a:spLocks noChangeArrowheads="1"/>
              </p:cNvSpPr>
              <p:nvPr/>
            </p:nvSpPr>
            <p:spPr bwMode="gray">
              <a:xfrm rot="16200000" flipH="1">
                <a:off x="1813" y="246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601" name="AutoShape 65"/>
              <p:cNvSpPr>
                <a:spLocks noChangeArrowheads="1"/>
              </p:cNvSpPr>
              <p:nvPr/>
            </p:nvSpPr>
            <p:spPr bwMode="gray">
              <a:xfrm rot="5400000" flipH="1">
                <a:off x="3585" y="2457"/>
                <a:ext cx="307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602" name="AutoShape 66"/>
              <p:cNvSpPr>
                <a:spLocks noChangeArrowheads="1"/>
              </p:cNvSpPr>
              <p:nvPr/>
            </p:nvSpPr>
            <p:spPr bwMode="gray">
              <a:xfrm rot="10800000" flipH="1">
                <a:off x="2715" y="3415"/>
                <a:ext cx="305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19" name="Oval 6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20" name="Oval 6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605" name="Oval 69"/>
              <p:cNvSpPr>
                <a:spLocks noChangeArrowheads="1"/>
              </p:cNvSpPr>
              <p:nvPr/>
            </p:nvSpPr>
            <p:spPr bwMode="gray">
              <a:xfrm>
                <a:off x="2528" y="1892"/>
                <a:ext cx="703" cy="14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22" name="Oval 70"/>
              <p:cNvSpPr>
                <a:spLocks noChangeArrowheads="1"/>
              </p:cNvSpPr>
              <p:nvPr/>
            </p:nvSpPr>
            <p:spPr bwMode="gray">
              <a:xfrm>
                <a:off x="2534" y="1915"/>
                <a:ext cx="703" cy="143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607" name="Oval 71"/>
              <p:cNvSpPr>
                <a:spLocks noChangeArrowheads="1"/>
              </p:cNvSpPr>
              <p:nvPr/>
            </p:nvSpPr>
            <p:spPr bwMode="gray">
              <a:xfrm>
                <a:off x="2320" y="1892"/>
                <a:ext cx="1099" cy="143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24" name="Oval 72"/>
              <p:cNvSpPr>
                <a:spLocks noChangeArrowheads="1"/>
              </p:cNvSpPr>
              <p:nvPr/>
            </p:nvSpPr>
            <p:spPr bwMode="gray">
              <a:xfrm>
                <a:off x="2337" y="1915"/>
                <a:ext cx="1096" cy="143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609" name="Text Box 73"/>
            <p:cNvSpPr txBox="1">
              <a:spLocks noChangeArrowheads="1"/>
            </p:cNvSpPr>
            <p:nvPr/>
          </p:nvSpPr>
          <p:spPr bwMode="gray">
            <a:xfrm>
              <a:off x="343" y="1296"/>
              <a:ext cx="279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pSp>
        <p:nvGrpSpPr>
          <p:cNvPr id="14349" name="Group 74"/>
          <p:cNvGrpSpPr>
            <a:grpSpLocks/>
          </p:cNvGrpSpPr>
          <p:nvPr/>
        </p:nvGrpSpPr>
        <p:grpSpPr bwMode="auto">
          <a:xfrm>
            <a:off x="539750" y="285750"/>
            <a:ext cx="7524750" cy="971550"/>
            <a:chOff x="156" y="192"/>
            <a:chExt cx="5460" cy="52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611" name="AutoShape 75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14369" name="Group 76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  <a:grpFill/>
          </p:grpSpPr>
          <p:sp>
            <p:nvSpPr>
              <p:cNvPr id="14370" name="Rectangle 77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371" name="Rectangle 78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5615" name="Text Box 7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363543"/>
            <a:ext cx="7010400" cy="9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Câu 1. </a:t>
            </a:r>
            <a:r>
              <a:rPr lang="en-US" sz="28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Một khẳng định được suy ra từ những khẳng định đúng thì gọi là gì?</a:t>
            </a:r>
            <a:endParaRPr lang="en-US" sz="2800" b="1">
              <a:solidFill>
                <a:srgbClr val="1F497D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Text Box 25"/>
          <p:cNvSpPr txBox="1">
            <a:spLocks noChangeArrowheads="1"/>
          </p:cNvSpPr>
          <p:nvPr/>
        </p:nvSpPr>
        <p:spPr bwMode="gray">
          <a:xfrm>
            <a:off x="1468440" y="2478089"/>
            <a:ext cx="2255837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Định lí</a:t>
            </a:r>
          </a:p>
        </p:txBody>
      </p: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481010" y="1375966"/>
            <a:ext cx="903289" cy="742950"/>
            <a:chOff x="159" y="1180"/>
            <a:chExt cx="568" cy="624"/>
          </a:xfrm>
        </p:grpSpPr>
        <p:grpSp>
          <p:nvGrpSpPr>
            <p:cNvPr id="67603" name="Group 27"/>
            <p:cNvGrpSpPr>
              <a:grpSpLocks/>
            </p:cNvGrpSpPr>
            <p:nvPr/>
          </p:nvGrpSpPr>
          <p:grpSpPr bwMode="auto">
            <a:xfrm rot="5400000">
              <a:off x="131" y="1208"/>
              <a:ext cx="624" cy="568"/>
              <a:chOff x="1872" y="1824"/>
              <a:chExt cx="2007" cy="1757"/>
            </a:xfrm>
          </p:grpSpPr>
          <p:sp>
            <p:nvSpPr>
              <p:cNvPr id="88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20" y="2467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3" y="2435"/>
                <a:ext cx="309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21" y="3377"/>
                <a:ext cx="304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08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09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Oval 33"/>
              <p:cNvSpPr>
                <a:spLocks noChangeArrowheads="1"/>
              </p:cNvSpPr>
              <p:nvPr/>
            </p:nvSpPr>
            <p:spPr bwMode="gray">
              <a:xfrm>
                <a:off x="2532" y="1904"/>
                <a:ext cx="702" cy="14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11" name="Oval 34"/>
              <p:cNvSpPr>
                <a:spLocks noChangeArrowheads="1"/>
              </p:cNvSpPr>
              <p:nvPr/>
            </p:nvSpPr>
            <p:spPr bwMode="gray">
              <a:xfrm>
                <a:off x="2535" y="1917"/>
                <a:ext cx="702" cy="1431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Oval 35"/>
              <p:cNvSpPr>
                <a:spLocks noChangeArrowheads="1"/>
              </p:cNvSpPr>
              <p:nvPr/>
            </p:nvSpPr>
            <p:spPr bwMode="gray">
              <a:xfrm>
                <a:off x="2330" y="1858"/>
                <a:ext cx="1098" cy="143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613" name="Oval 36"/>
              <p:cNvSpPr>
                <a:spLocks noChangeArrowheads="1"/>
              </p:cNvSpPr>
              <p:nvPr/>
            </p:nvSpPr>
            <p:spPr bwMode="gray">
              <a:xfrm>
                <a:off x="2337" y="1917"/>
                <a:ext cx="1096" cy="143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7" name="Text Box 37"/>
            <p:cNvSpPr txBox="1">
              <a:spLocks noChangeArrowheads="1"/>
            </p:cNvSpPr>
            <p:nvPr/>
          </p:nvSpPr>
          <p:spPr bwMode="gray">
            <a:xfrm>
              <a:off x="343" y="1296"/>
              <a:ext cx="279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447688" y="2330136"/>
            <a:ext cx="923912" cy="741760"/>
            <a:chOff x="149" y="1175"/>
            <a:chExt cx="581" cy="623"/>
          </a:xfrm>
          <a:solidFill>
            <a:srgbClr val="1344E1"/>
          </a:solidFill>
        </p:grpSpPr>
        <p:grpSp>
          <p:nvGrpSpPr>
            <p:cNvPr id="21" name="Group 27"/>
            <p:cNvGrpSpPr>
              <a:grpSpLocks/>
            </p:cNvGrpSpPr>
            <p:nvPr/>
          </p:nvGrpSpPr>
          <p:grpSpPr bwMode="auto">
            <a:xfrm rot="5400000">
              <a:off x="128" y="1196"/>
              <a:ext cx="623" cy="581"/>
              <a:chOff x="1868" y="1824"/>
              <a:chExt cx="2009" cy="1807"/>
            </a:xfrm>
            <a:grpFill/>
          </p:grpSpPr>
          <p:sp>
            <p:nvSpPr>
              <p:cNvPr id="65564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7" y="251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65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1" y="2484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66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50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pFill/>
              <a:ln w="571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51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69" name="Oval 33"/>
              <p:cNvSpPr>
                <a:spLocks noChangeArrowheads="1"/>
              </p:cNvSpPr>
              <p:nvPr/>
            </p:nvSpPr>
            <p:spPr bwMode="gray">
              <a:xfrm>
                <a:off x="2533" y="1905"/>
                <a:ext cx="704" cy="1439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53" name="Oval 34"/>
              <p:cNvSpPr>
                <a:spLocks noChangeArrowheads="1"/>
              </p:cNvSpPr>
              <p:nvPr/>
            </p:nvSpPr>
            <p:spPr bwMode="gray">
              <a:xfrm>
                <a:off x="2534" y="1913"/>
                <a:ext cx="704" cy="1439"/>
              </a:xfrm>
              <a:prstGeom prst="ellipse">
                <a:avLst/>
              </a:prstGeom>
              <a:solidFill>
                <a:srgbClr val="99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71" name="Oval 35"/>
              <p:cNvSpPr>
                <a:spLocks noChangeArrowheads="1"/>
              </p:cNvSpPr>
              <p:nvPr/>
            </p:nvSpPr>
            <p:spPr bwMode="gray">
              <a:xfrm>
                <a:off x="2328" y="1906"/>
                <a:ext cx="1099" cy="1439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55" name="Oval 36"/>
              <p:cNvSpPr>
                <a:spLocks noChangeArrowheads="1"/>
              </p:cNvSpPr>
              <p:nvPr/>
            </p:nvSpPr>
            <p:spPr bwMode="gray">
              <a:xfrm>
                <a:off x="2337" y="1913"/>
                <a:ext cx="1096" cy="1439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573" name="Text Box 37"/>
            <p:cNvSpPr txBox="1">
              <a:spLocks noChangeArrowheads="1"/>
            </p:cNvSpPr>
            <p:nvPr/>
          </p:nvSpPr>
          <p:spPr bwMode="gray">
            <a:xfrm>
              <a:off x="342" y="1296"/>
              <a:ext cx="266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pic>
        <p:nvPicPr>
          <p:cNvPr id="94" name="Picture 80" descr="614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9" y="2190750"/>
            <a:ext cx="10715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97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7667" y="4000504"/>
            <a:ext cx="5954713" cy="954088"/>
            <a:chOff x="504" y="755"/>
            <a:chExt cx="4416" cy="1162"/>
          </a:xfrm>
        </p:grpSpPr>
        <p:sp>
          <p:nvSpPr>
            <p:cNvPr id="68691" name="AutoShape 3"/>
            <p:cNvSpPr>
              <a:spLocks noChangeArrowheads="1"/>
            </p:cNvSpPr>
            <p:nvPr/>
          </p:nvSpPr>
          <p:spPr bwMode="gray">
            <a:xfrm>
              <a:off x="504" y="1007"/>
              <a:ext cx="4416" cy="766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92" name="Text Box 4"/>
            <p:cNvSpPr txBox="1">
              <a:spLocks noChangeArrowheads="1"/>
            </p:cNvSpPr>
            <p:nvPr/>
          </p:nvSpPr>
          <p:spPr bwMode="gray">
            <a:xfrm>
              <a:off x="517" y="755"/>
              <a:ext cx="3976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Cả ba đều sai.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30216" y="3200402"/>
            <a:ext cx="5872163" cy="655639"/>
            <a:chOff x="504" y="1008"/>
            <a:chExt cx="4416" cy="798"/>
          </a:xfrm>
        </p:grpSpPr>
        <p:sp>
          <p:nvSpPr>
            <p:cNvPr id="68689" name="AutoShape 6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90" name="Text Box 7"/>
            <p:cNvSpPr txBox="1">
              <a:spLocks noChangeArrowheads="1"/>
            </p:cNvSpPr>
            <p:nvPr/>
          </p:nvSpPr>
          <p:spPr bwMode="gray">
            <a:xfrm>
              <a:off x="801" y="1169"/>
              <a:ext cx="3976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GT: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,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đ/đỉnh - KL: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=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06414" y="2286003"/>
            <a:ext cx="5795963" cy="662752"/>
            <a:chOff x="504" y="1008"/>
            <a:chExt cx="4416" cy="806"/>
          </a:xfrm>
        </p:grpSpPr>
        <p:sp>
          <p:nvSpPr>
            <p:cNvPr id="68687" name="AutoShape 9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88" name="Text Box 10"/>
            <p:cNvSpPr txBox="1">
              <a:spLocks noChangeArrowheads="1"/>
            </p:cNvSpPr>
            <p:nvPr/>
          </p:nvSpPr>
          <p:spPr bwMode="gray">
            <a:xfrm>
              <a:off x="801" y="1178"/>
              <a:ext cx="3976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GT: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và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- KL: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=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 rot="5400000">
            <a:off x="-60338" y="3171825"/>
            <a:ext cx="1028700" cy="152400"/>
            <a:chOff x="0" y="1896"/>
            <a:chExt cx="5760" cy="120"/>
          </a:xfrm>
        </p:grpSpPr>
        <p:sp>
          <p:nvSpPr>
            <p:cNvPr id="68685" name="Rectangle 1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86" name="Rectangle 1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5400000">
            <a:off x="-10330" y="2364582"/>
            <a:ext cx="928687" cy="152400"/>
            <a:chOff x="0" y="1896"/>
            <a:chExt cx="5760" cy="120"/>
          </a:xfrm>
        </p:grpSpPr>
        <p:sp>
          <p:nvSpPr>
            <p:cNvPr id="68683" name="Rectangle 15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84" name="Rectangle 16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 rot="5400000">
            <a:off x="-60338" y="4143375"/>
            <a:ext cx="1028700" cy="152400"/>
            <a:chOff x="0" y="1896"/>
            <a:chExt cx="5760" cy="120"/>
          </a:xfrm>
        </p:grpSpPr>
        <p:sp>
          <p:nvSpPr>
            <p:cNvPr id="68681" name="Rectangle 18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82" name="Rectangle 19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 rot="5400000">
            <a:off x="46826" y="1278732"/>
            <a:ext cx="814387" cy="152400"/>
            <a:chOff x="0" y="1896"/>
            <a:chExt cx="5760" cy="120"/>
          </a:xfrm>
        </p:grpSpPr>
        <p:sp>
          <p:nvSpPr>
            <p:cNvPr id="68679" name="Rectangle 2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80" name="Rectangle 2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542915" y="1417638"/>
            <a:ext cx="5859463" cy="1078678"/>
            <a:chOff x="504" y="1008"/>
            <a:chExt cx="4416" cy="1312"/>
          </a:xfrm>
        </p:grpSpPr>
        <p:sp>
          <p:nvSpPr>
            <p:cNvPr id="68677" name="AutoShape 2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678" name="Text Box 25"/>
            <p:cNvSpPr txBox="1">
              <a:spLocks noChangeArrowheads="1"/>
            </p:cNvSpPr>
            <p:nvPr/>
          </p:nvSpPr>
          <p:spPr bwMode="gray">
            <a:xfrm>
              <a:off x="801" y="1160"/>
              <a:ext cx="3976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GT: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1 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=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- KL: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, Ô</a:t>
              </a:r>
              <a:r>
                <a:rPr lang="en-US" sz="2800" b="1" baseline="-25000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>
                  <a:solidFill>
                    <a:srgbClr val="1F497D"/>
                  </a:solidFill>
                  <a:latin typeface="Times New Roman" pitchFamily="18" charset="0"/>
                  <a:cs typeface="Times New Roman" pitchFamily="18" charset="0"/>
                </a:rPr>
                <a:t> đ/đỉnh</a:t>
              </a:r>
              <a:r>
                <a: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	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-69863" y="2216548"/>
            <a:ext cx="922338" cy="730250"/>
            <a:chOff x="150" y="1174"/>
            <a:chExt cx="580" cy="613"/>
          </a:xfrm>
        </p:grpSpPr>
        <p:grpSp>
          <p:nvGrpSpPr>
            <p:cNvPr id="68666" name="Group 39"/>
            <p:cNvGrpSpPr>
              <a:grpSpLocks/>
            </p:cNvGrpSpPr>
            <p:nvPr/>
          </p:nvGrpSpPr>
          <p:grpSpPr bwMode="auto">
            <a:xfrm rot="5400000">
              <a:off x="133" y="1191"/>
              <a:ext cx="613" cy="580"/>
              <a:chOff x="1865" y="1824"/>
              <a:chExt cx="1975" cy="1799"/>
            </a:xfrm>
          </p:grpSpPr>
          <p:sp>
            <p:nvSpPr>
              <p:cNvPr id="65576" name="AutoShape 40"/>
              <p:cNvSpPr>
                <a:spLocks noChangeArrowheads="1"/>
              </p:cNvSpPr>
              <p:nvPr/>
            </p:nvSpPr>
            <p:spPr bwMode="gray">
              <a:xfrm rot="16200000" flipH="1">
                <a:off x="1813" y="246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77" name="AutoShape 41"/>
              <p:cNvSpPr>
                <a:spLocks noChangeArrowheads="1"/>
              </p:cNvSpPr>
              <p:nvPr/>
            </p:nvSpPr>
            <p:spPr bwMode="gray">
              <a:xfrm rot="5400000" flipH="1">
                <a:off x="3585" y="2457"/>
                <a:ext cx="307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78" name="AutoShape 42"/>
              <p:cNvSpPr>
                <a:spLocks noChangeArrowheads="1"/>
              </p:cNvSpPr>
              <p:nvPr/>
            </p:nvSpPr>
            <p:spPr bwMode="gray">
              <a:xfrm rot="10800000" flipH="1">
                <a:off x="2715" y="3415"/>
                <a:ext cx="305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71" name="Oval 4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72" name="Oval 44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81" name="Oval 45"/>
              <p:cNvSpPr>
                <a:spLocks noChangeArrowheads="1"/>
              </p:cNvSpPr>
              <p:nvPr/>
            </p:nvSpPr>
            <p:spPr bwMode="gray">
              <a:xfrm>
                <a:off x="2528" y="2119"/>
                <a:ext cx="703" cy="101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74" name="Oval 46"/>
              <p:cNvSpPr>
                <a:spLocks noChangeArrowheads="1"/>
              </p:cNvSpPr>
              <p:nvPr/>
            </p:nvSpPr>
            <p:spPr bwMode="gray">
              <a:xfrm>
                <a:off x="2534" y="2127"/>
                <a:ext cx="703" cy="101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83" name="Oval 47"/>
              <p:cNvSpPr>
                <a:spLocks noChangeArrowheads="1"/>
              </p:cNvSpPr>
              <p:nvPr/>
            </p:nvSpPr>
            <p:spPr bwMode="gray">
              <a:xfrm>
                <a:off x="2320" y="2118"/>
                <a:ext cx="1099" cy="101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76" name="Oval 48"/>
              <p:cNvSpPr>
                <a:spLocks noChangeArrowheads="1"/>
              </p:cNvSpPr>
              <p:nvPr/>
            </p:nvSpPr>
            <p:spPr bwMode="gray">
              <a:xfrm>
                <a:off x="2337" y="2126"/>
                <a:ext cx="1096" cy="101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585" name="Text Box 49"/>
            <p:cNvSpPr txBox="1">
              <a:spLocks noChangeArrowheads="1"/>
            </p:cNvSpPr>
            <p:nvPr/>
          </p:nvSpPr>
          <p:spPr bwMode="gray">
            <a:xfrm>
              <a:off x="350" y="1296"/>
              <a:ext cx="266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-69863" y="3130949"/>
            <a:ext cx="922338" cy="730250"/>
            <a:chOff x="150" y="1174"/>
            <a:chExt cx="580" cy="613"/>
          </a:xfrm>
        </p:grpSpPr>
        <p:grpSp>
          <p:nvGrpSpPr>
            <p:cNvPr id="68655" name="Group 51"/>
            <p:cNvGrpSpPr>
              <a:grpSpLocks/>
            </p:cNvGrpSpPr>
            <p:nvPr/>
          </p:nvGrpSpPr>
          <p:grpSpPr bwMode="auto">
            <a:xfrm rot="5400000">
              <a:off x="133" y="1191"/>
              <a:ext cx="613" cy="580"/>
              <a:chOff x="1865" y="1824"/>
              <a:chExt cx="1975" cy="1799"/>
            </a:xfrm>
          </p:grpSpPr>
          <p:sp>
            <p:nvSpPr>
              <p:cNvPr id="65588" name="AutoShape 52"/>
              <p:cNvSpPr>
                <a:spLocks noChangeArrowheads="1"/>
              </p:cNvSpPr>
              <p:nvPr/>
            </p:nvSpPr>
            <p:spPr bwMode="gray">
              <a:xfrm rot="16200000" flipH="1">
                <a:off x="1813" y="246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89" name="AutoShape 53"/>
              <p:cNvSpPr>
                <a:spLocks noChangeArrowheads="1"/>
              </p:cNvSpPr>
              <p:nvPr/>
            </p:nvSpPr>
            <p:spPr bwMode="gray">
              <a:xfrm rot="5400000" flipH="1">
                <a:off x="3585" y="2457"/>
                <a:ext cx="307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90" name="AutoShape 54"/>
              <p:cNvSpPr>
                <a:spLocks noChangeArrowheads="1"/>
              </p:cNvSpPr>
              <p:nvPr/>
            </p:nvSpPr>
            <p:spPr bwMode="gray">
              <a:xfrm rot="10800000" flipH="1">
                <a:off x="2715" y="3415"/>
                <a:ext cx="305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60" name="Oval 55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61" name="Oval 56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93" name="Oval 57"/>
              <p:cNvSpPr>
                <a:spLocks noChangeArrowheads="1"/>
              </p:cNvSpPr>
              <p:nvPr/>
            </p:nvSpPr>
            <p:spPr bwMode="gray">
              <a:xfrm>
                <a:off x="2528" y="2119"/>
                <a:ext cx="703" cy="101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63" name="Oval 58"/>
              <p:cNvSpPr>
                <a:spLocks noChangeArrowheads="1"/>
              </p:cNvSpPr>
              <p:nvPr/>
            </p:nvSpPr>
            <p:spPr bwMode="gray">
              <a:xfrm>
                <a:off x="2534" y="2127"/>
                <a:ext cx="703" cy="101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95" name="Oval 59"/>
              <p:cNvSpPr>
                <a:spLocks noChangeArrowheads="1"/>
              </p:cNvSpPr>
              <p:nvPr/>
            </p:nvSpPr>
            <p:spPr bwMode="gray">
              <a:xfrm>
                <a:off x="2320" y="2118"/>
                <a:ext cx="1099" cy="101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65" name="Oval 60"/>
              <p:cNvSpPr>
                <a:spLocks noChangeArrowheads="1"/>
              </p:cNvSpPr>
              <p:nvPr/>
            </p:nvSpPr>
            <p:spPr bwMode="gray">
              <a:xfrm>
                <a:off x="2337" y="2126"/>
                <a:ext cx="1096" cy="101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597" name="Text Box 61"/>
            <p:cNvSpPr txBox="1">
              <a:spLocks noChangeArrowheads="1"/>
            </p:cNvSpPr>
            <p:nvPr/>
          </p:nvSpPr>
          <p:spPr bwMode="gray">
            <a:xfrm>
              <a:off x="343" y="1296"/>
              <a:ext cx="279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14" name="Group 62"/>
          <p:cNvGrpSpPr>
            <a:grpSpLocks/>
          </p:cNvGrpSpPr>
          <p:nvPr/>
        </p:nvGrpSpPr>
        <p:grpSpPr bwMode="auto">
          <a:xfrm>
            <a:off x="-69863" y="4159649"/>
            <a:ext cx="922338" cy="730250"/>
            <a:chOff x="150" y="1174"/>
            <a:chExt cx="580" cy="613"/>
          </a:xfrm>
        </p:grpSpPr>
        <p:grpSp>
          <p:nvGrpSpPr>
            <p:cNvPr id="68644" name="Group 63"/>
            <p:cNvGrpSpPr>
              <a:grpSpLocks/>
            </p:cNvGrpSpPr>
            <p:nvPr/>
          </p:nvGrpSpPr>
          <p:grpSpPr bwMode="auto">
            <a:xfrm rot="5400000">
              <a:off x="133" y="1191"/>
              <a:ext cx="613" cy="580"/>
              <a:chOff x="1865" y="1824"/>
              <a:chExt cx="1975" cy="1799"/>
            </a:xfrm>
          </p:grpSpPr>
          <p:sp>
            <p:nvSpPr>
              <p:cNvPr id="65600" name="AutoShape 64"/>
              <p:cNvSpPr>
                <a:spLocks noChangeArrowheads="1"/>
              </p:cNvSpPr>
              <p:nvPr/>
            </p:nvSpPr>
            <p:spPr bwMode="gray">
              <a:xfrm rot="16200000" flipH="1">
                <a:off x="1813" y="2463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601" name="AutoShape 65"/>
              <p:cNvSpPr>
                <a:spLocks noChangeArrowheads="1"/>
              </p:cNvSpPr>
              <p:nvPr/>
            </p:nvSpPr>
            <p:spPr bwMode="gray">
              <a:xfrm rot="5400000" flipH="1">
                <a:off x="3585" y="2457"/>
                <a:ext cx="307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602" name="AutoShape 66"/>
              <p:cNvSpPr>
                <a:spLocks noChangeArrowheads="1"/>
              </p:cNvSpPr>
              <p:nvPr/>
            </p:nvSpPr>
            <p:spPr bwMode="gray">
              <a:xfrm rot="10800000" flipH="1">
                <a:off x="2715" y="3415"/>
                <a:ext cx="305" cy="208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49" name="Oval 6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50" name="Oval 6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605" name="Oval 69"/>
              <p:cNvSpPr>
                <a:spLocks noChangeArrowheads="1"/>
              </p:cNvSpPr>
              <p:nvPr/>
            </p:nvSpPr>
            <p:spPr bwMode="gray">
              <a:xfrm>
                <a:off x="2528" y="2119"/>
                <a:ext cx="703" cy="101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52" name="Oval 70"/>
              <p:cNvSpPr>
                <a:spLocks noChangeArrowheads="1"/>
              </p:cNvSpPr>
              <p:nvPr/>
            </p:nvSpPr>
            <p:spPr bwMode="gray">
              <a:xfrm>
                <a:off x="2534" y="2127"/>
                <a:ext cx="703" cy="101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607" name="Oval 71"/>
              <p:cNvSpPr>
                <a:spLocks noChangeArrowheads="1"/>
              </p:cNvSpPr>
              <p:nvPr/>
            </p:nvSpPr>
            <p:spPr bwMode="gray">
              <a:xfrm>
                <a:off x="2320" y="2118"/>
                <a:ext cx="1099" cy="101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54" name="Oval 72"/>
              <p:cNvSpPr>
                <a:spLocks noChangeArrowheads="1"/>
              </p:cNvSpPr>
              <p:nvPr/>
            </p:nvSpPr>
            <p:spPr bwMode="gray">
              <a:xfrm>
                <a:off x="2337" y="2126"/>
                <a:ext cx="1096" cy="101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609" name="Text Box 73"/>
            <p:cNvSpPr txBox="1">
              <a:spLocks noChangeArrowheads="1"/>
            </p:cNvSpPr>
            <p:nvPr/>
          </p:nvSpPr>
          <p:spPr bwMode="gray">
            <a:xfrm>
              <a:off x="343" y="1296"/>
              <a:ext cx="279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pSp>
        <p:nvGrpSpPr>
          <p:cNvPr id="15373" name="Group 74"/>
          <p:cNvGrpSpPr>
            <a:grpSpLocks/>
          </p:cNvGrpSpPr>
          <p:nvPr/>
        </p:nvGrpSpPr>
        <p:grpSpPr bwMode="auto">
          <a:xfrm>
            <a:off x="-66688" y="285751"/>
            <a:ext cx="7524750" cy="975122"/>
            <a:chOff x="156" y="192"/>
            <a:chExt cx="5460" cy="53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5611" name="AutoShape 75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grpFill/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15399" name="Group 76"/>
            <p:cNvGrpSpPr>
              <a:grpSpLocks/>
            </p:cNvGrpSpPr>
            <p:nvPr/>
          </p:nvGrpSpPr>
          <p:grpSpPr bwMode="auto">
            <a:xfrm rot="5400000">
              <a:off x="266" y="412"/>
              <a:ext cx="528" cy="91"/>
              <a:chOff x="0" y="1856"/>
              <a:chExt cx="5760" cy="115"/>
            </a:xfrm>
            <a:grpFill/>
          </p:grpSpPr>
          <p:sp>
            <p:nvSpPr>
              <p:cNvPr id="15400" name="Rectangle 77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401" name="Rectangle 78"/>
              <p:cNvSpPr>
                <a:spLocks noChangeArrowheads="1"/>
              </p:cNvSpPr>
              <p:nvPr/>
            </p:nvSpPr>
            <p:spPr bwMode="gray">
              <a:xfrm>
                <a:off x="0" y="1856"/>
                <a:ext cx="5760" cy="11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5615" name="Text Box 7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9112" y="342904"/>
            <a:ext cx="6477000" cy="9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4F81BD"/>
                </a:solidFill>
                <a:latin typeface="Times New Roman" pitchFamily="18" charset="0"/>
                <a:cs typeface="Times New Roman" pitchFamily="18" charset="0"/>
              </a:rPr>
              <a:t>Câu 2.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2F8D"/>
                </a:solidFill>
                <a:latin typeface="Times New Roman" pitchFamily="18" charset="0"/>
                <a:cs typeface="Times New Roman" pitchFamily="18" charset="0"/>
              </a:rPr>
              <a:t>Định lí “Hai góc đối đỉnh thì bằng nhau” có giả thiết và kết luận là</a:t>
            </a:r>
            <a:r>
              <a:rPr lang="en-US" sz="2400" b="1">
                <a:solidFill>
                  <a:srgbClr val="002F8D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</a:p>
        </p:txBody>
      </p:sp>
      <p:sp>
        <p:nvSpPr>
          <p:cNvPr id="84" name="Text Box 25"/>
          <p:cNvSpPr txBox="1">
            <a:spLocks noChangeArrowheads="1"/>
          </p:cNvSpPr>
          <p:nvPr/>
        </p:nvSpPr>
        <p:spPr bwMode="gray">
          <a:xfrm>
            <a:off x="619117" y="3335339"/>
            <a:ext cx="5927725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2570"/>
                </a:solidFill>
                <a:latin typeface="Times New Roman" pitchFamily="18" charset="0"/>
                <a:cs typeface="Times New Roman" pitchFamily="18" charset="0"/>
              </a:rPr>
              <a:t>GT: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Ô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đ/đỉnh </a:t>
            </a:r>
            <a:r>
              <a:rPr lang="en-US" sz="2800" b="1">
                <a:solidFill>
                  <a:srgbClr val="002570"/>
                </a:solidFill>
                <a:latin typeface="Times New Roman" pitchFamily="18" charset="0"/>
                <a:cs typeface="Times New Roman" pitchFamily="18" charset="0"/>
              </a:rPr>
              <a:t>- KL: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Ô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-42878" y="1374775"/>
            <a:ext cx="903290" cy="742950"/>
            <a:chOff x="159" y="1179"/>
            <a:chExt cx="568" cy="624"/>
          </a:xfrm>
        </p:grpSpPr>
        <p:grpSp>
          <p:nvGrpSpPr>
            <p:cNvPr id="68633" name="Group 27"/>
            <p:cNvGrpSpPr>
              <a:grpSpLocks/>
            </p:cNvGrpSpPr>
            <p:nvPr/>
          </p:nvGrpSpPr>
          <p:grpSpPr bwMode="auto">
            <a:xfrm rot="5400000">
              <a:off x="131" y="1207"/>
              <a:ext cx="624" cy="568"/>
              <a:chOff x="1872" y="1824"/>
              <a:chExt cx="2007" cy="1757"/>
            </a:xfrm>
          </p:grpSpPr>
          <p:sp>
            <p:nvSpPr>
              <p:cNvPr id="88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20" y="2467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9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3" y="2435"/>
                <a:ext cx="309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21" y="3377"/>
                <a:ext cx="304" cy="20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38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39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Oval 33"/>
              <p:cNvSpPr>
                <a:spLocks noChangeArrowheads="1"/>
              </p:cNvSpPr>
              <p:nvPr/>
            </p:nvSpPr>
            <p:spPr bwMode="gray">
              <a:xfrm>
                <a:off x="2532" y="2125"/>
                <a:ext cx="702" cy="101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41" name="Oval 34"/>
              <p:cNvSpPr>
                <a:spLocks noChangeArrowheads="1"/>
              </p:cNvSpPr>
              <p:nvPr/>
            </p:nvSpPr>
            <p:spPr bwMode="gray">
              <a:xfrm>
                <a:off x="2535" y="2127"/>
                <a:ext cx="702" cy="10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5" name="Oval 35"/>
              <p:cNvSpPr>
                <a:spLocks noChangeArrowheads="1"/>
              </p:cNvSpPr>
              <p:nvPr/>
            </p:nvSpPr>
            <p:spPr bwMode="gray">
              <a:xfrm>
                <a:off x="2330" y="2068"/>
                <a:ext cx="1098" cy="101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643" name="Oval 36"/>
              <p:cNvSpPr>
                <a:spLocks noChangeArrowheads="1"/>
              </p:cNvSpPr>
              <p:nvPr/>
            </p:nvSpPr>
            <p:spPr bwMode="gray">
              <a:xfrm>
                <a:off x="2337" y="2127"/>
                <a:ext cx="1096" cy="101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7" name="Text Box 37"/>
            <p:cNvSpPr txBox="1">
              <a:spLocks noChangeArrowheads="1"/>
            </p:cNvSpPr>
            <p:nvPr/>
          </p:nvSpPr>
          <p:spPr bwMode="gray">
            <a:xfrm>
              <a:off x="343" y="1296"/>
              <a:ext cx="279" cy="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-76200" y="3142082"/>
            <a:ext cx="923912" cy="762002"/>
            <a:chOff x="149" y="1175"/>
            <a:chExt cx="581" cy="640"/>
          </a:xfrm>
          <a:solidFill>
            <a:srgbClr val="1344E1"/>
          </a:solidFill>
        </p:grpSpPr>
        <p:grpSp>
          <p:nvGrpSpPr>
            <p:cNvPr id="21" name="Group 27"/>
            <p:cNvGrpSpPr>
              <a:grpSpLocks/>
            </p:cNvGrpSpPr>
            <p:nvPr/>
          </p:nvGrpSpPr>
          <p:grpSpPr bwMode="auto">
            <a:xfrm rot="5400000">
              <a:off x="128" y="1196"/>
              <a:ext cx="623" cy="581"/>
              <a:chOff x="1868" y="1824"/>
              <a:chExt cx="2009" cy="1807"/>
            </a:xfrm>
            <a:grpFill/>
          </p:grpSpPr>
          <p:sp>
            <p:nvSpPr>
              <p:cNvPr id="65564" name="AutoShape 28"/>
              <p:cNvSpPr>
                <a:spLocks noChangeArrowheads="1"/>
              </p:cNvSpPr>
              <p:nvPr/>
            </p:nvSpPr>
            <p:spPr bwMode="gray">
              <a:xfrm rot="16200000" flipH="1">
                <a:off x="1817" y="2518"/>
                <a:ext cx="307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65" name="AutoShape 29"/>
              <p:cNvSpPr>
                <a:spLocks noChangeArrowheads="1"/>
              </p:cNvSpPr>
              <p:nvPr/>
            </p:nvSpPr>
            <p:spPr bwMode="gray">
              <a:xfrm rot="5400000" flipH="1">
                <a:off x="3621" y="2484"/>
                <a:ext cx="310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66" name="AutoShape 30"/>
              <p:cNvSpPr>
                <a:spLocks noChangeArrowheads="1"/>
              </p:cNvSpPr>
              <p:nvPr/>
            </p:nvSpPr>
            <p:spPr bwMode="gray">
              <a:xfrm rot="10800000" flipH="1">
                <a:off x="2718" y="3426"/>
                <a:ext cx="306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50" name="Oval 31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pFill/>
              <a:ln w="571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51" name="Oval 32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69" name="Oval 33"/>
              <p:cNvSpPr>
                <a:spLocks noChangeArrowheads="1"/>
              </p:cNvSpPr>
              <p:nvPr/>
            </p:nvSpPr>
            <p:spPr bwMode="gray">
              <a:xfrm>
                <a:off x="2533" y="2118"/>
                <a:ext cx="704" cy="1016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53" name="Oval 34"/>
              <p:cNvSpPr>
                <a:spLocks noChangeArrowheads="1"/>
              </p:cNvSpPr>
              <p:nvPr/>
            </p:nvSpPr>
            <p:spPr bwMode="gray">
              <a:xfrm>
                <a:off x="2534" y="2125"/>
                <a:ext cx="704" cy="1016"/>
              </a:xfrm>
              <a:prstGeom prst="ellipse">
                <a:avLst/>
              </a:prstGeom>
              <a:solidFill>
                <a:srgbClr val="99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571" name="Oval 35"/>
              <p:cNvSpPr>
                <a:spLocks noChangeArrowheads="1"/>
              </p:cNvSpPr>
              <p:nvPr/>
            </p:nvSpPr>
            <p:spPr bwMode="gray">
              <a:xfrm>
                <a:off x="2328" y="2118"/>
                <a:ext cx="1099" cy="1016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55" name="Oval 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6"/>
              </a:xfrm>
              <a:prstGeom prst="ellipse">
                <a:avLst/>
              </a:prstGeom>
              <a:grpFill/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573" name="Text Box 37"/>
            <p:cNvSpPr txBox="1">
              <a:spLocks noChangeArrowheads="1"/>
            </p:cNvSpPr>
            <p:nvPr/>
          </p:nvSpPr>
          <p:spPr bwMode="gray">
            <a:xfrm>
              <a:off x="299" y="1272"/>
              <a:ext cx="326" cy="5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pic>
        <p:nvPicPr>
          <p:cNvPr id="94" name="Picture 80" descr="614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51" y="3086100"/>
            <a:ext cx="10715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27" name="Group 95"/>
          <p:cNvGrpSpPr>
            <a:grpSpLocks/>
          </p:cNvGrpSpPr>
          <p:nvPr/>
        </p:nvGrpSpPr>
        <p:grpSpPr bwMode="auto">
          <a:xfrm>
            <a:off x="6799467" y="1200150"/>
            <a:ext cx="2217737" cy="1280160"/>
            <a:chOff x="4876800" y="152400"/>
            <a:chExt cx="3733800" cy="2133600"/>
          </a:xfrm>
        </p:grpSpPr>
        <p:sp>
          <p:nvSpPr>
            <p:cNvPr id="68628" name="Line 32"/>
            <p:cNvSpPr>
              <a:spLocks noChangeShapeType="1"/>
            </p:cNvSpPr>
            <p:nvPr/>
          </p:nvSpPr>
          <p:spPr bwMode="grayWhite">
            <a:xfrm>
              <a:off x="5105400" y="381000"/>
              <a:ext cx="3505200" cy="1828800"/>
            </a:xfrm>
            <a:prstGeom prst="line">
              <a:avLst/>
            </a:prstGeom>
            <a:noFill/>
            <a:ln w="38100">
              <a:solidFill>
                <a:srgbClr val="002F8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8629" name="Line 33"/>
            <p:cNvSpPr>
              <a:spLocks noChangeShapeType="1"/>
            </p:cNvSpPr>
            <p:nvPr/>
          </p:nvSpPr>
          <p:spPr bwMode="grayWhite">
            <a:xfrm flipV="1">
              <a:off x="4876800" y="381000"/>
              <a:ext cx="3581400" cy="1905000"/>
            </a:xfrm>
            <a:prstGeom prst="line">
              <a:avLst/>
            </a:prstGeom>
            <a:noFill/>
            <a:ln w="38100">
              <a:solidFill>
                <a:srgbClr val="002F8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8630" name="Text Box 36"/>
            <p:cNvSpPr txBox="1">
              <a:spLocks noChangeArrowheads="1"/>
            </p:cNvSpPr>
            <p:nvPr/>
          </p:nvSpPr>
          <p:spPr bwMode="grayWhite">
            <a:xfrm>
              <a:off x="6398139" y="152400"/>
              <a:ext cx="810189" cy="974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257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sp>
          <p:nvSpPr>
            <p:cNvPr id="68631" name="Text Box 37"/>
            <p:cNvSpPr txBox="1">
              <a:spLocks noChangeArrowheads="1"/>
            </p:cNvSpPr>
            <p:nvPr/>
          </p:nvSpPr>
          <p:spPr bwMode="grayWhite">
            <a:xfrm>
              <a:off x="7030111" y="931718"/>
              <a:ext cx="50522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257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8632" name="Text Box 38"/>
            <p:cNvSpPr txBox="1">
              <a:spLocks noChangeArrowheads="1"/>
            </p:cNvSpPr>
            <p:nvPr/>
          </p:nvSpPr>
          <p:spPr bwMode="grayWhite">
            <a:xfrm>
              <a:off x="6048327" y="949037"/>
              <a:ext cx="50522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257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9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18"/>
          <p:cNvGrpSpPr>
            <a:grpSpLocks/>
          </p:cNvGrpSpPr>
          <p:nvPr/>
        </p:nvGrpSpPr>
        <p:grpSpPr bwMode="auto">
          <a:xfrm>
            <a:off x="85727" y="677864"/>
            <a:ext cx="8677275" cy="4108906"/>
            <a:chOff x="85594" y="1257300"/>
            <a:chExt cx="8677405" cy="5477034"/>
          </a:xfrm>
        </p:grpSpPr>
        <p:grpSp>
          <p:nvGrpSpPr>
            <p:cNvPr id="69635" name="Group 2"/>
            <p:cNvGrpSpPr>
              <a:grpSpLocks/>
            </p:cNvGrpSpPr>
            <p:nvPr/>
          </p:nvGrpSpPr>
          <p:grpSpPr bwMode="auto">
            <a:xfrm>
              <a:off x="85594" y="1257300"/>
              <a:ext cx="8677405" cy="5104661"/>
              <a:chOff x="0" y="1828800"/>
              <a:chExt cx="8458200" cy="4541942"/>
            </a:xfrm>
          </p:grpSpPr>
          <p:sp>
            <p:nvSpPr>
              <p:cNvPr id="4" name="Text Box 12"/>
              <p:cNvSpPr txBox="1">
                <a:spLocks noChangeArrowheads="1"/>
              </p:cNvSpPr>
              <p:nvPr/>
            </p:nvSpPr>
            <p:spPr bwMode="auto">
              <a:xfrm>
                <a:off x="1675857" y="1828800"/>
                <a:ext cx="5487153" cy="69355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KIẾN THỨC CẦN NHỚ</a:t>
                </a:r>
              </a:p>
            </p:txBody>
          </p:sp>
          <p:sp>
            <p:nvSpPr>
              <p:cNvPr id="5" name="Line 13"/>
              <p:cNvSpPr>
                <a:spLocks noChangeShapeType="1"/>
              </p:cNvSpPr>
              <p:nvPr/>
            </p:nvSpPr>
            <p:spPr bwMode="auto">
              <a:xfrm flipH="1">
                <a:off x="3429084" y="2522358"/>
                <a:ext cx="761331" cy="445545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Line 14"/>
              <p:cNvSpPr>
                <a:spLocks noChangeShapeType="1"/>
              </p:cNvSpPr>
              <p:nvPr/>
            </p:nvSpPr>
            <p:spPr bwMode="auto">
              <a:xfrm>
                <a:off x="4190414" y="2522358"/>
                <a:ext cx="1143543" cy="445545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 Box 15"/>
              <p:cNvSpPr txBox="1">
                <a:spLocks noChangeArrowheads="1"/>
              </p:cNvSpPr>
              <p:nvPr/>
            </p:nvSpPr>
            <p:spPr bwMode="auto">
              <a:xfrm>
                <a:off x="1829051" y="2967901"/>
                <a:ext cx="2195790" cy="69355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ĐỊNH LÝ</a:t>
                </a:r>
              </a:p>
            </p:txBody>
          </p:sp>
          <p:sp>
            <p:nvSpPr>
              <p:cNvPr id="8" name="Text Box 16"/>
              <p:cNvSpPr txBox="1">
                <a:spLocks noChangeArrowheads="1"/>
              </p:cNvSpPr>
              <p:nvPr/>
            </p:nvSpPr>
            <p:spPr bwMode="auto">
              <a:xfrm>
                <a:off x="4495257" y="2967901"/>
                <a:ext cx="3962943" cy="69355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2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Chứng minh định lí</a:t>
                </a:r>
              </a:p>
            </p:txBody>
          </p:sp>
          <p:sp>
            <p:nvSpPr>
              <p:cNvPr id="9" name="Line 18"/>
              <p:cNvSpPr>
                <a:spLocks noChangeShapeType="1"/>
              </p:cNvSpPr>
              <p:nvPr/>
            </p:nvSpPr>
            <p:spPr bwMode="auto">
              <a:xfrm flipH="1">
                <a:off x="1143543" y="3661459"/>
                <a:ext cx="1523435" cy="52462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 Box 19"/>
              <p:cNvSpPr txBox="1">
                <a:spLocks noChangeArrowheads="1"/>
              </p:cNvSpPr>
              <p:nvPr/>
            </p:nvSpPr>
            <p:spPr bwMode="auto">
              <a:xfrm>
                <a:off x="0" y="4186085"/>
                <a:ext cx="1904875" cy="62055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Khái niệm</a:t>
                </a:r>
              </a:p>
            </p:txBody>
          </p:sp>
          <p:sp>
            <p:nvSpPr>
              <p:cNvPr id="11" name="Line 20"/>
              <p:cNvSpPr>
                <a:spLocks noChangeShapeType="1"/>
              </p:cNvSpPr>
              <p:nvPr/>
            </p:nvSpPr>
            <p:spPr bwMode="auto">
              <a:xfrm>
                <a:off x="2666979" y="3661459"/>
                <a:ext cx="228245" cy="453079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21"/>
              <p:cNvSpPr txBox="1">
                <a:spLocks noChangeArrowheads="1"/>
              </p:cNvSpPr>
              <p:nvPr/>
            </p:nvSpPr>
            <p:spPr bwMode="auto">
              <a:xfrm>
                <a:off x="2042595" y="4129600"/>
                <a:ext cx="1982246" cy="113159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Cấu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trúc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2800" b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lí</a:t>
                </a:r>
                <a:endPara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 Box 22"/>
              <p:cNvSpPr txBox="1">
                <a:spLocks noChangeArrowheads="1"/>
              </p:cNvSpPr>
              <p:nvPr/>
            </p:nvSpPr>
            <p:spPr bwMode="auto">
              <a:xfrm>
                <a:off x="3275890" y="5731363"/>
                <a:ext cx="838702" cy="62055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>
                    <a:solidFill>
                      <a:srgbClr val="E01702"/>
                    </a:solidFill>
                    <a:latin typeface="Times New Roman" pitchFamily="18" charset="0"/>
                    <a:cs typeface="Times New Roman" pitchFamily="18" charset="0"/>
                  </a:rPr>
                  <a:t>KL</a:t>
                </a:r>
              </a:p>
            </p:txBody>
          </p:sp>
          <p:sp>
            <p:nvSpPr>
              <p:cNvPr id="14" name="Line 23"/>
              <p:cNvSpPr>
                <a:spLocks noChangeShapeType="1"/>
              </p:cNvSpPr>
              <p:nvPr/>
            </p:nvSpPr>
            <p:spPr bwMode="auto">
              <a:xfrm>
                <a:off x="2819400" y="5251243"/>
                <a:ext cx="609684" cy="455641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>
                <a:off x="6476728" y="3661459"/>
                <a:ext cx="774" cy="372118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27"/>
              <p:cNvSpPr>
                <a:spLocks noChangeShapeType="1"/>
              </p:cNvSpPr>
              <p:nvPr/>
            </p:nvSpPr>
            <p:spPr bwMode="auto">
              <a:xfrm flipH="1">
                <a:off x="2362911" y="5221118"/>
                <a:ext cx="456489" cy="534718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/>
            </p:nvSpPr>
            <p:spPr bwMode="auto">
              <a:xfrm>
                <a:off x="2097159" y="5750190"/>
                <a:ext cx="684701" cy="62055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b="1" dirty="0">
                    <a:solidFill>
                      <a:srgbClr val="E01702"/>
                    </a:solidFill>
                    <a:latin typeface="Times New Roman" pitchFamily="18" charset="0"/>
                    <a:cs typeface="Times New Roman" pitchFamily="18" charset="0"/>
                  </a:rPr>
                  <a:t>GT</a:t>
                </a:r>
              </a:p>
            </p:txBody>
          </p:sp>
        </p:grp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5129158" y="3739466"/>
              <a:ext cx="3481439" cy="29948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Vẽ hình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Viết GT, KL bằng kí hiệu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n-US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Dùng lập luận để từ GT suy ra KL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41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图片 39941" descr="1-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323850"/>
            <a:ext cx="981710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图片 39940" descr="1-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174" y="3157539"/>
            <a:ext cx="371157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图片 39942" descr="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147639"/>
            <a:ext cx="362585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800600" y="1477968"/>
            <a:ext cx="5183188" cy="574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vi-VN" sz="2600" dirty="0">
                <a:solidFill>
                  <a:srgbClr val="FF0000"/>
                </a:solidFill>
              </a:rPr>
              <a:t>HƯỚNG DẪN </a:t>
            </a:r>
            <a:br>
              <a:rPr lang="vi-VN" sz="2600" dirty="0">
                <a:solidFill>
                  <a:srgbClr val="FF0000"/>
                </a:solidFill>
              </a:rPr>
            </a:br>
            <a:r>
              <a:rPr lang="vi-VN" sz="2600" dirty="0">
                <a:solidFill>
                  <a:srgbClr val="FF0000"/>
                </a:solidFill>
              </a:rPr>
              <a:t>VỀ  NHÀ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950" y="514350"/>
            <a:ext cx="5530850" cy="3004899"/>
          </a:xfrm>
          <a:prstGeom prst="rect">
            <a:avLst/>
          </a:prstGeom>
          <a:noFill/>
        </p:spPr>
        <p:txBody>
          <a:bodyPr lIns="49758" tIns="24879" rIns="49758" bIns="24879">
            <a:spAutoFit/>
          </a:bodyPr>
          <a:lstStyle/>
          <a:p>
            <a:pPr>
              <a:defRPr/>
            </a:pPr>
            <a:r>
              <a:rPr lang="vi-VN" sz="3200" b="1" dirty="0" smtClean="0"/>
              <a:t>- Học </a:t>
            </a:r>
            <a:r>
              <a:rPr lang="vi-VN" sz="3200" b="1" dirty="0"/>
              <a:t>thuộc định lí là gì.</a:t>
            </a:r>
          </a:p>
          <a:p>
            <a:pPr>
              <a:defRPr/>
            </a:pPr>
            <a:r>
              <a:rPr lang="vi-VN" sz="3200" b="1" dirty="0" smtClean="0"/>
              <a:t>- Phân </a:t>
            </a:r>
            <a:r>
              <a:rPr lang="vi-VN" sz="3200" b="1" dirty="0"/>
              <a:t>biệt được giả thiết và kết luận của định lí.</a:t>
            </a:r>
          </a:p>
          <a:p>
            <a:pPr>
              <a:defRPr/>
            </a:pPr>
            <a:r>
              <a:rPr lang="vi-VN" sz="3200" b="1" dirty="0" smtClean="0"/>
              <a:t>- Nắm </a:t>
            </a:r>
            <a:r>
              <a:rPr lang="vi-VN" sz="3200" b="1" dirty="0"/>
              <a:t>được các bước chứng minh định lí.</a:t>
            </a:r>
          </a:p>
          <a:p>
            <a:pPr>
              <a:defRPr/>
            </a:pPr>
            <a:r>
              <a:rPr lang="en-US" sz="3200" b="1" dirty="0"/>
              <a:t>BTVN: 50,51,52(sgk,101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013110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2084" descr="封面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3177"/>
            <a:ext cx="9129713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1" y="317500"/>
            <a:ext cx="8712200" cy="864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文本框 2055"/>
          <p:cNvSpPr txBox="1">
            <a:spLocks noChangeArrowheads="1"/>
          </p:cNvSpPr>
          <p:nvPr/>
        </p:nvSpPr>
        <p:spPr bwMode="auto">
          <a:xfrm>
            <a:off x="2362201" y="2859088"/>
            <a:ext cx="7389813" cy="78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749" tIns="24874" rIns="49749" bIns="24874">
            <a:spAutoFit/>
          </a:bodyPr>
          <a:lstStyle>
            <a:lvl1pPr defTabSz="815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59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59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59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59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zh-CN" sz="4800" b="1">
                <a:solidFill>
                  <a:srgbClr val="FF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TIẾT 12 ĐỊNH LÝ</a:t>
            </a:r>
            <a:endParaRPr lang="en-US" altLang="zh-CN" sz="4800" b="1">
              <a:solidFill>
                <a:srgbClr val="FF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1" y="265118"/>
            <a:ext cx="16827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227016"/>
            <a:ext cx="188436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1356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515" y="-28891"/>
            <a:ext cx="9318515" cy="5241664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" y="1731832"/>
            <a:ext cx="8382000" cy="17543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>
            <a:spLocks noGrp="1" noChangeArrowheads="1"/>
          </p:cNvSpPr>
          <p:nvPr>
            <p:ph type="title"/>
          </p:nvPr>
        </p:nvSpPr>
        <p:spPr>
          <a:xfrm>
            <a:off x="304800" y="436432"/>
            <a:ext cx="7772400" cy="762000"/>
          </a:xfrm>
          <a:noFill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.VnTime" pitchFamily="34" charset="0"/>
              </a:rPr>
              <a:t>1.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lí</a:t>
            </a:r>
            <a:r>
              <a:rPr lang="en-US" sz="4000" b="1">
                <a:solidFill>
                  <a:srgbClr val="FF0000"/>
                </a:solidFill>
                <a:latin typeface=".VnTime" pitchFamily="34" charset="0"/>
              </a:rPr>
              <a:t>:</a:t>
            </a:r>
            <a:r>
              <a:rPr lang="en-US" sz="4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969832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4000" b="1">
                <a:solidFill>
                  <a:srgbClr val="FF0000"/>
                </a:solidFill>
                <a:latin typeface="Times New Roman" pitchFamily="18" charset="0"/>
              </a:rPr>
              <a:t>a) Định nghĩa: </a:t>
            </a:r>
            <a:endParaRPr lang="en-US" sz="40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7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u hoi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28032" y="0"/>
            <a:ext cx="815975" cy="8572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52401" y="1962150"/>
            <a:ext cx="8855075" cy="78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8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Hai đường thẳng phân biệt cùng vuông góc với một                đường thẳng thứ ba thì chúng song song với nhau.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92090" y="2774950"/>
            <a:ext cx="8840787" cy="78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800">
                <a:solidFill>
                  <a:srgbClr val="003295"/>
                </a:solidFill>
                <a:latin typeface="Times New Roman" pitchFamily="18" charset="0"/>
                <a:cs typeface="Times New Roman" pitchFamily="18" charset="0"/>
              </a:rPr>
              <a:t>Một đường thẳng vuông góc với một trong hai đường thẳng song song thì nó cũng vuông góc với đường thẳng kia.</a:t>
            </a:r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212727" y="3676650"/>
            <a:ext cx="8931275" cy="121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sz="28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Hai đường thẳng phân biệt cùng song song với một đường thẳng thứ ba  thì  chúng song song với nhau.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05000" y="57152"/>
            <a:ext cx="6400800" cy="1933575"/>
            <a:chOff x="1905000" y="57149"/>
            <a:chExt cx="6400800" cy="1933585"/>
          </a:xfrm>
        </p:grpSpPr>
        <p:sp>
          <p:nvSpPr>
            <p:cNvPr id="58386" name="AutoShape 3"/>
            <p:cNvSpPr>
              <a:spLocks noChangeArrowheads="1"/>
            </p:cNvSpPr>
            <p:nvPr/>
          </p:nvSpPr>
          <p:spPr bwMode="auto">
            <a:xfrm>
              <a:off x="1905000" y="57149"/>
              <a:ext cx="6400800" cy="1933585"/>
            </a:xfrm>
            <a:prstGeom prst="cloudCallout">
              <a:avLst>
                <a:gd name="adj1" fmla="val 53481"/>
                <a:gd name="adj2" fmla="val -22838"/>
              </a:avLst>
            </a:prstGeom>
            <a:solidFill>
              <a:srgbClr val="92D05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387" name="TextBox 1"/>
            <p:cNvSpPr txBox="1">
              <a:spLocks noChangeArrowheads="1"/>
            </p:cNvSpPr>
            <p:nvPr/>
          </p:nvSpPr>
          <p:spPr bwMode="auto">
            <a:xfrm>
              <a:off x="2133600" y="546886"/>
              <a:ext cx="5943600" cy="95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Ba tính chất ở bài 6 là ba định lí. Em hãy phát biểu lại ba định lí đó?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2400" y="0"/>
            <a:ext cx="8991600" cy="1600200"/>
            <a:chOff x="152400" y="0"/>
            <a:chExt cx="8991619" cy="1600200"/>
          </a:xfrm>
        </p:grpSpPr>
        <p:pic>
          <p:nvPicPr>
            <p:cNvPr id="58384" name="Picture 2" descr="Cau hoi"/>
            <p:cNvPicPr>
              <a:picLocks noChangeAspect="1" noChangeArrowheads="1" noCrop="1"/>
            </p:cNvPicPr>
            <p:nvPr/>
          </p:nvPicPr>
          <p:blipFill>
            <a:blip r:embed="rId2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994" y="0"/>
              <a:ext cx="708025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 flipH="1">
              <a:off x="152400" y="171450"/>
              <a:ext cx="6781814" cy="1428750"/>
            </a:xfrm>
            <a:prstGeom prst="cloudCallout">
              <a:avLst>
                <a:gd name="adj1" fmla="val -72523"/>
                <a:gd name="adj2" fmla="val -3075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dirty="0" err="1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600" b="1" dirty="0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lí</a:t>
              </a:r>
              <a:r>
                <a:rPr lang="en-US" sz="3600" b="1" dirty="0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3600" b="1" dirty="0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giống</a:t>
              </a:r>
              <a:r>
                <a:rPr lang="en-US" sz="3600" b="1" dirty="0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600" b="1" dirty="0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600" b="1" dirty="0" err="1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600" b="1" dirty="0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97509" y="2220914"/>
            <a:ext cx="562960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6" rIns="91433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endParaRPr lang="en-US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587140" y="3033713"/>
            <a:ext cx="562960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6" rIns="91433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endParaRPr lang="en-US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46608" y="3943350"/>
            <a:ext cx="562960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6" rIns="91433" bIns="45716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endParaRPr lang="en-US" sz="280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07963" y="-57150"/>
            <a:ext cx="8991600" cy="1600200"/>
            <a:chOff x="152400" y="0"/>
            <a:chExt cx="8991619" cy="1600200"/>
          </a:xfrm>
        </p:grpSpPr>
        <p:pic>
          <p:nvPicPr>
            <p:cNvPr id="58380" name="Picture 16" descr="Cau hoi"/>
            <p:cNvPicPr>
              <a:picLocks noChangeAspect="1" noChangeArrowheads="1" noCrop="1"/>
            </p:cNvPicPr>
            <p:nvPr/>
          </p:nvPicPr>
          <p:blipFill>
            <a:blip r:embed="rId2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994" y="0"/>
              <a:ext cx="708025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8381" name="Group 17"/>
            <p:cNvGrpSpPr>
              <a:grpSpLocks/>
            </p:cNvGrpSpPr>
            <p:nvPr/>
          </p:nvGrpSpPr>
          <p:grpSpPr bwMode="auto">
            <a:xfrm>
              <a:off x="152400" y="171450"/>
              <a:ext cx="6781814" cy="1428750"/>
              <a:chOff x="152400" y="171450"/>
              <a:chExt cx="6781814" cy="1428750"/>
            </a:xfrm>
          </p:grpSpPr>
          <p:sp>
            <p:nvSpPr>
              <p:cNvPr id="19" name="AutoShape 3"/>
              <p:cNvSpPr>
                <a:spLocks noChangeArrowheads="1"/>
              </p:cNvSpPr>
              <p:nvPr/>
            </p:nvSpPr>
            <p:spPr bwMode="auto">
              <a:xfrm flipH="1">
                <a:off x="152400" y="171450"/>
                <a:ext cx="6781814" cy="1428750"/>
              </a:xfrm>
              <a:prstGeom prst="cloudCallout">
                <a:avLst>
                  <a:gd name="adj1" fmla="val -72523"/>
                  <a:gd name="adj2" fmla="val -3075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 b="1" dirty="0">
                  <a:solidFill>
                    <a:srgbClr val="D73717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828803" y="398463"/>
                <a:ext cx="4191009" cy="95410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1" dirty="0">
                    <a:solidFill>
                      <a:srgbClr val="FF0000"/>
                    </a:solidFill>
                    <a:latin typeface="Times New Roman"/>
                    <a:cs typeface="Times New Roman" pitchFamily="18" charset="0"/>
                  </a:rPr>
                  <a:t>Định lí gồm mấy phần</a:t>
                </a:r>
                <a:r>
                  <a:rPr lang="en-US" sz="2800" b="1" dirty="0">
                    <a:solidFill>
                      <a:srgbClr val="FF0000"/>
                    </a:solidFill>
                    <a:cs typeface="Times New Roman" pitchFamily="18" charset="0"/>
                  </a:rPr>
                  <a:t>?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1" dirty="0">
                    <a:solidFill>
                      <a:srgbClr val="FF0000"/>
                    </a:solidFill>
                    <a:latin typeface="Times New Roman"/>
                  </a:rPr>
                  <a:t>Là những phần nào?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66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85" grpId="0"/>
      <p:bldP spid="97286" grpId="0"/>
      <p:bldP spid="4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515" y="-28891"/>
            <a:ext cx="9318515" cy="5241664"/>
          </a:xfrm>
          <a:prstGeom prst="rect">
            <a:avLst/>
          </a:prstGeom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04800" y="1028703"/>
            <a:ext cx="882808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(GT):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3200" dirty="0">
              <a:solidFill>
                <a:srgbClr val="002A7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sz="3200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(KL):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3200" dirty="0">
              <a:solidFill>
                <a:srgbClr val="002A7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			 +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00038" y="285754"/>
            <a:ext cx="8828087" cy="584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32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b) Cấu tạo:</a:t>
            </a:r>
            <a:r>
              <a:rPr lang="en-US" sz="32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i="1" dirty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65409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515" y="-28891"/>
            <a:ext cx="9318515" cy="5241664"/>
          </a:xfrm>
          <a:prstGeom prst="rect">
            <a:avLst/>
          </a:prstGeom>
        </p:spPr>
      </p:pic>
      <p:grpSp>
        <p:nvGrpSpPr>
          <p:cNvPr id="41" name="Group 14"/>
          <p:cNvGrpSpPr>
            <a:grpSpLocks/>
          </p:cNvGrpSpPr>
          <p:nvPr/>
        </p:nvGrpSpPr>
        <p:grpSpPr bwMode="auto">
          <a:xfrm>
            <a:off x="152400" y="2206628"/>
            <a:ext cx="9144000" cy="851297"/>
            <a:chOff x="48" y="1632"/>
            <a:chExt cx="5664" cy="715"/>
          </a:xfrm>
        </p:grpSpPr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48" y="1632"/>
              <a:ext cx="5616" cy="624"/>
            </a:xfrm>
            <a:prstGeom prst="rect">
              <a:avLst/>
            </a:prstGeom>
            <a:noFill/>
            <a:ln w="9525">
              <a:solidFill>
                <a:srgbClr val="FFFF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EC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0" cap="none" spc="0" normalizeH="0" baseline="0" noProof="0" smtClean="0">
                <a:ln>
                  <a:noFill/>
                </a:ln>
                <a:solidFill>
                  <a:srgbClr val="2200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auto">
            <a:xfrm>
              <a:off x="96" y="1856"/>
              <a:ext cx="5616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í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d</a:t>
              </a:r>
              <a:r>
                <a:rPr kumimoji="0" lang="vi-V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ụ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: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kumimoji="0" lang="vi-V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u    </a:t>
              </a:r>
              <a:r>
                <a:rPr kumimoji="0" lang="en-US" sz="32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g</a:t>
              </a:r>
              <a:r>
                <a:rPr kumimoji="0" lang="vi-VN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ó</a:t>
              </a: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 </a:t>
              </a:r>
              <a:r>
                <a:rPr kumimoji="0" lang="vi-VN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đố</a:t>
              </a: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i </a:t>
              </a:r>
              <a:r>
                <a:rPr kumimoji="0" lang="vi-VN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đỉ</a:t>
              </a:r>
              <a:r>
                <a:rPr kumimoji="0" lang="en-US" sz="32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</a:t>
              </a:r>
              <a:r>
                <a:rPr kumimoji="0" lang="vi-V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ì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b</a:t>
              </a:r>
              <a:r>
                <a:rPr kumimoji="0" lang="vi-VN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ằ</a:t>
              </a:r>
              <a:r>
                <a:rPr kumimoji="0" lang="en-US" sz="32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nhau</a:t>
              </a:r>
              <a:endPara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22001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457200" y="404379"/>
            <a:ext cx="91440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marL="342871" indent="-34287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889" indent="-28572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2905" indent="-22858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67" indent="-22858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229" indent="-22858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391" indent="-22858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553" indent="-22858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8715" indent="-22858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5877" indent="-228581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2001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Định lý được phát biểu dưới dạng( Nếu ...thì...)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2001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 được phát biểu qua sơ đồ sau: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943602" y="2968627"/>
            <a:ext cx="2324495" cy="561975"/>
            <a:chOff x="5638800" y="2800350"/>
            <a:chExt cx="2324495" cy="561975"/>
          </a:xfrm>
        </p:grpSpPr>
        <p:grpSp>
          <p:nvGrpSpPr>
            <p:cNvPr id="46" name="Group 21"/>
            <p:cNvGrpSpPr>
              <a:grpSpLocks/>
            </p:cNvGrpSpPr>
            <p:nvPr/>
          </p:nvGrpSpPr>
          <p:grpSpPr bwMode="auto">
            <a:xfrm>
              <a:off x="5638800" y="2800350"/>
              <a:ext cx="2133600" cy="561975"/>
              <a:chOff x="4032" y="2112"/>
              <a:chExt cx="1584" cy="539"/>
            </a:xfrm>
          </p:grpSpPr>
          <p:sp>
            <p:nvSpPr>
              <p:cNvPr id="48" name="Text Box 22"/>
              <p:cNvSpPr txBox="1">
                <a:spLocks noChangeArrowheads="1"/>
              </p:cNvSpPr>
              <p:nvPr/>
            </p:nvSpPr>
            <p:spPr bwMode="auto">
              <a:xfrm>
                <a:off x="4032" y="2208"/>
                <a:ext cx="1584" cy="443"/>
              </a:xfrm>
              <a:prstGeom prst="rect">
                <a:avLst/>
              </a:prstGeom>
              <a:solidFill>
                <a:srgbClr val="50A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AutoShape 23"/>
              <p:cNvSpPr>
                <a:spLocks/>
              </p:cNvSpPr>
              <p:nvPr/>
            </p:nvSpPr>
            <p:spPr bwMode="auto">
              <a:xfrm rot="-5400000">
                <a:off x="4776" y="1464"/>
                <a:ext cx="96" cy="1392"/>
              </a:xfrm>
              <a:prstGeom prst="leftBrace">
                <a:avLst>
                  <a:gd name="adj1" fmla="val 120833"/>
                  <a:gd name="adj2" fmla="val 50000"/>
                </a:avLst>
              </a:prstGeom>
              <a:noFill/>
              <a:ln w="38100">
                <a:solidFill>
                  <a:srgbClr val="22001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7" name="Rectangle 91"/>
            <p:cNvSpPr>
              <a:spLocks noChangeArrowheads="1"/>
            </p:cNvSpPr>
            <p:nvPr/>
          </p:nvSpPr>
          <p:spPr bwMode="auto">
            <a:xfrm>
              <a:off x="5753495" y="2900363"/>
              <a:ext cx="22098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vi-V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</a:t>
              </a:r>
              <a:r>
                <a:rPr kumimoji="0" lang="vi-V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ậ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  (KL)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514601" y="2986088"/>
            <a:ext cx="2605088" cy="576262"/>
            <a:chOff x="2362200" y="3028945"/>
            <a:chExt cx="2605088" cy="576261"/>
          </a:xfrm>
        </p:grpSpPr>
        <p:grpSp>
          <p:nvGrpSpPr>
            <p:cNvPr id="51" name="Group 93"/>
            <p:cNvGrpSpPr>
              <a:grpSpLocks/>
            </p:cNvGrpSpPr>
            <p:nvPr/>
          </p:nvGrpSpPr>
          <p:grpSpPr bwMode="auto">
            <a:xfrm>
              <a:off x="2362200" y="3028945"/>
              <a:ext cx="2605088" cy="576261"/>
              <a:chOff x="1536" y="2112"/>
              <a:chExt cx="2016" cy="484"/>
            </a:xfrm>
          </p:grpSpPr>
          <p:sp>
            <p:nvSpPr>
              <p:cNvPr id="53" name="Text Box 94"/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1584" cy="388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AutoShape 95"/>
              <p:cNvSpPr>
                <a:spLocks/>
              </p:cNvSpPr>
              <p:nvPr/>
            </p:nvSpPr>
            <p:spPr bwMode="auto">
              <a:xfrm rot="-5400000">
                <a:off x="2496" y="1152"/>
                <a:ext cx="96" cy="2016"/>
              </a:xfrm>
              <a:prstGeom prst="leftBrace">
                <a:avLst>
                  <a:gd name="adj1" fmla="val 175000"/>
                  <a:gd name="adj2" fmla="val 50000"/>
                </a:avLst>
              </a:prstGeom>
              <a:noFill/>
              <a:ln w="38100">
                <a:solidFill>
                  <a:srgbClr val="22001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2" name="Rectangle 96"/>
            <p:cNvSpPr>
              <a:spLocks noChangeArrowheads="1"/>
            </p:cNvSpPr>
            <p:nvPr/>
          </p:nvSpPr>
          <p:spPr bwMode="auto">
            <a:xfrm>
              <a:off x="2590800" y="3100387"/>
              <a:ext cx="2133600" cy="461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</a:t>
              </a:r>
              <a:r>
                <a:rPr kumimoji="0" lang="vi-V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ả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kumimoji="0" lang="vi-V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 (GT)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81000" y="1276350"/>
            <a:ext cx="8991600" cy="1210388"/>
            <a:chOff x="152400" y="1060896"/>
            <a:chExt cx="8991600" cy="1210387"/>
          </a:xfrm>
        </p:grpSpPr>
        <p:grpSp>
          <p:nvGrpSpPr>
            <p:cNvPr id="56" name="Group 55"/>
            <p:cNvGrpSpPr/>
            <p:nvPr/>
          </p:nvGrpSpPr>
          <p:grpSpPr>
            <a:xfrm>
              <a:off x="685800" y="1581151"/>
              <a:ext cx="2286000" cy="690132"/>
              <a:chOff x="787052" y="1730338"/>
              <a:chExt cx="2286000" cy="690132"/>
            </a:xfrm>
          </p:grpSpPr>
          <p:grpSp>
            <p:nvGrpSpPr>
              <p:cNvPr id="63" name="Group 18"/>
              <p:cNvGrpSpPr>
                <a:grpSpLocks/>
              </p:cNvGrpSpPr>
              <p:nvPr/>
            </p:nvGrpSpPr>
            <p:grpSpPr bwMode="auto">
              <a:xfrm>
                <a:off x="1028473" y="1730338"/>
                <a:ext cx="1849451" cy="690132"/>
                <a:chOff x="1542" y="2129"/>
                <a:chExt cx="1649" cy="580"/>
              </a:xfrm>
            </p:grpSpPr>
            <p:sp>
              <p:nvSpPr>
                <p:cNvPr id="6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570" y="2269"/>
                  <a:ext cx="1583" cy="440"/>
                </a:xfrm>
                <a:prstGeom prst="rect">
                  <a:avLst/>
                </a:prstGeom>
                <a:solidFill>
                  <a:srgbClr val="FF33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220011"/>
                      </a:solidFill>
                      <a:effectLst/>
                      <a:uLnTx/>
                      <a:uFillTx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en-US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AutoShape 20"/>
                <p:cNvSpPr>
                  <a:spLocks/>
                </p:cNvSpPr>
                <p:nvPr/>
              </p:nvSpPr>
              <p:spPr bwMode="auto">
                <a:xfrm rot="16200000">
                  <a:off x="2319" y="1352"/>
                  <a:ext cx="96" cy="1649"/>
                </a:xfrm>
                <a:prstGeom prst="leftBrace">
                  <a:avLst>
                    <a:gd name="adj1" fmla="val 175000"/>
                    <a:gd name="adj2" fmla="val 50000"/>
                  </a:avLst>
                </a:prstGeom>
                <a:noFill/>
                <a:ln w="38100">
                  <a:solidFill>
                    <a:srgbClr val="22001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4" name="Rectangle 24"/>
              <p:cNvSpPr>
                <a:spLocks noChangeArrowheads="1"/>
              </p:cNvSpPr>
              <p:nvPr/>
            </p:nvSpPr>
            <p:spPr bwMode="auto">
              <a:xfrm>
                <a:off x="787052" y="1840705"/>
                <a:ext cx="2286000" cy="461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00FF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Gi</a:t>
                </a:r>
                <a:r>
                  <a:rPr kumimoji="0" lang="vi-V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ả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thi</a:t>
                </a:r>
                <a:r>
                  <a:rPr kumimoji="0" lang="vi-V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ế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 (GT)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152400" y="1060896"/>
              <a:ext cx="8991600" cy="1150015"/>
              <a:chOff x="152400" y="1060896"/>
              <a:chExt cx="8991600" cy="1150015"/>
            </a:xfrm>
          </p:grpSpPr>
          <p:sp>
            <p:nvSpPr>
              <p:cNvPr id="58" name="Rectangle 17"/>
              <p:cNvSpPr>
                <a:spLocks noChangeArrowheads="1"/>
              </p:cNvSpPr>
              <p:nvPr/>
            </p:nvSpPr>
            <p:spPr bwMode="auto">
              <a:xfrm>
                <a:off x="152400" y="1060896"/>
                <a:ext cx="89916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00FF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.............</a:t>
                </a:r>
                <a:r>
                  <a:rPr kumimoji="0" lang="vi-V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....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.. </a:t>
                </a:r>
                <a:r>
                  <a:rPr kumimoji="0" lang="en-US" sz="2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......................</a:t>
                </a:r>
              </a:p>
            </p:txBody>
          </p:sp>
          <p:grpSp>
            <p:nvGrpSpPr>
              <p:cNvPr id="59" name="Group 98"/>
              <p:cNvGrpSpPr>
                <a:grpSpLocks/>
              </p:cNvGrpSpPr>
              <p:nvPr/>
            </p:nvGrpSpPr>
            <p:grpSpPr bwMode="auto">
              <a:xfrm>
                <a:off x="3352904" y="1505054"/>
                <a:ext cx="2285999" cy="705857"/>
                <a:chOff x="4043" y="1701"/>
                <a:chExt cx="1584" cy="677"/>
              </a:xfrm>
            </p:grpSpPr>
            <p:sp>
              <p:nvSpPr>
                <p:cNvPr id="61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4043" y="1935"/>
                  <a:ext cx="1584" cy="443"/>
                </a:xfrm>
                <a:prstGeom prst="rect">
                  <a:avLst/>
                </a:prstGeom>
                <a:solidFill>
                  <a:srgbClr val="50A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" name="AutoShape 100"/>
                <p:cNvSpPr>
                  <a:spLocks/>
                </p:cNvSpPr>
                <p:nvPr/>
              </p:nvSpPr>
              <p:spPr bwMode="auto">
                <a:xfrm rot="16200000">
                  <a:off x="4718" y="1053"/>
                  <a:ext cx="96" cy="1392"/>
                </a:xfrm>
                <a:prstGeom prst="leftBrace">
                  <a:avLst>
                    <a:gd name="adj1" fmla="val 120833"/>
                    <a:gd name="adj2" fmla="val 50000"/>
                  </a:avLst>
                </a:prstGeom>
                <a:noFill/>
                <a:ln w="38100">
                  <a:solidFill>
                    <a:srgbClr val="22001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0" name="Rectangle 101"/>
              <p:cNvSpPr>
                <a:spLocks noChangeArrowheads="1"/>
              </p:cNvSpPr>
              <p:nvPr/>
            </p:nvSpPr>
            <p:spPr bwMode="auto">
              <a:xfrm>
                <a:off x="3429000" y="1728788"/>
                <a:ext cx="22098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rgbClr val="00FF00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kumimoji="0" lang="vi-V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ế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 </a:t>
                </a:r>
                <a:r>
                  <a:rPr kumimoji="0" lang="en-US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lu</a:t>
                </a:r>
                <a:r>
                  <a:rPr kumimoji="0" lang="vi-V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ậ</a:t>
                </a: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  (KL)</a:t>
                </a:r>
              </a:p>
            </p:txBody>
          </p:sp>
        </p:grpSp>
      </p:grpSp>
      <p:sp>
        <p:nvSpPr>
          <p:cNvPr id="67" name="Text Box 108"/>
          <p:cNvSpPr txBox="1">
            <a:spLocks noChangeArrowheads="1"/>
          </p:cNvSpPr>
          <p:nvPr/>
        </p:nvSpPr>
        <p:spPr bwMode="auto">
          <a:xfrm>
            <a:off x="2743200" y="363543"/>
            <a:ext cx="2971800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FF00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4800">
              <a:solidFill>
                <a:srgbClr val="220011"/>
              </a:solidFill>
              <a:latin typeface=".VnTime" pitchFamily="34" charset="0"/>
            </a:endParaRPr>
          </a:p>
        </p:txBody>
      </p:sp>
      <p:grpSp>
        <p:nvGrpSpPr>
          <p:cNvPr id="68" name="Group 133"/>
          <p:cNvGrpSpPr>
            <a:grpSpLocks/>
          </p:cNvGrpSpPr>
          <p:nvPr/>
        </p:nvGrpSpPr>
        <p:grpSpPr bwMode="auto">
          <a:xfrm>
            <a:off x="3962400" y="3583780"/>
            <a:ext cx="4038600" cy="1485900"/>
            <a:chOff x="2736" y="2688"/>
            <a:chExt cx="2544" cy="1248"/>
          </a:xfrm>
        </p:grpSpPr>
        <p:sp>
          <p:nvSpPr>
            <p:cNvPr id="69" name="Text Box 142"/>
            <p:cNvSpPr txBox="1">
              <a:spLocks noChangeArrowheads="1"/>
            </p:cNvSpPr>
            <p:nvPr/>
          </p:nvSpPr>
          <p:spPr bwMode="auto">
            <a:xfrm>
              <a:off x="2784" y="2877"/>
              <a:ext cx="43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.VnTime" pitchFamily="34" charset="0"/>
                </a:rPr>
                <a:t>GT</a:t>
              </a:r>
            </a:p>
          </p:txBody>
        </p:sp>
        <p:sp>
          <p:nvSpPr>
            <p:cNvPr id="70" name="Text Box 143"/>
            <p:cNvSpPr txBox="1">
              <a:spLocks noChangeArrowheads="1"/>
            </p:cNvSpPr>
            <p:nvPr/>
          </p:nvSpPr>
          <p:spPr bwMode="auto">
            <a:xfrm>
              <a:off x="2784" y="3456"/>
              <a:ext cx="43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.VnTime" pitchFamily="34" charset="0"/>
                </a:rPr>
                <a:t>KL</a:t>
              </a:r>
            </a:p>
          </p:txBody>
        </p:sp>
        <p:sp>
          <p:nvSpPr>
            <p:cNvPr id="71" name="Line 152"/>
            <p:cNvSpPr>
              <a:spLocks noChangeShapeType="1"/>
            </p:cNvSpPr>
            <p:nvPr/>
          </p:nvSpPr>
          <p:spPr bwMode="auto">
            <a:xfrm>
              <a:off x="2736" y="3408"/>
              <a:ext cx="2544" cy="0"/>
            </a:xfrm>
            <a:prstGeom prst="line">
              <a:avLst/>
            </a:prstGeom>
            <a:noFill/>
            <a:ln w="9525">
              <a:solidFill>
                <a:srgbClr val="2200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2" name="Line 153"/>
            <p:cNvSpPr>
              <a:spLocks noChangeShapeType="1"/>
            </p:cNvSpPr>
            <p:nvPr/>
          </p:nvSpPr>
          <p:spPr bwMode="auto">
            <a:xfrm>
              <a:off x="3264" y="2688"/>
              <a:ext cx="0" cy="1248"/>
            </a:xfrm>
            <a:prstGeom prst="line">
              <a:avLst/>
            </a:prstGeom>
            <a:noFill/>
            <a:ln w="9525">
              <a:solidFill>
                <a:srgbClr val="2200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557972"/>
              </p:ext>
            </p:extLst>
          </p:nvPr>
        </p:nvGraphicFramePr>
        <p:xfrm>
          <a:off x="4927365" y="3686328"/>
          <a:ext cx="3149836" cy="562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4" imgW="1777680" imgH="317160" progId="Equation.DSMT4">
                  <p:embed/>
                </p:oleObj>
              </mc:Choice>
              <mc:Fallback>
                <p:oleObj name="Equation" r:id="rId4" imgW="17776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365" y="3686328"/>
                        <a:ext cx="3149836" cy="562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756998"/>
              </p:ext>
            </p:extLst>
          </p:nvPr>
        </p:nvGraphicFramePr>
        <p:xfrm>
          <a:off x="4952608" y="4415742"/>
          <a:ext cx="10572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6" imgW="596880" imgH="317160" progId="Equation.DSMT4">
                  <p:embed/>
                </p:oleObj>
              </mc:Choice>
              <mc:Fallback>
                <p:oleObj name="Equation" r:id="rId6" imgW="5968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608" y="4415742"/>
                        <a:ext cx="105727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2" y="3652837"/>
            <a:ext cx="2811463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7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515" y="-28891"/>
            <a:ext cx="9318515" cy="5241664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00038" y="386783"/>
            <a:ext cx="8828087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c) Vận dụng:</a:t>
            </a:r>
            <a:endParaRPr lang="en-US" sz="2400" b="1" i="1" dirty="0">
              <a:solidFill>
                <a:srgbClr val="002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91073" y="770011"/>
            <a:ext cx="8828087" cy="212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Bài tập: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2400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i="1" dirty="0" smtClean="0">
              <a:solidFill>
                <a:srgbClr val="002A7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i="1" dirty="0" err="1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vi-VN" sz="2400" i="1" dirty="0" smtClean="0">
              <a:solidFill>
                <a:srgbClr val="002A7C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2400" b="1" i="1" dirty="0" smtClean="0">
              <a:solidFill>
                <a:srgbClr val="002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3400" y="1728373"/>
            <a:ext cx="8153400" cy="514350"/>
            <a:chOff x="2362200" y="3028947"/>
            <a:chExt cx="2605088" cy="514349"/>
          </a:xfrm>
        </p:grpSpPr>
        <p:grpSp>
          <p:nvGrpSpPr>
            <p:cNvPr id="12" name="Group 93"/>
            <p:cNvGrpSpPr>
              <a:grpSpLocks/>
            </p:cNvGrpSpPr>
            <p:nvPr/>
          </p:nvGrpSpPr>
          <p:grpSpPr bwMode="auto">
            <a:xfrm>
              <a:off x="2362200" y="3028947"/>
              <a:ext cx="2605088" cy="514349"/>
              <a:chOff x="1536" y="2112"/>
              <a:chExt cx="2016" cy="432"/>
            </a:xfrm>
          </p:grpSpPr>
          <p:sp>
            <p:nvSpPr>
              <p:cNvPr id="14" name="Text Box 94"/>
              <p:cNvSpPr txBox="1">
                <a:spLocks noChangeArrowheads="1"/>
              </p:cNvSpPr>
              <p:nvPr/>
            </p:nvSpPr>
            <p:spPr bwMode="auto">
              <a:xfrm>
                <a:off x="2685" y="2208"/>
                <a:ext cx="627" cy="33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AutoShape 95"/>
              <p:cNvSpPr>
                <a:spLocks/>
              </p:cNvSpPr>
              <p:nvPr/>
            </p:nvSpPr>
            <p:spPr bwMode="auto">
              <a:xfrm rot="-5400000">
                <a:off x="2496" y="1152"/>
                <a:ext cx="96" cy="2016"/>
              </a:xfrm>
              <a:prstGeom prst="leftBrace">
                <a:avLst>
                  <a:gd name="adj1" fmla="val 175000"/>
                  <a:gd name="adj2" fmla="val 50000"/>
                </a:avLst>
              </a:prstGeom>
              <a:noFill/>
              <a:ln w="38100">
                <a:solidFill>
                  <a:srgbClr val="22001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Rectangle 96"/>
            <p:cNvSpPr>
              <a:spLocks noChangeArrowheads="1"/>
            </p:cNvSpPr>
            <p:nvPr/>
          </p:nvSpPr>
          <p:spPr bwMode="auto">
            <a:xfrm>
              <a:off x="3798650" y="3100387"/>
              <a:ext cx="925750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ả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 (GT)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9341" y="2326339"/>
            <a:ext cx="2361530" cy="359037"/>
            <a:chOff x="5768110" y="2837889"/>
            <a:chExt cx="2361530" cy="492120"/>
          </a:xfrm>
        </p:grpSpPr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5768110" y="2837889"/>
              <a:ext cx="2268297" cy="492120"/>
              <a:chOff x="4128" y="2148"/>
              <a:chExt cx="1684" cy="472"/>
            </a:xfrm>
          </p:grpSpPr>
          <p:sp>
            <p:nvSpPr>
              <p:cNvPr id="19" name="Text Box 22"/>
              <p:cNvSpPr txBox="1">
                <a:spLocks noChangeArrowheads="1"/>
              </p:cNvSpPr>
              <p:nvPr/>
            </p:nvSpPr>
            <p:spPr bwMode="auto">
              <a:xfrm>
                <a:off x="4228" y="2236"/>
                <a:ext cx="1584" cy="384"/>
              </a:xfrm>
              <a:prstGeom prst="rect">
                <a:avLst/>
              </a:prstGeom>
              <a:solidFill>
                <a:srgbClr val="50A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AutoShape 23"/>
              <p:cNvSpPr>
                <a:spLocks/>
              </p:cNvSpPr>
              <p:nvPr/>
            </p:nvSpPr>
            <p:spPr bwMode="auto">
              <a:xfrm rot="16200000">
                <a:off x="4929" y="1347"/>
                <a:ext cx="60" cy="1662"/>
              </a:xfrm>
              <a:prstGeom prst="leftBrace">
                <a:avLst>
                  <a:gd name="adj1" fmla="val 120833"/>
                  <a:gd name="adj2" fmla="val 50000"/>
                </a:avLst>
              </a:prstGeom>
              <a:noFill/>
              <a:ln w="38100">
                <a:solidFill>
                  <a:srgbClr val="22001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" name="Rectangle 91"/>
            <p:cNvSpPr>
              <a:spLocks noChangeArrowheads="1"/>
            </p:cNvSpPr>
            <p:nvPr/>
          </p:nvSpPr>
          <p:spPr bwMode="auto">
            <a:xfrm>
              <a:off x="5919840" y="2869168"/>
              <a:ext cx="2209800" cy="400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ậ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  (KL)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91072" y="2685376"/>
            <a:ext cx="8319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4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 smtClean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5"/>
          <p:cNvGrpSpPr>
            <a:grpSpLocks/>
          </p:cNvGrpSpPr>
          <p:nvPr/>
        </p:nvGrpSpPr>
        <p:grpSpPr bwMode="auto">
          <a:xfrm>
            <a:off x="597946" y="3058014"/>
            <a:ext cx="3962400" cy="1628323"/>
            <a:chOff x="384" y="2592"/>
            <a:chExt cx="2496" cy="1367"/>
          </a:xfrm>
        </p:grpSpPr>
        <p:grpSp>
          <p:nvGrpSpPr>
            <p:cNvPr id="39" name="Group 6"/>
            <p:cNvGrpSpPr>
              <a:grpSpLocks/>
            </p:cNvGrpSpPr>
            <p:nvPr/>
          </p:nvGrpSpPr>
          <p:grpSpPr bwMode="auto">
            <a:xfrm>
              <a:off x="384" y="2592"/>
              <a:ext cx="2496" cy="1344"/>
              <a:chOff x="384" y="2592"/>
              <a:chExt cx="2496" cy="1344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384" y="3504"/>
                <a:ext cx="24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470" y="2880"/>
              <a:ext cx="37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GT</a:t>
              </a: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480" y="3571"/>
              <a:ext cx="375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KL</a:t>
              </a:r>
            </a:p>
          </p:txBody>
        </p:sp>
      </p:grpSp>
      <p:grpSp>
        <p:nvGrpSpPr>
          <p:cNvPr id="44" name="Group 11"/>
          <p:cNvGrpSpPr>
            <a:grpSpLocks/>
          </p:cNvGrpSpPr>
          <p:nvPr/>
        </p:nvGrpSpPr>
        <p:grpSpPr bwMode="auto">
          <a:xfrm>
            <a:off x="5057774" y="3044905"/>
            <a:ext cx="3429000" cy="1703935"/>
            <a:chOff x="3408" y="2207"/>
            <a:chExt cx="2160" cy="1430"/>
          </a:xfrm>
        </p:grpSpPr>
        <p:grpSp>
          <p:nvGrpSpPr>
            <p:cNvPr id="45" name="Group 12"/>
            <p:cNvGrpSpPr>
              <a:grpSpLocks/>
            </p:cNvGrpSpPr>
            <p:nvPr/>
          </p:nvGrpSpPr>
          <p:grpSpPr bwMode="auto">
            <a:xfrm>
              <a:off x="3456" y="2544"/>
              <a:ext cx="2112" cy="1018"/>
              <a:chOff x="3456" y="2544"/>
              <a:chExt cx="2112" cy="1018"/>
            </a:xfrm>
          </p:grpSpPr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>
                <a:off x="3456" y="2544"/>
                <a:ext cx="21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0" name="Line 14"/>
              <p:cNvSpPr>
                <a:spLocks noChangeShapeType="1"/>
              </p:cNvSpPr>
              <p:nvPr/>
            </p:nvSpPr>
            <p:spPr bwMode="auto">
              <a:xfrm>
                <a:off x="3456" y="3562"/>
                <a:ext cx="21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1" name="Line 15"/>
              <p:cNvSpPr>
                <a:spLocks noChangeShapeType="1"/>
              </p:cNvSpPr>
              <p:nvPr/>
            </p:nvSpPr>
            <p:spPr bwMode="auto">
              <a:xfrm>
                <a:off x="3456" y="3024"/>
                <a:ext cx="21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46" name="Text Box 16"/>
            <p:cNvSpPr txBox="1">
              <a:spLocks noChangeArrowheads="1"/>
            </p:cNvSpPr>
            <p:nvPr/>
          </p:nvSpPr>
          <p:spPr bwMode="auto">
            <a:xfrm>
              <a:off x="3432" y="2207"/>
              <a:ext cx="213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3432" y="2718"/>
              <a:ext cx="213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48" name="Text Box 18"/>
            <p:cNvSpPr txBox="1">
              <a:spLocks noChangeArrowheads="1"/>
            </p:cNvSpPr>
            <p:nvPr/>
          </p:nvSpPr>
          <p:spPr bwMode="auto">
            <a:xfrm>
              <a:off x="3408" y="3250"/>
              <a:ext cx="202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1780544" y="3202554"/>
            <a:ext cx="798602" cy="83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a // 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 // c</a:t>
            </a:r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1932944" y="4260718"/>
            <a:ext cx="798602" cy="46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a // b</a:t>
            </a:r>
          </a:p>
        </p:txBody>
      </p:sp>
    </p:spTree>
    <p:extLst>
      <p:ext uri="{BB962C8B-B14F-4D97-AF65-F5344CB8AC3E}">
        <p14:creationId xmlns:p14="http://schemas.microsoft.com/office/powerpoint/2010/main" val="14388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274" y="-117903"/>
            <a:ext cx="9318515" cy="5241664"/>
          </a:xfrm>
          <a:prstGeom prst="rect">
            <a:avLst/>
          </a:prstGeom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00038" y="386783"/>
            <a:ext cx="8828087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2. Chứng minh định lí:</a:t>
            </a:r>
            <a:endParaRPr lang="en-US" sz="2000" b="1" i="1" dirty="0">
              <a:solidFill>
                <a:srgbClr val="002A7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0949" y="706275"/>
            <a:ext cx="8828087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AutoNum type="alphaLcParenR"/>
            </a:pPr>
            <a:r>
              <a:rPr lang="vi-VN" sz="20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Định nghĩa: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239713" y="1581150"/>
            <a:ext cx="8828087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VD1: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133"/>
          <p:cNvGrpSpPr>
            <a:grpSpLocks/>
          </p:cNvGrpSpPr>
          <p:nvPr/>
        </p:nvGrpSpPr>
        <p:grpSpPr bwMode="auto">
          <a:xfrm>
            <a:off x="4714081" y="2883554"/>
            <a:ext cx="3890962" cy="1485900"/>
            <a:chOff x="2736" y="2688"/>
            <a:chExt cx="2544" cy="1248"/>
          </a:xfrm>
        </p:grpSpPr>
        <p:sp>
          <p:nvSpPr>
            <p:cNvPr id="35" name="Text Box 142"/>
            <p:cNvSpPr txBox="1">
              <a:spLocks noChangeArrowheads="1"/>
            </p:cNvSpPr>
            <p:nvPr/>
          </p:nvSpPr>
          <p:spPr bwMode="auto">
            <a:xfrm>
              <a:off x="2784" y="2877"/>
              <a:ext cx="43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.VnTime" pitchFamily="34" charset="0"/>
                </a:rPr>
                <a:t>GT</a:t>
              </a:r>
            </a:p>
          </p:txBody>
        </p:sp>
        <p:sp>
          <p:nvSpPr>
            <p:cNvPr id="36" name="Text Box 143"/>
            <p:cNvSpPr txBox="1">
              <a:spLocks noChangeArrowheads="1"/>
            </p:cNvSpPr>
            <p:nvPr/>
          </p:nvSpPr>
          <p:spPr bwMode="auto">
            <a:xfrm>
              <a:off x="2784" y="3456"/>
              <a:ext cx="43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.VnTime" pitchFamily="34" charset="0"/>
                </a:rPr>
                <a:t>KL</a:t>
              </a:r>
            </a:p>
          </p:txBody>
        </p:sp>
        <p:sp>
          <p:nvSpPr>
            <p:cNvPr id="37" name="Line 152"/>
            <p:cNvSpPr>
              <a:spLocks noChangeShapeType="1"/>
            </p:cNvSpPr>
            <p:nvPr/>
          </p:nvSpPr>
          <p:spPr bwMode="auto">
            <a:xfrm>
              <a:off x="2736" y="3408"/>
              <a:ext cx="2544" cy="0"/>
            </a:xfrm>
            <a:prstGeom prst="line">
              <a:avLst/>
            </a:prstGeom>
            <a:noFill/>
            <a:ln w="9525">
              <a:solidFill>
                <a:srgbClr val="2200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4" name="Line 153"/>
            <p:cNvSpPr>
              <a:spLocks noChangeShapeType="1"/>
            </p:cNvSpPr>
            <p:nvPr/>
          </p:nvSpPr>
          <p:spPr bwMode="auto">
            <a:xfrm>
              <a:off x="3264" y="2688"/>
              <a:ext cx="0" cy="1248"/>
            </a:xfrm>
            <a:prstGeom prst="line">
              <a:avLst/>
            </a:prstGeom>
            <a:noFill/>
            <a:ln w="9525">
              <a:solidFill>
                <a:srgbClr val="22001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792538"/>
              </p:ext>
            </p:extLst>
          </p:nvPr>
        </p:nvGraphicFramePr>
        <p:xfrm>
          <a:off x="5556651" y="3838575"/>
          <a:ext cx="10572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Equation" r:id="rId4" imgW="596880" imgH="317160" progId="Equation.DSMT4">
                  <p:embed/>
                </p:oleObj>
              </mc:Choice>
              <mc:Fallback>
                <p:oleObj name="Equation" r:id="rId4" imgW="5968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651" y="3838575"/>
                        <a:ext cx="105727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1" y="1945620"/>
            <a:ext cx="2811463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228600" y="971550"/>
            <a:ext cx="8828087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 smtClean="0">
                <a:latin typeface="Times New Roman" pitchFamily="18" charset="0"/>
                <a:cs typeface="Times New Roman" pitchFamily="18" charset="0"/>
              </a:rPr>
              <a:t>là dùng lập luận để từ giả thiết suy ra kết luận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12"/>
          <p:cNvSpPr txBox="1">
            <a:spLocks noChangeArrowheads="1"/>
          </p:cNvSpPr>
          <p:nvPr/>
        </p:nvSpPr>
        <p:spPr bwMode="auto">
          <a:xfrm>
            <a:off x="328464" y="1278540"/>
            <a:ext cx="8828087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b) Ví dụ: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6242" y="2242457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 smtClean="0">
                <a:latin typeface="+mj-lt"/>
              </a:rPr>
              <a:t>3</a:t>
            </a:r>
            <a:endParaRPr lang="en-US" sz="14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315063"/>
              </p:ext>
            </p:extLst>
          </p:nvPr>
        </p:nvGraphicFramePr>
        <p:xfrm>
          <a:off x="5530850" y="3152775"/>
          <a:ext cx="31511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Equation" r:id="rId7" imgW="1777680" imgH="317160" progId="Equation.DSMT4">
                  <p:embed/>
                </p:oleObj>
              </mc:Choice>
              <mc:Fallback>
                <p:oleObj name="Equation" r:id="rId7" imgW="1777680" imgH="31716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3152775"/>
                        <a:ext cx="315118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4648200" y="1981251"/>
            <a:ext cx="0" cy="28002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240432" y="1885948"/>
            <a:ext cx="3569568" cy="475655"/>
            <a:chOff x="4880473" y="4653137"/>
            <a:chExt cx="3569568" cy="694288"/>
          </a:xfrm>
        </p:grpSpPr>
        <p:sp>
          <p:nvSpPr>
            <p:cNvPr id="63" name="TextBox 62"/>
            <p:cNvSpPr txBox="1"/>
            <p:nvPr/>
          </p:nvSpPr>
          <p:spPr>
            <a:xfrm>
              <a:off x="4880473" y="4653137"/>
              <a:ext cx="1512168" cy="694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40"/>
              <a:r>
                <a:rPr lang="vi-VN" sz="2400" dirty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6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7364075"/>
                </p:ext>
              </p:extLst>
            </p:nvPr>
          </p:nvGraphicFramePr>
          <p:xfrm>
            <a:off x="5710016" y="4653140"/>
            <a:ext cx="2740025" cy="660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4" name="Equation" r:id="rId9" imgW="1574640" imgH="279360" progId="Equation.DSMT4">
                    <p:embed/>
                  </p:oleObj>
                </mc:Choice>
                <mc:Fallback>
                  <p:oleObj name="Equation" r:id="rId9" imgW="157464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0016" y="4653140"/>
                          <a:ext cx="2740025" cy="6603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74895"/>
              </p:ext>
            </p:extLst>
          </p:nvPr>
        </p:nvGraphicFramePr>
        <p:xfrm>
          <a:off x="685800" y="2352416"/>
          <a:ext cx="1917988" cy="438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Equation" r:id="rId11" imgW="1117440" imgH="279360" progId="Equation.DSMT4">
                  <p:embed/>
                </p:oleObj>
              </mc:Choice>
              <mc:Fallback>
                <p:oleObj name="Equation" r:id="rId11" imgW="1117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52416"/>
                        <a:ext cx="1917988" cy="438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" name="Group 66"/>
          <p:cNvGrpSpPr/>
          <p:nvPr/>
        </p:nvGrpSpPr>
        <p:grpSpPr>
          <a:xfrm>
            <a:off x="297984" y="2720973"/>
            <a:ext cx="3664416" cy="475986"/>
            <a:chOff x="4880473" y="4652653"/>
            <a:chExt cx="3664416" cy="694772"/>
          </a:xfrm>
        </p:grpSpPr>
        <p:sp>
          <p:nvSpPr>
            <p:cNvPr id="68" name="TextBox 67"/>
            <p:cNvSpPr txBox="1"/>
            <p:nvPr/>
          </p:nvSpPr>
          <p:spPr>
            <a:xfrm>
              <a:off x="4880473" y="4653137"/>
              <a:ext cx="1512168" cy="694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40"/>
              <a:r>
                <a:rPr lang="vi-VN" sz="2400" dirty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6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7019534"/>
                </p:ext>
              </p:extLst>
            </p:nvPr>
          </p:nvGraphicFramePr>
          <p:xfrm>
            <a:off x="5782639" y="4652653"/>
            <a:ext cx="2762250" cy="6627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6" name="Equation" r:id="rId13" imgW="1587240" imgH="279360" progId="Equation.DSMT4">
                    <p:embed/>
                  </p:oleObj>
                </mc:Choice>
                <mc:Fallback>
                  <p:oleObj name="Equation" r:id="rId13" imgW="158724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2639" y="4652653"/>
                          <a:ext cx="2762250" cy="6627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158539"/>
              </p:ext>
            </p:extLst>
          </p:nvPr>
        </p:nvGraphicFramePr>
        <p:xfrm>
          <a:off x="731838" y="3187700"/>
          <a:ext cx="19399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Equation" r:id="rId15" imgW="1130040" imgH="279360" progId="Equation.DSMT4">
                  <p:embed/>
                </p:oleObj>
              </mc:Choice>
              <mc:Fallback>
                <p:oleObj name="Equation" r:id="rId15" imgW="1130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3187700"/>
                        <a:ext cx="193992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2743200" y="236160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40"/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743200" y="315053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40"/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78878" y="3714182"/>
            <a:ext cx="3811858" cy="454025"/>
            <a:chOff x="4880473" y="4613789"/>
            <a:chExt cx="3811858" cy="662716"/>
          </a:xfrm>
        </p:grpSpPr>
        <p:sp>
          <p:nvSpPr>
            <p:cNvPr id="74" name="TextBox 73"/>
            <p:cNvSpPr txBox="1"/>
            <p:nvPr/>
          </p:nvSpPr>
          <p:spPr>
            <a:xfrm>
              <a:off x="4880473" y="4653138"/>
              <a:ext cx="2083322" cy="584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40"/>
              <a:r>
                <a:rPr lang="vi-VN" sz="2000" dirty="0" smtClean="0">
                  <a:latin typeface="Times New Roman" pitchFamily="18" charset="0"/>
                  <a:cs typeface="Times New Roman" pitchFamily="18" charset="0"/>
                </a:rPr>
                <a:t>Từ (1) và (2)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1326934"/>
                </p:ext>
              </p:extLst>
            </p:nvPr>
          </p:nvGraphicFramePr>
          <p:xfrm>
            <a:off x="6371406" y="4613789"/>
            <a:ext cx="2320925" cy="662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8" name="Equation" r:id="rId17" imgW="1333440" imgH="279360" progId="Equation.DSMT4">
                    <p:embed/>
                  </p:oleObj>
                </mc:Choice>
                <mc:Fallback>
                  <p:oleObj name="Equation" r:id="rId17" imgW="133344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1406" y="4613789"/>
                          <a:ext cx="2320925" cy="6627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758348"/>
              </p:ext>
            </p:extLst>
          </p:nvPr>
        </p:nvGraphicFramePr>
        <p:xfrm>
          <a:off x="1743075" y="4142441"/>
          <a:ext cx="12382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" name="Equation" r:id="rId19" imgW="711000" imgH="279360" progId="Equation.DSMT4">
                  <p:embed/>
                </p:oleObj>
              </mc:Choice>
              <mc:Fallback>
                <p:oleObj name="Equation" r:id="rId19" imgW="711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142441"/>
                        <a:ext cx="12382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3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3" grpId="0"/>
      <p:bldP spid="58" grpId="0"/>
      <p:bldP spid="59" grpId="0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274" y="-117903"/>
            <a:ext cx="9318515" cy="5241664"/>
          </a:xfrm>
          <a:prstGeom prst="rect">
            <a:avLst/>
          </a:prstGeom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95545" y="306174"/>
            <a:ext cx="8828087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c) Cách chứng minh định lí: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5800" y="590550"/>
            <a:ext cx="6324600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>
            <a:spAutoFit/>
          </a:bodyPr>
          <a:lstStyle/>
          <a:p>
            <a:pPr marL="457162" indent="-457162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162" indent="-457162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GT, KL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162" indent="-457162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GT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KL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52400" y="1733550"/>
            <a:ext cx="8828087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0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d) Vận dụng: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b="1" i="1" dirty="0" smtClean="0">
                <a:solidFill>
                  <a:srgbClr val="002A7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52400" y="2075190"/>
            <a:ext cx="8828087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6E11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3" tIns="45716" rIns="91433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Góc tạo bởi hai tia phân giác của hai góc kề bù là 1 góc vuông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72381" y="2403576"/>
            <a:ext cx="1752363" cy="500460"/>
            <a:chOff x="5638800" y="2800350"/>
            <a:chExt cx="2324495" cy="500460"/>
          </a:xfrm>
        </p:grpSpPr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5638800" y="2800350"/>
              <a:ext cx="2133600" cy="500460"/>
              <a:chOff x="4032" y="2112"/>
              <a:chExt cx="1584" cy="480"/>
            </a:xfrm>
          </p:grpSpPr>
          <p:sp>
            <p:nvSpPr>
              <p:cNvPr id="13" name="Text Box 22"/>
              <p:cNvSpPr txBox="1">
                <a:spLocks noChangeArrowheads="1"/>
              </p:cNvSpPr>
              <p:nvPr/>
            </p:nvSpPr>
            <p:spPr bwMode="auto">
              <a:xfrm>
                <a:off x="4032" y="2208"/>
                <a:ext cx="1584" cy="384"/>
              </a:xfrm>
              <a:prstGeom prst="rect">
                <a:avLst/>
              </a:prstGeom>
              <a:solidFill>
                <a:srgbClr val="50A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AutoShape 23"/>
              <p:cNvSpPr>
                <a:spLocks/>
              </p:cNvSpPr>
              <p:nvPr/>
            </p:nvSpPr>
            <p:spPr bwMode="auto">
              <a:xfrm rot="-5400000">
                <a:off x="4776" y="1464"/>
                <a:ext cx="96" cy="1392"/>
              </a:xfrm>
              <a:prstGeom prst="leftBrace">
                <a:avLst>
                  <a:gd name="adj1" fmla="val 120833"/>
                  <a:gd name="adj2" fmla="val 50000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Rectangle 91"/>
            <p:cNvSpPr>
              <a:spLocks noChangeArrowheads="1"/>
            </p:cNvSpPr>
            <p:nvPr/>
          </p:nvSpPr>
          <p:spPr bwMode="auto">
            <a:xfrm>
              <a:off x="5753495" y="2900363"/>
              <a:ext cx="22098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ậ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(KL)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4445" y="2383500"/>
            <a:ext cx="4716133" cy="513159"/>
            <a:chOff x="2360908" y="3030136"/>
            <a:chExt cx="2660653" cy="513158"/>
          </a:xfrm>
        </p:grpSpPr>
        <p:grpSp>
          <p:nvGrpSpPr>
            <p:cNvPr id="16" name="Group 93"/>
            <p:cNvGrpSpPr>
              <a:grpSpLocks/>
            </p:cNvGrpSpPr>
            <p:nvPr/>
          </p:nvGrpSpPr>
          <p:grpSpPr bwMode="auto">
            <a:xfrm>
              <a:off x="2360908" y="3030136"/>
              <a:ext cx="2660653" cy="513158"/>
              <a:chOff x="1535" y="2113"/>
              <a:chExt cx="2059" cy="431"/>
            </a:xfrm>
          </p:grpSpPr>
          <p:sp>
            <p:nvSpPr>
              <p:cNvPr id="18" name="Text Box 94"/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1584" cy="33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22001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AutoShape 95"/>
              <p:cNvSpPr>
                <a:spLocks/>
              </p:cNvSpPr>
              <p:nvPr/>
            </p:nvSpPr>
            <p:spPr bwMode="auto">
              <a:xfrm rot="16200000">
                <a:off x="2526" y="1122"/>
                <a:ext cx="78" cy="2059"/>
              </a:xfrm>
              <a:prstGeom prst="leftBrace">
                <a:avLst>
                  <a:gd name="adj1" fmla="val 175000"/>
                  <a:gd name="adj2" fmla="val 50000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7" name="Rectangle 96"/>
            <p:cNvSpPr>
              <a:spLocks noChangeArrowheads="1"/>
            </p:cNvSpPr>
            <p:nvPr/>
          </p:nvSpPr>
          <p:spPr bwMode="auto">
            <a:xfrm>
              <a:off x="3061283" y="3100387"/>
              <a:ext cx="1402788" cy="400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ả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thi</a:t>
              </a:r>
              <a:r>
                <a:rPr kumimoji="0" lang="vi-V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2001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 (GT)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28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813</Words>
  <Application>Microsoft Office PowerPoint</Application>
  <PresentationFormat>On-screen Show (16:9)</PresentationFormat>
  <Paragraphs>138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1_Office Theme</vt:lpstr>
      <vt:lpstr>2_Office Theme</vt:lpstr>
      <vt:lpstr>Equation</vt:lpstr>
      <vt:lpstr>MathType 6.0 Equation</vt:lpstr>
      <vt:lpstr>PowerPoint Presentation</vt:lpstr>
      <vt:lpstr>PowerPoint Presentation</vt:lpstr>
      <vt:lpstr>1. Định lí: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 VỀ  NHÀ</vt:lpstr>
    </vt:vector>
  </TitlesOfParts>
  <Company>Hoangchien6@gmail.Com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77</cp:revision>
  <dcterms:created xsi:type="dcterms:W3CDTF">2021-10-08T02:19:36Z</dcterms:created>
  <dcterms:modified xsi:type="dcterms:W3CDTF">2021-10-08T09:52:35Z</dcterms:modified>
</cp:coreProperties>
</file>