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5" r:id="rId2"/>
    <p:sldId id="326" r:id="rId3"/>
    <p:sldId id="327" r:id="rId4"/>
    <p:sldId id="263" r:id="rId5"/>
    <p:sldId id="328" r:id="rId6"/>
    <p:sldId id="32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71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5414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574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8257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17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567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0074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335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5268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413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1435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3338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5801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8581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3246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498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17600-0BEA-408A-99FF-96005A961550}" type="datetimeFigureOut">
              <a:rPr lang="vi-VN" smtClean="0"/>
              <a:pPr/>
              <a:t>05/10/2021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360421-8000-4C2C-B889-AC5E217C9FB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7341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C20F8C3-7E18-4713-8F6B-915B82AB5513}"/>
              </a:ext>
            </a:extLst>
          </p:cNvPr>
          <p:cNvSpPr/>
          <p:nvPr/>
        </p:nvSpPr>
        <p:spPr>
          <a:xfrm>
            <a:off x="1219200" y="1024251"/>
            <a:ext cx="6248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8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8: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2">
            <a:extLst>
              <a:ext uri="{FF2B5EF4-FFF2-40B4-BE49-F238E27FC236}">
                <a16:creationId xmlns:a16="http://schemas.microsoft.com/office/drawing/2014/main" xmlns="" id="{BB28233C-09D6-448B-9EB2-E56875F9A3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762" y="1890726"/>
            <a:ext cx="5529263" cy="368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3d butterfly">
            <a:extLst>
              <a:ext uri="{FF2B5EF4-FFF2-40B4-BE49-F238E27FC236}">
                <a16:creationId xmlns:a16="http://schemas.microsoft.com/office/drawing/2014/main" xmlns="" id="{A39CF3D8-59B3-4817-9A38-A8F76B7C97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066800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1" name="Rectangle 23"/>
          <p:cNvSpPr>
            <a:spLocks noGrp="1" noChangeArrowheads="1"/>
          </p:cNvSpPr>
          <p:nvPr>
            <p:ph type="title"/>
          </p:nvPr>
        </p:nvSpPr>
        <p:spPr>
          <a:xfrm>
            <a:off x="-34925" y="0"/>
            <a:ext cx="9067800" cy="15494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400" u="sng" dirty="0" err="1" smtClean="0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altLang="en-US" sz="2400" u="sng" dirty="0" smtClean="0">
                <a:solidFill>
                  <a:srgbClr val="FF0000"/>
                </a:solidFill>
                <a:latin typeface="VNI-Times" pitchFamily="2" charset="0"/>
              </a:rPr>
              <a:t> 1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: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Coù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chaát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sau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: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CuO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Mg, CaCO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Al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O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Fe(OH)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 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, Fe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O</a:t>
            </a:r>
            <a:r>
              <a:rPr lang="en-US" altLang="en-US" sz="2400" baseline="-25000" dirty="0" smtClean="0">
                <a:solidFill>
                  <a:srgbClr val="FF0000"/>
                </a:solidFill>
                <a:latin typeface="VNI-Times" pitchFamily="2" charset="0"/>
              </a:rPr>
              <a:t>3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. </a:t>
            </a:r>
            <a:b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</a:b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Haõy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choïn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moät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trong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nhöõng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chaát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ñaõ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cho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taùc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duïng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vôùi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dung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dòch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HCl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sinh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ra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caùc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chaát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sau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vaø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2400" dirty="0" err="1" smtClean="0">
                <a:solidFill>
                  <a:srgbClr val="FF0000"/>
                </a:solidFill>
                <a:latin typeface="VNI-Times" pitchFamily="2" charset="0"/>
              </a:rPr>
              <a:t>vieát</a:t>
            </a:r>
            <a:r>
              <a:rPr lang="en-US" altLang="en-US" sz="2400" dirty="0" smtClean="0">
                <a:solidFill>
                  <a:srgbClr val="FF0000"/>
                </a:solidFill>
                <a:latin typeface="VNI-Times" pitchFamily="2" charset="0"/>
              </a:rPr>
              <a:t> PTPÖ ?</a:t>
            </a:r>
          </a:p>
        </p:txBody>
      </p:sp>
      <p:sp>
        <p:nvSpPr>
          <p:cNvPr id="24579" name="Rectangle 24"/>
          <p:cNvSpPr>
            <a:spLocks noGrp="1" noChangeArrowheads="1"/>
          </p:cNvSpPr>
          <p:nvPr>
            <p:ph idx="4294967295"/>
          </p:nvPr>
        </p:nvSpPr>
        <p:spPr>
          <a:xfrm>
            <a:off x="381000" y="1771650"/>
            <a:ext cx="8534400" cy="4229100"/>
          </a:xfrm>
        </p:spPr>
        <p:txBody>
          <a:bodyPr/>
          <a:lstStyle/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FF3300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FF3300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AutoNum type="alphaLcParenR" startAt="2"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r>
              <a:rPr lang="en-US" altLang="en-US" sz="2000" smtClean="0">
                <a:solidFill>
                  <a:srgbClr val="0000FF"/>
                </a:solidFill>
                <a:latin typeface="VNI-Times" pitchFamily="2" charset="0"/>
              </a:rPr>
              <a:t> </a:t>
            </a: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rgbClr val="0000FF"/>
              </a:solidFill>
              <a:latin typeface="VNI-Times" pitchFamily="2" charset="0"/>
            </a:endParaRPr>
          </a:p>
          <a:p>
            <a:pPr marL="609600" indent="-609600" eaLnBrk="1" hangingPunct="1">
              <a:buClr>
                <a:schemeClr val="accent2"/>
              </a:buClr>
              <a:buFontTx/>
              <a:buNone/>
            </a:pPr>
            <a:endParaRPr lang="en-US" altLang="en-US" sz="2000" smtClean="0">
              <a:solidFill>
                <a:schemeClr val="accent2"/>
              </a:solidFill>
              <a:latin typeface="VNI-Times" pitchFamily="2" charset="0"/>
            </a:endParaRPr>
          </a:p>
        </p:txBody>
      </p:sp>
      <p:sp>
        <p:nvSpPr>
          <p:cNvPr id="24580" name="Text Box 31"/>
          <p:cNvSpPr txBox="1">
            <a:spLocks noChangeArrowheads="1"/>
          </p:cNvSpPr>
          <p:nvPr/>
        </p:nvSpPr>
        <p:spPr bwMode="auto">
          <a:xfrm>
            <a:off x="685800" y="5416550"/>
            <a:ext cx="52578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>
              <a:latin typeface="VNI-Times" pitchFamily="2" charset="0"/>
            </a:endParaRP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152400" y="1657350"/>
            <a:ext cx="8382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 a) Khí nheï hôn khoâng khí vaø chaùy ñöôïc trong khoâng khí</a:t>
            </a: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228600" y="2457450"/>
            <a:ext cx="73914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b) Khí naëng hôn khoâng khí vaø khoâng duy trì söï chaùy 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239713" y="3263900"/>
            <a:ext cx="6705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c) Dung dòch coù maøu xanh lam 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254000" y="3983038"/>
            <a:ext cx="5562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d) Dung dòch coù maøu naâu nhaït</a:t>
            </a: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290513" y="4811713"/>
            <a:ext cx="6096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VNI-Times" pitchFamily="2" charset="0"/>
              </a:rPr>
              <a:t>e) Dung dòch khoâng coù maøu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228600" y="1943100"/>
            <a:ext cx="457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 Höôùng daãn :khí sinh ra laø khí Hidroâ</a:t>
            </a:r>
            <a:endParaRPr lang="en-US" altLang="en-US" sz="1800">
              <a:latin typeface="VNI-Times" pitchFamily="2" charset="0"/>
            </a:endParaRPr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209550" y="2743200"/>
            <a:ext cx="8763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VNI-Times" pitchFamily="2" charset="0"/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Khí sinh ra laø CO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 – Duøng t/c Muoái Cacbonat taùc duïng axit maïnh</a:t>
            </a:r>
            <a:endParaRPr lang="en-US" altLang="en-US" sz="1800">
              <a:latin typeface="VNI-Times" pitchFamily="2" charset="0"/>
            </a:endParaRPr>
          </a:p>
        </p:txBody>
      </p:sp>
      <p:sp>
        <p:nvSpPr>
          <p:cNvPr id="27697" name="Text Box 49"/>
          <p:cNvSpPr txBox="1">
            <a:spLocks noChangeArrowheads="1"/>
          </p:cNvSpPr>
          <p:nvPr/>
        </p:nvSpPr>
        <p:spPr bwMode="auto">
          <a:xfrm>
            <a:off x="228600" y="3524250"/>
            <a:ext cx="5562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dung dòch taïo thaønh laø CuCl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2</a:t>
            </a:r>
            <a:endParaRPr lang="en-US" altLang="en-US" sz="1800">
              <a:latin typeface="VNI-Times" pitchFamily="2" charset="0"/>
            </a:endParaRPr>
          </a:p>
        </p:txBody>
      </p:sp>
      <p:sp>
        <p:nvSpPr>
          <p:cNvPr id="27698" name="Text Box 50"/>
          <p:cNvSpPr txBox="1">
            <a:spLocks noChangeArrowheads="1"/>
          </p:cNvSpPr>
          <p:nvPr/>
        </p:nvSpPr>
        <p:spPr bwMode="auto">
          <a:xfrm>
            <a:off x="242888" y="4256088"/>
            <a:ext cx="60198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dung dòch taïo thaønh laø FeCl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3</a:t>
            </a:r>
            <a:endParaRPr lang="en-US" altLang="en-US" sz="1800"/>
          </a:p>
        </p:txBody>
      </p:sp>
      <p:sp>
        <p:nvSpPr>
          <p:cNvPr id="27699" name="Text Box 51"/>
          <p:cNvSpPr txBox="1">
            <a:spLocks noChangeArrowheads="1"/>
          </p:cNvSpPr>
          <p:nvPr/>
        </p:nvSpPr>
        <p:spPr bwMode="auto">
          <a:xfrm>
            <a:off x="255588" y="5078413"/>
            <a:ext cx="701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sym typeface="Wingdings" panose="05000000000000000000" pitchFamily="2" charset="2"/>
              </a:rPr>
              <a:t> 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Höôùng daãn : dung dòch taïo thaønh laø MgCl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1800">
                <a:latin typeface="VNI-Times" pitchFamily="2" charset="0"/>
                <a:sym typeface="Wingdings" panose="05000000000000000000" pitchFamily="2" charset="2"/>
              </a:rPr>
              <a:t>, AlCl</a:t>
            </a:r>
            <a:r>
              <a:rPr lang="en-US" altLang="en-US" sz="1800" baseline="-25000">
                <a:latin typeface="VNI-Times" pitchFamily="2" charset="0"/>
                <a:sym typeface="Wingdings" panose="05000000000000000000" pitchFamily="2" charset="2"/>
              </a:rPr>
              <a:t>3</a:t>
            </a:r>
            <a:endParaRPr lang="en-US" altLang="en-US" sz="1800"/>
          </a:p>
        </p:txBody>
      </p:sp>
      <p:sp>
        <p:nvSpPr>
          <p:cNvPr id="27700" name="Text Box 52"/>
          <p:cNvSpPr txBox="1">
            <a:spLocks noChangeArrowheads="1"/>
          </p:cNvSpPr>
          <p:nvPr/>
        </p:nvSpPr>
        <p:spPr bwMode="auto">
          <a:xfrm>
            <a:off x="1512888" y="2160588"/>
            <a:ext cx="51054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Mg + 2HCl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MgCl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1" name="Text Box 53"/>
          <p:cNvSpPr txBox="1">
            <a:spLocks noChangeArrowheads="1"/>
          </p:cNvSpPr>
          <p:nvPr/>
        </p:nvSpPr>
        <p:spPr bwMode="auto">
          <a:xfrm>
            <a:off x="1320800" y="2979738"/>
            <a:ext cx="70104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CaCO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</a:rPr>
              <a:t>3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 + 2 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CaCl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C O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2" name="Text Box 54"/>
          <p:cNvSpPr txBox="1">
            <a:spLocks noChangeArrowheads="1"/>
          </p:cNvSpPr>
          <p:nvPr/>
        </p:nvSpPr>
        <p:spPr bwMode="auto">
          <a:xfrm>
            <a:off x="1403350" y="3740150"/>
            <a:ext cx="57864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CuO  + 2 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CuCl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+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3" name="Text Box 55"/>
          <p:cNvSpPr txBox="1">
            <a:spLocks noChangeArrowheads="1"/>
          </p:cNvSpPr>
          <p:nvPr/>
        </p:nvSpPr>
        <p:spPr bwMode="auto">
          <a:xfrm>
            <a:off x="2571750" y="4532313"/>
            <a:ext cx="6400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Fe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</a:rPr>
              <a:t>2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O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</a:rPr>
              <a:t>3 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</a:rPr>
              <a:t>+  6 HCl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2FeCl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3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+ 3 H</a:t>
            </a:r>
            <a:r>
              <a:rPr lang="en-US" altLang="en-US" sz="24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 </a:t>
            </a:r>
            <a:r>
              <a:rPr lang="en-US" altLang="en-US" sz="24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4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27705" name="Text Box 57"/>
          <p:cNvSpPr txBox="1">
            <a:spLocks noChangeArrowheads="1"/>
          </p:cNvSpPr>
          <p:nvPr/>
        </p:nvSpPr>
        <p:spPr bwMode="auto">
          <a:xfrm>
            <a:off x="141288" y="5354638"/>
            <a:ext cx="6934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Mg + 2HCl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 MgCl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H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endParaRPr lang="en-US" altLang="en-US" sz="2000"/>
          </a:p>
        </p:txBody>
      </p:sp>
      <p:sp>
        <p:nvSpPr>
          <p:cNvPr id="27706" name="Text Box 58"/>
          <p:cNvSpPr txBox="1">
            <a:spLocks noChangeArrowheads="1"/>
          </p:cNvSpPr>
          <p:nvPr/>
        </p:nvSpPr>
        <p:spPr bwMode="auto">
          <a:xfrm>
            <a:off x="3962400" y="5380038"/>
            <a:ext cx="49815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, 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Al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</a:rPr>
              <a:t>2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O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</a:rPr>
              <a:t>3 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</a:rPr>
              <a:t>+ 6HCl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2 AlCl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3 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 + 3H</a:t>
            </a:r>
            <a:r>
              <a:rPr lang="en-US" altLang="en-US" sz="2000" b="1" baseline="-25000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2</a:t>
            </a:r>
            <a:r>
              <a:rPr lang="en-US" altLang="en-US" sz="2000" b="1">
                <a:solidFill>
                  <a:schemeClr val="tx2"/>
                </a:solidFill>
                <a:latin typeface="VNI-Times" pitchFamily="2" charset="0"/>
                <a:sym typeface="Wingdings" panose="05000000000000000000" pitchFamily="2" charset="2"/>
              </a:rPr>
              <a:t>O</a:t>
            </a:r>
            <a:endParaRPr lang="en-US" altLang="en-US" sz="2000" b="1">
              <a:solidFill>
                <a:schemeClr val="tx2"/>
              </a:solidFill>
              <a:latin typeface="VNI-Times" pitchFamily="2" charset="0"/>
            </a:endParaRPr>
          </a:p>
        </p:txBody>
      </p:sp>
      <p:sp>
        <p:nvSpPr>
          <p:cNvPr id="3" name="Right Arrow 2">
            <a:hlinkClick r:id="" action="ppaction://noaction"/>
          </p:cNvPr>
          <p:cNvSpPr/>
          <p:nvPr/>
        </p:nvSpPr>
        <p:spPr>
          <a:xfrm>
            <a:off x="8604250" y="5446713"/>
            <a:ext cx="368300" cy="554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724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7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7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7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27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" fill="hold"/>
                                        <p:tgtEl>
                                          <p:spTgt spid="27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2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300" fill="hold"/>
                                        <p:tgtEl>
                                          <p:spTgt spid="27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00" fill="hold"/>
                                        <p:tgtEl>
                                          <p:spTgt spid="27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27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300" fill="hold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" fill="hold"/>
                                        <p:tgtEl>
                                          <p:spTgt spid="27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1" grpId="0" animBg="1" autoUpdateAnimBg="0"/>
      <p:bldP spid="27689" grpId="0" autoUpdateAnimBg="0"/>
      <p:bldP spid="27690" grpId="0" autoUpdateAnimBg="0"/>
      <p:bldP spid="27692" grpId="0" autoUpdateAnimBg="0"/>
      <p:bldP spid="27693" grpId="0" autoUpdateAnimBg="0"/>
      <p:bldP spid="27694" grpId="0" autoUpdateAnimBg="0"/>
      <p:bldP spid="27695" grpId="0" autoUpdateAnimBg="0"/>
      <p:bldP spid="27696" grpId="0" autoUpdateAnimBg="0"/>
      <p:bldP spid="27697" grpId="0" autoUpdateAnimBg="0"/>
      <p:bldP spid="27698" grpId="0" autoUpdateAnimBg="0"/>
      <p:bldP spid="27699" grpId="0" autoUpdateAnimBg="0"/>
      <p:bldP spid="27700" grpId="0" autoUpdateAnimBg="0"/>
      <p:bldP spid="27701" grpId="0" autoUpdateAnimBg="0"/>
      <p:bldP spid="27702" grpId="0" autoUpdateAnimBg="0"/>
      <p:bldP spid="27703" grpId="0" autoUpdateAnimBg="0"/>
      <p:bldP spid="27705" grpId="0" autoUpdateAnimBg="0"/>
      <p:bldP spid="2770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5763" y="471488"/>
            <a:ext cx="82184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u="sng" dirty="0" err="1">
                <a:latin typeface=".VnTime" panose="020B7200000000000000" pitchFamily="34" charset="0"/>
              </a:rPr>
              <a:t>Bµi</a:t>
            </a:r>
            <a:r>
              <a:rPr lang="en-US" altLang="en-US" sz="2400" u="sng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err="1">
                <a:latin typeface=".VnTime" panose="020B7200000000000000" pitchFamily="34" charset="0"/>
              </a:rPr>
              <a:t>tËp</a:t>
            </a:r>
            <a:r>
              <a:rPr lang="en-US" altLang="en-US" sz="2400" u="sng" dirty="0">
                <a:latin typeface=".VnTime" panose="020B7200000000000000" pitchFamily="34" charset="0"/>
              </a:rPr>
              <a:t> </a:t>
            </a:r>
            <a:r>
              <a:rPr lang="en-US" altLang="en-US" sz="2400" u="sng" dirty="0" smtClean="0">
                <a:latin typeface=".VnTime" panose="020B7200000000000000" pitchFamily="34" charset="0"/>
              </a:rPr>
              <a:t>2</a:t>
            </a:r>
            <a:r>
              <a:rPr lang="en-US" altLang="en-US" dirty="0" smtClean="0"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: </a:t>
            </a:r>
            <a:r>
              <a:rPr lang="en-US" altLang="en-US" sz="2000" dirty="0" err="1">
                <a:latin typeface=".VnArial" panose="020B7200000000000000" pitchFamily="34" charset="0"/>
              </a:rPr>
              <a:t>Tr</a:t>
            </a:r>
            <a:r>
              <a:rPr lang="en-US" altLang="en-US" sz="2400" dirty="0" err="1">
                <a:latin typeface="Times New Roman" panose="02020603050405020304" pitchFamily="18" charset="0"/>
              </a:rPr>
              <a:t>ình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bµy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 smtClean="0">
                <a:latin typeface=".VnArial" panose="020B7200000000000000" pitchFamily="34" charset="0"/>
              </a:rPr>
              <a:t>phư­¬</a:t>
            </a:r>
            <a:r>
              <a:rPr lang="en-US" altLang="en-US" sz="2000" dirty="0" err="1">
                <a:latin typeface=".VnArial" panose="020B7200000000000000" pitchFamily="34" charset="0"/>
              </a:rPr>
              <a:t>ng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ph¸p</a:t>
            </a:r>
            <a:r>
              <a:rPr lang="en-US" altLang="en-US" sz="2000" dirty="0">
                <a:latin typeface=".VnArial" panose="020B7200000000000000" pitchFamily="34" charset="0"/>
              </a:rPr>
              <a:t> ho¸ </a:t>
            </a:r>
            <a:r>
              <a:rPr lang="en-US" altLang="en-US" sz="2000" dirty="0" err="1">
                <a:latin typeface=".VnArial" panose="020B7200000000000000" pitchFamily="34" charset="0"/>
              </a:rPr>
              <a:t>häc</a:t>
            </a:r>
            <a:r>
              <a:rPr lang="en-US" altLang="en-US" sz="2000" dirty="0">
                <a:latin typeface=".VnArial" panose="020B7200000000000000" pitchFamily="34" charset="0"/>
              </a:rPr>
              <a:t> ®Ó </a:t>
            </a:r>
            <a:r>
              <a:rPr lang="en-US" altLang="en-US" sz="2000" dirty="0" err="1">
                <a:latin typeface=".VnArial" panose="020B7200000000000000" pitchFamily="34" charset="0"/>
              </a:rPr>
              <a:t>nhËn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biÕt</a:t>
            </a:r>
            <a:r>
              <a:rPr lang="en-US" altLang="en-US" sz="2000" dirty="0">
                <a:latin typeface=".VnArial" panose="020B7200000000000000" pitchFamily="34" charset="0"/>
              </a:rPr>
              <a:t>  </a:t>
            </a:r>
            <a:r>
              <a:rPr lang="en-US" altLang="en-US" sz="2000" dirty="0" err="1">
                <a:latin typeface=".VnArial" panose="020B7200000000000000" pitchFamily="34" charset="0"/>
              </a:rPr>
              <a:t>c¸c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lä</a:t>
            </a:r>
            <a:r>
              <a:rPr lang="en-US" altLang="en-US" sz="2000" dirty="0">
                <a:latin typeface=".VnArial" panose="020B7200000000000000" pitchFamily="34" charset="0"/>
              </a:rPr>
              <a:t> ho¸ </a:t>
            </a:r>
            <a:r>
              <a:rPr lang="en-US" altLang="en-US" sz="2000" dirty="0" err="1">
                <a:latin typeface=".VnArial" panose="020B7200000000000000" pitchFamily="34" charset="0"/>
              </a:rPr>
              <a:t>chÊt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bÞ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mÊt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nh·n</a:t>
            </a:r>
            <a:r>
              <a:rPr lang="en-US" altLang="en-US" sz="2000" dirty="0">
                <a:latin typeface=".VnArial" panose="020B7200000000000000" pitchFamily="34" charset="0"/>
              </a:rPr>
              <a:t> ®</a:t>
            </a:r>
            <a:r>
              <a:rPr lang="en-US" altLang="en-US" sz="2000" dirty="0" err="1">
                <a:latin typeface=".VnArial" panose="020B7200000000000000" pitchFamily="34" charset="0"/>
              </a:rPr>
              <a:t>ùng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c¸c</a:t>
            </a:r>
            <a:r>
              <a:rPr lang="en-US" altLang="en-US" sz="2000" dirty="0">
                <a:latin typeface=".VnArial" panose="020B7200000000000000" pitchFamily="34" charset="0"/>
              </a:rPr>
              <a:t> dung </a:t>
            </a:r>
            <a:r>
              <a:rPr lang="en-US" altLang="en-US" sz="2000" dirty="0" err="1">
                <a:latin typeface=".VnArial" panose="020B7200000000000000" pitchFamily="34" charset="0"/>
              </a:rPr>
              <a:t>dÞch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kh«ng</a:t>
            </a:r>
            <a:r>
              <a:rPr lang="en-US" altLang="en-US" sz="2000" dirty="0">
                <a:latin typeface=".VnArial" panose="020B7200000000000000" pitchFamily="34" charset="0"/>
              </a:rPr>
              <a:t> </a:t>
            </a:r>
            <a:r>
              <a:rPr lang="en-US" altLang="en-US" sz="2000" dirty="0" err="1">
                <a:latin typeface=".VnArial" panose="020B7200000000000000" pitchFamily="34" charset="0"/>
              </a:rPr>
              <a:t>mµu</a:t>
            </a:r>
            <a:r>
              <a:rPr lang="en-US" altLang="en-US" sz="2000" dirty="0">
                <a:latin typeface=".VnArial" panose="020B7200000000000000" pitchFamily="34" charset="0"/>
              </a:rPr>
              <a:t>: K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2</a:t>
            </a:r>
            <a:r>
              <a:rPr lang="en-US" altLang="en-US" sz="2000" dirty="0">
                <a:latin typeface=".VnArial" panose="020B7200000000000000" pitchFamily="34" charset="0"/>
              </a:rPr>
              <a:t>SO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4</a:t>
            </a:r>
            <a:r>
              <a:rPr lang="en-US" altLang="en-US" sz="2000" dirty="0">
                <a:latin typeface=".VnArial" panose="020B7200000000000000" pitchFamily="34" charset="0"/>
              </a:rPr>
              <a:t>, </a:t>
            </a:r>
            <a:r>
              <a:rPr lang="en-US" altLang="en-US" sz="2000" dirty="0" err="1">
                <a:latin typeface=".VnArial" panose="020B7200000000000000" pitchFamily="34" charset="0"/>
              </a:rPr>
              <a:t>KCl</a:t>
            </a:r>
            <a:r>
              <a:rPr lang="en-US" altLang="en-US" sz="2000" dirty="0">
                <a:latin typeface=".VnArial" panose="020B7200000000000000" pitchFamily="34" charset="0"/>
              </a:rPr>
              <a:t>, KOH, H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2</a:t>
            </a:r>
            <a:r>
              <a:rPr lang="en-US" altLang="en-US" sz="2000" dirty="0">
                <a:latin typeface=".VnArial" panose="020B7200000000000000" pitchFamily="34" charset="0"/>
              </a:rPr>
              <a:t>SO</a:t>
            </a:r>
            <a:r>
              <a:rPr lang="en-US" altLang="en-US" sz="2000" baseline="-25000" dirty="0"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61963" y="1470025"/>
            <a:ext cx="8218487" cy="219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H" panose="020B7200000000000000" pitchFamily="34" charset="0"/>
              </a:rPr>
              <a:t>®</a:t>
            </a:r>
            <a:r>
              <a:rPr lang="en-US" altLang="en-US" dirty="0">
                <a:latin typeface=".VnArial" panose="020B7200000000000000" pitchFamily="34" charset="0"/>
              </a:rPr>
              <a:t>¸</a:t>
            </a:r>
            <a:r>
              <a:rPr lang="en-US" altLang="en-US" dirty="0" err="1">
                <a:latin typeface=".VnArial" panose="020B7200000000000000" pitchFamily="34" charset="0"/>
              </a:rPr>
              <a:t>nh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sè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thø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tù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c¸c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lä</a:t>
            </a:r>
            <a:r>
              <a:rPr lang="en-US" altLang="en-US" dirty="0">
                <a:latin typeface=".VnArial" panose="020B7200000000000000" pitchFamily="34" charset="0"/>
              </a:rPr>
              <a:t> ho¸ </a:t>
            </a:r>
            <a:r>
              <a:rPr lang="en-US" altLang="en-US" dirty="0" err="1">
                <a:latin typeface=".VnArial" panose="020B7200000000000000" pitchFamily="34" charset="0"/>
              </a:rPr>
              <a:t>chÊt</a:t>
            </a:r>
            <a:r>
              <a:rPr lang="en-US" altLang="en-US" dirty="0">
                <a:latin typeface=".VnArial" panose="020B7200000000000000" pitchFamily="34" charset="0"/>
              </a:rPr>
              <a:t> vµ </a:t>
            </a:r>
            <a:r>
              <a:rPr lang="en-US" altLang="en-US" dirty="0" err="1">
                <a:latin typeface=".VnArial" panose="020B7200000000000000" pitchFamily="34" charset="0"/>
              </a:rPr>
              <a:t>lÊy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mÉu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thö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ra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èng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nghiÖm</a:t>
            </a:r>
            <a:endParaRPr lang="en-US" altLang="en-US" dirty="0">
              <a:latin typeface=".VnArial" panose="020B7200000000000000" pitchFamily="34" charset="0"/>
            </a:endParaRPr>
          </a:p>
          <a:p>
            <a:pPr algn="just" eaLnBrk="1" hangingPunct="1">
              <a:spcBef>
                <a:spcPct val="50000"/>
              </a:spcBef>
              <a:buFontTx/>
              <a:buChar char="-"/>
            </a:pPr>
            <a:r>
              <a:rPr lang="en-US" altLang="en-US" dirty="0" err="1">
                <a:latin typeface=".VnArial" panose="020B7200000000000000" pitchFamily="34" charset="0"/>
              </a:rPr>
              <a:t>LÇn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l­ît</a:t>
            </a:r>
            <a:r>
              <a:rPr lang="en-US" altLang="en-US" dirty="0">
                <a:latin typeface=".VnArial" panose="020B7200000000000000" pitchFamily="34" charset="0"/>
              </a:rPr>
              <a:t>  </a:t>
            </a:r>
            <a:r>
              <a:rPr lang="en-US" altLang="en-US" dirty="0" err="1">
                <a:latin typeface=".VnArial" panose="020B7200000000000000" pitchFamily="34" charset="0"/>
              </a:rPr>
              <a:t>nhá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c¸c</a:t>
            </a:r>
            <a:r>
              <a:rPr lang="en-US" altLang="en-US" dirty="0">
                <a:latin typeface=".VnArial" panose="020B7200000000000000" pitchFamily="34" charset="0"/>
              </a:rPr>
              <a:t>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lªn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c¸c</a:t>
            </a:r>
            <a:r>
              <a:rPr lang="en-US" altLang="en-US" dirty="0">
                <a:latin typeface=".VnArial" panose="020B7200000000000000" pitchFamily="34" charset="0"/>
              </a:rPr>
              <a:t>  </a:t>
            </a:r>
            <a:r>
              <a:rPr lang="en-US" altLang="en-US" dirty="0" err="1">
                <a:latin typeface=".VnArial" panose="020B7200000000000000" pitchFamily="34" charset="0"/>
              </a:rPr>
              <a:t>mÈu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tÝm</a:t>
            </a:r>
            <a:r>
              <a:rPr lang="en-US" altLang="en-US" dirty="0">
                <a:latin typeface=".VnArial" panose="020B7200000000000000" pitchFamily="34" charset="0"/>
              </a:rPr>
              <a:t>. </a:t>
            </a:r>
          </a:p>
          <a:p>
            <a:pPr algn="just" eaLnBrk="1" hangingPunct="1">
              <a:spcBef>
                <a:spcPct val="50000"/>
              </a:spcBef>
            </a:pPr>
            <a:r>
              <a:rPr lang="en-US" altLang="en-US" dirty="0" err="1">
                <a:latin typeface=".VnArial" panose="020B7200000000000000" pitchFamily="34" charset="0"/>
              </a:rPr>
              <a:t>NÕu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®</a:t>
            </a:r>
            <a:r>
              <a:rPr lang="en-US" altLang="en-US" dirty="0" err="1">
                <a:latin typeface=".VnArial" panose="020B7200000000000000" pitchFamily="34" charset="0"/>
              </a:rPr>
              <a:t>æi</a:t>
            </a:r>
            <a:r>
              <a:rPr lang="en-US" altLang="en-US" dirty="0">
                <a:latin typeface=".VnArial" panose="020B7200000000000000" pitchFamily="34" charset="0"/>
              </a:rPr>
              <a:t> sang </a:t>
            </a:r>
            <a:r>
              <a:rPr lang="en-US" altLang="en-US" dirty="0" err="1">
                <a:latin typeface=".VnArial" panose="020B7200000000000000" pitchFamily="34" charset="0"/>
              </a:rPr>
              <a:t>mµu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xanh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th</a:t>
            </a:r>
            <a:r>
              <a:rPr lang="en-US" altLang="en-US" sz="2000" dirty="0" err="1">
                <a:latin typeface="Times New Roman" panose="02020603050405020304" pitchFamily="18" charset="0"/>
              </a:rPr>
              <a:t>ì</a:t>
            </a:r>
            <a:r>
              <a:rPr lang="en-US" altLang="en-US" dirty="0">
                <a:solidFill>
                  <a:srgbClr val="FFFF00"/>
                </a:solidFill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 ®ã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KOH,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®</a:t>
            </a:r>
            <a:r>
              <a:rPr lang="en-US" altLang="en-US" dirty="0" err="1">
                <a:latin typeface=".VnArial" panose="020B7200000000000000" pitchFamily="34" charset="0"/>
              </a:rPr>
              <a:t>æi</a:t>
            </a:r>
            <a:r>
              <a:rPr lang="en-US" altLang="en-US" dirty="0">
                <a:latin typeface=".VnArial" panose="020B7200000000000000" pitchFamily="34" charset="0"/>
              </a:rPr>
              <a:t> sang </a:t>
            </a:r>
            <a:r>
              <a:rPr lang="en-US" altLang="en-US" dirty="0" err="1">
                <a:latin typeface=".VnArial" panose="020B7200000000000000" pitchFamily="34" charset="0"/>
              </a:rPr>
              <a:t>mµu</a:t>
            </a:r>
            <a:r>
              <a:rPr lang="en-US" altLang="en-US" dirty="0">
                <a:latin typeface=".VnArial" panose="020B7200000000000000" pitchFamily="34" charset="0"/>
              </a:rPr>
              <a:t> ®á </a:t>
            </a:r>
            <a:r>
              <a:rPr lang="en-US" altLang="en-US" dirty="0" err="1">
                <a:latin typeface=".VnArial" panose="020B7200000000000000" pitchFamily="34" charset="0"/>
              </a:rPr>
              <a:t>th</a:t>
            </a:r>
            <a:r>
              <a:rPr lang="en-US" altLang="en-US" sz="2000" dirty="0" err="1">
                <a:latin typeface="Times New Roman" panose="02020603050405020304" pitchFamily="18" charset="0"/>
              </a:rPr>
              <a:t>ì</a:t>
            </a:r>
            <a:r>
              <a:rPr lang="en-US" altLang="en-US" dirty="0">
                <a:solidFill>
                  <a:srgbClr val="FFFF00"/>
                </a:solidFill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®ã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H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SO</a:t>
            </a:r>
            <a:r>
              <a:rPr lang="en-US" altLang="en-US" baseline="-25000" dirty="0">
                <a:latin typeface=".VnArial" panose="020B7200000000000000" pitchFamily="34" charset="0"/>
              </a:rPr>
              <a:t>4</a:t>
            </a:r>
            <a:r>
              <a:rPr lang="en-US" altLang="en-US" dirty="0">
                <a:latin typeface=".VnArial" panose="020B7200000000000000" pitchFamily="34" charset="0"/>
              </a:rPr>
              <a:t>. </a:t>
            </a:r>
            <a:r>
              <a:rPr lang="en-US" altLang="en-US" dirty="0" err="1">
                <a:latin typeface=".VnArial" panose="020B7200000000000000" pitchFamily="34" charset="0"/>
              </a:rPr>
              <a:t>Quú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kh«ng</a:t>
            </a:r>
            <a:r>
              <a:rPr lang="en-US" altLang="en-US" dirty="0">
                <a:latin typeface=".VnArial" panose="020B7200000000000000" pitchFamily="34" charset="0"/>
              </a:rPr>
              <a:t> ®</a:t>
            </a:r>
            <a:r>
              <a:rPr lang="en-US" altLang="en-US" dirty="0" err="1">
                <a:latin typeface=".VnArial" panose="020B7200000000000000" pitchFamily="34" charset="0"/>
              </a:rPr>
              <a:t>æi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mµu</a:t>
            </a:r>
            <a:r>
              <a:rPr lang="en-US" altLang="en-US" dirty="0">
                <a:latin typeface=".VnArial" panose="020B7200000000000000" pitchFamily="34" charset="0"/>
              </a:rPr>
              <a:t>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KCl</a:t>
            </a:r>
            <a:r>
              <a:rPr lang="en-US" altLang="en-US" dirty="0">
                <a:latin typeface=".VnArial" panose="020B7200000000000000" pitchFamily="34" charset="0"/>
              </a:rPr>
              <a:t> vµ K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SO</a:t>
            </a:r>
            <a:r>
              <a:rPr lang="en-US" altLang="en-US" baseline="-25000" dirty="0">
                <a:latin typeface=".VnArial" panose="020B7200000000000000" pitchFamily="34" charset="0"/>
              </a:rPr>
              <a:t>4</a:t>
            </a:r>
            <a:endParaRPr lang="en-US" altLang="en-US" dirty="0">
              <a:latin typeface=".VnArial" panose="020B7200000000000000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dirty="0">
                <a:latin typeface=".VnArial" panose="020B7200000000000000" pitchFamily="34" charset="0"/>
              </a:rPr>
              <a:t>- </a:t>
            </a:r>
            <a:r>
              <a:rPr lang="en-US" altLang="en-US" dirty="0" err="1">
                <a:latin typeface=".VnArial" panose="020B7200000000000000" pitchFamily="34" charset="0"/>
              </a:rPr>
              <a:t>Nhá</a:t>
            </a:r>
            <a:r>
              <a:rPr lang="en-US" altLang="en-US" dirty="0">
                <a:latin typeface=".VnArial" panose="020B7200000000000000" pitchFamily="34" charset="0"/>
              </a:rPr>
              <a:t> 1 </a:t>
            </a:r>
            <a:r>
              <a:rPr lang="en-US" altLang="en-US" dirty="0" smtClean="0">
                <a:latin typeface=".VnArial" panose="020B7200000000000000" pitchFamily="34" charset="0"/>
              </a:rPr>
              <a:t>- </a:t>
            </a:r>
            <a:r>
              <a:rPr lang="en-US" altLang="en-US" dirty="0">
                <a:latin typeface=".VnArial" panose="020B7200000000000000" pitchFamily="34" charset="0"/>
              </a:rPr>
              <a:t>2 </a:t>
            </a:r>
            <a:r>
              <a:rPr lang="en-US" altLang="en-US" dirty="0" err="1">
                <a:latin typeface=".VnArial" panose="020B7200000000000000" pitchFamily="34" charset="0"/>
              </a:rPr>
              <a:t>giät</a:t>
            </a:r>
            <a:r>
              <a:rPr lang="en-US" altLang="en-US" dirty="0">
                <a:latin typeface=".VnArial" panose="020B7200000000000000" pitchFamily="34" charset="0"/>
              </a:rPr>
              <a:t>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BaCl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vµo</a:t>
            </a:r>
            <a:r>
              <a:rPr lang="en-US" altLang="en-US" dirty="0">
                <a:latin typeface=".VnArial" panose="020B7200000000000000" pitchFamily="34" charset="0"/>
              </a:rPr>
              <a:t> 2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cßn</a:t>
            </a:r>
            <a:r>
              <a:rPr lang="en-US" altLang="en-US" dirty="0">
                <a:latin typeface=".VnArial" panose="020B7200000000000000" pitchFamily="34" charset="0"/>
              </a:rPr>
              <a:t> l¹i </a:t>
            </a:r>
            <a:r>
              <a:rPr lang="en-US" altLang="en-US" dirty="0" err="1">
                <a:latin typeface=".VnArial" panose="020B7200000000000000" pitchFamily="34" charset="0"/>
              </a:rPr>
              <a:t>nÕu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cã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kÕt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tña</a:t>
            </a:r>
            <a:r>
              <a:rPr lang="en-US" altLang="en-US" dirty="0">
                <a:latin typeface=".VnArial" panose="020B7200000000000000" pitchFamily="34" charset="0"/>
              </a:rPr>
              <a:t> tr¾ng </a:t>
            </a:r>
            <a:r>
              <a:rPr lang="en-US" altLang="en-US" dirty="0" err="1">
                <a:latin typeface=".VnArial" panose="020B7200000000000000" pitchFamily="34" charset="0"/>
              </a:rPr>
              <a:t>th</a:t>
            </a:r>
            <a:r>
              <a:rPr lang="en-US" altLang="en-US" dirty="0" err="1">
                <a:latin typeface="Times New Roman" panose="02020603050405020304" pitchFamily="18" charset="0"/>
              </a:rPr>
              <a:t>ì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.VnArial" panose="020B7200000000000000" pitchFamily="34" charset="0"/>
              </a:rPr>
              <a:t>®ã lµ dung </a:t>
            </a:r>
            <a:r>
              <a:rPr lang="en-US" altLang="en-US" dirty="0" err="1">
                <a:latin typeface=".VnArial" panose="020B7200000000000000" pitchFamily="34" charset="0"/>
              </a:rPr>
              <a:t>dÞch</a:t>
            </a:r>
            <a:r>
              <a:rPr lang="en-US" altLang="en-US" dirty="0">
                <a:latin typeface=".VnArial" panose="020B7200000000000000" pitchFamily="34" charset="0"/>
              </a:rPr>
              <a:t> K</a:t>
            </a:r>
            <a:r>
              <a:rPr lang="en-US" altLang="en-US" baseline="-25000" dirty="0">
                <a:latin typeface=".VnArial" panose="020B7200000000000000" pitchFamily="34" charset="0"/>
              </a:rPr>
              <a:t>2</a:t>
            </a:r>
            <a:r>
              <a:rPr lang="en-US" altLang="en-US" dirty="0">
                <a:latin typeface=".VnArial" panose="020B7200000000000000" pitchFamily="34" charset="0"/>
              </a:rPr>
              <a:t>SO</a:t>
            </a:r>
            <a:r>
              <a:rPr lang="en-US" altLang="en-US" baseline="-25000" dirty="0">
                <a:latin typeface=".VnArial" panose="020B7200000000000000" pitchFamily="34" charset="0"/>
              </a:rPr>
              <a:t>4</a:t>
            </a:r>
            <a:r>
              <a:rPr lang="en-US" altLang="en-US" dirty="0">
                <a:latin typeface=".VnArial" panose="020B7200000000000000" pitchFamily="34" charset="0"/>
              </a:rPr>
              <a:t>, </a:t>
            </a:r>
            <a:r>
              <a:rPr lang="en-US" altLang="en-US" dirty="0" err="1">
                <a:latin typeface=".VnArial" panose="020B7200000000000000" pitchFamily="34" charset="0"/>
              </a:rPr>
              <a:t>chÊt</a:t>
            </a:r>
            <a:r>
              <a:rPr lang="en-US" altLang="en-US" dirty="0">
                <a:latin typeface=".VnArial" panose="020B7200000000000000" pitchFamily="34" charset="0"/>
              </a:rPr>
              <a:t> </a:t>
            </a:r>
            <a:r>
              <a:rPr lang="en-US" altLang="en-US" dirty="0" err="1">
                <a:latin typeface=".VnArial" panose="020B7200000000000000" pitchFamily="34" charset="0"/>
              </a:rPr>
              <a:t>cßn</a:t>
            </a:r>
            <a:r>
              <a:rPr lang="en-US" altLang="en-US" dirty="0">
                <a:latin typeface=".VnArial" panose="020B7200000000000000" pitchFamily="34" charset="0"/>
              </a:rPr>
              <a:t> l¹i lµ </a:t>
            </a:r>
            <a:r>
              <a:rPr lang="en-US" altLang="en-US" dirty="0" err="1">
                <a:latin typeface=".VnArial" panose="020B7200000000000000" pitchFamily="34" charset="0"/>
              </a:rPr>
              <a:t>KCl</a:t>
            </a:r>
            <a:endParaRPr lang="en-US" altLang="en-US" dirty="0">
              <a:latin typeface=".VnArial" panose="020B7200000000000000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5763" y="3813175"/>
            <a:ext cx="8218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latin typeface=".VnArial" panose="020B7200000000000000" pitchFamily="34" charset="0"/>
              </a:rPr>
              <a:t>K</a:t>
            </a:r>
            <a:r>
              <a:rPr lang="en-US" altLang="en-US" baseline="-25000">
                <a:latin typeface=".VnArial" panose="020B7200000000000000" pitchFamily="34" charset="0"/>
              </a:rPr>
              <a:t>2</a:t>
            </a:r>
            <a:r>
              <a:rPr lang="en-US" altLang="en-US">
                <a:latin typeface=".VnArial" panose="020B7200000000000000" pitchFamily="34" charset="0"/>
              </a:rPr>
              <a:t>SO</a:t>
            </a:r>
            <a:r>
              <a:rPr lang="en-US" altLang="en-US" baseline="-25000">
                <a:latin typeface=".VnArial" panose="020B7200000000000000" pitchFamily="34" charset="0"/>
              </a:rPr>
              <a:t>4</a:t>
            </a:r>
            <a:r>
              <a:rPr lang="en-US" altLang="en-US">
                <a:latin typeface=".VnArial" panose="020B7200000000000000" pitchFamily="34" charset="0"/>
              </a:rPr>
              <a:t>  +   BaCl</a:t>
            </a:r>
            <a:r>
              <a:rPr lang="en-US" altLang="en-US" baseline="-25000">
                <a:latin typeface=".VnArial" panose="020B7200000000000000" pitchFamily="34" charset="0"/>
              </a:rPr>
              <a:t>2</a:t>
            </a:r>
            <a:r>
              <a:rPr lang="en-US" altLang="en-US">
                <a:latin typeface=".VnArial" panose="020B7200000000000000" pitchFamily="34" charset="0"/>
              </a:rPr>
              <a:t>   </a:t>
            </a:r>
            <a:r>
              <a:rPr lang="en-US" altLang="en-US">
                <a:latin typeface=".VnArial" panose="020B7200000000000000" pitchFamily="34" charset="0"/>
                <a:sym typeface="Symbol" panose="05050102010706020507" pitchFamily="18" charset="2"/>
              </a:rPr>
              <a:t>  BaSO</a:t>
            </a:r>
            <a:r>
              <a:rPr lang="en-US" altLang="en-US" baseline="-25000">
                <a:latin typeface=".VnArial" panose="020B7200000000000000" pitchFamily="34" charset="0"/>
                <a:sym typeface="Symbol" panose="05050102010706020507" pitchFamily="18" charset="2"/>
              </a:rPr>
              <a:t>4</a:t>
            </a:r>
            <a:r>
              <a:rPr lang="en-US" altLang="en-US">
                <a:latin typeface=".VnArial" panose="020B7200000000000000" pitchFamily="34" charset="0"/>
                <a:sym typeface="Symbol" panose="05050102010706020507" pitchFamily="18" charset="2"/>
              </a:rPr>
              <a:t>   +   2 KCl</a:t>
            </a:r>
          </a:p>
        </p:txBody>
      </p:sp>
      <p:sp>
        <p:nvSpPr>
          <p:cNvPr id="30725" name="Rectangle 12"/>
          <p:cNvSpPr>
            <a:spLocks noChangeArrowheads="1"/>
          </p:cNvSpPr>
          <p:nvPr/>
        </p:nvSpPr>
        <p:spPr bwMode="auto">
          <a:xfrm>
            <a:off x="8297863" y="4543425"/>
            <a:ext cx="306387" cy="306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6" name="Rectangl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0075" y="5272088"/>
            <a:ext cx="615950" cy="2682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3D159D7-4929-4BC7-8AD3-FEC27A71EBA0}"/>
              </a:ext>
            </a:extLst>
          </p:cNvPr>
          <p:cNvSpPr txBox="1"/>
          <p:nvPr/>
        </p:nvSpPr>
        <p:spPr>
          <a:xfrm>
            <a:off x="457200" y="381000"/>
            <a:ext cx="7010400" cy="20487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" marR="0" indent="158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400" b="1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kern="1200" dirty="0" smtClean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ml dd HCl.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3,36 lit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đktc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khối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sắt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phản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nồng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mol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HCl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200" dirty="0" err="1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dùng</a:t>
            </a:r>
            <a:r>
              <a:rPr lang="en-US" sz="2400" kern="120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AC72354-EF55-4F8E-8FED-3DB8F288F7B8}"/>
              </a:ext>
            </a:extLst>
          </p:cNvPr>
          <p:cNvSpPr txBox="1"/>
          <p:nvPr/>
        </p:nvSpPr>
        <p:spPr>
          <a:xfrm>
            <a:off x="1814559" y="2942506"/>
            <a:ext cx="45897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PTHH: Fe + 2HCl → FeCl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+ H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↑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4" name="Picture 13" descr="Giải bài tập Hóa học lớp 9 | Giải hóa lớp 9">
            <a:extLst>
              <a:ext uri="{FF2B5EF4-FFF2-40B4-BE49-F238E27FC236}">
                <a16:creationId xmlns:a16="http://schemas.microsoft.com/office/drawing/2014/main" xmlns="" id="{59C4B002-0BD2-499A-A551-F7BD64FE112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491139"/>
            <a:ext cx="2240280" cy="80485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3B4B93C-22AE-4ED9-9709-6CCCE8A0C988}"/>
              </a:ext>
            </a:extLst>
          </p:cNvPr>
          <p:cNvSpPr txBox="1"/>
          <p:nvPr/>
        </p:nvSpPr>
        <p:spPr>
          <a:xfrm>
            <a:off x="266700" y="4757658"/>
            <a:ext cx="7391400" cy="337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 PT: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n</a:t>
            </a:r>
            <a:r>
              <a:rPr lang="en-US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H2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0,15 mol →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-25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0,15. 56 = 8,4 (g)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4EE51BD0-7564-4CA0-9B36-673AA6BE9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831" y="5286714"/>
            <a:ext cx="834549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heo PT: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altLang="en-US" sz="2400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2.n</a:t>
            </a:r>
            <a:r>
              <a:rPr kumimoji="0" lang="en-US" altLang="en-US" sz="24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 × 0,15 = 0,3 (mol),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altLang="en-US" sz="2400" b="0" i="0" u="none" strike="noStrike" cap="none" normalizeH="0" baseline="-300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50ml = 0,05 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2" descr="Giải bài tập Hóa học lớp 9 | Giải hóa lớp 9">
            <a:extLst>
              <a:ext uri="{FF2B5EF4-FFF2-40B4-BE49-F238E27FC236}">
                <a16:creationId xmlns:a16="http://schemas.microsoft.com/office/drawing/2014/main" xmlns="" id="{FB539E8B-7B8A-413B-930C-AFB448E03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25378"/>
            <a:ext cx="3153174" cy="66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xmlns="" id="{EE425A53-FC87-49ED-BCCE-3BAA9697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421" y="614894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5335259-03C1-4B9A-B356-424A25E2A364}"/>
              </a:ext>
            </a:extLst>
          </p:cNvPr>
          <p:cNvSpPr txBox="1"/>
          <p:nvPr/>
        </p:nvSpPr>
        <p:spPr>
          <a:xfrm>
            <a:off x="3352800" y="2419286"/>
            <a:ext cx="15132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169863" y="168275"/>
            <a:ext cx="5562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 u="sng" dirty="0" err="1"/>
              <a:t>Bài</a:t>
            </a:r>
            <a:r>
              <a:rPr lang="en-US" altLang="en-US" sz="2500" b="1" u="sng" dirty="0"/>
              <a:t> 7</a:t>
            </a:r>
            <a:r>
              <a:rPr lang="en-US" altLang="en-US" sz="2500" dirty="0" smtClean="0"/>
              <a:t>.(</a:t>
            </a:r>
            <a:r>
              <a:rPr lang="en-US" altLang="en-US" sz="2500" dirty="0" err="1" smtClean="0"/>
              <a:t>trang</a:t>
            </a:r>
            <a:r>
              <a:rPr lang="en-US" altLang="en-US" sz="2500" dirty="0" smtClean="0"/>
              <a:t> 19</a:t>
            </a:r>
            <a:r>
              <a:rPr lang="en-US" altLang="en-US" sz="2500" dirty="0"/>
              <a:t>) </a:t>
            </a:r>
            <a:r>
              <a:rPr lang="en-US" altLang="en-US" sz="2500" dirty="0" smtClean="0"/>
              <a:t>: </a:t>
            </a:r>
            <a:endParaRPr lang="en-US" altLang="en-US" sz="2500" dirty="0"/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609600" y="1945350"/>
            <a:ext cx="5562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CuO</a:t>
            </a:r>
            <a:r>
              <a:rPr lang="en-US" altLang="en-US" sz="2500" dirty="0"/>
              <a:t> +     </a:t>
            </a:r>
            <a:r>
              <a:rPr lang="en-US" altLang="en-US" sz="2500" dirty="0" err="1"/>
              <a:t>HCl</a:t>
            </a:r>
            <a:r>
              <a:rPr lang="en-US" altLang="en-US" sz="2500" dirty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CuCl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 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17415" name="Text Box 11"/>
          <p:cNvSpPr txBox="1">
            <a:spLocks noChangeArrowheads="1"/>
          </p:cNvSpPr>
          <p:nvPr/>
        </p:nvSpPr>
        <p:spPr bwMode="auto">
          <a:xfrm>
            <a:off x="1655763" y="1945350"/>
            <a:ext cx="381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2</a:t>
            </a:r>
          </a:p>
        </p:txBody>
      </p:sp>
      <p:sp>
        <p:nvSpPr>
          <p:cNvPr id="17416" name="Text Box 12"/>
          <p:cNvSpPr txBox="1">
            <a:spLocks noChangeArrowheads="1"/>
          </p:cNvSpPr>
          <p:nvPr/>
        </p:nvSpPr>
        <p:spPr bwMode="auto">
          <a:xfrm>
            <a:off x="609600" y="2547012"/>
            <a:ext cx="5486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ZnO</a:t>
            </a:r>
            <a:r>
              <a:rPr lang="en-US" altLang="en-US" sz="2500" dirty="0"/>
              <a:t> +     </a:t>
            </a:r>
            <a:r>
              <a:rPr lang="en-US" altLang="en-US" sz="2500" dirty="0" err="1"/>
              <a:t>HCl</a:t>
            </a:r>
            <a:r>
              <a:rPr lang="en-US" altLang="en-US" sz="2500" dirty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ZnCl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 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(2)</a:t>
            </a:r>
          </a:p>
        </p:txBody>
      </p:sp>
      <p:sp>
        <p:nvSpPr>
          <p:cNvPr id="17417" name="Text Box 13"/>
          <p:cNvSpPr txBox="1">
            <a:spLocks noChangeArrowheads="1"/>
          </p:cNvSpPr>
          <p:nvPr/>
        </p:nvSpPr>
        <p:spPr bwMode="auto">
          <a:xfrm>
            <a:off x="1608138" y="2547012"/>
            <a:ext cx="381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2</a:t>
            </a:r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381000" y="759981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n </a:t>
            </a:r>
            <a:r>
              <a:rPr lang="en-US" altLang="en-US" sz="2400" dirty="0" err="1"/>
              <a:t>HCl</a:t>
            </a:r>
            <a:r>
              <a:rPr lang="en-US" altLang="en-US" sz="2400" dirty="0"/>
              <a:t> = C</a:t>
            </a:r>
            <a:r>
              <a:rPr lang="en-US" altLang="en-US" sz="2400" baseline="-25000" dirty="0"/>
              <a:t>M</a:t>
            </a:r>
            <a:r>
              <a:rPr lang="en-US" altLang="en-US" sz="2400" dirty="0"/>
              <a:t> .V = 3 . 0,1 = </a:t>
            </a:r>
            <a:r>
              <a:rPr lang="en-US" altLang="en-US" sz="2400" dirty="0">
                <a:solidFill>
                  <a:srgbClr val="CC3300"/>
                </a:solidFill>
              </a:rPr>
              <a:t>0,3 </a:t>
            </a:r>
            <a:r>
              <a:rPr lang="en-US" altLang="en-US" sz="2400" dirty="0"/>
              <a:t>(</a:t>
            </a:r>
            <a:r>
              <a:rPr lang="en-US" altLang="en-US" sz="2400" dirty="0" err="1"/>
              <a:t>mol</a:t>
            </a:r>
            <a:r>
              <a:rPr lang="en-US" altLang="en-US" sz="2400" dirty="0"/>
              <a:t>)</a:t>
            </a:r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685800" y="2258087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x</a:t>
            </a:r>
          </a:p>
        </p:txBody>
      </p:sp>
      <p:sp>
        <p:nvSpPr>
          <p:cNvPr id="17421" name="Text Box 17"/>
          <p:cNvSpPr txBox="1">
            <a:spLocks noChangeArrowheads="1"/>
          </p:cNvSpPr>
          <p:nvPr/>
        </p:nvSpPr>
        <p:spPr bwMode="auto">
          <a:xfrm>
            <a:off x="1781175" y="2258087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2x</a:t>
            </a:r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1365250" y="2507325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1509713" y="2851812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CC66"/>
                </a:solidFill>
              </a:rPr>
              <a:t>    </a:t>
            </a:r>
            <a:r>
              <a:rPr lang="en-US" altLang="en-US" sz="2400" dirty="0"/>
              <a:t>2y</a:t>
            </a:r>
          </a:p>
        </p:txBody>
      </p:sp>
      <p:sp>
        <p:nvSpPr>
          <p:cNvPr id="17425" name="Text Box 22"/>
          <p:cNvSpPr txBox="1">
            <a:spLocks noChangeArrowheads="1"/>
          </p:cNvSpPr>
          <p:nvPr/>
        </p:nvSpPr>
        <p:spPr bwMode="auto">
          <a:xfrm>
            <a:off x="452438" y="3960635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Từ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C3300"/>
                </a:solidFill>
              </a:rPr>
              <a:t>(1)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CC3300"/>
                </a:solidFill>
              </a:rPr>
              <a:t>(2)</a:t>
            </a:r>
            <a:r>
              <a:rPr lang="en-US" altLang="en-US" sz="2400" dirty="0"/>
              <a:t>, ta </a:t>
            </a:r>
            <a:r>
              <a:rPr lang="en-US" altLang="en-US" sz="2400" dirty="0" err="1"/>
              <a:t>có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hệ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phương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trình</a:t>
            </a:r>
            <a:r>
              <a:rPr lang="en-US" altLang="en-US" sz="2400" dirty="0"/>
              <a:t>:    80x +81y = 12,1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                                                              2x   +  2y  =  </a:t>
            </a:r>
            <a:r>
              <a:rPr lang="en-US" altLang="en-US" sz="2400" dirty="0" smtClean="0"/>
              <a:t>0.3</a:t>
            </a:r>
            <a:endParaRPr lang="en-US" altLang="en-US" sz="2400" dirty="0"/>
          </a:p>
        </p:txBody>
      </p:sp>
      <p:sp>
        <p:nvSpPr>
          <p:cNvPr id="17426" name="TextBox 20"/>
          <p:cNvSpPr txBox="1">
            <a:spLocks noChangeArrowheads="1"/>
          </p:cNvSpPr>
          <p:nvPr/>
        </p:nvSpPr>
        <p:spPr bwMode="auto">
          <a:xfrm>
            <a:off x="685800" y="2851812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/>
              <a:t>y</a:t>
            </a:r>
            <a:endParaRPr lang="vi-VN" altLang="en-US" sz="2400"/>
          </a:p>
        </p:txBody>
      </p:sp>
      <p:sp>
        <p:nvSpPr>
          <p:cNvPr id="25" name="Left Brace 24"/>
          <p:cNvSpPr/>
          <p:nvPr/>
        </p:nvSpPr>
        <p:spPr>
          <a:xfrm>
            <a:off x="4953000" y="4016400"/>
            <a:ext cx="228600" cy="8382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7428" name="Line 18"/>
          <p:cNvSpPr>
            <a:spLocks noChangeShapeType="1"/>
          </p:cNvSpPr>
          <p:nvPr/>
        </p:nvSpPr>
        <p:spPr bwMode="auto">
          <a:xfrm>
            <a:off x="1346200" y="3040725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445511" y="3256746"/>
            <a:ext cx="678180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VE" altLang="en-US" sz="2400" dirty="0" smtClean="0"/>
              <a:t>=&gt; </a:t>
            </a:r>
            <a:r>
              <a:rPr lang="es-VE" altLang="en-US" sz="2400" dirty="0"/>
              <a:t>m </a:t>
            </a:r>
            <a:r>
              <a:rPr lang="es-VE" altLang="en-US" sz="2400" dirty="0" err="1"/>
              <a:t>CuO</a:t>
            </a:r>
            <a:r>
              <a:rPr lang="es-VE" altLang="en-US" sz="2400" dirty="0"/>
              <a:t> = 80x (g) ;</a:t>
            </a:r>
            <a:r>
              <a:rPr lang="es-VE" altLang="en-US" sz="2500" dirty="0"/>
              <a:t> m </a:t>
            </a:r>
            <a:r>
              <a:rPr lang="es-VE" altLang="en-US" sz="2500" dirty="0" err="1"/>
              <a:t>ZnO</a:t>
            </a:r>
            <a:r>
              <a:rPr lang="es-VE" altLang="en-US" sz="2500" dirty="0"/>
              <a:t> = 81y (g)</a:t>
            </a:r>
            <a:endParaRPr lang="en-US" altLang="en-US" sz="2500" dirty="0"/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10150" y="1398322"/>
            <a:ext cx="6781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VE" altLang="en-US" sz="2400" dirty="0" err="1" smtClean="0"/>
              <a:t>Gọi</a:t>
            </a:r>
            <a:r>
              <a:rPr lang="es-VE" altLang="en-US" sz="2400" dirty="0" smtClean="0"/>
              <a:t> </a:t>
            </a:r>
            <a:r>
              <a:rPr lang="es-VE" altLang="en-US" sz="2400" dirty="0"/>
              <a:t>x, y </a:t>
            </a:r>
            <a:r>
              <a:rPr lang="es-VE" altLang="en-US" sz="2400" dirty="0" err="1"/>
              <a:t>lần</a:t>
            </a:r>
            <a:r>
              <a:rPr lang="es-VE" altLang="en-US" sz="2400" dirty="0"/>
              <a:t> </a:t>
            </a:r>
            <a:r>
              <a:rPr lang="es-VE" altLang="en-US" sz="2400" dirty="0" err="1"/>
              <a:t>lượt</a:t>
            </a:r>
            <a:r>
              <a:rPr lang="es-VE" altLang="en-US" sz="2400" dirty="0"/>
              <a:t> </a:t>
            </a:r>
            <a:r>
              <a:rPr lang="es-VE" altLang="en-US" sz="2400" dirty="0" err="1"/>
              <a:t>là</a:t>
            </a:r>
            <a:r>
              <a:rPr lang="es-VE" altLang="en-US" sz="2400" dirty="0"/>
              <a:t> </a:t>
            </a:r>
            <a:r>
              <a:rPr lang="es-VE" altLang="en-US" sz="2400" dirty="0" err="1"/>
              <a:t>số</a:t>
            </a:r>
            <a:r>
              <a:rPr lang="es-VE" altLang="en-US" sz="2400" dirty="0"/>
              <a:t> mol </a:t>
            </a:r>
            <a:r>
              <a:rPr lang="es-VE" altLang="en-US" sz="2400" dirty="0" err="1"/>
              <a:t>của</a:t>
            </a:r>
            <a:r>
              <a:rPr lang="es-VE" altLang="en-US" sz="2400" dirty="0"/>
              <a:t> </a:t>
            </a:r>
            <a:r>
              <a:rPr lang="es-VE" altLang="en-US" sz="2400" dirty="0" err="1">
                <a:solidFill>
                  <a:srgbClr val="3366FF"/>
                </a:solidFill>
              </a:rPr>
              <a:t>CuO</a:t>
            </a:r>
            <a:r>
              <a:rPr lang="es-VE" altLang="en-US" sz="2400" dirty="0"/>
              <a:t> </a:t>
            </a:r>
            <a:r>
              <a:rPr lang="es-VE" altLang="en-US" sz="2400" dirty="0" err="1"/>
              <a:t>và</a:t>
            </a:r>
            <a:r>
              <a:rPr lang="es-VE" altLang="en-US" sz="2400" dirty="0"/>
              <a:t> </a:t>
            </a:r>
            <a:r>
              <a:rPr lang="es-VE" altLang="en-US" sz="2400" dirty="0" err="1"/>
              <a:t>ZnO</a:t>
            </a:r>
            <a:r>
              <a:rPr lang="es-VE" altLang="en-US" sz="2400" dirty="0" smtClean="0"/>
              <a:t>.</a:t>
            </a:r>
            <a:endParaRPr lang="es-VE" altLang="en-US" sz="2400" dirty="0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685800" y="5203133"/>
            <a:ext cx="22383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x= 0,05 </a:t>
            </a:r>
            <a:r>
              <a:rPr lang="en-US" altLang="en-US" sz="2400" dirty="0" err="1" smtClean="0"/>
              <a:t>mol</a:t>
            </a:r>
            <a:endParaRPr lang="en-US" altLang="en-US" sz="2400" dirty="0" smtClean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y = 0,1 </a:t>
            </a:r>
            <a:r>
              <a:rPr lang="en-US" altLang="en-US" sz="2400" dirty="0" err="1" smtClean="0"/>
              <a:t>mol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651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6" grpId="0"/>
      <p:bldP spid="17418" grpId="0"/>
      <p:bldP spid="17420" grpId="0"/>
      <p:bldP spid="17421" grpId="0"/>
      <p:bldP spid="17422" grpId="0" animBg="1"/>
      <p:bldP spid="17424" grpId="0"/>
      <p:bldP spid="17425" grpId="0"/>
      <p:bldP spid="17426" grpId="0"/>
      <p:bldP spid="25" grpId="0" animBg="1"/>
      <p:bldP spid="17428" grpId="0" animBg="1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457200" y="304800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CuO</a:t>
            </a:r>
            <a:r>
              <a:rPr lang="en-US" altLang="en-US" sz="2400" dirty="0" smtClean="0"/>
              <a:t>= 0,05 . 80 = 4g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ZnO</a:t>
            </a:r>
            <a:r>
              <a:rPr lang="en-US" altLang="en-US" sz="2400" dirty="0" smtClean="0"/>
              <a:t> = 0,1 . 81 = 8,1g</a:t>
            </a:r>
            <a:endParaRPr lang="en-US" altLang="en-US" sz="2400" dirty="0"/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457200" y="1524000"/>
            <a:ext cx="8839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% </a:t>
            </a: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CuO</a:t>
            </a:r>
            <a:r>
              <a:rPr lang="en-US" altLang="en-US" sz="2400" dirty="0" smtClean="0"/>
              <a:t>=  (4.100%) / 12,1 = 33,05%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% </a:t>
            </a: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ZnO</a:t>
            </a:r>
            <a:r>
              <a:rPr lang="en-US" altLang="en-US" sz="2400" dirty="0" smtClean="0"/>
              <a:t> = 100% - 33,05%  = 66,95%</a:t>
            </a:r>
            <a:endParaRPr lang="en-US" altLang="en-US" sz="2400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33400" y="3284538"/>
            <a:ext cx="5562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CuO</a:t>
            </a:r>
            <a:r>
              <a:rPr lang="en-US" altLang="en-US" sz="2500" dirty="0"/>
              <a:t> +     </a:t>
            </a:r>
            <a:r>
              <a:rPr lang="en-US" altLang="en-US" sz="2500" dirty="0" smtClean="0"/>
              <a:t>H</a:t>
            </a:r>
            <a:r>
              <a:rPr lang="en-US" altLang="en-US" sz="2500" baseline="-25000" dirty="0" smtClean="0"/>
              <a:t>2</a:t>
            </a:r>
            <a:r>
              <a:rPr lang="en-US" altLang="en-US" sz="2500" dirty="0" smtClean="0"/>
              <a:t>SO</a:t>
            </a:r>
            <a:r>
              <a:rPr lang="en-US" altLang="en-US" sz="2500" baseline="-25000" dirty="0" smtClean="0"/>
              <a:t>4</a:t>
            </a:r>
            <a:r>
              <a:rPr lang="en-US" altLang="en-US" sz="2500" dirty="0" smtClean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</a:t>
            </a:r>
            <a:r>
              <a:rPr lang="en-US" altLang="en-US" sz="2500" dirty="0" smtClean="0">
                <a:sym typeface="Symbol" panose="05050102010706020507" pitchFamily="18" charset="2"/>
              </a:rPr>
              <a:t>CuSO</a:t>
            </a:r>
            <a:r>
              <a:rPr lang="en-US" altLang="en-US" sz="2500" baseline="-25000" dirty="0" smtClean="0">
                <a:sym typeface="Symbol" panose="05050102010706020507" pitchFamily="18" charset="2"/>
              </a:rPr>
              <a:t>4</a:t>
            </a:r>
            <a:r>
              <a:rPr lang="en-US" altLang="en-US" sz="2500" dirty="0" smtClean="0">
                <a:sym typeface="Symbol" panose="05050102010706020507" pitchFamily="18" charset="2"/>
              </a:rPr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(1)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533400" y="3886200"/>
            <a:ext cx="54864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dirty="0" err="1"/>
              <a:t>ZnO</a:t>
            </a:r>
            <a:r>
              <a:rPr lang="en-US" altLang="en-US" sz="2500" dirty="0"/>
              <a:t> + H</a:t>
            </a:r>
            <a:r>
              <a:rPr lang="en-US" altLang="en-US" sz="2500" baseline="-25000" dirty="0"/>
              <a:t>2</a:t>
            </a:r>
            <a:r>
              <a:rPr lang="en-US" altLang="en-US" sz="2500" dirty="0"/>
              <a:t>SO</a:t>
            </a:r>
            <a:r>
              <a:rPr lang="en-US" altLang="en-US" sz="2500" baseline="-25000" dirty="0"/>
              <a:t>4</a:t>
            </a:r>
            <a:r>
              <a:rPr lang="en-US" altLang="en-US" sz="2500" dirty="0" smtClean="0"/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 </a:t>
            </a:r>
            <a:r>
              <a:rPr lang="en-US" altLang="en-US" sz="2500" dirty="0" smtClean="0">
                <a:sym typeface="Symbol" panose="05050102010706020507" pitchFamily="18" charset="2"/>
              </a:rPr>
              <a:t>ZnSO</a:t>
            </a:r>
            <a:r>
              <a:rPr lang="en-US" altLang="en-US" sz="2500" baseline="-25000" dirty="0" smtClean="0">
                <a:sym typeface="Symbol" panose="05050102010706020507" pitchFamily="18" charset="2"/>
              </a:rPr>
              <a:t>4</a:t>
            </a:r>
            <a:r>
              <a:rPr lang="en-US" altLang="en-US" sz="2500" dirty="0" smtClean="0">
                <a:sym typeface="Symbol" panose="05050102010706020507" pitchFamily="18" charset="2"/>
              </a:rPr>
              <a:t> </a:t>
            </a:r>
            <a:r>
              <a:rPr lang="en-US" altLang="en-US" sz="2500" dirty="0">
                <a:sym typeface="Symbol" panose="05050102010706020507" pitchFamily="18" charset="2"/>
              </a:rPr>
              <a:t>+ H</a:t>
            </a:r>
            <a:r>
              <a:rPr lang="en-US" altLang="en-US" sz="2500" baseline="-25000" dirty="0">
                <a:sym typeface="Symbol" panose="05050102010706020507" pitchFamily="18" charset="2"/>
              </a:rPr>
              <a:t>2</a:t>
            </a:r>
            <a:r>
              <a:rPr lang="en-US" altLang="en-US" sz="2500" dirty="0">
                <a:sym typeface="Symbol" panose="05050102010706020507" pitchFamily="18" charset="2"/>
              </a:rPr>
              <a:t>O </a:t>
            </a:r>
            <a:r>
              <a:rPr lang="en-US" altLang="en-US" sz="2500" dirty="0">
                <a:solidFill>
                  <a:srgbClr val="CC3300"/>
                </a:solidFill>
                <a:sym typeface="Symbol" panose="05050102010706020507" pitchFamily="18" charset="2"/>
              </a:rPr>
              <a:t>(2)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609600" y="3597275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smtClean="0"/>
              <a:t>0,05</a:t>
            </a:r>
            <a:endParaRPr lang="en-US" altLang="en-US" sz="2400" dirty="0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1704975" y="3597275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smtClean="0"/>
              <a:t>0,05</a:t>
            </a:r>
            <a:endParaRPr lang="en-US" altLang="en-US" sz="2400" dirty="0"/>
          </a:p>
        </p:txBody>
      </p:sp>
      <p:sp>
        <p:nvSpPr>
          <p:cNvPr id="13" name="Line 18"/>
          <p:cNvSpPr>
            <a:spLocks noChangeShapeType="1"/>
          </p:cNvSpPr>
          <p:nvPr/>
        </p:nvSpPr>
        <p:spPr bwMode="auto">
          <a:xfrm>
            <a:off x="1289050" y="3846513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433513" y="4191000"/>
            <a:ext cx="9286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00CC66"/>
                </a:solidFill>
              </a:rPr>
              <a:t>    </a:t>
            </a:r>
            <a:r>
              <a:rPr lang="en-US" altLang="en-US" sz="2400" dirty="0" smtClean="0"/>
              <a:t>0,1</a:t>
            </a:r>
            <a:endParaRPr lang="en-US" altLang="en-US" sz="2400" dirty="0"/>
          </a:p>
        </p:txBody>
      </p:sp>
      <p:sp>
        <p:nvSpPr>
          <p:cNvPr id="15" name="TextBox 20"/>
          <p:cNvSpPr txBox="1">
            <a:spLocks noChangeArrowheads="1"/>
          </p:cNvSpPr>
          <p:nvPr/>
        </p:nvSpPr>
        <p:spPr bwMode="auto">
          <a:xfrm>
            <a:off x="457200" y="4191000"/>
            <a:ext cx="68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400" dirty="0" smtClean="0"/>
              <a:t>0,1</a:t>
            </a:r>
            <a:endParaRPr lang="vi-VN" altLang="en-US" sz="2400" dirty="0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1270000" y="4379913"/>
            <a:ext cx="463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304800" y="4816899"/>
            <a:ext cx="8839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n</a:t>
            </a:r>
            <a:r>
              <a:rPr lang="en-US" altLang="en-US" sz="2400" baseline="-25000" dirty="0" smtClean="0"/>
              <a:t>H2SO4 </a:t>
            </a:r>
            <a:r>
              <a:rPr lang="en-US" altLang="en-US" sz="2400" dirty="0" smtClean="0"/>
              <a:t>=  0,05 + 0,1 = 0,15 </a:t>
            </a:r>
            <a:r>
              <a:rPr lang="en-US" altLang="en-US" sz="2400" dirty="0" err="1" smtClean="0"/>
              <a:t>mol</a:t>
            </a:r>
            <a:endParaRPr lang="en-US" altLang="en-US" sz="24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smtClean="0"/>
              <a:t>m</a:t>
            </a:r>
            <a:r>
              <a:rPr lang="en-US" altLang="en-US" sz="2400" baseline="-25000" dirty="0" smtClean="0"/>
              <a:t>H2SO4</a:t>
            </a:r>
            <a:r>
              <a:rPr lang="en-US" altLang="en-US" sz="2400" dirty="0" smtClean="0"/>
              <a:t> = 0,15 . 98  = 14,7 g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 smtClean="0"/>
              <a:t>m</a:t>
            </a:r>
            <a:r>
              <a:rPr lang="en-US" altLang="en-US" sz="2400" baseline="-25000" dirty="0" err="1" smtClean="0"/>
              <a:t>dd</a:t>
            </a:r>
            <a:r>
              <a:rPr lang="en-US" altLang="en-US" sz="2400" dirty="0" smtClean="0"/>
              <a:t> = (14,7 . </a:t>
            </a:r>
            <a:r>
              <a:rPr lang="en-US" altLang="en-US" sz="2400" smtClean="0"/>
              <a:t>100%) : 20% = 73,5 g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515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1175</TotalTime>
  <Words>622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PowerPoint Presentation</vt:lpstr>
      <vt:lpstr>Baøi 1: Coù nhöõng chaát sau : CuO, Mg, CaCO3 , Al2O3 , Fe(OH)3 , Fe2O3.  Haõy choïn moät trong nhöõng chaát ñaõ cho taùc duïng vôùi dung dòch HCl sinh ra caùc chaát sau vaø vieát PTPÖ ?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7 32Bit</dc:creator>
  <cp:lastModifiedBy>Nhung-KT</cp:lastModifiedBy>
  <cp:revision>156</cp:revision>
  <dcterms:created xsi:type="dcterms:W3CDTF">2015-09-11T11:59:30Z</dcterms:created>
  <dcterms:modified xsi:type="dcterms:W3CDTF">2021-10-05T02:50:33Z</dcterms:modified>
</cp:coreProperties>
</file>