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 id="2147483681" r:id="rId4"/>
    <p:sldMasterId id="2147483701" r:id="rId5"/>
  </p:sldMasterIdLst>
  <p:notesMasterIdLst>
    <p:notesMasterId r:id="rId31"/>
  </p:notesMasterIdLst>
  <p:sldIdLst>
    <p:sldId id="256" r:id="rId6"/>
    <p:sldId id="324" r:id="rId7"/>
    <p:sldId id="325" r:id="rId8"/>
    <p:sldId id="326" r:id="rId9"/>
    <p:sldId id="318" r:id="rId10"/>
    <p:sldId id="327" r:id="rId11"/>
    <p:sldId id="329" r:id="rId12"/>
    <p:sldId id="330" r:id="rId13"/>
    <p:sldId id="331" r:id="rId14"/>
    <p:sldId id="337" r:id="rId15"/>
    <p:sldId id="332" r:id="rId16"/>
    <p:sldId id="333" r:id="rId17"/>
    <p:sldId id="339" r:id="rId18"/>
    <p:sldId id="340" r:id="rId19"/>
    <p:sldId id="341" r:id="rId20"/>
    <p:sldId id="342" r:id="rId21"/>
    <p:sldId id="343" r:id="rId22"/>
    <p:sldId id="344" r:id="rId23"/>
    <p:sldId id="345" r:id="rId24"/>
    <p:sldId id="346" r:id="rId25"/>
    <p:sldId id="347" r:id="rId26"/>
    <p:sldId id="348" r:id="rId27"/>
    <p:sldId id="349" r:id="rId28"/>
    <p:sldId id="317" r:id="rId29"/>
    <p:sldId id="310"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45200"/>
    <a:srgbClr val="538C2E"/>
    <a:srgbClr val="67A400"/>
    <a:srgbClr val="B94C21"/>
    <a:srgbClr val="88AB24"/>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84985" autoAdjust="0"/>
  </p:normalViewPr>
  <p:slideViewPr>
    <p:cSldViewPr snapToGrid="0">
      <p:cViewPr varScale="1">
        <p:scale>
          <a:sx n="65" d="100"/>
          <a:sy n="65" d="100"/>
        </p:scale>
        <p:origin x="32" y="3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2021/10/15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25</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a:t>
            </a:fld>
            <a:endParaRPr lang="zh-CN" altLang="en-US"/>
          </a:p>
        </p:txBody>
      </p:sp>
    </p:spTree>
    <p:extLst>
      <p:ext uri="{BB962C8B-B14F-4D97-AF65-F5344CB8AC3E}">
        <p14:creationId xmlns:p14="http://schemas.microsoft.com/office/powerpoint/2010/main" val="42251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5</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3376-0FDE-4C79-8FE7-F08E591A4ACD}" type="slidenum">
              <a:rPr lang="en-US" smtClean="0"/>
              <a:t>22</a:t>
            </a:fld>
            <a:endParaRPr lang="en-US"/>
          </a:p>
        </p:txBody>
      </p:sp>
    </p:spTree>
    <p:extLst>
      <p:ext uri="{BB962C8B-B14F-4D97-AF65-F5344CB8AC3E}">
        <p14:creationId xmlns:p14="http://schemas.microsoft.com/office/powerpoint/2010/main" val="96918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Miền</a:t>
            </a:r>
            <a:r>
              <a:rPr lang="en-US" baseline="0"/>
              <a:t> Trung lúc lũ lụt đau thương được đồng bào cả nước hướng về!</a:t>
            </a:r>
          </a:p>
          <a:p>
            <a:r>
              <a:rPr lang="en-US" baseline="0"/>
              <a:t>Đáp trả ân tình yêu thương, Miền Trung cùng chung tay giúp Sài Gòn vượt qua đại dịch covit!</a:t>
            </a:r>
            <a:endParaRPr lang="en-US"/>
          </a:p>
        </p:txBody>
      </p:sp>
      <p:sp>
        <p:nvSpPr>
          <p:cNvPr id="4" name="Slide Number Placeholder 3"/>
          <p:cNvSpPr>
            <a:spLocks noGrp="1"/>
          </p:cNvSpPr>
          <p:nvPr>
            <p:ph type="sldNum" sz="quarter" idx="10"/>
          </p:nvPr>
        </p:nvSpPr>
        <p:spPr/>
        <p:txBody>
          <a:bodyPr/>
          <a:lstStyle/>
          <a:p>
            <a:fld id="{3A354A5B-24AA-476F-907E-DD292D787E7A}" type="slidenum">
              <a:rPr lang="zh-CN" altLang="en-US" smtClean="0"/>
              <a:pPr/>
              <a:t>23</a:t>
            </a:fld>
            <a:endParaRPr lang="zh-CN" altLang="en-US"/>
          </a:p>
        </p:txBody>
      </p:sp>
    </p:spTree>
    <p:extLst>
      <p:ext uri="{BB962C8B-B14F-4D97-AF65-F5344CB8AC3E}">
        <p14:creationId xmlns:p14="http://schemas.microsoft.com/office/powerpoint/2010/main" val="338424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24</a:t>
            </a:fld>
            <a:endParaRPr lang="zh-CN" altLang="en-US"/>
          </a:p>
        </p:txBody>
      </p:sp>
    </p:spTree>
    <p:extLst>
      <p:ext uri="{BB962C8B-B14F-4D97-AF65-F5344CB8AC3E}">
        <p14:creationId xmlns:p14="http://schemas.microsoft.com/office/powerpoint/2010/main" val="79100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2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44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5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792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0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9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99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407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8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00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87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227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556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22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1123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426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1196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195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8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942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92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550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36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9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7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46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84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9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96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71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756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363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29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7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8788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19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41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2021/10/15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72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0DF7-9116-42EC-8B89-1B0A11669EFB}"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545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0091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2021/10/15</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38348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02.%20Nhac%20dong%20ho%20dem%20nguoc%20120s.mp3" TargetMode="External"/><Relationship Id="rId2" Type="http://schemas.openxmlformats.org/officeDocument/2006/relationships/image" Target="../media/image10.gif"/><Relationship Id="rId1" Type="http://schemas.openxmlformats.org/officeDocument/2006/relationships/slideLayout" Target="../slideLayouts/slideLayout20.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Dell%20latitude\Downloads\Ph&#432;&#417;ng%20M&#7929;%20Chi%20&#8211;%20Qu&#234;%20Em%20M&#249;a%20N&#432;&#7899;c%20L&#361;%20(mp3cut.net)%20(1).mp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file:///C:\Users\Dell%20latitude\Downloads\Th&#7911;y%20&#273;i&#7879;n%20&#272;a%20Nhim%20x&#7843;%20l&#361;%20800%20m3-gi&#226;y,%20h&#224;ng%20ng&#224;n%20hecta%20rau%20m&#224;u%20b&#7883;%20nh&#7845;n%20ch&#236;m%20(online-video-cutter.com).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013458" y="216136"/>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3" y="1685702"/>
            <a:ext cx="1697902" cy="646331"/>
          </a:xfrm>
          <a:prstGeom prst="rect">
            <a:avLst/>
          </a:prstGeom>
          <a:noFill/>
        </p:spPr>
        <p:txBody>
          <a:bodyPr wrap="none" lIns="91440" tIns="45720" rIns="91440" bIns="45720">
            <a:spAutoFit/>
          </a:bodyPr>
          <a:lstStyle/>
          <a:p>
            <a:pPr algn="ctr"/>
            <a:r>
              <a:rPr lang="en-US" altLang="zh-CN" sz="3600" b="1" cap="none" spc="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
        <p:nvSpPr>
          <p:cNvPr id="2" name="TextBox 1"/>
          <p:cNvSpPr txBox="1"/>
          <p:nvPr/>
        </p:nvSpPr>
        <p:spPr>
          <a:xfrm>
            <a:off x="4670707" y="3643086"/>
            <a:ext cx="2927853" cy="461665"/>
          </a:xfrm>
          <a:prstGeom prst="rect">
            <a:avLst/>
          </a:prstGeom>
          <a:noFill/>
        </p:spPr>
        <p:txBody>
          <a:bodyPr wrap="none" rtlCol="0">
            <a:spAutoFit/>
          </a:bodyPr>
          <a:lstStyle/>
          <a:p>
            <a:r>
              <a:rPr lang="en-US" sz="2400" dirty="0">
                <a:solidFill>
                  <a:srgbClr val="FF0000"/>
                </a:solidFill>
              </a:rPr>
              <a:t>GV: </a:t>
            </a:r>
            <a:r>
              <a:rPr lang="en-US" sz="2400" dirty="0" err="1">
                <a:solidFill>
                  <a:srgbClr val="FF0000"/>
                </a:solidFill>
              </a:rPr>
              <a:t>Nguyễn</a:t>
            </a:r>
            <a:r>
              <a:rPr lang="en-US" sz="2400" dirty="0">
                <a:solidFill>
                  <a:srgbClr val="FF0000"/>
                </a:solidFill>
              </a:rPr>
              <a:t> </a:t>
            </a:r>
            <a:r>
              <a:rPr lang="en-US" sz="2400" dirty="0" err="1">
                <a:solidFill>
                  <a:srgbClr val="FF0000"/>
                </a:solidFill>
              </a:rPr>
              <a:t>Văn</a:t>
            </a:r>
            <a:r>
              <a:rPr lang="en-US" sz="2400" dirty="0">
                <a:solidFill>
                  <a:srgbClr val="FF0000"/>
                </a:solidFill>
              </a:rPr>
              <a:t> An</a:t>
            </a:r>
          </a:p>
        </p:txBody>
      </p:sp>
      <p:sp>
        <p:nvSpPr>
          <p:cNvPr id="4" name="TextBox 3">
            <a:extLst>
              <a:ext uri="{FF2B5EF4-FFF2-40B4-BE49-F238E27FC236}">
                <a16:creationId xmlns:a16="http://schemas.microsoft.com/office/drawing/2014/main" id="{3110AC5D-4CF5-4336-9F1D-F24A6E51B051}"/>
              </a:ext>
            </a:extLst>
          </p:cNvPr>
          <p:cNvSpPr txBox="1"/>
          <p:nvPr/>
        </p:nvSpPr>
        <p:spPr>
          <a:xfrm>
            <a:off x="6612141" y="838986"/>
            <a:ext cx="4124989"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20</a:t>
            </a: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2</a:t>
            </a:r>
            <a:endParaRPr sz="2100">
              <a:latin typeface="Arial"/>
              <a:cs typeface="Arial"/>
            </a:endParaRPr>
          </a:p>
        </p:txBody>
      </p:sp>
      <p:sp>
        <p:nvSpPr>
          <p:cNvPr id="11" name="TextBox 10"/>
          <p:cNvSpPr txBox="1"/>
          <p:nvPr/>
        </p:nvSpPr>
        <p:spPr>
          <a:xfrm>
            <a:off x="1814239" y="1152904"/>
            <a:ext cx="6975179" cy="954107"/>
          </a:xfrm>
          <a:prstGeom prst="rect">
            <a:avLst/>
          </a:prstGeom>
          <a:noFill/>
        </p:spPr>
        <p:txBody>
          <a:bodyPr wrap="none" rtlCol="0">
            <a:spAutoFit/>
          </a:bodyPr>
          <a:lstStyle/>
          <a:p>
            <a:pPr marL="514350" indent="-514350">
              <a:buAutoNum type="alphaLcParenR"/>
            </a:pPr>
            <a:r>
              <a:rPr lang="en-US" sz="2800">
                <a:latin typeface="Times New Roman" pitchFamily="18" charset="0"/>
                <a:cs typeface="Times New Roman" pitchFamily="18" charset="0"/>
              </a:rPr>
              <a:t>Tìm các ước của 18</a:t>
            </a:r>
          </a:p>
          <a:p>
            <a:pPr marL="514350" indent="-514350">
              <a:buAutoNum type="alphaLcParenR"/>
            </a:pPr>
            <a:r>
              <a:rPr lang="en-US" sz="2800">
                <a:latin typeface="Times New Roman" pitchFamily="18" charset="0"/>
                <a:cs typeface="Times New Roman" pitchFamily="18" charset="0"/>
              </a:rPr>
              <a:t>Trong các ước đó, ước nào là số nguyên tố?</a:t>
            </a:r>
          </a:p>
        </p:txBody>
      </p:sp>
      <p:sp>
        <p:nvSpPr>
          <p:cNvPr id="16" name="TextBox 15"/>
          <p:cNvSpPr txBox="1"/>
          <p:nvPr/>
        </p:nvSpPr>
        <p:spPr>
          <a:xfrm>
            <a:off x="3781946" y="2155330"/>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283505" y="2901131"/>
            <a:ext cx="4996881"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Các ước của 18 là: 1,2,3,6,9,18</a:t>
            </a:r>
          </a:p>
        </p:txBody>
      </p:sp>
      <p:sp>
        <p:nvSpPr>
          <p:cNvPr id="19" name="TextBox 18"/>
          <p:cNvSpPr txBox="1"/>
          <p:nvPr/>
        </p:nvSpPr>
        <p:spPr>
          <a:xfrm>
            <a:off x="1282139" y="3474414"/>
            <a:ext cx="7605095" cy="523220"/>
          </a:xfrm>
          <a:prstGeom prst="rect">
            <a:avLst/>
          </a:prstGeom>
          <a:noFill/>
        </p:spPr>
        <p:txBody>
          <a:bodyPr wrap="none" rtlCol="0">
            <a:spAutoFit/>
          </a:bodyPr>
          <a:lstStyle/>
          <a:p>
            <a:r>
              <a:rPr lang="en-US" sz="280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26511" y="4380270"/>
            <a:ext cx="375457" cy="644113"/>
          </a:xfrm>
          <a:prstGeom prst="rect">
            <a:avLst/>
          </a:prstGeom>
        </p:spPr>
      </p:pic>
      <p:grpSp>
        <p:nvGrpSpPr>
          <p:cNvPr id="21" name="Group 20"/>
          <p:cNvGrpSpPr/>
          <p:nvPr/>
        </p:nvGrpSpPr>
        <p:grpSpPr>
          <a:xfrm>
            <a:off x="2333627" y="4107543"/>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Nếu số nguyên tố </a:t>
              </a:r>
              <a:r>
                <a:rPr lang="en-US" sz="2800" i="1">
                  <a:solidFill>
                    <a:srgbClr val="FF0000"/>
                  </a:solidFill>
                  <a:latin typeface="Times New Roman" pitchFamily="18" charset="0"/>
                  <a:cs typeface="Times New Roman" pitchFamily="18" charset="0"/>
                </a:rPr>
                <a:t>p </a:t>
              </a:r>
              <a:r>
                <a:rPr lang="en-US" sz="2800">
                  <a:solidFill>
                    <a:srgbClr val="FF0000"/>
                  </a:solidFill>
                  <a:latin typeface="Times New Roman" pitchFamily="18" charset="0"/>
                  <a:cs typeface="Times New Roman" pitchFamily="18" charset="0"/>
                </a:rPr>
                <a:t>là ước</a:t>
              </a:r>
            </a:p>
            <a:p>
              <a:r>
                <a:rPr lang="en-US" sz="2800">
                  <a:solidFill>
                    <a:srgbClr val="FF0000"/>
                  </a:solidFill>
                  <a:latin typeface="Times New Roman" pitchFamily="18" charset="0"/>
                  <a:cs typeface="Times New Roman" pitchFamily="18" charset="0"/>
                </a:rPr>
                <a:t> của số tự nhiên </a:t>
              </a:r>
              <a:r>
                <a:rPr lang="en-US" sz="2800" i="1">
                  <a:solidFill>
                    <a:srgbClr val="FF0000"/>
                  </a:solidFill>
                  <a:latin typeface="Times New Roman" pitchFamily="18" charset="0"/>
                  <a:cs typeface="Times New Roman" pitchFamily="18" charset="0"/>
                </a:rPr>
                <a:t>a </a:t>
              </a:r>
              <a:r>
                <a:rPr lang="en-US" sz="2800">
                  <a:solidFill>
                    <a:srgbClr val="FF0000"/>
                  </a:solidFill>
                  <a:latin typeface="Times New Roman" pitchFamily="18" charset="0"/>
                  <a:cs typeface="Times New Roman" pitchFamily="18" charset="0"/>
                </a:rPr>
                <a:t>thì</a:t>
              </a:r>
            </a:p>
            <a:p>
              <a:r>
                <a:rPr lang="en-US" sz="2800" i="1">
                  <a:solidFill>
                    <a:srgbClr val="FF0000"/>
                  </a:solidFill>
                  <a:latin typeface="Times New Roman" pitchFamily="18" charset="0"/>
                  <a:cs typeface="Times New Roman" pitchFamily="18" charset="0"/>
                </a:rPr>
                <a:t> p </a:t>
              </a:r>
              <a:r>
                <a:rPr lang="en-US" sz="2800">
                  <a:solidFill>
                    <a:srgbClr val="FF0000"/>
                  </a:solidFill>
                  <a:latin typeface="Times New Roman" pitchFamily="18" charset="0"/>
                  <a:cs typeface="Times New Roman" pitchFamily="18" charset="0"/>
                </a:rPr>
                <a:t>được gọi là </a:t>
              </a:r>
            </a:p>
            <a:p>
              <a:r>
                <a:rPr lang="en-US" sz="2800">
                  <a:solidFill>
                    <a:srgbClr val="FF0000"/>
                  </a:solidFill>
                  <a:latin typeface="Times New Roman" pitchFamily="18" charset="0"/>
                  <a:cs typeface="Times New Roman" pitchFamily="18" charset="0"/>
                </a:rPr>
                <a:t>ước nguyên tố của</a:t>
              </a:r>
              <a:r>
                <a:rPr lang="en-US" sz="2800" i="1">
                  <a:solidFill>
                    <a:srgbClr val="FF0000"/>
                  </a:solidFill>
                  <a:latin typeface="Times New Roman" pitchFamily="18" charset="0"/>
                  <a:cs typeface="Times New Roman" pitchFamily="18" charset="0"/>
                </a:rPr>
                <a:t> a.</a:t>
              </a:r>
            </a:p>
          </p:txBody>
        </p:sp>
      </p:gr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3</a:t>
            </a:r>
            <a:endParaRPr sz="2100">
              <a:latin typeface="Arial"/>
              <a:cs typeface="Arial"/>
            </a:endParaRPr>
          </a:p>
        </p:txBody>
      </p:sp>
      <p:sp>
        <p:nvSpPr>
          <p:cNvPr id="11" name="TextBox 10"/>
          <p:cNvSpPr txBox="1"/>
          <p:nvPr/>
        </p:nvSpPr>
        <p:spPr>
          <a:xfrm>
            <a:off x="1865861" y="1329731"/>
            <a:ext cx="5407249" cy="523220"/>
          </a:xfrm>
          <a:prstGeom prst="rect">
            <a:avLst/>
          </a:prstGeom>
          <a:noFill/>
        </p:spPr>
        <p:txBody>
          <a:bodyPr wrap="none" rtlCol="0">
            <a:spAutoFit/>
          </a:bodyPr>
          <a:lstStyle/>
          <a:p>
            <a:r>
              <a:rPr lang="en-US" sz="2800">
                <a:latin typeface="Times New Roman" pitchFamily="18" charset="0"/>
                <a:cs typeface="Times New Roman" pitchFamily="18" charset="0"/>
              </a:rPr>
              <a:t>Tìm các ước nguyên tố của 39 và 29</a:t>
            </a:r>
          </a:p>
        </p:txBody>
      </p:sp>
      <p:sp>
        <p:nvSpPr>
          <p:cNvPr id="16" name="TextBox 15"/>
          <p:cNvSpPr txBox="1"/>
          <p:nvPr/>
        </p:nvSpPr>
        <p:spPr>
          <a:xfrm>
            <a:off x="5346544" y="2366762"/>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713178" y="2859258"/>
            <a:ext cx="6024406" cy="1384995"/>
          </a:xfrm>
          <a:prstGeom prst="rect">
            <a:avLst/>
          </a:prstGeom>
          <a:noFill/>
        </p:spPr>
        <p:txBody>
          <a:bodyPr wrap="none" rtlCol="0">
            <a:spAutoFit/>
          </a:bodyPr>
          <a:lstStyle/>
          <a:p>
            <a:r>
              <a:rPr lang="en-US" sz="2800">
                <a:latin typeface="Times New Roman" pitchFamily="18" charset="0"/>
                <a:cs typeface="Times New Roman" pitchFamily="18" charset="0"/>
              </a:rPr>
              <a:t>Số 39 có các ước là: 1, 3, 13, 39,</a:t>
            </a:r>
          </a:p>
          <a:p>
            <a:r>
              <a:rPr lang="en-US" sz="2800">
                <a:latin typeface="Times New Roman" pitchFamily="18" charset="0"/>
                <a:cs typeface="Times New Roman" pitchFamily="18" charset="0"/>
              </a:rPr>
              <a:t>trong đó 3 và 13 là số nguyên tố.</a:t>
            </a:r>
          </a:p>
          <a:p>
            <a:r>
              <a:rPr lang="en-US" sz="2800">
                <a:latin typeface="Times New Roman" pitchFamily="18" charset="0"/>
                <a:cs typeface="Times New Roman" pitchFamily="18" charset="0"/>
              </a:rPr>
              <a:t>Vậy các ước nguyên tố của 39 là 3 và 13</a:t>
            </a:r>
          </a:p>
        </p:txBody>
      </p:sp>
      <p:sp>
        <p:nvSpPr>
          <p:cNvPr id="19" name="TextBox 18"/>
          <p:cNvSpPr txBox="1"/>
          <p:nvPr/>
        </p:nvSpPr>
        <p:spPr>
          <a:xfrm>
            <a:off x="1690846" y="4507907"/>
            <a:ext cx="8124275" cy="523220"/>
          </a:xfrm>
          <a:prstGeom prst="rect">
            <a:avLst/>
          </a:prstGeom>
          <a:noFill/>
        </p:spPr>
        <p:txBody>
          <a:bodyPr wrap="none" rtlCol="0">
            <a:spAutoFit/>
          </a:bodyPr>
          <a:lstStyle/>
          <a:p>
            <a:r>
              <a:rPr lang="en-US" sz="2800">
                <a:latin typeface="Times New Roman" pitchFamily="18" charset="0"/>
                <a:cs typeface="Times New Roman" pitchFamily="18" charset="0"/>
              </a:rPr>
              <a:t>Số 29 là số nguyên tố. Vậy ước nguyên tố của 29 là 29.</a:t>
            </a: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0" y="1494965"/>
            <a:ext cx="256480" cy="4667204"/>
          </a:xfrm>
          <a:prstGeom prst="rect">
            <a:avLst/>
          </a:prstGeom>
        </p:spPr>
        <p:txBody>
          <a:bodyPr vert="vert" wrap="square" lIns="0" tIns="0" rIns="0" bIns="0" rtlCol="0">
            <a:spAutoFit/>
          </a:bodyPr>
          <a:lstStyle/>
          <a:p>
            <a:pPr marL="11397">
              <a:lnSpc>
                <a:spcPts val="2024"/>
              </a:lnSpc>
            </a:pPr>
            <a:r>
              <a:rPr sz="2400" b="1" spc="13" dirty="0">
                <a:solidFill>
                  <a:srgbClr val="FFFF00"/>
                </a:solidFill>
                <a:latin typeface="Times New Roman"/>
                <a:cs typeface="Times New Roman"/>
              </a:rPr>
              <a:t>HOẠT</a:t>
            </a:r>
            <a:r>
              <a:rPr sz="2400" b="1" spc="-22" dirty="0">
                <a:solidFill>
                  <a:srgbClr val="FFFF00"/>
                </a:solidFill>
                <a:latin typeface="Times New Roman"/>
                <a:cs typeface="Times New Roman"/>
              </a:rPr>
              <a:t> </a:t>
            </a:r>
            <a:r>
              <a:rPr sz="2400" b="1" spc="13">
                <a:solidFill>
                  <a:srgbClr val="FFFF00"/>
                </a:solidFill>
                <a:latin typeface="Times New Roman"/>
                <a:cs typeface="Times New Roman"/>
              </a:rPr>
              <a:t>ĐỘNG</a:t>
            </a:r>
            <a:r>
              <a:rPr sz="2400" b="1">
                <a:solidFill>
                  <a:srgbClr val="FFFF00"/>
                </a:solidFill>
                <a:latin typeface="Times New Roman"/>
                <a:cs typeface="Times New Roman"/>
              </a:rPr>
              <a:t> </a:t>
            </a:r>
            <a:r>
              <a:rPr lang="en-US" sz="2400" b="1" spc="13">
                <a:solidFill>
                  <a:srgbClr val="FFFF00"/>
                </a:solidFill>
                <a:latin typeface="Times New Roman"/>
                <a:cs typeface="Times New Roman"/>
              </a:rPr>
              <a:t> LUYỆN TẬP</a:t>
            </a:r>
            <a:endParaRPr sz="2400">
              <a:latin typeface="Times New Roman"/>
              <a:cs typeface="Times New Roman"/>
            </a:endParaRPr>
          </a:p>
        </p:txBody>
      </p:sp>
      <p:sp>
        <p:nvSpPr>
          <p:cNvPr id="9" name="Title 8"/>
          <p:cNvSpPr>
            <a:spLocks noGrp="1"/>
          </p:cNvSpPr>
          <p:nvPr>
            <p:ph type="title"/>
          </p:nvPr>
        </p:nvSpPr>
        <p:spPr>
          <a:xfrm>
            <a:off x="1588505" y="65828"/>
            <a:ext cx="8534400" cy="944562"/>
          </a:xfrm>
        </p:spPr>
        <p:txBody>
          <a:bodyPr>
            <a:normAutofit/>
          </a:bodyPr>
          <a:lstStyle/>
          <a:p>
            <a:r>
              <a:rPr lang="en-US" sz="3200" b="1">
                <a:latin typeface="Times New Roman" pitchFamily="18" charset="0"/>
                <a:cs typeface="Times New Roman" pitchFamily="18" charset="0"/>
              </a:rPr>
              <a:t>HOẠT ĐỘNG NHÓM</a:t>
            </a: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05:00</a:t>
            </a:r>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04:59</a:t>
            </a:r>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04:58</a:t>
            </a:r>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04:57</a:t>
            </a:r>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04:56</a:t>
            </a:r>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04:55</a:t>
            </a:r>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04:54</a:t>
            </a:r>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04:53</a:t>
            </a:r>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04:52</a:t>
            </a:r>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04:51</a:t>
            </a:r>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04:50</a:t>
            </a:r>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04:49</a:t>
            </a:r>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04:48</a:t>
            </a:r>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04:47</a:t>
            </a:r>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04:46</a:t>
            </a:r>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04:45</a:t>
            </a:r>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04:44</a:t>
            </a:r>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04:43</a:t>
            </a:r>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04:42</a:t>
            </a:r>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04:41</a:t>
            </a:r>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04:40</a:t>
            </a:r>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04:39</a:t>
            </a:r>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04:38</a:t>
            </a:r>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04:37</a:t>
            </a:r>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04:36</a:t>
            </a:r>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04:35</a:t>
            </a:r>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04:34</a:t>
            </a:r>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04:33</a:t>
            </a:r>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04:32</a:t>
            </a:r>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04:31</a:t>
            </a:r>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04:30</a:t>
            </a:r>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04:29</a:t>
            </a:r>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04:28</a:t>
            </a:r>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04:27</a:t>
            </a:r>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04:26</a:t>
            </a:r>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04:25</a:t>
            </a:r>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04:24</a:t>
            </a:r>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04:23</a:t>
            </a:r>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04:22</a:t>
            </a:r>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04:21</a:t>
            </a:r>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04:20</a:t>
            </a:r>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04:19</a:t>
            </a:r>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04:18</a:t>
            </a:r>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04:17</a:t>
            </a:r>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04:16</a:t>
            </a:r>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04:15</a:t>
            </a:r>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04:14</a:t>
            </a:r>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04:13</a:t>
            </a:r>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04:12</a:t>
            </a:r>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04:11</a:t>
            </a:r>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04:10</a:t>
            </a:r>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04:09</a:t>
            </a:r>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04:08</a:t>
            </a:r>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04:07</a:t>
            </a:r>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04:06</a:t>
            </a:r>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04:05</a:t>
            </a:r>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04:04</a:t>
            </a:r>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04:03</a:t>
            </a:r>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04:02</a:t>
            </a:r>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04:01</a:t>
            </a:r>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04:00</a:t>
            </a:r>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03:59</a:t>
            </a:r>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03:58</a:t>
            </a:r>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03:57</a:t>
            </a:r>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03:56</a:t>
            </a:r>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03:55</a:t>
            </a:r>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03:54</a:t>
            </a:r>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03:53</a:t>
            </a:r>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03:52</a:t>
            </a:r>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03:51</a:t>
            </a:r>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03:50</a:t>
            </a:r>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03:49</a:t>
            </a:r>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03:48</a:t>
            </a:r>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03:47</a:t>
            </a:r>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03:46</a:t>
            </a:r>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03:45</a:t>
            </a:r>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03:44</a:t>
            </a:r>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03:43</a:t>
            </a:r>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03:42</a:t>
            </a:r>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03:41</a:t>
            </a:r>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03:40</a:t>
            </a:r>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03:39</a:t>
            </a:r>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03:38</a:t>
            </a:r>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03:37</a:t>
            </a:r>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03:36</a:t>
            </a:r>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03:35</a:t>
            </a:r>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03:34</a:t>
            </a:r>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03:33</a:t>
            </a:r>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03:32</a:t>
            </a:r>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03:31</a:t>
            </a:r>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03:30</a:t>
            </a:r>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03:29</a:t>
            </a:r>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03:28</a:t>
            </a:r>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03:27</a:t>
            </a:r>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03:26</a:t>
            </a:r>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03:25</a:t>
            </a:r>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03:24</a:t>
            </a:r>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03:23</a:t>
            </a:r>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03:22</a:t>
            </a:r>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03:21</a:t>
            </a:r>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03:20</a:t>
            </a:r>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03:19</a:t>
            </a:r>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03:18</a:t>
            </a:r>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03:17</a:t>
            </a:r>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03:16</a:t>
            </a:r>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03:15</a:t>
            </a:r>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03:14</a:t>
            </a:r>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03:13</a:t>
            </a:r>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03:12</a:t>
            </a:r>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03:11</a:t>
            </a:r>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03:10</a:t>
            </a:r>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03:09</a:t>
            </a:r>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03:08</a:t>
            </a:r>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03:07</a:t>
            </a:r>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03:06</a:t>
            </a:r>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03:05</a:t>
            </a:r>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03:04</a:t>
            </a:r>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03:03</a:t>
            </a:r>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03:02</a:t>
            </a:r>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03:01</a:t>
            </a:r>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03:00</a:t>
            </a:r>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02:59</a:t>
            </a:r>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02:58</a:t>
            </a:r>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02:57</a:t>
            </a:r>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02:56</a:t>
            </a:r>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02:55</a:t>
            </a:r>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02:54</a:t>
            </a:r>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02:53</a:t>
            </a:r>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02:52</a:t>
            </a:r>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02:51</a:t>
            </a:r>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02:50</a:t>
            </a:r>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02:49</a:t>
            </a:r>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02:48</a:t>
            </a:r>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02:47</a:t>
            </a:r>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02:46</a:t>
            </a:r>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02:45</a:t>
            </a:r>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02:44</a:t>
            </a:r>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02:43</a:t>
            </a:r>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02:42</a:t>
            </a:r>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02:41</a:t>
            </a:r>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02:40</a:t>
            </a:r>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02:39</a:t>
            </a:r>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02:38</a:t>
            </a:r>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02:37</a:t>
            </a:r>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02:36</a:t>
            </a:r>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02:35</a:t>
            </a:r>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02:34</a:t>
            </a:r>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02:33</a:t>
            </a:r>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02:32</a:t>
            </a:r>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02:31</a:t>
            </a:r>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02:30</a:t>
            </a:r>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02:29</a:t>
            </a:r>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02:28</a:t>
            </a:r>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02:27</a:t>
            </a:r>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02:26</a:t>
            </a:r>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02:25</a:t>
            </a:r>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02:24</a:t>
            </a:r>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02:23</a:t>
            </a:r>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02:22</a:t>
            </a:r>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02:21</a:t>
            </a:r>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02:20</a:t>
            </a:r>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02:19</a:t>
            </a:r>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02:18</a:t>
            </a:r>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02:17</a:t>
            </a:r>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02:16</a:t>
            </a:r>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02:15</a:t>
            </a:r>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02:14</a:t>
            </a:r>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02:13</a:t>
            </a:r>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02:12</a:t>
            </a:r>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02:11</a:t>
            </a:r>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02:10</a:t>
            </a:r>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02:09</a:t>
            </a:r>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02:08</a:t>
            </a:r>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02:07</a:t>
            </a:r>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02:06</a:t>
            </a:r>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02:05</a:t>
            </a:r>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02:04</a:t>
            </a:r>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02:03</a:t>
            </a:r>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02:02</a:t>
            </a:r>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02:01</a:t>
            </a:r>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02:00</a:t>
            </a:r>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01:59</a:t>
            </a:r>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01:58</a:t>
            </a:r>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01:57</a:t>
            </a:r>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01:56</a:t>
            </a:r>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01:55</a:t>
            </a:r>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01:54</a:t>
            </a:r>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01:53</a:t>
            </a:r>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01:52</a:t>
            </a:r>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01:51</a:t>
            </a:r>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01:50</a:t>
            </a:r>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01:49</a:t>
            </a:r>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01:48</a:t>
            </a:r>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01:47</a:t>
            </a:r>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01:46</a:t>
            </a:r>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01:45</a:t>
            </a:r>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01:44</a:t>
            </a:r>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01:43</a:t>
            </a:r>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01:42</a:t>
            </a:r>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01:41</a:t>
            </a:r>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01:40</a:t>
            </a:r>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01:39</a:t>
            </a:r>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01:38</a:t>
            </a:r>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01:37</a:t>
            </a:r>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01:36</a:t>
            </a:r>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01:35</a:t>
            </a:r>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01:34</a:t>
            </a:r>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01:33</a:t>
            </a:r>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01:32</a:t>
            </a:r>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01:31</a:t>
            </a:r>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01:30</a:t>
            </a:r>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01:29</a:t>
            </a:r>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01:28</a:t>
            </a:r>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01:27</a:t>
            </a:r>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01:26</a:t>
            </a:r>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01:25</a:t>
            </a:r>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01:24</a:t>
            </a:r>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01:23</a:t>
            </a:r>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01:22</a:t>
            </a:r>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01:21</a:t>
            </a:r>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01:20</a:t>
            </a:r>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01:19</a:t>
            </a:r>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01:18</a:t>
            </a:r>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01:17</a:t>
            </a:r>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01:16</a:t>
            </a:r>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01:15</a:t>
            </a:r>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01:14</a:t>
            </a:r>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01:13</a:t>
            </a:r>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01:12</a:t>
            </a:r>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01:11</a:t>
            </a:r>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01:10</a:t>
            </a:r>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01:09</a:t>
            </a:r>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01:08</a:t>
            </a:r>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01:07</a:t>
            </a:r>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01:06</a:t>
            </a:r>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01:05</a:t>
            </a:r>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01:04</a:t>
            </a:r>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01:03</a:t>
            </a:r>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01:02</a:t>
            </a:r>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01:01</a:t>
            </a:r>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01:00</a:t>
            </a:r>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00:59</a:t>
            </a:r>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00:58</a:t>
            </a:r>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00:57</a:t>
            </a:r>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00:56</a:t>
            </a:r>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00:55</a:t>
            </a:r>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00:54</a:t>
            </a:r>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00:53</a:t>
            </a:r>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00:52</a:t>
            </a:r>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00:51</a:t>
            </a:r>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00:50</a:t>
            </a:r>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00:49</a:t>
            </a:r>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00:48</a:t>
            </a:r>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00:47</a:t>
            </a:r>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00:46</a:t>
            </a:r>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00:45</a:t>
            </a:r>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00:44</a:t>
            </a:r>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00:43</a:t>
            </a:r>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00:42</a:t>
            </a:r>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00:41</a:t>
            </a:r>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00:40</a:t>
            </a:r>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00:39</a:t>
            </a:r>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00:38</a:t>
            </a:r>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00:37</a:t>
            </a:r>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00:36</a:t>
            </a:r>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00:35</a:t>
            </a:r>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00:34</a:t>
            </a:r>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00:33</a:t>
            </a:r>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00:32</a:t>
            </a:r>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00:31</a:t>
            </a:r>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00:30</a:t>
            </a:r>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00:29</a:t>
            </a:r>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00:28</a:t>
            </a:r>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00:27</a:t>
            </a:r>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00:26</a:t>
            </a:r>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00:25</a:t>
            </a:r>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00:24</a:t>
            </a:r>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00:23</a:t>
            </a:r>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00:22</a:t>
            </a:r>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00:21</a:t>
            </a:r>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00:20</a:t>
            </a:r>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00:19</a:t>
            </a:r>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00:18</a:t>
            </a:r>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00:17</a:t>
            </a:r>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00:16</a:t>
            </a:r>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00:15</a:t>
            </a:r>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00:14</a:t>
            </a:r>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00:13</a:t>
            </a:r>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00:12</a:t>
            </a:r>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00:11</a:t>
            </a:r>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00:10</a:t>
            </a:r>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00:09</a:t>
            </a:r>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00:08</a:t>
            </a:r>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00:07</a:t>
            </a:r>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00:06</a:t>
            </a:r>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00:05</a:t>
            </a:r>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00:04</a:t>
            </a:r>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00:03</a:t>
            </a:r>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00:02</a:t>
            </a:r>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00:01</a:t>
            </a:r>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00:00</a:t>
            </a:r>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TG</a:t>
            </a:r>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1,3: Tìm các ước nguyên tố của 23, 24 </a:t>
            </a: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2,4: Tìm các ước nguyên tố của 26, 27 </a:t>
            </a: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95"/>
                                        </p:tgtEl>
                                      </p:cBhvr>
                                    </p:animEffect>
                                    <p:set>
                                      <p:cBhvr>
                                        <p:cTn id="7" dur="1" fill="hold">
                                          <p:stCondLst>
                                            <p:cond delay="499"/>
                                          </p:stCondLst>
                                        </p:cTn>
                                        <p:tgtEl>
                                          <p:spTgt spid="49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9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9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9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9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9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0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0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0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0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0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0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0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1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1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1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1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1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1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1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21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21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21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22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22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22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22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22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22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22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22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22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22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23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23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23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23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23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23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23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23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23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23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24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24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24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24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24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24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24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24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24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24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25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25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25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25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25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25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25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25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25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25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26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26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26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26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26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26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26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26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26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26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27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27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27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27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27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27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27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27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27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27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28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28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28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28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28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28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28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28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28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28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29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29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29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29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29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29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29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29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29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29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30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30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30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30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30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30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30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30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30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30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31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31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31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31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31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31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31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31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31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31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32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32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32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32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32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32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32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32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32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32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33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33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33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33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33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33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33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33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33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33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34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34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34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34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34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34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34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34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34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34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35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35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35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35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35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35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35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35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35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35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36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36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36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36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36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36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36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36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36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36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37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37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37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37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37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37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37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37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37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37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38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38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38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38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38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38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38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38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38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38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39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39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39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39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39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39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39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39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39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39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40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40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40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40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40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40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40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40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40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40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41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41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41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41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41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41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41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41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41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41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42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42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42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42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42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42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42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42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42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42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43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43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43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43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43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43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43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43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43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43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44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44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44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44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44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44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44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44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44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44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45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45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45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45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45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45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45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45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45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45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46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46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46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46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46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46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46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46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46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46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47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47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47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47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47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47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47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47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47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47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48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48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48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48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48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1" name="Text Box 4"/>
          <p:cNvSpPr txBox="1">
            <a:spLocks noChangeArrowheads="1"/>
          </p:cNvSpPr>
          <p:nvPr/>
        </p:nvSpPr>
        <p:spPr bwMode="auto">
          <a:xfrm>
            <a:off x="1219200" y="5029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itchFamily="18" charset="0"/>
              </a:defRPr>
            </a:lvl1pPr>
            <a:lvl2pPr marL="742950" indent="-285750">
              <a:defRPr sz="3000">
                <a:solidFill>
                  <a:schemeClr val="tx1"/>
                </a:solidFill>
                <a:latin typeface="Times New Roman" pitchFamily="18" charset="0"/>
              </a:defRPr>
            </a:lvl2pPr>
            <a:lvl3pPr marL="1143000" indent="-228600">
              <a:defRPr sz="3000">
                <a:solidFill>
                  <a:schemeClr val="tx1"/>
                </a:solidFill>
                <a:latin typeface="Times New Roman" pitchFamily="18" charset="0"/>
              </a:defRPr>
            </a:lvl3pPr>
            <a:lvl4pPr marL="1600200" indent="-228600">
              <a:defRPr sz="3000">
                <a:solidFill>
                  <a:schemeClr val="tx1"/>
                </a:solidFill>
                <a:latin typeface="Times New Roman" pitchFamily="18" charset="0"/>
              </a:defRPr>
            </a:lvl4pPr>
            <a:lvl5pPr marL="2057400" indent="-22860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a:spcBef>
                <a:spcPct val="50000"/>
              </a:spcBef>
            </a:pPr>
            <a:endParaRPr lang="vi-VN" sz="1800">
              <a:solidFill>
                <a:prstClr val="black"/>
              </a:solidFill>
              <a:latin typeface="Verdana" pitchFamily="34" charset="0"/>
            </a:endParaRPr>
          </a:p>
        </p:txBody>
      </p:sp>
      <p:sp>
        <p:nvSpPr>
          <p:cNvPr id="58389" name="WordArt 21"/>
          <p:cNvSpPr>
            <a:spLocks noChangeArrowheads="1" noChangeShapeType="1" noTextEdit="1"/>
          </p:cNvSpPr>
          <p:nvPr/>
        </p:nvSpPr>
        <p:spPr bwMode="auto">
          <a:xfrm>
            <a:off x="2235200" y="0"/>
            <a:ext cx="7620000" cy="914400"/>
          </a:xfrm>
          <a:prstGeom prst="rect">
            <a:avLst/>
          </a:prstGeom>
        </p:spPr>
        <p:txBody>
          <a:bodyPr wrap="none" fromWordArt="1">
            <a:prstTxWarp prst="textPlain">
              <a:avLst>
                <a:gd name="adj" fmla="val 50000"/>
              </a:avLst>
            </a:prstTxWarp>
          </a:bodyPr>
          <a:lstStyle/>
          <a:p>
            <a:pPr algn="ctr"/>
            <a:r>
              <a:rPr lang="en-US" sz="3600" kern="10">
                <a:ln w="12700">
                  <a:solidFill>
                    <a:srgbClr val="FFFF00"/>
                  </a:solidFill>
                  <a:round/>
                  <a:headEnd/>
                  <a:tailEnd/>
                </a:ln>
                <a:solidFill>
                  <a:srgbClr val="FF0000">
                    <a:alpha val="50195"/>
                  </a:srgbClr>
                </a:solidFill>
                <a:latin typeface="Times New Roman"/>
                <a:cs typeface="Times New Roman"/>
              </a:rPr>
              <a:t>VẬN DỤNG</a:t>
            </a:r>
            <a:endParaRPr lang="en-US" sz="3600" kern="10" dirty="0">
              <a:ln w="12700">
                <a:solidFill>
                  <a:srgbClr val="FFFF00"/>
                </a:solidFill>
                <a:round/>
                <a:headEnd/>
                <a:tailEnd/>
              </a:ln>
              <a:solidFill>
                <a:srgbClr val="FF0000">
                  <a:alpha val="50195"/>
                </a:srgbClr>
              </a:solidFill>
              <a:latin typeface="Times New Roman"/>
              <a:cs typeface="Times New Roman"/>
            </a:endParaRPr>
          </a:p>
        </p:txBody>
      </p:sp>
      <p:pic>
        <p:nvPicPr>
          <p:cNvPr id="19483" name="Picture 22"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Rectangle 4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9485"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pic>
        <p:nvPicPr>
          <p:cNvPr id="19494" name="Picture 319" descr="23">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447215"/>
            <a:ext cx="53848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9054" y="5942428"/>
            <a:ext cx="6023124" cy="707886"/>
          </a:xfrm>
          <a:prstGeom prst="rect">
            <a:avLst/>
          </a:prstGeom>
          <a:noFill/>
        </p:spPr>
        <p:txBody>
          <a:bodyPr wrap="none" lIns="91440" tIns="45720" rIns="91440" bIns="45720">
            <a:spAutoFit/>
          </a:bodyPr>
          <a:lstStyle/>
          <a:p>
            <a:pPr algn="ctr"/>
            <a:r>
              <a:rPr lang="en-US" sz="4000" b="1" dirty="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rPr>
              <a:t>NHANH NHƯ CHỚP NHÍ</a:t>
            </a:r>
          </a:p>
        </p:txBody>
      </p:sp>
    </p:spTree>
    <p:extLst>
      <p:ext uri="{BB962C8B-B14F-4D97-AF65-F5344CB8AC3E}">
        <p14:creationId xmlns:p14="http://schemas.microsoft.com/office/powerpoint/2010/main" val="1789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89"/>
                                        </p:tgtEl>
                                        <p:attrNameLst>
                                          <p:attrName>style.visibility</p:attrName>
                                        </p:attrNameLst>
                                      </p:cBhvr>
                                      <p:to>
                                        <p:strVal val="visible"/>
                                      </p:to>
                                    </p:set>
                                    <p:animEffect transition="in" filter="blinds(horizontal)">
                                      <p:cBhvr>
                                        <p:cTn id="7" dur="500"/>
                                        <p:tgtEl>
                                          <p:spTgt spid="5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sz="half" idx="2"/>
            <p:extLst>
              <p:ext uri="{D42A27DB-BD31-4B8C-83A1-F6EECF244321}">
                <p14:modId xmlns:p14="http://schemas.microsoft.com/office/powerpoint/2010/main" val="2703158497"/>
              </p:ext>
            </p:extLst>
          </p:nvPr>
        </p:nvGraphicFramePr>
        <p:xfrm>
          <a:off x="1083733" y="31781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596" name="Group 92"/>
          <p:cNvGraphicFramePr>
            <a:graphicFrameLocks noGrp="1"/>
          </p:cNvGraphicFramePr>
          <p:nvPr>
            <p:ph sz="half" idx="1"/>
            <p:extLst>
              <p:ext uri="{D42A27DB-BD31-4B8C-83A1-F6EECF244321}">
                <p14:modId xmlns:p14="http://schemas.microsoft.com/office/powerpoint/2010/main" val="2739820761"/>
              </p:ext>
            </p:extLst>
          </p:nvPr>
        </p:nvGraphicFramePr>
        <p:xfrm>
          <a:off x="11176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1558" name="Rectangle 54"/>
          <p:cNvSpPr>
            <a:spLocks noChangeArrowheads="1"/>
          </p:cNvSpPr>
          <p:nvPr/>
        </p:nvSpPr>
        <p:spPr bwMode="auto">
          <a:xfrm>
            <a:off x="508000" y="2971800"/>
            <a:ext cx="1107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N: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nào</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chẵn</a:t>
            </a:r>
            <a:r>
              <a:rPr lang="en-US" sz="4000" b="1" i="1" dirty="0">
                <a:solidFill>
                  <a:srgbClr val="000000"/>
                </a:solidFill>
                <a:latin typeface="Times New Roman" pitchFamily="18" charset="0"/>
              </a:rPr>
              <a:t>?</a:t>
            </a:r>
          </a:p>
        </p:txBody>
      </p:sp>
      <p:sp>
        <p:nvSpPr>
          <p:cNvPr id="21559" name="Rectangle 55"/>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1561" name="Rectangle 57"/>
          <p:cNvSpPr>
            <a:spLocks noGrp="1" noChangeArrowheads="1"/>
          </p:cNvSpPr>
          <p:nvPr>
            <p:ph type="title"/>
          </p:nvPr>
        </p:nvSpPr>
        <p:spPr>
          <a:xfrm>
            <a:off x="304800" y="1828800"/>
            <a:ext cx="12192000" cy="381000"/>
          </a:xfrm>
        </p:spPr>
        <p:txBody>
          <a:bodyPr>
            <a:normAutofit fontScale="90000"/>
          </a:bodyPr>
          <a:lstStyle/>
          <a:p>
            <a:pPr algn="l"/>
            <a:r>
              <a:rPr lang="en-US" sz="3600" b="1" dirty="0" err="1">
                <a:solidFill>
                  <a:srgbClr val="000000"/>
                </a:solidFill>
                <a:latin typeface="Times New Roman" panose="02020603050405020304" pitchFamily="18" charset="0"/>
                <a:cs typeface="Times New Roman" panose="02020603050405020304" pitchFamily="18" charset="0"/>
              </a:rPr>
              <a:t>Hãy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điền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chữ</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cái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tương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ứng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với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số</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tìm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được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vào</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trong</a:t>
            </a:r>
            <a:r>
              <a:rPr lang="en-US" sz="3600" b="1" dirty="0">
                <a:solidFill>
                  <a:srgbClr val="000000"/>
                </a:solidFill>
                <a:latin typeface="Times New Roman" panose="02020603050405020304" pitchFamily="18" charset="0"/>
                <a:cs typeface="Times New Roman" panose="02020603050405020304" pitchFamily="18" charset="0"/>
              </a:rPr>
              <a:t> ô </a:t>
            </a:r>
            <a:r>
              <a:rPr lang="en-US" sz="3600" b="1" dirty="0" err="1">
                <a:solidFill>
                  <a:srgbClr val="000000"/>
                </a:solidFill>
                <a:latin typeface="Times New Roman" panose="02020603050405020304" pitchFamily="18" charset="0"/>
                <a:cs typeface="Times New Roman" panose="02020603050405020304" pitchFamily="18" charset="0"/>
              </a:rPr>
              <a:t>chữ</a:t>
            </a:r>
            <a:r>
              <a:rPr lang="en-US" sz="3600" b="1" dirty="0">
                <a:solidFill>
                  <a:srgbClr val="000000"/>
                </a:solidFill>
                <a:latin typeface="Times New Roman" panose="02020603050405020304" pitchFamily="18" charset="0"/>
                <a:cs typeface="Times New Roman" panose="02020603050405020304" pitchFamily="18" charset="0"/>
              </a:rPr>
              <a:t>.</a:t>
            </a:r>
            <a:br>
              <a:rPr lang="en-US" sz="3600" b="1" dirty="0">
                <a:solidFill>
                  <a:srgbClr val="000000"/>
                </a:solidFill>
                <a:latin typeface="Times New Roman" panose="02020603050405020304" pitchFamily="18" charset="0"/>
                <a:cs typeface="Times New Roman" panose="02020603050405020304" pitchFamily="18" charset="0"/>
              </a:rPr>
            </a:br>
            <a:endParaRPr lang="en-US" sz="3600" b="1" dirty="0">
              <a:solidFill>
                <a:srgbClr val="000000"/>
              </a:solidFill>
              <a:latin typeface="Times New Roman" panose="02020603050405020304" pitchFamily="18" charset="0"/>
              <a:cs typeface="Times New Roman" panose="02020603050405020304" pitchFamily="18" charset="0"/>
            </a:endParaRPr>
          </a:p>
        </p:txBody>
      </p:sp>
      <p:sp>
        <p:nvSpPr>
          <p:cNvPr id="8"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4901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58"/>
                                        </p:tgtEl>
                                        <p:attrNameLst>
                                          <p:attrName>style.visibility</p:attrName>
                                        </p:attrNameLst>
                                      </p:cBhvr>
                                      <p:to>
                                        <p:strVal val="visible"/>
                                      </p:to>
                                    </p:set>
                                    <p:animEffect transition="in" filter="fade">
                                      <p:cBhvr>
                                        <p:cTn id="7" dur="1000"/>
                                        <p:tgtEl>
                                          <p:spTgt spid="21558"/>
                                        </p:tgtEl>
                                      </p:cBhvr>
                                    </p:animEffect>
                                    <p:anim calcmode="lin" valueType="num">
                                      <p:cBhvr>
                                        <p:cTn id="8" dur="1000" fill="hold"/>
                                        <p:tgtEl>
                                          <p:spTgt spid="21558"/>
                                        </p:tgtEl>
                                        <p:attrNameLst>
                                          <p:attrName>ppt_x</p:attrName>
                                        </p:attrNameLst>
                                      </p:cBhvr>
                                      <p:tavLst>
                                        <p:tav tm="0">
                                          <p:val>
                                            <p:strVal val="#ppt_x"/>
                                          </p:val>
                                        </p:tav>
                                        <p:tav tm="100000">
                                          <p:val>
                                            <p:strVal val="#ppt_x"/>
                                          </p:val>
                                        </p:tav>
                                      </p:tavLst>
                                    </p:anim>
                                    <p:anim calcmode="lin" valueType="num">
                                      <p:cBhvr>
                                        <p:cTn id="9"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sz="half" idx="2"/>
            <p:extLst>
              <p:ext uri="{D42A27DB-BD31-4B8C-83A1-F6EECF244321}">
                <p14:modId xmlns:p14="http://schemas.microsoft.com/office/powerpoint/2010/main" val="1103467676"/>
              </p:ext>
            </p:extLst>
          </p:nvPr>
        </p:nvGraphicFramePr>
        <p:xfrm>
          <a:off x="965200" y="32004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587" name="Group 59"/>
          <p:cNvGraphicFramePr>
            <a:graphicFrameLocks noGrp="1"/>
          </p:cNvGraphicFramePr>
          <p:nvPr>
            <p:ph sz="half" idx="1"/>
            <p:extLst>
              <p:ext uri="{D42A27DB-BD31-4B8C-83A1-F6EECF244321}">
                <p14:modId xmlns:p14="http://schemas.microsoft.com/office/powerpoint/2010/main" val="257606360"/>
              </p:ext>
            </p:extLst>
          </p:nvPr>
        </p:nvGraphicFramePr>
        <p:xfrm>
          <a:off x="9144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2582"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2585" name="Rectangle 57"/>
          <p:cNvSpPr>
            <a:spLocks noChangeArrowheads="1"/>
          </p:cNvSpPr>
          <p:nvPr/>
        </p:nvSpPr>
        <p:spPr bwMode="auto">
          <a:xfrm>
            <a:off x="609600" y="3352800"/>
            <a:ext cx="1066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I: </a:t>
            </a:r>
            <a:r>
              <a:rPr lang="en-US" sz="4000" b="1" i="1" dirty="0" err="1">
                <a:solidFill>
                  <a:srgbClr val="000000"/>
                </a:solidFill>
                <a:latin typeface="Times New Roman" pitchFamily="18" charset="0"/>
              </a:rPr>
              <a:t>Hợp</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một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a:t>
            </a:r>
          </a:p>
        </p:txBody>
      </p:sp>
      <p:sp>
        <p:nvSpPr>
          <p:cNvPr id="10" name="Rectangle 57"/>
          <p:cNvSpPr>
            <a:spLocks noGrp="1" noChangeArrowheads="1"/>
          </p:cNvSpPr>
          <p:nvPr>
            <p:ph type="title"/>
          </p:nvPr>
        </p:nvSpPr>
        <p:spPr>
          <a:xfrm>
            <a:off x="203200" y="1676400"/>
            <a:ext cx="12192000" cy="4572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1"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8190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85"/>
                                        </p:tgtEl>
                                        <p:attrNameLst>
                                          <p:attrName>style.visibility</p:attrName>
                                        </p:attrNameLst>
                                      </p:cBhvr>
                                      <p:to>
                                        <p:strVal val="visible"/>
                                      </p:to>
                                    </p:set>
                                    <p:animEffect transition="in" filter="fade">
                                      <p:cBhvr>
                                        <p:cTn id="7" dur="1000"/>
                                        <p:tgtEl>
                                          <p:spTgt spid="22585"/>
                                        </p:tgtEl>
                                      </p:cBhvr>
                                    </p:animEffect>
                                    <p:anim calcmode="lin" valueType="num">
                                      <p:cBhvr>
                                        <p:cTn id="8" dur="1000" fill="hold"/>
                                        <p:tgtEl>
                                          <p:spTgt spid="22585"/>
                                        </p:tgtEl>
                                        <p:attrNameLst>
                                          <p:attrName>ppt_x</p:attrName>
                                        </p:attrNameLst>
                                      </p:cBhvr>
                                      <p:tavLst>
                                        <p:tav tm="0">
                                          <p:val>
                                            <p:strVal val="#ppt_x"/>
                                          </p:val>
                                        </p:tav>
                                        <p:tav tm="100000">
                                          <p:val>
                                            <p:strVal val="#ppt_x"/>
                                          </p:val>
                                        </p:tav>
                                      </p:tavLst>
                                    </p:anim>
                                    <p:anim calcmode="lin" valueType="num">
                                      <p:cBhvr>
                                        <p:cTn id="9" dur="1000" fill="hold"/>
                                        <p:tgtEl>
                                          <p:spTgt spid="22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ph sz="half" idx="2"/>
            <p:extLst>
              <p:ext uri="{D42A27DB-BD31-4B8C-83A1-F6EECF244321}">
                <p14:modId xmlns:p14="http://schemas.microsoft.com/office/powerpoint/2010/main" val="873627222"/>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3611" name="Group 59"/>
          <p:cNvGraphicFramePr>
            <a:graphicFrameLocks noGrp="1"/>
          </p:cNvGraphicFramePr>
          <p:nvPr>
            <p:ph sz="half" idx="1"/>
            <p:extLst>
              <p:ext uri="{D42A27DB-BD31-4B8C-83A1-F6EECF244321}">
                <p14:modId xmlns:p14="http://schemas.microsoft.com/office/powerpoint/2010/main" val="3171036018"/>
              </p:ext>
            </p:extLst>
          </p:nvPr>
        </p:nvGraphicFramePr>
        <p:xfrm>
          <a:off x="9144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360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3609" name="Rectangle 57"/>
          <p:cNvSpPr>
            <a:spLocks noChangeArrowheads="1"/>
          </p:cNvSpPr>
          <p:nvPr/>
        </p:nvSpPr>
        <p:spPr bwMode="auto">
          <a:xfrm>
            <a:off x="1219200" y="29718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10?</a:t>
            </a: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1288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09"/>
                                        </p:tgtEl>
                                        <p:attrNameLst>
                                          <p:attrName>style.visibility</p:attrName>
                                        </p:attrNameLst>
                                      </p:cBhvr>
                                      <p:to>
                                        <p:strVal val="visible"/>
                                      </p:to>
                                    </p:set>
                                    <p:animEffect transition="in" filter="fade">
                                      <p:cBhvr>
                                        <p:cTn id="7" dur="1000"/>
                                        <p:tgtEl>
                                          <p:spTgt spid="23609"/>
                                        </p:tgtEl>
                                      </p:cBhvr>
                                    </p:animEffect>
                                    <p:anim calcmode="lin" valueType="num">
                                      <p:cBhvr>
                                        <p:cTn id="8" dur="1000" fill="hold"/>
                                        <p:tgtEl>
                                          <p:spTgt spid="23609"/>
                                        </p:tgtEl>
                                        <p:attrNameLst>
                                          <p:attrName>ppt_x</p:attrName>
                                        </p:attrNameLst>
                                      </p:cBhvr>
                                      <p:tavLst>
                                        <p:tav tm="0">
                                          <p:val>
                                            <p:strVal val="#ppt_x"/>
                                          </p:val>
                                        </p:tav>
                                        <p:tav tm="100000">
                                          <p:val>
                                            <p:strVal val="#ppt_x"/>
                                          </p:val>
                                        </p:tav>
                                      </p:tavLst>
                                    </p:anim>
                                    <p:anim calcmode="lin" valueType="num">
                                      <p:cBhvr>
                                        <p:cTn id="9" dur="1000" fill="hold"/>
                                        <p:tgtEl>
                                          <p:spTgt spid="23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ph sz="half" idx="2"/>
            <p:extLst>
              <p:ext uri="{D42A27DB-BD31-4B8C-83A1-F6EECF244321}">
                <p14:modId xmlns:p14="http://schemas.microsoft.com/office/powerpoint/2010/main" val="1822811939"/>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635" name="Group 59"/>
          <p:cNvGraphicFramePr>
            <a:graphicFrameLocks noGrp="1"/>
          </p:cNvGraphicFramePr>
          <p:nvPr>
            <p:ph sz="half" idx="1"/>
            <p:extLst>
              <p:ext uri="{D42A27DB-BD31-4B8C-83A1-F6EECF244321}">
                <p14:modId xmlns:p14="http://schemas.microsoft.com/office/powerpoint/2010/main" val="4226309402"/>
              </p:ext>
            </p:extLst>
          </p:nvPr>
        </p:nvGraphicFramePr>
        <p:xfrm>
          <a:off x="11176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4630"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4633" name="Rectangle 57"/>
          <p:cNvSpPr>
            <a:spLocks noChangeArrowheads="1"/>
          </p:cNvSpPr>
          <p:nvPr/>
        </p:nvSpPr>
        <p:spPr bwMode="auto">
          <a:xfrm>
            <a:off x="1117600" y="2895600"/>
            <a:ext cx="1056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M: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đúng</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0269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633"/>
                                        </p:tgtEl>
                                        <p:attrNameLst>
                                          <p:attrName>style.visibility</p:attrName>
                                        </p:attrNameLst>
                                      </p:cBhvr>
                                      <p:to>
                                        <p:strVal val="visible"/>
                                      </p:to>
                                    </p:set>
                                    <p:animEffect transition="in" filter="fade">
                                      <p:cBhvr>
                                        <p:cTn id="7" dur="1000"/>
                                        <p:tgtEl>
                                          <p:spTgt spid="24633"/>
                                        </p:tgtEl>
                                      </p:cBhvr>
                                    </p:animEffect>
                                    <p:anim calcmode="lin" valueType="num">
                                      <p:cBhvr>
                                        <p:cTn id="8" dur="1000" fill="hold"/>
                                        <p:tgtEl>
                                          <p:spTgt spid="24633"/>
                                        </p:tgtEl>
                                        <p:attrNameLst>
                                          <p:attrName>ppt_x</p:attrName>
                                        </p:attrNameLst>
                                      </p:cBhvr>
                                      <p:tavLst>
                                        <p:tav tm="0">
                                          <p:val>
                                            <p:strVal val="#ppt_x"/>
                                          </p:val>
                                        </p:tav>
                                        <p:tav tm="100000">
                                          <p:val>
                                            <p:strVal val="#ppt_x"/>
                                          </p:val>
                                        </p:tav>
                                      </p:tavLst>
                                    </p:anim>
                                    <p:anim calcmode="lin" valueType="num">
                                      <p:cBhvr>
                                        <p:cTn id="9" dur="1000" fill="hold"/>
                                        <p:tgtEl>
                                          <p:spTgt spid="24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ph sz="half" idx="2"/>
            <p:extLst>
              <p:ext uri="{D42A27DB-BD31-4B8C-83A1-F6EECF244321}">
                <p14:modId xmlns:p14="http://schemas.microsoft.com/office/powerpoint/2010/main" val="3998239657"/>
              </p:ext>
            </p:extLst>
          </p:nvPr>
        </p:nvGraphicFramePr>
        <p:xfrm>
          <a:off x="1016000" y="32543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5658" name="Group 58"/>
          <p:cNvGraphicFramePr>
            <a:graphicFrameLocks noGrp="1"/>
          </p:cNvGraphicFramePr>
          <p:nvPr>
            <p:ph sz="half" idx="1"/>
            <p:extLst>
              <p:ext uri="{D42A27DB-BD31-4B8C-83A1-F6EECF244321}">
                <p14:modId xmlns:p14="http://schemas.microsoft.com/office/powerpoint/2010/main" val="2806358148"/>
              </p:ext>
            </p:extLst>
          </p:nvPr>
        </p:nvGraphicFramePr>
        <p:xfrm>
          <a:off x="10160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5654"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5657" name="Rectangle 57"/>
          <p:cNvSpPr>
            <a:spLocks noChangeArrowheads="1"/>
          </p:cNvSpPr>
          <p:nvPr/>
        </p:nvSpPr>
        <p:spPr bwMode="auto">
          <a:xfrm>
            <a:off x="1016000" y="2971800"/>
            <a:ext cx="106680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U: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bé</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2540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3763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57"/>
                                        </p:tgtEl>
                                        <p:attrNameLst>
                                          <p:attrName>style.visibility</p:attrName>
                                        </p:attrNameLst>
                                      </p:cBhvr>
                                      <p:to>
                                        <p:strVal val="visible"/>
                                      </p:to>
                                    </p:set>
                                    <p:animEffect transition="in" filter="fade">
                                      <p:cBhvr>
                                        <p:cTn id="7" dur="1000"/>
                                        <p:tgtEl>
                                          <p:spTgt spid="25657"/>
                                        </p:tgtEl>
                                      </p:cBhvr>
                                    </p:animEffect>
                                    <p:anim calcmode="lin" valueType="num">
                                      <p:cBhvr>
                                        <p:cTn id="8" dur="1000" fill="hold"/>
                                        <p:tgtEl>
                                          <p:spTgt spid="25657"/>
                                        </p:tgtEl>
                                        <p:attrNameLst>
                                          <p:attrName>ppt_x</p:attrName>
                                        </p:attrNameLst>
                                      </p:cBhvr>
                                      <p:tavLst>
                                        <p:tav tm="0">
                                          <p:val>
                                            <p:strVal val="#ppt_x"/>
                                          </p:val>
                                        </p:tav>
                                        <p:tav tm="100000">
                                          <p:val>
                                            <p:strVal val="#ppt_x"/>
                                          </p:val>
                                        </p:tav>
                                      </p:tavLst>
                                    </p:anim>
                                    <p:anim calcmode="lin" valueType="num">
                                      <p:cBhvr>
                                        <p:cTn id="9" dur="1000" fill="hold"/>
                                        <p:tgtEl>
                                          <p:spTgt spid="25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ph sz="half" idx="2"/>
            <p:extLst>
              <p:ext uri="{D42A27DB-BD31-4B8C-83A1-F6EECF244321}">
                <p14:modId xmlns:p14="http://schemas.microsoft.com/office/powerpoint/2010/main" val="4040842074"/>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6683" name="Group 59"/>
          <p:cNvGraphicFramePr>
            <a:graphicFrameLocks noGrp="1"/>
          </p:cNvGraphicFramePr>
          <p:nvPr>
            <p:ph sz="half" idx="1"/>
            <p:extLst>
              <p:ext uri="{D42A27DB-BD31-4B8C-83A1-F6EECF244321}">
                <p14:modId xmlns:p14="http://schemas.microsoft.com/office/powerpoint/2010/main" val="946017645"/>
              </p:ext>
            </p:extLst>
          </p:nvPr>
        </p:nvGraphicFramePr>
        <p:xfrm>
          <a:off x="914400" y="25146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6678"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6681" name="Rectangle 57"/>
          <p:cNvSpPr>
            <a:spLocks noChangeArrowheads="1"/>
          </p:cNvSpPr>
          <p:nvPr/>
        </p:nvSpPr>
        <p:spPr bwMode="auto">
          <a:xfrm>
            <a:off x="1202267" y="2959100"/>
            <a:ext cx="10464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R: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bội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mọi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khác</a:t>
            </a:r>
            <a:r>
              <a:rPr lang="en-US" sz="4000" b="1" i="1" dirty="0">
                <a:solidFill>
                  <a:srgbClr val="000000"/>
                </a:solidFill>
                <a:latin typeface="Times New Roman" pitchFamily="18" charset="0"/>
              </a:rPr>
              <a:t> 0?</a:t>
            </a:r>
          </a:p>
        </p:txBody>
      </p:sp>
      <p:sp>
        <p:nvSpPr>
          <p:cNvPr id="9" name="Rectangle 57"/>
          <p:cNvSpPr>
            <a:spLocks noGrp="1" noChangeArrowheads="1"/>
          </p:cNvSpPr>
          <p:nvPr>
            <p:ph type="title"/>
          </p:nvPr>
        </p:nvSpPr>
        <p:spPr>
          <a:xfrm>
            <a:off x="338667" y="18288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0854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81"/>
                                        </p:tgtEl>
                                        <p:attrNameLst>
                                          <p:attrName>style.visibility</p:attrName>
                                        </p:attrNameLst>
                                      </p:cBhvr>
                                      <p:to>
                                        <p:strVal val="visible"/>
                                      </p:to>
                                    </p:set>
                                    <p:animEffect transition="in" filter="fade">
                                      <p:cBhvr>
                                        <p:cTn id="7" dur="1000"/>
                                        <p:tgtEl>
                                          <p:spTgt spid="26681"/>
                                        </p:tgtEl>
                                      </p:cBhvr>
                                    </p:animEffect>
                                    <p:anim calcmode="lin" valueType="num">
                                      <p:cBhvr>
                                        <p:cTn id="8" dur="1000" fill="hold"/>
                                        <p:tgtEl>
                                          <p:spTgt spid="26681"/>
                                        </p:tgtEl>
                                        <p:attrNameLst>
                                          <p:attrName>ppt_x</p:attrName>
                                        </p:attrNameLst>
                                      </p:cBhvr>
                                      <p:tavLst>
                                        <p:tav tm="0">
                                          <p:val>
                                            <p:strVal val="#ppt_x"/>
                                          </p:val>
                                        </p:tav>
                                        <p:tav tm="100000">
                                          <p:val>
                                            <p:strVal val="#ppt_x"/>
                                          </p:val>
                                        </p:tav>
                                      </p:tavLst>
                                    </p:anim>
                                    <p:anim calcmode="lin" valueType="num">
                                      <p:cBhvr>
                                        <p:cTn id="9" dur="1000" fill="hold"/>
                                        <p:tgtEl>
                                          <p:spTgt spid="26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242302" y="708845"/>
            <a:ext cx="1556194" cy="1556194"/>
            <a:chOff x="3843955" y="2446144"/>
            <a:chExt cx="1556194" cy="1556194"/>
          </a:xfrm>
        </p:grpSpPr>
        <p:grpSp>
          <p:nvGrpSpPr>
            <p:cNvPr id="18" name="组合 17"/>
            <p:cNvGrpSpPr/>
            <p:nvPr/>
          </p:nvGrpSpPr>
          <p:grpSpPr>
            <a:xfrm>
              <a:off x="3843955" y="2446144"/>
              <a:ext cx="1556194" cy="1556194"/>
              <a:chOff x="3154508" y="1821271"/>
              <a:chExt cx="2785107" cy="2785102"/>
            </a:xfrm>
          </p:grpSpPr>
          <p:sp>
            <p:nvSpPr>
              <p:cNvPr id="31"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32"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9" name="组合 18"/>
            <p:cNvGrpSpPr>
              <a:grpSpLocks noChangeAspect="1"/>
            </p:cNvGrpSpPr>
            <p:nvPr/>
          </p:nvGrpSpPr>
          <p:grpSpPr>
            <a:xfrm>
              <a:off x="4305202" y="2997957"/>
              <a:ext cx="675251" cy="459226"/>
              <a:chOff x="3897313" y="2016126"/>
              <a:chExt cx="749300" cy="509588"/>
            </a:xfrm>
            <a:solidFill>
              <a:schemeClr val="bg1"/>
            </a:solidFill>
          </p:grpSpPr>
          <p:sp>
            <p:nvSpPr>
              <p:cNvPr id="20"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1"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2"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3"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4"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5"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6"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7"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8"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9"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0"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33" name="object 3"/>
          <p:cNvSpPr txBox="1"/>
          <p:nvPr/>
        </p:nvSpPr>
        <p:spPr>
          <a:xfrm>
            <a:off x="6429995" y="2767899"/>
            <a:ext cx="5204691" cy="1094229"/>
          </a:xfrm>
          <a:prstGeom prst="rect">
            <a:avLst/>
          </a:prstGeom>
        </p:spPr>
        <p:txBody>
          <a:bodyPr vert="horz" wrap="square" lIns="0" tIns="15386" rIns="0" bIns="0" rtlCol="0">
            <a:spAutoFit/>
          </a:bodyPr>
          <a:lstStyle/>
          <a:p>
            <a:pPr algn="ctr">
              <a:lnSpc>
                <a:spcPts val="3823"/>
              </a:lnSpc>
              <a:spcBef>
                <a:spcPts val="121"/>
              </a:spcBef>
            </a:pPr>
            <a:r>
              <a:rPr lang="en-US" sz="3200" b="1" spc="22" dirty="0">
                <a:solidFill>
                  <a:srgbClr val="FF0000"/>
                </a:solidFill>
                <a:latin typeface="Times New Roman"/>
                <a:cs typeface="Times New Roman"/>
              </a:rPr>
              <a:t>BÀI 10</a:t>
            </a:r>
            <a:endParaRPr sz="3200" dirty="0">
              <a:latin typeface="Times New Roman"/>
              <a:cs typeface="Times New Roman"/>
            </a:endParaRPr>
          </a:p>
          <a:p>
            <a:pPr algn="ctr">
              <a:lnSpc>
                <a:spcPts val="5277"/>
              </a:lnSpc>
            </a:pPr>
            <a:r>
              <a:rPr lang="en-US" sz="2800" spc="538" dirty="0">
                <a:solidFill>
                  <a:srgbClr val="BF0000"/>
                </a:solidFill>
                <a:latin typeface="Cambria"/>
                <a:cs typeface="Cambria"/>
              </a:rPr>
              <a:t>SỐ NGUYÊN TỐ. HỢP SỐ</a:t>
            </a:r>
          </a:p>
        </p:txBody>
      </p:sp>
    </p:spTree>
    <p:extLst>
      <p:ext uri="{BB962C8B-B14F-4D97-AF65-F5344CB8AC3E}">
        <p14:creationId xmlns:p14="http://schemas.microsoft.com/office/powerpoint/2010/main" val="3728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ph sz="half" idx="2"/>
            <p:extLst>
              <p:ext uri="{D42A27DB-BD31-4B8C-83A1-F6EECF244321}">
                <p14:modId xmlns:p14="http://schemas.microsoft.com/office/powerpoint/2010/main" val="479443868"/>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80" name="Rectangle 32"/>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7683" name="Rectangle 35"/>
          <p:cNvSpPr>
            <a:spLocks noChangeArrowheads="1"/>
          </p:cNvSpPr>
          <p:nvPr/>
        </p:nvSpPr>
        <p:spPr bwMode="auto">
          <a:xfrm>
            <a:off x="914400" y="3048000"/>
            <a:ext cx="1076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E:    </a:t>
            </a:r>
            <a:r>
              <a:rPr lang="en-US" sz="4000" b="1" i="1" dirty="0" err="1">
                <a:solidFill>
                  <a:srgbClr val="000000"/>
                </a:solidFill>
                <a:latin typeface="Times New Roman" pitchFamily="18" charset="0"/>
              </a:rPr>
              <a:t>Hợp</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nhỏ</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2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endParaRPr lang="en-US" sz="4000" b="1" i="1" dirty="0">
              <a:solidFill>
                <a:srgbClr val="000000"/>
              </a:solidFill>
              <a:latin typeface="Times New Roman" pitchFamily="18" charset="0"/>
            </a:endParaRPr>
          </a:p>
        </p:txBody>
      </p:sp>
      <p:graphicFrame>
        <p:nvGraphicFramePr>
          <p:cNvPr id="27684" name="Group 36"/>
          <p:cNvGraphicFramePr>
            <a:graphicFrameLocks noGrp="1"/>
          </p:cNvGraphicFramePr>
          <p:nvPr>
            <p:ph sz="half" idx="1"/>
            <p:extLst>
              <p:ext uri="{D42A27DB-BD31-4B8C-83A1-F6EECF244321}">
                <p14:modId xmlns:p14="http://schemas.microsoft.com/office/powerpoint/2010/main" val="1380524185"/>
              </p:ext>
            </p:extLst>
          </p:nvPr>
        </p:nvGraphicFramePr>
        <p:xfrm>
          <a:off x="965200" y="2397125"/>
          <a:ext cx="10667997" cy="803275"/>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gridCol w="1185333">
                  <a:extLst>
                    <a:ext uri="{9D8B030D-6E8A-4147-A177-3AD203B41FA5}">
                      <a16:colId xmlns:a16="http://schemas.microsoft.com/office/drawing/2014/main" val="20002"/>
                    </a:ext>
                  </a:extLst>
                </a:gridCol>
                <a:gridCol w="1185333">
                  <a:extLst>
                    <a:ext uri="{9D8B030D-6E8A-4147-A177-3AD203B41FA5}">
                      <a16:colId xmlns:a16="http://schemas.microsoft.com/office/drawing/2014/main" val="20003"/>
                    </a:ext>
                  </a:extLst>
                </a:gridCol>
                <a:gridCol w="1185333">
                  <a:extLst>
                    <a:ext uri="{9D8B030D-6E8A-4147-A177-3AD203B41FA5}">
                      <a16:colId xmlns:a16="http://schemas.microsoft.com/office/drawing/2014/main" val="20004"/>
                    </a:ext>
                  </a:extLst>
                </a:gridCol>
                <a:gridCol w="1185333">
                  <a:extLst>
                    <a:ext uri="{9D8B030D-6E8A-4147-A177-3AD203B41FA5}">
                      <a16:colId xmlns:a16="http://schemas.microsoft.com/office/drawing/2014/main" val="20005"/>
                    </a:ext>
                  </a:extLst>
                </a:gridCol>
                <a:gridCol w="1185333">
                  <a:extLst>
                    <a:ext uri="{9D8B030D-6E8A-4147-A177-3AD203B41FA5}">
                      <a16:colId xmlns:a16="http://schemas.microsoft.com/office/drawing/2014/main" val="20006"/>
                    </a:ext>
                  </a:extLst>
                </a:gridCol>
                <a:gridCol w="1185333">
                  <a:extLst>
                    <a:ext uri="{9D8B030D-6E8A-4147-A177-3AD203B41FA5}">
                      <a16:colId xmlns:a16="http://schemas.microsoft.com/office/drawing/2014/main" val="20007"/>
                    </a:ext>
                  </a:extLst>
                </a:gridCol>
                <a:gridCol w="1185333">
                  <a:extLst>
                    <a:ext uri="{9D8B030D-6E8A-4147-A177-3AD203B41FA5}">
                      <a16:colId xmlns:a16="http://schemas.microsoft.com/office/drawing/2014/main" val="20008"/>
                    </a:ext>
                  </a:extLst>
                </a:gridCol>
              </a:tblGrid>
              <a:tr h="80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983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83"/>
                                        </p:tgtEl>
                                        <p:attrNameLst>
                                          <p:attrName>style.visibility</p:attrName>
                                        </p:attrNameLst>
                                      </p:cBhvr>
                                      <p:to>
                                        <p:strVal val="visible"/>
                                      </p:to>
                                    </p:set>
                                    <p:animEffect transition="in" filter="fade">
                                      <p:cBhvr>
                                        <p:cTn id="7" dur="1000"/>
                                        <p:tgtEl>
                                          <p:spTgt spid="27683"/>
                                        </p:tgtEl>
                                      </p:cBhvr>
                                    </p:animEffect>
                                    <p:anim calcmode="lin" valueType="num">
                                      <p:cBhvr>
                                        <p:cTn id="8" dur="1000" fill="hold"/>
                                        <p:tgtEl>
                                          <p:spTgt spid="27683"/>
                                        </p:tgtEl>
                                        <p:attrNameLst>
                                          <p:attrName>ppt_x</p:attrName>
                                        </p:attrNameLst>
                                      </p:cBhvr>
                                      <p:tavLst>
                                        <p:tav tm="0">
                                          <p:val>
                                            <p:strVal val="#ppt_x"/>
                                          </p:val>
                                        </p:tav>
                                        <p:tav tm="100000">
                                          <p:val>
                                            <p:strVal val="#ppt_x"/>
                                          </p:val>
                                        </p:tav>
                                      </p:tavLst>
                                    </p:anim>
                                    <p:anim calcmode="lin" valueType="num">
                                      <p:cBhvr>
                                        <p:cTn id="9" dur="1000" fill="hold"/>
                                        <p:tgtEl>
                                          <p:spTgt spid="27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half" idx="2"/>
            <p:extLst>
              <p:ext uri="{D42A27DB-BD31-4B8C-83A1-F6EECF244321}">
                <p14:modId xmlns:p14="http://schemas.microsoft.com/office/powerpoint/2010/main" val="3143070643"/>
              </p:ext>
            </p:extLst>
          </p:nvPr>
        </p:nvGraphicFramePr>
        <p:xfrm>
          <a:off x="1016000" y="35052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8731" name="Group 59"/>
          <p:cNvGraphicFramePr>
            <a:graphicFrameLocks noGrp="1"/>
          </p:cNvGraphicFramePr>
          <p:nvPr>
            <p:ph sz="half" idx="1"/>
            <p:extLst>
              <p:ext uri="{D42A27DB-BD31-4B8C-83A1-F6EECF244321}">
                <p14:modId xmlns:p14="http://schemas.microsoft.com/office/powerpoint/2010/main" val="1850762384"/>
              </p:ext>
            </p:extLst>
          </p:nvPr>
        </p:nvGraphicFramePr>
        <p:xfrm>
          <a:off x="1016000" y="26670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872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8729" name="Rectangle 57"/>
          <p:cNvSpPr>
            <a:spLocks noChangeArrowheads="1"/>
          </p:cNvSpPr>
          <p:nvPr/>
        </p:nvSpPr>
        <p:spPr bwMode="auto">
          <a:xfrm>
            <a:off x="711200" y="3429000"/>
            <a:ext cx="10972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G: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304800" y="18288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47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29"/>
                                        </p:tgtEl>
                                        <p:attrNameLst>
                                          <p:attrName>style.visibility</p:attrName>
                                        </p:attrNameLst>
                                      </p:cBhvr>
                                      <p:to>
                                        <p:strVal val="visible"/>
                                      </p:to>
                                    </p:set>
                                    <p:animEffect transition="in" filter="fade">
                                      <p:cBhvr>
                                        <p:cTn id="7" dur="1000"/>
                                        <p:tgtEl>
                                          <p:spTgt spid="28729"/>
                                        </p:tgtEl>
                                      </p:cBhvr>
                                    </p:animEffect>
                                    <p:anim calcmode="lin" valueType="num">
                                      <p:cBhvr>
                                        <p:cTn id="8" dur="1000" fill="hold"/>
                                        <p:tgtEl>
                                          <p:spTgt spid="28729"/>
                                        </p:tgtEl>
                                        <p:attrNameLst>
                                          <p:attrName>ppt_x</p:attrName>
                                        </p:attrNameLst>
                                      </p:cBhvr>
                                      <p:tavLst>
                                        <p:tav tm="0">
                                          <p:val>
                                            <p:strVal val="#ppt_x"/>
                                          </p:val>
                                        </p:tav>
                                        <p:tav tm="100000">
                                          <p:val>
                                            <p:strVal val="#ppt_x"/>
                                          </p:val>
                                        </p:tav>
                                      </p:tavLst>
                                    </p:anim>
                                    <p:anim calcmode="lin" valueType="num">
                                      <p:cBhvr>
                                        <p:cTn id="9" dur="1000" fill="hold"/>
                                        <p:tgtEl>
                                          <p:spTgt spid="28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ph sz="half" idx="2"/>
            <p:extLst>
              <p:ext uri="{D42A27DB-BD31-4B8C-83A1-F6EECF244321}">
                <p14:modId xmlns:p14="http://schemas.microsoft.com/office/powerpoint/2010/main" val="2703351213"/>
              </p:ext>
            </p:extLst>
          </p:nvPr>
        </p:nvGraphicFramePr>
        <p:xfrm>
          <a:off x="812801" y="3733801"/>
          <a:ext cx="11074404" cy="555625"/>
        </p:xfrm>
        <a:graphic>
          <a:graphicData uri="http://schemas.openxmlformats.org/drawingml/2006/table">
            <a:tbl>
              <a:tblPr/>
              <a:tblGrid>
                <a:gridCol w="1232752">
                  <a:extLst>
                    <a:ext uri="{9D8B030D-6E8A-4147-A177-3AD203B41FA5}">
                      <a16:colId xmlns:a16="http://schemas.microsoft.com/office/drawing/2014/main" val="20000"/>
                    </a:ext>
                  </a:extLst>
                </a:gridCol>
                <a:gridCol w="1225965">
                  <a:extLst>
                    <a:ext uri="{9D8B030D-6E8A-4147-A177-3AD203B41FA5}">
                      <a16:colId xmlns:a16="http://schemas.microsoft.com/office/drawing/2014/main" val="20001"/>
                    </a:ext>
                  </a:extLst>
                </a:gridCol>
                <a:gridCol w="1232751">
                  <a:extLst>
                    <a:ext uri="{9D8B030D-6E8A-4147-A177-3AD203B41FA5}">
                      <a16:colId xmlns:a16="http://schemas.microsoft.com/office/drawing/2014/main" val="20002"/>
                    </a:ext>
                  </a:extLst>
                </a:gridCol>
                <a:gridCol w="1232752">
                  <a:extLst>
                    <a:ext uri="{9D8B030D-6E8A-4147-A177-3AD203B41FA5}">
                      <a16:colId xmlns:a16="http://schemas.microsoft.com/office/drawing/2014/main" val="20003"/>
                    </a:ext>
                  </a:extLst>
                </a:gridCol>
                <a:gridCol w="1225965">
                  <a:extLst>
                    <a:ext uri="{9D8B030D-6E8A-4147-A177-3AD203B41FA5}">
                      <a16:colId xmlns:a16="http://schemas.microsoft.com/office/drawing/2014/main" val="20004"/>
                    </a:ext>
                  </a:extLst>
                </a:gridCol>
                <a:gridCol w="1232751">
                  <a:extLst>
                    <a:ext uri="{9D8B030D-6E8A-4147-A177-3AD203B41FA5}">
                      <a16:colId xmlns:a16="http://schemas.microsoft.com/office/drawing/2014/main" val="20005"/>
                    </a:ext>
                  </a:extLst>
                </a:gridCol>
                <a:gridCol w="1232752">
                  <a:extLst>
                    <a:ext uri="{9D8B030D-6E8A-4147-A177-3AD203B41FA5}">
                      <a16:colId xmlns:a16="http://schemas.microsoft.com/office/drawing/2014/main" val="20006"/>
                    </a:ext>
                  </a:extLst>
                </a:gridCol>
                <a:gridCol w="1225965">
                  <a:extLst>
                    <a:ext uri="{9D8B030D-6E8A-4147-A177-3AD203B41FA5}">
                      <a16:colId xmlns:a16="http://schemas.microsoft.com/office/drawing/2014/main" val="20007"/>
                    </a:ext>
                  </a:extLst>
                </a:gridCol>
                <a:gridCol w="1232751">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0779" name="Group 59"/>
          <p:cNvGraphicFramePr>
            <a:graphicFrameLocks noGrp="1"/>
          </p:cNvGraphicFramePr>
          <p:nvPr>
            <p:ph sz="half" idx="1"/>
            <p:extLst>
              <p:ext uri="{D42A27DB-BD31-4B8C-83A1-F6EECF244321}">
                <p14:modId xmlns:p14="http://schemas.microsoft.com/office/powerpoint/2010/main" val="2707096304"/>
              </p:ext>
            </p:extLst>
          </p:nvPr>
        </p:nvGraphicFramePr>
        <p:xfrm>
          <a:off x="1016004" y="2819400"/>
          <a:ext cx="10769589" cy="838200"/>
        </p:xfrm>
        <a:graphic>
          <a:graphicData uri="http://schemas.openxmlformats.org/drawingml/2006/table">
            <a:tbl>
              <a:tblPr/>
              <a:tblGrid>
                <a:gridCol w="1196621">
                  <a:extLst>
                    <a:ext uri="{9D8B030D-6E8A-4147-A177-3AD203B41FA5}">
                      <a16:colId xmlns:a16="http://schemas.microsoft.com/office/drawing/2014/main" val="20000"/>
                    </a:ext>
                  </a:extLst>
                </a:gridCol>
                <a:gridCol w="1196621">
                  <a:extLst>
                    <a:ext uri="{9D8B030D-6E8A-4147-A177-3AD203B41FA5}">
                      <a16:colId xmlns:a16="http://schemas.microsoft.com/office/drawing/2014/main" val="20001"/>
                    </a:ext>
                  </a:extLst>
                </a:gridCol>
                <a:gridCol w="1196621">
                  <a:extLst>
                    <a:ext uri="{9D8B030D-6E8A-4147-A177-3AD203B41FA5}">
                      <a16:colId xmlns:a16="http://schemas.microsoft.com/office/drawing/2014/main" val="20002"/>
                    </a:ext>
                  </a:extLst>
                </a:gridCol>
                <a:gridCol w="1196621">
                  <a:extLst>
                    <a:ext uri="{9D8B030D-6E8A-4147-A177-3AD203B41FA5}">
                      <a16:colId xmlns:a16="http://schemas.microsoft.com/office/drawing/2014/main" val="20003"/>
                    </a:ext>
                  </a:extLst>
                </a:gridCol>
                <a:gridCol w="1196621">
                  <a:extLst>
                    <a:ext uri="{9D8B030D-6E8A-4147-A177-3AD203B41FA5}">
                      <a16:colId xmlns:a16="http://schemas.microsoft.com/office/drawing/2014/main" val="20004"/>
                    </a:ext>
                  </a:extLst>
                </a:gridCol>
                <a:gridCol w="1196621">
                  <a:extLst>
                    <a:ext uri="{9D8B030D-6E8A-4147-A177-3AD203B41FA5}">
                      <a16:colId xmlns:a16="http://schemas.microsoft.com/office/drawing/2014/main" val="20005"/>
                    </a:ext>
                  </a:extLst>
                </a:gridCol>
                <a:gridCol w="1196621">
                  <a:extLst>
                    <a:ext uri="{9D8B030D-6E8A-4147-A177-3AD203B41FA5}">
                      <a16:colId xmlns:a16="http://schemas.microsoft.com/office/drawing/2014/main" val="20006"/>
                    </a:ext>
                  </a:extLst>
                </a:gridCol>
                <a:gridCol w="1196621">
                  <a:extLst>
                    <a:ext uri="{9D8B030D-6E8A-4147-A177-3AD203B41FA5}">
                      <a16:colId xmlns:a16="http://schemas.microsoft.com/office/drawing/2014/main" val="20007"/>
                    </a:ext>
                  </a:extLst>
                </a:gridCol>
                <a:gridCol w="1196621">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G</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txBox="1">
            <a:spLocks noChangeArrowheads="1"/>
          </p:cNvSpPr>
          <p:nvPr/>
        </p:nvSpPr>
        <p:spPr bwMode="black">
          <a:xfrm>
            <a:off x="508000" y="200660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i="1" u="none">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a:lstStyle>
          <a:p>
            <a:pPr algn="l"/>
            <a:r>
              <a:rPr lang="en-US" sz="4000" dirty="0" err="1">
                <a:solidFill>
                  <a:srgbClr val="000000"/>
                </a:solidFill>
                <a:latin typeface="Times New Roman" panose="02020603050405020304" pitchFamily="18" charset="0"/>
                <a:cs typeface="Times New Roman" panose="02020603050405020304" pitchFamily="18" charset="0"/>
              </a:rPr>
              <a:t>Hãy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điền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cái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tương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ứng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với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số</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tìm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được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ô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a:t>
            </a:r>
            <a:br>
              <a:rPr lang="en-US" sz="4000" dirty="0">
                <a:solidFill>
                  <a:srgbClr val="000000"/>
                </a:solidFill>
                <a:latin typeface="Times New Roman" panose="02020603050405020304" pitchFamily="18" charset="0"/>
                <a:cs typeface="Times New Roman" panose="02020603050405020304" pitchFamily="18" charset="0"/>
              </a:rPr>
            </a:b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3" name="Action Button: Home 2">
            <a:hlinkClick r:id="rId3" action="ppaction://hlinkfile" highlightClick="1"/>
          </p:cNvPr>
          <p:cNvSpPr/>
          <p:nvPr/>
        </p:nvSpPr>
        <p:spPr bwMode="auto">
          <a:xfrm>
            <a:off x="304800" y="6172200"/>
            <a:ext cx="1016000" cy="5334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a:ln w="22225">
                <a:solidFill>
                  <a:schemeClr val="accent2"/>
                </a:solidFill>
                <a:prstDash val="solid"/>
              </a:ln>
              <a:solidFill>
                <a:schemeClr val="accent2">
                  <a:lumMod val="40000"/>
                  <a:lumOff val="60000"/>
                </a:schemeClr>
              </a:solidFill>
              <a:latin typeface="Arial" charset="0"/>
            </a:endParaRPr>
          </a:p>
        </p:txBody>
      </p:sp>
      <p:sp>
        <p:nvSpPr>
          <p:cNvPr id="4" name="Action Button: Movie 3">
            <a:hlinkClick r:id="rId4" action="ppaction://hlinkfile" highlightClick="1"/>
          </p:cNvPr>
          <p:cNvSpPr/>
          <p:nvPr/>
        </p:nvSpPr>
        <p:spPr bwMode="auto">
          <a:xfrm>
            <a:off x="10668000" y="5943600"/>
            <a:ext cx="1288288" cy="772804"/>
          </a:xfrm>
          <a:prstGeom prst="actionButtonMovi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Rectangle 1"/>
          <p:cNvSpPr/>
          <p:nvPr/>
        </p:nvSpPr>
        <p:spPr>
          <a:xfrm>
            <a:off x="3239054" y="5942428"/>
            <a:ext cx="6023124"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 NHƯ CHỚP NHÍ</a:t>
            </a:r>
          </a:p>
        </p:txBody>
      </p:sp>
    </p:spTree>
    <p:extLst>
      <p:ext uri="{BB962C8B-B14F-4D97-AF65-F5344CB8AC3E}">
        <p14:creationId xmlns:p14="http://schemas.microsoft.com/office/powerpoint/2010/main" val="17090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0779"/>
                                        </p:tgtEl>
                                      </p:cBhvr>
                                    </p:animEffect>
                                    <p:animScale>
                                      <p:cBhvr>
                                        <p:cTn id="12" dur="500" autoRev="1" fill="hold"/>
                                        <p:tgtEl>
                                          <p:spTgt spid="30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ẹp miền Trung mùa nước lũ: Nụ cười ấm áp của người chiến s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96622"/>
            <a:ext cx="4372884"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ũ lụt miền Trung ngập tràn báo chí nước ngoài - Báo Người lao  động | Hình ảnh, Chèo thuy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86" y="196622"/>
            <a:ext cx="373016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ền Trung đáp trả ân tình, quyên góp hàng hoá gửi Sài Gòn chống dịch -  VietNam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 y="3512457"/>
            <a:ext cx="4334105" cy="3149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nn-imgs-f.vgcloud.vn/2021/07/16/16/mien-trung-dap-tra-an-tinh-quyen-gop-hang-hoa-gui-sai-gon-chong-dich-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86" y="3512457"/>
            <a:ext cx="3730165" cy="34745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Chung tay hướng về khúc ruột miền Trung - Báo Lâm Đồng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hung tay hướng về khúc ruột miền Trung - Báo Lâm Đồng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hung tay hướng về khúc ruột miền Trung - Báo Lâm Đồng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630" y="1546000"/>
            <a:ext cx="307702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358019"/>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4800" dirty="0" err="1">
                <a:latin typeface="Times New Roman" pitchFamily="18" charset="0"/>
                <a:ea typeface="造字工房悦黑（非商用）常规体" pitchFamily="2" charset="-122"/>
                <a:cs typeface="Times New Roman" pitchFamily="18" charset="0"/>
              </a:rPr>
              <a:t>Em</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học</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được</a:t>
            </a:r>
            <a:endParaRPr lang="zh-CN" altLang="en-US" sz="4800" dirty="0">
              <a:latin typeface="Times New Roman" pitchFamily="18" charset="0"/>
              <a:ea typeface="造字工房悦黑（非商用）常规体" pitchFamily="2" charset="-122"/>
              <a:cs typeface="Times New Roman" pitchFamily="18" charset="0"/>
            </a:endParaRPr>
          </a:p>
        </p:txBody>
      </p:sp>
      <p:grpSp>
        <p:nvGrpSpPr>
          <p:cNvPr id="95" name="组合 94"/>
          <p:cNvGrpSpPr/>
          <p:nvPr/>
        </p:nvGrpSpPr>
        <p:grpSpPr>
          <a:xfrm>
            <a:off x="815226" y="3597506"/>
            <a:ext cx="2959908" cy="1704126"/>
            <a:chOff x="322231" y="4294149"/>
            <a:chExt cx="2959908" cy="2119301"/>
          </a:xfrm>
        </p:grpSpPr>
        <p:sp>
          <p:nvSpPr>
            <p:cNvPr id="96" name="矩形 95"/>
            <p:cNvSpPr/>
            <p:nvPr/>
          </p:nvSpPr>
          <p:spPr>
            <a:xfrm>
              <a:off x="409353" y="4294149"/>
              <a:ext cx="2872786" cy="727243"/>
            </a:xfrm>
            <a:prstGeom prst="rect">
              <a:avLst/>
            </a:prstGeom>
          </p:spPr>
          <p:txBody>
            <a:bodyPr wrap="square">
              <a:spAutoFit/>
            </a:bodyPr>
            <a:lstStyle/>
            <a:p>
              <a:pPr algn="ctr"/>
              <a:r>
                <a:rPr lang="en-US" altLang="zh-CN" sz="3200">
                  <a:solidFill>
                    <a:srgbClr val="FF9900"/>
                  </a:solidFill>
                  <a:latin typeface="Times New Roman" pitchFamily="18" charset="0"/>
                  <a:ea typeface="造字工房悦黑（非商用）常规体" pitchFamily="2" charset="-122"/>
                  <a:cs typeface="Times New Roman" pitchFamily="18" charset="0"/>
                </a:rPr>
                <a:t>Định nghĩa</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97" name="Text Placeholder 5"/>
            <p:cNvSpPr txBox="1">
              <a:spLocks/>
            </p:cNvSpPr>
            <p:nvPr/>
          </p:nvSpPr>
          <p:spPr>
            <a:xfrm>
              <a:off x="322231" y="5021391"/>
              <a:ext cx="2759463" cy="13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Số nguyên tố</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Hợp số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1" name="组合 100"/>
          <p:cNvGrpSpPr/>
          <p:nvPr/>
        </p:nvGrpSpPr>
        <p:grpSpPr>
          <a:xfrm>
            <a:off x="4455509" y="3655534"/>
            <a:ext cx="3208029" cy="1994005"/>
            <a:chOff x="6314741" y="4297551"/>
            <a:chExt cx="2275253" cy="1994005"/>
          </a:xfrm>
        </p:grpSpPr>
        <p:sp>
          <p:nvSpPr>
            <p:cNvPr id="102" name="矩形 101"/>
            <p:cNvSpPr/>
            <p:nvPr/>
          </p:nvSpPr>
          <p:spPr>
            <a:xfrm>
              <a:off x="6454523" y="4297551"/>
              <a:ext cx="1912704" cy="584775"/>
            </a:xfrm>
            <a:prstGeom prst="rect">
              <a:avLst/>
            </a:prstGeom>
          </p:spPr>
          <p:txBody>
            <a:bodyPr wrap="none">
              <a:spAutoFit/>
            </a:bodyPr>
            <a:lstStyle/>
            <a:p>
              <a:pPr algn="ctr"/>
              <a:r>
                <a:rPr lang="en-US" altLang="zh-CN" sz="3200">
                  <a:solidFill>
                    <a:srgbClr val="FF9900"/>
                  </a:solidFill>
                  <a:latin typeface="Times New Roman" pitchFamily="18" charset="0"/>
                  <a:ea typeface="造字工房悦黑（非商用）常规体" pitchFamily="2" charset="-122"/>
                  <a:cs typeface="Times New Roman" pitchFamily="18" charset="0"/>
                </a:rPr>
                <a:t>Nắm được</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3" name="Text Placeholder 5"/>
            <p:cNvSpPr txBox="1">
              <a:spLocks/>
            </p:cNvSpPr>
            <p:nvPr/>
          </p:nvSpPr>
          <p:spPr>
            <a:xfrm>
              <a:off x="6314741" y="4884554"/>
              <a:ext cx="2275253" cy="140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Ước nguyên tố là gì</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Biết tìm ước nguyên tố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4" name="组合 103"/>
          <p:cNvGrpSpPr/>
          <p:nvPr/>
        </p:nvGrpSpPr>
        <p:grpSpPr>
          <a:xfrm>
            <a:off x="8277139" y="3609913"/>
            <a:ext cx="3014306" cy="1729658"/>
            <a:chOff x="8908929" y="4294149"/>
            <a:chExt cx="3014306" cy="1729658"/>
          </a:xfrm>
        </p:grpSpPr>
        <p:sp>
          <p:nvSpPr>
            <p:cNvPr id="105" name="矩形 104"/>
            <p:cNvSpPr/>
            <p:nvPr/>
          </p:nvSpPr>
          <p:spPr>
            <a:xfrm>
              <a:off x="9801972" y="4294149"/>
              <a:ext cx="1792478" cy="584775"/>
            </a:xfrm>
            <a:prstGeom prst="rect">
              <a:avLst/>
            </a:prstGeom>
          </p:spPr>
          <p:txBody>
            <a:bodyPr wrap="none">
              <a:spAutoFit/>
            </a:bodyPr>
            <a:lstStyle/>
            <a:p>
              <a:r>
                <a:rPr lang="en-US" altLang="zh-CN" sz="3200" dirty="0" err="1">
                  <a:solidFill>
                    <a:srgbClr val="FF9900"/>
                  </a:solidFill>
                  <a:latin typeface="Times New Roman" pitchFamily="18" charset="0"/>
                  <a:ea typeface="造字工房悦黑（非商用）常规体" pitchFamily="2" charset="-122"/>
                  <a:cs typeface="Times New Roman" pitchFamily="18" charset="0"/>
                </a:rPr>
                <a:t>Vận</a:t>
              </a:r>
              <a:r>
                <a:rPr lang="en-US" altLang="zh-CN" sz="3200" dirty="0">
                  <a:solidFill>
                    <a:srgbClr val="FF9900"/>
                  </a:solidFill>
                  <a:latin typeface="Times New Roman" pitchFamily="18" charset="0"/>
                  <a:ea typeface="造字工房悦黑（非商用）常规体" pitchFamily="2" charset="-122"/>
                  <a:cs typeface="Times New Roman" pitchFamily="18" charset="0"/>
                </a:rPr>
                <a:t> </a:t>
              </a:r>
              <a:r>
                <a:rPr lang="en-US" altLang="zh-CN" sz="3200" dirty="0" err="1">
                  <a:solidFill>
                    <a:srgbClr val="FF9900"/>
                  </a:solidFill>
                  <a:latin typeface="Times New Roman" pitchFamily="18" charset="0"/>
                  <a:ea typeface="造字工房悦黑（非商用）常规体" pitchFamily="2" charset="-122"/>
                  <a:cs typeface="Times New Roman" pitchFamily="18" charset="0"/>
                </a:rPr>
                <a:t>dụng</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6" name="Text Placeholder 5"/>
            <p:cNvSpPr txBox="1">
              <a:spLocks/>
            </p:cNvSpPr>
            <p:nvPr/>
          </p:nvSpPr>
          <p:spPr>
            <a:xfrm>
              <a:off x="8908929" y="4878924"/>
              <a:ext cx="3014306"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dirty="0" err="1">
                  <a:latin typeface="Times New Roman" pitchFamily="18" charset="0"/>
                  <a:ea typeface="造字工房悦黑（非商用）常规体" pitchFamily="2" charset="-122"/>
                  <a:cs typeface="Times New Roman" pitchFamily="18" charset="0"/>
                </a:rPr>
                <a:t>Giải</a:t>
              </a:r>
              <a:r>
                <a:rPr lang="en-US" altLang="zh-CN" dirty="0">
                  <a:latin typeface="Times New Roman" pitchFamily="18" charset="0"/>
                  <a:ea typeface="造字工房悦黑（非商用）常规体" pitchFamily="2" charset="-122"/>
                  <a:cs typeface="Times New Roman" pitchFamily="18" charset="0"/>
                </a:rPr>
                <a:t> </a:t>
              </a:r>
              <a:r>
                <a:rPr lang="en-US" altLang="zh-CN" err="1">
                  <a:latin typeface="Times New Roman" pitchFamily="18" charset="0"/>
                  <a:ea typeface="造字工房悦黑（非商用）常规体" pitchFamily="2" charset="-122"/>
                  <a:cs typeface="Times New Roman" pitchFamily="18" charset="0"/>
                </a:rPr>
                <a:t>thích</a:t>
              </a:r>
              <a:r>
                <a:rPr lang="en-US" altLang="zh-CN">
                  <a:latin typeface="Times New Roman" pitchFamily="18" charset="0"/>
                  <a:ea typeface="造字工房悦黑（非商用）常规体" pitchFamily="2" charset="-122"/>
                  <a:cs typeface="Times New Roman" pitchFamily="18" charset="0"/>
                </a:rPr>
                <a:t> đâu là số nguyên tố, hợp số</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Chứng minh được 1 số là hợp số</a:t>
              </a:r>
            </a:p>
            <a:p>
              <a:pPr marL="0" indent="0" algn="ctr">
                <a:lnSpc>
                  <a:spcPct val="100000"/>
                </a:lnSpc>
                <a:spcBef>
                  <a:spcPts val="0"/>
                </a:spcBef>
                <a:buNone/>
              </a:pP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7" name="组合 106"/>
          <p:cNvGrpSpPr/>
          <p:nvPr/>
        </p:nvGrpSpPr>
        <p:grpSpPr>
          <a:xfrm>
            <a:off x="8907295" y="1812538"/>
            <a:ext cx="1556194" cy="1556194"/>
            <a:chOff x="9674578" y="2446144"/>
            <a:chExt cx="1556194" cy="1556194"/>
          </a:xfrm>
        </p:grpSpPr>
        <p:grpSp>
          <p:nvGrpSpPr>
            <p:cNvPr id="108" name="组合 107"/>
            <p:cNvGrpSpPr/>
            <p:nvPr/>
          </p:nvGrpSpPr>
          <p:grpSpPr>
            <a:xfrm>
              <a:off x="9674578" y="2446144"/>
              <a:ext cx="1556194" cy="1556194"/>
              <a:chOff x="3154508" y="1821271"/>
              <a:chExt cx="2785107" cy="2785102"/>
            </a:xfrm>
          </p:grpSpPr>
          <p:sp>
            <p:nvSpPr>
              <p:cNvPr id="110"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5"/>
              <p:cNvSpPr>
                <a:spLocks/>
              </p:cNvSpPr>
              <p:nvPr/>
            </p:nvSpPr>
            <p:spPr bwMode="auto">
              <a:xfrm rot="10800000">
                <a:off x="3447677" y="2114440"/>
                <a:ext cx="2198769" cy="2198765"/>
              </a:xfrm>
              <a:prstGeom prst="ellipse">
                <a:avLst/>
              </a:prstGeom>
              <a:gradFill flip="none" rotWithShape="1">
                <a:gsLst>
                  <a:gs pos="0">
                    <a:schemeClr val="accent4"/>
                  </a:gs>
                  <a:gs pos="100000">
                    <a:schemeClr val="accent4">
                      <a:lumMod val="75000"/>
                    </a:schemeClr>
                  </a:gs>
                </a:gsLst>
                <a:lin ang="2700000" scaled="1"/>
                <a:tileRect/>
              </a:gradFill>
              <a:ln w="25400">
                <a:gradFill flip="none" rotWithShape="1">
                  <a:gsLst>
                    <a:gs pos="0">
                      <a:schemeClr val="accent4">
                        <a:lumMod val="75000"/>
                      </a:schemeClr>
                    </a:gs>
                    <a:gs pos="100000">
                      <a:schemeClr val="accent4"/>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09" name="Freeform 5"/>
            <p:cNvSpPr>
              <a:spLocks noChangeAspect="1" noEditPoints="1"/>
            </p:cNvSpPr>
            <p:nvPr/>
          </p:nvSpPr>
          <p:spPr bwMode="auto">
            <a:xfrm>
              <a:off x="10262139" y="2880262"/>
              <a:ext cx="400923" cy="592899"/>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242886" y="1784390"/>
            <a:ext cx="1556194" cy="1556194"/>
            <a:chOff x="3843955" y="2446144"/>
            <a:chExt cx="1556194" cy="1556194"/>
          </a:xfrm>
        </p:grpSpPr>
        <p:grpSp>
          <p:nvGrpSpPr>
            <p:cNvPr id="113" name="组合 112"/>
            <p:cNvGrpSpPr/>
            <p:nvPr/>
          </p:nvGrpSpPr>
          <p:grpSpPr>
            <a:xfrm>
              <a:off x="3843955" y="2446144"/>
              <a:ext cx="1556194" cy="1556194"/>
              <a:chOff x="3154508" y="1821271"/>
              <a:chExt cx="2785107" cy="2785102"/>
            </a:xfrm>
          </p:grpSpPr>
          <p:sp>
            <p:nvSpPr>
              <p:cNvPr id="12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27"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14" name="组合 113"/>
            <p:cNvGrpSpPr>
              <a:grpSpLocks noChangeAspect="1"/>
            </p:cNvGrpSpPr>
            <p:nvPr/>
          </p:nvGrpSpPr>
          <p:grpSpPr>
            <a:xfrm>
              <a:off x="4305202" y="2997957"/>
              <a:ext cx="675251"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33" name="组合 132"/>
          <p:cNvGrpSpPr/>
          <p:nvPr/>
        </p:nvGrpSpPr>
        <p:grpSpPr>
          <a:xfrm>
            <a:off x="1491234" y="1804126"/>
            <a:ext cx="1556194" cy="1556194"/>
            <a:chOff x="997758" y="2442742"/>
            <a:chExt cx="1556194" cy="1556194"/>
          </a:xfrm>
        </p:grpSpPr>
        <p:grpSp>
          <p:nvGrpSpPr>
            <p:cNvPr id="134" name="组合 133"/>
            <p:cNvGrpSpPr/>
            <p:nvPr/>
          </p:nvGrpSpPr>
          <p:grpSpPr>
            <a:xfrm>
              <a:off x="997758" y="2442742"/>
              <a:ext cx="1556194" cy="1556194"/>
              <a:chOff x="3154508" y="1821271"/>
              <a:chExt cx="2785107" cy="2785102"/>
            </a:xfrm>
          </p:grpSpPr>
          <p:sp>
            <p:nvSpPr>
              <p:cNvPr id="13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37" name="Freeform 5"/>
              <p:cNvSpPr>
                <a:spLocks/>
              </p:cNvSpPr>
              <p:nvPr/>
            </p:nvSpPr>
            <p:spPr bwMode="auto">
              <a:xfrm rot="10800000">
                <a:off x="3447677" y="2114440"/>
                <a:ext cx="2198769" cy="2198765"/>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5" name="Freeform 7"/>
            <p:cNvSpPr>
              <a:spLocks noChangeAspect="1" noEditPoints="1"/>
            </p:cNvSpPr>
            <p:nvPr/>
          </p:nvSpPr>
          <p:spPr bwMode="auto">
            <a:xfrm>
              <a:off x="1432097" y="2948295"/>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8" name="01"/>
          <p:cNvSpPr/>
          <p:nvPr/>
        </p:nvSpPr>
        <p:spPr>
          <a:xfrm>
            <a:off x="7637095" y="1582329"/>
            <a:ext cx="2095445" cy="400110"/>
          </a:xfrm>
          <a:prstGeom prst="rect">
            <a:avLst/>
          </a:prstGeom>
          <a:noFill/>
        </p:spPr>
        <p:txBody>
          <a:bodyPr wrap="none" lIns="91440" tIns="45720" rIns="91440" bIns="45720">
            <a:spAutoFit/>
          </a:bodyPr>
          <a:lstStyle/>
          <a:p>
            <a:pPr algn="ctr"/>
            <a:r>
              <a:rPr lang="en-US" altLang="zh-CN" sz="2000" err="1">
                <a:ln w="0"/>
                <a:solidFill>
                  <a:schemeClr val="accent1"/>
                </a:solidFill>
                <a:latin typeface="#9Slide07 Crocante" panose="02000000000000000000" pitchFamily="2" charset="0"/>
                <a:ea typeface="微软雅黑" panose="020B0503020204020204" pitchFamily="82" charset="2"/>
              </a:rPr>
              <a:t>Sách</a:t>
            </a:r>
            <a:r>
              <a:rPr lang="en-US" altLang="zh-CN" sz="2000">
                <a:ln w="0"/>
                <a:solidFill>
                  <a:schemeClr val="accent1"/>
                </a:solidFill>
                <a:latin typeface="#9Slide07 Crocante" panose="02000000000000000000" pitchFamily="2" charset="0"/>
                <a:ea typeface="微软雅黑" panose="020B0503020204020204" pitchFamily="82" charset="2"/>
              </a:rPr>
              <a:t> toán </a:t>
            </a:r>
            <a:r>
              <a:rPr lang="en-US" altLang="zh-CN" sz="2000" dirty="0">
                <a:ln w="0"/>
                <a:solidFill>
                  <a:schemeClr val="accent1"/>
                </a:solidFill>
                <a:latin typeface="#9Slide07 Crocante" panose="02000000000000000000" pitchFamily="2" charset="0"/>
                <a:ea typeface="微软雅黑" panose="020B0503020204020204" pitchFamily="82" charset="2"/>
              </a:rPr>
              <a:t>6 – </a:t>
            </a:r>
            <a:r>
              <a:rPr lang="en-US" altLang="zh-CN" sz="2000" dirty="0" err="1">
                <a:ln w="0"/>
                <a:solidFill>
                  <a:schemeClr val="accent1"/>
                </a:solidFill>
                <a:latin typeface="#9Slide07 Crocante" panose="02000000000000000000" pitchFamily="2" charset="0"/>
                <a:ea typeface="微软雅黑" panose="020B0503020204020204" pitchFamily="82" charset="2"/>
              </a:rPr>
              <a:t>Cánh</a:t>
            </a:r>
            <a:r>
              <a:rPr lang="en-US" altLang="zh-CN" sz="2000" dirty="0">
                <a:ln w="0"/>
                <a:solidFill>
                  <a:schemeClr val="accent1"/>
                </a:solidFill>
                <a:latin typeface="#9Slide07 Crocante" panose="02000000000000000000" pitchFamily="2" charset="0"/>
                <a:ea typeface="微软雅黑" panose="020B0503020204020204" pitchFamily="82" charset="2"/>
              </a:rPr>
              <a:t> </a:t>
            </a:r>
            <a:r>
              <a:rPr lang="en-US" altLang="zh-CN" sz="2000" dirty="0" err="1">
                <a:ln w="0"/>
                <a:solidFill>
                  <a:schemeClr val="accent1"/>
                </a:solidFill>
                <a:latin typeface="#9Slide07 Crocante" panose="02000000000000000000" pitchFamily="2" charset="0"/>
                <a:ea typeface="微软雅黑" panose="020B0503020204020204" pitchFamily="82" charset="2"/>
              </a:rPr>
              <a:t>diều</a:t>
            </a:r>
            <a:endParaRPr lang="zh-CN" altLang="en-US" sz="2000" b="0" cap="none" spc="0" dirty="0">
              <a:ln w="0"/>
              <a:solidFill>
                <a:schemeClr val="accent1"/>
              </a:solidFill>
              <a:latin typeface="#9Slide07 Crocante" panose="02000000000000000000" pitchFamily="2" charset="0"/>
              <a:ea typeface="微软雅黑" panose="020B0503020204020204" pitchFamily="82" charset="2"/>
            </a:endParaRPr>
          </a:p>
        </p:txBody>
      </p:sp>
      <p:pic>
        <p:nvPicPr>
          <p:cNvPr id="11" name="图片 10"/>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图片 11"/>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13" name="矩形 12"/>
          <p:cNvSpPr/>
          <p:nvPr/>
        </p:nvSpPr>
        <p:spPr>
          <a:xfrm>
            <a:off x="8500872" y="3638034"/>
            <a:ext cx="2404504" cy="523220"/>
          </a:xfrm>
          <a:prstGeom prst="rect">
            <a:avLst/>
          </a:prstGeom>
          <a:noFill/>
        </p:spPr>
        <p:txBody>
          <a:bodyPr wrap="none" lIns="91440" tIns="45720" rIns="91440" bIns="45720">
            <a:spAutoFit/>
          </a:bodyPr>
          <a:lstStyle/>
          <a:p>
            <a:pPr algn="ctr"/>
            <a:r>
              <a:rPr lang="en-US" altLang="zh-CN" sz="2800" cap="none" spc="0" dirty="0" err="1">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rPr>
              <a:t>Nguyễn</a:t>
            </a:r>
            <a:r>
              <a:rPr lang="en-US" altLang="zh-CN" sz="2800" cap="none" spc="0" dirty="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rPr>
              <a:t> </a:t>
            </a:r>
            <a:r>
              <a:rPr lang="en-US" altLang="zh-CN" sz="2800" dirty="0" err="1">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rPr>
              <a:t>Văn</a:t>
            </a:r>
            <a:r>
              <a:rPr lang="en-US" altLang="zh-CN" sz="2800" dirty="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rPr>
              <a:t> An</a:t>
            </a:r>
            <a:endParaRPr lang="zh-CN" altLang="en-US" sz="2800" cap="none" spc="0" dirty="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endParaRPr>
          </a:p>
        </p:txBody>
      </p:sp>
      <p:sp>
        <p:nvSpPr>
          <p:cNvPr id="9" name="PA_01">
            <a:extLst>
              <a:ext uri="{FF2B5EF4-FFF2-40B4-BE49-F238E27FC236}">
                <a16:creationId xmlns:a16="http://schemas.microsoft.com/office/drawing/2014/main" id="{34776087-4C80-473A-8728-C36054020661}"/>
              </a:ext>
            </a:extLst>
          </p:cNvPr>
          <p:cNvSpPr/>
          <p:nvPr>
            <p:custDataLst>
              <p:tags r:id="rId1"/>
            </p:custDataLst>
          </p:nvPr>
        </p:nvSpPr>
        <p:spPr>
          <a:xfrm>
            <a:off x="5946725" y="2060590"/>
            <a:ext cx="5476179" cy="1107996"/>
          </a:xfrm>
          <a:prstGeom prst="rect">
            <a:avLst/>
          </a:prstGeom>
          <a:noFill/>
        </p:spPr>
        <p:txBody>
          <a:bodyPr wrap="none" lIns="91440" tIns="45720" rIns="91440" bIns="45720">
            <a:spAutoFit/>
          </a:bodyPr>
          <a:lstStyle/>
          <a:p>
            <a:pPr algn="ctr"/>
            <a:r>
              <a:rPr lang="en-US" altLang="zh-CN" sz="6600" b="1" err="1">
                <a:ln w="0"/>
                <a:solidFill>
                  <a:srgbClr val="FF9900"/>
                </a:solidFill>
                <a:latin typeface="#9Slide03 SVNJustice League" panose="02000500000000000000" pitchFamily="2" charset="0"/>
                <a:ea typeface="微软雅黑" panose="020B0503020204020204" pitchFamily="82" charset="2"/>
              </a:rPr>
              <a:t>Học</a:t>
            </a:r>
            <a:r>
              <a:rPr lang="en-US" altLang="zh-CN" sz="6600" b="1">
                <a:ln w="0"/>
                <a:solidFill>
                  <a:srgbClr val="FF9900"/>
                </a:solidFill>
                <a:latin typeface="#9Slide03 SVNJustice League" panose="02000500000000000000" pitchFamily="2" charset="0"/>
                <a:ea typeface="微软雅黑" panose="020B0503020204020204" pitchFamily="82" charset="2"/>
              </a:rPr>
              <a:t> Toán </a:t>
            </a:r>
            <a:r>
              <a:rPr lang="en-US" altLang="zh-CN" sz="6600" b="1" dirty="0" err="1">
                <a:ln w="0"/>
                <a:solidFill>
                  <a:srgbClr val="FF9900"/>
                </a:solidFill>
                <a:latin typeface="#9Slide03 SVNJustice League" panose="02000500000000000000" pitchFamily="2" charset="0"/>
                <a:ea typeface="微软雅黑" panose="020B0503020204020204" pitchFamily="82" charset="2"/>
              </a:rPr>
              <a:t>là</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để</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yêu</a:t>
            </a:r>
            <a:endParaRPr lang="zh-CN" altLang="en-US" sz="6600" b="1" cap="none" spc="0" dirty="0">
              <a:ln w="0"/>
              <a:solidFill>
                <a:srgbClr val="FF9900"/>
              </a:solidFill>
              <a:latin typeface="#9Slide03 SVNJustice League" panose="02000500000000000000" pitchFamily="2" charset="0"/>
              <a:ea typeface="微软雅黑" panose="020B0503020204020204" pitchFamily="82" charset="2"/>
            </a:endParaRPr>
          </a:p>
        </p:txBody>
      </p:sp>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8" name="TextBox 207"/>
          <p:cNvSpPr txBox="1"/>
          <p:nvPr/>
        </p:nvSpPr>
        <p:spPr>
          <a:xfrm>
            <a:off x="2442402" y="2477879"/>
            <a:ext cx="1321812"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01</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09" name="TextBox 208"/>
          <p:cNvSpPr txBox="1"/>
          <p:nvPr/>
        </p:nvSpPr>
        <p:spPr>
          <a:xfrm>
            <a:off x="1821980" y="3629080"/>
            <a:ext cx="1366697"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02</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10" name="TextBox 209"/>
          <p:cNvSpPr txBox="1"/>
          <p:nvPr/>
        </p:nvSpPr>
        <p:spPr>
          <a:xfrm>
            <a:off x="2413812" y="4811208"/>
            <a:ext cx="135707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03</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4 cách chia, vì số 34 có 4 ước là 1;2;17 và 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grpSp>
        <p:nvGrpSpPr>
          <p:cNvPr id="20" name="组合 19"/>
          <p:cNvGrpSpPr/>
          <p:nvPr/>
        </p:nvGrpSpPr>
        <p:grpSpPr>
          <a:xfrm flipH="1">
            <a:off x="688080" y="1111539"/>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375931" y="3136910"/>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75" name="标题 1">
            <a:extLst>
              <a:ext uri="{FF2B5EF4-FFF2-40B4-BE49-F238E27FC236}">
                <a16:creationId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a:solidFill>
                  <a:srgbClr val="FF9900"/>
                </a:solidFill>
                <a:latin typeface="Times New Roman" pitchFamily="18" charset="0"/>
                <a:cs typeface="Times New Roman" pitchFamily="18" charset="0"/>
              </a:rPr>
              <a:t>Vậy thế nào là số nguyên tố? </a:t>
            </a:r>
          </a:p>
          <a:p>
            <a:pPr algn="ctr"/>
            <a:r>
              <a:rPr lang="en-US" altLang="zh-CN" sz="2800" b="1">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9"/>
          <p:cNvSpPr/>
          <p:nvPr/>
        </p:nvSpPr>
        <p:spPr>
          <a:xfrm>
            <a:off x="11669486" y="395534"/>
            <a:ext cx="362856" cy="581657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sz="2800"/>
          </a:p>
        </p:txBody>
      </p:sp>
      <p:sp>
        <p:nvSpPr>
          <p:cNvPr id="3" name="TextBox 2"/>
          <p:cNvSpPr txBox="1"/>
          <p:nvPr/>
        </p:nvSpPr>
        <p:spPr>
          <a:xfrm>
            <a:off x="682171" y="133924"/>
            <a:ext cx="7869398" cy="523220"/>
          </a:xfrm>
          <a:prstGeom prst="rect">
            <a:avLst/>
          </a:prstGeom>
          <a:noFill/>
        </p:spPr>
        <p:txBody>
          <a:bodyPr wrap="none" rtlCol="0">
            <a:spAutoFit/>
          </a:bodyPr>
          <a:lstStyle/>
          <a:p>
            <a:r>
              <a:rPr lang="en-US" sz="2800"/>
              <a:t>HOẠT ĐỘNG NHÓM: Hoàn thành phiếu học tập</a:t>
            </a:r>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287985054"/>
              </p:ext>
            </p:extLst>
          </p:nvPr>
        </p:nvGraphicFramePr>
        <p:xfrm>
          <a:off x="1959430" y="707742"/>
          <a:ext cx="6183084" cy="5554971"/>
        </p:xfrm>
        <a:graphic>
          <a:graphicData uri="http://schemas.openxmlformats.org/drawingml/2006/table">
            <a:tbl>
              <a:tblPr firstRow="1" firstCol="1" bandRow="1">
                <a:tableStyleId>{5C22544A-7EE6-4342-B048-85BDC9FD1C3A}</a:tableStyleId>
              </a:tblPr>
              <a:tblGrid>
                <a:gridCol w="1045826">
                  <a:extLst>
                    <a:ext uri="{9D8B030D-6E8A-4147-A177-3AD203B41FA5}">
                      <a16:colId xmlns:a16="http://schemas.microsoft.com/office/drawing/2014/main" val="20000"/>
                    </a:ext>
                  </a:extLst>
                </a:gridCol>
                <a:gridCol w="2452116">
                  <a:extLst>
                    <a:ext uri="{9D8B030D-6E8A-4147-A177-3AD203B41FA5}">
                      <a16:colId xmlns:a16="http://schemas.microsoft.com/office/drawing/2014/main" val="20001"/>
                    </a:ext>
                  </a:extLst>
                </a:gridCol>
                <a:gridCol w="2685142">
                  <a:extLst>
                    <a:ext uri="{9D8B030D-6E8A-4147-A177-3AD203B41FA5}">
                      <a16:colId xmlns:a16="http://schemas.microsoft.com/office/drawing/2014/main" val="20002"/>
                    </a:ext>
                  </a:extLst>
                </a:gridCol>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17219">
                <a:tc>
                  <a:txBody>
                    <a:bodyPr/>
                    <a:lstStyle/>
                    <a:p>
                      <a:pPr algn="ctr">
                        <a:lnSpc>
                          <a:spcPct val="150000"/>
                        </a:lnSpc>
                        <a:spcAft>
                          <a:spcPts val="1000"/>
                        </a:spcAft>
                      </a:pPr>
                      <a:r>
                        <a:rPr lang="vi-VN" sz="2800">
                          <a:effectLst/>
                        </a:rPr>
                        <a:t>3</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6</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17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34</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05:00</a:t>
            </a:r>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04:59</a:t>
            </a:r>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04:58</a:t>
            </a:r>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04:57</a:t>
            </a:r>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04:56</a:t>
            </a:r>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04:55</a:t>
            </a:r>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04:54</a:t>
            </a:r>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04:53</a:t>
            </a:r>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04:52</a:t>
            </a:r>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04:51</a:t>
            </a:r>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04:50</a:t>
            </a:r>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04:49</a:t>
            </a:r>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04:48</a:t>
            </a:r>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04:47</a:t>
            </a:r>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04:46</a:t>
            </a:r>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04:45</a:t>
            </a:r>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04:44</a:t>
            </a:r>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04:43</a:t>
            </a:r>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04:42</a:t>
            </a:r>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04:41</a:t>
            </a:r>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04:40</a:t>
            </a:r>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04:39</a:t>
            </a:r>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04:38</a:t>
            </a:r>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04:37</a:t>
            </a:r>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04:36</a:t>
            </a:r>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04:35</a:t>
            </a:r>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04:34</a:t>
            </a:r>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04:33</a:t>
            </a:r>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04:32</a:t>
            </a:r>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04:31</a:t>
            </a:r>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04:30</a:t>
            </a:r>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04:29</a:t>
            </a:r>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04:28</a:t>
            </a:r>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04:27</a:t>
            </a:r>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04:26</a:t>
            </a:r>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04:25</a:t>
            </a:r>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04:24</a:t>
            </a:r>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04:23</a:t>
            </a:r>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04:22</a:t>
            </a:r>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04:21</a:t>
            </a:r>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04:20</a:t>
            </a:r>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04:19</a:t>
            </a:r>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04:18</a:t>
            </a:r>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04:17</a:t>
            </a:r>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04:16</a:t>
            </a:r>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04:15</a:t>
            </a:r>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04:14</a:t>
            </a:r>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04:13</a:t>
            </a:r>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04:12</a:t>
            </a:r>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04:11</a:t>
            </a:r>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04:10</a:t>
            </a:r>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04:09</a:t>
            </a:r>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04:08</a:t>
            </a:r>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04:07</a:t>
            </a:r>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04:06</a:t>
            </a:r>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04:05</a:t>
            </a:r>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04:04</a:t>
            </a:r>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04:03</a:t>
            </a:r>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04:02</a:t>
            </a:r>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04:01</a:t>
            </a:r>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04:00</a:t>
            </a:r>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03:59</a:t>
            </a:r>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03:58</a:t>
            </a:r>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03:57</a:t>
            </a:r>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03:56</a:t>
            </a:r>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03:55</a:t>
            </a:r>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03:54</a:t>
            </a:r>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03:53</a:t>
            </a:r>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03:52</a:t>
            </a:r>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03:51</a:t>
            </a:r>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03:50</a:t>
            </a:r>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03:49</a:t>
            </a:r>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03:48</a:t>
            </a:r>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03:47</a:t>
            </a:r>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03:46</a:t>
            </a:r>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03:45</a:t>
            </a:r>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03:44</a:t>
            </a:r>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03:43</a:t>
            </a:r>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03:42</a:t>
            </a:r>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03:41</a:t>
            </a:r>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03:40</a:t>
            </a:r>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03:39</a:t>
            </a:r>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03:38</a:t>
            </a:r>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03:37</a:t>
            </a:r>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03:36</a:t>
            </a:r>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03:35</a:t>
            </a:r>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03:34</a:t>
            </a:r>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03:33</a:t>
            </a:r>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03:32</a:t>
            </a:r>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03:31</a:t>
            </a:r>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03:30</a:t>
            </a:r>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03:29</a:t>
            </a:r>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03:28</a:t>
            </a:r>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03:27</a:t>
            </a:r>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03:26</a:t>
            </a:r>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03:25</a:t>
            </a:r>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03:24</a:t>
            </a:r>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03:23</a:t>
            </a:r>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03:22</a:t>
            </a:r>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03:21</a:t>
            </a:r>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03:20</a:t>
            </a:r>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03:19</a:t>
            </a:r>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03:18</a:t>
            </a:r>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03:17</a:t>
            </a:r>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03:16</a:t>
            </a:r>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03:15</a:t>
            </a:r>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03:14</a:t>
            </a:r>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03:13</a:t>
            </a:r>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03:12</a:t>
            </a:r>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03:11</a:t>
            </a:r>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03:10</a:t>
            </a:r>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03:09</a:t>
            </a:r>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03:08</a:t>
            </a:r>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03:07</a:t>
            </a:r>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03:06</a:t>
            </a:r>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03:05</a:t>
            </a:r>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03:04</a:t>
            </a:r>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03:03</a:t>
            </a:r>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03:02</a:t>
            </a:r>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03:01</a:t>
            </a:r>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03:00</a:t>
            </a:r>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02:59</a:t>
            </a:r>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02:58</a:t>
            </a:r>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02:57</a:t>
            </a:r>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02:56</a:t>
            </a:r>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02:55</a:t>
            </a:r>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02:54</a:t>
            </a:r>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02:53</a:t>
            </a:r>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02:52</a:t>
            </a:r>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02:51</a:t>
            </a:r>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02:50</a:t>
            </a:r>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02:49</a:t>
            </a:r>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02:48</a:t>
            </a:r>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02:47</a:t>
            </a:r>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02:46</a:t>
            </a:r>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02:45</a:t>
            </a:r>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02:44</a:t>
            </a:r>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02:43</a:t>
            </a:r>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02:42</a:t>
            </a:r>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02:41</a:t>
            </a:r>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02:40</a:t>
            </a:r>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02:39</a:t>
            </a:r>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02:38</a:t>
            </a:r>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02:37</a:t>
            </a:r>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02:36</a:t>
            </a:r>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02:35</a:t>
            </a:r>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02:34</a:t>
            </a:r>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02:33</a:t>
            </a:r>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02:32</a:t>
            </a:r>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02:31</a:t>
            </a:r>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02:30</a:t>
            </a:r>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02:29</a:t>
            </a:r>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02:28</a:t>
            </a:r>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02:27</a:t>
            </a:r>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02:26</a:t>
            </a:r>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02:25</a:t>
            </a:r>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02:24</a:t>
            </a:r>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02:23</a:t>
            </a:r>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02:22</a:t>
            </a:r>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02:21</a:t>
            </a:r>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02:20</a:t>
            </a:r>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02:19</a:t>
            </a:r>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02:18</a:t>
            </a:r>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02:17</a:t>
            </a:r>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02:16</a:t>
            </a:r>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02:15</a:t>
            </a:r>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02:14</a:t>
            </a:r>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02:13</a:t>
            </a:r>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02:12</a:t>
            </a:r>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02:11</a:t>
            </a:r>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02:10</a:t>
            </a:r>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02:09</a:t>
            </a:r>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02:08</a:t>
            </a:r>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02:07</a:t>
            </a:r>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02:06</a:t>
            </a:r>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02:05</a:t>
            </a:r>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02:04</a:t>
            </a:r>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02:03</a:t>
            </a:r>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02:02</a:t>
            </a:r>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02:01</a:t>
            </a:r>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02:00</a:t>
            </a:r>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01:59</a:t>
            </a:r>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01:58</a:t>
            </a:r>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01:57</a:t>
            </a:r>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01:56</a:t>
            </a:r>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01:55</a:t>
            </a:r>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01:54</a:t>
            </a:r>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01:53</a:t>
            </a:r>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01:52</a:t>
            </a:r>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01:51</a:t>
            </a:r>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01:50</a:t>
            </a:r>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01:49</a:t>
            </a:r>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01:48</a:t>
            </a:r>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01:47</a:t>
            </a:r>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01:46</a:t>
            </a:r>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01:45</a:t>
            </a:r>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01:44</a:t>
            </a:r>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01:43</a:t>
            </a:r>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01:42</a:t>
            </a:r>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01:41</a:t>
            </a:r>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01:40</a:t>
            </a:r>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01:39</a:t>
            </a:r>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01:38</a:t>
            </a:r>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01:37</a:t>
            </a:r>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01:36</a:t>
            </a:r>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01:35</a:t>
            </a:r>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01:34</a:t>
            </a:r>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01:33</a:t>
            </a:r>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01:32</a:t>
            </a:r>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01:31</a:t>
            </a:r>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01:30</a:t>
            </a:r>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01:29</a:t>
            </a:r>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01:28</a:t>
            </a:r>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01:27</a:t>
            </a:r>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01:26</a:t>
            </a:r>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01:25</a:t>
            </a:r>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01:24</a:t>
            </a:r>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01:23</a:t>
            </a:r>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01:22</a:t>
            </a:r>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01:21</a:t>
            </a:r>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01:20</a:t>
            </a:r>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01:19</a:t>
            </a:r>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01:18</a:t>
            </a:r>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01:17</a:t>
            </a:r>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01:16</a:t>
            </a:r>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01:15</a:t>
            </a:r>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01:14</a:t>
            </a:r>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01:13</a:t>
            </a:r>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01:12</a:t>
            </a:r>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01:11</a:t>
            </a:r>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01:10</a:t>
            </a:r>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01:09</a:t>
            </a:r>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01:08</a:t>
            </a:r>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01:07</a:t>
            </a:r>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01:06</a:t>
            </a:r>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01:05</a:t>
            </a:r>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01:04</a:t>
            </a:r>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01:03</a:t>
            </a:r>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01:02</a:t>
            </a:r>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01:01</a:t>
            </a:r>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01:00</a:t>
            </a:r>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00:59</a:t>
            </a:r>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00:58</a:t>
            </a:r>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00:57</a:t>
            </a:r>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00:56</a:t>
            </a:r>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00:55</a:t>
            </a:r>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00:54</a:t>
            </a:r>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00:53</a:t>
            </a:r>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00:52</a:t>
            </a:r>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00:51</a:t>
            </a:r>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00:50</a:t>
            </a:r>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00:49</a:t>
            </a:r>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00:48</a:t>
            </a:r>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00:47</a:t>
            </a:r>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00:46</a:t>
            </a:r>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00:45</a:t>
            </a:r>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00:44</a:t>
            </a:r>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00:43</a:t>
            </a:r>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00:42</a:t>
            </a:r>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00:41</a:t>
            </a:r>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00:40</a:t>
            </a:r>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00:39</a:t>
            </a:r>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00:38</a:t>
            </a:r>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00:37</a:t>
            </a:r>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00:36</a:t>
            </a:r>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00:35</a:t>
            </a:r>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00:34</a:t>
            </a:r>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00:33</a:t>
            </a:r>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00:32</a:t>
            </a:r>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00:31</a:t>
            </a:r>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00:30</a:t>
            </a:r>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00:29</a:t>
            </a:r>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00:28</a:t>
            </a:r>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00:27</a:t>
            </a:r>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00:26</a:t>
            </a:r>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00:25</a:t>
            </a:r>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00:24</a:t>
            </a:r>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00:23</a:t>
            </a:r>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00:22</a:t>
            </a:r>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00:21</a:t>
            </a:r>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00:20</a:t>
            </a:r>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00:19</a:t>
            </a:r>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00:18</a:t>
            </a:r>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00:17</a:t>
            </a:r>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00:16</a:t>
            </a:r>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00:15</a:t>
            </a:r>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00:14</a:t>
            </a:r>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00:13</a:t>
            </a:r>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00:12</a:t>
            </a:r>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00:11</a:t>
            </a:r>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00:10</a:t>
            </a:r>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00:09</a:t>
            </a:r>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00:08</a:t>
            </a:r>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00:07</a:t>
            </a:r>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00:06</a:t>
            </a:r>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00:05</a:t>
            </a:r>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00:04</a:t>
            </a:r>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00:03</a:t>
            </a:r>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00:02</a:t>
            </a:r>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00:01</a:t>
            </a:r>
          </a:p>
        </p:txBody>
      </p:sp>
      <p:sp>
        <p:nvSpPr>
          <p:cNvPr id="372" name="Rounded Rectangle 3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00:00</a:t>
            </a:r>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TG</a:t>
            </a:r>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7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7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7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76"/>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77"/>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78"/>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79"/>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80"/>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81"/>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82"/>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83"/>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84"/>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85"/>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86"/>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87"/>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88"/>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89"/>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90"/>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91"/>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92"/>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93"/>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94"/>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95"/>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96"/>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97"/>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98"/>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99"/>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100"/>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101"/>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102"/>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103"/>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104"/>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105"/>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106"/>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107"/>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108"/>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109"/>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110"/>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111"/>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112"/>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113"/>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114"/>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115"/>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116"/>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117"/>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118"/>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119"/>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20"/>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21"/>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22"/>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23"/>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24"/>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5"/>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6"/>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7"/>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8"/>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9"/>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30"/>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31"/>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32"/>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33"/>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34"/>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5"/>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6"/>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7"/>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8"/>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9"/>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40"/>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41"/>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42"/>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43"/>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44"/>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5"/>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6"/>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7"/>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8"/>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9"/>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50"/>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51"/>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52"/>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53"/>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54"/>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5"/>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6"/>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7"/>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8"/>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9"/>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60"/>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61"/>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62"/>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63"/>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64"/>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5"/>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6"/>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7"/>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8"/>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9"/>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70"/>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71"/>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72"/>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73"/>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74"/>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5"/>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6"/>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7"/>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8"/>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9"/>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80"/>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81"/>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82"/>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83"/>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84"/>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5"/>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6"/>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7"/>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8"/>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9"/>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90"/>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91"/>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92"/>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93"/>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94"/>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5"/>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6"/>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7"/>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8"/>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9"/>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200"/>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201"/>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202"/>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203"/>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204"/>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5"/>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6"/>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7"/>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8"/>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9"/>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10"/>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11"/>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12"/>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13"/>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14"/>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5"/>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6"/>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7"/>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8"/>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9"/>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20"/>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21"/>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22"/>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23"/>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24"/>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5"/>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6"/>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7"/>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8"/>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9"/>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30"/>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31"/>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32"/>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33"/>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34"/>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5"/>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6"/>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7"/>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8"/>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9"/>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40"/>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41"/>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42"/>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43"/>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44"/>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5"/>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6"/>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7"/>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8"/>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9"/>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50"/>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51"/>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52"/>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53"/>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54"/>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5"/>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6"/>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7"/>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8"/>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9"/>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60"/>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61"/>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62"/>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63"/>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64"/>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5"/>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6"/>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7"/>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8"/>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9"/>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70"/>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71"/>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72"/>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73"/>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74"/>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5"/>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6"/>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7"/>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8"/>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9"/>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80"/>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81"/>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82"/>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83"/>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84"/>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5"/>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6"/>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7"/>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8"/>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9"/>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90"/>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91"/>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92"/>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93"/>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94"/>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5"/>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6"/>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7"/>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8"/>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9"/>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300"/>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301"/>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302"/>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303"/>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304"/>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5"/>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6"/>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7"/>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8"/>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9"/>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10"/>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11"/>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12"/>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13"/>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14"/>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5"/>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6"/>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7"/>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8"/>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9"/>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20"/>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21"/>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22"/>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23"/>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24"/>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5"/>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6"/>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7"/>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8"/>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9"/>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30"/>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31"/>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32"/>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33"/>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34"/>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5"/>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6"/>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7"/>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8"/>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9"/>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40"/>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41"/>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42"/>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43"/>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44"/>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5"/>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6"/>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7"/>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8"/>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9"/>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50"/>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51"/>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52"/>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53"/>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54"/>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5"/>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6"/>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7"/>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8"/>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9"/>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60"/>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61"/>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62"/>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Số nguyên tố. Hợp số.</a:t>
            </a:r>
            <a:endParaRPr sz="2100">
              <a:latin typeface="Arial"/>
              <a:cs typeface="Arial"/>
            </a:endParaRPr>
          </a:p>
        </p:txBody>
      </p:sp>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966124" y="1770978"/>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Số nguyên tố là số tự nhiên lớn hơn 1, chỉ có hai ước là 1 và chính nó.</a:t>
            </a:r>
            <a:endParaRPr sz="2800">
              <a:latin typeface="Times New Roman" pitchFamily="18" charset="0"/>
              <a:cs typeface="Times New Roman" pitchFamily="18" charset="0"/>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4558991"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4" name="object 8"/>
          <p:cNvSpPr txBox="1"/>
          <p:nvPr/>
        </p:nvSpPr>
        <p:spPr>
          <a:xfrm>
            <a:off x="1045954" y="2538931"/>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Hợp số là số tự nhiên lớn hơn 1, có nhiều hơn hai ước.</a:t>
            </a:r>
            <a:endParaRPr sz="280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17310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a:latin typeface="Times New Roman" pitchFamily="18" charset="0"/>
                  <a:cs typeface="Times New Roman" pitchFamily="18" charset="0"/>
                </a:rPr>
                <a:t>Số 0 và số 1 </a:t>
              </a:r>
            </a:p>
            <a:p>
              <a:r>
                <a:rPr lang="en-US" sz="2800">
                  <a:latin typeface="Times New Roman" pitchFamily="18" charset="0"/>
                  <a:cs typeface="Times New Roman" pitchFamily="18" charset="0"/>
                </a:rPr>
                <a:t>không là số nguyên tố </a:t>
              </a:r>
            </a:p>
            <a:p>
              <a:r>
                <a:rPr lang="en-US" sz="2800">
                  <a:latin typeface="Times New Roman" pitchFamily="18" charset="0"/>
                  <a:cs typeface="Times New Roman" pitchFamily="18" charset="0"/>
                </a:rPr>
                <a:t>cũng không là hợp số.</a:t>
              </a: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1</a:t>
            </a:r>
            <a:endParaRPr sz="2100">
              <a:latin typeface="Arial"/>
              <a:cs typeface="Arial"/>
            </a:endParaRPr>
          </a:p>
        </p:txBody>
      </p:sp>
      <p:sp>
        <p:nvSpPr>
          <p:cNvPr id="11" name="TextBox 10"/>
          <p:cNvSpPr txBox="1"/>
          <p:nvPr/>
        </p:nvSpPr>
        <p:spPr>
          <a:xfrm>
            <a:off x="1828800" y="1323592"/>
            <a:ext cx="6383607" cy="1384995"/>
          </a:xfrm>
          <a:prstGeom prst="rect">
            <a:avLst/>
          </a:prstGeom>
          <a:noFill/>
        </p:spPr>
        <p:txBody>
          <a:bodyPr wrap="none" rtlCol="0">
            <a:spAutoFit/>
          </a:bodyPr>
          <a:lstStyle/>
          <a:p>
            <a:r>
              <a:rPr lang="en-US" sz="2800">
                <a:latin typeface="Times New Roman" pitchFamily="18" charset="0"/>
                <a:cs typeface="Times New Roman" pitchFamily="18" charset="0"/>
              </a:rPr>
              <a:t>Cho các số 13, 19, 25, 28. Trong các số đó:</a:t>
            </a:r>
          </a:p>
          <a:p>
            <a:pPr marL="342900" indent="-342900">
              <a:buAutoNum type="alphaLcParenR"/>
            </a:pPr>
            <a:r>
              <a:rPr lang="en-US" sz="2800">
                <a:latin typeface="Times New Roman" pitchFamily="18" charset="0"/>
                <a:cs typeface="Times New Roman" pitchFamily="18" charset="0"/>
              </a:rPr>
              <a:t>Số nào là số nguyên tố? Vì sao?</a:t>
            </a:r>
          </a:p>
          <a:p>
            <a:pPr marL="342900" indent="-342900">
              <a:buAutoNum type="alphaLcParenR"/>
            </a:pPr>
            <a:r>
              <a:rPr lang="en-US" sz="2800">
                <a:latin typeface="Times New Roman" pitchFamily="18" charset="0"/>
                <a:cs typeface="Times New Roman" pitchFamily="18" charset="0"/>
              </a:rPr>
              <a:t>Số nào là hợp số? Vì sao?</a:t>
            </a:r>
          </a:p>
        </p:txBody>
      </p:sp>
      <p:sp>
        <p:nvSpPr>
          <p:cNvPr id="16" name="TextBox 15"/>
          <p:cNvSpPr txBox="1"/>
          <p:nvPr/>
        </p:nvSpPr>
        <p:spPr>
          <a:xfrm>
            <a:off x="4949352" y="2727679"/>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096780" y="3260948"/>
            <a:ext cx="9791463"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Số 13 là số nguyên tố, vì nó lớn hơn 1, chỉ có hai ước là 1 và 13.</a:t>
            </a:r>
          </a:p>
        </p:txBody>
      </p:sp>
      <p:sp>
        <p:nvSpPr>
          <p:cNvPr id="18" name="TextBox 17"/>
          <p:cNvSpPr txBox="1"/>
          <p:nvPr/>
        </p:nvSpPr>
        <p:spPr>
          <a:xfrm>
            <a:off x="1118554" y="3674600"/>
            <a:ext cx="9791463" cy="523220"/>
          </a:xfrm>
          <a:prstGeom prst="rect">
            <a:avLst/>
          </a:prstGeom>
          <a:noFill/>
        </p:spPr>
        <p:txBody>
          <a:bodyPr wrap="none" rtlCol="0">
            <a:spAutoFit/>
          </a:bodyPr>
          <a:lstStyle/>
          <a:p>
            <a:r>
              <a:rPr lang="en-US" sz="2800">
                <a:latin typeface="Times New Roman" pitchFamily="18" charset="0"/>
                <a:cs typeface="Times New Roman" pitchFamily="18" charset="0"/>
              </a:rPr>
              <a:t>    Số 19 là số nguyên tố, vì nó lớn hơn 1, chỉ có hai ước là 1 và 19.</a:t>
            </a:r>
          </a:p>
        </p:txBody>
      </p:sp>
      <p:sp>
        <p:nvSpPr>
          <p:cNvPr id="19" name="TextBox 18"/>
          <p:cNvSpPr txBox="1"/>
          <p:nvPr/>
        </p:nvSpPr>
        <p:spPr>
          <a:xfrm>
            <a:off x="1133067" y="4237302"/>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b) Số 25 là hợp số, vì nó lớn hơn 1, và ngoài hai ước là 1 và 25, </a:t>
            </a:r>
          </a:p>
          <a:p>
            <a:r>
              <a:rPr lang="en-US" sz="2800">
                <a:latin typeface="Times New Roman" pitchFamily="18" charset="0"/>
                <a:cs typeface="Times New Roman" pitchFamily="18" charset="0"/>
              </a:rPr>
              <a:t>nó còn có ít nhất 1 ước nữa là 5.</a:t>
            </a:r>
          </a:p>
        </p:txBody>
      </p:sp>
      <p:sp>
        <p:nvSpPr>
          <p:cNvPr id="20" name="TextBox 19"/>
          <p:cNvSpPr txBox="1"/>
          <p:nvPr/>
        </p:nvSpPr>
        <p:spPr>
          <a:xfrm>
            <a:off x="1183869" y="5304084"/>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    Số 28 là hợp số, vì nó lớn hơn 1, và ngoài hai ước là 1 và 28, </a:t>
            </a:r>
          </a:p>
          <a:p>
            <a:r>
              <a:rPr lang="en-US" sz="2800">
                <a:latin typeface="Times New Roman" pitchFamily="18" charset="0"/>
                <a:cs typeface="Times New Roman" pitchFamily="18" charset="0"/>
              </a:rPr>
              <a:t>nó còn có ít nhất 1 ước nữa là 2.</a:t>
            </a: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Để chứng tỏ số tự nhiên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lớn hơn 1 là hợp số, </a:t>
              </a:r>
            </a:p>
            <a:p>
              <a:r>
                <a:rPr lang="en-US" sz="2800">
                  <a:solidFill>
                    <a:srgbClr val="FF0000"/>
                  </a:solidFill>
                  <a:latin typeface="Times New Roman" pitchFamily="18" charset="0"/>
                  <a:cs typeface="Times New Roman" pitchFamily="18" charset="0"/>
                </a:rPr>
                <a:t>ta chỉ cần tìm 1 ước của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khác 1 và khác </a:t>
              </a:r>
              <a:r>
                <a:rPr lang="en-US" sz="2800" i="1">
                  <a:solidFill>
                    <a:srgbClr val="FF0000"/>
                  </a:solidFill>
                  <a:latin typeface="Times New Roman" pitchFamily="18" charset="0"/>
                  <a:cs typeface="Times New Roman" pitchFamily="18" charset="0"/>
                </a:rPr>
                <a:t>a</a:t>
              </a: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solidFill>
                  <a:srgbClr val="FF0000"/>
                </a:solidFill>
                <a:latin typeface="Arial"/>
                <a:cs typeface="Arial"/>
              </a:rPr>
              <a:t>Luyện tập 1</a:t>
            </a:r>
            <a:endParaRPr sz="210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Cho các số 11, 29, 35, 38. Trong các số đó:</a:t>
            </a:r>
          </a:p>
          <a:p>
            <a:pPr marL="342900" indent="-342900">
              <a:buAutoNum type="alphaLcParenR"/>
            </a:pPr>
            <a:r>
              <a:rPr lang="en-US" sz="2800">
                <a:solidFill>
                  <a:srgbClr val="FF0000"/>
                </a:solidFill>
                <a:latin typeface="Times New Roman" pitchFamily="18" charset="0"/>
                <a:cs typeface="Times New Roman" pitchFamily="18" charset="0"/>
              </a:rPr>
              <a:t>Số nào là số nguyên tố? Vì sao?</a:t>
            </a:r>
          </a:p>
          <a:p>
            <a:pPr marL="342900" indent="-342900">
              <a:buAutoNum type="alphaLcParenR"/>
            </a:pPr>
            <a:r>
              <a:rPr lang="en-US" sz="2800">
                <a:solidFill>
                  <a:srgbClr val="FF0000"/>
                </a:solidFill>
                <a:latin typeface="Times New Roman" pitchFamily="18" charset="0"/>
                <a:cs typeface="Times New Roman" pitchFamily="18" charset="0"/>
              </a:rPr>
              <a:t>Số nào là hợp số? Vì sao?</a:t>
            </a: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1820</Words>
  <Application>Microsoft Office PowerPoint</Application>
  <PresentationFormat>Widescreen</PresentationFormat>
  <Paragraphs>874</Paragraphs>
  <Slides>25</Slides>
  <Notes>10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25</vt:i4>
      </vt:variant>
    </vt:vector>
  </HeadingPairs>
  <TitlesOfParts>
    <vt:vector size="45" baseType="lpstr">
      <vt:lpstr>微软雅黑</vt:lpstr>
      <vt:lpstr>微软雅黑 Light</vt:lpstr>
      <vt:lpstr>#9Slide03 SVNJustice League</vt:lpstr>
      <vt:lpstr>#9Slide04 Chonburi</vt:lpstr>
      <vt:lpstr>#9Slide07 Crocante</vt:lpstr>
      <vt:lpstr>#9Slide07 HLT Fall For You</vt:lpstr>
      <vt:lpstr>.VnTimeH</vt:lpstr>
      <vt:lpstr>.VnUniverseH</vt:lpstr>
      <vt:lpstr>Arial</vt:lpstr>
      <vt:lpstr>Arial Black</vt:lpstr>
      <vt:lpstr>Calibri</vt:lpstr>
      <vt:lpstr>Cambria</vt:lpstr>
      <vt:lpstr>Times New Roman</vt:lpstr>
      <vt:lpstr>Verdana</vt:lpstr>
      <vt:lpstr>Wingdings</vt:lpstr>
      <vt:lpstr>Office 主题</vt:lpstr>
      <vt:lpstr>1_Custom Design</vt:lpstr>
      <vt:lpstr>Office Theme</vt:lpstr>
      <vt:lpstr>1_Office 主题</vt:lpstr>
      <vt:lpstr>2_Office 主题</vt:lpstr>
      <vt:lpstr>PowerPoint Presentation</vt:lpstr>
      <vt:lpstr>PowerPoint Presentation</vt:lpstr>
      <vt:lpstr>Hoạt động khởi động</vt:lpstr>
      <vt:lpstr>PowerPoint Presentation</vt:lpstr>
      <vt:lpstr>Đặt vấn đề</vt:lpstr>
      <vt:lpstr>PowerPoint Presentation</vt:lpstr>
      <vt:lpstr>§ 10: SỐ NGUYÊN TỐ. HỢP SỐ</vt:lpstr>
      <vt:lpstr>§ 10: SỐ NGUYÊN TỐ. HỢP SỐ</vt:lpstr>
      <vt:lpstr>§ 10: SỐ NGUYÊN TỐ. HỢP SỐ</vt:lpstr>
      <vt:lpstr>§ 10: SỐ NGUYÊN TỐ. HỢP SỐ</vt:lpstr>
      <vt:lpstr>§ 10: SỐ NGUYÊN TỐ. HỢP SỐ</vt:lpstr>
      <vt:lpstr>HOẠT ĐỘNG NHÓM</vt:lpstr>
      <vt:lpstr>PowerPoint Presentation</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Admin</cp:lastModifiedBy>
  <cp:revision>136</cp:revision>
  <dcterms:created xsi:type="dcterms:W3CDTF">2015-05-05T08:02:14Z</dcterms:created>
  <dcterms:modified xsi:type="dcterms:W3CDTF">2021-10-15T23:23:42Z</dcterms:modified>
</cp:coreProperties>
</file>