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8" r:id="rId18"/>
    <p:sldId id="274" r:id="rId19"/>
    <p:sldId id="275" r:id="rId20"/>
    <p:sldId id="276" r:id="rId21"/>
    <p:sldId id="277" r:id="rId22"/>
    <p:sldId id="279" r:id="rId23"/>
    <p:sldId id="281" r:id="rId24"/>
    <p:sldId id="282" r:id="rId25"/>
    <p:sldId id="283" r:id="rId26"/>
    <p:sldId id="285" r:id="rId27"/>
    <p:sldId id="286" r:id="rId28"/>
    <p:sldId id="287" r:id="rId29"/>
    <p:sldId id="288" r:id="rId30"/>
    <p:sldId id="289" r:id="rId31"/>
    <p:sldId id="290" r:id="rId32"/>
    <p:sldId id="293" r:id="rId33"/>
    <p:sldId id="294" r:id="rId34"/>
    <p:sldId id="295" r:id="rId35"/>
    <p:sldId id="296" r:id="rId36"/>
    <p:sldId id="297" r:id="rId37"/>
    <p:sldId id="299" r:id="rId38"/>
    <p:sldId id="300" r:id="rId39"/>
    <p:sldId id="301" r:id="rId40"/>
    <p:sldId id="303" r:id="rId41"/>
    <p:sldId id="304" r:id="rId42"/>
    <p:sldId id="308" r:id="rId43"/>
    <p:sldId id="309" r:id="rId44"/>
    <p:sldId id="310" r:id="rId45"/>
    <p:sldId id="305" r:id="rId46"/>
    <p:sldId id="311" r:id="rId47"/>
    <p:sldId id="312" r:id="rId48"/>
    <p:sldId id="313" r:id="rId49"/>
    <p:sldId id="314" r:id="rId50"/>
    <p:sldId id="315" r:id="rId51"/>
    <p:sldId id="317" r:id="rId52"/>
    <p:sldId id="316" r:id="rId53"/>
    <p:sldId id="318" r:id="rId54"/>
    <p:sldId id="319" r:id="rId55"/>
    <p:sldId id="320" r:id="rId56"/>
    <p:sldId id="322" r:id="rId57"/>
    <p:sldId id="323" r:id="rId58"/>
    <p:sldId id="324" r:id="rId59"/>
    <p:sldId id="325" r:id="rId60"/>
    <p:sldId id="326" r:id="rId61"/>
    <p:sldId id="327" r:id="rId6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40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5511-3D1C-483B-942C-250ADC175605}" type="datetimeFigureOut">
              <a:rPr lang="vi-VN" smtClean="0"/>
              <a:t>11/11/2021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BB054-00EA-43D1-8C3A-C74FF73328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092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5511-3D1C-483B-942C-250ADC175605}" type="datetimeFigureOut">
              <a:rPr lang="vi-VN" smtClean="0"/>
              <a:t>11/11/2021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BB054-00EA-43D1-8C3A-C74FF73328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6029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5511-3D1C-483B-942C-250ADC175605}" type="datetimeFigureOut">
              <a:rPr lang="vi-VN" smtClean="0"/>
              <a:t>11/11/2021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BB054-00EA-43D1-8C3A-C74FF73328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0309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C1930DF-7005-4EC9-8BD7-A7CDC1AAE9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57192"/>
      </p:ext>
    </p:extLst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5511-3D1C-483B-942C-250ADC175605}" type="datetimeFigureOut">
              <a:rPr lang="vi-VN" smtClean="0"/>
              <a:t>11/11/2021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BB054-00EA-43D1-8C3A-C74FF73328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203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5511-3D1C-483B-942C-250ADC175605}" type="datetimeFigureOut">
              <a:rPr lang="vi-VN" smtClean="0"/>
              <a:t>11/11/2021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BB054-00EA-43D1-8C3A-C74FF73328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344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5511-3D1C-483B-942C-250ADC175605}" type="datetimeFigureOut">
              <a:rPr lang="vi-VN" smtClean="0"/>
              <a:t>11/11/2021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BB054-00EA-43D1-8C3A-C74FF73328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852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5511-3D1C-483B-942C-250ADC175605}" type="datetimeFigureOut">
              <a:rPr lang="vi-VN" smtClean="0"/>
              <a:t>11/11/2021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BB054-00EA-43D1-8C3A-C74FF73328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2995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5511-3D1C-483B-942C-250ADC175605}" type="datetimeFigureOut">
              <a:rPr lang="vi-VN" smtClean="0"/>
              <a:t>11/11/2021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BB054-00EA-43D1-8C3A-C74FF73328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4313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5511-3D1C-483B-942C-250ADC175605}" type="datetimeFigureOut">
              <a:rPr lang="vi-VN" smtClean="0"/>
              <a:t>11/11/2021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BB054-00EA-43D1-8C3A-C74FF73328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275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5511-3D1C-483B-942C-250ADC175605}" type="datetimeFigureOut">
              <a:rPr lang="vi-VN" smtClean="0"/>
              <a:t>11/11/2021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BB054-00EA-43D1-8C3A-C74FF73328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3806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5511-3D1C-483B-942C-250ADC175605}" type="datetimeFigureOut">
              <a:rPr lang="vi-VN" smtClean="0"/>
              <a:t>11/11/2021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BB054-00EA-43D1-8C3A-C74FF73328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169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65511-3D1C-483B-942C-250ADC175605}" type="datetimeFigureOut">
              <a:rPr lang="vi-VN" smtClean="0"/>
              <a:t>11/11/2021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BB054-00EA-43D1-8C3A-C74FF73328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306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audio" Target="../media/audio4.wav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3600"/>
            <a:ext cx="8915400" cy="1470025"/>
          </a:xfrm>
        </p:spPr>
        <p:txBody>
          <a:bodyPr>
            <a:normAutofit fontScale="90000"/>
          </a:bodyPr>
          <a:lstStyle/>
          <a:p>
            <a:r>
              <a:rPr lang="vi-VN" b="1" dirty="0" smtClean="0">
                <a:solidFill>
                  <a:srgbClr val="0070C0"/>
                </a:solidFill>
              </a:rPr>
              <a:t>CHỦ ĐỀ: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b="1" dirty="0" smtClean="0">
                <a:solidFill>
                  <a:srgbClr val="FF0000"/>
                </a:solidFill>
              </a:rPr>
              <a:t>SÂU, BỆNH HẠI CÂY TRỒNG VÀ CÁC BIỆN PHÁP PHÒNG TRỪ</a:t>
            </a:r>
            <a:br>
              <a:rPr lang="vi-VN" b="1" dirty="0" smtClean="0">
                <a:solidFill>
                  <a:srgbClr val="FF0000"/>
                </a:solidFill>
              </a:rPr>
            </a:br>
            <a:r>
              <a:rPr lang="vi-VN" dirty="0" smtClean="0"/>
              <a:t> </a:t>
            </a:r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76200"/>
            <a:ext cx="2971800" cy="685800"/>
          </a:xfrm>
        </p:spPr>
        <p:txBody>
          <a:bodyPr>
            <a:normAutofit fontScale="92500"/>
          </a:bodyPr>
          <a:lstStyle/>
          <a:p>
            <a:r>
              <a:rPr lang="vi-VN" smtClean="0"/>
              <a:t>CÔNG NGHỆ 7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55252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457200" y="17526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haõy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cho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bieát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saâu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beänh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ñaõ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gaây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haïi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nhö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theá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naøo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cho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caây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troàng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?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895600" y="156318"/>
            <a:ext cx="3200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9600" b="1" dirty="0">
                <a:solidFill>
                  <a:srgbClr val="FF0000"/>
                </a:solidFill>
                <a:latin typeface="VNI-Ariston" pitchFamily="2" charset="0"/>
              </a:rPr>
              <a:t>???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852488" y="3429000"/>
            <a:ext cx="7924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b="1" i="1" dirty="0">
                <a:latin typeface="VNI-Times" pitchFamily="2" charset="0"/>
              </a:rPr>
              <a:t>- </a:t>
            </a:r>
            <a:r>
              <a:rPr lang="en-US" sz="3200" b="1" i="1" dirty="0" err="1">
                <a:latin typeface="VNI-Times" pitchFamily="2" charset="0"/>
              </a:rPr>
              <a:t>Saâu</a:t>
            </a:r>
            <a:r>
              <a:rPr lang="en-US" sz="3200" b="1" i="1" dirty="0">
                <a:latin typeface="VNI-Times" pitchFamily="2" charset="0"/>
              </a:rPr>
              <a:t>, </a:t>
            </a:r>
            <a:r>
              <a:rPr lang="en-US" sz="3200" b="1" i="1" dirty="0" err="1">
                <a:latin typeface="VNI-Times" pitchFamily="2" charset="0"/>
              </a:rPr>
              <a:t>beänh</a:t>
            </a:r>
            <a:r>
              <a:rPr lang="en-US" sz="3200" b="1" i="1" dirty="0">
                <a:latin typeface="VNI-Times" pitchFamily="2" charset="0"/>
              </a:rPr>
              <a:t> </a:t>
            </a:r>
            <a:r>
              <a:rPr lang="en-US" sz="3200" b="1" i="1" dirty="0" err="1">
                <a:latin typeface="VNI-Times" pitchFamily="2" charset="0"/>
              </a:rPr>
              <a:t>gaây</a:t>
            </a:r>
            <a:r>
              <a:rPr lang="en-US" sz="3200" b="1" i="1" dirty="0">
                <a:latin typeface="VNI-Times" pitchFamily="2" charset="0"/>
              </a:rPr>
              <a:t> </a:t>
            </a:r>
            <a:r>
              <a:rPr lang="en-US" sz="3200" b="1" i="1" dirty="0" err="1">
                <a:latin typeface="VNI-Times" pitchFamily="2" charset="0"/>
              </a:rPr>
              <a:t>haïi</a:t>
            </a:r>
            <a:r>
              <a:rPr lang="en-US" sz="3200" b="1" i="1" dirty="0">
                <a:latin typeface="VNI-Times" pitchFamily="2" charset="0"/>
              </a:rPr>
              <a:t> </a:t>
            </a:r>
            <a:r>
              <a:rPr lang="en-US" sz="3200" b="1" i="1" dirty="0" err="1">
                <a:latin typeface="VNI-Times" pitchFamily="2" charset="0"/>
              </a:rPr>
              <a:t>ôû</a:t>
            </a:r>
            <a:r>
              <a:rPr lang="en-US" sz="3200" b="1" i="1" dirty="0">
                <a:latin typeface="VNI-Times" pitchFamily="2" charset="0"/>
              </a:rPr>
              <a:t> </a:t>
            </a:r>
            <a:r>
              <a:rPr lang="en-US" sz="3200" b="1" i="1" dirty="0" err="1">
                <a:latin typeface="VNI-Times" pitchFamily="2" charset="0"/>
              </a:rPr>
              <a:t>caùc</a:t>
            </a:r>
            <a:r>
              <a:rPr lang="en-US" sz="3200" b="1" i="1" dirty="0">
                <a:latin typeface="VNI-Times" pitchFamily="2" charset="0"/>
              </a:rPr>
              <a:t> </a:t>
            </a:r>
            <a:r>
              <a:rPr lang="en-US" sz="3200" b="1" i="1" dirty="0" err="1">
                <a:latin typeface="VNI-Times" pitchFamily="2" charset="0"/>
              </a:rPr>
              <a:t>boä</a:t>
            </a:r>
            <a:r>
              <a:rPr lang="en-US" sz="3200" b="1" i="1" dirty="0">
                <a:latin typeface="VNI-Times" pitchFamily="2" charset="0"/>
              </a:rPr>
              <a:t> </a:t>
            </a:r>
            <a:r>
              <a:rPr lang="en-US" sz="3200" b="1" i="1" dirty="0" err="1">
                <a:latin typeface="VNI-Times" pitchFamily="2" charset="0"/>
              </a:rPr>
              <a:t>phaän</a:t>
            </a:r>
            <a:r>
              <a:rPr lang="en-US" sz="3200" b="1" i="1" dirty="0">
                <a:latin typeface="VNI-Times" pitchFamily="2" charset="0"/>
              </a:rPr>
              <a:t> </a:t>
            </a:r>
            <a:r>
              <a:rPr lang="en-US" sz="3200" b="1" i="1" dirty="0" err="1">
                <a:latin typeface="VNI-Times" pitchFamily="2" charset="0"/>
              </a:rPr>
              <a:t>caây</a:t>
            </a:r>
            <a:r>
              <a:rPr lang="en-US" sz="3200" b="1" i="1" dirty="0">
                <a:latin typeface="VNI-Times" pitchFamily="2" charset="0"/>
              </a:rPr>
              <a:t> </a:t>
            </a:r>
            <a:r>
              <a:rPr lang="en-US" sz="3200" b="1" i="1" dirty="0" err="1">
                <a:latin typeface="VNI-Times" pitchFamily="2" charset="0"/>
              </a:rPr>
              <a:t>troàng</a:t>
            </a:r>
            <a:r>
              <a:rPr lang="en-US" sz="3200" b="1" i="1" dirty="0">
                <a:latin typeface="VNI-Times" pitchFamily="2" charset="0"/>
              </a:rPr>
              <a:t>, </a:t>
            </a:r>
            <a:r>
              <a:rPr lang="en-US" sz="3200" b="1" i="1" dirty="0" err="1">
                <a:latin typeface="VNI-Times" pitchFamily="2" charset="0"/>
              </a:rPr>
              <a:t>ôû</a:t>
            </a:r>
            <a:r>
              <a:rPr lang="en-US" sz="3200" b="1" i="1" dirty="0">
                <a:latin typeface="VNI-Times" pitchFamily="2" charset="0"/>
              </a:rPr>
              <a:t> </a:t>
            </a:r>
            <a:r>
              <a:rPr lang="en-US" sz="3200" b="1" i="1" dirty="0" err="1">
                <a:latin typeface="VNI-Times" pitchFamily="2" charset="0"/>
              </a:rPr>
              <a:t>moïi</a:t>
            </a:r>
            <a:r>
              <a:rPr lang="en-US" sz="3200" b="1" i="1" dirty="0">
                <a:latin typeface="VNI-Times" pitchFamily="2" charset="0"/>
              </a:rPr>
              <a:t> </a:t>
            </a:r>
            <a:r>
              <a:rPr lang="en-US" sz="3200" b="1" i="1" dirty="0" err="1">
                <a:latin typeface="VNI-Times" pitchFamily="2" charset="0"/>
              </a:rPr>
              <a:t>giai</a:t>
            </a:r>
            <a:r>
              <a:rPr lang="en-US" sz="3200" b="1" i="1" dirty="0">
                <a:latin typeface="VNI-Times" pitchFamily="2" charset="0"/>
              </a:rPr>
              <a:t> </a:t>
            </a:r>
            <a:r>
              <a:rPr lang="en-US" sz="3200" b="1" i="1" dirty="0" err="1">
                <a:latin typeface="VNI-Times" pitchFamily="2" charset="0"/>
              </a:rPr>
              <a:t>ñoaïn</a:t>
            </a:r>
            <a:r>
              <a:rPr lang="en-US" sz="3200" b="1" i="1" dirty="0">
                <a:latin typeface="VNI-Times" pitchFamily="2" charset="0"/>
              </a:rPr>
              <a:t> </a:t>
            </a:r>
            <a:r>
              <a:rPr lang="en-US" sz="3200" b="1" i="1" dirty="0" err="1">
                <a:latin typeface="VNI-Times" pitchFamily="2" charset="0"/>
              </a:rPr>
              <a:t>neân</a:t>
            </a:r>
            <a:r>
              <a:rPr lang="en-US" sz="3200" b="1" i="1" dirty="0">
                <a:latin typeface="VNI-Times" pitchFamily="2" charset="0"/>
              </a:rPr>
              <a:t> </a:t>
            </a:r>
            <a:r>
              <a:rPr lang="en-US" sz="3200" b="1" i="1" dirty="0" err="1">
                <a:latin typeface="VNI-Times" pitchFamily="2" charset="0"/>
              </a:rPr>
              <a:t>laøm</a:t>
            </a:r>
            <a:r>
              <a:rPr lang="en-US" sz="3200" b="1" i="1" dirty="0">
                <a:latin typeface="VNI-Times" pitchFamily="2" charset="0"/>
              </a:rPr>
              <a:t> </a:t>
            </a:r>
            <a:r>
              <a:rPr lang="en-US" sz="3200" b="1" i="1" dirty="0" err="1">
                <a:latin typeface="VNI-Times" pitchFamily="2" charset="0"/>
              </a:rPr>
              <a:t>giaûm</a:t>
            </a:r>
            <a:r>
              <a:rPr lang="en-US" sz="3200" b="1" i="1" dirty="0">
                <a:latin typeface="VNI-Times" pitchFamily="2" charset="0"/>
              </a:rPr>
              <a:t> </a:t>
            </a:r>
            <a:r>
              <a:rPr lang="en-US" sz="3200" b="1" i="1" dirty="0" err="1">
                <a:latin typeface="VNI-Times" pitchFamily="2" charset="0"/>
              </a:rPr>
              <a:t>naêng</a:t>
            </a:r>
            <a:r>
              <a:rPr lang="en-US" sz="3200" b="1" i="1" dirty="0">
                <a:latin typeface="VNI-Times" pitchFamily="2" charset="0"/>
              </a:rPr>
              <a:t> </a:t>
            </a:r>
            <a:r>
              <a:rPr lang="en-US" sz="3200" b="1" i="1" dirty="0" err="1">
                <a:latin typeface="VNI-Times" pitchFamily="2" charset="0"/>
              </a:rPr>
              <a:t>suaát</a:t>
            </a:r>
            <a:r>
              <a:rPr lang="en-US" sz="3200" b="1" i="1" dirty="0">
                <a:latin typeface="VNI-Times" pitchFamily="2" charset="0"/>
              </a:rPr>
              <a:t>, </a:t>
            </a:r>
            <a:r>
              <a:rPr lang="en-US" sz="3200" b="1" i="1" dirty="0" err="1">
                <a:latin typeface="VNI-Times" pitchFamily="2" charset="0"/>
              </a:rPr>
              <a:t>giaûm</a:t>
            </a:r>
            <a:r>
              <a:rPr lang="en-US" sz="3200" b="1" i="1" dirty="0">
                <a:latin typeface="VNI-Times" pitchFamily="2" charset="0"/>
              </a:rPr>
              <a:t> </a:t>
            </a:r>
            <a:r>
              <a:rPr lang="en-US" sz="3200" b="1" i="1" dirty="0" err="1">
                <a:latin typeface="VNI-Times" pitchFamily="2" charset="0"/>
              </a:rPr>
              <a:t>chaát</a:t>
            </a:r>
            <a:r>
              <a:rPr lang="en-US" sz="3200" b="1" i="1" dirty="0">
                <a:latin typeface="VNI-Times" pitchFamily="2" charset="0"/>
              </a:rPr>
              <a:t> </a:t>
            </a:r>
            <a:r>
              <a:rPr lang="en-US" sz="3200" b="1" i="1" dirty="0" err="1">
                <a:latin typeface="VNI-Times" pitchFamily="2" charset="0"/>
              </a:rPr>
              <a:t>löôïng</a:t>
            </a:r>
            <a:r>
              <a:rPr lang="en-US" sz="3200" b="1" i="1" dirty="0">
                <a:latin typeface="VNI-Times" pitchFamily="2" charset="0"/>
              </a:rPr>
              <a:t> </a:t>
            </a:r>
            <a:r>
              <a:rPr lang="en-US" sz="3200" b="1" i="1" dirty="0" err="1">
                <a:latin typeface="VNI-Times" pitchFamily="2" charset="0"/>
              </a:rPr>
              <a:t>saûn</a:t>
            </a:r>
            <a:r>
              <a:rPr lang="en-US" sz="3200" b="1" i="1" dirty="0">
                <a:latin typeface="VNI-Times" pitchFamily="2" charset="0"/>
              </a:rPr>
              <a:t> </a:t>
            </a:r>
            <a:r>
              <a:rPr lang="en-US" sz="3200" b="1" i="1" dirty="0" err="1">
                <a:latin typeface="VNI-Times" pitchFamily="2" charset="0"/>
              </a:rPr>
              <a:t>phaåm</a:t>
            </a:r>
            <a:endParaRPr lang="en-US" sz="3200" b="1" i="1" dirty="0"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593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7288" y="507"/>
            <a:ext cx="68207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0070C0"/>
                </a:solidFill>
                <a:cs typeface="Times New Roman" pitchFamily="18" charset="0"/>
              </a:rPr>
              <a:t>I.S</a:t>
            </a:r>
            <a:r>
              <a:rPr lang="vi-VN" sz="3200" b="1" dirty="0" smtClean="0">
                <a:solidFill>
                  <a:srgbClr val="0070C0"/>
                </a:solidFill>
                <a:cs typeface="Times New Roman" pitchFamily="18" charset="0"/>
              </a:rPr>
              <a:t>âu bệnh hại cây trồng</a:t>
            </a:r>
            <a:endParaRPr lang="en-US" sz="32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43798" y="685800"/>
            <a:ext cx="8594725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  <a:latin typeface="VNI-Times" pitchFamily="2" charset="0"/>
                <a:sym typeface="Wingdings" pitchFamily="2" charset="2"/>
              </a:rPr>
              <a:t>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Saâu</a:t>
            </a:r>
            <a:r>
              <a:rPr lang="en-US" sz="3200" b="1" dirty="0">
                <a:latin typeface="VNI-Times" pitchFamily="2" charset="0"/>
              </a:rPr>
              <a:t>, </a:t>
            </a:r>
            <a:r>
              <a:rPr lang="en-US" sz="3200" b="1" dirty="0" err="1">
                <a:latin typeface="VNI-Times" pitchFamily="2" charset="0"/>
              </a:rPr>
              <a:t>beänh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aûnh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höôûng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xaáu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ñeán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sinh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tröôûng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phaùt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trieån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cuûa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caây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troàng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vaø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laøm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giaûm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naêng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suaát</a:t>
            </a:r>
            <a:r>
              <a:rPr lang="en-US" sz="3200" b="1" dirty="0">
                <a:latin typeface="VNI-Times" pitchFamily="2" charset="0"/>
              </a:rPr>
              <a:t>, </a:t>
            </a:r>
            <a:r>
              <a:rPr lang="en-US" sz="3200" b="1" dirty="0" err="1">
                <a:latin typeface="VNI-Times" pitchFamily="2" charset="0"/>
              </a:rPr>
              <a:t>chaát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löôïng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noâng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saûn</a:t>
            </a:r>
            <a:endParaRPr lang="en-US" sz="3200" b="1" dirty="0">
              <a:latin typeface="VNI-Times" pitchFamily="2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76224" y="457200"/>
            <a:ext cx="37623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70C0"/>
                </a:solidFill>
                <a:cs typeface="Times New Roman" pitchFamily="18" charset="0"/>
              </a:rPr>
              <a:t>1. </a:t>
            </a:r>
            <a:r>
              <a:rPr lang="vi-VN" sz="2400" b="1" dirty="0" smtClean="0">
                <a:solidFill>
                  <a:srgbClr val="0070C0"/>
                </a:solidFill>
                <a:cs typeface="Times New Roman" pitchFamily="18" charset="0"/>
              </a:rPr>
              <a:t>Tác hại của sâu bệnh</a:t>
            </a:r>
            <a:endParaRPr lang="en-US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76224" y="2514600"/>
            <a:ext cx="65817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70C0"/>
                </a:solidFill>
                <a:cs typeface="Times New Roman" pitchFamily="18" charset="0"/>
              </a:rPr>
              <a:t>2. </a:t>
            </a:r>
            <a:r>
              <a:rPr lang="vi-VN" sz="2400" b="1" dirty="0" smtClean="0">
                <a:solidFill>
                  <a:srgbClr val="0070C0"/>
                </a:solidFill>
                <a:cs typeface="Times New Roman" pitchFamily="18" charset="0"/>
              </a:rPr>
              <a:t>Khái niệm về côn trùng và bệnh cây</a:t>
            </a:r>
            <a:endParaRPr lang="en-US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2976265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a. Khái niệm về côn trùng</a:t>
            </a:r>
            <a:endParaRPr lang="vi-VN" sz="2400" b="1" i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35021" y="4115932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 err="1">
                <a:latin typeface="VNI-Cooper" pitchFamily="2" charset="0"/>
              </a:rPr>
              <a:t>Quan</a:t>
            </a:r>
            <a:r>
              <a:rPr lang="en-US" sz="3200" dirty="0">
                <a:latin typeface="VNI-Cooper" pitchFamily="2" charset="0"/>
              </a:rPr>
              <a:t> </a:t>
            </a:r>
            <a:r>
              <a:rPr lang="en-US" sz="3200" dirty="0" err="1">
                <a:latin typeface="VNI-Cooper" pitchFamily="2" charset="0"/>
              </a:rPr>
              <a:t>saùt</a:t>
            </a:r>
            <a:r>
              <a:rPr lang="en-US" sz="3200" dirty="0">
                <a:latin typeface="VNI-Cooper" pitchFamily="2" charset="0"/>
              </a:rPr>
              <a:t> </a:t>
            </a:r>
            <a:r>
              <a:rPr lang="en-US" sz="3200" dirty="0" err="1">
                <a:latin typeface="VNI-Cooper" pitchFamily="2" charset="0"/>
              </a:rPr>
              <a:t>moät</a:t>
            </a:r>
            <a:r>
              <a:rPr lang="en-US" sz="3200" dirty="0">
                <a:latin typeface="VNI-Cooper" pitchFamily="2" charset="0"/>
              </a:rPr>
              <a:t> </a:t>
            </a:r>
            <a:r>
              <a:rPr lang="en-US" sz="3200" dirty="0" err="1">
                <a:latin typeface="VNI-Cooper" pitchFamily="2" charset="0"/>
              </a:rPr>
              <a:t>soá</a:t>
            </a:r>
            <a:r>
              <a:rPr lang="en-US" sz="3200" dirty="0">
                <a:latin typeface="VNI-Cooper" pitchFamily="2" charset="0"/>
              </a:rPr>
              <a:t> </a:t>
            </a:r>
            <a:r>
              <a:rPr lang="en-US" sz="3200" dirty="0" err="1">
                <a:latin typeface="VNI-Cooper" pitchFamily="2" charset="0"/>
              </a:rPr>
              <a:t>hình</a:t>
            </a:r>
            <a:r>
              <a:rPr lang="en-US" sz="3200" dirty="0">
                <a:latin typeface="VNI-Cooper" pitchFamily="2" charset="0"/>
              </a:rPr>
              <a:t> </a:t>
            </a:r>
            <a:r>
              <a:rPr lang="en-US" sz="3200" dirty="0" err="1">
                <a:latin typeface="VNI-Cooper" pitchFamily="2" charset="0"/>
              </a:rPr>
              <a:t>caùc</a:t>
            </a:r>
            <a:r>
              <a:rPr lang="en-US" sz="3200" dirty="0">
                <a:latin typeface="VNI-Cooper" pitchFamily="2" charset="0"/>
              </a:rPr>
              <a:t> </a:t>
            </a:r>
            <a:r>
              <a:rPr lang="en-US" sz="3200" dirty="0" err="1">
                <a:latin typeface="VNI-Cooper" pitchFamily="2" charset="0"/>
              </a:rPr>
              <a:t>coân</a:t>
            </a:r>
            <a:r>
              <a:rPr lang="en-US" sz="3200" dirty="0">
                <a:latin typeface="VNI-Cooper" pitchFamily="2" charset="0"/>
              </a:rPr>
              <a:t> </a:t>
            </a:r>
            <a:r>
              <a:rPr lang="en-US" sz="3200" dirty="0" err="1">
                <a:latin typeface="VNI-Cooper" pitchFamily="2" charset="0"/>
              </a:rPr>
              <a:t>truøng</a:t>
            </a:r>
            <a:endParaRPr lang="en-US" sz="3200" dirty="0">
              <a:latin typeface="VNI-Coop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448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/>
      <p:bldP spid="4" grpId="0"/>
      <p:bldP spid="5" grpId="0"/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659px-IMG_17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147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BUTTERF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16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287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ist2_266531_grasshop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9144000" cy="647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245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914400" y="1752600"/>
            <a:ext cx="75930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Coân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truøng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thuoäc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ngaønh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ñoäng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vaät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naøo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?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Vì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sao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cho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laø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coân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truøng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?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914400" y="3276600"/>
            <a:ext cx="7924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i="1">
                <a:latin typeface="VNI-Times" pitchFamily="2" charset="0"/>
              </a:rPr>
              <a:t>- Ngaønh chaân khôùp : coù 3 ñoâi chaân, cô theå chia thaønh ñaàu, ngöïc, löng roõ reät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743200" y="381000"/>
            <a:ext cx="3200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9600" b="1" dirty="0">
                <a:solidFill>
                  <a:srgbClr val="FF0000"/>
                </a:solidFill>
                <a:latin typeface="VNI-Ariston" pitchFamily="2" charset="0"/>
              </a:rPr>
              <a:t>???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14399" y="4876800"/>
            <a:ext cx="75930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haõy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keå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moät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soá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coân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truøng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laø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saâu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haïi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moät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soá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coân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truøng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khoâng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phaûi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laø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saâu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haïi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59706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leaf-cutter-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3975"/>
            <a:ext cx="6242050" cy="468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 descr="91565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56388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861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6485" y="-14896"/>
            <a:ext cx="9144000" cy="68580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1" hangingPunct="1"/>
            <a:endParaRPr lang="vi-VN" sz="2400">
              <a:latin typeface="Times New Roman" pitchFamily="18" charset="0"/>
            </a:endParaRPr>
          </a:p>
        </p:txBody>
      </p:sp>
      <p:pic>
        <p:nvPicPr>
          <p:cNvPr id="3" name="Picture 7" descr="cycleani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147" y="1381565"/>
            <a:ext cx="4495800" cy="4724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4578485" y="2832540"/>
            <a:ext cx="113823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Trứng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5186497" y="4882002"/>
            <a:ext cx="14414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Sâu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non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3067185" y="5013765"/>
            <a:ext cx="14414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Nhộng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132147" y="1238690"/>
            <a:ext cx="1125538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Sâu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trưởng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thành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27562" y="48639"/>
            <a:ext cx="91440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Quan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saùt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haõy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bieát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quaù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trình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sinh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tröôûng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phaùt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duïc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cuûa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saâu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haïi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dieãn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ra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nhö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theá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naøo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?</a:t>
            </a: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235085" y="5812277"/>
            <a:ext cx="8575675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i="1">
                <a:solidFill>
                  <a:srgbClr val="0000FF"/>
                </a:solidFill>
                <a:latin typeface="VNI-Times" pitchFamily="2" charset="0"/>
                <a:sym typeface="ZapfDingbats BT" pitchFamily="2" charset="2"/>
              </a:rPr>
              <a:t> </a:t>
            </a:r>
            <a:r>
              <a:rPr lang="en-US" sz="3200" b="1" i="1">
                <a:solidFill>
                  <a:srgbClr val="0000FF"/>
                </a:solidFill>
                <a:latin typeface="VNI-Times" pitchFamily="2" charset="0"/>
              </a:rPr>
              <a:t>Qua caùc giai ñoaïn : tröùng, saâu non, nhoäng, saâu tröôûng thaønh</a:t>
            </a:r>
          </a:p>
        </p:txBody>
      </p:sp>
    </p:spTree>
    <p:extLst>
      <p:ext uri="{BB962C8B-B14F-4D97-AF65-F5344CB8AC3E}">
        <p14:creationId xmlns:p14="http://schemas.microsoft.com/office/powerpoint/2010/main" val="376167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1" hangingPunct="1"/>
            <a:endParaRPr lang="vi-VN" sz="2400">
              <a:latin typeface="Times New Roman" pitchFamily="18" charset="0"/>
            </a:endParaRPr>
          </a:p>
        </p:txBody>
      </p:sp>
      <p:pic>
        <p:nvPicPr>
          <p:cNvPr id="87043" name="Picture 3" descr="cycleani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739900"/>
            <a:ext cx="4495800" cy="4724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7044" name="Picture 4" descr="image1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1435100"/>
            <a:ext cx="4267200" cy="5181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2579688" y="3190875"/>
            <a:ext cx="113823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Trứng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3187700" y="5240338"/>
            <a:ext cx="14414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Sâu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non</a:t>
            </a:r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1068388" y="5372100"/>
            <a:ext cx="14414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Nhộng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133350" y="1597025"/>
            <a:ext cx="1125538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Sâu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trưởng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thành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7664450" y="3908425"/>
            <a:ext cx="91122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</a:rPr>
              <a:t>Trứng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87052" name="Text Box 12"/>
          <p:cNvSpPr txBox="1">
            <a:spLocks noChangeArrowheads="1"/>
          </p:cNvSpPr>
          <p:nvPr/>
        </p:nvSpPr>
        <p:spPr bwMode="auto">
          <a:xfrm>
            <a:off x="6100762" y="4495800"/>
            <a:ext cx="1290638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</a:rPr>
              <a:t>Sâu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</a:rPr>
              <a:t> non</a:t>
            </a:r>
          </a:p>
        </p:txBody>
      </p:sp>
      <p:sp>
        <p:nvSpPr>
          <p:cNvPr id="87053" name="Text Box 13"/>
          <p:cNvSpPr txBox="1">
            <a:spLocks noChangeArrowheads="1"/>
          </p:cNvSpPr>
          <p:nvPr/>
        </p:nvSpPr>
        <p:spPr bwMode="auto">
          <a:xfrm>
            <a:off x="6678613" y="3367088"/>
            <a:ext cx="1062037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</a:rPr>
              <a:t>Sâu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</a:p>
          <a:p>
            <a:pPr algn="ctr" eaLnBrk="1" hangingPunct="1"/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</a:rPr>
              <a:t>trưởng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</a:rPr>
              <a:t>thành</a:t>
            </a:r>
            <a:endParaRPr lang="en-US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87054" name="Text Box 14"/>
          <p:cNvSpPr txBox="1">
            <a:spLocks noChangeArrowheads="1"/>
          </p:cNvSpPr>
          <p:nvPr/>
        </p:nvSpPr>
        <p:spPr bwMode="auto">
          <a:xfrm>
            <a:off x="523875" y="76200"/>
            <a:ext cx="809625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Caùc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giai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ñoaïn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töø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tröùng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ñeán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saâu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non,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tröôûng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thaønh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laïi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ñeû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tröùng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roài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cheát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goïi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laø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gì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?</a:t>
            </a:r>
          </a:p>
        </p:txBody>
      </p:sp>
      <p:sp>
        <p:nvSpPr>
          <p:cNvPr id="87055" name="Text Box 15"/>
          <p:cNvSpPr txBox="1">
            <a:spLocks noChangeArrowheads="1"/>
          </p:cNvSpPr>
          <p:nvPr/>
        </p:nvSpPr>
        <p:spPr bwMode="auto">
          <a:xfrm>
            <a:off x="2344738" y="6084888"/>
            <a:ext cx="6400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 i="1">
                <a:solidFill>
                  <a:srgbClr val="0000FF"/>
                </a:solidFill>
                <a:latin typeface="VNI-Times" pitchFamily="2" charset="0"/>
              </a:rPr>
              <a:t>Voøng ñôøi</a:t>
            </a:r>
          </a:p>
        </p:txBody>
      </p:sp>
    </p:spTree>
    <p:extLst>
      <p:ext uri="{BB962C8B-B14F-4D97-AF65-F5344CB8AC3E}">
        <p14:creationId xmlns:p14="http://schemas.microsoft.com/office/powerpoint/2010/main" val="3332789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animBg="1"/>
      <p:bldP spid="87047" grpId="0" animBg="1"/>
      <p:bldP spid="87048" grpId="0" animBg="1"/>
      <p:bldP spid="87049" grpId="0" animBg="1"/>
      <p:bldP spid="87050" grpId="0" animBg="1"/>
      <p:bldP spid="87051" grpId="0" animBg="1"/>
      <p:bldP spid="87052" grpId="0" animBg="1"/>
      <p:bldP spid="87053" grpId="0" animBg="1"/>
      <p:bldP spid="87054" grpId="0" animBg="1"/>
      <p:bldP spid="870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35668" y="0"/>
            <a:ext cx="9144000" cy="68580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1" hangingPunct="1"/>
            <a:endParaRPr lang="vi-VN" sz="2400">
              <a:latin typeface="Times New Roman" pitchFamily="18" charset="0"/>
            </a:endParaRPr>
          </a:p>
        </p:txBody>
      </p:sp>
      <p:pic>
        <p:nvPicPr>
          <p:cNvPr id="86019" name="Picture 3" descr="cycleani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495800" cy="4724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6020" name="Picture 4" descr="image1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762000"/>
            <a:ext cx="4267200" cy="5181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2446338" y="2517775"/>
            <a:ext cx="113823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70C0"/>
                </a:solidFill>
                <a:latin typeface="Times New Roman" pitchFamily="18" charset="0"/>
              </a:rPr>
              <a:t>Trứng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3054350" y="4567238"/>
            <a:ext cx="14414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70C0"/>
                </a:solidFill>
                <a:latin typeface="Times New Roman" pitchFamily="18" charset="0"/>
              </a:rPr>
              <a:t>Sâu non</a:t>
            </a: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768350" y="4699000"/>
            <a:ext cx="14414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Nhộng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19456" y="923925"/>
            <a:ext cx="1125538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Sâu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trưởng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thành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7467600" y="3235325"/>
            <a:ext cx="91122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</a:rPr>
              <a:t>Trứng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6013450" y="3884613"/>
            <a:ext cx="1290638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70C0"/>
                </a:solidFill>
                <a:latin typeface="Times New Roman" pitchFamily="18" charset="0"/>
              </a:rPr>
              <a:t>Sâu non</a:t>
            </a:r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6545263" y="2693988"/>
            <a:ext cx="1062037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</a:rPr>
              <a:t>Sâu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</a:p>
          <a:p>
            <a:pPr algn="ctr" eaLnBrk="1" hangingPunct="1"/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</a:rPr>
              <a:t>trưởng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</a:rPr>
              <a:t>thành</a:t>
            </a:r>
            <a:endParaRPr lang="en-US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86031" name="Text Box 15"/>
          <p:cNvSpPr txBox="1">
            <a:spLocks noChangeArrowheads="1"/>
          </p:cNvSpPr>
          <p:nvPr/>
        </p:nvSpPr>
        <p:spPr bwMode="auto">
          <a:xfrm>
            <a:off x="928688" y="0"/>
            <a:ext cx="7593012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voøng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ñôøi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coân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truøng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traûi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qua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caùc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giai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ñoaïn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sinh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tröôûng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phaùt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trieån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naøo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?</a:t>
            </a:r>
          </a:p>
        </p:txBody>
      </p:sp>
      <p:sp>
        <p:nvSpPr>
          <p:cNvPr id="86032" name="Text Box 16"/>
          <p:cNvSpPr txBox="1">
            <a:spLocks noChangeArrowheads="1"/>
          </p:cNvSpPr>
          <p:nvPr/>
        </p:nvSpPr>
        <p:spPr bwMode="auto">
          <a:xfrm>
            <a:off x="0" y="5708650"/>
            <a:ext cx="91440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i="1">
                <a:solidFill>
                  <a:srgbClr val="0000FF"/>
                </a:solidFill>
                <a:latin typeface="VNI-Times" pitchFamily="2" charset="0"/>
                <a:sym typeface="ZapfDingbats BT" pitchFamily="2" charset="2"/>
              </a:rPr>
              <a:t> </a:t>
            </a:r>
            <a:r>
              <a:rPr lang="en-US" sz="3200" b="1" i="1">
                <a:solidFill>
                  <a:srgbClr val="0000FF"/>
                </a:solidFill>
                <a:latin typeface="VNI-Times" pitchFamily="2" charset="0"/>
              </a:rPr>
              <a:t>Nhieàu giai ñoaïn sinh tröôûng phaùt trieån khaùc nhau, coù caáu taïo vaø hình thaùi khaùc nhau</a:t>
            </a:r>
          </a:p>
        </p:txBody>
      </p:sp>
    </p:spTree>
    <p:extLst>
      <p:ext uri="{BB962C8B-B14F-4D97-AF65-F5344CB8AC3E}">
        <p14:creationId xmlns:p14="http://schemas.microsoft.com/office/powerpoint/2010/main" val="4087101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1000"/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animBg="1"/>
      <p:bldP spid="86023" grpId="0" animBg="1"/>
      <p:bldP spid="86024" grpId="0" animBg="1"/>
      <p:bldP spid="86025" grpId="0" animBg="1"/>
      <p:bldP spid="86026" grpId="0" animBg="1"/>
      <p:bldP spid="86027" grpId="0" animBg="1"/>
      <p:bldP spid="86028" grpId="0" animBg="1"/>
      <p:bldP spid="86029" grpId="0" animBg="1"/>
      <p:bldP spid="86031" grpId="0" animBg="1"/>
      <p:bldP spid="860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38200" y="712788"/>
            <a:ext cx="762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VNI-Times" pitchFamily="2" charset="0"/>
              </a:rPr>
              <a:t>KIEÅM TRA BAØI CUÕ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04800" y="1752600"/>
            <a:ext cx="8458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70C0"/>
                </a:solidFill>
                <a:latin typeface="VNI-Times" pitchFamily="2" charset="0"/>
              </a:rPr>
              <a:t>1. Saûn xuaát gioáng caây troàng nhaèm muïc ñích gì? Coù nhöõng caùch naøo ñeå taêng ñöôïc soá löôïng caây gioáng ?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0" y="3505200"/>
            <a:ext cx="9144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>
                <a:latin typeface="VNI-Times" pitchFamily="2" charset="0"/>
              </a:rPr>
              <a:t>- Saûn xuaát gioáng caây troàng nhaèm muïc ñích taïo ra nhieàu haït gioáng, caây gioáng phuïc vuï gieo troàng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i="1">
                <a:latin typeface="VNI-Times" pitchFamily="2" charset="0"/>
              </a:rPr>
              <a:t>- Ñeå taêng ñöôïc soá löôïng gioáng caây troàng ta coù theå nhaân gioáng baèng haït hoaëc nhaân gioáng voâ tính.</a:t>
            </a:r>
          </a:p>
        </p:txBody>
      </p:sp>
    </p:spTree>
    <p:extLst>
      <p:ext uri="{BB962C8B-B14F-4D97-AF65-F5344CB8AC3E}">
        <p14:creationId xmlns:p14="http://schemas.microsoft.com/office/powerpoint/2010/main" val="2991372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1" hangingPunct="1"/>
            <a:endParaRPr lang="vi-VN" sz="2400">
              <a:latin typeface="Times New Roman" pitchFamily="18" charset="0"/>
            </a:endParaRPr>
          </a:p>
        </p:txBody>
      </p:sp>
      <p:pic>
        <p:nvPicPr>
          <p:cNvPr id="88067" name="Picture 3" descr="cycleani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875"/>
            <a:ext cx="4495800" cy="4724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8068" name="Picture 4" descr="image1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0075"/>
            <a:ext cx="4267200" cy="5181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304800" y="6161088"/>
            <a:ext cx="4114800" cy="4572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3200" b="1">
                <a:solidFill>
                  <a:schemeClr val="bg1"/>
                </a:solidFill>
                <a:latin typeface="VNI-Times" pitchFamily="2" charset="0"/>
              </a:rPr>
              <a:t>Bieán thaùi hoaøn toaøn</a:t>
            </a: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5638800" y="5702300"/>
            <a:ext cx="3048000" cy="990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3200" b="1">
                <a:solidFill>
                  <a:schemeClr val="bg1"/>
                </a:solidFill>
                <a:latin typeface="VNI-Times" pitchFamily="2" charset="0"/>
              </a:rPr>
              <a:t>Bieán thaùi </a:t>
            </a:r>
          </a:p>
          <a:p>
            <a:pPr algn="ctr" eaLnBrk="1" hangingPunct="1"/>
            <a:r>
              <a:rPr lang="en-US" sz="3200" b="1">
                <a:solidFill>
                  <a:schemeClr val="bg1"/>
                </a:solidFill>
                <a:latin typeface="VNI-Times" pitchFamily="2" charset="0"/>
              </a:rPr>
              <a:t>khoâng hoaøn toaøn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2446338" y="2355850"/>
            <a:ext cx="113823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70C0"/>
                </a:solidFill>
                <a:latin typeface="Times New Roman" pitchFamily="18" charset="0"/>
              </a:rPr>
              <a:t>Trứng</a:t>
            </a: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3054350" y="4405313"/>
            <a:ext cx="14414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70C0"/>
                </a:solidFill>
                <a:latin typeface="Times New Roman" pitchFamily="18" charset="0"/>
              </a:rPr>
              <a:t>Sâu non</a:t>
            </a:r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935038" y="4537075"/>
            <a:ext cx="14414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70C0"/>
                </a:solidFill>
                <a:latin typeface="Times New Roman" pitchFamily="18" charset="0"/>
              </a:rPr>
              <a:t>Nhộng</a:t>
            </a:r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0" y="762000"/>
            <a:ext cx="1125538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400" b="1">
                <a:solidFill>
                  <a:srgbClr val="0070C0"/>
                </a:solidFill>
                <a:latin typeface="Times New Roman" pitchFamily="18" charset="0"/>
              </a:rPr>
              <a:t>Sâu</a:t>
            </a:r>
          </a:p>
          <a:p>
            <a:pPr algn="ctr" eaLnBrk="1" hangingPunct="1"/>
            <a:r>
              <a:rPr lang="en-US" sz="2400" b="1">
                <a:solidFill>
                  <a:srgbClr val="0070C0"/>
                </a:solidFill>
                <a:latin typeface="Times New Roman" pitchFamily="18" charset="0"/>
              </a:rPr>
              <a:t>trưởng thành</a:t>
            </a:r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7531100" y="3073400"/>
            <a:ext cx="91122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70C0"/>
                </a:solidFill>
                <a:latin typeface="Times New Roman" pitchFamily="18" charset="0"/>
              </a:rPr>
              <a:t>Trứng</a:t>
            </a:r>
          </a:p>
        </p:txBody>
      </p:sp>
      <p:sp>
        <p:nvSpPr>
          <p:cNvPr id="88076" name="Text Box 12"/>
          <p:cNvSpPr txBox="1">
            <a:spLocks noChangeArrowheads="1"/>
          </p:cNvSpPr>
          <p:nvPr/>
        </p:nvSpPr>
        <p:spPr bwMode="auto">
          <a:xfrm>
            <a:off x="6013450" y="3722688"/>
            <a:ext cx="1290638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70C0"/>
                </a:solidFill>
                <a:latin typeface="Times New Roman" pitchFamily="18" charset="0"/>
              </a:rPr>
              <a:t>Sâu non</a:t>
            </a:r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6545263" y="2532063"/>
            <a:ext cx="1062037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</a:rPr>
              <a:t>Sâu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</a:p>
          <a:p>
            <a:pPr algn="ctr" eaLnBrk="1" hangingPunct="1"/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</a:rPr>
              <a:t>trưởng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</a:rPr>
              <a:t>thành</a:t>
            </a:r>
            <a:endParaRPr lang="en-US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88079" name="Text Box 15"/>
          <p:cNvSpPr txBox="1">
            <a:spLocks noChangeArrowheads="1"/>
          </p:cNvSpPr>
          <p:nvPr/>
        </p:nvSpPr>
        <p:spPr bwMode="auto">
          <a:xfrm>
            <a:off x="1231900" y="0"/>
            <a:ext cx="79121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VNI-Times" pitchFamily="2" charset="0"/>
              </a:rPr>
              <a:t>Bieán thaùi laø theá naøo ? Bieán thaùi khoâng hoaøn toaøn laø theá naøo ?</a:t>
            </a:r>
          </a:p>
        </p:txBody>
      </p:sp>
      <p:sp>
        <p:nvSpPr>
          <p:cNvPr id="88080" name="Text Box 16"/>
          <p:cNvSpPr txBox="1">
            <a:spLocks noChangeArrowheads="1"/>
          </p:cNvSpPr>
          <p:nvPr/>
        </p:nvSpPr>
        <p:spPr bwMode="auto">
          <a:xfrm>
            <a:off x="0" y="5303838"/>
            <a:ext cx="9144000" cy="1554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i="1">
                <a:solidFill>
                  <a:srgbClr val="0000FF"/>
                </a:solidFill>
                <a:latin typeface="VNI-Times" pitchFamily="2" charset="0"/>
                <a:sym typeface="ZapfDingbats BT" pitchFamily="2" charset="2"/>
              </a:rPr>
              <a:t> Bieán thaùi laø t</a:t>
            </a:r>
            <a:r>
              <a:rPr lang="en-US" sz="3200" b="1" i="1">
                <a:solidFill>
                  <a:srgbClr val="0000FF"/>
                </a:solidFill>
                <a:latin typeface="VNI-Times" pitchFamily="2" charset="0"/>
              </a:rPr>
              <a:t>hay ñoåi hình thaùi qua caùc giai ñoaïn. Bieán thaùi khoâng qua giai ñoaïn nhoäng laø bieán thaùi khoâng hoaøn toaøn.</a:t>
            </a:r>
          </a:p>
        </p:txBody>
      </p:sp>
    </p:spTree>
    <p:extLst>
      <p:ext uri="{BB962C8B-B14F-4D97-AF65-F5344CB8AC3E}">
        <p14:creationId xmlns:p14="http://schemas.microsoft.com/office/powerpoint/2010/main" val="1407577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4" dur="5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nimBg="1"/>
      <p:bldP spid="88069" grpId="0" animBg="1"/>
      <p:bldP spid="88070" grpId="0" animBg="1"/>
      <p:bldP spid="88071" grpId="0" animBg="1"/>
      <p:bldP spid="88072" grpId="0" animBg="1"/>
      <p:bldP spid="88073" grpId="0" animBg="1"/>
      <p:bldP spid="88074" grpId="0" animBg="1"/>
      <p:bldP spid="88075" grpId="0" animBg="1"/>
      <p:bldP spid="88076" grpId="0" animBg="1"/>
      <p:bldP spid="88077" grpId="0" animBg="1"/>
      <p:bldP spid="88079" grpId="0" animBg="1"/>
      <p:bldP spid="8808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914400" y="1752600"/>
            <a:ext cx="759301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caùc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giai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ñoaïn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sinh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tröôûng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vaø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phaùt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duïc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cuûa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saâu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haïi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giai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ñoaïn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naøo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saâu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phaù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haïi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caây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troàng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maïnh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nhaát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 ?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914400" y="3657600"/>
            <a:ext cx="75930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i="1" dirty="0">
                <a:latin typeface="VNI-Times" pitchFamily="2" charset="0"/>
                <a:sym typeface="ZapfDingbats BT" pitchFamily="2" charset="2"/>
              </a:rPr>
              <a:t> </a:t>
            </a:r>
            <a:r>
              <a:rPr lang="en-US" sz="3200" b="1" i="1" dirty="0" err="1">
                <a:latin typeface="VNI-Times" pitchFamily="2" charset="0"/>
              </a:rPr>
              <a:t>Saâu</a:t>
            </a:r>
            <a:r>
              <a:rPr lang="en-US" sz="3200" b="1" i="1" dirty="0">
                <a:latin typeface="VNI-Times" pitchFamily="2" charset="0"/>
              </a:rPr>
              <a:t> non, </a:t>
            </a:r>
            <a:r>
              <a:rPr lang="en-US" sz="3200" b="1" i="1" dirty="0" err="1">
                <a:latin typeface="VNI-Times" pitchFamily="2" charset="0"/>
              </a:rPr>
              <a:t>saâu</a:t>
            </a:r>
            <a:r>
              <a:rPr lang="en-US" sz="3200" b="1" i="1" dirty="0">
                <a:latin typeface="VNI-Times" pitchFamily="2" charset="0"/>
              </a:rPr>
              <a:t> </a:t>
            </a:r>
            <a:r>
              <a:rPr lang="en-US" sz="3200" b="1" i="1" dirty="0" err="1">
                <a:latin typeface="VNI-Times" pitchFamily="2" charset="0"/>
              </a:rPr>
              <a:t>tröôûng</a:t>
            </a:r>
            <a:r>
              <a:rPr lang="en-US" sz="3200" b="1" i="1" dirty="0">
                <a:latin typeface="VNI-Times" pitchFamily="2" charset="0"/>
              </a:rPr>
              <a:t> </a:t>
            </a:r>
            <a:r>
              <a:rPr lang="en-US" sz="3200" b="1" i="1" dirty="0" err="1">
                <a:latin typeface="VNI-Times" pitchFamily="2" charset="0"/>
              </a:rPr>
              <a:t>thaønh</a:t>
            </a:r>
            <a:endParaRPr lang="en-US" sz="3200" b="1" i="1" dirty="0">
              <a:latin typeface="VNI-Times" pitchFamily="2" charset="0"/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352800" y="304800"/>
            <a:ext cx="3200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9600" b="1" dirty="0">
                <a:solidFill>
                  <a:srgbClr val="FF0000"/>
                </a:solidFill>
                <a:latin typeface="VNI-Ariston" pitchFamily="2" charset="0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599571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7288" y="507"/>
            <a:ext cx="68207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0070C0"/>
                </a:solidFill>
                <a:cs typeface="Times New Roman" pitchFamily="18" charset="0"/>
              </a:rPr>
              <a:t>I.S</a:t>
            </a:r>
            <a:r>
              <a:rPr lang="vi-VN" sz="3200" b="1" dirty="0" smtClean="0">
                <a:solidFill>
                  <a:srgbClr val="0070C0"/>
                </a:solidFill>
                <a:cs typeface="Times New Roman" pitchFamily="18" charset="0"/>
              </a:rPr>
              <a:t>âu bệnh hại cây trồng</a:t>
            </a:r>
            <a:endParaRPr lang="en-US" sz="32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43798" y="845403"/>
            <a:ext cx="85947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sym typeface="Wingdings" pitchFamily="2" charset="2"/>
              </a:rPr>
              <a:t>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Saâu</a:t>
            </a:r>
            <a:r>
              <a:rPr lang="en-US" sz="2400" b="1" dirty="0">
                <a:latin typeface="VNI-Times" pitchFamily="2" charset="0"/>
              </a:rPr>
              <a:t>, </a:t>
            </a:r>
            <a:r>
              <a:rPr lang="en-US" sz="2400" b="1" dirty="0" err="1">
                <a:latin typeface="VNI-Times" pitchFamily="2" charset="0"/>
              </a:rPr>
              <a:t>beänh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aûnh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höôûng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xaáu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ñeán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sinh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tröôûng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phaùt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trieån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cuûa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caây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troàng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vaø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laøm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giaûm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naêng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suaát</a:t>
            </a:r>
            <a:r>
              <a:rPr lang="en-US" sz="2400" b="1" dirty="0">
                <a:latin typeface="VNI-Times" pitchFamily="2" charset="0"/>
              </a:rPr>
              <a:t>, </a:t>
            </a:r>
            <a:r>
              <a:rPr lang="en-US" sz="2400" b="1" dirty="0" err="1">
                <a:latin typeface="VNI-Times" pitchFamily="2" charset="0"/>
              </a:rPr>
              <a:t>chaát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löôïng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noâng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saûn</a:t>
            </a:r>
            <a:endParaRPr lang="en-US" sz="2400" b="1" dirty="0">
              <a:latin typeface="VNI-Times" pitchFamily="2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76224" y="457200"/>
            <a:ext cx="37623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70C0"/>
                </a:solidFill>
                <a:cs typeface="Times New Roman" pitchFamily="18" charset="0"/>
              </a:rPr>
              <a:t>1. </a:t>
            </a:r>
            <a:r>
              <a:rPr lang="vi-VN" sz="2400" b="1" dirty="0" smtClean="0">
                <a:solidFill>
                  <a:srgbClr val="0070C0"/>
                </a:solidFill>
                <a:cs typeface="Times New Roman" pitchFamily="18" charset="0"/>
              </a:rPr>
              <a:t>Tác hại của sâu bệnh</a:t>
            </a:r>
            <a:endParaRPr lang="en-US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76224" y="1671935"/>
            <a:ext cx="65817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70C0"/>
                </a:solidFill>
                <a:cs typeface="Times New Roman" pitchFamily="18" charset="0"/>
              </a:rPr>
              <a:t>2. </a:t>
            </a:r>
            <a:r>
              <a:rPr lang="vi-VN" sz="2400" b="1" dirty="0" smtClean="0">
                <a:solidFill>
                  <a:srgbClr val="0070C0"/>
                </a:solidFill>
                <a:cs typeface="Times New Roman" pitchFamily="18" charset="0"/>
              </a:rPr>
              <a:t>Khái niệm về côn trùng và bệnh cây</a:t>
            </a:r>
            <a:endParaRPr lang="en-US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061865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a. Khái niệm về côn trùng</a:t>
            </a:r>
            <a:endParaRPr lang="vi-VN" sz="2400" b="1" i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2956" y="2286000"/>
            <a:ext cx="882173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VNI-Times" pitchFamily="2" charset="0"/>
                <a:sym typeface="Wingdings" pitchFamily="2" charset="2"/>
              </a:rPr>
              <a:t></a:t>
            </a:r>
            <a:r>
              <a:rPr lang="en-US" sz="32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Trong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voøng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ñôøi</a:t>
            </a:r>
            <a:r>
              <a:rPr lang="en-US" sz="3200" b="1" dirty="0">
                <a:latin typeface="VNI-Times" pitchFamily="2" charset="0"/>
              </a:rPr>
              <a:t>, </a:t>
            </a:r>
            <a:r>
              <a:rPr lang="en-US" sz="3200" b="1" dirty="0" err="1">
                <a:latin typeface="VNI-Times" pitchFamily="2" charset="0"/>
              </a:rPr>
              <a:t>coân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truøng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traûi</a:t>
            </a:r>
            <a:r>
              <a:rPr lang="en-US" sz="3200" b="1" dirty="0">
                <a:latin typeface="VNI-Times" pitchFamily="2" charset="0"/>
              </a:rPr>
              <a:t> qua </a:t>
            </a:r>
            <a:r>
              <a:rPr lang="en-US" sz="3200" b="1" dirty="0" err="1">
                <a:latin typeface="VNI-Times" pitchFamily="2" charset="0"/>
              </a:rPr>
              <a:t>nhieàu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giai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ñoaïn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sinh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tröôûng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phaùt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duïc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khaùc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nhau</a:t>
            </a:r>
            <a:r>
              <a:rPr lang="en-US" sz="3200" b="1" dirty="0">
                <a:latin typeface="VNI-Times" pitchFamily="2" charset="0"/>
              </a:rPr>
              <a:t>, </a:t>
            </a:r>
            <a:r>
              <a:rPr lang="en-US" sz="3200" b="1" dirty="0" err="1">
                <a:latin typeface="VNI-Times" pitchFamily="2" charset="0"/>
              </a:rPr>
              <a:t>coù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hai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kieåu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bieán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thaùi</a:t>
            </a:r>
            <a:r>
              <a:rPr lang="en-US" sz="3200" b="1" dirty="0">
                <a:latin typeface="VNI-Times" pitchFamily="2" charset="0"/>
              </a:rPr>
              <a:t> 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3927509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b. Khái niệm về bệnh cây</a:t>
            </a:r>
            <a:endParaRPr lang="vi-VN" sz="2400" b="1" i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97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npo000019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648200" cy="35814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50" name="Picture 6" descr="Img 33_1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429000"/>
            <a:ext cx="4572000" cy="3429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Picture 9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429000"/>
            <a:ext cx="4648200" cy="338455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56" name="Picture 3" descr="npo000031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0"/>
            <a:ext cx="4572000" cy="3429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0" y="3463925"/>
            <a:ext cx="4597400" cy="5191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  <a:latin typeface="VNI-Times" pitchFamily="2" charset="0"/>
              </a:rPr>
              <a:t>Khaûm do virut ôû laù caø chua</a:t>
            </a:r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5638800" y="3454400"/>
            <a:ext cx="3505200" cy="5191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  <a:latin typeface="VNI-Times" pitchFamily="2" charset="0"/>
              </a:rPr>
              <a:t>Ñoám ôûû traùi caø chua</a:t>
            </a:r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19050" y="88900"/>
            <a:ext cx="2366963" cy="5191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  <a:latin typeface="VNI-Times" pitchFamily="2" charset="0"/>
              </a:rPr>
              <a:t>Loeùt ôû cam</a:t>
            </a:r>
          </a:p>
        </p:txBody>
      </p:sp>
      <p:sp>
        <p:nvSpPr>
          <p:cNvPr id="57362" name="Text Box 18"/>
          <p:cNvSpPr txBox="1">
            <a:spLocks noChangeArrowheads="1"/>
          </p:cNvSpPr>
          <p:nvPr/>
        </p:nvSpPr>
        <p:spPr bwMode="auto">
          <a:xfrm>
            <a:off x="5260975" y="20638"/>
            <a:ext cx="3810000" cy="5191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  <a:latin typeface="VNI-Times" pitchFamily="2" charset="0"/>
              </a:rPr>
              <a:t>Nhieãm virut ôû laù bí ñao</a:t>
            </a:r>
          </a:p>
        </p:txBody>
      </p:sp>
    </p:spTree>
    <p:extLst>
      <p:ext uri="{BB962C8B-B14F-4D97-AF65-F5344CB8AC3E}">
        <p14:creationId xmlns:p14="http://schemas.microsoft.com/office/powerpoint/2010/main" val="2383858587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9" grpId="0" animBg="1"/>
      <p:bldP spid="57360" grpId="0" animBg="1"/>
      <p:bldP spid="57361" grpId="0" animBg="1"/>
      <p:bldP spid="5736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5668" y="1752600"/>
            <a:ext cx="910833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Caây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bò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beänh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coù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bieåu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hieän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theá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naøo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?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Nguyeân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nhaân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naøo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gaây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neân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 ?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5668" y="2895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i="1" dirty="0">
                <a:latin typeface="VNI-Times" pitchFamily="2" charset="0"/>
                <a:sym typeface="ZapfDingbats BT" pitchFamily="2" charset="2"/>
              </a:rPr>
              <a:t> </a:t>
            </a:r>
            <a:r>
              <a:rPr lang="en-US" sz="3200" b="1" i="1" dirty="0" err="1">
                <a:latin typeface="VNI-Times" pitchFamily="2" charset="0"/>
                <a:sym typeface="ZapfDingbats BT" pitchFamily="2" charset="2"/>
              </a:rPr>
              <a:t>Bi</a:t>
            </a:r>
            <a:r>
              <a:rPr lang="en-US" sz="2600" b="1" i="1" dirty="0" err="1">
                <a:sym typeface="ZapfDingbats BT" pitchFamily="2" charset="2"/>
              </a:rPr>
              <a:t>ểu</a:t>
            </a:r>
            <a:r>
              <a:rPr lang="en-US" sz="2600" b="1" i="1" dirty="0">
                <a:sym typeface="ZapfDingbats BT" pitchFamily="2" charset="2"/>
              </a:rPr>
              <a:t> </a:t>
            </a:r>
            <a:r>
              <a:rPr lang="en-US" sz="2600" b="1" i="1" dirty="0" err="1">
                <a:sym typeface="ZapfDingbats BT" pitchFamily="2" charset="2"/>
              </a:rPr>
              <a:t>hiện</a:t>
            </a:r>
            <a:r>
              <a:rPr lang="en-US" sz="2600" b="1" i="1" dirty="0">
                <a:sym typeface="ZapfDingbats BT" pitchFamily="2" charset="2"/>
              </a:rPr>
              <a:t> </a:t>
            </a:r>
            <a:r>
              <a:rPr lang="en-US" b="1" i="1" dirty="0">
                <a:sym typeface="ZapfDingbats BT" pitchFamily="2" charset="2"/>
              </a:rPr>
              <a:t>: </a:t>
            </a:r>
            <a:r>
              <a:rPr lang="en-US" sz="3200" b="1" i="1" dirty="0" err="1">
                <a:latin typeface="VNI-Times" pitchFamily="2" charset="0"/>
              </a:rPr>
              <a:t>Hình</a:t>
            </a:r>
            <a:r>
              <a:rPr lang="en-US" sz="3200" b="1" i="1" dirty="0">
                <a:latin typeface="VNI-Times" pitchFamily="2" charset="0"/>
              </a:rPr>
              <a:t> </a:t>
            </a:r>
            <a:r>
              <a:rPr lang="en-US" sz="3200" b="1" i="1" dirty="0" err="1">
                <a:latin typeface="VNI-Times" pitchFamily="2" charset="0"/>
              </a:rPr>
              <a:t>daïng</a:t>
            </a:r>
            <a:r>
              <a:rPr lang="en-US" sz="3200" b="1" i="1" dirty="0">
                <a:latin typeface="VNI-Times" pitchFamily="2" charset="0"/>
              </a:rPr>
              <a:t>, </a:t>
            </a:r>
            <a:r>
              <a:rPr lang="en-US" sz="3200" b="1" i="1" dirty="0" err="1">
                <a:latin typeface="VNI-Times" pitchFamily="2" charset="0"/>
              </a:rPr>
              <a:t>sinh</a:t>
            </a:r>
            <a:r>
              <a:rPr lang="en-US" sz="3200" b="1" i="1" dirty="0">
                <a:latin typeface="VNI-Times" pitchFamily="2" charset="0"/>
              </a:rPr>
              <a:t> </a:t>
            </a:r>
            <a:r>
              <a:rPr lang="en-US" sz="3200" b="1" i="1" dirty="0" err="1">
                <a:latin typeface="VNI-Times" pitchFamily="2" charset="0"/>
              </a:rPr>
              <a:t>lyù</a:t>
            </a:r>
            <a:r>
              <a:rPr lang="en-US" sz="3200" b="1" i="1" dirty="0">
                <a:latin typeface="VNI-Times" pitchFamily="2" charset="0"/>
              </a:rPr>
              <a:t> </a:t>
            </a:r>
            <a:r>
              <a:rPr lang="en-US" sz="3200" b="1" i="1" dirty="0" err="1">
                <a:latin typeface="VNI-Times" pitchFamily="2" charset="0"/>
              </a:rPr>
              <a:t>khoâng</a:t>
            </a:r>
            <a:r>
              <a:rPr lang="en-US" sz="3200" b="1" i="1" dirty="0">
                <a:latin typeface="VNI-Times" pitchFamily="2" charset="0"/>
              </a:rPr>
              <a:t> </a:t>
            </a:r>
            <a:r>
              <a:rPr lang="en-US" sz="3200" b="1" i="1" dirty="0" err="1">
                <a:latin typeface="VNI-Times" pitchFamily="2" charset="0"/>
              </a:rPr>
              <a:t>bình</a:t>
            </a:r>
            <a:r>
              <a:rPr lang="en-US" sz="3200" b="1" i="1" dirty="0">
                <a:latin typeface="VNI-Times" pitchFamily="2" charset="0"/>
              </a:rPr>
              <a:t> </a:t>
            </a:r>
            <a:r>
              <a:rPr lang="en-US" sz="3200" b="1" i="1" dirty="0" err="1">
                <a:latin typeface="VNI-Times" pitchFamily="2" charset="0"/>
              </a:rPr>
              <a:t>thöôøng</a:t>
            </a:r>
            <a:r>
              <a:rPr lang="en-US" sz="3200" b="1" i="1" dirty="0">
                <a:latin typeface="VNI-Times" pitchFamily="2" charset="0"/>
              </a:rPr>
              <a:t>  </a:t>
            </a:r>
            <a:r>
              <a:rPr lang="en-US" sz="3200" b="1" i="1" dirty="0" err="1">
                <a:latin typeface="VNI-Times" pitchFamily="2" charset="0"/>
              </a:rPr>
              <a:t>Nguy</a:t>
            </a:r>
            <a:r>
              <a:rPr lang="en-US" sz="2600" b="1" i="1" dirty="0" err="1"/>
              <a:t>ên</a:t>
            </a:r>
            <a:r>
              <a:rPr lang="en-US" sz="2600" b="1" i="1" dirty="0"/>
              <a:t> </a:t>
            </a:r>
            <a:r>
              <a:rPr lang="en-US" sz="2600" b="1" i="1" dirty="0" err="1"/>
              <a:t>nhân</a:t>
            </a:r>
            <a:r>
              <a:rPr lang="en-US" b="1" i="1" dirty="0"/>
              <a:t> : </a:t>
            </a:r>
            <a:r>
              <a:rPr lang="en-US" sz="3200" b="1" i="1" dirty="0">
                <a:latin typeface="VNI-Times" pitchFamily="2" charset="0"/>
              </a:rPr>
              <a:t>do </a:t>
            </a:r>
            <a:r>
              <a:rPr lang="en-US" sz="3200" b="1" i="1" dirty="0" err="1">
                <a:latin typeface="VNI-Times" pitchFamily="2" charset="0"/>
              </a:rPr>
              <a:t>sinh</a:t>
            </a:r>
            <a:r>
              <a:rPr lang="en-US" sz="3200" b="1" i="1" dirty="0">
                <a:latin typeface="VNI-Times" pitchFamily="2" charset="0"/>
              </a:rPr>
              <a:t> </a:t>
            </a:r>
            <a:r>
              <a:rPr lang="en-US" sz="3200" b="1" i="1" dirty="0" err="1">
                <a:latin typeface="VNI-Times" pitchFamily="2" charset="0"/>
              </a:rPr>
              <a:t>vaät</a:t>
            </a:r>
            <a:r>
              <a:rPr lang="en-US" sz="3200" b="1" i="1" dirty="0">
                <a:latin typeface="VNI-Times" pitchFamily="2" charset="0"/>
              </a:rPr>
              <a:t> hay </a:t>
            </a:r>
            <a:r>
              <a:rPr lang="en-US" sz="3200" b="1" i="1" dirty="0" err="1">
                <a:latin typeface="VNI-Times" pitchFamily="2" charset="0"/>
              </a:rPr>
              <a:t>moâi</a:t>
            </a:r>
            <a:r>
              <a:rPr lang="en-US" sz="3200" b="1" i="1" dirty="0">
                <a:latin typeface="VNI-Times" pitchFamily="2" charset="0"/>
              </a:rPr>
              <a:t> </a:t>
            </a:r>
            <a:r>
              <a:rPr lang="en-US" sz="3200" b="1" i="1" dirty="0" err="1">
                <a:latin typeface="VNI-Times" pitchFamily="2" charset="0"/>
              </a:rPr>
              <a:t>tröôøng</a:t>
            </a:r>
            <a:r>
              <a:rPr lang="en-US" sz="3200" b="1" i="1" dirty="0">
                <a:latin typeface="VNI-Times" pitchFamily="2" charset="0"/>
              </a:rPr>
              <a:t> </a:t>
            </a:r>
            <a:r>
              <a:rPr lang="en-US" sz="3200" b="1" i="1" dirty="0" err="1">
                <a:latin typeface="VNI-Times" pitchFamily="2" charset="0"/>
              </a:rPr>
              <a:t>gaây</a:t>
            </a:r>
            <a:r>
              <a:rPr lang="en-US" sz="3200" b="1" i="1" dirty="0">
                <a:latin typeface="VNI-Times" pitchFamily="2" charset="0"/>
              </a:rPr>
              <a:t> </a:t>
            </a:r>
            <a:r>
              <a:rPr lang="en-US" sz="3200" b="1" i="1" dirty="0" err="1">
                <a:latin typeface="VNI-Times" pitchFamily="2" charset="0"/>
              </a:rPr>
              <a:t>neân</a:t>
            </a:r>
            <a:r>
              <a:rPr lang="en-US" sz="3200" b="1" i="1" dirty="0">
                <a:latin typeface="VNI-Times" pitchFamily="2" charset="0"/>
              </a:rPr>
              <a:t>    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2819400" y="3243"/>
            <a:ext cx="3200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9600" b="1" dirty="0">
                <a:solidFill>
                  <a:srgbClr val="FF0000"/>
                </a:solidFill>
                <a:latin typeface="VNI-Ariston" pitchFamily="2" charset="0"/>
              </a:rPr>
              <a:t>???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4710" y="4446098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Caây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bò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saâu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beänh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phaù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haïi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khaùc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nhau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theá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naøo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  ?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4800" y="5571264"/>
            <a:ext cx="846282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i="1" dirty="0">
                <a:latin typeface="VNI-Times" pitchFamily="2" charset="0"/>
                <a:sym typeface="ZapfDingbats BT" pitchFamily="2" charset="2"/>
              </a:rPr>
              <a:t> </a:t>
            </a:r>
            <a:r>
              <a:rPr lang="en-US" sz="3200" b="1" i="1" dirty="0" err="1">
                <a:latin typeface="VNI-Times" pitchFamily="2" charset="0"/>
              </a:rPr>
              <a:t>Saâu</a:t>
            </a:r>
            <a:r>
              <a:rPr lang="en-US" sz="3200" b="1" i="1" dirty="0">
                <a:latin typeface="VNI-Times" pitchFamily="2" charset="0"/>
              </a:rPr>
              <a:t> </a:t>
            </a:r>
            <a:r>
              <a:rPr lang="en-US" sz="3200" b="1" i="1" dirty="0" err="1">
                <a:latin typeface="VNI-Times" pitchFamily="2" charset="0"/>
              </a:rPr>
              <a:t>phaù</a:t>
            </a:r>
            <a:r>
              <a:rPr lang="en-US" sz="3200" b="1" i="1" dirty="0">
                <a:latin typeface="VNI-Times" pitchFamily="2" charset="0"/>
              </a:rPr>
              <a:t> </a:t>
            </a:r>
            <a:r>
              <a:rPr lang="en-US" sz="3200" b="1" i="1" dirty="0" err="1">
                <a:latin typeface="VNI-Times" pitchFamily="2" charset="0"/>
              </a:rPr>
              <a:t>töøng</a:t>
            </a:r>
            <a:r>
              <a:rPr lang="en-US" sz="3200" b="1" i="1" dirty="0">
                <a:latin typeface="VNI-Times" pitchFamily="2" charset="0"/>
              </a:rPr>
              <a:t> </a:t>
            </a:r>
            <a:r>
              <a:rPr lang="en-US" sz="3200" b="1" i="1" dirty="0" err="1">
                <a:latin typeface="VNI-Times" pitchFamily="2" charset="0"/>
              </a:rPr>
              <a:t>boä</a:t>
            </a:r>
            <a:r>
              <a:rPr lang="en-US" sz="3200" b="1" i="1" dirty="0">
                <a:latin typeface="VNI-Times" pitchFamily="2" charset="0"/>
              </a:rPr>
              <a:t> </a:t>
            </a:r>
            <a:r>
              <a:rPr lang="en-US" sz="3200" b="1" i="1" dirty="0" err="1">
                <a:latin typeface="VNI-Times" pitchFamily="2" charset="0"/>
              </a:rPr>
              <a:t>phaän</a:t>
            </a:r>
            <a:r>
              <a:rPr lang="en-US" sz="3200" b="1" i="1" dirty="0">
                <a:latin typeface="VNI-Times" pitchFamily="2" charset="0"/>
              </a:rPr>
              <a:t>, </a:t>
            </a:r>
            <a:r>
              <a:rPr lang="en-US" sz="3200" b="1" i="1" dirty="0" err="1">
                <a:latin typeface="VNI-Times" pitchFamily="2" charset="0"/>
              </a:rPr>
              <a:t>beänh</a:t>
            </a:r>
            <a:r>
              <a:rPr lang="en-US" sz="3200" b="1" i="1" dirty="0">
                <a:latin typeface="VNI-Times" pitchFamily="2" charset="0"/>
              </a:rPr>
              <a:t> </a:t>
            </a:r>
            <a:r>
              <a:rPr lang="en-US" sz="3200" b="1" i="1" dirty="0" err="1">
                <a:latin typeface="VNI-Times" pitchFamily="2" charset="0"/>
              </a:rPr>
              <a:t>gaây</a:t>
            </a:r>
            <a:r>
              <a:rPr lang="en-US" sz="3200" b="1" i="1" dirty="0">
                <a:latin typeface="VNI-Times" pitchFamily="2" charset="0"/>
              </a:rPr>
              <a:t> </a:t>
            </a:r>
            <a:r>
              <a:rPr lang="en-US" sz="3200" b="1" i="1" dirty="0" err="1">
                <a:latin typeface="VNI-Times" pitchFamily="2" charset="0"/>
              </a:rPr>
              <a:t>roái</a:t>
            </a:r>
            <a:r>
              <a:rPr lang="en-US" sz="3200" b="1" i="1" dirty="0">
                <a:latin typeface="VNI-Times" pitchFamily="2" charset="0"/>
              </a:rPr>
              <a:t> </a:t>
            </a:r>
            <a:r>
              <a:rPr lang="en-US" sz="3200" b="1" i="1" dirty="0" err="1">
                <a:latin typeface="VNI-Times" pitchFamily="2" charset="0"/>
              </a:rPr>
              <a:t>loaïn</a:t>
            </a:r>
            <a:r>
              <a:rPr lang="en-US" sz="3200" b="1" i="1" dirty="0">
                <a:latin typeface="VNI-Times" pitchFamily="2" charset="0"/>
              </a:rPr>
              <a:t> </a:t>
            </a:r>
            <a:r>
              <a:rPr lang="en-US" sz="3200" b="1" i="1" dirty="0" err="1">
                <a:latin typeface="VNI-Times" pitchFamily="2" charset="0"/>
              </a:rPr>
              <a:t>sinh</a:t>
            </a:r>
            <a:r>
              <a:rPr lang="en-US" sz="3200" b="1" i="1" dirty="0">
                <a:latin typeface="VNI-Times" pitchFamily="2" charset="0"/>
              </a:rPr>
              <a:t> </a:t>
            </a:r>
            <a:r>
              <a:rPr lang="en-US" sz="3200" b="1" i="1" dirty="0" err="1">
                <a:latin typeface="VNI-Times" pitchFamily="2" charset="0"/>
              </a:rPr>
              <a:t>lyù</a:t>
            </a:r>
            <a:endParaRPr lang="en-US" sz="3200" b="1" i="1" dirty="0"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277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2400" y="3695436"/>
            <a:ext cx="9144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VNI-Times" pitchFamily="2" charset="0"/>
                <a:sym typeface="Wingdings" pitchFamily="2" charset="2"/>
              </a:rPr>
              <a:t>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Beänh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caây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laø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traïng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thaùi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khoâng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bình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thöôøng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cuûa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caây</a:t>
            </a:r>
            <a:r>
              <a:rPr lang="en-US" sz="3200" b="1" dirty="0">
                <a:latin typeface="VNI-Times" pitchFamily="2" charset="0"/>
              </a:rPr>
              <a:t> do vi </a:t>
            </a:r>
            <a:r>
              <a:rPr lang="en-US" sz="3200" b="1" dirty="0" err="1">
                <a:latin typeface="VNI-Times" pitchFamily="2" charset="0"/>
              </a:rPr>
              <a:t>sinh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vaät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gaây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haïi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hoaëc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ñieàu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kieän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soáng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baát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lôïi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gaây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neân</a:t>
            </a:r>
            <a:endParaRPr lang="en-US" sz="3200" b="1" dirty="0">
              <a:latin typeface="VNI-Times" pitchFamily="2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7288" y="507"/>
            <a:ext cx="68207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0070C0"/>
                </a:solidFill>
                <a:cs typeface="Times New Roman" pitchFamily="18" charset="0"/>
              </a:rPr>
              <a:t>I.S</a:t>
            </a:r>
            <a:r>
              <a:rPr lang="vi-VN" sz="3200" b="1" dirty="0" smtClean="0">
                <a:solidFill>
                  <a:srgbClr val="0070C0"/>
                </a:solidFill>
                <a:cs typeface="Times New Roman" pitchFamily="18" charset="0"/>
              </a:rPr>
              <a:t>âu bệnh hại cây trồng</a:t>
            </a:r>
            <a:endParaRPr lang="en-US" sz="32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43798" y="845403"/>
            <a:ext cx="85947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sym typeface="Wingdings" pitchFamily="2" charset="2"/>
              </a:rPr>
              <a:t>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Saâu</a:t>
            </a:r>
            <a:r>
              <a:rPr lang="en-US" sz="2400" b="1" dirty="0">
                <a:latin typeface="VNI-Times" pitchFamily="2" charset="0"/>
              </a:rPr>
              <a:t>, </a:t>
            </a:r>
            <a:r>
              <a:rPr lang="en-US" sz="2400" b="1" dirty="0" err="1">
                <a:latin typeface="VNI-Times" pitchFamily="2" charset="0"/>
              </a:rPr>
              <a:t>beänh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aûnh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höôûng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xaáu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ñeán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sinh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tröôûng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phaùt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trieån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cuûa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caây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troàng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vaø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laøm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giaûm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naêng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suaát</a:t>
            </a:r>
            <a:r>
              <a:rPr lang="en-US" sz="2400" b="1" dirty="0">
                <a:latin typeface="VNI-Times" pitchFamily="2" charset="0"/>
              </a:rPr>
              <a:t>, </a:t>
            </a:r>
            <a:r>
              <a:rPr lang="en-US" sz="2400" b="1" dirty="0" err="1">
                <a:latin typeface="VNI-Times" pitchFamily="2" charset="0"/>
              </a:rPr>
              <a:t>chaát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löôïng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noâng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saûn</a:t>
            </a:r>
            <a:endParaRPr lang="en-US" sz="2400" b="1" dirty="0">
              <a:latin typeface="VNI-Times" pitchFamily="2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76224" y="457200"/>
            <a:ext cx="37623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70C0"/>
                </a:solidFill>
                <a:cs typeface="Times New Roman" pitchFamily="18" charset="0"/>
              </a:rPr>
              <a:t>1. </a:t>
            </a:r>
            <a:r>
              <a:rPr lang="vi-VN" sz="2400" b="1" dirty="0" smtClean="0">
                <a:solidFill>
                  <a:srgbClr val="0070C0"/>
                </a:solidFill>
                <a:cs typeface="Times New Roman" pitchFamily="18" charset="0"/>
              </a:rPr>
              <a:t>Tác hại của sâu bệnh</a:t>
            </a:r>
            <a:endParaRPr lang="en-US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76224" y="1671935"/>
            <a:ext cx="65817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70C0"/>
                </a:solidFill>
                <a:cs typeface="Times New Roman" pitchFamily="18" charset="0"/>
              </a:rPr>
              <a:t>2. </a:t>
            </a:r>
            <a:r>
              <a:rPr lang="vi-VN" sz="2400" b="1" dirty="0" smtClean="0">
                <a:solidFill>
                  <a:srgbClr val="0070C0"/>
                </a:solidFill>
                <a:cs typeface="Times New Roman" pitchFamily="18" charset="0"/>
              </a:rPr>
              <a:t>Khái niệm về côn trùng và bệnh cây</a:t>
            </a:r>
            <a:endParaRPr lang="en-US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061865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a. Khái niệm về côn trùng</a:t>
            </a:r>
            <a:endParaRPr lang="vi-VN" sz="2400" b="1" i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76224" y="2445603"/>
            <a:ext cx="861846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sym typeface="Wingdings" pitchFamily="2" charset="2"/>
              </a:rPr>
              <a:t>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Trong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voøng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ñôøi</a:t>
            </a:r>
            <a:r>
              <a:rPr lang="en-US" sz="2400" b="1" dirty="0">
                <a:latin typeface="VNI-Times" pitchFamily="2" charset="0"/>
              </a:rPr>
              <a:t>, </a:t>
            </a:r>
            <a:r>
              <a:rPr lang="en-US" sz="2400" b="1" dirty="0" err="1">
                <a:latin typeface="VNI-Times" pitchFamily="2" charset="0"/>
              </a:rPr>
              <a:t>coân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truøng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traûi</a:t>
            </a:r>
            <a:r>
              <a:rPr lang="en-US" sz="2400" b="1" dirty="0">
                <a:latin typeface="VNI-Times" pitchFamily="2" charset="0"/>
              </a:rPr>
              <a:t> qua </a:t>
            </a:r>
            <a:r>
              <a:rPr lang="en-US" sz="2400" b="1" dirty="0" err="1">
                <a:latin typeface="VNI-Times" pitchFamily="2" charset="0"/>
              </a:rPr>
              <a:t>nhieàu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giai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ñoaïn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sinh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tröôûng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phaùt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duïc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khaùc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nhau</a:t>
            </a:r>
            <a:r>
              <a:rPr lang="en-US" sz="2400" b="1" dirty="0">
                <a:latin typeface="VNI-Times" pitchFamily="2" charset="0"/>
              </a:rPr>
              <a:t>, </a:t>
            </a:r>
            <a:r>
              <a:rPr lang="en-US" sz="2400" b="1" dirty="0" err="1">
                <a:latin typeface="VNI-Times" pitchFamily="2" charset="0"/>
              </a:rPr>
              <a:t>coù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hai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kieåu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bieán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thaùi</a:t>
            </a:r>
            <a:r>
              <a:rPr lang="en-US" sz="2400" b="1" dirty="0">
                <a:latin typeface="VNI-Times" pitchFamily="2" charset="0"/>
              </a:rPr>
              <a:t> 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3233771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b. Khái niệm về bệnh cây</a:t>
            </a:r>
            <a:endParaRPr lang="vi-VN" sz="2400" b="1" i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2531" y="5372781"/>
            <a:ext cx="8035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c. Một số dấu hiệu của cây trồng bị sâu, bệnh phá hại</a:t>
            </a:r>
            <a:endParaRPr lang="vi-VN" sz="2400" b="1" i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13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838200" y="304800"/>
            <a:ext cx="75930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VNI-Times" pitchFamily="2" charset="0"/>
              </a:rPr>
              <a:t>Cho bieát hình naøo theå hieän saâu gaây haïi? Hình naøo theå hieän beänh gaây haïi    ?</a:t>
            </a:r>
          </a:p>
        </p:txBody>
      </p:sp>
      <p:pic>
        <p:nvPicPr>
          <p:cNvPr id="55301" name="Picture 5" descr="s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41148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3" name="Picture 6" descr="npo000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76400"/>
            <a:ext cx="5029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1752600" y="6096000"/>
            <a:ext cx="1905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latin typeface="VNI-Times" pitchFamily="2" charset="0"/>
              </a:rPr>
              <a:t>A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4930775" y="5970588"/>
            <a:ext cx="1158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NI-Times" pitchFamily="2" charset="0"/>
              </a:rPr>
              <a:t>B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2371725" y="6084888"/>
            <a:ext cx="19732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>
                <a:solidFill>
                  <a:schemeClr val="hlink"/>
                </a:solidFill>
              </a:rPr>
              <a:t>Sâu hại</a:t>
            </a: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6042025" y="6057900"/>
            <a:ext cx="19732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/>
              <a:t>Bệnh</a:t>
            </a:r>
            <a:r>
              <a:rPr lang="en-US" b="1"/>
              <a:t> </a:t>
            </a:r>
            <a:r>
              <a:rPr lang="en-US" sz="3000" b="1"/>
              <a:t> hại</a:t>
            </a:r>
          </a:p>
        </p:txBody>
      </p:sp>
    </p:spTree>
    <p:extLst>
      <p:ext uri="{BB962C8B-B14F-4D97-AF65-F5344CB8AC3E}">
        <p14:creationId xmlns:p14="http://schemas.microsoft.com/office/powerpoint/2010/main" val="2564523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304" grpId="0"/>
      <p:bldP spid="55305" grpId="0"/>
      <p:bldP spid="55308" grpId="0"/>
      <p:bldP spid="5530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838200" y="0"/>
            <a:ext cx="75930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>
                <a:latin typeface="VNI-Times" pitchFamily="2" charset="0"/>
              </a:rPr>
              <a:t>ÔÛ nhöõng caây bò saâu, beänh phaù haïi ta thöôøng gaëp nhöõng daáu hieäu gì   ?</a:t>
            </a:r>
          </a:p>
        </p:txBody>
      </p:sp>
      <p:pic>
        <p:nvPicPr>
          <p:cNvPr id="56326" name="Picture 4" descr="npo000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648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7" name="Picture 5" descr="npo0000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4648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9" name="Picture 9" descr="robbins_pic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6800"/>
            <a:ext cx="4495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0" name="Picture 10" descr="image0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38600"/>
            <a:ext cx="44958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407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04800" y="5029200"/>
            <a:ext cx="8839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VNI-Times" pitchFamily="2" charset="0"/>
                <a:sym typeface="Wingdings" pitchFamily="2" charset="2"/>
              </a:rPr>
              <a:t></a:t>
            </a:r>
            <a:r>
              <a:rPr lang="en-US" sz="32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Khi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caây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bò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saâu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beänh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phaù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haïi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thöôøng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maøu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saéc</a:t>
            </a:r>
            <a:r>
              <a:rPr lang="en-US" sz="3200" b="1" dirty="0">
                <a:latin typeface="VNI-Times" pitchFamily="2" charset="0"/>
              </a:rPr>
              <a:t>, </a:t>
            </a:r>
            <a:r>
              <a:rPr lang="en-US" sz="3200" b="1" dirty="0" err="1">
                <a:latin typeface="VNI-Times" pitchFamily="2" charset="0"/>
              </a:rPr>
              <a:t>caáu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taïo</a:t>
            </a:r>
            <a:r>
              <a:rPr lang="en-US" sz="3200" b="1" dirty="0">
                <a:latin typeface="VNI-Times" pitchFamily="2" charset="0"/>
              </a:rPr>
              <a:t>, </a:t>
            </a:r>
            <a:r>
              <a:rPr lang="en-US" sz="3200" b="1" dirty="0" err="1">
                <a:latin typeface="VNI-Times" pitchFamily="2" charset="0"/>
              </a:rPr>
              <a:t>hình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thaùi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caùc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boä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phaän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cuûa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caây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bò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thay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ñoåi</a:t>
            </a:r>
            <a:r>
              <a:rPr lang="en-US" sz="3200" b="1" dirty="0">
                <a:latin typeface="VNI-Times" pitchFamily="2" charset="0"/>
              </a:rPr>
              <a:t>.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28600" y="3581400"/>
            <a:ext cx="87915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sym typeface="Wingdings" pitchFamily="2" charset="2"/>
              </a:rPr>
              <a:t>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Beänh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caây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laø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traïng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thaùi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khoâng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bình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thöôøng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cuûa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caây</a:t>
            </a:r>
            <a:r>
              <a:rPr lang="en-US" sz="2400" b="1" dirty="0">
                <a:latin typeface="VNI-Times" pitchFamily="2" charset="0"/>
              </a:rPr>
              <a:t> do vi </a:t>
            </a:r>
            <a:r>
              <a:rPr lang="en-US" sz="2400" b="1" dirty="0" err="1">
                <a:latin typeface="VNI-Times" pitchFamily="2" charset="0"/>
              </a:rPr>
              <a:t>sinh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vaät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gaây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haïi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hoaëc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ñieàu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kieän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soáng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baát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lôïi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gaây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neân</a:t>
            </a:r>
            <a:endParaRPr lang="en-US" sz="2400" b="1" dirty="0">
              <a:latin typeface="VNI-Times" pitchFamily="2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7288" y="507"/>
            <a:ext cx="68207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0070C0"/>
                </a:solidFill>
                <a:cs typeface="Times New Roman" pitchFamily="18" charset="0"/>
              </a:rPr>
              <a:t>I.S</a:t>
            </a:r>
            <a:r>
              <a:rPr lang="vi-VN" sz="3200" b="1" dirty="0" smtClean="0">
                <a:solidFill>
                  <a:srgbClr val="0070C0"/>
                </a:solidFill>
                <a:cs typeface="Times New Roman" pitchFamily="18" charset="0"/>
              </a:rPr>
              <a:t>âu bệnh hại cây trồng</a:t>
            </a:r>
            <a:endParaRPr lang="en-US" sz="32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" y="845403"/>
            <a:ext cx="85947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sym typeface="Wingdings" pitchFamily="2" charset="2"/>
              </a:rPr>
              <a:t>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Saâu</a:t>
            </a:r>
            <a:r>
              <a:rPr lang="en-US" sz="2400" b="1" dirty="0">
                <a:latin typeface="VNI-Times" pitchFamily="2" charset="0"/>
              </a:rPr>
              <a:t>, </a:t>
            </a:r>
            <a:r>
              <a:rPr lang="en-US" sz="2400" b="1" dirty="0" err="1">
                <a:latin typeface="VNI-Times" pitchFamily="2" charset="0"/>
              </a:rPr>
              <a:t>beänh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aûnh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höôûng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xaáu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ñeán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sinh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tröôûng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phaùt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trieån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cuûa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caây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troàng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vaø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laøm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giaûm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naêng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suaát</a:t>
            </a:r>
            <a:r>
              <a:rPr lang="en-US" sz="2400" b="1" dirty="0">
                <a:latin typeface="VNI-Times" pitchFamily="2" charset="0"/>
              </a:rPr>
              <a:t>, </a:t>
            </a:r>
            <a:r>
              <a:rPr lang="en-US" sz="2400" b="1" dirty="0" err="1">
                <a:latin typeface="VNI-Times" pitchFamily="2" charset="0"/>
              </a:rPr>
              <a:t>chaát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löôïng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noâng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saûn</a:t>
            </a:r>
            <a:endParaRPr lang="en-US" sz="2400" b="1" dirty="0">
              <a:latin typeface="VNI-Times" pitchFamily="2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76224" y="457200"/>
            <a:ext cx="37623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70C0"/>
                </a:solidFill>
                <a:cs typeface="Times New Roman" pitchFamily="18" charset="0"/>
              </a:rPr>
              <a:t>1. </a:t>
            </a:r>
            <a:r>
              <a:rPr lang="vi-VN" sz="2400" b="1" dirty="0" smtClean="0">
                <a:solidFill>
                  <a:srgbClr val="0070C0"/>
                </a:solidFill>
                <a:cs typeface="Times New Roman" pitchFamily="18" charset="0"/>
              </a:rPr>
              <a:t>Tác hại của sâu bệnh</a:t>
            </a:r>
            <a:endParaRPr lang="en-US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76224" y="1671935"/>
            <a:ext cx="65817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70C0"/>
                </a:solidFill>
                <a:cs typeface="Times New Roman" pitchFamily="18" charset="0"/>
              </a:rPr>
              <a:t>2. </a:t>
            </a:r>
            <a:r>
              <a:rPr lang="vi-VN" sz="2400" b="1" dirty="0" smtClean="0">
                <a:solidFill>
                  <a:srgbClr val="0070C0"/>
                </a:solidFill>
                <a:cs typeface="Times New Roman" pitchFamily="18" charset="0"/>
              </a:rPr>
              <a:t>Khái niệm về côn trùng và bệnh cây</a:t>
            </a:r>
            <a:endParaRPr lang="en-US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061865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a. Khái niệm về côn trùng</a:t>
            </a:r>
            <a:endParaRPr lang="vi-VN" sz="2400" b="1" i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28600" y="2445603"/>
            <a:ext cx="861846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sym typeface="Wingdings" pitchFamily="2" charset="2"/>
              </a:rPr>
              <a:t>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Trong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voøng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ñôøi</a:t>
            </a:r>
            <a:r>
              <a:rPr lang="en-US" sz="2400" b="1" dirty="0">
                <a:latin typeface="VNI-Times" pitchFamily="2" charset="0"/>
              </a:rPr>
              <a:t>, </a:t>
            </a:r>
            <a:r>
              <a:rPr lang="en-US" sz="2400" b="1" dirty="0" err="1">
                <a:latin typeface="VNI-Times" pitchFamily="2" charset="0"/>
              </a:rPr>
              <a:t>coân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truøng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traûi</a:t>
            </a:r>
            <a:r>
              <a:rPr lang="en-US" sz="2400" b="1" dirty="0">
                <a:latin typeface="VNI-Times" pitchFamily="2" charset="0"/>
              </a:rPr>
              <a:t> qua </a:t>
            </a:r>
            <a:r>
              <a:rPr lang="en-US" sz="2400" b="1" dirty="0" err="1">
                <a:latin typeface="VNI-Times" pitchFamily="2" charset="0"/>
              </a:rPr>
              <a:t>nhieàu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giai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ñoaïn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sinh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tröôûng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phaùt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duïc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khaùc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nhau</a:t>
            </a:r>
            <a:r>
              <a:rPr lang="en-US" sz="2400" b="1" dirty="0">
                <a:latin typeface="VNI-Times" pitchFamily="2" charset="0"/>
              </a:rPr>
              <a:t>, </a:t>
            </a:r>
            <a:r>
              <a:rPr lang="en-US" sz="2400" b="1" dirty="0" err="1">
                <a:latin typeface="VNI-Times" pitchFamily="2" charset="0"/>
              </a:rPr>
              <a:t>coù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hai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kieåu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bieán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thaùi</a:t>
            </a:r>
            <a:r>
              <a:rPr lang="en-US" sz="2400" b="1" dirty="0">
                <a:latin typeface="VNI-Times" pitchFamily="2" charset="0"/>
              </a:rPr>
              <a:t> 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3233771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b. Khái niệm về bệnh cây</a:t>
            </a:r>
            <a:endParaRPr lang="vi-VN" sz="2400" b="1" i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7462" y="4419600"/>
            <a:ext cx="8035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c. Một số dấu hiệu của cây trồng bị sâu, bệnh phá hại</a:t>
            </a:r>
            <a:endParaRPr lang="vi-VN" sz="2400" b="1" i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7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28600" y="4800600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sym typeface="Wingdings" pitchFamily="2" charset="2"/>
              </a:rPr>
              <a:t>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Khi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caây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bò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saâu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beänh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phaù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haïi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thöôøng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maøu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saéc</a:t>
            </a:r>
            <a:r>
              <a:rPr lang="en-US" sz="2400" b="1" dirty="0">
                <a:latin typeface="VNI-Times" pitchFamily="2" charset="0"/>
              </a:rPr>
              <a:t>, </a:t>
            </a:r>
            <a:r>
              <a:rPr lang="en-US" sz="2400" b="1" dirty="0" err="1">
                <a:latin typeface="VNI-Times" pitchFamily="2" charset="0"/>
              </a:rPr>
              <a:t>caáu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taïo</a:t>
            </a:r>
            <a:r>
              <a:rPr lang="en-US" sz="2400" b="1" dirty="0">
                <a:latin typeface="VNI-Times" pitchFamily="2" charset="0"/>
              </a:rPr>
              <a:t>, </a:t>
            </a:r>
            <a:r>
              <a:rPr lang="en-US" sz="2400" b="1" dirty="0" err="1">
                <a:latin typeface="VNI-Times" pitchFamily="2" charset="0"/>
              </a:rPr>
              <a:t>hình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thaùi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caùc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boä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phaän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cuûa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caây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bò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thay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ñoåi</a:t>
            </a:r>
            <a:r>
              <a:rPr lang="en-US" sz="2400" b="1" dirty="0">
                <a:latin typeface="VNI-Times" pitchFamily="2" charset="0"/>
              </a:rPr>
              <a:t>.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28600" y="3581400"/>
            <a:ext cx="87915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sym typeface="Wingdings" pitchFamily="2" charset="2"/>
              </a:rPr>
              <a:t>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Beänh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caây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laø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traïng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thaùi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khoâng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bình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thöôøng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cuûa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caây</a:t>
            </a:r>
            <a:r>
              <a:rPr lang="en-US" sz="2400" b="1" dirty="0">
                <a:latin typeface="VNI-Times" pitchFamily="2" charset="0"/>
              </a:rPr>
              <a:t> do vi </a:t>
            </a:r>
            <a:r>
              <a:rPr lang="en-US" sz="2400" b="1" dirty="0" err="1">
                <a:latin typeface="VNI-Times" pitchFamily="2" charset="0"/>
              </a:rPr>
              <a:t>sinh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vaät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gaây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haïi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hoaëc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ñieàu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kieän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soáng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baát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lôïi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gaây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neân</a:t>
            </a:r>
            <a:endParaRPr lang="en-US" sz="2400" b="1" dirty="0">
              <a:latin typeface="VNI-Times" pitchFamily="2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7288" y="507"/>
            <a:ext cx="68207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0070C0"/>
                </a:solidFill>
                <a:cs typeface="Times New Roman" pitchFamily="18" charset="0"/>
              </a:rPr>
              <a:t>I.S</a:t>
            </a:r>
            <a:r>
              <a:rPr lang="vi-VN" sz="3200" b="1" dirty="0" smtClean="0">
                <a:solidFill>
                  <a:srgbClr val="0070C0"/>
                </a:solidFill>
                <a:cs typeface="Times New Roman" pitchFamily="18" charset="0"/>
              </a:rPr>
              <a:t>âu bệnh hại cây trồng</a:t>
            </a:r>
            <a:endParaRPr lang="en-US" sz="32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" y="845403"/>
            <a:ext cx="85947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sym typeface="Wingdings" pitchFamily="2" charset="2"/>
              </a:rPr>
              <a:t>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Saâu</a:t>
            </a:r>
            <a:r>
              <a:rPr lang="en-US" sz="2400" b="1" dirty="0">
                <a:latin typeface="VNI-Times" pitchFamily="2" charset="0"/>
              </a:rPr>
              <a:t>, </a:t>
            </a:r>
            <a:r>
              <a:rPr lang="en-US" sz="2400" b="1" dirty="0" err="1">
                <a:latin typeface="VNI-Times" pitchFamily="2" charset="0"/>
              </a:rPr>
              <a:t>beänh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aûnh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höôûng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xaáu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ñeán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sinh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tröôûng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phaùt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trieån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cuûa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caây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troàng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vaø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laøm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giaûm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naêng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suaát</a:t>
            </a:r>
            <a:r>
              <a:rPr lang="en-US" sz="2400" b="1" dirty="0">
                <a:latin typeface="VNI-Times" pitchFamily="2" charset="0"/>
              </a:rPr>
              <a:t>, </a:t>
            </a:r>
            <a:r>
              <a:rPr lang="en-US" sz="2400" b="1" dirty="0" err="1">
                <a:latin typeface="VNI-Times" pitchFamily="2" charset="0"/>
              </a:rPr>
              <a:t>chaát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löôïng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noâng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saûn</a:t>
            </a:r>
            <a:endParaRPr lang="en-US" sz="2400" b="1" dirty="0">
              <a:latin typeface="VNI-Times" pitchFamily="2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76224" y="457200"/>
            <a:ext cx="37623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70C0"/>
                </a:solidFill>
                <a:cs typeface="Times New Roman" pitchFamily="18" charset="0"/>
              </a:rPr>
              <a:t>1. </a:t>
            </a:r>
            <a:r>
              <a:rPr lang="vi-VN" sz="2400" b="1" dirty="0" smtClean="0">
                <a:solidFill>
                  <a:srgbClr val="0070C0"/>
                </a:solidFill>
                <a:cs typeface="Times New Roman" pitchFamily="18" charset="0"/>
              </a:rPr>
              <a:t>Tác hại của sâu bệnh</a:t>
            </a:r>
            <a:endParaRPr lang="en-US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76224" y="1671935"/>
            <a:ext cx="65817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70C0"/>
                </a:solidFill>
                <a:cs typeface="Times New Roman" pitchFamily="18" charset="0"/>
              </a:rPr>
              <a:t>2. </a:t>
            </a:r>
            <a:r>
              <a:rPr lang="vi-VN" sz="2400" b="1" dirty="0" smtClean="0">
                <a:solidFill>
                  <a:srgbClr val="0070C0"/>
                </a:solidFill>
                <a:cs typeface="Times New Roman" pitchFamily="18" charset="0"/>
              </a:rPr>
              <a:t>Khái niệm về côn trùng và bệnh cây</a:t>
            </a:r>
            <a:endParaRPr lang="en-US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061865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a. Khái niệm về côn trùng</a:t>
            </a:r>
            <a:endParaRPr lang="vi-VN" sz="2400" b="1" i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28600" y="2445603"/>
            <a:ext cx="861846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VNI-Times" pitchFamily="2" charset="0"/>
                <a:sym typeface="Wingdings" pitchFamily="2" charset="2"/>
              </a:rPr>
              <a:t></a:t>
            </a:r>
            <a:r>
              <a:rPr lang="en-US" sz="24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Trong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voøng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ñôøi</a:t>
            </a:r>
            <a:r>
              <a:rPr lang="en-US" sz="2400" b="1" dirty="0">
                <a:latin typeface="VNI-Times" pitchFamily="2" charset="0"/>
              </a:rPr>
              <a:t>, </a:t>
            </a:r>
            <a:r>
              <a:rPr lang="en-US" sz="2400" b="1" dirty="0" err="1">
                <a:latin typeface="VNI-Times" pitchFamily="2" charset="0"/>
              </a:rPr>
              <a:t>coân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truøng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traûi</a:t>
            </a:r>
            <a:r>
              <a:rPr lang="en-US" sz="2400" b="1" dirty="0">
                <a:latin typeface="VNI-Times" pitchFamily="2" charset="0"/>
              </a:rPr>
              <a:t> qua </a:t>
            </a:r>
            <a:r>
              <a:rPr lang="en-US" sz="2400" b="1" dirty="0" err="1">
                <a:latin typeface="VNI-Times" pitchFamily="2" charset="0"/>
              </a:rPr>
              <a:t>nhieàu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giai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ñoaïn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sinh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tröôûng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phaùt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duïc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khaùc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nhau</a:t>
            </a:r>
            <a:r>
              <a:rPr lang="en-US" sz="2400" b="1" dirty="0">
                <a:latin typeface="VNI-Times" pitchFamily="2" charset="0"/>
              </a:rPr>
              <a:t>, </a:t>
            </a:r>
            <a:r>
              <a:rPr lang="en-US" sz="2400" b="1" dirty="0" err="1">
                <a:latin typeface="VNI-Times" pitchFamily="2" charset="0"/>
              </a:rPr>
              <a:t>coù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hai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kieåu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bieán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thaùi</a:t>
            </a:r>
            <a:r>
              <a:rPr lang="en-US" sz="2400" b="1" dirty="0">
                <a:latin typeface="VNI-Times" pitchFamily="2" charset="0"/>
              </a:rPr>
              <a:t> 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3233771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b. Khái niệm về bệnh cây</a:t>
            </a:r>
            <a:endParaRPr lang="vi-VN" sz="2400" b="1" i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7462" y="4419600"/>
            <a:ext cx="8035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c. Một số dấu hiệu của cây trồng bị sâu, bệnh phá hại</a:t>
            </a:r>
            <a:endParaRPr lang="vi-VN" sz="2400" b="1" i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-14591" y="5628861"/>
            <a:ext cx="90823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0070C0"/>
                </a:solidFill>
                <a:cs typeface="Times New Roman" pitchFamily="18" charset="0"/>
              </a:rPr>
              <a:t>II.</a:t>
            </a:r>
            <a:r>
              <a:rPr lang="en-US" sz="2800" b="1" dirty="0" smtClean="0">
                <a:solidFill>
                  <a:srgbClr val="0070C0"/>
                </a:solidFill>
                <a:cs typeface="Times New Roman" pitchFamily="18" charset="0"/>
              </a:rPr>
              <a:t>N</a:t>
            </a:r>
            <a:r>
              <a:rPr lang="vi-VN" sz="2800" b="1" dirty="0" smtClean="0">
                <a:solidFill>
                  <a:srgbClr val="0070C0"/>
                </a:solidFill>
                <a:cs typeface="Times New Roman" pitchFamily="18" charset="0"/>
              </a:rPr>
              <a:t>guyên tắc và biện pháp phòng trừ sâu, bệnh hại</a:t>
            </a:r>
            <a:endParaRPr lang="en-US" sz="28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24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81000" y="1701800"/>
            <a:ext cx="845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2.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Choïn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caâu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traû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lôøi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ñuùng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nhaát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: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Baûo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quaûn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haït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gioáng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toát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caàn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caùc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ñieàu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kieän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naøo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?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066800" y="3225800"/>
            <a:ext cx="7391400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VNI-Times" pitchFamily="2" charset="0"/>
              </a:rPr>
              <a:t>a.</a:t>
            </a:r>
            <a:r>
              <a:rPr lang="en-US" sz="3200" b="1" i="1">
                <a:latin typeface="VNI-Times" pitchFamily="2" charset="0"/>
              </a:rPr>
              <a:t>  Haït gioáng ñaït chuaån		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VNI-Times" pitchFamily="2" charset="0"/>
              </a:rPr>
              <a:t>b.</a:t>
            </a:r>
            <a:r>
              <a:rPr lang="en-US" sz="3200" b="1" i="1">
                <a:latin typeface="VNI-Times" pitchFamily="2" charset="0"/>
              </a:rPr>
              <a:t>  Nôi caát giöõ thoaùng maùt an toaøn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VNI-Times" pitchFamily="2" charset="0"/>
              </a:rPr>
              <a:t>c.</a:t>
            </a:r>
            <a:r>
              <a:rPr lang="en-US" sz="3200" b="1" i="1">
                <a:latin typeface="VNI-Times" pitchFamily="2" charset="0"/>
              </a:rPr>
              <a:t>  Kieåm tra haït gioáng thöôøng xuyeân ñeå coù bieän phaùp xöû lyù kòp thôøi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VNI-Times" pitchFamily="2" charset="0"/>
              </a:rPr>
              <a:t>d.</a:t>
            </a:r>
            <a:r>
              <a:rPr lang="en-US" sz="3200" b="1" i="1">
                <a:latin typeface="VNI-Times" pitchFamily="2" charset="0"/>
              </a:rPr>
              <a:t>  Caû a, b, c ñeàu ñuùng</a:t>
            </a:r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889000" y="5867400"/>
            <a:ext cx="762000" cy="762000"/>
          </a:xfrm>
          <a:prstGeom prst="ellips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554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1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  <p:bldP spid="1536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-14592" y="0"/>
            <a:ext cx="90823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0070C0"/>
                </a:solidFill>
                <a:cs typeface="Times New Roman" pitchFamily="18" charset="0"/>
              </a:rPr>
              <a:t>II.</a:t>
            </a:r>
            <a:r>
              <a:rPr lang="en-US" sz="2800" b="1" dirty="0" smtClean="0">
                <a:solidFill>
                  <a:srgbClr val="0070C0"/>
                </a:solidFill>
                <a:cs typeface="Times New Roman" pitchFamily="18" charset="0"/>
              </a:rPr>
              <a:t>N</a:t>
            </a:r>
            <a:r>
              <a:rPr lang="vi-VN" sz="2800" b="1" dirty="0" smtClean="0">
                <a:solidFill>
                  <a:srgbClr val="0070C0"/>
                </a:solidFill>
                <a:cs typeface="Times New Roman" pitchFamily="18" charset="0"/>
              </a:rPr>
              <a:t>guyên tắc và biện pháp phòng trừ sâu, bệnh hại</a:t>
            </a:r>
            <a:endParaRPr lang="en-US" sz="28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152400" y="1015425"/>
            <a:ext cx="9144000" cy="1828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dirty="0" smtClean="0">
                <a:solidFill>
                  <a:srgbClr val="009900"/>
                </a:solidFill>
              </a:rPr>
              <a:t>        </a:t>
            </a:r>
            <a:r>
              <a:rPr lang="en-US" dirty="0" err="1" smtClean="0">
                <a:solidFill>
                  <a:srgbClr val="009900"/>
                </a:solidFill>
                <a:latin typeface="Times New Roman" pitchFamily="18" charset="0"/>
              </a:rPr>
              <a:t>Để</a:t>
            </a:r>
            <a:r>
              <a:rPr lang="en-US" dirty="0" smtClean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Times New Roman" pitchFamily="18" charset="0"/>
              </a:rPr>
              <a:t>phòng</a:t>
            </a:r>
            <a:r>
              <a:rPr lang="en-US" dirty="0" smtClean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Times New Roman" pitchFamily="18" charset="0"/>
              </a:rPr>
              <a:t>trừ</a:t>
            </a:r>
            <a:r>
              <a:rPr lang="en-US" dirty="0" smtClean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Times New Roman" pitchFamily="18" charset="0"/>
              </a:rPr>
              <a:t>sâu</a:t>
            </a:r>
            <a:r>
              <a:rPr lang="en-US" dirty="0" smtClean="0">
                <a:solidFill>
                  <a:srgbClr val="009900"/>
                </a:solidFill>
                <a:latin typeface="Times New Roman" pitchFamily="18" charset="0"/>
              </a:rPr>
              <a:t>, </a:t>
            </a:r>
            <a:r>
              <a:rPr lang="en-US" dirty="0" err="1" smtClean="0">
                <a:solidFill>
                  <a:srgbClr val="009900"/>
                </a:solidFill>
                <a:latin typeface="Times New Roman" pitchFamily="18" charset="0"/>
              </a:rPr>
              <a:t>bệnh</a:t>
            </a:r>
            <a:r>
              <a:rPr lang="en-US" dirty="0" smtClean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Times New Roman" pitchFamily="18" charset="0"/>
              </a:rPr>
              <a:t>đạt</a:t>
            </a:r>
            <a:r>
              <a:rPr lang="en-US" dirty="0" smtClean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Times New Roman" pitchFamily="18" charset="0"/>
              </a:rPr>
              <a:t>hiệu</a:t>
            </a:r>
            <a:r>
              <a:rPr lang="en-US" dirty="0" smtClean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Times New Roman" pitchFamily="18" charset="0"/>
              </a:rPr>
              <a:t>quả</a:t>
            </a:r>
            <a:r>
              <a:rPr lang="en-US" dirty="0" smtClean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Times New Roman" pitchFamily="18" charset="0"/>
              </a:rPr>
              <a:t>cao</a:t>
            </a:r>
            <a:r>
              <a:rPr lang="en-US" dirty="0" smtClean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Times New Roman" pitchFamily="18" charset="0"/>
              </a:rPr>
              <a:t>cần</a:t>
            </a:r>
            <a:r>
              <a:rPr lang="en-US" dirty="0" smtClean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Times New Roman" pitchFamily="18" charset="0"/>
              </a:rPr>
              <a:t>đảm</a:t>
            </a:r>
            <a:r>
              <a:rPr lang="en-US" dirty="0" smtClean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Times New Roman" pitchFamily="18" charset="0"/>
              </a:rPr>
              <a:t>bảo</a:t>
            </a:r>
            <a:r>
              <a:rPr lang="en-US" dirty="0" smtClean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Times New Roman" pitchFamily="18" charset="0"/>
              </a:rPr>
              <a:t>những</a:t>
            </a:r>
            <a:r>
              <a:rPr lang="en-US" dirty="0" smtClean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Times New Roman" pitchFamily="18" charset="0"/>
              </a:rPr>
              <a:t>nguyên</a:t>
            </a:r>
            <a:r>
              <a:rPr lang="en-US" dirty="0" smtClean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Times New Roman" pitchFamily="18" charset="0"/>
              </a:rPr>
              <a:t>tắc</a:t>
            </a:r>
            <a:r>
              <a:rPr lang="en-US" dirty="0" smtClean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Times New Roman" pitchFamily="18" charset="0"/>
              </a:rPr>
              <a:t>nào</a:t>
            </a:r>
            <a:r>
              <a:rPr lang="en-US" dirty="0" smtClean="0">
                <a:solidFill>
                  <a:srgbClr val="009900"/>
                </a:solidFill>
                <a:latin typeface="Times New Roman" pitchFamily="18" charset="0"/>
              </a:rPr>
              <a:t>?</a:t>
            </a:r>
            <a:endParaRPr lang="en-US" dirty="0">
              <a:solidFill>
                <a:srgbClr val="009900"/>
              </a:solidFill>
              <a:latin typeface="Times New Roman" pitchFamily="18" charset="0"/>
            </a:endParaRPr>
          </a:p>
        </p:txBody>
      </p:sp>
      <p:pic>
        <p:nvPicPr>
          <p:cNvPr id="4" name="Picture 7" descr="dau hoi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92" y="838200"/>
            <a:ext cx="507061" cy="69134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1025153"/>
            <a:ext cx="8689975" cy="156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75" tIns="41238" rIns="82475" bIns="41238">
            <a:spAutoFit/>
          </a:bodyPr>
          <a:lstStyle>
            <a:lvl1pPr marL="309563" indent="-309563" defTabSz="825500">
              <a:defRPr>
                <a:solidFill>
                  <a:schemeClr val="tx1"/>
                </a:solidFill>
                <a:latin typeface="Arial" charset="0"/>
              </a:defRPr>
            </a:lvl1pPr>
            <a:lvl2pPr marL="669925" indent="-257175" defTabSz="825500">
              <a:defRPr>
                <a:solidFill>
                  <a:schemeClr val="tx1"/>
                </a:solidFill>
                <a:latin typeface="Arial" charset="0"/>
              </a:defRPr>
            </a:lvl2pPr>
            <a:lvl3pPr marL="1030288" indent="-204788" defTabSz="825500">
              <a:defRPr>
                <a:solidFill>
                  <a:schemeClr val="tx1"/>
                </a:solidFill>
                <a:latin typeface="Arial" charset="0"/>
              </a:defRPr>
            </a:lvl3pPr>
            <a:lvl4pPr marL="1443038" indent="-206375" defTabSz="825500">
              <a:defRPr>
                <a:solidFill>
                  <a:schemeClr val="tx1"/>
                </a:solidFill>
                <a:latin typeface="Arial" charset="0"/>
              </a:defRPr>
            </a:lvl4pPr>
            <a:lvl5pPr marL="1855788" indent="-206375" defTabSz="825500">
              <a:defRPr>
                <a:solidFill>
                  <a:schemeClr val="tx1"/>
                </a:solidFill>
                <a:latin typeface="Arial" charset="0"/>
              </a:defRPr>
            </a:lvl5pPr>
            <a:lvl6pPr marL="2312988" indent="-206375" defTabSz="825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70188" indent="-206375" defTabSz="825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27388" indent="-206375" defTabSz="825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84588" indent="-206375" defTabSz="825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Tx/>
              <a:buChar char="-"/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Phòng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chính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Trừ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sớm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kịp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thời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nhanh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chóng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triệt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Sử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tổng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hợp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biện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pháp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phòng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trừ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2986897"/>
            <a:ext cx="9448801" cy="14478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dirty="0" smtClean="0"/>
              <a:t>        </a:t>
            </a:r>
            <a:r>
              <a:rPr lang="en-US" dirty="0" err="1" smtClean="0">
                <a:solidFill>
                  <a:srgbClr val="009900"/>
                </a:solidFill>
                <a:latin typeface="Times New Roman" pitchFamily="18" charset="0"/>
              </a:rPr>
              <a:t>Tại</a:t>
            </a:r>
            <a:r>
              <a:rPr lang="en-US" dirty="0" smtClean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Times New Roman" pitchFamily="18" charset="0"/>
              </a:rPr>
              <a:t>sao</a:t>
            </a:r>
            <a:r>
              <a:rPr lang="en-US" dirty="0" smtClean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Times New Roman" pitchFamily="18" charset="0"/>
              </a:rPr>
              <a:t>lại</a:t>
            </a:r>
            <a:r>
              <a:rPr lang="en-US" dirty="0" smtClean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Times New Roman" pitchFamily="18" charset="0"/>
              </a:rPr>
              <a:t>lấy</a:t>
            </a:r>
            <a:r>
              <a:rPr lang="en-US" dirty="0" smtClean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Times New Roman" pitchFamily="18" charset="0"/>
              </a:rPr>
              <a:t>nguyên</a:t>
            </a:r>
            <a:r>
              <a:rPr lang="en-US" dirty="0" smtClean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Times New Roman" pitchFamily="18" charset="0"/>
              </a:rPr>
              <a:t>tắc</a:t>
            </a:r>
            <a:r>
              <a:rPr lang="en-US" dirty="0" smtClean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Times New Roman" pitchFamily="18" charset="0"/>
              </a:rPr>
              <a:t>phòng</a:t>
            </a:r>
            <a:r>
              <a:rPr lang="en-US" dirty="0" smtClean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Times New Roman" pitchFamily="18" charset="0"/>
              </a:rPr>
              <a:t>là</a:t>
            </a:r>
            <a:r>
              <a:rPr lang="en-US" dirty="0" smtClean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Times New Roman" pitchFamily="18" charset="0"/>
              </a:rPr>
              <a:t>chính</a:t>
            </a:r>
            <a:r>
              <a:rPr lang="en-US" dirty="0" smtClean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Times New Roman" pitchFamily="18" charset="0"/>
              </a:rPr>
              <a:t>để</a:t>
            </a:r>
            <a:r>
              <a:rPr lang="en-US" dirty="0" smtClean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Times New Roman" pitchFamily="18" charset="0"/>
              </a:rPr>
              <a:t>phòng</a:t>
            </a:r>
            <a:r>
              <a:rPr lang="en-US" dirty="0" smtClean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Times New Roman" pitchFamily="18" charset="0"/>
              </a:rPr>
              <a:t>trừ</a:t>
            </a:r>
            <a:r>
              <a:rPr lang="en-US" dirty="0" smtClean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Times New Roman" pitchFamily="18" charset="0"/>
              </a:rPr>
              <a:t>sâu</a:t>
            </a:r>
            <a:r>
              <a:rPr lang="en-US" dirty="0" smtClean="0">
                <a:solidFill>
                  <a:srgbClr val="009900"/>
                </a:solidFill>
                <a:latin typeface="Times New Roman" pitchFamily="18" charset="0"/>
              </a:rPr>
              <a:t>, </a:t>
            </a:r>
            <a:r>
              <a:rPr lang="en-US" dirty="0" err="1" smtClean="0">
                <a:solidFill>
                  <a:srgbClr val="009900"/>
                </a:solidFill>
                <a:latin typeface="Times New Roman" pitchFamily="18" charset="0"/>
              </a:rPr>
              <a:t>bệnh</a:t>
            </a:r>
            <a:r>
              <a:rPr lang="en-US" dirty="0" smtClean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9900"/>
                </a:solidFill>
                <a:latin typeface="Times New Roman" pitchFamily="18" charset="0"/>
              </a:rPr>
              <a:t>hại</a:t>
            </a:r>
            <a:r>
              <a:rPr lang="en-US" dirty="0" smtClean="0">
                <a:solidFill>
                  <a:srgbClr val="009900"/>
                </a:solidFill>
                <a:latin typeface="Times New Roman" pitchFamily="18" charset="0"/>
              </a:rPr>
              <a:t>? </a:t>
            </a:r>
            <a:endParaRPr lang="en-US" dirty="0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8929" y="2986897"/>
            <a:ext cx="6629400" cy="205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75" tIns="41238" rIns="82475" bIns="41238">
            <a:spAutoFit/>
          </a:bodyPr>
          <a:lstStyle>
            <a:lvl1pPr marL="309563" indent="-309563" defTabSz="825500">
              <a:defRPr>
                <a:solidFill>
                  <a:schemeClr val="tx1"/>
                </a:solidFill>
                <a:latin typeface="Arial" charset="0"/>
              </a:defRPr>
            </a:lvl1pPr>
            <a:lvl2pPr marL="669925" indent="-257175" defTabSz="825500">
              <a:defRPr>
                <a:solidFill>
                  <a:schemeClr val="tx1"/>
                </a:solidFill>
                <a:latin typeface="Arial" charset="0"/>
              </a:defRPr>
            </a:lvl2pPr>
            <a:lvl3pPr marL="1030288" indent="-204788" defTabSz="825500">
              <a:defRPr>
                <a:solidFill>
                  <a:schemeClr val="tx1"/>
                </a:solidFill>
                <a:latin typeface="Arial" charset="0"/>
              </a:defRPr>
            </a:lvl3pPr>
            <a:lvl4pPr marL="1443038" indent="-206375" defTabSz="825500">
              <a:defRPr>
                <a:solidFill>
                  <a:schemeClr val="tx1"/>
                </a:solidFill>
                <a:latin typeface="Arial" charset="0"/>
              </a:defRPr>
            </a:lvl4pPr>
            <a:lvl5pPr marL="1855788" indent="-206375" defTabSz="825500">
              <a:defRPr>
                <a:solidFill>
                  <a:schemeClr val="tx1"/>
                </a:solidFill>
                <a:latin typeface="Arial" charset="0"/>
              </a:defRPr>
            </a:lvl5pPr>
            <a:lvl6pPr marL="2312988" indent="-206375" defTabSz="825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70188" indent="-206375" defTabSz="825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27388" indent="-206375" defTabSz="825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84588" indent="-206375" defTabSz="825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Tx/>
              <a:buChar char="-"/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Ít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tốn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trưởng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tốt</a:t>
            </a:r>
            <a:endParaRPr lang="en-US" sz="3200" dirty="0">
              <a:solidFill>
                <a:srgbClr val="0000FF"/>
              </a:solidFill>
              <a:latin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Sâu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bệnh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ít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Giá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thấp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8" name="Picture 7" descr="dau hoi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76" y="2788839"/>
            <a:ext cx="512064" cy="69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76224" y="457200"/>
            <a:ext cx="70389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70C0"/>
                </a:solidFill>
                <a:cs typeface="Times New Roman" pitchFamily="18" charset="0"/>
              </a:rPr>
              <a:t>1. Ng</a:t>
            </a:r>
            <a:r>
              <a:rPr lang="vi-VN" sz="2400" b="1" dirty="0" smtClean="0">
                <a:solidFill>
                  <a:srgbClr val="0070C0"/>
                </a:solidFill>
                <a:cs typeface="Times New Roman" pitchFamily="18" charset="0"/>
              </a:rPr>
              <a:t>uyên tắc phòng trừ sâu, bệnh hại</a:t>
            </a:r>
            <a:endParaRPr lang="en-US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/>
      <p:bldP spid="6" grpId="0" build="p"/>
      <p:bldP spid="6" grpId="1" build="p"/>
      <p:bldP spid="7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-14592" y="0"/>
            <a:ext cx="90823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0070C0"/>
                </a:solidFill>
                <a:cs typeface="Times New Roman" pitchFamily="18" charset="0"/>
              </a:rPr>
              <a:t>II.</a:t>
            </a:r>
            <a:r>
              <a:rPr lang="en-US" sz="2800" b="1" dirty="0" smtClean="0">
                <a:solidFill>
                  <a:srgbClr val="0070C0"/>
                </a:solidFill>
                <a:cs typeface="Times New Roman" pitchFamily="18" charset="0"/>
              </a:rPr>
              <a:t>N</a:t>
            </a:r>
            <a:r>
              <a:rPr lang="vi-VN" sz="2800" b="1" dirty="0" smtClean="0">
                <a:solidFill>
                  <a:srgbClr val="0070C0"/>
                </a:solidFill>
                <a:cs typeface="Times New Roman" pitchFamily="18" charset="0"/>
              </a:rPr>
              <a:t>guyên tắc và biện pháp phòng trừ sâu, bệnh hại</a:t>
            </a:r>
            <a:endParaRPr lang="en-US" sz="28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9480" y="903557"/>
            <a:ext cx="7620000" cy="156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475" tIns="41238" rIns="82475" bIns="41238">
            <a:spAutoFit/>
          </a:bodyPr>
          <a:lstStyle>
            <a:lvl1pPr marL="309563" indent="-309563" defTabSz="825500">
              <a:defRPr>
                <a:solidFill>
                  <a:schemeClr val="tx1"/>
                </a:solidFill>
                <a:latin typeface="Arial" charset="0"/>
              </a:defRPr>
            </a:lvl1pPr>
            <a:lvl2pPr marL="669925" indent="-257175" defTabSz="825500">
              <a:defRPr>
                <a:solidFill>
                  <a:schemeClr val="tx1"/>
                </a:solidFill>
                <a:latin typeface="Arial" charset="0"/>
              </a:defRPr>
            </a:lvl2pPr>
            <a:lvl3pPr marL="1030288" indent="-204788" defTabSz="825500">
              <a:defRPr>
                <a:solidFill>
                  <a:schemeClr val="tx1"/>
                </a:solidFill>
                <a:latin typeface="Arial" charset="0"/>
              </a:defRPr>
            </a:lvl3pPr>
            <a:lvl4pPr marL="1443038" indent="-206375" defTabSz="825500">
              <a:defRPr>
                <a:solidFill>
                  <a:schemeClr val="tx1"/>
                </a:solidFill>
                <a:latin typeface="Arial" charset="0"/>
              </a:defRPr>
            </a:lvl4pPr>
            <a:lvl5pPr marL="1855788" indent="-206375" defTabSz="825500">
              <a:defRPr>
                <a:solidFill>
                  <a:schemeClr val="tx1"/>
                </a:solidFill>
                <a:latin typeface="Arial" charset="0"/>
              </a:defRPr>
            </a:lvl5pPr>
            <a:lvl6pPr marL="2312988" indent="-206375" defTabSz="825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70188" indent="-206375" defTabSz="825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27388" indent="-206375" defTabSz="825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84588" indent="-206375" defTabSz="825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Tx/>
              <a:buChar char="-"/>
            </a:pP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Phòng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chính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Trừ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sớm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kịp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thời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nhanh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chóng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triệt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Sử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tổng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hợp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biện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pháp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phòng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trừ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762000"/>
            <a:ext cx="6511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VNI-Times" pitchFamily="2" charset="0"/>
                <a:sym typeface="Wingdings" pitchFamily="2" charset="2"/>
              </a:rPr>
              <a:t></a:t>
            </a:r>
            <a:endParaRPr lang="vi-VN" sz="4000" dirty="0" smtClean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76224" y="457200"/>
            <a:ext cx="70389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70C0"/>
                </a:solidFill>
                <a:cs typeface="Times New Roman" pitchFamily="18" charset="0"/>
              </a:rPr>
              <a:t>1. Ng</a:t>
            </a:r>
            <a:r>
              <a:rPr lang="vi-VN" sz="2400" b="1" dirty="0" smtClean="0">
                <a:solidFill>
                  <a:srgbClr val="0070C0"/>
                </a:solidFill>
                <a:cs typeface="Times New Roman" pitchFamily="18" charset="0"/>
              </a:rPr>
              <a:t>uyên tắc phòng trừ sâu, bệnh hại</a:t>
            </a:r>
            <a:endParaRPr lang="en-US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81000" y="2438400"/>
            <a:ext cx="70389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70C0"/>
                </a:solidFill>
                <a:cs typeface="Times New Roman" pitchFamily="18" charset="0"/>
              </a:rPr>
              <a:t>2. </a:t>
            </a:r>
            <a:r>
              <a:rPr lang="vi-VN" sz="2400" b="1" dirty="0" smtClean="0">
                <a:solidFill>
                  <a:srgbClr val="0070C0"/>
                </a:solidFill>
                <a:cs typeface="Times New Roman" pitchFamily="18" charset="0"/>
              </a:rPr>
              <a:t>Các biện pháp phòng trừ sâu, bệnh hại</a:t>
            </a:r>
            <a:endParaRPr lang="en-US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65396" y="3124200"/>
            <a:ext cx="7789732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Phòng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trừ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sâu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bệnh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biện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pháp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sử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giống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cống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sâu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bệnh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gồm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pic>
        <p:nvPicPr>
          <p:cNvPr id="9" name="Picture 6" descr="dau hoi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390" y="3404275"/>
            <a:ext cx="600521" cy="7506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03539" y="2899666"/>
            <a:ext cx="8264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a. Biện pháp canh tác và sử dụng giống chống sâu, bệnh hại</a:t>
            </a:r>
            <a:endParaRPr lang="vi-VN" sz="2400" b="1" i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86490" y="3505200"/>
            <a:ext cx="7696200" cy="288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475" tIns="41238" rIns="82475" bIns="41238">
            <a:spAutoFit/>
          </a:bodyPr>
          <a:lstStyle>
            <a:lvl1pPr marL="309563" indent="-309563" defTabSz="825500">
              <a:defRPr>
                <a:solidFill>
                  <a:schemeClr val="tx1"/>
                </a:solidFill>
                <a:latin typeface="Arial" charset="0"/>
              </a:defRPr>
            </a:lvl1pPr>
            <a:lvl2pPr marL="669925" indent="-257175" defTabSz="825500">
              <a:defRPr>
                <a:solidFill>
                  <a:schemeClr val="tx1"/>
                </a:solidFill>
                <a:latin typeface="Arial" charset="0"/>
              </a:defRPr>
            </a:lvl2pPr>
            <a:lvl3pPr marL="1030288" indent="-204788" defTabSz="825500">
              <a:defRPr>
                <a:solidFill>
                  <a:schemeClr val="tx1"/>
                </a:solidFill>
                <a:latin typeface="Arial" charset="0"/>
              </a:defRPr>
            </a:lvl3pPr>
            <a:lvl4pPr marL="1443038" indent="-206375" defTabSz="825500">
              <a:defRPr>
                <a:solidFill>
                  <a:schemeClr val="tx1"/>
                </a:solidFill>
                <a:latin typeface="Arial" charset="0"/>
              </a:defRPr>
            </a:lvl4pPr>
            <a:lvl5pPr marL="1855788" indent="-206375" defTabSz="825500">
              <a:defRPr>
                <a:solidFill>
                  <a:schemeClr val="tx1"/>
                </a:solidFill>
                <a:latin typeface="Arial" charset="0"/>
              </a:defRPr>
            </a:lvl5pPr>
            <a:lvl6pPr marL="2312988" indent="-206375" defTabSz="825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70188" indent="-206375" defTabSz="825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27388" indent="-206375" defTabSz="825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84588" indent="-206375" defTabSz="825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Tx/>
              <a:buChar char="-"/>
            </a:pP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</a:rPr>
              <a:t>Vệ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</a:rPr>
              <a:t>sinh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</a:rPr>
              <a:t>đồng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</a:rPr>
              <a:t>ruộng</a:t>
            </a:r>
            <a:endParaRPr lang="en-US" sz="2600" dirty="0">
              <a:solidFill>
                <a:srgbClr val="0000FF"/>
              </a:solidFill>
              <a:latin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</a:rPr>
              <a:t>đất</a:t>
            </a:r>
            <a:endParaRPr lang="en-US" sz="2600" dirty="0">
              <a:solidFill>
                <a:srgbClr val="0000FF"/>
              </a:solidFill>
              <a:latin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</a:rPr>
              <a:t>Gieo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</a:rPr>
              <a:t>trồng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</a:rPr>
              <a:t>đúng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</a:rPr>
              <a:t>thời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</a:rPr>
              <a:t>vụ</a:t>
            </a:r>
            <a:endParaRPr lang="en-US" sz="2600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</a:rPr>
              <a:t>Cham</a:t>
            </a:r>
            <a:r>
              <a:rPr lang="vi-VN" sz="2600" dirty="0" smtClean="0">
                <a:solidFill>
                  <a:srgbClr val="0000FF"/>
                </a:solidFill>
                <a:latin typeface="Times New Roman" pitchFamily="18" charset="0"/>
              </a:rPr>
              <a:t> sóc kịp thời, bón phân hợp lí</a:t>
            </a:r>
            <a:endParaRPr lang="en-US" sz="2600" dirty="0">
              <a:solidFill>
                <a:srgbClr val="0000FF"/>
              </a:solidFill>
              <a:latin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</a:rPr>
              <a:t>Luân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</a:rPr>
              <a:t>phiên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</a:rPr>
              <a:t>loại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</a:rPr>
              <a:t>trồng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</a:rPr>
              <a:t>khác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</a:rPr>
              <a:t>cùng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</a:rPr>
              <a:t>đơn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</a:rPr>
              <a:t>vị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</a:rPr>
              <a:t>diện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</a:rPr>
              <a:t>tích</a:t>
            </a:r>
            <a:endParaRPr lang="en-US" sz="2600" dirty="0">
              <a:solidFill>
                <a:srgbClr val="0000FF"/>
              </a:solidFill>
              <a:latin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</a:rPr>
              <a:t>Sử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</a:rPr>
              <a:t>dụng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</a:rPr>
              <a:t>giống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</a:rPr>
              <a:t>chống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</a:rPr>
              <a:t>sâu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</a:rPr>
              <a:t>bệnh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</a:rPr>
              <a:t>hại</a:t>
            </a:r>
            <a:endParaRPr lang="en-US" sz="2600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66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8" grpId="1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7" name="imgb" descr="gatlua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648200" cy="3486150"/>
          </a:xfrm>
          <a:prstGeom prst="rect">
            <a:avLst/>
          </a:prstGeom>
          <a:noFill/>
          <a:ln w="5715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imgb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3733800" cy="4419600"/>
          </a:xfrm>
          <a:prstGeom prst="rect">
            <a:avLst/>
          </a:prstGeom>
          <a:noFill/>
          <a:ln w="5715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55" name="AutoShape 15"/>
          <p:cNvSpPr>
            <a:spLocks noChangeArrowheads="1"/>
          </p:cNvSpPr>
          <p:nvPr/>
        </p:nvSpPr>
        <p:spPr bwMode="auto">
          <a:xfrm>
            <a:off x="-304800" y="4419600"/>
            <a:ext cx="5181600" cy="1295400"/>
          </a:xfrm>
          <a:prstGeom prst="cloudCallout">
            <a:avLst>
              <a:gd name="adj1" fmla="val 27329"/>
              <a:gd name="adj2" fmla="val -230023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>
                <a:solidFill>
                  <a:srgbClr val="FF0066"/>
                </a:solidFill>
                <a:latin typeface="Times New Roman" pitchFamily="18" charset="0"/>
              </a:rPr>
              <a:t>Cắt rạ sau khi gặt</a:t>
            </a:r>
          </a:p>
        </p:txBody>
      </p:sp>
      <p:sp>
        <p:nvSpPr>
          <p:cNvPr id="35856" name="AutoShape 16"/>
          <p:cNvSpPr>
            <a:spLocks noChangeArrowheads="1"/>
          </p:cNvSpPr>
          <p:nvPr/>
        </p:nvSpPr>
        <p:spPr bwMode="auto">
          <a:xfrm>
            <a:off x="5029200" y="0"/>
            <a:ext cx="3886200" cy="1981200"/>
          </a:xfrm>
          <a:prstGeom prst="cloudCallout">
            <a:avLst>
              <a:gd name="adj1" fmla="val -10662"/>
              <a:gd name="adj2" fmla="val 51523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>
                <a:solidFill>
                  <a:srgbClr val="FF0066"/>
                </a:solidFill>
              </a:rPr>
              <a:t>Cắt cỏ xung quanh bờ</a:t>
            </a:r>
          </a:p>
        </p:txBody>
      </p:sp>
    </p:spTree>
    <p:extLst>
      <p:ext uri="{BB962C8B-B14F-4D97-AF65-F5344CB8AC3E}">
        <p14:creationId xmlns:p14="http://schemas.microsoft.com/office/powerpoint/2010/main" val="140260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5" grpId="0" animBg="1"/>
      <p:bldP spid="3585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imgb" descr="images41136_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663"/>
            <a:ext cx="4648200" cy="3098800"/>
          </a:xfrm>
          <a:prstGeom prst="rect">
            <a:avLst/>
          </a:prstGeom>
          <a:noFill/>
          <a:ln w="5715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imgb" descr="20784817_images1553426_rau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23863"/>
            <a:ext cx="4076700" cy="3057525"/>
          </a:xfrm>
          <a:prstGeom prst="rect">
            <a:avLst/>
          </a:prstGeom>
          <a:noFill/>
          <a:ln w="5715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imgb" descr="&amp;t=1&amp;usg=__OkwWoST-6As_5a9DTGqLuCx9cvc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48063"/>
            <a:ext cx="4953000" cy="3309937"/>
          </a:xfrm>
          <a:prstGeom prst="rect">
            <a:avLst/>
          </a:prstGeom>
          <a:noFill/>
          <a:ln w="5715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21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imgb" descr="70023425-28914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4572000" cy="3429000"/>
          </a:xfrm>
          <a:prstGeom prst="rect">
            <a:avLst/>
          </a:prstGeom>
          <a:noFill/>
          <a:ln w="5715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imgb" descr="b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"/>
            <a:ext cx="3870325" cy="5257800"/>
          </a:xfrm>
          <a:prstGeom prst="rect">
            <a:avLst/>
          </a:prstGeom>
          <a:noFill/>
          <a:ln w="5715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97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ý ở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ý ở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B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hoàn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pháp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sử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giống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sâu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bệnh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hại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>
          <a:xfrm>
            <a:off x="533400" y="1600200"/>
            <a:ext cx="4038600" cy="4525963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628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0861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5433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0005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                          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A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1.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Vệ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sinh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đồng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ruộng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2.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đất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3.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Gieo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trồng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đúng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thời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vụ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4.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Chăm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sóc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kịp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thời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bón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hợp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lí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5.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Luân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phiên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loại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trồng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khác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1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đơn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vị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diên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tích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6.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Sử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dụng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giống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chống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sâu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bệnh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>
          <a:xfrm>
            <a:off x="4953000" y="1600200"/>
            <a:ext cx="4038600" cy="4525963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628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0861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5433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0005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B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a.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Diệt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sâu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bệnh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trồng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tồn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tại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dưới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đất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b.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Thay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đổi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điều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kiện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sống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sâu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bệnh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c.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Chống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lại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tác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gây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bệnh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tự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bảo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vệ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d.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Tránh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thời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kỳ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sâu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bệnh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phát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triển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mạnh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e.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Phá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hủy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chỗ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ẩn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nấp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sâu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hại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f.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Giúp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sinh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trưởng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phát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triển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tốt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chống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chịu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sâu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bệnh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hại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 flipV="1">
            <a:off x="4191000" y="2895600"/>
            <a:ext cx="838200" cy="990600"/>
          </a:xfrm>
          <a:prstGeom prst="line">
            <a:avLst/>
          </a:prstGeom>
          <a:noFill/>
          <a:ln w="57150">
            <a:solidFill>
              <a:srgbClr val="66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 flipV="1">
            <a:off x="2286000" y="2209800"/>
            <a:ext cx="2743200" cy="304800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3657600" y="2133600"/>
            <a:ext cx="1295400" cy="2590800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>
            <a:off x="4191000" y="2971800"/>
            <a:ext cx="914400" cy="1295400"/>
          </a:xfrm>
          <a:prstGeom prst="line">
            <a:avLst/>
          </a:prstGeom>
          <a:noFill/>
          <a:ln w="38100">
            <a:solidFill>
              <a:srgbClr val="1C1C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>
            <a:off x="2362200" y="3581400"/>
            <a:ext cx="2514600" cy="19050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V="1">
            <a:off x="3886200" y="3505200"/>
            <a:ext cx="1143000" cy="1752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421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-14592" y="0"/>
            <a:ext cx="90823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0070C0"/>
                </a:solidFill>
                <a:cs typeface="Times New Roman" pitchFamily="18" charset="0"/>
              </a:rPr>
              <a:t>II.</a:t>
            </a:r>
            <a:r>
              <a:rPr lang="en-US" sz="2800" b="1" dirty="0" smtClean="0">
                <a:solidFill>
                  <a:srgbClr val="0070C0"/>
                </a:solidFill>
                <a:cs typeface="Times New Roman" pitchFamily="18" charset="0"/>
              </a:rPr>
              <a:t>N</a:t>
            </a:r>
            <a:r>
              <a:rPr lang="vi-VN" sz="2800" b="1" dirty="0" smtClean="0">
                <a:solidFill>
                  <a:srgbClr val="0070C0"/>
                </a:solidFill>
                <a:cs typeface="Times New Roman" pitchFamily="18" charset="0"/>
              </a:rPr>
              <a:t>guyên tắc và biện pháp phòng trừ sâu, bệnh hại</a:t>
            </a:r>
            <a:endParaRPr lang="en-US" sz="28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9480" y="903557"/>
            <a:ext cx="7620000" cy="119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475" tIns="41238" rIns="82475" bIns="41238">
            <a:spAutoFit/>
          </a:bodyPr>
          <a:lstStyle>
            <a:lvl1pPr marL="309563" indent="-309563" defTabSz="825500">
              <a:defRPr>
                <a:solidFill>
                  <a:schemeClr val="tx1"/>
                </a:solidFill>
                <a:latin typeface="Arial" charset="0"/>
              </a:defRPr>
            </a:lvl1pPr>
            <a:lvl2pPr marL="669925" indent="-257175" defTabSz="825500">
              <a:defRPr>
                <a:solidFill>
                  <a:schemeClr val="tx1"/>
                </a:solidFill>
                <a:latin typeface="Arial" charset="0"/>
              </a:defRPr>
            </a:lvl2pPr>
            <a:lvl3pPr marL="1030288" indent="-204788" defTabSz="825500">
              <a:defRPr>
                <a:solidFill>
                  <a:schemeClr val="tx1"/>
                </a:solidFill>
                <a:latin typeface="Arial" charset="0"/>
              </a:defRPr>
            </a:lvl3pPr>
            <a:lvl4pPr marL="1443038" indent="-206375" defTabSz="825500">
              <a:defRPr>
                <a:solidFill>
                  <a:schemeClr val="tx1"/>
                </a:solidFill>
                <a:latin typeface="Arial" charset="0"/>
              </a:defRPr>
            </a:lvl4pPr>
            <a:lvl5pPr marL="1855788" indent="-206375" defTabSz="825500">
              <a:defRPr>
                <a:solidFill>
                  <a:schemeClr val="tx1"/>
                </a:solidFill>
                <a:latin typeface="Arial" charset="0"/>
              </a:defRPr>
            </a:lvl5pPr>
            <a:lvl6pPr marL="2312988" indent="-206375" defTabSz="825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70188" indent="-206375" defTabSz="825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27388" indent="-206375" defTabSz="825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84588" indent="-206375" defTabSz="825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Tx/>
              <a:buChar char="-"/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Phòng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chính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Trừ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sớm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kịp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thời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nhanh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chóng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triệt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Sử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dụng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tổng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hợp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pháp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phòng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trừ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762000"/>
            <a:ext cx="6511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VNI-Times" pitchFamily="2" charset="0"/>
                <a:sym typeface="Wingdings" pitchFamily="2" charset="2"/>
              </a:rPr>
              <a:t></a:t>
            </a:r>
            <a:endParaRPr lang="vi-VN" sz="4000" dirty="0" smtClean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76224" y="457200"/>
            <a:ext cx="70389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70C0"/>
                </a:solidFill>
                <a:cs typeface="Times New Roman" pitchFamily="18" charset="0"/>
              </a:rPr>
              <a:t>1. Ng</a:t>
            </a:r>
            <a:r>
              <a:rPr lang="vi-VN" sz="2400" b="1" dirty="0" smtClean="0">
                <a:solidFill>
                  <a:srgbClr val="0070C0"/>
                </a:solidFill>
                <a:cs typeface="Times New Roman" pitchFamily="18" charset="0"/>
              </a:rPr>
              <a:t>uyên tắc phòng trừ sâu, bệnh hại</a:t>
            </a:r>
            <a:endParaRPr lang="en-US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04800" y="2057400"/>
            <a:ext cx="70389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70C0"/>
                </a:solidFill>
                <a:cs typeface="Times New Roman" pitchFamily="18" charset="0"/>
              </a:rPr>
              <a:t>2. </a:t>
            </a:r>
            <a:r>
              <a:rPr lang="vi-VN" sz="2400" b="1" dirty="0" smtClean="0">
                <a:solidFill>
                  <a:srgbClr val="0070C0"/>
                </a:solidFill>
                <a:cs typeface="Times New Roman" pitchFamily="18" charset="0"/>
              </a:rPr>
              <a:t>Các biện pháp phòng trừ sâu, bệnh hại</a:t>
            </a:r>
            <a:endParaRPr lang="en-US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2438400"/>
            <a:ext cx="8264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a. Biện pháp canh tác và sử dụng giống chống sâu, bệnh hại</a:t>
            </a:r>
            <a:endParaRPr lang="vi-VN" sz="2400" b="1" i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2900065"/>
            <a:ext cx="3290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vi-VN" sz="24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 Biện pháp thủ công</a:t>
            </a:r>
            <a:endParaRPr lang="vi-VN" sz="2400" b="1" i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75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imgb" descr="&amp;t=1&amp;usg=__yjObQhi8vMZJ_8EO3txd4yYoh4k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448175" cy="3581400"/>
          </a:xfrm>
          <a:prstGeom prst="rect">
            <a:avLst/>
          </a:prstGeom>
          <a:noFill/>
          <a:ln w="5715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013" name="Group 5"/>
          <p:cNvGrpSpPr>
            <a:grpSpLocks/>
          </p:cNvGrpSpPr>
          <p:nvPr/>
        </p:nvGrpSpPr>
        <p:grpSpPr bwMode="auto">
          <a:xfrm>
            <a:off x="4876800" y="2514600"/>
            <a:ext cx="4038600" cy="3643313"/>
            <a:chOff x="1296" y="1680"/>
            <a:chExt cx="2400" cy="2295"/>
          </a:xfrm>
        </p:grpSpPr>
        <p:pic>
          <p:nvPicPr>
            <p:cNvPr id="43014" name="Picture 6" descr="Bay de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1680"/>
              <a:ext cx="2400" cy="2295"/>
            </a:xfrm>
            <a:prstGeom prst="rect">
              <a:avLst/>
            </a:prstGeom>
            <a:noFill/>
            <a:ln w="57150">
              <a:solidFill>
                <a:srgbClr val="FF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015" name="Text Box 7"/>
            <p:cNvSpPr txBox="1">
              <a:spLocks noChangeArrowheads="1"/>
            </p:cNvSpPr>
            <p:nvPr/>
          </p:nvSpPr>
          <p:spPr bwMode="auto">
            <a:xfrm>
              <a:off x="1359" y="3552"/>
              <a:ext cx="1326" cy="363"/>
            </a:xfrm>
            <a:prstGeom prst="rect">
              <a:avLst/>
            </a:prstGeom>
            <a:noFill/>
            <a:ln w="57150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0">
                  <a:solidFill>
                    <a:srgbClr val="FFFF00"/>
                  </a:solidFill>
                  <a:latin typeface="Times New Roman" pitchFamily="18" charset="0"/>
                  <a:cs typeface="Arial" charset="0"/>
                </a:rPr>
                <a:t>Bẫy đèn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71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imgb" descr="Imag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4800600" cy="3556000"/>
          </a:xfrm>
          <a:prstGeom prst="rect">
            <a:avLst/>
          </a:prstGeom>
          <a:noFill/>
          <a:ln w="5715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1" name="imgb" descr="den(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4343400" cy="3200400"/>
          </a:xfrm>
          <a:prstGeom prst="rect">
            <a:avLst/>
          </a:prstGeom>
          <a:noFill/>
          <a:ln w="5715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5" name="AutoShape 9"/>
          <p:cNvSpPr>
            <a:spLocks noChangeArrowheads="1"/>
          </p:cNvSpPr>
          <p:nvPr/>
        </p:nvSpPr>
        <p:spPr bwMode="auto">
          <a:xfrm>
            <a:off x="0" y="4419600"/>
            <a:ext cx="4343400" cy="2057400"/>
          </a:xfrm>
          <a:prstGeom prst="horizontalScroll">
            <a:avLst>
              <a:gd name="adj" fmla="val 12500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Bẫy đèn rầy nâu</a:t>
            </a:r>
          </a:p>
        </p:txBody>
      </p:sp>
    </p:spTree>
    <p:extLst>
      <p:ext uri="{BB962C8B-B14F-4D97-AF65-F5344CB8AC3E}">
        <p14:creationId xmlns:p14="http://schemas.microsoft.com/office/powerpoint/2010/main" val="133876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-14592" y="0"/>
            <a:ext cx="90823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0070C0"/>
                </a:solidFill>
                <a:cs typeface="Times New Roman" pitchFamily="18" charset="0"/>
              </a:rPr>
              <a:t>II.</a:t>
            </a:r>
            <a:r>
              <a:rPr lang="en-US" sz="2800" b="1" dirty="0" smtClean="0">
                <a:solidFill>
                  <a:srgbClr val="0070C0"/>
                </a:solidFill>
                <a:cs typeface="Times New Roman" pitchFamily="18" charset="0"/>
              </a:rPr>
              <a:t>N</a:t>
            </a:r>
            <a:r>
              <a:rPr lang="vi-VN" sz="2800" b="1" dirty="0" smtClean="0">
                <a:solidFill>
                  <a:srgbClr val="0070C0"/>
                </a:solidFill>
                <a:cs typeface="Times New Roman" pitchFamily="18" charset="0"/>
              </a:rPr>
              <a:t>guyên tắc và biện pháp phòng trừ sâu, bệnh hại</a:t>
            </a:r>
            <a:endParaRPr lang="en-US" sz="28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76224" y="457200"/>
            <a:ext cx="70389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70C0"/>
                </a:solidFill>
                <a:cs typeface="Times New Roman" pitchFamily="18" charset="0"/>
              </a:rPr>
              <a:t>1. Ng</a:t>
            </a:r>
            <a:r>
              <a:rPr lang="vi-VN" sz="2400" b="1" dirty="0" smtClean="0">
                <a:solidFill>
                  <a:srgbClr val="0070C0"/>
                </a:solidFill>
                <a:cs typeface="Times New Roman" pitchFamily="18" charset="0"/>
              </a:rPr>
              <a:t>uyên tắc phòng trừ sâu, bệnh hại</a:t>
            </a:r>
            <a:endParaRPr lang="en-US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01625" y="838200"/>
            <a:ext cx="70389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70C0"/>
                </a:solidFill>
                <a:cs typeface="Times New Roman" pitchFamily="18" charset="0"/>
              </a:rPr>
              <a:t>2. </a:t>
            </a:r>
            <a:r>
              <a:rPr lang="vi-VN" sz="2400" b="1" dirty="0" smtClean="0">
                <a:solidFill>
                  <a:srgbClr val="0070C0"/>
                </a:solidFill>
                <a:cs typeface="Times New Roman" pitchFamily="18" charset="0"/>
              </a:rPr>
              <a:t>Các biện pháp phòng trừ sâu, bệnh hại</a:t>
            </a:r>
            <a:endParaRPr lang="en-US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6425" y="1219200"/>
            <a:ext cx="8264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a. Biện pháp canh tác và sử dụng giống chống sâu, bệnh hại</a:t>
            </a:r>
            <a:endParaRPr lang="vi-VN" sz="2400" b="1" i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6425" y="1649115"/>
            <a:ext cx="3290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vi-VN" sz="24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 Biện pháp thủ công</a:t>
            </a:r>
            <a:endParaRPr lang="vi-VN" sz="2400" b="1" i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5621" y="2093222"/>
            <a:ext cx="3290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c. Biện pháp hóa học</a:t>
            </a:r>
            <a:endParaRPr lang="vi-VN" sz="2400" b="1" i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9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s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94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slide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192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839200" cy="11430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sz="3600" b="1">
                <a:solidFill>
                  <a:srgbClr val="FF0000"/>
                </a:solidFill>
                <a:latin typeface="Times New Roman" pitchFamily="18" charset="0"/>
              </a:rPr>
            </a:br>
            <a:endParaRPr lang="en-US" sz="3600" b="1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50182" name="Group 6"/>
          <p:cNvGrpSpPr>
            <a:grpSpLocks/>
          </p:cNvGrpSpPr>
          <p:nvPr/>
        </p:nvGrpSpPr>
        <p:grpSpPr bwMode="auto">
          <a:xfrm>
            <a:off x="152400" y="0"/>
            <a:ext cx="7848600" cy="4518025"/>
            <a:chOff x="384" y="1512"/>
            <a:chExt cx="4944" cy="2846"/>
          </a:xfrm>
        </p:grpSpPr>
        <p:pic>
          <p:nvPicPr>
            <p:cNvPr id="50183" name="Picture 7" descr="Cach su dung thuoc hoa hoc tru sau benh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512"/>
              <a:ext cx="4896" cy="2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184" name="Text Box 8"/>
            <p:cNvSpPr txBox="1">
              <a:spLocks noChangeArrowheads="1"/>
            </p:cNvSpPr>
            <p:nvPr/>
          </p:nvSpPr>
          <p:spPr bwMode="auto">
            <a:xfrm>
              <a:off x="624" y="4070"/>
              <a:ext cx="47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0">
                  <a:solidFill>
                    <a:srgbClr val="009900"/>
                  </a:solidFill>
                  <a:latin typeface="Times New Roman" pitchFamily="18" charset="0"/>
                  <a:cs typeface="Arial" charset="0"/>
                </a:rPr>
                <a:t>Cách sửdụng thuốc hóa học phòng trừ sâu, bệnh</a:t>
              </a:r>
            </a:p>
          </p:txBody>
        </p:sp>
      </p:grp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685800" y="4648200"/>
            <a:ext cx="7467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Sử dụng thuốc hóa học trừ sâu, </a:t>
            </a:r>
          </a:p>
          <a:p>
            <a:r>
              <a:rPr lang="en-US">
                <a:solidFill>
                  <a:srgbClr val="FF0000"/>
                </a:solidFill>
              </a:rPr>
              <a:t>bệnh hại bằng cách nào?</a:t>
            </a:r>
          </a:p>
        </p:txBody>
      </p:sp>
      <p:sp>
        <p:nvSpPr>
          <p:cNvPr id="50188" name="AutoShape 12"/>
          <p:cNvSpPr>
            <a:spLocks noChangeArrowheads="1"/>
          </p:cNvSpPr>
          <p:nvPr/>
        </p:nvSpPr>
        <p:spPr bwMode="auto">
          <a:xfrm>
            <a:off x="533400" y="4038600"/>
            <a:ext cx="304800" cy="1447800"/>
          </a:xfrm>
          <a:prstGeom prst="downArrow">
            <a:avLst>
              <a:gd name="adj1" fmla="val 50000"/>
              <a:gd name="adj2" fmla="val 11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0189" name="AutoShape 13"/>
          <p:cNvSpPr>
            <a:spLocks noChangeArrowheads="1"/>
          </p:cNvSpPr>
          <p:nvPr/>
        </p:nvSpPr>
        <p:spPr bwMode="auto">
          <a:xfrm>
            <a:off x="0" y="5638800"/>
            <a:ext cx="1676400" cy="609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0">
                <a:latin typeface="Times New Roman" pitchFamily="18" charset="0"/>
              </a:rPr>
              <a:t>Phun thuốc</a:t>
            </a:r>
          </a:p>
        </p:txBody>
      </p:sp>
      <p:sp>
        <p:nvSpPr>
          <p:cNvPr id="50190" name="AutoShape 14"/>
          <p:cNvSpPr>
            <a:spLocks noChangeArrowheads="1"/>
          </p:cNvSpPr>
          <p:nvPr/>
        </p:nvSpPr>
        <p:spPr bwMode="auto">
          <a:xfrm>
            <a:off x="3581400" y="3810000"/>
            <a:ext cx="304800" cy="1447800"/>
          </a:xfrm>
          <a:prstGeom prst="downArrow">
            <a:avLst>
              <a:gd name="adj1" fmla="val 50000"/>
              <a:gd name="adj2" fmla="val 11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0191" name="AutoShape 15"/>
          <p:cNvSpPr>
            <a:spLocks noChangeArrowheads="1"/>
          </p:cNvSpPr>
          <p:nvPr/>
        </p:nvSpPr>
        <p:spPr bwMode="auto">
          <a:xfrm>
            <a:off x="1905000" y="5638800"/>
            <a:ext cx="2895600" cy="5334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0">
                <a:latin typeface="Times New Roman" pitchFamily="18" charset="0"/>
              </a:rPr>
              <a:t>Rắc thuốc vào đất</a:t>
            </a:r>
          </a:p>
        </p:txBody>
      </p:sp>
      <p:sp>
        <p:nvSpPr>
          <p:cNvPr id="50192" name="AutoShape 16"/>
          <p:cNvSpPr>
            <a:spLocks noChangeArrowheads="1"/>
          </p:cNvSpPr>
          <p:nvPr/>
        </p:nvSpPr>
        <p:spPr bwMode="auto">
          <a:xfrm>
            <a:off x="7010400" y="3733800"/>
            <a:ext cx="304800" cy="1447800"/>
          </a:xfrm>
          <a:prstGeom prst="downArrow">
            <a:avLst>
              <a:gd name="adj1" fmla="val 50000"/>
              <a:gd name="adj2" fmla="val 11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0193" name="AutoShape 17"/>
          <p:cNvSpPr>
            <a:spLocks noChangeArrowheads="1"/>
          </p:cNvSpPr>
          <p:nvPr/>
        </p:nvSpPr>
        <p:spPr bwMode="auto">
          <a:xfrm>
            <a:off x="5029200" y="5638800"/>
            <a:ext cx="3886200" cy="5334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0">
                <a:latin typeface="Times New Roman" pitchFamily="18" charset="0"/>
              </a:rPr>
              <a:t>Trộn thuốc vào hạt giống</a:t>
            </a:r>
          </a:p>
        </p:txBody>
      </p:sp>
    </p:spTree>
    <p:extLst>
      <p:ext uri="{BB962C8B-B14F-4D97-AF65-F5344CB8AC3E}">
        <p14:creationId xmlns:p14="http://schemas.microsoft.com/office/powerpoint/2010/main" val="385047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5" grpId="0"/>
      <p:bldP spid="50185" grpId="1"/>
      <p:bldP spid="50188" grpId="0" animBg="1"/>
      <p:bldP spid="50189" grpId="0" animBg="1"/>
      <p:bldP spid="50190" grpId="0" animBg="1"/>
      <p:bldP spid="50191" grpId="0" animBg="1"/>
      <p:bldP spid="50192" grpId="0" animBg="1"/>
      <p:bldP spid="5019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imgb" descr="ImageView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28600"/>
            <a:ext cx="8305800" cy="4495800"/>
          </a:xfrm>
          <a:noFill/>
          <a:ln w="5715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1143000" y="5253038"/>
            <a:ext cx="6859588" cy="588962"/>
          </a:xfrm>
          <a:prstGeom prst="rect">
            <a:avLst/>
          </a:prstGeom>
          <a:solidFill>
            <a:srgbClr val="FFFF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latin typeface="Times New Roman" pitchFamily="18" charset="0"/>
              </a:rPr>
              <a:t>Máy bay rải thuốc trừ sâu ở Colombia</a:t>
            </a:r>
          </a:p>
        </p:txBody>
      </p:sp>
    </p:spTree>
    <p:extLst>
      <p:ext uri="{BB962C8B-B14F-4D97-AF65-F5344CB8AC3E}">
        <p14:creationId xmlns:p14="http://schemas.microsoft.com/office/powerpoint/2010/main" val="217002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phun%20thu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43600" cy="4546600"/>
          </a:xfrm>
          <a:prstGeom prst="rect">
            <a:avLst/>
          </a:prstGeom>
          <a:noFill/>
          <a:ln w="5715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9" name="AutoShape 5"/>
          <p:cNvSpPr>
            <a:spLocks noChangeArrowheads="1"/>
          </p:cNvSpPr>
          <p:nvPr/>
        </p:nvSpPr>
        <p:spPr bwMode="auto">
          <a:xfrm>
            <a:off x="0" y="4648200"/>
            <a:ext cx="9144000" cy="1981200"/>
          </a:xfrm>
          <a:prstGeom prst="horizontalScroll">
            <a:avLst>
              <a:gd name="adj" fmla="val 12500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3300"/>
                </a:solidFill>
              </a:rPr>
              <a:t>Để khắc phục nhược điểm của biện pháp</a:t>
            </a:r>
          </a:p>
          <a:p>
            <a:pPr algn="ctr"/>
            <a:r>
              <a:rPr lang="en-US" sz="3600">
                <a:solidFill>
                  <a:srgbClr val="FF3300"/>
                </a:solidFill>
              </a:rPr>
              <a:t> hóa học ta cần đảm bảo yêu cầu nào?</a:t>
            </a:r>
          </a:p>
        </p:txBody>
      </p:sp>
    </p:spTree>
    <p:extLst>
      <p:ext uri="{BB962C8B-B14F-4D97-AF65-F5344CB8AC3E}">
        <p14:creationId xmlns:p14="http://schemas.microsoft.com/office/powerpoint/2010/main" val="233718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imgb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5943600" cy="4457700"/>
          </a:xfrm>
          <a:prstGeom prst="rect">
            <a:avLst/>
          </a:prstGeom>
          <a:noFill/>
          <a:ln w="5715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7" name="AutoShape 7"/>
          <p:cNvSpPr>
            <a:spLocks noChangeArrowheads="1"/>
          </p:cNvSpPr>
          <p:nvPr/>
        </p:nvSpPr>
        <p:spPr bwMode="auto">
          <a:xfrm>
            <a:off x="6172200" y="228600"/>
            <a:ext cx="3276600" cy="2667000"/>
          </a:xfrm>
          <a:prstGeom prst="cloudCallout">
            <a:avLst>
              <a:gd name="adj1" fmla="val -168847"/>
              <a:gd name="adj2" fmla="val 8870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Không khẩu trang, găng tay bảo hộ</a:t>
            </a:r>
          </a:p>
        </p:txBody>
      </p:sp>
    </p:spTree>
    <p:extLst>
      <p:ext uri="{BB962C8B-B14F-4D97-AF65-F5344CB8AC3E}">
        <p14:creationId xmlns:p14="http://schemas.microsoft.com/office/powerpoint/2010/main" val="149557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imgb" descr="10-c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4724400"/>
            <a:ext cx="9144000" cy="1295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Không đeo khẩu trang, găng tay, giày, đeo kính,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 mặc áo dài tay, quần dài. </a:t>
            </a:r>
          </a:p>
        </p:txBody>
      </p:sp>
      <p:sp>
        <p:nvSpPr>
          <p:cNvPr id="58374" name="AutoShape 6"/>
          <p:cNvSpPr>
            <a:spLocks noChangeArrowheads="1"/>
          </p:cNvSpPr>
          <p:nvPr/>
        </p:nvSpPr>
        <p:spPr bwMode="auto">
          <a:xfrm>
            <a:off x="6400800" y="0"/>
            <a:ext cx="2743200" cy="3733800"/>
          </a:xfrm>
          <a:prstGeom prst="cloudCallout">
            <a:avLst>
              <a:gd name="adj1" fmla="val -112097"/>
              <a:gd name="adj2" fmla="val 291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>
                <a:solidFill>
                  <a:srgbClr val="FF0000"/>
                </a:solidFill>
              </a:rPr>
              <a:t>Gây ngộ độc cho người phun thuốc</a:t>
            </a:r>
          </a:p>
        </p:txBody>
      </p:sp>
    </p:spTree>
    <p:extLst>
      <p:ext uri="{BB962C8B-B14F-4D97-AF65-F5344CB8AC3E}">
        <p14:creationId xmlns:p14="http://schemas.microsoft.com/office/powerpoint/2010/main" val="62453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-14592" y="0"/>
            <a:ext cx="90823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0070C0"/>
                </a:solidFill>
                <a:cs typeface="Times New Roman" pitchFamily="18" charset="0"/>
              </a:rPr>
              <a:t>II.</a:t>
            </a:r>
            <a:r>
              <a:rPr lang="en-US" sz="2800" b="1" dirty="0" smtClean="0">
                <a:solidFill>
                  <a:srgbClr val="0070C0"/>
                </a:solidFill>
                <a:cs typeface="Times New Roman" pitchFamily="18" charset="0"/>
              </a:rPr>
              <a:t>N</a:t>
            </a:r>
            <a:r>
              <a:rPr lang="vi-VN" sz="2800" b="1" dirty="0" smtClean="0">
                <a:solidFill>
                  <a:srgbClr val="0070C0"/>
                </a:solidFill>
                <a:cs typeface="Times New Roman" pitchFamily="18" charset="0"/>
              </a:rPr>
              <a:t>guyên tắc và biện pháp phòng trừ sâu, bệnh hại</a:t>
            </a:r>
            <a:endParaRPr lang="en-US" sz="28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76224" y="457200"/>
            <a:ext cx="70389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70C0"/>
                </a:solidFill>
                <a:cs typeface="Times New Roman" pitchFamily="18" charset="0"/>
              </a:rPr>
              <a:t>1. Ng</a:t>
            </a:r>
            <a:r>
              <a:rPr lang="vi-VN" sz="2400" b="1" dirty="0" smtClean="0">
                <a:solidFill>
                  <a:srgbClr val="0070C0"/>
                </a:solidFill>
                <a:cs typeface="Times New Roman" pitchFamily="18" charset="0"/>
              </a:rPr>
              <a:t>uyên tắc phòng trừ sâu, bệnh hại</a:t>
            </a:r>
            <a:endParaRPr lang="en-US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01625" y="838200"/>
            <a:ext cx="70389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70C0"/>
                </a:solidFill>
                <a:cs typeface="Times New Roman" pitchFamily="18" charset="0"/>
              </a:rPr>
              <a:t>2. </a:t>
            </a:r>
            <a:r>
              <a:rPr lang="vi-VN" sz="2400" b="1" dirty="0" smtClean="0">
                <a:solidFill>
                  <a:srgbClr val="0070C0"/>
                </a:solidFill>
                <a:cs typeface="Times New Roman" pitchFamily="18" charset="0"/>
              </a:rPr>
              <a:t>Các biện pháp phòng trừ sâu, bệnh hại</a:t>
            </a:r>
            <a:endParaRPr lang="en-US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6425" y="1219200"/>
            <a:ext cx="8264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a. Biện pháp canh tác và sử dụng giống chống sâu, bệnh hại</a:t>
            </a:r>
            <a:endParaRPr lang="vi-VN" sz="2400" b="1" i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6425" y="1649115"/>
            <a:ext cx="3290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vi-VN" sz="24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 Biện pháp thủ công</a:t>
            </a:r>
            <a:endParaRPr lang="vi-VN" sz="2400" b="1" i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512" y="2093222"/>
            <a:ext cx="3290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c. Biện pháp hóa học</a:t>
            </a:r>
            <a:endParaRPr lang="vi-VN" sz="2400" b="1" i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512" y="2554887"/>
            <a:ext cx="3290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vi-VN" sz="24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 Biện pháp sinh học</a:t>
            </a:r>
            <a:endParaRPr lang="vi-VN" sz="2400" b="1" i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82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imgb" descr="Harmonia_axyridi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3679825"/>
          </a:xfrm>
          <a:prstGeom prst="rect">
            <a:avLst/>
          </a:prstGeom>
          <a:noFill/>
          <a:ln w="5715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imgb" descr="asianladys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3657600"/>
          </a:xfrm>
          <a:prstGeom prst="rect">
            <a:avLst/>
          </a:prstGeom>
          <a:noFill/>
          <a:ln w="5715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8" name="AutoShape 6"/>
          <p:cNvSpPr>
            <a:spLocks noChangeArrowheads="1"/>
          </p:cNvSpPr>
          <p:nvPr/>
        </p:nvSpPr>
        <p:spPr bwMode="auto">
          <a:xfrm>
            <a:off x="1828800" y="3886200"/>
            <a:ext cx="4038600" cy="1981200"/>
          </a:xfrm>
          <a:prstGeom prst="horizontalScroll">
            <a:avLst>
              <a:gd name="adj" fmla="val 12500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Bọ rùa ăn rầy</a:t>
            </a:r>
          </a:p>
        </p:txBody>
      </p:sp>
    </p:spTree>
    <p:extLst>
      <p:ext uri="{BB962C8B-B14F-4D97-AF65-F5344CB8AC3E}">
        <p14:creationId xmlns:p14="http://schemas.microsoft.com/office/powerpoint/2010/main" val="327975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2468" name="imgb" descr="BIMA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28600"/>
            <a:ext cx="6629400" cy="4972050"/>
          </a:xfrm>
          <a:noFill/>
          <a:ln w="5715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69" name="AutoShape 5"/>
          <p:cNvSpPr>
            <a:spLocks noChangeArrowheads="1"/>
          </p:cNvSpPr>
          <p:nvPr/>
        </p:nvSpPr>
        <p:spPr bwMode="auto">
          <a:xfrm>
            <a:off x="228600" y="5257800"/>
            <a:ext cx="8382000" cy="1219200"/>
          </a:xfrm>
          <a:prstGeom prst="horizontalScroll">
            <a:avLst>
              <a:gd name="adj" fmla="val 12500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Chế phẩm sinh học dùng để tiêu diệt nấm</a:t>
            </a:r>
          </a:p>
        </p:txBody>
      </p:sp>
    </p:spTree>
    <p:extLst>
      <p:ext uri="{BB962C8B-B14F-4D97-AF65-F5344CB8AC3E}">
        <p14:creationId xmlns:p14="http://schemas.microsoft.com/office/powerpoint/2010/main" val="376446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3492" name="imgb" descr="DSC00776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04800"/>
            <a:ext cx="6934200" cy="4800600"/>
          </a:xfrm>
          <a:noFill/>
          <a:ln w="5715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493" name="AutoShape 5"/>
          <p:cNvSpPr>
            <a:spLocks noChangeArrowheads="1"/>
          </p:cNvSpPr>
          <p:nvPr/>
        </p:nvSpPr>
        <p:spPr bwMode="auto">
          <a:xfrm>
            <a:off x="228600" y="5257800"/>
            <a:ext cx="8382000" cy="1219200"/>
          </a:xfrm>
          <a:prstGeom prst="horizontalScroll">
            <a:avLst>
              <a:gd name="adj" fmla="val 12500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Chế phẩm sinh học dùng để tiêu diệt nấm</a:t>
            </a:r>
          </a:p>
        </p:txBody>
      </p:sp>
    </p:spTree>
    <p:extLst>
      <p:ext uri="{BB962C8B-B14F-4D97-AF65-F5344CB8AC3E}">
        <p14:creationId xmlns:p14="http://schemas.microsoft.com/office/powerpoint/2010/main" val="229780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-14592" y="0"/>
            <a:ext cx="90823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0070C0"/>
                </a:solidFill>
                <a:cs typeface="Times New Roman" pitchFamily="18" charset="0"/>
              </a:rPr>
              <a:t>II.</a:t>
            </a:r>
            <a:r>
              <a:rPr lang="en-US" sz="2800" b="1" dirty="0" smtClean="0">
                <a:solidFill>
                  <a:srgbClr val="0070C0"/>
                </a:solidFill>
                <a:cs typeface="Times New Roman" pitchFamily="18" charset="0"/>
              </a:rPr>
              <a:t>N</a:t>
            </a:r>
            <a:r>
              <a:rPr lang="vi-VN" sz="2800" b="1" dirty="0" smtClean="0">
                <a:solidFill>
                  <a:srgbClr val="0070C0"/>
                </a:solidFill>
                <a:cs typeface="Times New Roman" pitchFamily="18" charset="0"/>
              </a:rPr>
              <a:t>guyên tắc và biện pháp phòng trừ sâu, bệnh hại</a:t>
            </a:r>
            <a:endParaRPr lang="en-US" sz="28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76224" y="457200"/>
            <a:ext cx="70389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70C0"/>
                </a:solidFill>
                <a:cs typeface="Times New Roman" pitchFamily="18" charset="0"/>
              </a:rPr>
              <a:t>1. Ng</a:t>
            </a:r>
            <a:r>
              <a:rPr lang="vi-VN" sz="2400" b="1" dirty="0" smtClean="0">
                <a:solidFill>
                  <a:srgbClr val="0070C0"/>
                </a:solidFill>
                <a:cs typeface="Times New Roman" pitchFamily="18" charset="0"/>
              </a:rPr>
              <a:t>uyên tắc phòng trừ sâu, bệnh hại</a:t>
            </a:r>
            <a:endParaRPr lang="en-US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01625" y="838200"/>
            <a:ext cx="70389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70C0"/>
                </a:solidFill>
                <a:cs typeface="Times New Roman" pitchFamily="18" charset="0"/>
              </a:rPr>
              <a:t>2. </a:t>
            </a:r>
            <a:r>
              <a:rPr lang="vi-VN" sz="2400" b="1" dirty="0" smtClean="0">
                <a:solidFill>
                  <a:srgbClr val="0070C0"/>
                </a:solidFill>
                <a:cs typeface="Times New Roman" pitchFamily="18" charset="0"/>
              </a:rPr>
              <a:t>Các biện pháp phòng trừ sâu, bệnh hại</a:t>
            </a:r>
            <a:endParaRPr lang="en-US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6425" y="1219200"/>
            <a:ext cx="8264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a. Biện pháp canh tác và sử dụng giống chống sâu, bệnh hại</a:t>
            </a:r>
            <a:endParaRPr lang="vi-VN" sz="2400" b="1" i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6425" y="1649115"/>
            <a:ext cx="3290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vi-VN" sz="24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 Biện pháp thủ công</a:t>
            </a:r>
            <a:endParaRPr lang="vi-VN" sz="2400" b="1" i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2056" y="2093222"/>
            <a:ext cx="3290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c. Biện pháp hóa học</a:t>
            </a:r>
            <a:endParaRPr lang="vi-VN" sz="2400" b="1" i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328" y="2554887"/>
            <a:ext cx="3290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vi-VN" sz="24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 Biện pháp sinh học</a:t>
            </a:r>
            <a:endParaRPr lang="vi-VN" sz="2400" b="1" i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600" y="2994832"/>
            <a:ext cx="698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e. Biện pháp kiểm dịch thực vật</a:t>
            </a:r>
            <a:endParaRPr lang="vi-VN" sz="2400" b="1" i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-14593" y="3419208"/>
            <a:ext cx="90823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  <a:cs typeface="Times New Roman" pitchFamily="18" charset="0"/>
              </a:rPr>
              <a:t>III. </a:t>
            </a:r>
            <a:r>
              <a:rPr lang="vi-VN" sz="2800" b="1" dirty="0" smtClean="0">
                <a:solidFill>
                  <a:srgbClr val="0070C0"/>
                </a:solidFill>
                <a:cs typeface="Times New Roman" pitchFamily="18" charset="0"/>
              </a:rPr>
              <a:t>Thực hành nhận biết nhã thuốc trừ sâu, bệnh hại</a:t>
            </a:r>
            <a:endParaRPr lang="en-US" sz="28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1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robbins_pic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58200" cy="631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539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lacviet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vi-VN" sz="1800" b="1" i="1"/>
          </a:p>
        </p:txBody>
      </p:sp>
      <p:pic>
        <p:nvPicPr>
          <p:cNvPr id="5" name="Picture 40" descr="JNHY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359275"/>
            <a:ext cx="3886200" cy="249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4" descr="Anvil-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43400"/>
            <a:ext cx="2438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8" descr="REGDFJ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43400"/>
            <a:ext cx="2438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7" descr="n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391025"/>
            <a:ext cx="39624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5" descr="hgh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66700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1" descr="ghtj"/>
          <p:cNvPicPr>
            <a:picLocks noChangeAspect="1" noChangeArrowheads="1"/>
          </p:cNvPicPr>
          <p:nvPr/>
        </p:nvPicPr>
        <p:blipFill>
          <a:blip r:embed="rId8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258921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667000" y="0"/>
            <a:ext cx="60198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bón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thuốc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trừ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sâu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bệnh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hại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vai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trò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rất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lớn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sản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xuất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trồng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trọt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nắm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bón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thuốc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trừ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sâu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bệnh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;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sẽ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góp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tăng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hiệu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bón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thuốc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trừ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sâu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bệnh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Bên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cạnh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sử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thuốc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trừ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sâu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bệnh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cũng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đảm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bảo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an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toàn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sử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bảo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vệ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môi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hôm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nay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sẽ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giúp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chúng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ta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điều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này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2" name="Picture 26" descr="P221010_09"/>
          <p:cNvPicPr>
            <a:picLocks noChangeAspect="1" noChangeArrowheads="1"/>
          </p:cNvPicPr>
          <p:nvPr/>
        </p:nvPicPr>
        <p:blipFill>
          <a:blip r:embed="rId9" cstate="print">
            <a:lum bright="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57200"/>
            <a:ext cx="2743200" cy="3657600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29" descr="P221010_14"/>
          <p:cNvPicPr>
            <a:picLocks noChangeAspect="1" noChangeArrowheads="1"/>
          </p:cNvPicPr>
          <p:nvPr/>
        </p:nvPicPr>
        <p:blipFill>
          <a:blip r:embed="rId10" cstate="print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43400"/>
            <a:ext cx="24193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0" descr="ETFGDGHDSH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2743200" cy="416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11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450850" y="1128713"/>
            <a:ext cx="1571625" cy="1552575"/>
          </a:xfrm>
          <a:prstGeom prst="diamond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 sz="1800">
              <a:solidFill>
                <a:srgbClr val="0000FF"/>
              </a:solidFill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914400" y="1414463"/>
            <a:ext cx="647700" cy="94773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1357313" y="1638300"/>
            <a:ext cx="119062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971550" y="1638300"/>
            <a:ext cx="119063" cy="114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1149350" y="1790700"/>
            <a:ext cx="150813" cy="1143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1128713" y="2022475"/>
            <a:ext cx="22225" cy="34925"/>
          </a:xfrm>
          <a:custGeom>
            <a:avLst/>
            <a:gdLst>
              <a:gd name="T0" fmla="*/ 1 w 36"/>
              <a:gd name="T1" fmla="*/ 9 h 54"/>
              <a:gd name="T2" fmla="*/ 16 w 36"/>
              <a:gd name="T3" fmla="*/ 54 h 54"/>
              <a:gd name="T4" fmla="*/ 31 w 36"/>
              <a:gd name="T5" fmla="*/ 9 h 54"/>
              <a:gd name="T6" fmla="*/ 1 w 36"/>
              <a:gd name="T7" fmla="*/ 9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" h="54">
                <a:moveTo>
                  <a:pt x="1" y="9"/>
                </a:moveTo>
                <a:cubicBezTo>
                  <a:pt x="6" y="24"/>
                  <a:pt x="0" y="54"/>
                  <a:pt x="16" y="54"/>
                </a:cubicBezTo>
                <a:cubicBezTo>
                  <a:pt x="32" y="54"/>
                  <a:pt x="36" y="24"/>
                  <a:pt x="31" y="9"/>
                </a:cubicBezTo>
                <a:cubicBezTo>
                  <a:pt x="28" y="0"/>
                  <a:pt x="11" y="9"/>
                  <a:pt x="1" y="9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1166813" y="2022475"/>
            <a:ext cx="22225" cy="34925"/>
          </a:xfrm>
          <a:custGeom>
            <a:avLst/>
            <a:gdLst>
              <a:gd name="T0" fmla="*/ 1 w 36"/>
              <a:gd name="T1" fmla="*/ 9 h 54"/>
              <a:gd name="T2" fmla="*/ 16 w 36"/>
              <a:gd name="T3" fmla="*/ 54 h 54"/>
              <a:gd name="T4" fmla="*/ 31 w 36"/>
              <a:gd name="T5" fmla="*/ 9 h 54"/>
              <a:gd name="T6" fmla="*/ 1 w 36"/>
              <a:gd name="T7" fmla="*/ 9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" h="54">
                <a:moveTo>
                  <a:pt x="1" y="9"/>
                </a:moveTo>
                <a:cubicBezTo>
                  <a:pt x="6" y="24"/>
                  <a:pt x="0" y="54"/>
                  <a:pt x="16" y="54"/>
                </a:cubicBezTo>
                <a:cubicBezTo>
                  <a:pt x="32" y="54"/>
                  <a:pt x="36" y="24"/>
                  <a:pt x="31" y="9"/>
                </a:cubicBezTo>
                <a:cubicBezTo>
                  <a:pt x="28" y="0"/>
                  <a:pt x="11" y="9"/>
                  <a:pt x="1" y="9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1204913" y="2022475"/>
            <a:ext cx="22225" cy="34925"/>
          </a:xfrm>
          <a:custGeom>
            <a:avLst/>
            <a:gdLst>
              <a:gd name="T0" fmla="*/ 1 w 36"/>
              <a:gd name="T1" fmla="*/ 9 h 54"/>
              <a:gd name="T2" fmla="*/ 16 w 36"/>
              <a:gd name="T3" fmla="*/ 54 h 54"/>
              <a:gd name="T4" fmla="*/ 31 w 36"/>
              <a:gd name="T5" fmla="*/ 9 h 54"/>
              <a:gd name="T6" fmla="*/ 1 w 36"/>
              <a:gd name="T7" fmla="*/ 9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" h="54">
                <a:moveTo>
                  <a:pt x="1" y="9"/>
                </a:moveTo>
                <a:cubicBezTo>
                  <a:pt x="6" y="24"/>
                  <a:pt x="0" y="54"/>
                  <a:pt x="16" y="54"/>
                </a:cubicBezTo>
                <a:cubicBezTo>
                  <a:pt x="32" y="54"/>
                  <a:pt x="36" y="24"/>
                  <a:pt x="31" y="9"/>
                </a:cubicBezTo>
                <a:cubicBezTo>
                  <a:pt x="28" y="0"/>
                  <a:pt x="11" y="9"/>
                  <a:pt x="1" y="9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1243013" y="2022475"/>
            <a:ext cx="22225" cy="34925"/>
          </a:xfrm>
          <a:custGeom>
            <a:avLst/>
            <a:gdLst>
              <a:gd name="T0" fmla="*/ 1 w 36"/>
              <a:gd name="T1" fmla="*/ 9 h 54"/>
              <a:gd name="T2" fmla="*/ 16 w 36"/>
              <a:gd name="T3" fmla="*/ 54 h 54"/>
              <a:gd name="T4" fmla="*/ 31 w 36"/>
              <a:gd name="T5" fmla="*/ 9 h 54"/>
              <a:gd name="T6" fmla="*/ 1 w 36"/>
              <a:gd name="T7" fmla="*/ 9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" h="54">
                <a:moveTo>
                  <a:pt x="1" y="9"/>
                </a:moveTo>
                <a:cubicBezTo>
                  <a:pt x="6" y="24"/>
                  <a:pt x="0" y="54"/>
                  <a:pt x="16" y="54"/>
                </a:cubicBezTo>
                <a:cubicBezTo>
                  <a:pt x="32" y="54"/>
                  <a:pt x="36" y="24"/>
                  <a:pt x="31" y="9"/>
                </a:cubicBezTo>
                <a:cubicBezTo>
                  <a:pt x="28" y="0"/>
                  <a:pt x="11" y="9"/>
                  <a:pt x="1" y="9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1281113" y="2022475"/>
            <a:ext cx="22225" cy="34925"/>
          </a:xfrm>
          <a:custGeom>
            <a:avLst/>
            <a:gdLst>
              <a:gd name="T0" fmla="*/ 1 w 36"/>
              <a:gd name="T1" fmla="*/ 9 h 54"/>
              <a:gd name="T2" fmla="*/ 16 w 36"/>
              <a:gd name="T3" fmla="*/ 54 h 54"/>
              <a:gd name="T4" fmla="*/ 31 w 36"/>
              <a:gd name="T5" fmla="*/ 9 h 54"/>
              <a:gd name="T6" fmla="*/ 1 w 36"/>
              <a:gd name="T7" fmla="*/ 9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" h="54">
                <a:moveTo>
                  <a:pt x="1" y="9"/>
                </a:moveTo>
                <a:cubicBezTo>
                  <a:pt x="6" y="24"/>
                  <a:pt x="0" y="54"/>
                  <a:pt x="16" y="54"/>
                </a:cubicBezTo>
                <a:cubicBezTo>
                  <a:pt x="32" y="54"/>
                  <a:pt x="36" y="24"/>
                  <a:pt x="31" y="9"/>
                </a:cubicBezTo>
                <a:cubicBezTo>
                  <a:pt x="28" y="0"/>
                  <a:pt x="11" y="9"/>
                  <a:pt x="1" y="9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1319213" y="2022475"/>
            <a:ext cx="22225" cy="34925"/>
          </a:xfrm>
          <a:custGeom>
            <a:avLst/>
            <a:gdLst>
              <a:gd name="T0" fmla="*/ 1 w 36"/>
              <a:gd name="T1" fmla="*/ 9 h 54"/>
              <a:gd name="T2" fmla="*/ 16 w 36"/>
              <a:gd name="T3" fmla="*/ 54 h 54"/>
              <a:gd name="T4" fmla="*/ 31 w 36"/>
              <a:gd name="T5" fmla="*/ 9 h 54"/>
              <a:gd name="T6" fmla="*/ 1 w 36"/>
              <a:gd name="T7" fmla="*/ 9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" h="54">
                <a:moveTo>
                  <a:pt x="1" y="9"/>
                </a:moveTo>
                <a:cubicBezTo>
                  <a:pt x="6" y="24"/>
                  <a:pt x="0" y="54"/>
                  <a:pt x="16" y="54"/>
                </a:cubicBezTo>
                <a:cubicBezTo>
                  <a:pt x="32" y="54"/>
                  <a:pt x="36" y="24"/>
                  <a:pt x="31" y="9"/>
                </a:cubicBezTo>
                <a:cubicBezTo>
                  <a:pt x="28" y="0"/>
                  <a:pt x="11" y="9"/>
                  <a:pt x="1" y="9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1128713" y="2098675"/>
            <a:ext cx="22225" cy="34925"/>
          </a:xfrm>
          <a:custGeom>
            <a:avLst/>
            <a:gdLst>
              <a:gd name="T0" fmla="*/ 1 w 36"/>
              <a:gd name="T1" fmla="*/ 9 h 54"/>
              <a:gd name="T2" fmla="*/ 16 w 36"/>
              <a:gd name="T3" fmla="*/ 54 h 54"/>
              <a:gd name="T4" fmla="*/ 31 w 36"/>
              <a:gd name="T5" fmla="*/ 9 h 54"/>
              <a:gd name="T6" fmla="*/ 1 w 36"/>
              <a:gd name="T7" fmla="*/ 9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" h="54">
                <a:moveTo>
                  <a:pt x="1" y="9"/>
                </a:moveTo>
                <a:cubicBezTo>
                  <a:pt x="6" y="24"/>
                  <a:pt x="0" y="54"/>
                  <a:pt x="16" y="54"/>
                </a:cubicBezTo>
                <a:cubicBezTo>
                  <a:pt x="32" y="54"/>
                  <a:pt x="36" y="24"/>
                  <a:pt x="31" y="9"/>
                </a:cubicBezTo>
                <a:cubicBezTo>
                  <a:pt x="28" y="0"/>
                  <a:pt x="11" y="9"/>
                  <a:pt x="1" y="9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1166813" y="2098675"/>
            <a:ext cx="22225" cy="34925"/>
          </a:xfrm>
          <a:custGeom>
            <a:avLst/>
            <a:gdLst>
              <a:gd name="T0" fmla="*/ 1 w 36"/>
              <a:gd name="T1" fmla="*/ 9 h 54"/>
              <a:gd name="T2" fmla="*/ 16 w 36"/>
              <a:gd name="T3" fmla="*/ 54 h 54"/>
              <a:gd name="T4" fmla="*/ 31 w 36"/>
              <a:gd name="T5" fmla="*/ 9 h 54"/>
              <a:gd name="T6" fmla="*/ 1 w 36"/>
              <a:gd name="T7" fmla="*/ 9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" h="54">
                <a:moveTo>
                  <a:pt x="1" y="9"/>
                </a:moveTo>
                <a:cubicBezTo>
                  <a:pt x="6" y="24"/>
                  <a:pt x="0" y="54"/>
                  <a:pt x="16" y="54"/>
                </a:cubicBezTo>
                <a:cubicBezTo>
                  <a:pt x="32" y="54"/>
                  <a:pt x="36" y="24"/>
                  <a:pt x="31" y="9"/>
                </a:cubicBezTo>
                <a:cubicBezTo>
                  <a:pt x="28" y="0"/>
                  <a:pt x="11" y="9"/>
                  <a:pt x="1" y="9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1204913" y="2098675"/>
            <a:ext cx="22225" cy="34925"/>
          </a:xfrm>
          <a:custGeom>
            <a:avLst/>
            <a:gdLst>
              <a:gd name="T0" fmla="*/ 1 w 36"/>
              <a:gd name="T1" fmla="*/ 9 h 54"/>
              <a:gd name="T2" fmla="*/ 16 w 36"/>
              <a:gd name="T3" fmla="*/ 54 h 54"/>
              <a:gd name="T4" fmla="*/ 31 w 36"/>
              <a:gd name="T5" fmla="*/ 9 h 54"/>
              <a:gd name="T6" fmla="*/ 1 w 36"/>
              <a:gd name="T7" fmla="*/ 9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" h="54">
                <a:moveTo>
                  <a:pt x="1" y="9"/>
                </a:moveTo>
                <a:cubicBezTo>
                  <a:pt x="6" y="24"/>
                  <a:pt x="0" y="54"/>
                  <a:pt x="16" y="54"/>
                </a:cubicBezTo>
                <a:cubicBezTo>
                  <a:pt x="32" y="54"/>
                  <a:pt x="36" y="24"/>
                  <a:pt x="31" y="9"/>
                </a:cubicBezTo>
                <a:cubicBezTo>
                  <a:pt x="28" y="0"/>
                  <a:pt x="11" y="9"/>
                  <a:pt x="1" y="9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1243013" y="2098675"/>
            <a:ext cx="22225" cy="34925"/>
          </a:xfrm>
          <a:custGeom>
            <a:avLst/>
            <a:gdLst>
              <a:gd name="T0" fmla="*/ 1 w 36"/>
              <a:gd name="T1" fmla="*/ 9 h 54"/>
              <a:gd name="T2" fmla="*/ 16 w 36"/>
              <a:gd name="T3" fmla="*/ 54 h 54"/>
              <a:gd name="T4" fmla="*/ 31 w 36"/>
              <a:gd name="T5" fmla="*/ 9 h 54"/>
              <a:gd name="T6" fmla="*/ 1 w 36"/>
              <a:gd name="T7" fmla="*/ 9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" h="54">
                <a:moveTo>
                  <a:pt x="1" y="9"/>
                </a:moveTo>
                <a:cubicBezTo>
                  <a:pt x="6" y="24"/>
                  <a:pt x="0" y="54"/>
                  <a:pt x="16" y="54"/>
                </a:cubicBezTo>
                <a:cubicBezTo>
                  <a:pt x="32" y="54"/>
                  <a:pt x="36" y="24"/>
                  <a:pt x="31" y="9"/>
                </a:cubicBezTo>
                <a:cubicBezTo>
                  <a:pt x="28" y="0"/>
                  <a:pt x="11" y="9"/>
                  <a:pt x="1" y="9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1281113" y="2098675"/>
            <a:ext cx="22225" cy="34925"/>
          </a:xfrm>
          <a:custGeom>
            <a:avLst/>
            <a:gdLst>
              <a:gd name="T0" fmla="*/ 1 w 36"/>
              <a:gd name="T1" fmla="*/ 9 h 54"/>
              <a:gd name="T2" fmla="*/ 16 w 36"/>
              <a:gd name="T3" fmla="*/ 54 h 54"/>
              <a:gd name="T4" fmla="*/ 31 w 36"/>
              <a:gd name="T5" fmla="*/ 9 h 54"/>
              <a:gd name="T6" fmla="*/ 1 w 36"/>
              <a:gd name="T7" fmla="*/ 9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" h="54">
                <a:moveTo>
                  <a:pt x="1" y="9"/>
                </a:moveTo>
                <a:cubicBezTo>
                  <a:pt x="6" y="24"/>
                  <a:pt x="0" y="54"/>
                  <a:pt x="16" y="54"/>
                </a:cubicBezTo>
                <a:cubicBezTo>
                  <a:pt x="32" y="54"/>
                  <a:pt x="36" y="24"/>
                  <a:pt x="31" y="9"/>
                </a:cubicBezTo>
                <a:cubicBezTo>
                  <a:pt x="28" y="0"/>
                  <a:pt x="11" y="9"/>
                  <a:pt x="1" y="9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1319213" y="2098675"/>
            <a:ext cx="22225" cy="34925"/>
          </a:xfrm>
          <a:custGeom>
            <a:avLst/>
            <a:gdLst>
              <a:gd name="T0" fmla="*/ 1 w 36"/>
              <a:gd name="T1" fmla="*/ 9 h 54"/>
              <a:gd name="T2" fmla="*/ 16 w 36"/>
              <a:gd name="T3" fmla="*/ 54 h 54"/>
              <a:gd name="T4" fmla="*/ 31 w 36"/>
              <a:gd name="T5" fmla="*/ 9 h 54"/>
              <a:gd name="T6" fmla="*/ 1 w 36"/>
              <a:gd name="T7" fmla="*/ 9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" h="54">
                <a:moveTo>
                  <a:pt x="1" y="9"/>
                </a:moveTo>
                <a:cubicBezTo>
                  <a:pt x="6" y="24"/>
                  <a:pt x="0" y="54"/>
                  <a:pt x="16" y="54"/>
                </a:cubicBezTo>
                <a:cubicBezTo>
                  <a:pt x="32" y="54"/>
                  <a:pt x="36" y="24"/>
                  <a:pt x="31" y="9"/>
                </a:cubicBezTo>
                <a:cubicBezTo>
                  <a:pt x="28" y="0"/>
                  <a:pt x="11" y="9"/>
                  <a:pt x="1" y="9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977900" y="2286000"/>
            <a:ext cx="355600" cy="228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H="1">
            <a:off x="1130300" y="2298700"/>
            <a:ext cx="355600" cy="228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852488" y="1376363"/>
            <a:ext cx="238125" cy="666750"/>
          </a:xfrm>
          <a:prstGeom prst="moon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/>
          </a:p>
        </p:txBody>
      </p:sp>
      <p:sp>
        <p:nvSpPr>
          <p:cNvPr id="24" name="AutoShape 24"/>
          <p:cNvSpPr>
            <a:spLocks noChangeArrowheads="1"/>
          </p:cNvSpPr>
          <p:nvPr/>
        </p:nvSpPr>
        <p:spPr bwMode="auto">
          <a:xfrm rot="10800000">
            <a:off x="1357313" y="1362075"/>
            <a:ext cx="257175" cy="695325"/>
          </a:xfrm>
          <a:prstGeom prst="moon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vi-VN" sz="1800"/>
          </a:p>
        </p:txBody>
      </p:sp>
      <p:sp>
        <p:nvSpPr>
          <p:cNvPr id="25" name="AutoShape 25"/>
          <p:cNvSpPr>
            <a:spLocks noChangeArrowheads="1"/>
          </p:cNvSpPr>
          <p:nvPr/>
        </p:nvSpPr>
        <p:spPr bwMode="auto">
          <a:xfrm rot="5400000">
            <a:off x="1064419" y="1154906"/>
            <a:ext cx="333375" cy="671513"/>
          </a:xfrm>
          <a:prstGeom prst="moon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vi-VN" sz="1800"/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314325" y="2733675"/>
            <a:ext cx="1905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endParaRPr lang="vi-VN" sz="2400" b="1" i="1" u="sng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AutoShape 27"/>
          <p:cNvSpPr>
            <a:spLocks noChangeArrowheads="1"/>
          </p:cNvSpPr>
          <p:nvPr/>
        </p:nvSpPr>
        <p:spPr bwMode="auto">
          <a:xfrm>
            <a:off x="457200" y="3124200"/>
            <a:ext cx="1533525" cy="1524000"/>
          </a:xfrm>
          <a:prstGeom prst="diamond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-12700" y="3048000"/>
            <a:ext cx="2438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914400" y="3424238"/>
            <a:ext cx="76200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871538" y="3457575"/>
            <a:ext cx="76200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823913" y="3505200"/>
            <a:ext cx="76200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 flipH="1">
            <a:off x="762000" y="3462338"/>
            <a:ext cx="790575" cy="7143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H="1">
            <a:off x="819150" y="3505200"/>
            <a:ext cx="790575" cy="7143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 flipH="1">
            <a:off x="852488" y="3552825"/>
            <a:ext cx="790575" cy="7143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0" y="4953000"/>
            <a:ext cx="2438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6" name="AutoShape 36"/>
          <p:cNvSpPr>
            <a:spLocks noChangeArrowheads="1"/>
          </p:cNvSpPr>
          <p:nvPr/>
        </p:nvSpPr>
        <p:spPr bwMode="auto">
          <a:xfrm>
            <a:off x="485775" y="5057775"/>
            <a:ext cx="1533525" cy="1524000"/>
          </a:xfrm>
          <a:prstGeom prst="diamond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>
            <a:off x="533400" y="5819775"/>
            <a:ext cx="14478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8" name="Line 40"/>
          <p:cNvSpPr>
            <a:spLocks noChangeShapeType="1"/>
          </p:cNvSpPr>
          <p:nvPr/>
        </p:nvSpPr>
        <p:spPr bwMode="auto">
          <a:xfrm>
            <a:off x="2433638" y="990600"/>
            <a:ext cx="0" cy="5867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9" name="Line 41"/>
          <p:cNvSpPr>
            <a:spLocks noChangeShapeType="1"/>
          </p:cNvSpPr>
          <p:nvPr/>
        </p:nvSpPr>
        <p:spPr bwMode="auto">
          <a:xfrm flipV="1">
            <a:off x="528638" y="2890838"/>
            <a:ext cx="1333500" cy="142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0" name="Line 42"/>
          <p:cNvSpPr>
            <a:spLocks noChangeShapeType="1"/>
          </p:cNvSpPr>
          <p:nvPr/>
        </p:nvSpPr>
        <p:spPr bwMode="auto">
          <a:xfrm flipV="1">
            <a:off x="533400" y="4786313"/>
            <a:ext cx="1333500" cy="14287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1" name="Line 43"/>
          <p:cNvSpPr>
            <a:spLocks noChangeShapeType="1"/>
          </p:cNvSpPr>
          <p:nvPr/>
        </p:nvSpPr>
        <p:spPr bwMode="auto">
          <a:xfrm flipV="1">
            <a:off x="571500" y="6696075"/>
            <a:ext cx="1333500" cy="14288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2" name="Rectangle 45"/>
          <p:cNvSpPr>
            <a:spLocks noChangeArrowheads="1"/>
          </p:cNvSpPr>
          <p:nvPr/>
        </p:nvSpPr>
        <p:spPr bwMode="auto">
          <a:xfrm>
            <a:off x="2514600" y="1752600"/>
            <a:ext cx="6629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1117600" indent="-1117600" algn="just" eaLnBrk="0" hangingPunct="0"/>
            <a:r>
              <a:rPr lang="en-US" sz="2800" b="1">
                <a:latin typeface="Times New Roman" pitchFamily="18" charset="0"/>
              </a:rPr>
              <a:t>    Nh</a:t>
            </a:r>
            <a:r>
              <a:rPr lang="en-US" sz="2800" b="1">
                <a:latin typeface="Arial"/>
              </a:rPr>
              <a:t>ó</a:t>
            </a:r>
            <a:r>
              <a:rPr lang="en-US" sz="2800" b="1">
                <a:latin typeface="Times New Roman" pitchFamily="18" charset="0"/>
              </a:rPr>
              <a:t>m độc 1: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Rất độc</a:t>
            </a:r>
          </a:p>
        </p:txBody>
      </p:sp>
      <p:sp>
        <p:nvSpPr>
          <p:cNvPr id="43" name="Rectangle 46"/>
          <p:cNvSpPr>
            <a:spLocks noChangeArrowheads="1"/>
          </p:cNvSpPr>
          <p:nvPr/>
        </p:nvSpPr>
        <p:spPr bwMode="auto">
          <a:xfrm>
            <a:off x="2514600" y="3776663"/>
            <a:ext cx="6324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1117600" indent="-1117600" algn="just" eaLnBrk="0" hangingPunct="0"/>
            <a:r>
              <a:rPr lang="en-US" sz="2800" b="1">
                <a:latin typeface="Times New Roman" pitchFamily="18" charset="0"/>
              </a:rPr>
              <a:t>    Nh</a:t>
            </a:r>
            <a:r>
              <a:rPr lang="en-US" sz="2800" b="1">
                <a:latin typeface="Arial"/>
              </a:rPr>
              <a:t>ó</a:t>
            </a:r>
            <a:r>
              <a:rPr lang="en-US" sz="2800" b="1">
                <a:latin typeface="Times New Roman" pitchFamily="18" charset="0"/>
              </a:rPr>
              <a:t>m độc 2: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Độc cao</a:t>
            </a:r>
            <a:r>
              <a:rPr lang="en-US" sz="2400" b="1">
                <a:latin typeface="Times New Roman" pitchFamily="18" charset="0"/>
              </a:rPr>
              <a:t> </a:t>
            </a:r>
          </a:p>
        </p:txBody>
      </p:sp>
      <p:sp>
        <p:nvSpPr>
          <p:cNvPr id="44" name="Rectangle 47"/>
          <p:cNvSpPr>
            <a:spLocks noChangeArrowheads="1"/>
          </p:cNvSpPr>
          <p:nvPr/>
        </p:nvSpPr>
        <p:spPr bwMode="auto">
          <a:xfrm>
            <a:off x="2719388" y="5591175"/>
            <a:ext cx="3886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1117600" indent="-1117600" algn="just" eaLnBrk="0" hangingPunct="0"/>
            <a:r>
              <a:rPr lang="en-US" sz="2800" b="1">
                <a:latin typeface="Times New Roman" pitchFamily="18" charset="0"/>
              </a:rPr>
              <a:t>  Nh</a:t>
            </a:r>
            <a:r>
              <a:rPr lang="en-US" sz="2800" b="1">
                <a:latin typeface="Arial"/>
              </a:rPr>
              <a:t>ó</a:t>
            </a:r>
            <a:r>
              <a:rPr lang="en-US" sz="2800" b="1">
                <a:latin typeface="Times New Roman" pitchFamily="18" charset="0"/>
              </a:rPr>
              <a:t>m độc 3: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Cẩn thận</a:t>
            </a:r>
            <a:r>
              <a:rPr lang="en-US" sz="2400" b="1">
                <a:latin typeface="Times New Roman" pitchFamily="18" charset="0"/>
              </a:rPr>
              <a:t>                </a:t>
            </a:r>
          </a:p>
        </p:txBody>
      </p:sp>
      <p:sp>
        <p:nvSpPr>
          <p:cNvPr id="45" name="Rectangle 48"/>
          <p:cNvSpPr>
            <a:spLocks noChangeArrowheads="1"/>
          </p:cNvSpPr>
          <p:nvPr/>
        </p:nvSpPr>
        <p:spPr bwMode="auto">
          <a:xfrm>
            <a:off x="552957" y="555287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1117600" indent="-1117600" algn="just" eaLnBrk="0" hangingPunct="0"/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</a:rPr>
              <a:t>1.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Phân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biệt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độ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độc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</a:rPr>
              <a:t>.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                                       </a:t>
            </a:r>
          </a:p>
        </p:txBody>
      </p:sp>
      <p:sp>
        <p:nvSpPr>
          <p:cNvPr id="46" name="Line 51"/>
          <p:cNvSpPr>
            <a:spLocks noChangeShapeType="1"/>
          </p:cNvSpPr>
          <p:nvPr/>
        </p:nvSpPr>
        <p:spPr bwMode="auto">
          <a:xfrm>
            <a:off x="25400" y="990600"/>
            <a:ext cx="0" cy="5867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7" name="Line 52"/>
          <p:cNvSpPr>
            <a:spLocks noChangeShapeType="1"/>
          </p:cNvSpPr>
          <p:nvPr/>
        </p:nvSpPr>
        <p:spPr bwMode="auto">
          <a:xfrm>
            <a:off x="0" y="990600"/>
            <a:ext cx="2438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8" name="Line 53"/>
          <p:cNvSpPr>
            <a:spLocks noChangeShapeType="1"/>
          </p:cNvSpPr>
          <p:nvPr/>
        </p:nvSpPr>
        <p:spPr bwMode="auto">
          <a:xfrm>
            <a:off x="25400" y="6831013"/>
            <a:ext cx="2438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9" name="Rectangle 54"/>
          <p:cNvSpPr>
            <a:spLocks noChangeArrowheads="1"/>
          </p:cNvSpPr>
          <p:nvPr/>
        </p:nvSpPr>
        <p:spPr bwMode="auto">
          <a:xfrm>
            <a:off x="1881188" y="3743325"/>
            <a:ext cx="6934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1117600" indent="-1117600" algn="just" eaLnBrk="0" hangingPunct="0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                </a:t>
            </a:r>
            <a:r>
              <a:rPr lang="en-US" sz="5400" b="1">
                <a:solidFill>
                  <a:srgbClr val="FF0000"/>
                </a:solidFill>
                <a:latin typeface="Times New Roman" pitchFamily="18" charset="0"/>
              </a:rPr>
              <a:t>? </a:t>
            </a:r>
            <a:r>
              <a:rPr lang="en-US" sz="2800" b="1">
                <a:solidFill>
                  <a:srgbClr val="800000"/>
                </a:solidFill>
                <a:latin typeface="Times New Roman" pitchFamily="18" charset="0"/>
              </a:rPr>
              <a:t>Thuốc trừ sâu, bệnh c</a:t>
            </a:r>
            <a:r>
              <a:rPr lang="en-US" sz="2800" b="1">
                <a:solidFill>
                  <a:srgbClr val="800000"/>
                </a:solidFill>
                <a:latin typeface="Arial"/>
              </a:rPr>
              <a:t>ó</a:t>
            </a:r>
            <a:r>
              <a:rPr lang="en-US" sz="2800" b="1">
                <a:solidFill>
                  <a:srgbClr val="800000"/>
                </a:solidFill>
                <a:latin typeface="Times New Roman" pitchFamily="18" charset="0"/>
              </a:rPr>
              <a:t> những nh</a:t>
            </a:r>
            <a:r>
              <a:rPr lang="en-US" sz="2800" b="1">
                <a:solidFill>
                  <a:srgbClr val="800000"/>
                </a:solidFill>
                <a:latin typeface="Arial"/>
              </a:rPr>
              <a:t>ó</a:t>
            </a:r>
            <a:r>
              <a:rPr lang="en-US" sz="2800" b="1">
                <a:solidFill>
                  <a:srgbClr val="800000"/>
                </a:solidFill>
                <a:latin typeface="Times New Roman" pitchFamily="18" charset="0"/>
              </a:rPr>
              <a:t>m độc n</a:t>
            </a:r>
            <a:r>
              <a:rPr lang="en-US" sz="2800" b="1">
                <a:solidFill>
                  <a:srgbClr val="800000"/>
                </a:solidFill>
                <a:latin typeface="Arial"/>
              </a:rPr>
              <a:t>à</a:t>
            </a:r>
            <a:r>
              <a:rPr lang="en-US" sz="2800" b="1">
                <a:solidFill>
                  <a:srgbClr val="800000"/>
                </a:solidFill>
                <a:latin typeface="Times New Roman" pitchFamily="18" charset="0"/>
              </a:rPr>
              <a:t>o ? Mức độ độc của mỗi nh</a:t>
            </a:r>
            <a:r>
              <a:rPr lang="en-US" sz="2800" b="1">
                <a:solidFill>
                  <a:srgbClr val="800000"/>
                </a:solidFill>
                <a:latin typeface="Arial"/>
              </a:rPr>
              <a:t>ó</a:t>
            </a:r>
            <a:r>
              <a:rPr lang="en-US" sz="2800" b="1">
                <a:solidFill>
                  <a:srgbClr val="800000"/>
                </a:solidFill>
                <a:latin typeface="Times New Roman" pitchFamily="18" charset="0"/>
              </a:rPr>
              <a:t>m ?</a:t>
            </a:r>
          </a:p>
        </p:txBody>
      </p:sp>
      <p:sp>
        <p:nvSpPr>
          <p:cNvPr id="50" name="Oval 55"/>
          <p:cNvSpPr>
            <a:spLocks noChangeArrowheads="1"/>
          </p:cNvSpPr>
          <p:nvPr/>
        </p:nvSpPr>
        <p:spPr bwMode="auto">
          <a:xfrm>
            <a:off x="28575" y="990600"/>
            <a:ext cx="6096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51" name="Oval 56"/>
          <p:cNvSpPr>
            <a:spLocks noChangeArrowheads="1"/>
          </p:cNvSpPr>
          <p:nvPr/>
        </p:nvSpPr>
        <p:spPr bwMode="auto">
          <a:xfrm>
            <a:off x="28575" y="3062288"/>
            <a:ext cx="6096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52" name="Oval 57"/>
          <p:cNvSpPr>
            <a:spLocks noChangeArrowheads="1"/>
          </p:cNvSpPr>
          <p:nvPr/>
        </p:nvSpPr>
        <p:spPr bwMode="auto">
          <a:xfrm>
            <a:off x="28575" y="4986338"/>
            <a:ext cx="6096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53" name="AutoShape 58"/>
          <p:cNvSpPr>
            <a:spLocks noChangeArrowheads="1"/>
          </p:cNvSpPr>
          <p:nvPr/>
        </p:nvSpPr>
        <p:spPr bwMode="auto">
          <a:xfrm>
            <a:off x="2514600" y="1905000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4" name="AutoShape 59"/>
          <p:cNvSpPr>
            <a:spLocks noChangeArrowheads="1"/>
          </p:cNvSpPr>
          <p:nvPr/>
        </p:nvSpPr>
        <p:spPr bwMode="auto">
          <a:xfrm>
            <a:off x="2514600" y="3886200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5" name="AutoShape 60"/>
          <p:cNvSpPr>
            <a:spLocks noChangeArrowheads="1"/>
          </p:cNvSpPr>
          <p:nvPr/>
        </p:nvSpPr>
        <p:spPr bwMode="auto">
          <a:xfrm>
            <a:off x="2538413" y="5715000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6" name="Rectangle 61"/>
          <p:cNvSpPr>
            <a:spLocks noChangeArrowheads="1"/>
          </p:cNvSpPr>
          <p:nvPr/>
        </p:nvSpPr>
        <p:spPr bwMode="auto">
          <a:xfrm>
            <a:off x="5867400" y="3162300"/>
            <a:ext cx="3048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1117600" indent="-1117600" algn="just" eaLnBrk="0" hangingPunct="0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                </a:t>
            </a:r>
            <a:r>
              <a:rPr lang="en-US" sz="2800" b="1">
                <a:solidFill>
                  <a:srgbClr val="800000"/>
                </a:solidFill>
                <a:latin typeface="Times New Roman" pitchFamily="18" charset="0"/>
              </a:rPr>
              <a:t>    </a:t>
            </a:r>
            <a:r>
              <a:rPr lang="en-US" sz="5400" b="1">
                <a:solidFill>
                  <a:srgbClr val="FF0000"/>
                </a:solidFill>
                <a:latin typeface="Times New Roman" pitchFamily="18" charset="0"/>
              </a:rPr>
              <a:t>?</a:t>
            </a:r>
            <a:r>
              <a:rPr lang="en-US" sz="5400" b="1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800000"/>
                </a:solidFill>
                <a:latin typeface="Times New Roman" pitchFamily="18" charset="0"/>
              </a:rPr>
              <a:t>Đặc điểm để nhận biết c</a:t>
            </a:r>
            <a:r>
              <a:rPr lang="en-US" sz="2800" b="1">
                <a:solidFill>
                  <a:srgbClr val="800000"/>
                </a:solidFill>
                <a:latin typeface="Arial"/>
              </a:rPr>
              <a:t>á</a:t>
            </a:r>
            <a:r>
              <a:rPr lang="en-US" sz="2800" b="1">
                <a:solidFill>
                  <a:srgbClr val="800000"/>
                </a:solidFill>
                <a:latin typeface="Times New Roman" pitchFamily="18" charset="0"/>
              </a:rPr>
              <a:t>c nh</a:t>
            </a:r>
            <a:r>
              <a:rPr lang="en-US" sz="2800" b="1">
                <a:solidFill>
                  <a:srgbClr val="800000"/>
                </a:solidFill>
                <a:latin typeface="Arial"/>
              </a:rPr>
              <a:t>ó</a:t>
            </a:r>
            <a:r>
              <a:rPr lang="en-US" sz="2800" b="1">
                <a:solidFill>
                  <a:srgbClr val="800000"/>
                </a:solidFill>
                <a:latin typeface="Times New Roman" pitchFamily="18" charset="0"/>
              </a:rPr>
              <a:t>m độc n</a:t>
            </a:r>
            <a:r>
              <a:rPr lang="en-US" sz="2800" b="1">
                <a:solidFill>
                  <a:srgbClr val="800000"/>
                </a:solidFill>
                <a:latin typeface="Arial"/>
              </a:rPr>
              <a:t>à</a:t>
            </a:r>
            <a:r>
              <a:rPr lang="en-US" sz="2800" b="1">
                <a:solidFill>
                  <a:srgbClr val="800000"/>
                </a:solidFill>
                <a:latin typeface="Times New Roman" pitchFamily="18" charset="0"/>
              </a:rPr>
              <a:t>y qua nhãn thuốc l</a:t>
            </a:r>
            <a:r>
              <a:rPr lang="en-US" sz="2800" b="1">
                <a:solidFill>
                  <a:srgbClr val="800000"/>
                </a:solidFill>
                <a:latin typeface="Arial"/>
              </a:rPr>
              <a:t>à</a:t>
            </a:r>
            <a:r>
              <a:rPr lang="en-US" sz="2800" b="1">
                <a:solidFill>
                  <a:srgbClr val="800000"/>
                </a:solidFill>
                <a:latin typeface="Times New Roman" pitchFamily="18" charset="0"/>
              </a:rPr>
              <a:t> g</a:t>
            </a:r>
            <a:r>
              <a:rPr lang="en-US" sz="2800" b="1">
                <a:solidFill>
                  <a:srgbClr val="800000"/>
                </a:solidFill>
                <a:latin typeface="Arial"/>
              </a:rPr>
              <a:t>ì</a:t>
            </a:r>
            <a:r>
              <a:rPr lang="en-US" sz="2800" b="1">
                <a:solidFill>
                  <a:srgbClr val="800000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57" name="Line 62"/>
          <p:cNvSpPr>
            <a:spLocks noChangeShapeType="1"/>
          </p:cNvSpPr>
          <p:nvPr/>
        </p:nvSpPr>
        <p:spPr bwMode="auto">
          <a:xfrm>
            <a:off x="6705600" y="1033463"/>
            <a:ext cx="0" cy="5867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8" name="Line 69"/>
          <p:cNvSpPr>
            <a:spLocks noChangeShapeType="1"/>
          </p:cNvSpPr>
          <p:nvPr/>
        </p:nvSpPr>
        <p:spPr bwMode="auto">
          <a:xfrm flipH="1" flipV="1">
            <a:off x="1600200" y="1620838"/>
            <a:ext cx="990600" cy="5889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9" name="Line 74"/>
          <p:cNvSpPr>
            <a:spLocks noChangeShapeType="1"/>
          </p:cNvSpPr>
          <p:nvPr/>
        </p:nvSpPr>
        <p:spPr bwMode="auto">
          <a:xfrm flipH="1">
            <a:off x="1828800" y="2209800"/>
            <a:ext cx="76200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0" name="Line 79"/>
          <p:cNvSpPr>
            <a:spLocks noChangeShapeType="1"/>
          </p:cNvSpPr>
          <p:nvPr/>
        </p:nvSpPr>
        <p:spPr bwMode="auto">
          <a:xfrm flipH="1" flipV="1">
            <a:off x="1600200" y="3602038"/>
            <a:ext cx="838200" cy="5127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1" name="Line 80"/>
          <p:cNvSpPr>
            <a:spLocks noChangeShapeType="1"/>
          </p:cNvSpPr>
          <p:nvPr/>
        </p:nvSpPr>
        <p:spPr bwMode="auto">
          <a:xfrm flipH="1">
            <a:off x="1676400" y="4114800"/>
            <a:ext cx="814388" cy="647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2" name="Line 81"/>
          <p:cNvSpPr>
            <a:spLocks noChangeShapeType="1"/>
          </p:cNvSpPr>
          <p:nvPr/>
        </p:nvSpPr>
        <p:spPr bwMode="auto">
          <a:xfrm flipH="1" flipV="1">
            <a:off x="1676400" y="5486400"/>
            <a:ext cx="6858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3" name="Line 82"/>
          <p:cNvSpPr>
            <a:spLocks noChangeShapeType="1"/>
          </p:cNvSpPr>
          <p:nvPr/>
        </p:nvSpPr>
        <p:spPr bwMode="auto">
          <a:xfrm flipH="1">
            <a:off x="1905000" y="5791200"/>
            <a:ext cx="457200" cy="914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4" name="Text Box 2"/>
          <p:cNvSpPr txBox="1">
            <a:spLocks noChangeArrowheads="1"/>
          </p:cNvSpPr>
          <p:nvPr/>
        </p:nvSpPr>
        <p:spPr bwMode="auto">
          <a:xfrm>
            <a:off x="-5472" y="0"/>
            <a:ext cx="90823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  <a:cs typeface="Times New Roman" pitchFamily="18" charset="0"/>
              </a:rPr>
              <a:t>III. </a:t>
            </a:r>
            <a:r>
              <a:rPr lang="vi-VN" sz="2800" b="1" dirty="0" smtClean="0">
                <a:solidFill>
                  <a:srgbClr val="0070C0"/>
                </a:solidFill>
                <a:cs typeface="Times New Roman" pitchFamily="18" charset="0"/>
              </a:rPr>
              <a:t>Thực hành nhận biết nhã thuốc trừ sâu, bệnh hại</a:t>
            </a:r>
            <a:endParaRPr lang="en-US" sz="28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20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8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9" grpId="0"/>
      <p:bldP spid="49" grpId="1"/>
      <p:bldP spid="53" grpId="0" animBg="1"/>
      <p:bldP spid="54" grpId="0" animBg="1"/>
      <p:bldP spid="55" grpId="0" animBg="1"/>
      <p:bldP spid="56" grpId="0"/>
      <p:bldP spid="57" grpId="0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3" grpId="0" animBg="1"/>
      <p:bldP spid="63" grpId="1" animBg="1"/>
      <p:bldP spid="6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859088" y="7934325"/>
            <a:ext cx="11874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011488" y="8086725"/>
            <a:ext cx="11874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" name="Freeform 14"/>
          <p:cNvSpPr>
            <a:spLocks/>
          </p:cNvSpPr>
          <p:nvPr/>
        </p:nvSpPr>
        <p:spPr bwMode="auto">
          <a:xfrm>
            <a:off x="1281113" y="1336675"/>
            <a:ext cx="22225" cy="34925"/>
          </a:xfrm>
          <a:custGeom>
            <a:avLst/>
            <a:gdLst>
              <a:gd name="T0" fmla="*/ 1 w 36"/>
              <a:gd name="T1" fmla="*/ 9 h 54"/>
              <a:gd name="T2" fmla="*/ 16 w 36"/>
              <a:gd name="T3" fmla="*/ 54 h 54"/>
              <a:gd name="T4" fmla="*/ 31 w 36"/>
              <a:gd name="T5" fmla="*/ 9 h 54"/>
              <a:gd name="T6" fmla="*/ 1 w 36"/>
              <a:gd name="T7" fmla="*/ 9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" h="54">
                <a:moveTo>
                  <a:pt x="1" y="9"/>
                </a:moveTo>
                <a:cubicBezTo>
                  <a:pt x="6" y="24"/>
                  <a:pt x="0" y="54"/>
                  <a:pt x="16" y="54"/>
                </a:cubicBezTo>
                <a:cubicBezTo>
                  <a:pt x="32" y="54"/>
                  <a:pt x="36" y="24"/>
                  <a:pt x="31" y="9"/>
                </a:cubicBezTo>
                <a:cubicBezTo>
                  <a:pt x="28" y="0"/>
                  <a:pt x="11" y="9"/>
                  <a:pt x="1" y="9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7" name="Rectangle 27"/>
          <p:cNvSpPr>
            <a:spLocks noChangeArrowheads="1"/>
          </p:cNvSpPr>
          <p:nvPr/>
        </p:nvSpPr>
        <p:spPr bwMode="auto">
          <a:xfrm>
            <a:off x="314325" y="2047875"/>
            <a:ext cx="1905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endParaRPr lang="vi-VN" sz="2400" b="1" i="1" u="sng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Rectangle 73"/>
          <p:cNvSpPr>
            <a:spLocks noChangeArrowheads="1"/>
          </p:cNvSpPr>
          <p:nvPr/>
        </p:nvSpPr>
        <p:spPr bwMode="auto">
          <a:xfrm>
            <a:off x="762000" y="1219200"/>
            <a:ext cx="2590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1117600" indent="-1117600" algn="just" eaLnBrk="0" hangingPunct="0"/>
            <a:r>
              <a:rPr lang="en-US" sz="2800" u="sng" dirty="0" err="1">
                <a:latin typeface="Times New Roman" pitchFamily="18" charset="0"/>
              </a:rPr>
              <a:t>V</a:t>
            </a:r>
            <a:r>
              <a:rPr lang="en-US" sz="2800" u="sng" dirty="0" err="1">
                <a:latin typeface="Arial"/>
              </a:rPr>
              <a:t>í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dụ</a:t>
            </a:r>
            <a:r>
              <a:rPr lang="en-US" sz="2800" u="sng" dirty="0">
                <a:latin typeface="Times New Roman" pitchFamily="18" charset="0"/>
              </a:rPr>
              <a:t>:</a:t>
            </a:r>
            <a:r>
              <a:rPr lang="en-US" sz="2400" b="1" dirty="0">
                <a:latin typeface="Times New Roman" pitchFamily="18" charset="0"/>
              </a:rPr>
              <a:t>                            </a:t>
            </a:r>
          </a:p>
        </p:txBody>
      </p:sp>
      <p:pic>
        <p:nvPicPr>
          <p:cNvPr id="9" name="Picture 78" descr="FGFRG"/>
          <p:cNvPicPr>
            <a:picLocks noChangeAspect="1" noChangeArrowheads="1"/>
          </p:cNvPicPr>
          <p:nvPr/>
        </p:nvPicPr>
        <p:blipFill>
          <a:blip r:embed="rId2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8768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80"/>
          <p:cNvSpPr>
            <a:spLocks noChangeArrowheads="1"/>
          </p:cNvSpPr>
          <p:nvPr/>
        </p:nvSpPr>
        <p:spPr bwMode="auto">
          <a:xfrm>
            <a:off x="5029200" y="2133600"/>
            <a:ext cx="411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1117600" indent="-1117600" algn="just" eaLnBrk="0" hangingPunct="0"/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Nhóm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độc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3 :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Cẩn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thận</a:t>
            </a:r>
            <a:r>
              <a:rPr lang="en-US" sz="2400" b="1" dirty="0">
                <a:latin typeface="+mj-lt"/>
              </a:rPr>
              <a:t>                     </a:t>
            </a:r>
          </a:p>
        </p:txBody>
      </p:sp>
      <p:sp>
        <p:nvSpPr>
          <p:cNvPr id="11" name="Line 81"/>
          <p:cNvSpPr>
            <a:spLocks noChangeShapeType="1"/>
          </p:cNvSpPr>
          <p:nvPr/>
        </p:nvSpPr>
        <p:spPr bwMode="auto">
          <a:xfrm flipH="1" flipV="1">
            <a:off x="609600" y="2362200"/>
            <a:ext cx="4419600" cy="152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" name="Line 82"/>
          <p:cNvSpPr>
            <a:spLocks noChangeShapeType="1"/>
          </p:cNvSpPr>
          <p:nvPr/>
        </p:nvSpPr>
        <p:spPr bwMode="auto">
          <a:xfrm flipH="1">
            <a:off x="4267200" y="2514600"/>
            <a:ext cx="762000" cy="3048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" name="Rectangle 48"/>
          <p:cNvSpPr>
            <a:spLocks noChangeArrowheads="1"/>
          </p:cNvSpPr>
          <p:nvPr/>
        </p:nvSpPr>
        <p:spPr bwMode="auto">
          <a:xfrm>
            <a:off x="552957" y="555287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1117600" indent="-1117600" algn="just" eaLnBrk="0" hangingPunct="0"/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</a:rPr>
              <a:t>1.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Phân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biệt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độ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độc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</a:rPr>
              <a:t>.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                                       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-5472" y="0"/>
            <a:ext cx="90823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  <a:cs typeface="Times New Roman" pitchFamily="18" charset="0"/>
              </a:rPr>
              <a:t>III. </a:t>
            </a:r>
            <a:r>
              <a:rPr lang="vi-VN" sz="2800" b="1" dirty="0" smtClean="0">
                <a:solidFill>
                  <a:srgbClr val="0070C0"/>
                </a:solidFill>
                <a:cs typeface="Times New Roman" pitchFamily="18" charset="0"/>
              </a:rPr>
              <a:t>Thực hành nhận biết nhã thuốc trừ sâu, bệnh hại</a:t>
            </a:r>
            <a:endParaRPr lang="en-US" sz="28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8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1" grpId="0" animBg="1"/>
      <p:bldP spid="11" grpId="1" animBg="1"/>
      <p:bldP spid="12" grpId="0" animBg="1"/>
      <p:bldP spid="12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mh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8400"/>
            <a:ext cx="3048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-95250" y="60960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1117600" indent="-1117600" algn="just" eaLnBrk="0" hangingPunct="0"/>
            <a:r>
              <a:rPr lang="en-US" sz="2400" b="1" i="1" dirty="0">
                <a:latin typeface="Times New Roman" pitchFamily="18" charset="0"/>
              </a:rPr>
              <a:t>  </a:t>
            </a:r>
            <a:r>
              <a:rPr lang="en-US" sz="5400" b="1" i="1" dirty="0">
                <a:solidFill>
                  <a:srgbClr val="FF0000"/>
                </a:solidFill>
                <a:latin typeface="Times New Roman" pitchFamily="18" charset="0"/>
              </a:rPr>
              <a:t>?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Tên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thuốc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bao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gồm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nội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dung 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g</a:t>
            </a:r>
            <a:r>
              <a:rPr lang="vi-VN" sz="2800" b="1" i="1" dirty="0" smtClean="0">
                <a:solidFill>
                  <a:srgbClr val="0000FF"/>
                </a:solidFill>
                <a:latin typeface="Times New Roman" pitchFamily="18" charset="0"/>
              </a:rPr>
              <a:t>ì 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?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181600" y="1866900"/>
            <a:ext cx="3429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1117600" indent="-1117600" algn="just" eaLnBrk="0" hangingPunct="0"/>
            <a:r>
              <a:rPr lang="en-US" sz="2400" b="1" i="1">
                <a:latin typeface="Times New Roman" pitchFamily="18" charset="0"/>
              </a:rPr>
              <a:t>                 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Tên thuốc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16200000">
            <a:off x="6705600" y="3124200"/>
            <a:ext cx="1905000" cy="228600"/>
          </a:xfrm>
          <a:prstGeom prst="leftArrow">
            <a:avLst>
              <a:gd name="adj1" fmla="val 50000"/>
              <a:gd name="adj2" fmla="val 208333"/>
            </a:avLst>
          </a:prstGeom>
          <a:solidFill>
            <a:srgbClr val="FF00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248400" y="4191000"/>
            <a:ext cx="2590800" cy="5207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1117600" indent="-1117600" algn="just" eaLnBrk="0" hangingPunct="0"/>
            <a:r>
              <a:rPr lang="en-US" sz="2400" b="1" i="1">
                <a:latin typeface="Times New Roman" pitchFamily="18" charset="0"/>
              </a:rPr>
              <a:t>                 </a:t>
            </a:r>
            <a:endParaRPr lang="en-US" sz="2800" b="1" i="1" u="sng">
              <a:latin typeface="Times New Roman" pitchFamily="18" charset="0"/>
            </a:endParaRP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5867400" y="2209800"/>
            <a:ext cx="0" cy="40005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762000" y="1600200"/>
            <a:ext cx="838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1117600" indent="-1117600" algn="just" eaLnBrk="0" hangingPunct="0"/>
            <a:r>
              <a:rPr lang="en-US" sz="2400" b="1" i="1">
                <a:latin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</a:rPr>
              <a:t>Tên sản phẩm, h</a:t>
            </a:r>
            <a:r>
              <a:rPr lang="en-US" sz="2800">
                <a:latin typeface="Arial"/>
              </a:rPr>
              <a:t>à</a:t>
            </a:r>
            <a:r>
              <a:rPr lang="en-US" sz="2800">
                <a:latin typeface="Times New Roman" pitchFamily="18" charset="0"/>
              </a:rPr>
              <a:t>m lượng chất t</a:t>
            </a:r>
            <a:r>
              <a:rPr lang="en-US" sz="2800">
                <a:latin typeface="Arial"/>
              </a:rPr>
              <a:t>á</a:t>
            </a:r>
            <a:r>
              <a:rPr lang="en-US" sz="2800">
                <a:latin typeface="Times New Roman" pitchFamily="18" charset="0"/>
              </a:rPr>
              <a:t>c dụng, dạng thuốc</a:t>
            </a: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0" y="1924050"/>
            <a:ext cx="838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1117600" indent="-1117600" algn="just" eaLnBrk="0" hangingPunct="0"/>
            <a:r>
              <a:rPr lang="en-US" sz="2400" b="1" i="1">
                <a:latin typeface="Times New Roman" pitchFamily="18" charset="0"/>
              </a:rPr>
              <a:t> </a:t>
            </a:r>
            <a:r>
              <a:rPr lang="en-US" sz="2400" i="1" u="sng">
                <a:latin typeface="Times New Roman" pitchFamily="18" charset="0"/>
              </a:rPr>
              <a:t>V</a:t>
            </a:r>
            <a:r>
              <a:rPr lang="en-US" sz="2400" i="1" u="sng">
                <a:latin typeface="Arial"/>
              </a:rPr>
              <a:t>í</a:t>
            </a:r>
            <a:r>
              <a:rPr lang="en-US" sz="2400" i="1" u="sng">
                <a:latin typeface="Times New Roman" pitchFamily="18" charset="0"/>
              </a:rPr>
              <a:t> dụ:</a:t>
            </a:r>
            <a:r>
              <a:rPr lang="en-US" sz="2400" b="1" i="1">
                <a:latin typeface="Times New Roman" pitchFamily="18" charset="0"/>
              </a:rPr>
              <a:t>      </a:t>
            </a:r>
            <a:r>
              <a:rPr lang="en-US" sz="2400" b="1">
                <a:latin typeface="Times New Roman" pitchFamily="18" charset="0"/>
              </a:rPr>
              <a:t>Tilt super 300 EC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19050" y="2438400"/>
            <a:ext cx="5600700" cy="381000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1117600" indent="-1117600" algn="just" eaLnBrk="0" hangingPunct="0"/>
            <a:r>
              <a:rPr lang="en-US" sz="4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36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</a:rPr>
              <a:t>Tilt super       300                    EC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auto">
          <a:xfrm>
            <a:off x="1143000" y="2895600"/>
            <a:ext cx="76200" cy="533400"/>
          </a:xfrm>
          <a:prstGeom prst="downArrow">
            <a:avLst>
              <a:gd name="adj1" fmla="val 50000"/>
              <a:gd name="adj2" fmla="val 175000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>
              <a:solidFill>
                <a:srgbClr val="FF0000"/>
              </a:solidFill>
            </a:endParaRPr>
          </a:p>
        </p:txBody>
      </p:sp>
      <p:sp>
        <p:nvSpPr>
          <p:cNvPr id="15" name="AutoShape 19"/>
          <p:cNvSpPr>
            <a:spLocks noChangeArrowheads="1"/>
          </p:cNvSpPr>
          <p:nvPr/>
        </p:nvSpPr>
        <p:spPr bwMode="auto">
          <a:xfrm>
            <a:off x="2819400" y="3048000"/>
            <a:ext cx="76200" cy="533400"/>
          </a:xfrm>
          <a:prstGeom prst="downArrow">
            <a:avLst>
              <a:gd name="adj1" fmla="val 50000"/>
              <a:gd name="adj2" fmla="val 175000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>
              <a:solidFill>
                <a:srgbClr val="FF0000"/>
              </a:solidFill>
            </a:endParaRPr>
          </a:p>
        </p:txBody>
      </p:sp>
      <p:sp>
        <p:nvSpPr>
          <p:cNvPr id="16" name="AutoShape 20"/>
          <p:cNvSpPr>
            <a:spLocks noChangeArrowheads="1"/>
          </p:cNvSpPr>
          <p:nvPr/>
        </p:nvSpPr>
        <p:spPr bwMode="auto">
          <a:xfrm>
            <a:off x="4800600" y="2971800"/>
            <a:ext cx="76200" cy="533400"/>
          </a:xfrm>
          <a:prstGeom prst="downArrow">
            <a:avLst>
              <a:gd name="adj1" fmla="val 50000"/>
              <a:gd name="adj2" fmla="val 175000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>
              <a:solidFill>
                <a:srgbClr val="FF0000"/>
              </a:solidFill>
            </a:endParaRPr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0" y="3581400"/>
            <a:ext cx="2209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1117600" indent="-1117600" algn="just" eaLnBrk="0" hangingPunct="0"/>
            <a:r>
              <a:rPr lang="en-US" sz="2400" b="1" i="1">
                <a:latin typeface="Times New Roman" pitchFamily="18" charset="0"/>
              </a:rPr>
              <a:t>  </a:t>
            </a:r>
            <a:r>
              <a:rPr lang="en-US" sz="2400">
                <a:solidFill>
                  <a:srgbClr val="CC0000"/>
                </a:solidFill>
                <a:latin typeface="Times New Roman" pitchFamily="18" charset="0"/>
              </a:rPr>
              <a:t>Thuốc trừ bệnh</a:t>
            </a:r>
            <a:endParaRPr lang="en-US" sz="2800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-95250" y="4038600"/>
            <a:ext cx="23812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1117600" indent="-1117600" algn="just" eaLnBrk="0" hangingPunct="0"/>
            <a:r>
              <a:rPr lang="en-US" sz="2400" b="1" i="1">
                <a:latin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</a:rPr>
              <a:t>       </a:t>
            </a:r>
            <a:r>
              <a:rPr lang="en-US" sz="2400">
                <a:solidFill>
                  <a:srgbClr val="CC0000"/>
                </a:solidFill>
                <a:latin typeface="Times New Roman" pitchFamily="18" charset="0"/>
              </a:rPr>
              <a:t>Tilt super</a:t>
            </a:r>
            <a:endParaRPr lang="en-US" sz="2800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1905000" y="3581400"/>
            <a:ext cx="2209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1117600" indent="-1117600" algn="just" eaLnBrk="0" hangingPunct="0"/>
            <a:r>
              <a:rPr lang="en-US" sz="2400" b="1" i="1">
                <a:latin typeface="Times New Roman" pitchFamily="18" charset="0"/>
              </a:rPr>
              <a:t>  </a:t>
            </a:r>
            <a:r>
              <a:rPr lang="en-US" sz="2400">
                <a:solidFill>
                  <a:srgbClr val="003300"/>
                </a:solidFill>
                <a:latin typeface="Times New Roman" pitchFamily="18" charset="0"/>
              </a:rPr>
              <a:t>Chứa 30%</a:t>
            </a:r>
            <a:endParaRPr lang="en-US" sz="2800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1752600" y="4038600"/>
            <a:ext cx="213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1117600" indent="-1117600" algn="just" eaLnBrk="0" hangingPunct="0"/>
            <a:r>
              <a:rPr lang="en-US" sz="2400" b="1" i="1">
                <a:latin typeface="Times New Roman" pitchFamily="18" charset="0"/>
              </a:rPr>
              <a:t>  </a:t>
            </a:r>
            <a:r>
              <a:rPr lang="en-US" sz="2400">
                <a:latin typeface="Times New Roman" pitchFamily="18" charset="0"/>
              </a:rPr>
              <a:t>chất t</a:t>
            </a:r>
            <a:r>
              <a:rPr lang="en-US" sz="2400">
                <a:latin typeface="Arial"/>
              </a:rPr>
              <a:t>á</a:t>
            </a:r>
            <a:r>
              <a:rPr lang="en-US" sz="2400">
                <a:latin typeface="Times New Roman" pitchFamily="18" charset="0"/>
              </a:rPr>
              <a:t>c dụng</a:t>
            </a:r>
            <a:endParaRPr lang="en-US" sz="2800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3581400" y="3581400"/>
            <a:ext cx="2209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1117600" indent="-1117600" algn="just" eaLnBrk="0" hangingPunct="0"/>
            <a:r>
              <a:rPr lang="en-US" sz="2400" b="1" i="1">
                <a:latin typeface="Times New Roman" pitchFamily="18" charset="0"/>
              </a:rPr>
              <a:t>  </a:t>
            </a:r>
            <a:r>
              <a:rPr lang="en-US" sz="2400">
                <a:solidFill>
                  <a:srgbClr val="0000CC"/>
                </a:solidFill>
                <a:latin typeface="Times New Roman" pitchFamily="18" charset="0"/>
              </a:rPr>
              <a:t>Thuốc nhủ dầu</a:t>
            </a:r>
            <a:endParaRPr lang="en-US" sz="280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2" name="Rectangle 48"/>
          <p:cNvSpPr>
            <a:spLocks noChangeArrowheads="1"/>
          </p:cNvSpPr>
          <p:nvPr/>
        </p:nvSpPr>
        <p:spPr bwMode="auto">
          <a:xfrm>
            <a:off x="572312" y="1031943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1117600" indent="-1117600" algn="just" eaLnBrk="0" hangingPunct="0"/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</a:rPr>
              <a:t>2. T</a:t>
            </a:r>
            <a:r>
              <a:rPr lang="vi-VN" sz="2800" b="1" i="1" dirty="0" smtClean="0">
                <a:solidFill>
                  <a:srgbClr val="0070C0"/>
                </a:solidFill>
                <a:latin typeface="Times New Roman" pitchFamily="18" charset="0"/>
              </a:rPr>
              <a:t>ên thuốc.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</a:rPr>
              <a:t>.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                                      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23" name="Freeform 14"/>
          <p:cNvSpPr>
            <a:spLocks/>
          </p:cNvSpPr>
          <p:nvPr/>
        </p:nvSpPr>
        <p:spPr bwMode="auto">
          <a:xfrm>
            <a:off x="1281113" y="1336675"/>
            <a:ext cx="22225" cy="34925"/>
          </a:xfrm>
          <a:custGeom>
            <a:avLst/>
            <a:gdLst>
              <a:gd name="T0" fmla="*/ 1 w 36"/>
              <a:gd name="T1" fmla="*/ 9 h 54"/>
              <a:gd name="T2" fmla="*/ 16 w 36"/>
              <a:gd name="T3" fmla="*/ 54 h 54"/>
              <a:gd name="T4" fmla="*/ 31 w 36"/>
              <a:gd name="T5" fmla="*/ 9 h 54"/>
              <a:gd name="T6" fmla="*/ 1 w 36"/>
              <a:gd name="T7" fmla="*/ 9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" h="54">
                <a:moveTo>
                  <a:pt x="1" y="9"/>
                </a:moveTo>
                <a:cubicBezTo>
                  <a:pt x="6" y="24"/>
                  <a:pt x="0" y="54"/>
                  <a:pt x="16" y="54"/>
                </a:cubicBezTo>
                <a:cubicBezTo>
                  <a:pt x="32" y="54"/>
                  <a:pt x="36" y="24"/>
                  <a:pt x="31" y="9"/>
                </a:cubicBezTo>
                <a:cubicBezTo>
                  <a:pt x="28" y="0"/>
                  <a:pt x="11" y="9"/>
                  <a:pt x="1" y="9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4" name="Rectangle 48"/>
          <p:cNvSpPr>
            <a:spLocks noChangeArrowheads="1"/>
          </p:cNvSpPr>
          <p:nvPr/>
        </p:nvSpPr>
        <p:spPr bwMode="auto">
          <a:xfrm>
            <a:off x="552957" y="555287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1117600" indent="-1117600" algn="just" eaLnBrk="0" hangingPunct="0"/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</a:rPr>
              <a:t>1.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Phân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biệt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độ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độc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</a:rPr>
              <a:t>.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                                       </a:t>
            </a: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-5472" y="0"/>
            <a:ext cx="90823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  <a:cs typeface="Times New Roman" pitchFamily="18" charset="0"/>
              </a:rPr>
              <a:t>III. </a:t>
            </a:r>
            <a:r>
              <a:rPr lang="vi-VN" sz="2800" b="1" dirty="0" smtClean="0">
                <a:solidFill>
                  <a:srgbClr val="0070C0"/>
                </a:solidFill>
                <a:cs typeface="Times New Roman" pitchFamily="18" charset="0"/>
              </a:rPr>
              <a:t>Thực hành nhận biết nhã thuốc trừ sâu, bệnh hại</a:t>
            </a:r>
            <a:endParaRPr lang="en-US" sz="28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91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 animBg="1"/>
      <p:bldP spid="8" grpId="1" animBg="1"/>
      <p:bldP spid="9" grpId="0" animBg="1"/>
      <p:bldP spid="9" grpId="1" animBg="1"/>
      <p:bldP spid="10" grpId="0" animBg="1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9" grpId="0"/>
      <p:bldP spid="20" grpId="0"/>
      <p:bldP spid="2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572000" y="2133600"/>
            <a:ext cx="487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200">
                <a:latin typeface="Times New Roman" pitchFamily="18" charset="0"/>
              </a:rPr>
              <a:t>                 </a:t>
            </a:r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5257800" y="1219200"/>
            <a:ext cx="403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1117600" indent="-1117600" algn="just" eaLnBrk="0" hangingPunct="0"/>
            <a:r>
              <a:rPr lang="en-US" sz="2800">
                <a:latin typeface="Times New Roman" pitchFamily="18" charset="0"/>
              </a:rPr>
              <a:t>     CARBAN 50SC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4724400" y="1905000"/>
            <a:ext cx="487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1117600" indent="-1117600" algn="just" eaLnBrk="0" hangingPunct="0"/>
            <a:r>
              <a:rPr lang="en-US" sz="2800">
                <a:latin typeface="Times New Roman" pitchFamily="18" charset="0"/>
              </a:rPr>
              <a:t>- Thuốc trừ bệnh CARBAN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4724400" y="2590800"/>
            <a:ext cx="403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1117600" indent="-1117600" algn="just" eaLnBrk="0" hangingPunct="0"/>
            <a:r>
              <a:rPr lang="en-US" sz="2800">
                <a:latin typeface="Times New Roman" pitchFamily="18" charset="0"/>
              </a:rPr>
              <a:t>- Chứa 50% chất t</a:t>
            </a:r>
            <a:r>
              <a:rPr lang="en-US" sz="2800">
                <a:latin typeface="Arial"/>
              </a:rPr>
              <a:t>á</a:t>
            </a:r>
            <a:r>
              <a:rPr lang="en-US" sz="2800">
                <a:latin typeface="Times New Roman" pitchFamily="18" charset="0"/>
              </a:rPr>
              <a:t>c dụng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4762500" y="3352800"/>
            <a:ext cx="403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1117600" indent="-1117600" algn="just" eaLnBrk="0" hangingPunct="0"/>
            <a:r>
              <a:rPr lang="en-US" sz="2800">
                <a:latin typeface="Times New Roman" pitchFamily="18" charset="0"/>
              </a:rPr>
              <a:t>- Thuốc sữa ( SC )</a:t>
            </a:r>
          </a:p>
        </p:txBody>
      </p:sp>
      <p:pic>
        <p:nvPicPr>
          <p:cNvPr id="9" name="Picture 14" descr="DGFH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44958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ine 17"/>
          <p:cNvSpPr>
            <a:spLocks noChangeShapeType="1"/>
          </p:cNvSpPr>
          <p:nvPr/>
        </p:nvSpPr>
        <p:spPr bwMode="auto">
          <a:xfrm>
            <a:off x="4495800" y="990600"/>
            <a:ext cx="0" cy="586740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393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mh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"/>
            <a:ext cx="3657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172200"/>
            <a:ext cx="868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1117600" indent="-1117600" algn="just" eaLnBrk="0" hangingPunct="0"/>
            <a:r>
              <a:rPr lang="en-US" sz="5400" b="1" dirty="0">
                <a:solidFill>
                  <a:srgbClr val="CC0000"/>
                </a:solidFill>
                <a:latin typeface="Times New Roman" pitchFamily="18" charset="0"/>
              </a:rPr>
              <a:t>? 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Ng</a:t>
            </a:r>
            <a:r>
              <a:rPr lang="vi-VN" sz="2800" b="1" i="1" dirty="0" smtClean="0">
                <a:solidFill>
                  <a:srgbClr val="0000FF"/>
                </a:solidFill>
                <a:latin typeface="Times New Roman" pitchFamily="18" charset="0"/>
              </a:rPr>
              <a:t>òa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i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nhãn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còn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nội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dung </a:t>
            </a:r>
            <a:r>
              <a:rPr lang="vi-VN" sz="2800" b="1" i="1" dirty="0" smtClean="0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nữa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833438" y="1066800"/>
            <a:ext cx="427196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1117600" indent="-1117600" algn="just" eaLnBrk="0" hangingPunct="0"/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- Công dụng của thuốc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114800" y="1295400"/>
            <a:ext cx="3352800" cy="2743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685800" y="1524000"/>
            <a:ext cx="427196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1117600" indent="-1117600" algn="just" eaLnBrk="0" hangingPunct="0"/>
            <a:r>
              <a:rPr lang="en-US" sz="2800">
                <a:latin typeface="Times New Roman" pitchFamily="18" charset="0"/>
              </a:rPr>
              <a:t>  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- C</a:t>
            </a:r>
            <a:r>
              <a:rPr lang="en-US" sz="2800">
                <a:solidFill>
                  <a:srgbClr val="0000CC"/>
                </a:solidFill>
                <a:latin typeface="Arial"/>
              </a:rPr>
              <a:t>á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ch sử dụng thuốc</a:t>
            </a: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3733800" y="1752600"/>
            <a:ext cx="3276600" cy="2514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857250" y="2133600"/>
            <a:ext cx="427196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1117600" indent="-1117600" algn="just" eaLnBrk="0" hangingPunct="0"/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- Khối lượng hoặc thể t</a:t>
            </a:r>
            <a:r>
              <a:rPr lang="en-US" sz="2800">
                <a:solidFill>
                  <a:srgbClr val="0000CC"/>
                </a:solidFill>
                <a:latin typeface="Arial"/>
              </a:rPr>
              <a:t>í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ch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2590800"/>
            <a:ext cx="571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1117600" indent="-1117600" algn="just" eaLnBrk="0" hangingPunct="0"/>
            <a:r>
              <a:rPr lang="en-US" sz="2800">
                <a:latin typeface="Times New Roman" pitchFamily="18" charset="0"/>
              </a:rPr>
              <a:t>         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- Địa chỉ sản xuất ...</a:t>
            </a: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3886200" y="2895600"/>
            <a:ext cx="3962400" cy="1905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381000" y="3124200"/>
            <a:ext cx="571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1117600" indent="-1117600" algn="just" eaLnBrk="0" hangingPunct="0"/>
            <a:r>
              <a:rPr lang="en-US" sz="2800">
                <a:latin typeface="Times New Roman" pitchFamily="18" charset="0"/>
              </a:rPr>
              <a:t>     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- Quy định về an to</a:t>
            </a:r>
            <a:r>
              <a:rPr lang="en-US" sz="2800">
                <a:solidFill>
                  <a:srgbClr val="0000CC"/>
                </a:solidFill>
                <a:latin typeface="Arial"/>
              </a:rPr>
              <a:t>à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n lao động</a:t>
            </a: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5029200" y="3505200"/>
            <a:ext cx="1752600" cy="1752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762000" y="3657600"/>
            <a:ext cx="571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1117600" indent="-1117600" algn="just" eaLnBrk="0" hangingPunct="0"/>
            <a:r>
              <a:rPr lang="en-US" sz="2800">
                <a:latin typeface="Times New Roman" pitchFamily="18" charset="0"/>
              </a:rPr>
              <a:t> 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- Th</a:t>
            </a:r>
            <a:r>
              <a:rPr lang="en-US" sz="2800">
                <a:solidFill>
                  <a:srgbClr val="0000CC"/>
                </a:solidFill>
                <a:latin typeface="Arial"/>
              </a:rPr>
              <a:t>à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nh phần chất thuốc</a:t>
            </a: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V="1">
            <a:off x="4495800" y="3429000"/>
            <a:ext cx="274320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-304800" y="4114800"/>
            <a:ext cx="5715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1117600" indent="-1117600" algn="just" eaLnBrk="0" hangingPunct="0"/>
            <a:r>
              <a:rPr lang="en-US" sz="2800">
                <a:latin typeface="Times New Roman" pitchFamily="18" charset="0"/>
              </a:rPr>
              <a:t>              </a:t>
            </a:r>
            <a:r>
              <a:rPr lang="en-US" sz="2800">
                <a:solidFill>
                  <a:srgbClr val="800000"/>
                </a:solidFill>
                <a:latin typeface="Times New Roman" pitchFamily="18" charset="0"/>
              </a:rPr>
              <a:t>:</a:t>
            </a:r>
            <a:r>
              <a:rPr lang="en-US" sz="2700" b="1">
                <a:solidFill>
                  <a:srgbClr val="800000"/>
                </a:solidFill>
                <a:latin typeface="Times New Roman" pitchFamily="18" charset="0"/>
              </a:rPr>
              <a:t>Đạt chuẩn chất lượng quốc tế, độc quyền</a:t>
            </a:r>
            <a:r>
              <a:rPr lang="en-US" sz="2700">
                <a:solidFill>
                  <a:srgbClr val="800000"/>
                </a:solidFill>
                <a:latin typeface="Times New Roman" pitchFamily="18" charset="0"/>
              </a:rPr>
              <a:t> </a:t>
            </a:r>
            <a:endParaRPr lang="en-US" sz="880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304800" y="4114800"/>
            <a:ext cx="385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1117600" indent="-1117600" algn="just" eaLnBrk="0" hangingPunct="0"/>
            <a:r>
              <a:rPr lang="en-US" sz="3200" b="1">
                <a:solidFill>
                  <a:srgbClr val="000000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20" name="Oval 21"/>
          <p:cNvSpPr>
            <a:spLocks noChangeArrowheads="1"/>
          </p:cNvSpPr>
          <p:nvPr/>
        </p:nvSpPr>
        <p:spPr bwMode="auto">
          <a:xfrm>
            <a:off x="228600" y="4038600"/>
            <a:ext cx="685800" cy="685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 flipV="1">
            <a:off x="4191000" y="2819400"/>
            <a:ext cx="3505200" cy="1447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5486400" y="457200"/>
            <a:ext cx="0" cy="54102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833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8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8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8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8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8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3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8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 animBg="1"/>
      <p:bldP spid="8" grpId="1" animBg="1"/>
      <p:bldP spid="8" grpId="2" animBg="1"/>
      <p:bldP spid="9" grpId="0"/>
      <p:bldP spid="10" grpId="0" animBg="1"/>
      <p:bldP spid="10" grpId="1" animBg="1"/>
      <p:bldP spid="10" grpId="2" animBg="1"/>
      <p:bldP spid="11" grpId="0"/>
      <p:bldP spid="12" grpId="0"/>
      <p:bldP spid="13" grpId="0" animBg="1"/>
      <p:bldP spid="13" grpId="1" animBg="1"/>
      <p:bldP spid="13" grpId="2" animBg="1"/>
      <p:bldP spid="14" grpId="0"/>
      <p:bldP spid="15" grpId="0" animBg="1"/>
      <p:bldP spid="15" grpId="1" animBg="1"/>
      <p:bldP spid="15" grpId="2" animBg="1"/>
      <p:bldP spid="16" grpId="0"/>
      <p:bldP spid="17" grpId="0" animBg="1"/>
      <p:bldP spid="17" grpId="1" animBg="1"/>
      <p:bldP spid="17" grpId="2" animBg="1"/>
      <p:bldP spid="19" grpId="0"/>
      <p:bldP spid="20" grpId="0" animBg="1"/>
      <p:bldP spid="21" grpId="0" animBg="1"/>
      <p:bldP spid="21" grpId="1" animBg="1"/>
      <p:bldP spid="21" grpId="2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0" y="3048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vi-VN" sz="4000" b="1" smtClean="0">
                <a:solidFill>
                  <a:srgbClr val="FF0000"/>
                </a:solidFill>
              </a:rPr>
              <a:t>LUYỆN TẬP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533400" y="1828800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VNI-Times" pitchFamily="2" charset="0"/>
              </a:rPr>
              <a:t>Caâu</a:t>
            </a:r>
            <a:r>
              <a:rPr lang="en-US" sz="32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</a:rPr>
              <a:t>1: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Times" pitchFamily="2" charset="0"/>
              </a:rPr>
              <a:t>Em</a:t>
            </a:r>
            <a:r>
              <a:rPr lang="en-US" sz="3200" b="1" dirty="0" smtClean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haõy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neâu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taùc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haïi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cuûa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saâu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beänh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?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685800" y="3200400"/>
            <a:ext cx="7620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i="1" dirty="0">
                <a:latin typeface="VNI-Times" pitchFamily="2" charset="0"/>
                <a:sym typeface="ZapfDingbats BT" pitchFamily="2" charset="2"/>
              </a:rPr>
              <a:t> </a:t>
            </a:r>
            <a:r>
              <a:rPr lang="en-US" sz="3200" b="1" i="1" dirty="0" err="1">
                <a:latin typeface="VNI-Times" pitchFamily="2" charset="0"/>
              </a:rPr>
              <a:t>Giaûm</a:t>
            </a:r>
            <a:r>
              <a:rPr lang="en-US" sz="3200" b="1" i="1" dirty="0">
                <a:latin typeface="VNI-Times" pitchFamily="2" charset="0"/>
              </a:rPr>
              <a:t> </a:t>
            </a:r>
            <a:r>
              <a:rPr lang="en-US" sz="3200" b="1" i="1" dirty="0" err="1">
                <a:latin typeface="VNI-Times" pitchFamily="2" charset="0"/>
              </a:rPr>
              <a:t>naêng</a:t>
            </a:r>
            <a:r>
              <a:rPr lang="en-US" sz="3200" b="1" i="1" dirty="0">
                <a:latin typeface="VNI-Times" pitchFamily="2" charset="0"/>
              </a:rPr>
              <a:t> </a:t>
            </a:r>
            <a:r>
              <a:rPr lang="en-US" sz="3200" b="1" i="1" dirty="0" err="1">
                <a:latin typeface="VNI-Times" pitchFamily="2" charset="0"/>
              </a:rPr>
              <a:t>suaát</a:t>
            </a:r>
            <a:r>
              <a:rPr lang="en-US" sz="3200" b="1" i="1" dirty="0">
                <a:latin typeface="VNI-Times" pitchFamily="2" charset="0"/>
              </a:rPr>
              <a:t>, </a:t>
            </a:r>
            <a:r>
              <a:rPr lang="en-US" sz="3200" b="1" i="1" dirty="0" err="1">
                <a:latin typeface="VNI-Times" pitchFamily="2" charset="0"/>
              </a:rPr>
              <a:t>chaát</a:t>
            </a:r>
            <a:r>
              <a:rPr lang="en-US" sz="3200" b="1" i="1" dirty="0">
                <a:latin typeface="VNI-Times" pitchFamily="2" charset="0"/>
              </a:rPr>
              <a:t> </a:t>
            </a:r>
            <a:r>
              <a:rPr lang="en-US" sz="3200" b="1" i="1" dirty="0" err="1">
                <a:latin typeface="VNI-Times" pitchFamily="2" charset="0"/>
              </a:rPr>
              <a:t>löôïng</a:t>
            </a:r>
            <a:r>
              <a:rPr lang="en-US" sz="3200" b="1" i="1" dirty="0">
                <a:latin typeface="VNI-Times" pitchFamily="2" charset="0"/>
              </a:rPr>
              <a:t> </a:t>
            </a:r>
            <a:r>
              <a:rPr lang="en-US" sz="3200" b="1" i="1" dirty="0" err="1">
                <a:latin typeface="VNI-Times" pitchFamily="2" charset="0"/>
              </a:rPr>
              <a:t>noâng</a:t>
            </a:r>
            <a:r>
              <a:rPr lang="en-US" sz="3200" b="1" i="1" dirty="0">
                <a:latin typeface="VNI-Times" pitchFamily="2" charset="0"/>
              </a:rPr>
              <a:t> </a:t>
            </a:r>
            <a:r>
              <a:rPr lang="en-US" sz="3200" b="1" i="1" dirty="0" err="1">
                <a:latin typeface="VNI-Times" pitchFamily="2" charset="0"/>
              </a:rPr>
              <a:t>saûn</a:t>
            </a:r>
            <a:endParaRPr lang="en-US" sz="3200" b="1" i="1" dirty="0"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531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/>
      <p:bldP spid="5837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533400" y="1295400"/>
            <a:ext cx="8229600" cy="399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VNI-Times" pitchFamily="2" charset="0"/>
              </a:rPr>
              <a:t>Caâu</a:t>
            </a:r>
            <a:r>
              <a:rPr lang="en-US" sz="32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</a:rPr>
              <a:t>2: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Saâu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phaù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haïi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caây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troàng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maïnh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ôû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giai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ñoaïn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Times" pitchFamily="2" charset="0"/>
              </a:rPr>
              <a:t>naøo</a:t>
            </a:r>
            <a:r>
              <a:rPr lang="en-US" sz="3200" b="1" dirty="0">
                <a:solidFill>
                  <a:srgbClr val="0070C0"/>
                </a:solidFill>
                <a:latin typeface="VNI-Times" pitchFamily="2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VNI-Times" pitchFamily="2" charset="0"/>
              </a:rPr>
              <a:t>	a. </a:t>
            </a:r>
            <a:r>
              <a:rPr lang="en-US" sz="3200" b="1" dirty="0" err="1">
                <a:latin typeface="VNI-Times" pitchFamily="2" charset="0"/>
              </a:rPr>
              <a:t>Nhoäng</a:t>
            </a:r>
            <a:r>
              <a:rPr lang="en-US" sz="3200" b="1" dirty="0">
                <a:latin typeface="VNI-Times" pitchFamily="2" charset="0"/>
              </a:rPr>
              <a:t> – </a:t>
            </a:r>
            <a:r>
              <a:rPr lang="en-US" sz="3200" b="1" dirty="0" err="1">
                <a:latin typeface="VNI-Times" pitchFamily="2" charset="0"/>
              </a:rPr>
              <a:t>Tröùng</a:t>
            </a:r>
            <a:endParaRPr lang="en-US" sz="3200" b="1" dirty="0">
              <a:latin typeface="VNI-Times" pitchFamily="2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VNI-Times" pitchFamily="2" charset="0"/>
              </a:rPr>
              <a:t>	b. </a:t>
            </a:r>
            <a:r>
              <a:rPr lang="en-US" sz="3200" b="1" dirty="0" err="1">
                <a:latin typeface="VNI-Times" pitchFamily="2" charset="0"/>
              </a:rPr>
              <a:t>Saâu</a:t>
            </a:r>
            <a:r>
              <a:rPr lang="en-US" sz="3200" b="1" dirty="0">
                <a:latin typeface="VNI-Times" pitchFamily="2" charset="0"/>
              </a:rPr>
              <a:t> non – </a:t>
            </a:r>
            <a:r>
              <a:rPr lang="en-US" sz="3200" b="1" dirty="0" err="1">
                <a:latin typeface="VNI-Times" pitchFamily="2" charset="0"/>
              </a:rPr>
              <a:t>Nhoäng</a:t>
            </a:r>
            <a:endParaRPr lang="en-US" sz="3200" b="1" dirty="0">
              <a:latin typeface="VNI-Times" pitchFamily="2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VNI-Times" pitchFamily="2" charset="0"/>
              </a:rPr>
              <a:t>	c. </a:t>
            </a:r>
            <a:r>
              <a:rPr lang="en-US" sz="3200" b="1" dirty="0" err="1">
                <a:latin typeface="VNI-Times" pitchFamily="2" charset="0"/>
              </a:rPr>
              <a:t>Tröùng</a:t>
            </a:r>
            <a:r>
              <a:rPr lang="en-US" sz="3200" b="1" dirty="0">
                <a:latin typeface="VNI-Times" pitchFamily="2" charset="0"/>
              </a:rPr>
              <a:t> – </a:t>
            </a:r>
            <a:r>
              <a:rPr lang="en-US" sz="3200" b="1" dirty="0" err="1">
                <a:latin typeface="VNI-Times" pitchFamily="2" charset="0"/>
              </a:rPr>
              <a:t>Saâu</a:t>
            </a:r>
            <a:r>
              <a:rPr lang="en-US" sz="3200" b="1" dirty="0">
                <a:latin typeface="VNI-Times" pitchFamily="2" charset="0"/>
              </a:rPr>
              <a:t> non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VNI-Times" pitchFamily="2" charset="0"/>
              </a:rPr>
              <a:t>	d. </a:t>
            </a:r>
            <a:r>
              <a:rPr lang="en-US" sz="3200" b="1" dirty="0" err="1">
                <a:latin typeface="VNI-Times" pitchFamily="2" charset="0"/>
              </a:rPr>
              <a:t>Saâu</a:t>
            </a:r>
            <a:r>
              <a:rPr lang="en-US" sz="3200" b="1" dirty="0">
                <a:latin typeface="VNI-Times" pitchFamily="2" charset="0"/>
              </a:rPr>
              <a:t> non – </a:t>
            </a:r>
            <a:r>
              <a:rPr lang="en-US" sz="3200" b="1" dirty="0" err="1">
                <a:latin typeface="VNI-Times" pitchFamily="2" charset="0"/>
              </a:rPr>
              <a:t>Saâu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tröôûng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thaønh</a:t>
            </a:r>
            <a:endParaRPr lang="en-US" sz="3200" b="1" dirty="0">
              <a:latin typeface="VNI-Times" pitchFamily="2" charset="0"/>
            </a:endParaRP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1930400" y="4802188"/>
            <a:ext cx="5311775" cy="579437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FF"/>
                </a:solidFill>
                <a:latin typeface="VNI-Times" pitchFamily="2" charset="0"/>
              </a:rPr>
              <a:t>Saâu</a:t>
            </a:r>
            <a:r>
              <a:rPr lang="en-US" sz="3200" b="1" dirty="0">
                <a:solidFill>
                  <a:srgbClr val="FF00FF"/>
                </a:solidFill>
                <a:latin typeface="VNI-Times" pitchFamily="2" charset="0"/>
              </a:rPr>
              <a:t> non – </a:t>
            </a:r>
            <a:r>
              <a:rPr lang="en-US" sz="3200" b="1" dirty="0" err="1">
                <a:solidFill>
                  <a:srgbClr val="FF00FF"/>
                </a:solidFill>
                <a:latin typeface="VNI-Times" pitchFamily="2" charset="0"/>
              </a:rPr>
              <a:t>Saâu</a:t>
            </a:r>
            <a:r>
              <a:rPr lang="en-US" sz="3200" b="1" dirty="0">
                <a:solidFill>
                  <a:srgbClr val="FF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VNI-Times" pitchFamily="2" charset="0"/>
              </a:rPr>
              <a:t>tröôûng</a:t>
            </a:r>
            <a:r>
              <a:rPr lang="en-US" sz="3200" b="1" dirty="0">
                <a:solidFill>
                  <a:srgbClr val="FF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VNI-Times" pitchFamily="2" charset="0"/>
              </a:rPr>
              <a:t>thaønh</a:t>
            </a:r>
            <a:endParaRPr lang="en-US" sz="3200" b="1" dirty="0">
              <a:solidFill>
                <a:srgbClr val="FF00FF"/>
              </a:solidFill>
              <a:latin typeface="VNI-Times" pitchFamily="2" charset="0"/>
            </a:endParaRPr>
          </a:p>
        </p:txBody>
      </p:sp>
      <p:sp>
        <p:nvSpPr>
          <p:cNvPr id="59397" name="Oval 5"/>
          <p:cNvSpPr>
            <a:spLocks noChangeArrowheads="1"/>
          </p:cNvSpPr>
          <p:nvPr/>
        </p:nvSpPr>
        <p:spPr bwMode="auto">
          <a:xfrm>
            <a:off x="1219200" y="4724400"/>
            <a:ext cx="762000" cy="762000"/>
          </a:xfrm>
          <a:prstGeom prst="ellipse">
            <a:avLst/>
          </a:prstGeom>
          <a:noFill/>
          <a:ln w="57150" cap="sq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4768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/>
      <p:bldP spid="59398" grpId="0" animBg="1"/>
      <p:bldP spid="5939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381000" y="1600200"/>
            <a:ext cx="8763000" cy="41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VNI-Times" pitchFamily="2" charset="0"/>
              </a:rPr>
              <a:t>Caâu</a:t>
            </a:r>
            <a:r>
              <a:rPr lang="en-US" sz="32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</a:rPr>
              <a:t>3: </a:t>
            </a:r>
            <a:r>
              <a:rPr lang="en-US" sz="3600" b="1" i="1" dirty="0" err="1">
                <a:solidFill>
                  <a:srgbClr val="0070C0"/>
                </a:solidFill>
                <a:latin typeface="VNI-Times" pitchFamily="2" charset="0"/>
              </a:rPr>
              <a:t>Boä</a:t>
            </a:r>
            <a:r>
              <a:rPr lang="en-US" sz="3600" b="1" i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VNI-Times" pitchFamily="2" charset="0"/>
              </a:rPr>
              <a:t>phaän</a:t>
            </a:r>
            <a:r>
              <a:rPr lang="en-US" sz="3600" b="1" i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VNI-Times" pitchFamily="2" charset="0"/>
              </a:rPr>
              <a:t>caây</a:t>
            </a:r>
            <a:r>
              <a:rPr lang="en-US" sz="3600" b="1" i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VNI-Times" pitchFamily="2" charset="0"/>
              </a:rPr>
              <a:t>troàng</a:t>
            </a:r>
            <a:r>
              <a:rPr lang="en-US" sz="3600" b="1" i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VNI-Times" pitchFamily="2" charset="0"/>
              </a:rPr>
              <a:t>bò</a:t>
            </a:r>
            <a:r>
              <a:rPr lang="en-US" sz="3600" b="1" i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VNI-Times" pitchFamily="2" charset="0"/>
              </a:rPr>
              <a:t>thoái</a:t>
            </a:r>
            <a:r>
              <a:rPr lang="en-US" sz="3600" b="1" i="1" dirty="0">
                <a:solidFill>
                  <a:srgbClr val="0070C0"/>
                </a:solidFill>
                <a:latin typeface="VNI-Times" pitchFamily="2" charset="0"/>
              </a:rPr>
              <a:t> do </a:t>
            </a:r>
            <a:r>
              <a:rPr lang="en-US" sz="3600" b="1" i="1" dirty="0" err="1">
                <a:solidFill>
                  <a:srgbClr val="0070C0"/>
                </a:solidFill>
                <a:latin typeface="VNI-Times" pitchFamily="2" charset="0"/>
              </a:rPr>
              <a:t>nguyeân</a:t>
            </a:r>
            <a:r>
              <a:rPr lang="en-US" sz="3600" b="1" i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VNI-Times" pitchFamily="2" charset="0"/>
              </a:rPr>
              <a:t>nhaân</a:t>
            </a:r>
            <a:r>
              <a:rPr lang="en-US" sz="3600" b="1" i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VNI-Times" pitchFamily="2" charset="0"/>
              </a:rPr>
              <a:t>naøo</a:t>
            </a:r>
            <a:r>
              <a:rPr lang="en-US" sz="3600" b="1" i="1" dirty="0">
                <a:solidFill>
                  <a:srgbClr val="0070C0"/>
                </a:solidFill>
                <a:latin typeface="VNI-Times" pitchFamily="2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VNI-Times" pitchFamily="2" charset="0"/>
              </a:rPr>
              <a:t>	a. </a:t>
            </a:r>
            <a:r>
              <a:rPr lang="en-US" sz="3200" b="1" dirty="0" err="1">
                <a:latin typeface="VNI-Times" pitchFamily="2" charset="0"/>
              </a:rPr>
              <a:t>Nhieät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ñoä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cao</a:t>
            </a:r>
            <a:endParaRPr lang="en-US" sz="3200" b="1" dirty="0">
              <a:latin typeface="VNI-Times" pitchFamily="2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VNI-Times" pitchFamily="2" charset="0"/>
              </a:rPr>
              <a:t>	b. Vi </a:t>
            </a:r>
            <a:r>
              <a:rPr lang="en-US" sz="3200" b="1" dirty="0" err="1">
                <a:latin typeface="VNI-Times" pitchFamily="2" charset="0"/>
              </a:rPr>
              <a:t>ruùt</a:t>
            </a:r>
            <a:endParaRPr lang="en-US" sz="3200" b="1" dirty="0">
              <a:latin typeface="VNI-Times" pitchFamily="2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VNI-Times" pitchFamily="2" charset="0"/>
              </a:rPr>
              <a:t>	c. </a:t>
            </a:r>
            <a:r>
              <a:rPr lang="en-US" sz="3200" b="1" dirty="0" err="1">
                <a:latin typeface="VNI-Times" pitchFamily="2" charset="0"/>
              </a:rPr>
              <a:t>Naám</a:t>
            </a:r>
            <a:endParaRPr lang="en-US" sz="3200" b="1" dirty="0">
              <a:latin typeface="VNI-Times" pitchFamily="2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VNI-Times" pitchFamily="2" charset="0"/>
              </a:rPr>
              <a:t>	d. Vi </a:t>
            </a:r>
            <a:r>
              <a:rPr lang="en-US" sz="3200" b="1" dirty="0" err="1">
                <a:latin typeface="VNI-Times" pitchFamily="2" charset="0"/>
              </a:rPr>
              <a:t>khuaån</a:t>
            </a:r>
            <a:endParaRPr lang="en-US" sz="3200" b="1" dirty="0">
              <a:latin typeface="VNI-Times" pitchFamily="2" charset="0"/>
            </a:endParaRPr>
          </a:p>
        </p:txBody>
      </p:sp>
      <p:sp>
        <p:nvSpPr>
          <p:cNvPr id="60419" name="Oval 3"/>
          <p:cNvSpPr>
            <a:spLocks noChangeArrowheads="1"/>
          </p:cNvSpPr>
          <p:nvPr/>
        </p:nvSpPr>
        <p:spPr bwMode="auto">
          <a:xfrm>
            <a:off x="1066800" y="5080000"/>
            <a:ext cx="762000" cy="762000"/>
          </a:xfrm>
          <a:prstGeom prst="ellips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3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381000" y="1600200"/>
            <a:ext cx="8763000" cy="41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VNI-Times" pitchFamily="2" charset="0"/>
              </a:rPr>
              <a:t>Caâu</a:t>
            </a:r>
            <a:r>
              <a:rPr lang="en-US" sz="32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</a:rPr>
              <a:t>4: </a:t>
            </a:r>
            <a:r>
              <a:rPr lang="en-US" sz="3600" b="1" i="1" dirty="0" err="1">
                <a:solidFill>
                  <a:srgbClr val="0070C0"/>
                </a:solidFill>
                <a:latin typeface="VNI-Times" pitchFamily="2" charset="0"/>
              </a:rPr>
              <a:t>Nguyeân</a:t>
            </a:r>
            <a:r>
              <a:rPr lang="en-US" sz="3600" b="1" i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VNI-Times" pitchFamily="2" charset="0"/>
              </a:rPr>
              <a:t>nhaân</a:t>
            </a:r>
            <a:r>
              <a:rPr lang="en-US" sz="3600" b="1" i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VNI-Times" pitchFamily="2" charset="0"/>
              </a:rPr>
              <a:t>beänh</a:t>
            </a:r>
            <a:r>
              <a:rPr lang="en-US" sz="3600" b="1" i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VNI-Times" pitchFamily="2" charset="0"/>
              </a:rPr>
              <a:t>sinh</a:t>
            </a:r>
            <a:r>
              <a:rPr lang="en-US" sz="3600" b="1" i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VNI-Times" pitchFamily="2" charset="0"/>
              </a:rPr>
              <a:t>lyù</a:t>
            </a:r>
            <a:r>
              <a:rPr lang="en-US" sz="3600" b="1" i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VNI-Times" pitchFamily="2" charset="0"/>
              </a:rPr>
              <a:t>cuûa</a:t>
            </a:r>
            <a:r>
              <a:rPr lang="en-US" sz="3600" b="1" i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VNI-Times" pitchFamily="2" charset="0"/>
              </a:rPr>
              <a:t>caây</a:t>
            </a:r>
            <a:r>
              <a:rPr lang="en-US" sz="3600" b="1" i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VNI-Times" pitchFamily="2" charset="0"/>
              </a:rPr>
              <a:t>troàng</a:t>
            </a:r>
            <a:r>
              <a:rPr lang="en-US" sz="3600" b="1" i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VNI-Times" pitchFamily="2" charset="0"/>
              </a:rPr>
              <a:t>laø</a:t>
            </a:r>
            <a:r>
              <a:rPr lang="en-US" sz="3600" b="1" i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VNI-Times" pitchFamily="2" charset="0"/>
              </a:rPr>
              <a:t>gì</a:t>
            </a:r>
            <a:r>
              <a:rPr lang="en-US" sz="3600" b="1" i="1" dirty="0">
                <a:solidFill>
                  <a:srgbClr val="0070C0"/>
                </a:solidFill>
                <a:latin typeface="VNI-Times" pitchFamily="2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VNI-Times" pitchFamily="2" charset="0"/>
              </a:rPr>
              <a:t>	a. </a:t>
            </a:r>
            <a:r>
              <a:rPr lang="en-US" sz="3200" b="1" dirty="0" err="1">
                <a:latin typeface="VNI-Times" pitchFamily="2" charset="0"/>
              </a:rPr>
              <a:t>Naám</a:t>
            </a:r>
            <a:r>
              <a:rPr lang="en-US" sz="3200" b="1" dirty="0">
                <a:latin typeface="VNI-Times" pitchFamily="2" charset="0"/>
              </a:rPr>
              <a:t> hay </a:t>
            </a:r>
            <a:r>
              <a:rPr lang="en-US" sz="3200" b="1" dirty="0" err="1">
                <a:latin typeface="VNI-Times" pitchFamily="2" charset="0"/>
              </a:rPr>
              <a:t>tuyeán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truøng</a:t>
            </a:r>
            <a:endParaRPr lang="en-US" sz="3200" b="1" dirty="0">
              <a:latin typeface="VNI-Times" pitchFamily="2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VNI-Times" pitchFamily="2" charset="0"/>
              </a:rPr>
              <a:t>	b. Vi </a:t>
            </a:r>
            <a:r>
              <a:rPr lang="en-US" sz="3200" b="1" dirty="0" err="1">
                <a:latin typeface="VNI-Times" pitchFamily="2" charset="0"/>
              </a:rPr>
              <a:t>ruùt</a:t>
            </a:r>
            <a:endParaRPr lang="en-US" sz="3200" b="1" dirty="0">
              <a:latin typeface="VNI-Times" pitchFamily="2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VNI-Times" pitchFamily="2" charset="0"/>
              </a:rPr>
              <a:t>	c. </a:t>
            </a:r>
            <a:r>
              <a:rPr lang="en-US" sz="3200" b="1" dirty="0" err="1">
                <a:latin typeface="VNI-Times" pitchFamily="2" charset="0"/>
              </a:rPr>
              <a:t>Moâi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tröôøng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baát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lôïi</a:t>
            </a:r>
            <a:endParaRPr lang="en-US" sz="3200" b="1" dirty="0">
              <a:latin typeface="VNI-Times" pitchFamily="2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VNI-Times" pitchFamily="2" charset="0"/>
              </a:rPr>
              <a:t>	d. Vi </a:t>
            </a:r>
            <a:r>
              <a:rPr lang="en-US" sz="3200" b="1" dirty="0" err="1">
                <a:latin typeface="VNI-Times" pitchFamily="2" charset="0"/>
              </a:rPr>
              <a:t>khuaån</a:t>
            </a:r>
            <a:endParaRPr lang="en-US" sz="3200" b="1" dirty="0">
              <a:latin typeface="VNI-Times" pitchFamily="2" charset="0"/>
            </a:endParaRP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752600" y="4419600"/>
            <a:ext cx="3581400" cy="579438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FF"/>
                </a:solidFill>
                <a:latin typeface="VNI-Times" pitchFamily="2" charset="0"/>
              </a:rPr>
              <a:t>Moâi</a:t>
            </a:r>
            <a:r>
              <a:rPr lang="en-US" sz="3200" b="1" dirty="0">
                <a:solidFill>
                  <a:srgbClr val="FF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VNI-Times" pitchFamily="2" charset="0"/>
              </a:rPr>
              <a:t>tröôøng</a:t>
            </a:r>
            <a:r>
              <a:rPr lang="en-US" sz="3200" b="1" dirty="0">
                <a:solidFill>
                  <a:srgbClr val="FF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VNI-Times" pitchFamily="2" charset="0"/>
              </a:rPr>
              <a:t>baát</a:t>
            </a:r>
            <a:r>
              <a:rPr lang="en-US" sz="3200" b="1" dirty="0">
                <a:solidFill>
                  <a:srgbClr val="FF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VNI-Times" pitchFamily="2" charset="0"/>
              </a:rPr>
              <a:t>lôïi</a:t>
            </a:r>
            <a:endParaRPr lang="en-US" sz="3200" b="1" dirty="0">
              <a:solidFill>
                <a:srgbClr val="FF00FF"/>
              </a:solidFill>
              <a:latin typeface="VNI-Times" pitchFamily="2" charset="0"/>
            </a:endParaRPr>
          </a:p>
        </p:txBody>
      </p:sp>
      <p:sp>
        <p:nvSpPr>
          <p:cNvPr id="61443" name="Oval 3"/>
          <p:cNvSpPr>
            <a:spLocks noChangeArrowheads="1"/>
          </p:cNvSpPr>
          <p:nvPr/>
        </p:nvSpPr>
        <p:spPr bwMode="auto">
          <a:xfrm>
            <a:off x="1066800" y="4343400"/>
            <a:ext cx="762000" cy="762000"/>
          </a:xfrm>
          <a:prstGeom prst="ellips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9205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4" grpId="0" animBg="1"/>
      <p:bldP spid="614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image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685800"/>
            <a:ext cx="8686800" cy="552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335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0" y="1143000"/>
            <a:ext cx="91440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VNI-Times" pitchFamily="2" charset="0"/>
              </a:rPr>
              <a:t>Caâu</a:t>
            </a:r>
            <a:r>
              <a:rPr lang="en-US" sz="32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</a:rPr>
              <a:t>5: </a:t>
            </a:r>
            <a:r>
              <a:rPr lang="en-US" sz="3200" b="1" i="1" dirty="0" err="1">
                <a:solidFill>
                  <a:srgbClr val="0070C0"/>
                </a:solidFill>
                <a:latin typeface="VNI-Times" pitchFamily="2" charset="0"/>
              </a:rPr>
              <a:t>Haõy</a:t>
            </a:r>
            <a:r>
              <a:rPr lang="en-US" sz="3200" b="1" i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VNI-Times" pitchFamily="2" charset="0"/>
              </a:rPr>
              <a:t>ñieàn</a:t>
            </a:r>
            <a:r>
              <a:rPr lang="en-US" sz="3200" b="1" i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VNI-Times" pitchFamily="2" charset="0"/>
              </a:rPr>
              <a:t>vaøo</a:t>
            </a:r>
            <a:r>
              <a:rPr lang="en-US" sz="3200" b="1" i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VNI-Times" pitchFamily="2" charset="0"/>
              </a:rPr>
              <a:t>choã</a:t>
            </a:r>
            <a:r>
              <a:rPr lang="en-US" sz="3200" b="1" i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VNI-Times" pitchFamily="2" charset="0"/>
              </a:rPr>
              <a:t>troáng</a:t>
            </a:r>
            <a:r>
              <a:rPr lang="en-US" sz="3200" b="1" i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VNI-Times" pitchFamily="2" charset="0"/>
              </a:rPr>
              <a:t>caùc</a:t>
            </a:r>
            <a:r>
              <a:rPr lang="en-US" sz="3200" b="1" i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VNI-Times" pitchFamily="2" charset="0"/>
              </a:rPr>
              <a:t>töø</a:t>
            </a:r>
            <a:r>
              <a:rPr lang="en-US" sz="3200" b="1" i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VNI-Times" pitchFamily="2" charset="0"/>
              </a:rPr>
              <a:t>töông</a:t>
            </a:r>
            <a:r>
              <a:rPr lang="en-US" sz="3200" b="1" i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VNI-Times" pitchFamily="2" charset="0"/>
              </a:rPr>
              <a:t>öùng</a:t>
            </a:r>
            <a:r>
              <a:rPr lang="en-US" sz="3200" b="1" i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VNI-Times" pitchFamily="2" charset="0"/>
              </a:rPr>
              <a:t>cho</a:t>
            </a:r>
            <a:r>
              <a:rPr lang="en-US" sz="3200" b="1" i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VNI-Times" pitchFamily="2" charset="0"/>
              </a:rPr>
              <a:t>ñuùng</a:t>
            </a:r>
            <a:r>
              <a:rPr lang="en-US" sz="3200" b="1" i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VNI-Times" pitchFamily="2" charset="0"/>
              </a:rPr>
              <a:t>caùc</a:t>
            </a:r>
            <a:r>
              <a:rPr lang="en-US" sz="3200" b="1" i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VNI-Times" pitchFamily="2" charset="0"/>
              </a:rPr>
              <a:t>caâu</a:t>
            </a:r>
            <a:r>
              <a:rPr lang="en-US" sz="3200" b="1" i="1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VNI-Times" pitchFamily="2" charset="0"/>
              </a:rPr>
              <a:t>sau</a:t>
            </a:r>
            <a:r>
              <a:rPr lang="en-US" sz="3200" b="1" i="1" dirty="0">
                <a:solidFill>
                  <a:srgbClr val="0070C0"/>
                </a:solidFill>
                <a:latin typeface="VNI-Times" pitchFamily="2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VNI-Times" pitchFamily="2" charset="0"/>
              </a:rPr>
              <a:t>a. </a:t>
            </a:r>
            <a:r>
              <a:rPr lang="en-US" sz="3200" b="1" dirty="0" err="1">
                <a:latin typeface="VNI-Times" pitchFamily="2" charset="0"/>
              </a:rPr>
              <a:t>Saâu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haïi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coù</a:t>
            </a:r>
            <a:r>
              <a:rPr lang="en-US" sz="3200" b="1" dirty="0">
                <a:latin typeface="VNI-Times" pitchFamily="2" charset="0"/>
              </a:rPr>
              <a:t> . . . . . . . . . . </a:t>
            </a:r>
            <a:r>
              <a:rPr lang="en-US" sz="3200" b="1" dirty="0" err="1">
                <a:latin typeface="VNI-Times" pitchFamily="2" charset="0"/>
              </a:rPr>
              <a:t>kieåu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bieán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thaùi</a:t>
            </a:r>
            <a:endParaRPr lang="en-US" sz="3200" b="1" dirty="0">
              <a:latin typeface="VNI-Times" pitchFamily="2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VNI-Times" pitchFamily="2" charset="0"/>
              </a:rPr>
              <a:t>b. </a:t>
            </a:r>
            <a:r>
              <a:rPr lang="en-US" sz="3200" b="1" dirty="0" err="1">
                <a:latin typeface="VNI-Times" pitchFamily="2" charset="0"/>
              </a:rPr>
              <a:t>Coân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truøng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coù</a:t>
            </a:r>
            <a:r>
              <a:rPr lang="en-US" sz="3200" b="1" dirty="0">
                <a:latin typeface="VNI-Times" pitchFamily="2" charset="0"/>
              </a:rPr>
              <a:t> . . . . . . . . </a:t>
            </a:r>
            <a:r>
              <a:rPr lang="en-US" sz="3200" b="1" dirty="0" err="1">
                <a:latin typeface="VNI-Times" pitchFamily="2" charset="0"/>
              </a:rPr>
              <a:t>ñoâi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chaân</a:t>
            </a:r>
            <a:endParaRPr lang="en-US" sz="3200" b="1" dirty="0">
              <a:latin typeface="VNI-Times" pitchFamily="2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VNI-Times" pitchFamily="2" charset="0"/>
              </a:rPr>
              <a:t>c. </a:t>
            </a:r>
            <a:r>
              <a:rPr lang="en-US" sz="3200" b="1" dirty="0" err="1">
                <a:latin typeface="VNI-Times" pitchFamily="2" charset="0"/>
              </a:rPr>
              <a:t>Beänh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caây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laø</a:t>
            </a:r>
            <a:r>
              <a:rPr lang="en-US" sz="3200" b="1" dirty="0">
                <a:latin typeface="VNI-Times" pitchFamily="2" charset="0"/>
              </a:rPr>
              <a:t> do . . . . . . . . . . . . . . . . . . . . . . . . . . . . . . . . . . . . . . . . . . . . . . . . . . . . . . . . . . . . . . . . . . . . . . . 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022600" y="2235200"/>
            <a:ext cx="129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F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4000" b="1" i="1">
                <a:solidFill>
                  <a:srgbClr val="FF0000"/>
                </a:solidFill>
                <a:latin typeface="Times New Roman" pitchFamily="18" charset="0"/>
              </a:rPr>
              <a:t>hai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3048000" y="2981325"/>
            <a:ext cx="129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F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4000" b="1" i="1">
                <a:solidFill>
                  <a:srgbClr val="FF0000"/>
                </a:solidFill>
                <a:latin typeface="Times New Roman" pitchFamily="18" charset="0"/>
              </a:rPr>
              <a:t>ba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3751263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F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3600" b="1" i="1">
                <a:solidFill>
                  <a:srgbClr val="FF0000"/>
                </a:solidFill>
                <a:latin typeface="VNI-Times" pitchFamily="2" charset="0"/>
              </a:rPr>
              <a:t>                            vi sinh vaät gaây haïi hoaëc ñieàu kieän soáng baát lôïi gaây neân</a:t>
            </a:r>
          </a:p>
        </p:txBody>
      </p:sp>
    </p:spTree>
    <p:extLst>
      <p:ext uri="{BB962C8B-B14F-4D97-AF65-F5344CB8AC3E}">
        <p14:creationId xmlns:p14="http://schemas.microsoft.com/office/powerpoint/2010/main" val="1299674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2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8" grpId="0"/>
      <p:bldP spid="62469" grpId="0"/>
      <p:bldP spid="6247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t="-16000" r="-14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8382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  <a:latin typeface="VNI-Cooper" pitchFamily="2" charset="0"/>
              </a:rPr>
              <a:t>COÂNG VIEÄC VEÀ NHAØ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1835150"/>
            <a:ext cx="91440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600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VNI-Times" pitchFamily="2" charset="0"/>
              </a:rPr>
              <a:t>Traû</a:t>
            </a:r>
            <a:r>
              <a:rPr lang="en-US" sz="3600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VNI-Times" pitchFamily="2" charset="0"/>
              </a:rPr>
              <a:t>lôøi</a:t>
            </a:r>
            <a:r>
              <a:rPr lang="en-US" sz="3600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VNI-Times" pitchFamily="2" charset="0"/>
              </a:rPr>
              <a:t>caâu</a:t>
            </a:r>
            <a:r>
              <a:rPr lang="en-US" sz="3600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VNI-Times" pitchFamily="2" charset="0"/>
              </a:rPr>
              <a:t>hoûi</a:t>
            </a:r>
            <a:r>
              <a:rPr lang="en-US" sz="3600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VNI-Times" pitchFamily="2" charset="0"/>
              </a:rPr>
              <a:t>cuoái</a:t>
            </a:r>
            <a:r>
              <a:rPr lang="en-US" sz="3600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VNI-Times" pitchFamily="2" charset="0"/>
              </a:rPr>
              <a:t>baøi</a:t>
            </a:r>
            <a:r>
              <a:rPr lang="en-US" sz="3600" dirty="0" smtClean="0">
                <a:solidFill>
                  <a:srgbClr val="0070C0"/>
                </a:solidFill>
                <a:latin typeface="VNI-Times" pitchFamily="2" charset="0"/>
              </a:rPr>
              <a:t> 12, 13, 14</a:t>
            </a:r>
            <a:endParaRPr lang="en-US" sz="3600" dirty="0">
              <a:solidFill>
                <a:srgbClr val="0070C0"/>
              </a:solidFill>
              <a:latin typeface="VNI-Times" pitchFamily="2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600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VNI-Times" pitchFamily="2" charset="0"/>
              </a:rPr>
              <a:t>Ñoïc</a:t>
            </a:r>
            <a:r>
              <a:rPr lang="en-US" sz="3600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VNI-Times" pitchFamily="2" charset="0"/>
              </a:rPr>
              <a:t>tröôùc</a:t>
            </a:r>
            <a:r>
              <a:rPr lang="en-US" sz="3600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VNI-Times" pitchFamily="2" charset="0"/>
              </a:rPr>
              <a:t>baøi</a:t>
            </a:r>
            <a:r>
              <a:rPr lang="en-US" sz="3600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VNI-Times" pitchFamily="2" charset="0"/>
              </a:rPr>
              <a:t>15 </a:t>
            </a:r>
            <a:r>
              <a:rPr lang="en-US" sz="3600" dirty="0">
                <a:solidFill>
                  <a:srgbClr val="0070C0"/>
                </a:solidFill>
                <a:latin typeface="VNI-Times" pitchFamily="2" charset="0"/>
              </a:rPr>
              <a:t>: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600" b="1" dirty="0" smtClean="0">
                <a:solidFill>
                  <a:srgbClr val="0070C0"/>
                </a:solidFill>
                <a:latin typeface="VNI-Times" pitchFamily="2" charset="0"/>
              </a:rPr>
              <a:t>“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vi-VN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đất và bón phân lót </a:t>
            </a:r>
            <a:r>
              <a:rPr lang="en-US" sz="3600" b="1" dirty="0" smtClean="0">
                <a:solidFill>
                  <a:srgbClr val="0070C0"/>
                </a:solidFill>
                <a:latin typeface="VNI-Times" pitchFamily="2" charset="0"/>
              </a:rPr>
              <a:t>”</a:t>
            </a:r>
            <a:r>
              <a:rPr lang="en-US" sz="3600" dirty="0" smtClean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VNI-Times" pitchFamily="2" charset="0"/>
              </a:rPr>
              <a:t>SGK </a:t>
            </a:r>
            <a:r>
              <a:rPr lang="en-US" sz="3600" dirty="0" err="1">
                <a:solidFill>
                  <a:srgbClr val="0070C0"/>
                </a:solidFill>
                <a:latin typeface="VNI-Times" pitchFamily="2" charset="0"/>
              </a:rPr>
              <a:t>trang</a:t>
            </a:r>
            <a:r>
              <a:rPr lang="en-US" sz="3600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VNI-Times" pitchFamily="2" charset="0"/>
              </a:rPr>
              <a:t>37</a:t>
            </a:r>
            <a:endParaRPr lang="en-US" sz="3600" dirty="0">
              <a:solidFill>
                <a:srgbClr val="0070C0"/>
              </a:solidFill>
              <a:latin typeface="VNI-Times" pitchFamily="2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sz="3600" dirty="0">
              <a:solidFill>
                <a:srgbClr val="0070C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04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sp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858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Copy%20of%20Seedcornbeetle%20inj_-R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614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l="-9000" t="-5000" r="-10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905000"/>
            <a:ext cx="7086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C</a:t>
            </a:r>
            <a:r>
              <a:rPr lang="vi-VN" sz="3200" b="1" dirty="0" smtClean="0">
                <a:solidFill>
                  <a:srgbClr val="FF0000"/>
                </a:solidFill>
              </a:rPr>
              <a:t>HỦ ĐỀ: </a:t>
            </a:r>
          </a:p>
          <a:p>
            <a:endParaRPr lang="vi-VN" sz="3200" b="1" dirty="0" smtClean="0">
              <a:solidFill>
                <a:srgbClr val="FF0000"/>
              </a:solidFill>
            </a:endParaRPr>
          </a:p>
          <a:p>
            <a:pPr algn="ctr"/>
            <a:r>
              <a:rPr lang="vi-VN" sz="3200" b="1" dirty="0" smtClean="0">
                <a:solidFill>
                  <a:srgbClr val="FF0000"/>
                </a:solidFill>
              </a:rPr>
              <a:t>SÂU, BỆNH HẠI CÂY TRỒNG VÀ CÁC BIỆN PHÁP PHÒNG TRỪ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87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2653</Words>
  <Application>Microsoft Office PowerPoint</Application>
  <PresentationFormat>On-screen Show (4:3)</PresentationFormat>
  <Paragraphs>292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CHỦ ĐỀ: SÂU, BỆNH HẠI CÂY TRỒNG VÀ CÁC BIỆN PHÁP PHÒNG TRỪ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Nối các ý ở cột A với các ý ở cột B để hoàn thiện nội dung của biện pháp canh tác và sử dụng giống chống sâu, bệnh hại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PC</dc:creator>
  <cp:lastModifiedBy>MY PC</cp:lastModifiedBy>
  <cp:revision>29</cp:revision>
  <dcterms:created xsi:type="dcterms:W3CDTF">2021-11-11T01:39:39Z</dcterms:created>
  <dcterms:modified xsi:type="dcterms:W3CDTF">2021-11-11T04:20:27Z</dcterms:modified>
</cp:coreProperties>
</file>