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313" r:id="rId4"/>
    <p:sldId id="262" r:id="rId5"/>
    <p:sldId id="282" r:id="rId6"/>
    <p:sldId id="314" r:id="rId7"/>
    <p:sldId id="256" r:id="rId8"/>
    <p:sldId id="315" r:id="rId9"/>
    <p:sldId id="316" r:id="rId10"/>
    <p:sldId id="283" r:id="rId11"/>
    <p:sldId id="317" r:id="rId12"/>
    <p:sldId id="318" r:id="rId13"/>
    <p:sldId id="289" r:id="rId14"/>
    <p:sldId id="284" r:id="rId15"/>
    <p:sldId id="263" r:id="rId16"/>
    <p:sldId id="319" r:id="rId17"/>
    <p:sldId id="288" r:id="rId18"/>
    <p:sldId id="320" r:id="rId19"/>
    <p:sldId id="321" r:id="rId20"/>
    <p:sldId id="3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59C7-9018-44D8-BE03-C866C08F4B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1A91-3EAB-416E-9CE1-BC72C10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Để dễ học thuộc công thức tính diện tích hình thang ta có bài vè diện tích tính hình thang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69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phicdesign.stackexchange.com/questions/56164/create-animated-gif-of-an-arrow-being-hand-drawn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56164/create-animated-gif-of-an-arrow-being-hand-draw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9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49186"/>
            <a:ext cx="12093574" cy="6802040"/>
          </a:xfrm>
          <a:prstGeom prst="rect">
            <a:avLst/>
          </a:prstGeom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63000" y="3452813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307104" y="24614"/>
            <a:ext cx="7850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LÊ QUÝ ĐÔN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0935" y="2397938"/>
            <a:ext cx="9342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6216588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4EE3E65-5D11-A94C-B290-34ED24073CB0}"/>
              </a:ext>
            </a:extLst>
          </p:cNvPr>
          <p:cNvSpPr txBox="1"/>
          <p:nvPr/>
        </p:nvSpPr>
        <p:spPr>
          <a:xfrm>
            <a:off x="256537" y="393167"/>
            <a:ext cx="11290420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F165DF0-7C3C-E848-9089-AF33B3DA978B}"/>
              </a:ext>
            </a:extLst>
          </p:cNvPr>
          <p:cNvSpPr txBox="1"/>
          <p:nvPr/>
        </p:nvSpPr>
        <p:spPr>
          <a:xfrm>
            <a:off x="256538" y="819638"/>
            <a:ext cx="10306189" cy="6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933" b="1" spc="110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256538" y="1341945"/>
            <a:ext cx="10306189" cy="6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37" y="1964339"/>
            <a:ext cx="9902327" cy="2766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241180" y="4878786"/>
            <a:ext cx="10306189" cy="6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2933" spc="110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DF636-1A67-D744-B774-629ED30E9EF6}"/>
              </a:ext>
            </a:extLst>
          </p:cNvPr>
          <p:cNvSpPr txBox="1"/>
          <p:nvPr/>
        </p:nvSpPr>
        <p:spPr>
          <a:xfrm>
            <a:off x="241180" y="5719727"/>
            <a:ext cx="11935462" cy="902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2cm.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33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238870" y="305995"/>
            <a:ext cx="10306189" cy="6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2641601" y="2766120"/>
            <a:ext cx="6663407" cy="3049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238870" y="1010016"/>
            <a:ext cx="10802504" cy="902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ABCD?</a:t>
            </a:r>
          </a:p>
          <a:p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ABCD?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B9C3A-E187-EC45-9136-4DA2E2D50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85057">
            <a:off x="6116849" y="2266926"/>
            <a:ext cx="1196332" cy="1196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96F7A-0A40-B94D-8C3D-8C8EF31B7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860800" y="3094675"/>
            <a:ext cx="1196332" cy="1196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EAD1D-9039-FC47-AB49-3862675C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512205" flipH="1">
            <a:off x="6240346" y="4988644"/>
            <a:ext cx="1196332" cy="1196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D0376-ECBC-6747-97DB-EF6952777B2D}"/>
              </a:ext>
            </a:extLst>
          </p:cNvPr>
          <p:cNvSpPr txBox="1"/>
          <p:nvPr/>
        </p:nvSpPr>
        <p:spPr>
          <a:xfrm>
            <a:off x="7185062" y="2159000"/>
            <a:ext cx="39292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9C7EC-D2FB-3F4E-B208-D9D76170C17C}"/>
              </a:ext>
            </a:extLst>
          </p:cNvPr>
          <p:cNvSpPr txBox="1"/>
          <p:nvPr/>
        </p:nvSpPr>
        <p:spPr>
          <a:xfrm>
            <a:off x="7467601" y="5949397"/>
            <a:ext cx="42723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8C15E-24B1-E34A-9615-A2CE71BA76E9}"/>
              </a:ext>
            </a:extLst>
          </p:cNvPr>
          <p:cNvSpPr txBox="1"/>
          <p:nvPr/>
        </p:nvSpPr>
        <p:spPr>
          <a:xfrm>
            <a:off x="558370" y="2826494"/>
            <a:ext cx="42001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23442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230548" y="0"/>
            <a:ext cx="10306189" cy="6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/>
              <p:nvPr/>
            </p:nvSpPr>
            <p:spPr>
              <a:xfrm>
                <a:off x="0" y="4287601"/>
                <a:ext cx="12334433" cy="266438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933" spc="11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ABCD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  <m: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20</m:t>
                              </m:r>
                            </m:e>
                          </m:d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84</m:t>
                      </m:r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933" spc="11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7601"/>
                <a:ext cx="12334433" cy="2664384"/>
              </a:xfrm>
              <a:prstGeom prst="rect">
                <a:avLst/>
              </a:prstGeom>
              <a:blipFill>
                <a:blip r:embed="rId2"/>
                <a:stretch>
                  <a:fillRect l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1360363-2D69-834A-B0E2-AF1B9CCD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2641601" y="734120"/>
            <a:ext cx="6663407" cy="3049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A8A44-44C2-5F49-BD07-A5F0A38A5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385057">
            <a:off x="6116849" y="234926"/>
            <a:ext cx="1196332" cy="119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9D016-CBC1-0248-A9DD-1849B848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860800" y="1062675"/>
            <a:ext cx="1196332" cy="1196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B53D1C-1BBF-CF47-8C41-DD3AECFE0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512205" flipH="1">
            <a:off x="6240346" y="2956644"/>
            <a:ext cx="1196332" cy="1196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8F1B98-60EA-E445-AB99-FB520BBD1E00}"/>
              </a:ext>
            </a:extLst>
          </p:cNvPr>
          <p:cNvSpPr txBox="1"/>
          <p:nvPr/>
        </p:nvSpPr>
        <p:spPr>
          <a:xfrm>
            <a:off x="7185062" y="127000"/>
            <a:ext cx="39292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27A9A-66A7-1C48-A312-C016D13E8CA3}"/>
              </a:ext>
            </a:extLst>
          </p:cNvPr>
          <p:cNvSpPr txBox="1"/>
          <p:nvPr/>
        </p:nvSpPr>
        <p:spPr>
          <a:xfrm>
            <a:off x="7467601" y="3917397"/>
            <a:ext cx="42723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8D9D7-E80C-A74C-BB65-6D6C054E4F67}"/>
              </a:ext>
            </a:extLst>
          </p:cNvPr>
          <p:cNvSpPr txBox="1"/>
          <p:nvPr/>
        </p:nvSpPr>
        <p:spPr>
          <a:xfrm>
            <a:off x="558370" y="794494"/>
            <a:ext cx="42001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1247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230548" y="104566"/>
            <a:ext cx="10306189" cy="6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230547" y="821364"/>
            <a:ext cx="10802504" cy="902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thang EGHI?</a:t>
            </a:r>
          </a:p>
          <a:p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latin typeface="Arial" panose="020B0604020202020204" pitchFamily="34" charset="0"/>
                <a:cs typeface="Arial" panose="020B0604020202020204" pitchFamily="34" charset="0"/>
              </a:rPr>
              <a:t> thang EGHI?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2EB2E7-F454-F648-B1A2-BB163E4E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4473224" y="2811617"/>
            <a:ext cx="4521200" cy="30808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ED40E9-0C46-0E41-8728-EFD2900D1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6586895" y="4929205"/>
            <a:ext cx="1196332" cy="1196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DC5C43-7236-414B-B248-C5C6DE86E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42110" y="2440217"/>
            <a:ext cx="1196332" cy="1196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D4816-9F13-0D43-8CB2-E144FD3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875058" y="3606111"/>
            <a:ext cx="1196332" cy="11963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38E410-813D-234D-9184-E068FA4F7BD3}"/>
              </a:ext>
            </a:extLst>
          </p:cNvPr>
          <p:cNvSpPr txBox="1"/>
          <p:nvPr/>
        </p:nvSpPr>
        <p:spPr>
          <a:xfrm>
            <a:off x="7185061" y="2180806"/>
            <a:ext cx="39276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72B64-50A0-7141-BE87-DDCB8B7C98C3}"/>
              </a:ext>
            </a:extLst>
          </p:cNvPr>
          <p:cNvSpPr txBox="1"/>
          <p:nvPr/>
        </p:nvSpPr>
        <p:spPr>
          <a:xfrm>
            <a:off x="214008" y="3251890"/>
            <a:ext cx="39597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903FB-4E84-614B-809C-892D80C4E17B}"/>
              </a:ext>
            </a:extLst>
          </p:cNvPr>
          <p:cNvSpPr txBox="1"/>
          <p:nvPr/>
        </p:nvSpPr>
        <p:spPr>
          <a:xfrm>
            <a:off x="7713153" y="5741313"/>
            <a:ext cx="39629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</p:spTree>
    <p:extLst>
      <p:ext uri="{BB962C8B-B14F-4D97-AF65-F5344CB8AC3E}">
        <p14:creationId xmlns:p14="http://schemas.microsoft.com/office/powerpoint/2010/main" val="28958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230548" y="201300"/>
            <a:ext cx="10306189" cy="62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4473224" y="1084417"/>
            <a:ext cx="4521200" cy="3080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3495C-9ADA-9149-903B-AADB83B5F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6586895" y="3202005"/>
            <a:ext cx="1196332" cy="1196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CD008-472C-B54C-9D87-42231474E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42110" y="713017"/>
            <a:ext cx="1196332" cy="1196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05DE3-0E2F-2844-87DF-3A5B9135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875058" y="1878911"/>
            <a:ext cx="1196332" cy="1196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67933B-810F-B640-A0C6-F61A3BEA9145}"/>
              </a:ext>
            </a:extLst>
          </p:cNvPr>
          <p:cNvSpPr txBox="1"/>
          <p:nvPr/>
        </p:nvSpPr>
        <p:spPr>
          <a:xfrm>
            <a:off x="7185061" y="453606"/>
            <a:ext cx="39276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33668-05C8-C640-9909-D0AE91329FDA}"/>
              </a:ext>
            </a:extLst>
          </p:cNvPr>
          <p:cNvSpPr txBox="1"/>
          <p:nvPr/>
        </p:nvSpPr>
        <p:spPr>
          <a:xfrm>
            <a:off x="14177" y="1731291"/>
            <a:ext cx="39597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910DB-1BC0-7F4F-B6EB-99AF449D455E}"/>
              </a:ext>
            </a:extLst>
          </p:cNvPr>
          <p:cNvSpPr txBox="1"/>
          <p:nvPr/>
        </p:nvSpPr>
        <p:spPr>
          <a:xfrm>
            <a:off x="7713153" y="4014113"/>
            <a:ext cx="39629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/>
              <p:nvPr/>
            </p:nvSpPr>
            <p:spPr>
              <a:xfrm>
                <a:off x="230548" y="4584891"/>
                <a:ext cx="11935462" cy="2024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933" spc="11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EGHI </a:t>
                </a:r>
                <a:r>
                  <a:rPr lang="en-US" sz="2933" spc="11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933" spc="11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  <m: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2933" i="1" spc="11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e>
                          </m:d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2933" i="1" spc="11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2933" i="1" spc="11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933" spc="11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48" y="4584891"/>
                <a:ext cx="11935462" cy="2024785"/>
              </a:xfrm>
              <a:prstGeom prst="rect">
                <a:avLst/>
              </a:prstGeom>
              <a:blipFill>
                <a:blip r:embed="rId5"/>
                <a:stretch>
                  <a:fillRect l="-1890" t="-4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>
            <a:extLst>
              <a:ext uri="{FF2B5EF4-FFF2-40B4-BE49-F238E27FC236}">
                <a16:creationId xmlns:a16="http://schemas.microsoft.com/office/drawing/2014/main" id="{5A4418F7-1D49-0B41-A0F6-68B892574EA5}"/>
              </a:ext>
            </a:extLst>
          </p:cNvPr>
          <p:cNvSpPr txBox="1"/>
          <p:nvPr/>
        </p:nvSpPr>
        <p:spPr>
          <a:xfrm>
            <a:off x="241180" y="386795"/>
            <a:ext cx="9055220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93E681A4-8428-A34C-9BCC-85219E1EC6A6}"/>
              </a:ext>
            </a:extLst>
          </p:cNvPr>
          <p:cNvSpPr txBox="1"/>
          <p:nvPr/>
        </p:nvSpPr>
        <p:spPr>
          <a:xfrm>
            <a:off x="85400" y="1013890"/>
            <a:ext cx="12021201" cy="1500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= 10cm,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6cm,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PQ.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PQRS.  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A788D4-E787-254D-870C-BE1D2AC0D467}"/>
              </a:ext>
            </a:extLst>
          </p:cNvPr>
          <p:cNvGrpSpPr/>
          <p:nvPr/>
        </p:nvGrpSpPr>
        <p:grpSpPr>
          <a:xfrm>
            <a:off x="5762583" y="2614396"/>
            <a:ext cx="6342836" cy="2318582"/>
            <a:chOff x="8643874" y="3529839"/>
            <a:chExt cx="9514254" cy="347787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489084-78D2-6648-808C-F5748CCF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874" y="3529839"/>
              <a:ext cx="9514254" cy="34317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1DDB4B-790B-0D42-8309-DA476F47CB21}"/>
                </a:ext>
              </a:extLst>
            </p:cNvPr>
            <p:cNvSpPr txBox="1"/>
            <p:nvPr/>
          </p:nvSpPr>
          <p:spPr>
            <a:xfrm>
              <a:off x="12455091" y="6130549"/>
              <a:ext cx="1849545" cy="877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10</a:t>
              </a:r>
              <a:r>
                <a:rPr lang="x-none" sz="32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cm</a:t>
              </a:r>
              <a:endParaRPr lang="x-none" sz="32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A2F3EA6-9F57-164F-AC86-63F8CA71DF37}"/>
              </a:ext>
            </a:extLst>
          </p:cNvPr>
          <p:cNvSpPr txBox="1"/>
          <p:nvPr/>
        </p:nvSpPr>
        <p:spPr>
          <a:xfrm>
            <a:off x="2336801" y="256512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/>
              <p:nvPr/>
            </p:nvSpPr>
            <p:spPr>
              <a:xfrm>
                <a:off x="243543" y="3124201"/>
                <a:ext cx="12021201" cy="3601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SR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2933" spc="110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933" spc="110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canh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933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933" spc="110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PQRS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 = RQ = 5cm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PQRS </a:t>
                </a:r>
                <a:r>
                  <a:rPr lang="en-US" sz="2933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933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24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933" i="1" spc="110" dirty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 </m:t>
                      </m:r>
                    </m:oMath>
                  </m:oMathPara>
                </a14:m>
                <a:endParaRPr lang="en-US" sz="2933" spc="110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3" y="3124201"/>
                <a:ext cx="12021201" cy="3601499"/>
              </a:xfrm>
              <a:prstGeom prst="rect">
                <a:avLst/>
              </a:prstGeom>
              <a:blipFill>
                <a:blip r:embed="rId3"/>
                <a:stretch>
                  <a:fillRect l="-1876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B9DCDED-24CD-8D4B-9384-6E0F810D7039}"/>
              </a:ext>
            </a:extLst>
          </p:cNvPr>
          <p:cNvSpPr txBox="1"/>
          <p:nvPr/>
        </p:nvSpPr>
        <p:spPr>
          <a:xfrm>
            <a:off x="85400" y="1115490"/>
            <a:ext cx="12021201" cy="1500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BT2 (SGK–106): 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4cm;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 = 3cm.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ABCD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D2D4A79-62C9-A146-92EC-342B4473EC52}"/>
              </a:ext>
            </a:extLst>
          </p:cNvPr>
          <p:cNvSpPr txBox="1"/>
          <p:nvPr/>
        </p:nvSpPr>
        <p:spPr>
          <a:xfrm>
            <a:off x="241180" y="488395"/>
            <a:ext cx="9055220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2F46C7-3D1D-8748-9320-116BB0C5C04A}"/>
              </a:ext>
            </a:extLst>
          </p:cNvPr>
          <p:cNvGrpSpPr/>
          <p:nvPr/>
        </p:nvGrpSpPr>
        <p:grpSpPr>
          <a:xfrm>
            <a:off x="2638015" y="2971800"/>
            <a:ext cx="6658385" cy="3921574"/>
            <a:chOff x="3972971" y="3314700"/>
            <a:chExt cx="9987578" cy="58823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9FAB66-9203-A049-B8FF-365141B2B181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D069F23-F7A0-5146-A81E-C5DC66CCA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EA1514-2947-E34E-8211-D720F75C3187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390286" cy="754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98224-0A38-7C44-B9BF-7DA70939AADF}"/>
                  </a:ext>
                </a:extLst>
              </p:cNvPr>
              <p:cNvSpPr txBox="1"/>
              <p:nvPr/>
            </p:nvSpPr>
            <p:spPr>
              <a:xfrm>
                <a:off x="7153185" y="6490022"/>
                <a:ext cx="1390286" cy="754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DDBDB458-039E-B442-B4B6-920036C9F2D8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91474C-CD4D-CB49-9EF2-23CA235C8402}"/>
                </a:ext>
              </a:extLst>
            </p:cNvPr>
            <p:cNvSpPr txBox="1"/>
            <p:nvPr/>
          </p:nvSpPr>
          <p:spPr>
            <a:xfrm>
              <a:off x="8446532" y="8442912"/>
              <a:ext cx="1758174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667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667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2667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691DF-44F1-3646-B2D8-B2FB6BCB4C5B}"/>
              </a:ext>
            </a:extLst>
          </p:cNvPr>
          <p:cNvGrpSpPr/>
          <p:nvPr/>
        </p:nvGrpSpPr>
        <p:grpSpPr>
          <a:xfrm>
            <a:off x="6756400" y="1425860"/>
            <a:ext cx="5286785" cy="3241478"/>
            <a:chOff x="3972971" y="3314700"/>
            <a:chExt cx="9987578" cy="600634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62D03B-1EB4-6941-A1B3-A83D166B2304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8795FA1-8079-2641-865D-89751483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6633DD-5E58-154A-80A9-578BACCFC4ED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608647" cy="855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BC5DAA-FC6D-E149-ACD7-6EAF749AC018}"/>
                  </a:ext>
                </a:extLst>
              </p:cNvPr>
              <p:cNvSpPr txBox="1"/>
              <p:nvPr/>
            </p:nvSpPr>
            <p:spPr>
              <a:xfrm>
                <a:off x="7153186" y="6490022"/>
                <a:ext cx="1608647" cy="855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8D9506AF-FFD6-2A48-9C9E-F8BF606A8ECC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011669-3035-B742-A4B4-337D55F4DF89}"/>
                </a:ext>
              </a:extLst>
            </p:cNvPr>
            <p:cNvSpPr txBox="1"/>
            <p:nvPr/>
          </p:nvSpPr>
          <p:spPr>
            <a:xfrm>
              <a:off x="8105344" y="8389438"/>
              <a:ext cx="2214314" cy="931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667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667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2667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F41BFD-E974-8E47-9324-80AAF052F57A}"/>
              </a:ext>
            </a:extLst>
          </p:cNvPr>
          <p:cNvSpPr txBox="1"/>
          <p:nvPr/>
        </p:nvSpPr>
        <p:spPr>
          <a:xfrm>
            <a:off x="2871142" y="2159079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/>
              <p:nvPr/>
            </p:nvSpPr>
            <p:spPr>
              <a:xfrm>
                <a:off x="315063" y="2667000"/>
                <a:ext cx="7378819" cy="36447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DC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3200" spc="110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200" i="1" spc="110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spc="110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3200" spc="110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spc="110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ABCD</m:t>
                          </m:r>
                        </m:sub>
                      </m:sSub>
                      <m:r>
                        <a:rPr lang="vi-VN" sz="3200" i="1" spc="11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3200" i="1" spc="11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3200" i="1" spc="11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vi-VN" sz="3200" i="1" spc="11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3200" i="1" spc="11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vi-VN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3200" i="1" spc="11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3200" i="1" spc="11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</m:t>
                      </m:r>
                      <m:r>
                        <a:rPr lang="vi-VN" sz="3200" i="1" spc="11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vi-VN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3200" i="1" spc="11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3200" i="1" spc="11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spc="110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3" y="2667000"/>
                <a:ext cx="7378819" cy="3644780"/>
              </a:xfrm>
              <a:prstGeom prst="rect">
                <a:avLst/>
              </a:prstGeom>
              <a:blipFill>
                <a:blip r:embed="rId3"/>
                <a:stretch>
                  <a:fillRect l="-3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id="{224D9E92-3CCB-4441-9277-79A2CFFF03C8}"/>
              </a:ext>
            </a:extLst>
          </p:cNvPr>
          <p:cNvSpPr txBox="1"/>
          <p:nvPr/>
        </p:nvSpPr>
        <p:spPr>
          <a:xfrm>
            <a:off x="241180" y="640795"/>
            <a:ext cx="9055220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B0A57-E7BA-7A42-A053-3707C2A343BE}"/>
              </a:ext>
            </a:extLst>
          </p:cNvPr>
          <p:cNvSpPr/>
          <p:nvPr/>
        </p:nvSpPr>
        <p:spPr>
          <a:xfrm>
            <a:off x="148815" y="1229876"/>
            <a:ext cx="342690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BT2:(SGK–106) </a:t>
            </a:r>
            <a:endParaRPr lang="x-none" sz="2667" b="1" dirty="0"/>
          </a:p>
        </p:txBody>
      </p:sp>
    </p:spTree>
    <p:extLst>
      <p:ext uri="{BB962C8B-B14F-4D97-AF65-F5344CB8AC3E}">
        <p14:creationId xmlns:p14="http://schemas.microsoft.com/office/powerpoint/2010/main" val="3770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D0A61D85-E582-EE48-8419-56D7F66D8B4C}"/>
              </a:ext>
            </a:extLst>
          </p:cNvPr>
          <p:cNvSpPr txBox="1"/>
          <p:nvPr/>
        </p:nvSpPr>
        <p:spPr>
          <a:xfrm>
            <a:off x="246910" y="3025665"/>
            <a:ext cx="4826001" cy="206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2933" b="1" i="1" spc="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29FB0A5-1EBD-094D-B67E-F2B139EB051E}"/>
              </a:ext>
            </a:extLst>
          </p:cNvPr>
          <p:cNvSpPr txBox="1"/>
          <p:nvPr/>
        </p:nvSpPr>
        <p:spPr>
          <a:xfrm>
            <a:off x="7135630" y="3046339"/>
            <a:ext cx="4673600" cy="277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2933" b="1" i="1" spc="1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933" b="1" i="1" spc="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b="1" i="1" spc="1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68A8A9-45F1-E84A-AA41-60AAC0CD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619499" flipH="1">
            <a:off x="2409714" y="1831457"/>
            <a:ext cx="1450980" cy="145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AB4B4A-9668-AF4C-84DA-33B483753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735006">
            <a:off x="8802605" y="1703790"/>
            <a:ext cx="1196332" cy="141987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92A80A-1A30-1648-9C0B-32284A09787B}"/>
              </a:ext>
            </a:extLst>
          </p:cNvPr>
          <p:cNvGrpSpPr/>
          <p:nvPr/>
        </p:nvGrpSpPr>
        <p:grpSpPr>
          <a:xfrm>
            <a:off x="568869" y="228600"/>
            <a:ext cx="11498661" cy="2082800"/>
            <a:chOff x="853303" y="342900"/>
            <a:chExt cx="17247992" cy="3124200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D58C4645-E751-EA4C-B8C3-E5A63573447D}"/>
                </a:ext>
              </a:extLst>
            </p:cNvPr>
            <p:cNvSpPr/>
            <p:nvPr/>
          </p:nvSpPr>
          <p:spPr>
            <a:xfrm>
              <a:off x="5257800" y="342900"/>
              <a:ext cx="8229600" cy="3124200"/>
            </a:xfrm>
            <a:prstGeom prst="trapezoid">
              <a:avLst>
                <a:gd name="adj" fmla="val 7700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20388878">
                    <a:custGeom>
                      <a:avLst/>
                      <a:gdLst>
                        <a:gd name="connsiteX0" fmla="*/ 0 w 5486400"/>
                        <a:gd name="connsiteY0" fmla="*/ 2082800 h 2082800"/>
                        <a:gd name="connsiteX1" fmla="*/ 288706 w 5486400"/>
                        <a:gd name="connsiteY1" fmla="*/ 1707896 h 2082800"/>
                        <a:gd name="connsiteX2" fmla="*/ 593452 w 5486400"/>
                        <a:gd name="connsiteY2" fmla="*/ 1312164 h 2082800"/>
                        <a:gd name="connsiteX3" fmla="*/ 882158 w 5486400"/>
                        <a:gd name="connsiteY3" fmla="*/ 937260 h 2082800"/>
                        <a:gd name="connsiteX4" fmla="*/ 1186903 w 5486400"/>
                        <a:gd name="connsiteY4" fmla="*/ 541528 h 2082800"/>
                        <a:gd name="connsiteX5" fmla="*/ 1603923 w 5486400"/>
                        <a:gd name="connsiteY5" fmla="*/ 0 h 2082800"/>
                        <a:gd name="connsiteX6" fmla="*/ 2127990 w 5486400"/>
                        <a:gd name="connsiteY6" fmla="*/ 0 h 2082800"/>
                        <a:gd name="connsiteX7" fmla="*/ 2674843 w 5486400"/>
                        <a:gd name="connsiteY7" fmla="*/ 0 h 2082800"/>
                        <a:gd name="connsiteX8" fmla="*/ 3198911 w 5486400"/>
                        <a:gd name="connsiteY8" fmla="*/ 0 h 2082800"/>
                        <a:gd name="connsiteX9" fmla="*/ 3882477 w 5486400"/>
                        <a:gd name="connsiteY9" fmla="*/ 0 h 2082800"/>
                        <a:gd name="connsiteX10" fmla="*/ 4219301 w 5486400"/>
                        <a:gd name="connsiteY10" fmla="*/ 437388 h 2082800"/>
                        <a:gd name="connsiteX11" fmla="*/ 4540085 w 5486400"/>
                        <a:gd name="connsiteY11" fmla="*/ 853948 h 2082800"/>
                        <a:gd name="connsiteX12" fmla="*/ 4860870 w 5486400"/>
                        <a:gd name="connsiteY12" fmla="*/ 1270508 h 2082800"/>
                        <a:gd name="connsiteX13" fmla="*/ 5197694 w 5486400"/>
                        <a:gd name="connsiteY13" fmla="*/ 1707896 h 2082800"/>
                        <a:gd name="connsiteX14" fmla="*/ 5486400 w 5486400"/>
                        <a:gd name="connsiteY14" fmla="*/ 2082800 h 2082800"/>
                        <a:gd name="connsiteX15" fmla="*/ 4992624 w 5486400"/>
                        <a:gd name="connsiteY15" fmla="*/ 2082800 h 2082800"/>
                        <a:gd name="connsiteX16" fmla="*/ 4334256 w 5486400"/>
                        <a:gd name="connsiteY16" fmla="*/ 2082800 h 2082800"/>
                        <a:gd name="connsiteX17" fmla="*/ 3675888 w 5486400"/>
                        <a:gd name="connsiteY17" fmla="*/ 2082800 h 2082800"/>
                        <a:gd name="connsiteX18" fmla="*/ 3182112 w 5486400"/>
                        <a:gd name="connsiteY18" fmla="*/ 2082800 h 2082800"/>
                        <a:gd name="connsiteX19" fmla="*/ 2798064 w 5486400"/>
                        <a:gd name="connsiteY19" fmla="*/ 2082800 h 2082800"/>
                        <a:gd name="connsiteX20" fmla="*/ 2194560 w 5486400"/>
                        <a:gd name="connsiteY20" fmla="*/ 2082800 h 2082800"/>
                        <a:gd name="connsiteX21" fmla="*/ 1645920 w 5486400"/>
                        <a:gd name="connsiteY21" fmla="*/ 2082800 h 2082800"/>
                        <a:gd name="connsiteX22" fmla="*/ 987552 w 5486400"/>
                        <a:gd name="connsiteY22" fmla="*/ 2082800 h 2082800"/>
                        <a:gd name="connsiteX23" fmla="*/ 0 w 5486400"/>
                        <a:gd name="connsiteY23" fmla="*/ 2082800 h 2082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5486400" h="2082800" fill="none" extrusionOk="0">
                          <a:moveTo>
                            <a:pt x="0" y="2082800"/>
                          </a:moveTo>
                          <a:cubicBezTo>
                            <a:pt x="33938" y="1945902"/>
                            <a:pt x="169209" y="1904252"/>
                            <a:pt x="288706" y="1707896"/>
                          </a:cubicBezTo>
                          <a:cubicBezTo>
                            <a:pt x="408203" y="1511541"/>
                            <a:pt x="496405" y="1521713"/>
                            <a:pt x="593452" y="1312164"/>
                          </a:cubicBezTo>
                          <a:cubicBezTo>
                            <a:pt x="690499" y="1102615"/>
                            <a:pt x="795402" y="1074749"/>
                            <a:pt x="882158" y="937260"/>
                          </a:cubicBezTo>
                          <a:cubicBezTo>
                            <a:pt x="968914" y="799770"/>
                            <a:pt x="1110243" y="674397"/>
                            <a:pt x="1186903" y="541528"/>
                          </a:cubicBezTo>
                          <a:cubicBezTo>
                            <a:pt x="1263563" y="408659"/>
                            <a:pt x="1527002" y="222153"/>
                            <a:pt x="1603923" y="0"/>
                          </a:cubicBezTo>
                          <a:cubicBezTo>
                            <a:pt x="1810808" y="-26159"/>
                            <a:pt x="1930025" y="51736"/>
                            <a:pt x="2127990" y="0"/>
                          </a:cubicBezTo>
                          <a:cubicBezTo>
                            <a:pt x="2325955" y="-51736"/>
                            <a:pt x="2554822" y="1413"/>
                            <a:pt x="2674843" y="0"/>
                          </a:cubicBezTo>
                          <a:cubicBezTo>
                            <a:pt x="2794864" y="-1413"/>
                            <a:pt x="3001010" y="38939"/>
                            <a:pt x="3198911" y="0"/>
                          </a:cubicBezTo>
                          <a:cubicBezTo>
                            <a:pt x="3396812" y="-38939"/>
                            <a:pt x="3743443" y="9927"/>
                            <a:pt x="3882477" y="0"/>
                          </a:cubicBezTo>
                          <a:cubicBezTo>
                            <a:pt x="4000081" y="69274"/>
                            <a:pt x="4092851" y="325898"/>
                            <a:pt x="4219301" y="437388"/>
                          </a:cubicBezTo>
                          <a:cubicBezTo>
                            <a:pt x="4345751" y="548879"/>
                            <a:pt x="4370958" y="688310"/>
                            <a:pt x="4540085" y="853948"/>
                          </a:cubicBezTo>
                          <a:cubicBezTo>
                            <a:pt x="4709212" y="1019585"/>
                            <a:pt x="4736493" y="1146632"/>
                            <a:pt x="4860870" y="1270508"/>
                          </a:cubicBezTo>
                          <a:cubicBezTo>
                            <a:pt x="4985247" y="1394384"/>
                            <a:pt x="5019814" y="1546350"/>
                            <a:pt x="5197694" y="1707896"/>
                          </a:cubicBezTo>
                          <a:cubicBezTo>
                            <a:pt x="5375574" y="1869442"/>
                            <a:pt x="5406215" y="1986037"/>
                            <a:pt x="5486400" y="2082800"/>
                          </a:cubicBezTo>
                          <a:cubicBezTo>
                            <a:pt x="5375939" y="2135844"/>
                            <a:pt x="5228905" y="2065335"/>
                            <a:pt x="4992624" y="2082800"/>
                          </a:cubicBezTo>
                          <a:cubicBezTo>
                            <a:pt x="4756343" y="2100265"/>
                            <a:pt x="4553681" y="2039509"/>
                            <a:pt x="4334256" y="2082800"/>
                          </a:cubicBezTo>
                          <a:cubicBezTo>
                            <a:pt x="4114831" y="2126091"/>
                            <a:pt x="3918905" y="2041755"/>
                            <a:pt x="3675888" y="2082800"/>
                          </a:cubicBezTo>
                          <a:cubicBezTo>
                            <a:pt x="3432871" y="2123845"/>
                            <a:pt x="3350005" y="2061287"/>
                            <a:pt x="3182112" y="2082800"/>
                          </a:cubicBezTo>
                          <a:cubicBezTo>
                            <a:pt x="3014219" y="2104313"/>
                            <a:pt x="2919739" y="2052138"/>
                            <a:pt x="2798064" y="2082800"/>
                          </a:cubicBezTo>
                          <a:cubicBezTo>
                            <a:pt x="2676389" y="2113462"/>
                            <a:pt x="2424214" y="2048345"/>
                            <a:pt x="2194560" y="2082800"/>
                          </a:cubicBezTo>
                          <a:cubicBezTo>
                            <a:pt x="1964906" y="2117255"/>
                            <a:pt x="1805527" y="2068487"/>
                            <a:pt x="1645920" y="2082800"/>
                          </a:cubicBezTo>
                          <a:cubicBezTo>
                            <a:pt x="1486313" y="2097113"/>
                            <a:pt x="1146475" y="2028822"/>
                            <a:pt x="987552" y="2082800"/>
                          </a:cubicBezTo>
                          <a:cubicBezTo>
                            <a:pt x="828629" y="2136778"/>
                            <a:pt x="466351" y="2010697"/>
                            <a:pt x="0" y="2082800"/>
                          </a:cubicBezTo>
                          <a:close/>
                        </a:path>
                        <a:path w="5486400" h="2082800" stroke="0" extrusionOk="0">
                          <a:moveTo>
                            <a:pt x="0" y="2082800"/>
                          </a:moveTo>
                          <a:cubicBezTo>
                            <a:pt x="61349" y="2001659"/>
                            <a:pt x="212233" y="1882701"/>
                            <a:pt x="304745" y="1687068"/>
                          </a:cubicBezTo>
                          <a:cubicBezTo>
                            <a:pt x="397257" y="1491435"/>
                            <a:pt x="558799" y="1385026"/>
                            <a:pt x="641569" y="1249680"/>
                          </a:cubicBezTo>
                          <a:cubicBezTo>
                            <a:pt x="724339" y="1114334"/>
                            <a:pt x="895662" y="1020590"/>
                            <a:pt x="962354" y="833120"/>
                          </a:cubicBezTo>
                          <a:cubicBezTo>
                            <a:pt x="1029046" y="645650"/>
                            <a:pt x="1165698" y="654956"/>
                            <a:pt x="1251060" y="458216"/>
                          </a:cubicBezTo>
                          <a:cubicBezTo>
                            <a:pt x="1336422" y="261476"/>
                            <a:pt x="1484089" y="201763"/>
                            <a:pt x="1603923" y="0"/>
                          </a:cubicBezTo>
                          <a:cubicBezTo>
                            <a:pt x="1755510" y="-36482"/>
                            <a:pt x="2020211" y="49155"/>
                            <a:pt x="2150776" y="0"/>
                          </a:cubicBezTo>
                          <a:cubicBezTo>
                            <a:pt x="2281341" y="-49155"/>
                            <a:pt x="2514047" y="57186"/>
                            <a:pt x="2697629" y="0"/>
                          </a:cubicBezTo>
                          <a:cubicBezTo>
                            <a:pt x="2881211" y="-57186"/>
                            <a:pt x="3039654" y="20170"/>
                            <a:pt x="3312839" y="0"/>
                          </a:cubicBezTo>
                          <a:cubicBezTo>
                            <a:pt x="3586024" y="-20170"/>
                            <a:pt x="3654292" y="62948"/>
                            <a:pt x="3882477" y="0"/>
                          </a:cubicBezTo>
                          <a:cubicBezTo>
                            <a:pt x="3985195" y="80365"/>
                            <a:pt x="4082683" y="351507"/>
                            <a:pt x="4219301" y="437388"/>
                          </a:cubicBezTo>
                          <a:cubicBezTo>
                            <a:pt x="4355918" y="523270"/>
                            <a:pt x="4389386" y="691980"/>
                            <a:pt x="4540085" y="853948"/>
                          </a:cubicBezTo>
                          <a:cubicBezTo>
                            <a:pt x="4690784" y="1015916"/>
                            <a:pt x="4729951" y="1121646"/>
                            <a:pt x="4860870" y="1270508"/>
                          </a:cubicBezTo>
                          <a:cubicBezTo>
                            <a:pt x="4991789" y="1419370"/>
                            <a:pt x="5023562" y="1516344"/>
                            <a:pt x="5197694" y="1707896"/>
                          </a:cubicBezTo>
                          <a:cubicBezTo>
                            <a:pt x="5371826" y="1899448"/>
                            <a:pt x="5333831" y="1975301"/>
                            <a:pt x="5486400" y="2082800"/>
                          </a:cubicBezTo>
                          <a:cubicBezTo>
                            <a:pt x="5204660" y="2154997"/>
                            <a:pt x="4967576" y="2075365"/>
                            <a:pt x="4828032" y="2082800"/>
                          </a:cubicBezTo>
                          <a:cubicBezTo>
                            <a:pt x="4688488" y="2090235"/>
                            <a:pt x="4621797" y="2075022"/>
                            <a:pt x="4443984" y="2082800"/>
                          </a:cubicBezTo>
                          <a:cubicBezTo>
                            <a:pt x="4266171" y="2090578"/>
                            <a:pt x="4192423" y="2044150"/>
                            <a:pt x="4059936" y="2082800"/>
                          </a:cubicBezTo>
                          <a:cubicBezTo>
                            <a:pt x="3927449" y="2121450"/>
                            <a:pt x="3685765" y="2061840"/>
                            <a:pt x="3401568" y="2082800"/>
                          </a:cubicBezTo>
                          <a:cubicBezTo>
                            <a:pt x="3117371" y="2103760"/>
                            <a:pt x="2967889" y="2028103"/>
                            <a:pt x="2852928" y="2082800"/>
                          </a:cubicBezTo>
                          <a:cubicBezTo>
                            <a:pt x="2737967" y="2137497"/>
                            <a:pt x="2392369" y="2056471"/>
                            <a:pt x="2249424" y="2082800"/>
                          </a:cubicBezTo>
                          <a:cubicBezTo>
                            <a:pt x="2106479" y="2109129"/>
                            <a:pt x="1999359" y="2047009"/>
                            <a:pt x="1810512" y="2082800"/>
                          </a:cubicBezTo>
                          <a:cubicBezTo>
                            <a:pt x="1621665" y="2118591"/>
                            <a:pt x="1556876" y="2080994"/>
                            <a:pt x="1371600" y="2082800"/>
                          </a:cubicBezTo>
                          <a:cubicBezTo>
                            <a:pt x="1186324" y="2084606"/>
                            <a:pt x="1051766" y="2059063"/>
                            <a:pt x="768096" y="2082800"/>
                          </a:cubicBezTo>
                          <a:cubicBezTo>
                            <a:pt x="484426" y="2106537"/>
                            <a:pt x="208297" y="2024587"/>
                            <a:pt x="0" y="208280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1A95BA-BAEA-054A-B90D-BC2A893CF78B}"/>
                </a:ext>
              </a:extLst>
            </p:cNvPr>
            <p:cNvSpPr txBox="1"/>
            <p:nvPr/>
          </p:nvSpPr>
          <p:spPr>
            <a:xfrm>
              <a:off x="853303" y="1139438"/>
              <a:ext cx="17247992" cy="1554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TỔNG KẾT</a:t>
              </a:r>
            </a:p>
            <a:p>
              <a:pPr algn="ctr"/>
              <a:r>
                <a:rPr lang="x-none" sz="2133" b="1" i="1" dirty="0">
                  <a:latin typeface="Arial" panose="020B0604020202020204" pitchFamily="34" charset="0"/>
                  <a:cs typeface="Arial" panose="020B0604020202020204" pitchFamily="34" charset="0"/>
                </a:rPr>
                <a:t>TÍNH CHU VI, DIỆN TÍCH HÌNH THANG CÂN NHƯ TÍNH CHU VI, DIỆN TÍCH HÌNH THANG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0818" y="-294537"/>
            <a:ext cx="2784924" cy="7447073"/>
            <a:chOff x="0" y="0"/>
            <a:chExt cx="9919649" cy="2652580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9774869" cy="26381022"/>
            </a:xfrm>
            <a:custGeom>
              <a:avLst/>
              <a:gdLst/>
              <a:ahLst/>
              <a:cxnLst/>
              <a:rect l="l" t="t" r="r" b="b"/>
              <a:pathLst>
                <a:path w="9774869" h="26381022">
                  <a:moveTo>
                    <a:pt x="0" y="0"/>
                  </a:moveTo>
                  <a:lnTo>
                    <a:pt x="9774869" y="0"/>
                  </a:lnTo>
                  <a:lnTo>
                    <a:pt x="9774869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919649" cy="26525801"/>
            </a:xfrm>
            <a:custGeom>
              <a:avLst/>
              <a:gdLst/>
              <a:ahLst/>
              <a:cxnLst/>
              <a:rect l="l" t="t" r="r" b="b"/>
              <a:pathLst>
                <a:path w="9919649" h="26525801">
                  <a:moveTo>
                    <a:pt x="9774869" y="26381022"/>
                  </a:moveTo>
                  <a:lnTo>
                    <a:pt x="9919649" y="26381022"/>
                  </a:lnTo>
                  <a:lnTo>
                    <a:pt x="9919649" y="26525801"/>
                  </a:lnTo>
                  <a:lnTo>
                    <a:pt x="9774869" y="26525801"/>
                  </a:lnTo>
                  <a:lnTo>
                    <a:pt x="9774869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774869" y="144780"/>
                  </a:moveTo>
                  <a:lnTo>
                    <a:pt x="9919649" y="144780"/>
                  </a:lnTo>
                  <a:lnTo>
                    <a:pt x="9919649" y="26381022"/>
                  </a:lnTo>
                  <a:lnTo>
                    <a:pt x="9774869" y="26381022"/>
                  </a:lnTo>
                  <a:lnTo>
                    <a:pt x="9774869" y="144780"/>
                  </a:lnTo>
                  <a:close/>
                  <a:moveTo>
                    <a:pt x="144780" y="26381022"/>
                  </a:moveTo>
                  <a:lnTo>
                    <a:pt x="9774869" y="26381022"/>
                  </a:lnTo>
                  <a:lnTo>
                    <a:pt x="9774869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774869" y="0"/>
                  </a:moveTo>
                  <a:lnTo>
                    <a:pt x="9919649" y="0"/>
                  </a:lnTo>
                  <a:lnTo>
                    <a:pt x="9919649" y="144780"/>
                  </a:lnTo>
                  <a:lnTo>
                    <a:pt x="9774869" y="144780"/>
                  </a:lnTo>
                  <a:lnTo>
                    <a:pt x="9774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774869" y="0"/>
                  </a:lnTo>
                  <a:lnTo>
                    <a:pt x="9774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529242" y="681037"/>
            <a:ext cx="4976958" cy="107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3200" b="1" spc="253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VẺ VÈ VE</a:t>
            </a:r>
          </a:p>
          <a:p>
            <a:pPr algn="r">
              <a:lnSpc>
                <a:spcPct val="114000"/>
              </a:lnSpc>
            </a:pPr>
            <a:r>
              <a:rPr lang="en-US" sz="3200" b="1" spc="253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VÈ DIỆN TÍCH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48800" y="5074357"/>
            <a:ext cx="3424456" cy="3212763"/>
          </a:xfrm>
          <a:prstGeom prst="rect">
            <a:avLst/>
          </a:prstGeom>
        </p:spPr>
      </p:pic>
      <p:pic>
        <p:nvPicPr>
          <p:cNvPr id="13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id="{D437402A-992B-5F46-9B62-A585D06F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281"/>
          <a:stretch/>
        </p:blipFill>
        <p:spPr bwMode="auto">
          <a:xfrm>
            <a:off x="1961675" y="2246759"/>
            <a:ext cx="2794000" cy="23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ông trình thiết kế ấn tượng">
            <a:extLst>
              <a:ext uri="{FF2B5EF4-FFF2-40B4-BE49-F238E27FC236}">
                <a16:creationId xmlns:a16="http://schemas.microsoft.com/office/drawing/2014/main" id="{3D84D146-072C-0B4F-AA40-42CBAFCD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5" y="444460"/>
            <a:ext cx="3048000" cy="20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B9BC1813-A7F0-3E4B-880B-534FB999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9" y="4495800"/>
            <a:ext cx="3137907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A89F73-764D-E443-B12D-2D61F0D5D93B}"/>
              </a:ext>
            </a:extLst>
          </p:cNvPr>
          <p:cNvSpPr txBox="1"/>
          <p:nvPr/>
        </p:nvSpPr>
        <p:spPr>
          <a:xfrm>
            <a:off x="4622800" y="2428666"/>
            <a:ext cx="7028880" cy="221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vi-VN" sz="3200" dirty="0"/>
              <a:t>Muốn tính diện tích hình thang</a:t>
            </a:r>
            <a:br>
              <a:rPr lang="vi-VN" sz="7667" dirty="0"/>
            </a:br>
            <a:r>
              <a:rPr lang="vi-VN" sz="3200" dirty="0"/>
              <a:t>Đáy lớn, đáy nhỏ ta mang cộng vào</a:t>
            </a:r>
            <a:br>
              <a:rPr lang="vi-VN" sz="7667" dirty="0"/>
            </a:br>
            <a:r>
              <a:rPr lang="vi-VN" sz="3200" dirty="0"/>
              <a:t>Rồi đem nhân với đường cao</a:t>
            </a:r>
            <a:br>
              <a:rPr lang="vi-VN" sz="7667" dirty="0"/>
            </a:br>
            <a:r>
              <a:rPr lang="vi-VN" sz="3200" dirty="0"/>
              <a:t>Chia đôi kết quả thế nào cũng ra.</a:t>
            </a:r>
            <a:endParaRPr lang="en-US" sz="7667" b="1" spc="253" dirty="0">
              <a:solidFill>
                <a:srgbClr val="2E414D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72526" y="3452814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89018" y="239888"/>
            <a:ext cx="406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6 –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008014"/>
            <a:ext cx="2549982" cy="168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4008014"/>
            <a:ext cx="1721031" cy="1721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55" y="2956194"/>
            <a:ext cx="3661918" cy="36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54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6400" y="2832527"/>
            <a:ext cx="3523705" cy="225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spc="172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0979" y="-920582"/>
            <a:ext cx="3424456" cy="321276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7205E63-961F-2A46-B4E7-818A97A5F5A4}"/>
              </a:ext>
            </a:extLst>
          </p:cNvPr>
          <p:cNvGrpSpPr/>
          <p:nvPr/>
        </p:nvGrpSpPr>
        <p:grpSpPr>
          <a:xfrm>
            <a:off x="3930105" y="335346"/>
            <a:ext cx="7262497" cy="2497181"/>
            <a:chOff x="6365554" y="1028700"/>
            <a:chExt cx="10893746" cy="3745772"/>
          </a:xfrm>
        </p:grpSpPr>
        <p:grpSp>
          <p:nvGrpSpPr>
            <p:cNvPr id="10" name="Group 10"/>
            <p:cNvGrpSpPr/>
            <p:nvPr/>
          </p:nvGrpSpPr>
          <p:grpSpPr>
            <a:xfrm>
              <a:off x="6365554" y="1028700"/>
              <a:ext cx="10893746" cy="3745772"/>
              <a:chOff x="0" y="0"/>
              <a:chExt cx="25868362" cy="88947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29AABB-A6D2-8B43-AB23-1BE6EBEBF21D}"/>
                </a:ext>
              </a:extLst>
            </p:cNvPr>
            <p:cNvSpPr txBox="1"/>
            <p:nvPr/>
          </p:nvSpPr>
          <p:spPr>
            <a:xfrm>
              <a:off x="6629400" y="1374750"/>
              <a:ext cx="10210800" cy="279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nội dung bài đã học.</a:t>
              </a:r>
              <a:endParaRPr lang="x-none" sz="2667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chu vi,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x-none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557235-6C8C-FE47-88DD-AFE467C48439}"/>
              </a:ext>
            </a:extLst>
          </p:cNvPr>
          <p:cNvGrpSpPr/>
          <p:nvPr/>
        </p:nvGrpSpPr>
        <p:grpSpPr>
          <a:xfrm>
            <a:off x="3909782" y="3239590"/>
            <a:ext cx="7262497" cy="2497181"/>
            <a:chOff x="6365554" y="5512528"/>
            <a:chExt cx="10893746" cy="3745772"/>
          </a:xfrm>
        </p:grpSpPr>
        <p:grpSp>
          <p:nvGrpSpPr>
            <p:cNvPr id="4" name="Group 4"/>
            <p:cNvGrpSpPr/>
            <p:nvPr/>
          </p:nvGrpSpPr>
          <p:grpSpPr>
            <a:xfrm>
              <a:off x="6365554" y="5512528"/>
              <a:ext cx="10893746" cy="3745772"/>
              <a:chOff x="0" y="0"/>
              <a:chExt cx="25868362" cy="88947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9448E5-8367-4444-982E-6C16EDD8A298}"/>
                </a:ext>
              </a:extLst>
            </p:cNvPr>
            <p:cNvSpPr txBox="1"/>
            <p:nvPr/>
          </p:nvSpPr>
          <p:spPr>
            <a:xfrm>
              <a:off x="6629400" y="6251550"/>
              <a:ext cx="10421448" cy="279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SBT.</a:t>
              </a:r>
              <a:endParaRPr lang="x-none" sz="2667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fr-FR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fr-FR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dung</a:t>
              </a:r>
              <a:r>
                <a:rPr lang="fr-FR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667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fr-FR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còn lại của bài, tiết sau học tiếp.</a:t>
              </a:r>
              <a:endParaRPr lang="x-none" sz="2667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3">
            <a:extLst>
              <a:ext uri="{FF2B5EF4-FFF2-40B4-BE49-F238E27FC236}">
                <a16:creationId xmlns:a16="http://schemas.microsoft.com/office/drawing/2014/main" id="{CD3BD724-0BF6-1345-951D-CE610A92D5FE}"/>
              </a:ext>
            </a:extLst>
          </p:cNvPr>
          <p:cNvSpPr/>
          <p:nvPr/>
        </p:nvSpPr>
        <p:spPr>
          <a:xfrm>
            <a:off x="7972068" y="1524333"/>
            <a:ext cx="3612138" cy="3239256"/>
          </a:xfrm>
          <a:prstGeom prst="trapezoid">
            <a:avLst>
              <a:gd name="adj" fmla="val 20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1E579-09DD-324D-8696-95AA1FBA2A44}"/>
              </a:ext>
            </a:extLst>
          </p:cNvPr>
          <p:cNvSpPr txBox="1"/>
          <p:nvPr/>
        </p:nvSpPr>
        <p:spPr>
          <a:xfrm>
            <a:off x="7915370" y="104573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27240-240C-954A-B848-EC0104046C04}"/>
              </a:ext>
            </a:extLst>
          </p:cNvPr>
          <p:cNvSpPr txBox="1"/>
          <p:nvPr/>
        </p:nvSpPr>
        <p:spPr>
          <a:xfrm>
            <a:off x="11074400" y="101393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EB97C-2032-8E48-AB78-94FDCC00963C}"/>
              </a:ext>
            </a:extLst>
          </p:cNvPr>
          <p:cNvSpPr txBox="1"/>
          <p:nvPr/>
        </p:nvSpPr>
        <p:spPr>
          <a:xfrm>
            <a:off x="7505150" y="461603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59AD2-DBFB-8341-92B2-DAB39DD89D28}"/>
              </a:ext>
            </a:extLst>
          </p:cNvPr>
          <p:cNvSpPr txBox="1"/>
          <p:nvPr/>
        </p:nvSpPr>
        <p:spPr>
          <a:xfrm>
            <a:off x="11600171" y="4491099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609600" y="398135"/>
            <a:ext cx="9418233" cy="59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b="1" spc="172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741FD-EF9D-4742-A1A4-3BFB696FEB50}"/>
              </a:ext>
            </a:extLst>
          </p:cNvPr>
          <p:cNvSpPr txBox="1"/>
          <p:nvPr/>
        </p:nvSpPr>
        <p:spPr>
          <a:xfrm>
            <a:off x="84140" y="1134830"/>
            <a:ext cx="763645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Nêu nhận xét về mối quan hệ giữa các cạnh, các góc của hình thang.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135390" y="3733800"/>
            <a:ext cx="763645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Nêu cách tính chu vi và diện tích của hình thang mà em biết.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18318" y="463405"/>
            <a:ext cx="9418233" cy="59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b="1" spc="172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31" name="!!3">
            <a:extLst>
              <a:ext uri="{FF2B5EF4-FFF2-40B4-BE49-F238E27FC236}">
                <a16:creationId xmlns:a16="http://schemas.microsoft.com/office/drawing/2014/main" id="{CF5560B0-38A5-6048-AE10-612C927A8D2A}"/>
              </a:ext>
            </a:extLst>
          </p:cNvPr>
          <p:cNvSpPr/>
          <p:nvPr/>
        </p:nvSpPr>
        <p:spPr>
          <a:xfrm>
            <a:off x="7972068" y="1524333"/>
            <a:ext cx="3612138" cy="3968992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6BFD08-994D-944F-9E8F-C942A279C6AE}"/>
              </a:ext>
            </a:extLst>
          </p:cNvPr>
          <p:cNvSpPr txBox="1"/>
          <p:nvPr/>
        </p:nvSpPr>
        <p:spPr>
          <a:xfrm>
            <a:off x="7915370" y="104573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E2D347-0DB0-FE48-A98A-F8A7224D4204}"/>
              </a:ext>
            </a:extLst>
          </p:cNvPr>
          <p:cNvSpPr txBox="1"/>
          <p:nvPr/>
        </p:nvSpPr>
        <p:spPr>
          <a:xfrm>
            <a:off x="11074400" y="101393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D5FD0-8D97-384B-BD8B-5C13E2074AD8}"/>
              </a:ext>
            </a:extLst>
          </p:cNvPr>
          <p:cNvSpPr txBox="1"/>
          <p:nvPr/>
        </p:nvSpPr>
        <p:spPr>
          <a:xfrm>
            <a:off x="7423141" y="513464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7CE616-1D5B-E941-8F60-CAC00C17B830}"/>
              </a:ext>
            </a:extLst>
          </p:cNvPr>
          <p:cNvSpPr txBox="1"/>
          <p:nvPr/>
        </p:nvSpPr>
        <p:spPr>
          <a:xfrm>
            <a:off x="11637974" y="511811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3D257B-EEB2-FC4E-B4F9-D86B533AD06D}"/>
              </a:ext>
            </a:extLst>
          </p:cNvPr>
          <p:cNvSpPr txBox="1"/>
          <p:nvPr/>
        </p:nvSpPr>
        <p:spPr>
          <a:xfrm>
            <a:off x="7730080" y="5873308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504C80-B48E-634C-9E36-A649D1604EFF}"/>
              </a:ext>
            </a:extLst>
          </p:cNvPr>
          <p:cNvCxnSpPr>
            <a:cxnSpLocks/>
          </p:cNvCxnSpPr>
          <p:nvPr/>
        </p:nvCxnSpPr>
        <p:spPr>
          <a:xfrm>
            <a:off x="8042506" y="3405293"/>
            <a:ext cx="304800" cy="203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080C7-94AD-5944-A8BA-489F932002F6}"/>
              </a:ext>
            </a:extLst>
          </p:cNvPr>
          <p:cNvCxnSpPr>
            <a:cxnSpLocks/>
          </p:cNvCxnSpPr>
          <p:nvPr/>
        </p:nvCxnSpPr>
        <p:spPr>
          <a:xfrm flipH="1">
            <a:off x="11209530" y="3490665"/>
            <a:ext cx="301835" cy="203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360501-719F-794B-B1D9-225068A6D9D1}"/>
              </a:ext>
            </a:extLst>
          </p:cNvPr>
          <p:cNvCxnSpPr>
            <a:cxnSpLocks/>
          </p:cNvCxnSpPr>
          <p:nvPr/>
        </p:nvCxnSpPr>
        <p:spPr>
          <a:xfrm>
            <a:off x="8478559" y="1504868"/>
            <a:ext cx="3105647" cy="3988457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9A7D90-B67B-924F-82DD-219FD02D5164}"/>
              </a:ext>
            </a:extLst>
          </p:cNvPr>
          <p:cNvCxnSpPr>
            <a:cxnSpLocks/>
          </p:cNvCxnSpPr>
          <p:nvPr/>
        </p:nvCxnSpPr>
        <p:spPr>
          <a:xfrm flipH="1">
            <a:off x="7980299" y="1520462"/>
            <a:ext cx="3043301" cy="3950457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8C991535-6B1D-464D-9169-3CB73C5B7239}"/>
              </a:ext>
            </a:extLst>
          </p:cNvPr>
          <p:cNvSpPr/>
          <p:nvPr/>
        </p:nvSpPr>
        <p:spPr>
          <a:xfrm>
            <a:off x="7791160" y="5007109"/>
            <a:ext cx="609600" cy="6096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67003684-675D-B947-B97E-4B27E8637262}"/>
              </a:ext>
            </a:extLst>
          </p:cNvPr>
          <p:cNvSpPr/>
          <p:nvPr/>
        </p:nvSpPr>
        <p:spPr>
          <a:xfrm rot="15040899">
            <a:off x="11107271" y="5014809"/>
            <a:ext cx="609600" cy="6096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7F118-84B0-394D-90D7-B3E778582F1F}"/>
              </a:ext>
            </a:extLst>
          </p:cNvPr>
          <p:cNvGrpSpPr/>
          <p:nvPr/>
        </p:nvGrpSpPr>
        <p:grpSpPr>
          <a:xfrm>
            <a:off x="8176514" y="1345654"/>
            <a:ext cx="799485" cy="741802"/>
            <a:chOff x="11197970" y="2018481"/>
            <a:chExt cx="1199228" cy="111270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23496311-5ABB-2E4D-9613-A6A81F24788B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CBEBD9F-7D93-BF4E-BDA9-3E89FDCED29F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1528AF-2CDC-DF4A-9244-D27FA15FDC10}"/>
              </a:ext>
            </a:extLst>
          </p:cNvPr>
          <p:cNvGrpSpPr/>
          <p:nvPr/>
        </p:nvGrpSpPr>
        <p:grpSpPr>
          <a:xfrm rot="5400000">
            <a:off x="10520461" y="1345654"/>
            <a:ext cx="799485" cy="741802"/>
            <a:chOff x="11197970" y="2018481"/>
            <a:chExt cx="1199228" cy="111270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8788E84-F368-5C4D-85CA-1A08FBDFFC0D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619B5933-A2F6-7C46-B3D6-4A52394414A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6705EA8-281B-7044-BCF4-F5B4C2222E4B}"/>
              </a:ext>
            </a:extLst>
          </p:cNvPr>
          <p:cNvSpPr txBox="1"/>
          <p:nvPr/>
        </p:nvSpPr>
        <p:spPr>
          <a:xfrm>
            <a:off x="94716" y="1042768"/>
            <a:ext cx="1429285" cy="68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933" b="1" dirty="0"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A1A36B-4936-6B47-A799-8332ED92B4B6}"/>
              </a:ext>
            </a:extLst>
          </p:cNvPr>
          <p:cNvSpPr txBox="1"/>
          <p:nvPr/>
        </p:nvSpPr>
        <p:spPr>
          <a:xfrm>
            <a:off x="170545" y="1840367"/>
            <a:ext cx="7564387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Trong hình thang cân: </a:t>
            </a:r>
          </a:p>
          <a:p>
            <a:pPr marL="381019" indent="-3810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ai cạnh đáy song song</a:t>
            </a:r>
          </a:p>
          <a:p>
            <a:pPr marL="381019" indent="-3810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</a:t>
            </a:r>
          </a:p>
          <a:p>
            <a:pPr marL="381019" indent="-3810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Hai đường chéo bằng nhau</a:t>
            </a:r>
          </a:p>
          <a:p>
            <a:pPr marL="381019" indent="-38101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Hai góc kề một đáy bằng nhau.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7A7F6E-63FF-5C49-AC8C-EFD5DF44293E}"/>
              </a:ext>
            </a:extLst>
          </p:cNvPr>
          <p:cNvGrpSpPr/>
          <p:nvPr/>
        </p:nvGrpSpPr>
        <p:grpSpPr>
          <a:xfrm>
            <a:off x="8366980" y="1059790"/>
            <a:ext cx="3889472" cy="3825298"/>
            <a:chOff x="11134711" y="1600251"/>
            <a:chExt cx="7214907" cy="7202811"/>
          </a:xfrm>
        </p:grpSpPr>
        <p:sp>
          <p:nvSpPr>
            <p:cNvPr id="9" name="!!3">
              <a:extLst>
                <a:ext uri="{FF2B5EF4-FFF2-40B4-BE49-F238E27FC236}">
                  <a16:creationId xmlns:a16="http://schemas.microsoft.com/office/drawing/2014/main" id="{CD3BD724-0BF6-1345-951D-CE610A92D5FE}"/>
                </a:ext>
              </a:extLst>
            </p:cNvPr>
            <p:cNvSpPr/>
            <p:nvPr/>
          </p:nvSpPr>
          <p:spPr>
            <a:xfrm>
              <a:off x="11958102" y="2286499"/>
              <a:ext cx="5418207" cy="5953488"/>
            </a:xfrm>
            <a:prstGeom prst="trapezoid">
              <a:avLst>
                <a:gd name="adj" fmla="val 20667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C1E579-09DD-324D-8696-95AA1FBA2A44}"/>
                </a:ext>
              </a:extLst>
            </p:cNvPr>
            <p:cNvSpPr txBox="1"/>
            <p:nvPr/>
          </p:nvSpPr>
          <p:spPr>
            <a:xfrm>
              <a:off x="12239046" y="1609641"/>
              <a:ext cx="851029" cy="1101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827240-240C-954A-B848-EC0104046C04}"/>
                </a:ext>
              </a:extLst>
            </p:cNvPr>
            <p:cNvSpPr txBox="1"/>
            <p:nvPr/>
          </p:nvSpPr>
          <p:spPr>
            <a:xfrm>
              <a:off x="16312855" y="1600251"/>
              <a:ext cx="851029" cy="1101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EB97C-2032-8E48-AB78-94FDCC00963C}"/>
                </a:ext>
              </a:extLst>
            </p:cNvPr>
            <p:cNvSpPr txBox="1"/>
            <p:nvPr/>
          </p:nvSpPr>
          <p:spPr>
            <a:xfrm>
              <a:off x="11134711" y="7701965"/>
              <a:ext cx="892659" cy="1101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59AD2-DBFB-8341-92B2-DAB39DD89D28}"/>
                </a:ext>
              </a:extLst>
            </p:cNvPr>
            <p:cNvSpPr txBox="1"/>
            <p:nvPr/>
          </p:nvSpPr>
          <p:spPr>
            <a:xfrm>
              <a:off x="17456959" y="7677172"/>
              <a:ext cx="892659" cy="1101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634179" y="478481"/>
            <a:ext cx="9418233" cy="59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000" b="1" spc="172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274681" y="1024783"/>
            <a:ext cx="763645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endParaRPr lang="x-non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/>
              <p:nvPr/>
            </p:nvSpPr>
            <p:spPr>
              <a:xfrm>
                <a:off x="285183" y="2205071"/>
                <a:ext cx="8677131" cy="3742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hình thang: </a:t>
                </a:r>
                <a:r>
                  <a:rPr lang="x-non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tổng độ dài các cạnh của hình thang.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Diện tích hình thang: 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x-none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ện tích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(đáy lớn + đáy nhỏ).chiều cao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83" y="2205071"/>
                <a:ext cx="8677131" cy="3742435"/>
              </a:xfrm>
              <a:prstGeom prst="rect">
                <a:avLst/>
              </a:prstGeom>
              <a:blipFill>
                <a:blip r:embed="rId2"/>
                <a:stretch>
                  <a:fillRect l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4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183" y="-200073"/>
            <a:ext cx="6261183" cy="7258145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85800" y="719783"/>
            <a:ext cx="482730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50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50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5000" b="1" spc="110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8294387" y="-686989"/>
            <a:ext cx="3424456" cy="32127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44943" y="1892300"/>
            <a:ext cx="4750245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endParaRPr lang="en-US" sz="2000" spc="20" dirty="0">
              <a:solidFill>
                <a:srgbClr val="2E414D"/>
              </a:solidFill>
              <a:latin typeface="Josefin Sans Regular"/>
            </a:endParaRPr>
          </a:p>
        </p:txBody>
      </p:sp>
      <p:pic>
        <p:nvPicPr>
          <p:cNvPr id="9" name="Picture 4" descr="công trình thiết kế ấn tượng">
            <a:extLst>
              <a:ext uri="{FF2B5EF4-FFF2-40B4-BE49-F238E27FC236}">
                <a16:creationId xmlns:a16="http://schemas.microsoft.com/office/drawing/2014/main" id="{D8BE8556-0771-A444-97AB-0DCD106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4" y="2457450"/>
            <a:ext cx="526688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E83D4-2E57-7E49-B7FA-56EA87ED8BA3}"/>
              </a:ext>
            </a:extLst>
          </p:cNvPr>
          <p:cNvSpPr txBox="1"/>
          <p:nvPr/>
        </p:nvSpPr>
        <p:spPr>
          <a:xfrm>
            <a:off x="6432456" y="2568746"/>
            <a:ext cx="5516877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3200" i="1" dirty="0">
                <a:latin typeface="Arial" panose="020B0604020202020204" pitchFamily="34" charset="0"/>
                <a:cs typeface="Arial" panose="020B0604020202020204" pitchFamily="34" charset="0"/>
              </a:rPr>
              <a:t>Ở tiểu học ta đã biết cách tính </a:t>
            </a:r>
            <a:r>
              <a:rPr lang="x-non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x-none" sz="3200" i="1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x-non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diện tích </a:t>
            </a:r>
            <a:r>
              <a:rPr lang="x-none" sz="3200" i="1" dirty="0">
                <a:latin typeface="Arial" panose="020B0604020202020204" pitchFamily="34" charset="0"/>
                <a:cs typeface="Arial" panose="020B0604020202020204" pitchFamily="34" charset="0"/>
              </a:rPr>
              <a:t>hình thang. Cách làm đó vẫn áp dụng được để tính chu vi và diện tích hình thang cân.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414192"/>
            <a:ext cx="5486400" cy="1039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13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ĐÀO TẠO </a:t>
            </a:r>
          </a:p>
          <a:p>
            <a:pPr>
              <a:lnSpc>
                <a:spcPct val="150000"/>
              </a:lnSpc>
            </a:pPr>
            <a:r>
              <a:rPr lang="en-US" sz="2400" b="1" spc="13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C303F-A2DC-AF44-9297-2A5A6FB02F6D}"/>
              </a:ext>
            </a:extLst>
          </p:cNvPr>
          <p:cNvGrpSpPr/>
          <p:nvPr/>
        </p:nvGrpSpPr>
        <p:grpSpPr>
          <a:xfrm>
            <a:off x="791319" y="1803400"/>
            <a:ext cx="10609363" cy="5401301"/>
            <a:chOff x="1186978" y="2705100"/>
            <a:chExt cx="15914044" cy="8101952"/>
          </a:xfrm>
        </p:grpSpPr>
        <p:grpSp>
          <p:nvGrpSpPr>
            <p:cNvPr id="3" name="Group 3"/>
            <p:cNvGrpSpPr/>
            <p:nvPr/>
          </p:nvGrpSpPr>
          <p:grpSpPr>
            <a:xfrm>
              <a:off x="1186978" y="2705100"/>
              <a:ext cx="15914044" cy="8101952"/>
              <a:chOff x="0" y="0"/>
              <a:chExt cx="27954481" cy="227573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27809700" cy="22612551"/>
              </a:xfrm>
              <a:custGeom>
                <a:avLst/>
                <a:gdLst/>
                <a:ahLst/>
                <a:cxnLst/>
                <a:rect l="l" t="t" r="r" b="b"/>
                <a:pathLst>
                  <a:path w="27809700" h="22612551">
                    <a:moveTo>
                      <a:pt x="0" y="0"/>
                    </a:moveTo>
                    <a:lnTo>
                      <a:pt x="27809700" y="0"/>
                    </a:lnTo>
                    <a:lnTo>
                      <a:pt x="27809700" y="22612551"/>
                    </a:lnTo>
                    <a:lnTo>
                      <a:pt x="0" y="22612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27954480" cy="22757330"/>
              </a:xfrm>
              <a:custGeom>
                <a:avLst/>
                <a:gdLst/>
                <a:ahLst/>
                <a:cxnLst/>
                <a:rect l="l" t="t" r="r" b="b"/>
                <a:pathLst>
                  <a:path w="27954480" h="22757330">
                    <a:moveTo>
                      <a:pt x="27809701" y="22612550"/>
                    </a:moveTo>
                    <a:lnTo>
                      <a:pt x="27954480" y="22612550"/>
                    </a:lnTo>
                    <a:lnTo>
                      <a:pt x="27954480" y="22757330"/>
                    </a:lnTo>
                    <a:lnTo>
                      <a:pt x="27809701" y="22757330"/>
                    </a:lnTo>
                    <a:lnTo>
                      <a:pt x="27809701" y="226125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612550"/>
                    </a:lnTo>
                    <a:lnTo>
                      <a:pt x="0" y="22612550"/>
                    </a:lnTo>
                    <a:lnTo>
                      <a:pt x="0" y="144780"/>
                    </a:lnTo>
                    <a:close/>
                    <a:moveTo>
                      <a:pt x="0" y="22612550"/>
                    </a:moveTo>
                    <a:lnTo>
                      <a:pt x="144780" y="22612550"/>
                    </a:lnTo>
                    <a:lnTo>
                      <a:pt x="144780" y="22757330"/>
                    </a:lnTo>
                    <a:lnTo>
                      <a:pt x="0" y="22757330"/>
                    </a:lnTo>
                    <a:lnTo>
                      <a:pt x="0" y="22612550"/>
                    </a:lnTo>
                    <a:close/>
                    <a:moveTo>
                      <a:pt x="27809701" y="144780"/>
                    </a:moveTo>
                    <a:lnTo>
                      <a:pt x="27954480" y="144780"/>
                    </a:lnTo>
                    <a:lnTo>
                      <a:pt x="27954480" y="22612550"/>
                    </a:lnTo>
                    <a:lnTo>
                      <a:pt x="27809701" y="22612550"/>
                    </a:lnTo>
                    <a:lnTo>
                      <a:pt x="27809701" y="144780"/>
                    </a:lnTo>
                    <a:close/>
                    <a:moveTo>
                      <a:pt x="144780" y="22612550"/>
                    </a:moveTo>
                    <a:lnTo>
                      <a:pt x="27809701" y="22612550"/>
                    </a:lnTo>
                    <a:lnTo>
                      <a:pt x="27809701" y="22757330"/>
                    </a:lnTo>
                    <a:lnTo>
                      <a:pt x="144780" y="22757330"/>
                    </a:lnTo>
                    <a:lnTo>
                      <a:pt x="144780" y="22612550"/>
                    </a:lnTo>
                    <a:close/>
                    <a:moveTo>
                      <a:pt x="27809701" y="0"/>
                    </a:moveTo>
                    <a:lnTo>
                      <a:pt x="27954480" y="0"/>
                    </a:lnTo>
                    <a:lnTo>
                      <a:pt x="27954480" y="144780"/>
                    </a:lnTo>
                    <a:lnTo>
                      <a:pt x="27809701" y="144780"/>
                    </a:lnTo>
                    <a:lnTo>
                      <a:pt x="2780970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09701" y="0"/>
                    </a:lnTo>
                    <a:lnTo>
                      <a:pt x="2780970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872776" y="2772041"/>
              <a:ext cx="14542444" cy="55448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534" b="1" spc="102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H6-C3-B4-T2:</a:t>
              </a:r>
            </a:p>
            <a:p>
              <a:pPr algn="ctr">
                <a:lnSpc>
                  <a:spcPct val="150000"/>
                </a:lnSpc>
              </a:pPr>
              <a:r>
                <a:rPr lang="en-US" sz="8534" b="1" spc="102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THANG CÂN 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237CFF5-F0A8-E14E-94F5-280F28A6C4E4}"/>
                </a:ext>
              </a:extLst>
            </p:cNvPr>
            <p:cNvSpPr txBox="1"/>
            <p:nvPr/>
          </p:nvSpPr>
          <p:spPr>
            <a:xfrm>
              <a:off x="3047999" y="8769006"/>
              <a:ext cx="9250798" cy="50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2933" spc="56" dirty="0">
                  <a:solidFill>
                    <a:srgbClr val="2E414D"/>
                  </a:solidFill>
                  <a:latin typeface="Josefin Sans Regular"/>
                </a:rPr>
                <a:t>GIÁO VIÊN: …………….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53998" y="421085"/>
            <a:ext cx="10306189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ACA6896-04F1-F04D-9783-B3791F86669E}"/>
              </a:ext>
            </a:extLst>
          </p:cNvPr>
          <p:cNvSpPr txBox="1"/>
          <p:nvPr/>
        </p:nvSpPr>
        <p:spPr>
          <a:xfrm>
            <a:off x="253998" y="1150238"/>
            <a:ext cx="10306189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600" b="1" spc="110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EC2C202-211F-084D-8EB1-63566996F8CF}"/>
              </a:ext>
            </a:extLst>
          </p:cNvPr>
          <p:cNvSpPr txBox="1"/>
          <p:nvPr/>
        </p:nvSpPr>
        <p:spPr>
          <a:xfrm>
            <a:off x="253999" y="2311400"/>
            <a:ext cx="10306189" cy="134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23" indent="-457223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1387BD9-193B-8441-B7CC-D81C41E0AC76}"/>
              </a:ext>
            </a:extLst>
          </p:cNvPr>
          <p:cNvSpPr txBox="1"/>
          <p:nvPr/>
        </p:nvSpPr>
        <p:spPr>
          <a:xfrm>
            <a:off x="254000" y="4068784"/>
            <a:ext cx="10306189" cy="133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23" indent="-457223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67" b="1" i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667" b="1" i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7C4986B-42A8-A84A-BE7D-E1844ACDB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850953" y="5103793"/>
            <a:ext cx="3424456" cy="321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544496" y="-106523"/>
            <a:ext cx="3424456" cy="3212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1A6C87-756C-C943-B9F5-623935E3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40614"/>
            <a:ext cx="7008600" cy="3921111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F60EFBD2-3B3F-FA4C-86AA-793350EACB10}"/>
              </a:ext>
            </a:extLst>
          </p:cNvPr>
          <p:cNvSpPr txBox="1"/>
          <p:nvPr/>
        </p:nvSpPr>
        <p:spPr>
          <a:xfrm>
            <a:off x="1675500" y="4468010"/>
            <a:ext cx="8331200" cy="643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10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spc="11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/>
              <p:nvPr/>
            </p:nvSpPr>
            <p:spPr>
              <a:xfrm>
                <a:off x="3556000" y="5510974"/>
                <a:ext cx="3892753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5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pc="11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vi-VN" sz="3600" b="1" i="1" spc="11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3600" b="1" i="1" spc="11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3600" b="1" i="1" spc="11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3600" b="1" i="1" spc="11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vi-VN" sz="3600" b="1" i="1" spc="11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3600" b="1" i="1" spc="11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vi-VN" sz="3600" b="1" i="1" spc="11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3600" b="1" i="1" spc="11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vi-VN" sz="3600" b="1" i="1" spc="11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spc="11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5510974"/>
                <a:ext cx="3892753" cy="718145"/>
              </a:xfrm>
              <a:prstGeom prst="rect">
                <a:avLst/>
              </a:prstGeom>
              <a:blipFill>
                <a:blip r:embed="rId5"/>
                <a:stretch>
                  <a:fillRect t="-2796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981</Words>
  <Application>Microsoft Office PowerPoint</Application>
  <PresentationFormat>Widescreen</PresentationFormat>
  <Paragraphs>117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APPLE CHANCERY</vt:lpstr>
      <vt:lpstr>APPLE CHANCERY</vt:lpstr>
      <vt:lpstr>Arial</vt:lpstr>
      <vt:lpstr>Calibri</vt:lpstr>
      <vt:lpstr>Calibri Light</vt:lpstr>
      <vt:lpstr>Cambria Math</vt:lpstr>
      <vt:lpstr>Josefin Sans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Linh</dc:creator>
  <cp:lastModifiedBy>Nguyễn Văn An</cp:lastModifiedBy>
  <cp:revision>116</cp:revision>
  <dcterms:created xsi:type="dcterms:W3CDTF">2021-08-10T11:55:52Z</dcterms:created>
  <dcterms:modified xsi:type="dcterms:W3CDTF">2021-11-12T02:38:20Z</dcterms:modified>
</cp:coreProperties>
</file>