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9" autoAdjust="0"/>
    <p:restoredTop sz="83304" autoAdjust="0"/>
  </p:normalViewPr>
  <p:slideViewPr>
    <p:cSldViewPr>
      <p:cViewPr varScale="1">
        <p:scale>
          <a:sx n="88" d="100"/>
          <a:sy n="88" d="100"/>
        </p:scale>
        <p:origin x="146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C91EB-DBAE-4714-BAB7-A5747608AB0F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CBF23-23BF-4CAF-9106-C3A150B40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8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0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7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5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1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0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5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8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0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7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3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9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DF9-A2BD-4124-A098-B54FDF5DB5B1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8BB23-E869-4CC6-AAA8-DDC4254D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2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7.xml"/><Relationship Id="rId7" Type="http://schemas.openxmlformats.org/officeDocument/2006/relationships/slide" Target="slide1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10" Type="http://schemas.openxmlformats.org/officeDocument/2006/relationships/image" Target="../media/image9.jpeg"/><Relationship Id="rId4" Type="http://schemas.openxmlformats.org/officeDocument/2006/relationships/slide" Target="slide11.xml"/><Relationship Id="rId9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10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005474" y="2492206"/>
            <a:ext cx="53567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TIẾT 16: </a:t>
            </a: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ÔN TẬP GIỮA HK1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3868" y="1340768"/>
            <a:ext cx="2624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 HỌC 8</a:t>
            </a:r>
            <a:endParaRPr lang="en-US" sz="32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20" y="683794"/>
            <a:ext cx="2556152" cy="166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6672"/>
            <a:ext cx="4098032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4" descr="Related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6" descr="Related ima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AutoShape 8" descr="HÃ¬nh áº£nh cÃ³ liÃªn qu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AutoShape 10" descr="HÃ¬nh áº£nh cÃ³ liÃªn qua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AutoShape 12" descr="HÃ¬nh áº£nh cÃ³ liÃªn quan"/>
          <p:cNvSpPr>
            <a:spLocks noChangeAspect="1" noChangeArrowheads="1"/>
          </p:cNvSpPr>
          <p:nvPr/>
        </p:nvSpPr>
        <p:spPr bwMode="auto">
          <a:xfrm>
            <a:off x="487286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66" name="Picture 1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9"/>
          <a:stretch/>
        </p:blipFill>
        <p:spPr bwMode="auto">
          <a:xfrm>
            <a:off x="4788024" y="0"/>
            <a:ext cx="43559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8" name="Group 1067"/>
          <p:cNvGrpSpPr/>
          <p:nvPr/>
        </p:nvGrpSpPr>
        <p:grpSpPr>
          <a:xfrm>
            <a:off x="5004048" y="2204864"/>
            <a:ext cx="3345365" cy="3240360"/>
            <a:chOff x="5004048" y="1700808"/>
            <a:chExt cx="3345365" cy="3240360"/>
          </a:xfrm>
        </p:grpSpPr>
        <p:sp>
          <p:nvSpPr>
            <p:cNvPr id="101" name="Pie 100"/>
            <p:cNvSpPr/>
            <p:nvPr/>
          </p:nvSpPr>
          <p:spPr>
            <a:xfrm>
              <a:off x="5010538" y="1700808"/>
              <a:ext cx="3312368" cy="3240360"/>
            </a:xfrm>
            <a:prstGeom prst="pie">
              <a:avLst>
                <a:gd name="adj1" fmla="val 0"/>
                <a:gd name="adj2" fmla="val 2683846"/>
              </a:avLst>
            </a:prstGeom>
            <a:solidFill>
              <a:srgbClr val="CC00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C00FF"/>
                </a:solidFill>
              </a:endParaRPr>
            </a:p>
          </p:txBody>
        </p:sp>
        <p:sp>
          <p:nvSpPr>
            <p:cNvPr id="102" name="Pie 101">
              <a:hlinkClick r:id="rId3" action="ppaction://hlinksldjump"/>
            </p:cNvPr>
            <p:cNvSpPr/>
            <p:nvPr/>
          </p:nvSpPr>
          <p:spPr>
            <a:xfrm>
              <a:off x="5010538" y="1700808"/>
              <a:ext cx="3312368" cy="3240360"/>
            </a:xfrm>
            <a:prstGeom prst="pie">
              <a:avLst>
                <a:gd name="adj1" fmla="val 2661429"/>
                <a:gd name="adj2" fmla="val 5610154"/>
              </a:avLst>
            </a:prstGeom>
            <a:solidFill>
              <a:srgbClr val="00B0F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Pie 102"/>
            <p:cNvSpPr/>
            <p:nvPr/>
          </p:nvSpPr>
          <p:spPr>
            <a:xfrm>
              <a:off x="5010538" y="1700808"/>
              <a:ext cx="3312368" cy="3240360"/>
            </a:xfrm>
            <a:prstGeom prst="pie">
              <a:avLst>
                <a:gd name="adj1" fmla="val 5344039"/>
                <a:gd name="adj2" fmla="val 8097487"/>
              </a:avLst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04" name="Pie 103"/>
            <p:cNvSpPr/>
            <p:nvPr/>
          </p:nvSpPr>
          <p:spPr>
            <a:xfrm>
              <a:off x="5021492" y="1700808"/>
              <a:ext cx="3312368" cy="3240360"/>
            </a:xfrm>
            <a:prstGeom prst="pie">
              <a:avLst>
                <a:gd name="adj1" fmla="val 8124177"/>
                <a:gd name="adj2" fmla="val 10831008"/>
              </a:avLst>
            </a:prstGeom>
            <a:solidFill>
              <a:srgbClr val="FFFF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5" name="Pie 104"/>
            <p:cNvSpPr/>
            <p:nvPr/>
          </p:nvSpPr>
          <p:spPr>
            <a:xfrm>
              <a:off x="5004048" y="1700808"/>
              <a:ext cx="3312368" cy="3240360"/>
            </a:xfrm>
            <a:prstGeom prst="pie">
              <a:avLst>
                <a:gd name="adj1" fmla="val 10762157"/>
                <a:gd name="adj2" fmla="val 13482186"/>
              </a:avLst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Pie 105"/>
            <p:cNvSpPr/>
            <p:nvPr/>
          </p:nvSpPr>
          <p:spPr>
            <a:xfrm>
              <a:off x="5037045" y="1700808"/>
              <a:ext cx="3312368" cy="3240360"/>
            </a:xfrm>
            <a:prstGeom prst="pie">
              <a:avLst>
                <a:gd name="adj1" fmla="val 13416665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Pie 106"/>
            <p:cNvSpPr/>
            <p:nvPr/>
          </p:nvSpPr>
          <p:spPr>
            <a:xfrm>
              <a:off x="5010538" y="1700808"/>
              <a:ext cx="3312368" cy="3240360"/>
            </a:xfrm>
            <a:prstGeom prst="pie">
              <a:avLst>
                <a:gd name="adj1" fmla="val 18938571"/>
                <a:gd name="adj2" fmla="val 57338"/>
              </a:avLst>
            </a:prstGeom>
            <a:solidFill>
              <a:srgbClr val="7030A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Pie 107"/>
            <p:cNvSpPr/>
            <p:nvPr/>
          </p:nvSpPr>
          <p:spPr>
            <a:xfrm>
              <a:off x="5037045" y="1700808"/>
              <a:ext cx="3312368" cy="3240360"/>
            </a:xfrm>
            <a:prstGeom prst="pie">
              <a:avLst>
                <a:gd name="adj1" fmla="val 16124844"/>
                <a:gd name="adj2" fmla="val 18916438"/>
              </a:avLst>
            </a:prstGeom>
            <a:solidFill>
              <a:srgbClr val="FF3399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5010538" y="1700808"/>
              <a:ext cx="3312368" cy="324036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6666722" y="1700808"/>
              <a:ext cx="0" cy="324036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5010538" y="3320988"/>
              <a:ext cx="331236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5495623" y="2175348"/>
              <a:ext cx="2342198" cy="229128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5495623" y="2175348"/>
              <a:ext cx="2342198" cy="229128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7" name="TextBox 1066"/>
            <p:cNvSpPr txBox="1"/>
            <p:nvPr/>
          </p:nvSpPr>
          <p:spPr>
            <a:xfrm>
              <a:off x="6876256" y="2136107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>
                  <a:latin typeface="+mj-lt"/>
                </a:rPr>
                <a:t>0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 rot="4321449">
              <a:off x="6590967" y="3974758"/>
              <a:ext cx="8258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b="1" dirty="0" smtClean="0">
                  <a:latin typeface="+mj-lt"/>
                </a:rPr>
                <a:t> Quà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436096" y="2652837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10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6069251" y="2175348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x2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449454" y="3436914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25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290659" y="3542857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40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396675" y="2637013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-5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069251" y="4004963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>
                  <a:latin typeface="+mj-lt"/>
                </a:rPr>
                <a:t>1</a:t>
              </a:r>
              <a:endParaRPr lang="en-US" sz="2800" b="1" dirty="0">
                <a:latin typeface="+mj-lt"/>
              </a:endParaRPr>
            </a:p>
          </p:txBody>
        </p:sp>
      </p:grpSp>
      <p:sp>
        <p:nvSpPr>
          <p:cNvPr id="1069" name="Oval 1068"/>
          <p:cNvSpPr/>
          <p:nvPr/>
        </p:nvSpPr>
        <p:spPr>
          <a:xfrm>
            <a:off x="6425648" y="3557297"/>
            <a:ext cx="504056" cy="51673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Left Arrow Callout 1069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Left Arrow Callout 129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Left Arrow Callout 130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Left Arrow Callout 131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Left Arrow Callout 132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Left Arrow Callout 133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Left Arrow Callout 134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Left Arrow Callout 135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Left Arrow Callout 136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Left Arrow Callout 137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Left Arrow Callout 138">
            <a:hlinkClick r:id="" action="ppaction://noaction"/>
          </p:cNvPr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Rectangle 1070"/>
          <p:cNvSpPr/>
          <p:nvPr/>
        </p:nvSpPr>
        <p:spPr>
          <a:xfrm>
            <a:off x="4975815" y="160337"/>
            <a:ext cx="391666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VÒNG QUAY MAY MẮN</a:t>
            </a:r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Oval 2">
            <a:hlinkClick r:id="rId4" action="ppaction://hlinksldjump"/>
          </p:cNvPr>
          <p:cNvSpPr/>
          <p:nvPr/>
        </p:nvSpPr>
        <p:spPr>
          <a:xfrm>
            <a:off x="787216" y="1412776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100" name="Oval 99">
            <a:hlinkClick r:id="rId5" action="ppaction://hlinksldjump"/>
          </p:cNvPr>
          <p:cNvSpPr/>
          <p:nvPr/>
        </p:nvSpPr>
        <p:spPr>
          <a:xfrm>
            <a:off x="2530080" y="1412776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6</a:t>
            </a:r>
          </a:p>
        </p:txBody>
      </p:sp>
      <p:sp>
        <p:nvSpPr>
          <p:cNvPr id="114" name="Oval 113">
            <a:hlinkClick r:id="rId6" action="ppaction://hlinksldjump"/>
          </p:cNvPr>
          <p:cNvSpPr/>
          <p:nvPr/>
        </p:nvSpPr>
        <p:spPr>
          <a:xfrm>
            <a:off x="814127" y="2912438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2</a:t>
            </a:r>
          </a:p>
        </p:txBody>
      </p:sp>
      <p:sp>
        <p:nvSpPr>
          <p:cNvPr id="122" name="Oval 121">
            <a:hlinkClick r:id="rId7" action="ppaction://hlinksldjump"/>
          </p:cNvPr>
          <p:cNvSpPr/>
          <p:nvPr/>
        </p:nvSpPr>
        <p:spPr>
          <a:xfrm>
            <a:off x="2556991" y="2912438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5</a:t>
            </a:r>
          </a:p>
        </p:txBody>
      </p:sp>
      <p:sp>
        <p:nvSpPr>
          <p:cNvPr id="123" name="Oval 122">
            <a:hlinkClick r:id="rId8" action="ppaction://hlinksldjump"/>
          </p:cNvPr>
          <p:cNvSpPr/>
          <p:nvPr/>
        </p:nvSpPr>
        <p:spPr>
          <a:xfrm>
            <a:off x="814127" y="4424126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3</a:t>
            </a:r>
          </a:p>
        </p:txBody>
      </p:sp>
      <p:sp>
        <p:nvSpPr>
          <p:cNvPr id="124" name="Oval 123">
            <a:hlinkClick r:id="rId9" action="ppaction://hlinksldjump"/>
          </p:cNvPr>
          <p:cNvSpPr/>
          <p:nvPr/>
        </p:nvSpPr>
        <p:spPr>
          <a:xfrm>
            <a:off x="2556991" y="4424126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4</a:t>
            </a:r>
          </a:p>
        </p:txBody>
      </p:sp>
      <p:sp>
        <p:nvSpPr>
          <p:cNvPr id="4" name="TextBox 3">
            <a:hlinkClick r:id="" action="ppaction://noaction"/>
          </p:cNvPr>
          <p:cNvSpPr txBox="1"/>
          <p:nvPr/>
        </p:nvSpPr>
        <p:spPr>
          <a:xfrm>
            <a:off x="155575" y="6021288"/>
            <a:ext cx="2334935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4000" b="1" u="sng" dirty="0" smtClean="0"/>
              <a:t>TỔNG KẾT</a:t>
            </a:r>
            <a:endParaRPr lang="en-US" sz="4000" b="1" u="sng" dirty="0"/>
          </a:p>
        </p:txBody>
      </p:sp>
      <p:sp>
        <p:nvSpPr>
          <p:cNvPr id="125" name="Rectangle 124"/>
          <p:cNvSpPr/>
          <p:nvPr/>
        </p:nvSpPr>
        <p:spPr>
          <a:xfrm>
            <a:off x="235965" y="211287"/>
            <a:ext cx="4192018" cy="769441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  <a:prstDash val="dash"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Câu hỏi ôn tập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 descr="HÃ¬nh áº£nh cÃ³ liÃªn quan">
            <a:hlinkClick r:id="rId3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95"/>
          <a:stretch/>
        </p:blipFill>
        <p:spPr bwMode="auto">
          <a:xfrm>
            <a:off x="7236296" y="5828664"/>
            <a:ext cx="1892458" cy="102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79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4" presetClass="exit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4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0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6" dur="1000" fill="hold"/>
                                        <p:tgtEl>
                                          <p:spTgt spid="10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9"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3" grpId="0" animBg="1"/>
      <p:bldP spid="100" grpId="0" animBg="1"/>
      <p:bldP spid="114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97468"/>
            <a:ext cx="4147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i="1" dirty="0" smtClean="0">
                <a:solidFill>
                  <a:srgbClr val="FF0000"/>
                </a:solidFill>
                <a:latin typeface="+mj-lt"/>
              </a:rPr>
              <a:t>Câu 1: Làm theo yêu cầu:</a:t>
            </a:r>
            <a:endParaRPr lang="en-US" sz="28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596602" y="1095127"/>
            <a:ext cx="0" cy="17281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96602" y="1095127"/>
            <a:ext cx="16561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96602" y="2823319"/>
            <a:ext cx="266429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7252786" y="1095127"/>
            <a:ext cx="1008112" cy="17281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61126" y="63346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</a:t>
            </a:r>
            <a:endParaRPr lang="en-US" sz="24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57861" y="6026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88890" y="275131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C</a:t>
            </a:r>
            <a:endParaRPr lang="en-US" sz="24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20072" y="275131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endParaRPr lang="en-US" sz="2400" dirty="0">
              <a:latin typeface="+mj-lt"/>
            </a:endParaRPr>
          </a:p>
        </p:txBody>
      </p:sp>
      <p:sp>
        <p:nvSpPr>
          <p:cNvPr id="21" name="Half Frame 20"/>
          <p:cNvSpPr/>
          <p:nvPr/>
        </p:nvSpPr>
        <p:spPr>
          <a:xfrm rot="10800000">
            <a:off x="5596602" y="1114920"/>
            <a:ext cx="182353" cy="180020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68810" y="2319263"/>
            <a:ext cx="647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latin typeface="+mj-lt"/>
              </a:rPr>
              <a:t>65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ᵒ</a:t>
            </a:r>
            <a:endParaRPr lang="en-US" sz="28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86240" y="102311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x</a:t>
            </a:r>
            <a:endParaRPr lang="en-US" sz="24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9436" y="231926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y</a:t>
            </a:r>
            <a:endParaRPr lang="en-US" sz="24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29311" y="1383159"/>
            <a:ext cx="13394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chemeClr val="accent6">
                    <a:lumMod val="75000"/>
                  </a:schemeClr>
                </a:solidFill>
              </a:rPr>
              <a:t>Hình thang vuông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1095127"/>
            <a:ext cx="206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>
                <a:solidFill>
                  <a:srgbClr val="00B050"/>
                </a:solidFill>
                <a:latin typeface="+mj-lt"/>
              </a:rPr>
              <a:t>b</a:t>
            </a:r>
            <a:r>
              <a:rPr lang="vi-VN" sz="2400" b="1" u="sng" dirty="0" smtClean="0">
                <a:solidFill>
                  <a:srgbClr val="00B050"/>
                </a:solidFill>
                <a:latin typeface="+mj-lt"/>
              </a:rPr>
              <a:t>) Tính x và y.</a:t>
            </a:r>
            <a:endParaRPr lang="en-US" sz="2400" b="1" u="sng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5770" y="1556792"/>
            <a:ext cx="2890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A. x = 15˚   ; y = 90˚  </a:t>
            </a:r>
            <a:endParaRPr lang="en-US" sz="24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5770" y="1988840"/>
            <a:ext cx="286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r>
              <a:rPr lang="vi-VN" sz="2400" dirty="0" smtClean="0">
                <a:latin typeface="+mj-lt"/>
              </a:rPr>
              <a:t>. x = 115˚ ; y = 90˚  </a:t>
            </a:r>
            <a:endParaRPr lang="en-US" sz="24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9130" y="2380818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C. x = 100˚ ; y = 90˚  </a:t>
            </a:r>
            <a:endParaRPr lang="en-US" sz="2400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9778" y="2780928"/>
            <a:ext cx="2813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r>
              <a:rPr lang="vi-VN" sz="2400" dirty="0" smtClean="0">
                <a:latin typeface="+mj-lt"/>
              </a:rPr>
              <a:t>. x = 65˚  ; y = 90˚  </a:t>
            </a:r>
            <a:endParaRPr lang="en-US" sz="2400" dirty="0">
              <a:latin typeface="+mj-lt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11560" y="1892107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TextBox 32"/>
          <p:cNvSpPr txBox="1"/>
          <p:nvPr/>
        </p:nvSpPr>
        <p:spPr>
          <a:xfrm>
            <a:off x="251520" y="3284984"/>
            <a:ext cx="2149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i="1" dirty="0" smtClean="0">
                <a:solidFill>
                  <a:srgbClr val="FF0000"/>
                </a:solidFill>
                <a:latin typeface="+mj-lt"/>
              </a:rPr>
              <a:t>Câu 2: Tìm x</a:t>
            </a:r>
            <a:endParaRPr lang="en-US" sz="28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947576" y="4149080"/>
            <a:ext cx="2928908" cy="2304256"/>
          </a:xfrm>
          <a:prstGeom prst="triangle">
            <a:avLst>
              <a:gd name="adj" fmla="val 62825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544614" y="3657798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M</a:t>
            </a:r>
            <a:endParaRPr lang="en-US" sz="2400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1956" y="63517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P</a:t>
            </a:r>
            <a:endParaRPr lang="en-US" sz="2400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76484" y="63093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N</a:t>
            </a:r>
            <a:endParaRPr lang="en-US" sz="2400" dirty="0">
              <a:latin typeface="+mj-lt"/>
            </a:endParaRPr>
          </a:p>
        </p:txBody>
      </p:sp>
      <p:cxnSp>
        <p:nvCxnSpPr>
          <p:cNvPr id="39" name="Straight Connector 38"/>
          <p:cNvCxnSpPr>
            <a:stCxn id="34" idx="1"/>
            <a:endCxn id="34" idx="5"/>
          </p:cNvCxnSpPr>
          <p:nvPr/>
        </p:nvCxnSpPr>
        <p:spPr>
          <a:xfrm>
            <a:off x="1867619" y="5301208"/>
            <a:ext cx="14644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443854" y="501317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E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91922" y="501317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F</a:t>
            </a:r>
            <a:endParaRPr lang="en-US" sz="2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28030" y="436649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8cm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83393" y="554917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8cm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2413" y="554917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10cm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2007868" y="44278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x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44054" y="6053226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50˚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2739998" y="4945523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50˚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509023" y="3985900"/>
            <a:ext cx="2147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latin typeface="+mj-lt"/>
              </a:rPr>
              <a:t>A. x = 11cm  </a:t>
            </a:r>
            <a:endParaRPr lang="en-US" sz="2800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09023" y="4561964"/>
            <a:ext cx="1960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latin typeface="+mj-lt"/>
              </a:rPr>
              <a:t>B</a:t>
            </a:r>
            <a:r>
              <a:rPr lang="vi-VN" sz="2800" dirty="0" smtClean="0">
                <a:latin typeface="+mj-lt"/>
              </a:rPr>
              <a:t>. x = 8cm  </a:t>
            </a:r>
            <a:endParaRPr lang="en-US" sz="2800" dirty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82383" y="5157192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latin typeface="+mj-lt"/>
              </a:rPr>
              <a:t>C. x = ½ PN  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08104" y="5661248"/>
                <a:ext cx="1946367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dirty="0" smtClean="0">
                    <a:latin typeface="+mj-lt"/>
                  </a:rPr>
                  <a:t>D.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sz="2800" dirty="0" smtClean="0">
                    <a:latin typeface="+mj-lt"/>
                  </a:rPr>
                  <a:t> MP</a:t>
                </a:r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5661248"/>
                <a:ext cx="1946367" cy="700705"/>
              </a:xfrm>
              <a:prstGeom prst="rect">
                <a:avLst/>
              </a:prstGeom>
              <a:blipFill rotWithShape="1">
                <a:blip r:embed="rId2"/>
                <a:stretch>
                  <a:fillRect l="-6583" r="-9404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Oval 53"/>
          <p:cNvSpPr/>
          <p:nvPr/>
        </p:nvSpPr>
        <p:spPr>
          <a:xfrm>
            <a:off x="5442250" y="5733256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23528" y="591071"/>
            <a:ext cx="390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 smtClean="0">
                <a:solidFill>
                  <a:srgbClr val="00B050"/>
                </a:solidFill>
                <a:latin typeface="+mj-lt"/>
              </a:rPr>
              <a:t>a) Tứ giác ABCD là hình gì?</a:t>
            </a:r>
            <a:endParaRPr lang="en-US" sz="2400" b="1" u="sng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" name="Action Button: Help 1">
            <a:hlinkClick r:id="rId3" action="ppaction://hlinksldjump" highlightClick="1"/>
          </p:cNvPr>
          <p:cNvSpPr/>
          <p:nvPr/>
        </p:nvSpPr>
        <p:spPr>
          <a:xfrm>
            <a:off x="8116744" y="0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0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84100"/>
              </p:ext>
            </p:extLst>
          </p:nvPr>
        </p:nvGraphicFramePr>
        <p:xfrm>
          <a:off x="395536" y="548680"/>
          <a:ext cx="7920880" cy="6033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015">
                <a:tc>
                  <a:txBody>
                    <a:bodyPr/>
                    <a:lstStyle/>
                    <a:p>
                      <a:pPr algn="ctr"/>
                      <a:r>
                        <a:rPr lang="vi-VN" sz="2400" b="1" i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Nội</a:t>
                      </a:r>
                      <a:r>
                        <a:rPr lang="vi-VN" sz="2400" b="1" i="1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 dung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i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Đúng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i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Sai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Tứ</a:t>
                      </a:r>
                      <a:r>
                        <a:rPr lang="vi-VN" sz="2300" baseline="0" dirty="0" smtClean="0">
                          <a:latin typeface="+mj-lt"/>
                        </a:rPr>
                        <a:t> giác có tất cả có tất cả các góc bằng nhau là hình thoi.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Tứ</a:t>
                      </a:r>
                      <a:r>
                        <a:rPr lang="vi-VN" sz="2300" baseline="0" dirty="0" smtClean="0">
                          <a:latin typeface="+mj-lt"/>
                        </a:rPr>
                        <a:t> giác có hai đường chéo bằng nhau là hình chữ nhật.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Hình chữ nhật là tứ giác có hai đường chéo bằng nhau.</a:t>
                      </a:r>
                      <a:r>
                        <a:rPr lang="vi-VN" sz="2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Tâm</a:t>
                      </a:r>
                      <a:r>
                        <a:rPr lang="vi-VN" sz="23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đối xứng của đoạn thẳng AB chính là trung điểm của đoạn thẳng đó.</a:t>
                      </a:r>
                      <a:endParaRPr lang="en-US" sz="23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Hai</a:t>
                      </a:r>
                      <a:r>
                        <a:rPr lang="vi-VN" sz="2300" baseline="0" dirty="0" smtClean="0">
                          <a:latin typeface="+mj-lt"/>
                        </a:rPr>
                        <a:t> tam giác đối xứng với nhau qua một trục thì có chu vi bằng nhau.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Trục</a:t>
                      </a:r>
                      <a:r>
                        <a:rPr lang="vi-VN" sz="2300" baseline="0" dirty="0" smtClean="0">
                          <a:latin typeface="+mj-lt"/>
                        </a:rPr>
                        <a:t> đối xứng của hình tròn là bán kính của hình tròn.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Nếu</a:t>
                      </a:r>
                      <a:r>
                        <a:rPr lang="vi-VN" sz="2300" baseline="0" dirty="0" smtClean="0">
                          <a:latin typeface="+mj-lt"/>
                        </a:rPr>
                        <a:t> 3 điểm thẳng hàng thì 3 điểm đối xứng với chúng  qua 1 trục cũng thẳng hàng.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6336" y="17821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56294" y="10527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4208" y="271821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35103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4208" y="437439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4208" y="59492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56294" y="51479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3" name="Action Button: Help 12">
            <a:hlinkClick r:id="rId2" action="ppaction://hlinksldjump" highlightClick="1"/>
          </p:cNvPr>
          <p:cNvSpPr/>
          <p:nvPr/>
        </p:nvSpPr>
        <p:spPr>
          <a:xfrm>
            <a:off x="8116744" y="0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866850" y="692696"/>
            <a:ext cx="2880320" cy="2232248"/>
          </a:xfrm>
          <a:prstGeom prst="trapezoi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0828" y="291224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50102" y="282331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B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06780" y="30303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C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18548" y="23628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D</a:t>
            </a:r>
            <a:endParaRPr lang="en-US" sz="2400" dirty="0"/>
          </a:p>
        </p:txBody>
      </p:sp>
      <p:cxnSp>
        <p:nvCxnSpPr>
          <p:cNvPr id="10" name="Straight Connector 9"/>
          <p:cNvCxnSpPr>
            <a:stCxn id="4" idx="1"/>
            <a:endCxn id="4" idx="3"/>
          </p:cNvCxnSpPr>
          <p:nvPr/>
        </p:nvCxnSpPr>
        <p:spPr>
          <a:xfrm>
            <a:off x="1145881" y="1808820"/>
            <a:ext cx="232225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7363" y="249289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70˚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355976" y="332656"/>
            <a:ext cx="4644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 smtClean="0">
                <a:solidFill>
                  <a:srgbClr val="FF0000"/>
                </a:solidFill>
                <a:latin typeface="+mj-lt"/>
              </a:rPr>
              <a:t>Câu 1: Ta có ABCD là hình thang cân (AB//CD). Khẳng định nào sau đây là đúng: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5841" y="1671191"/>
            <a:ext cx="223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A. Góc C = 110˚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65841" y="2103239"/>
            <a:ext cx="2372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r>
              <a:rPr lang="vi-VN" sz="2400" dirty="0" smtClean="0">
                <a:latin typeface="+mj-lt"/>
              </a:rPr>
              <a:t>. Góc B = 110˚  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9201" y="2495217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C. Góc D = 70˚  </a:t>
            </a:r>
            <a:endParaRPr lang="en-US" sz="2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59849" y="2895327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r>
              <a:rPr lang="vi-VN" sz="2400" dirty="0" smtClean="0">
                <a:latin typeface="+mj-lt"/>
              </a:rPr>
              <a:t>. Góc C = 70˚  </a:t>
            </a:r>
            <a:endParaRPr lang="en-US" sz="2400" dirty="0">
              <a:latin typeface="+mj-l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986869" y="1613991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TextBox 17"/>
          <p:cNvSpPr txBox="1"/>
          <p:nvPr/>
        </p:nvSpPr>
        <p:spPr>
          <a:xfrm>
            <a:off x="2483768" y="663079"/>
            <a:ext cx="778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110˚</a:t>
            </a:r>
            <a:endParaRPr lang="en-US" sz="24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259632" y="1268760"/>
            <a:ext cx="210893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71925" y="159918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M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563888" y="155679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N</a:t>
            </a:r>
            <a:endParaRPr lang="en-US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259632" y="851520"/>
            <a:ext cx="266400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13071" y="1441375"/>
            <a:ext cx="266400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07379" y="880120"/>
            <a:ext cx="266400" cy="86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240579" y="1512367"/>
            <a:ext cx="266400" cy="86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79712" y="292494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/>
              <a:t>8</a:t>
            </a:r>
            <a:r>
              <a:rPr lang="vi-VN" sz="2000" dirty="0" smtClean="0"/>
              <a:t>cm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395536" y="3861048"/>
            <a:ext cx="8576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 smtClean="0">
                <a:solidFill>
                  <a:srgbClr val="FF0000"/>
                </a:solidFill>
                <a:latin typeface="+mj-lt"/>
              </a:rPr>
              <a:t>Câu 2: Nếu MN là đường trung bình của hình thang cân ABCD thì EF dài bao nhiêu?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79712" y="303039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/>
              <a:t>4</a:t>
            </a:r>
            <a:r>
              <a:rPr lang="vi-VN" sz="2000" dirty="0" smtClean="0"/>
              <a:t>cm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869782" y="96591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E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419872" y="102311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F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456897" y="4991284"/>
            <a:ext cx="1830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A. </a:t>
            </a:r>
            <a:r>
              <a:rPr lang="en-US" sz="2400" dirty="0" smtClean="0">
                <a:latin typeface="+mj-lt"/>
              </a:rPr>
              <a:t>EF = 10cm</a:t>
            </a:r>
            <a:endParaRPr lang="en-US" sz="24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6135" y="5686889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r>
              <a:rPr lang="vi-VN" sz="2400" dirty="0" smtClean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EF = ½ MN</a:t>
            </a:r>
            <a:endParaRPr lang="en-US" sz="2400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06481" y="5008853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C. </a:t>
            </a:r>
            <a:r>
              <a:rPr lang="en-US" sz="2400" dirty="0" smtClean="0">
                <a:latin typeface="+mj-lt"/>
              </a:rPr>
              <a:t>EF = 2CD</a:t>
            </a:r>
            <a:endParaRPr lang="en-US" sz="24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84773" y="5736821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r>
              <a:rPr lang="vi-VN" sz="2400" dirty="0" smtClean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EF = 5cm</a:t>
            </a:r>
            <a:endParaRPr lang="en-US" sz="2400" dirty="0">
              <a:latin typeface="+mj-lt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924924" y="5661248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0" name="Action Button: Help 39">
            <a:hlinkClick r:id="rId2" action="ppaction://hlinksldjump" highlightClick="1"/>
          </p:cNvPr>
          <p:cNvSpPr/>
          <p:nvPr/>
        </p:nvSpPr>
        <p:spPr>
          <a:xfrm>
            <a:off x="8116744" y="5993706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32531" y="1167135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5cm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462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39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7045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742812"/>
            <a:ext cx="1550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A. </a:t>
            </a:r>
            <a:r>
              <a:rPr lang="en-US" sz="2400" dirty="0" smtClean="0">
                <a:latin typeface="+mj-lt"/>
              </a:rPr>
              <a:t>AB = CD</a:t>
            </a:r>
            <a:endParaRPr lang="en-US" sz="24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2886" y="1438417"/>
            <a:ext cx="153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r>
              <a:rPr lang="vi-VN" sz="2400" dirty="0" smtClean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AD = BC</a:t>
            </a:r>
            <a:endParaRPr lang="en-US" sz="2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232" y="760381"/>
            <a:ext cx="2755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C. </a:t>
            </a:r>
            <a:r>
              <a:rPr lang="en-US" sz="2400" dirty="0" smtClean="0">
                <a:latin typeface="+mj-lt"/>
              </a:rPr>
              <a:t>AB // CD; AD = BC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1524" y="1488349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r>
              <a:rPr lang="vi-VN" sz="2400" dirty="0" smtClean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AB = CD; AD = BC</a:t>
            </a:r>
            <a:endParaRPr lang="en-US" sz="2400" dirty="0"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4871675" y="1412776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179513" y="1970837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3" r="6194"/>
          <a:stretch/>
        </p:blipFill>
        <p:spPr>
          <a:xfrm>
            <a:off x="4824029" y="2559221"/>
            <a:ext cx="1476163" cy="27419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" t="11659" r="68605" b="7739"/>
          <a:stretch/>
        </p:blipFill>
        <p:spPr>
          <a:xfrm>
            <a:off x="6858202" y="2564904"/>
            <a:ext cx="2200986" cy="20525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4"/>
          <a:stretch/>
        </p:blipFill>
        <p:spPr>
          <a:xfrm>
            <a:off x="1619672" y="4653136"/>
            <a:ext cx="2688878" cy="201650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6" t="8124"/>
          <a:stretch/>
        </p:blipFill>
        <p:spPr>
          <a:xfrm>
            <a:off x="2087474" y="2424972"/>
            <a:ext cx="2772558" cy="248333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10880" y="3399383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HBH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20072" y="3613161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HBH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30139" y="5517232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HBH</a:t>
            </a: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15620">
            <a:off x="6111242" y="4708988"/>
            <a:ext cx="2066028" cy="217108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524328" y="3344344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HBH</a:t>
            </a: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22" name="Picture 21">
            <a:hlinkClick r:id="" action="ppaction://hlinkshowjump?jump=lastslideviewed" highlightClick="1"/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8" t="6418" r="10316"/>
          <a:stretch/>
        </p:blipFill>
        <p:spPr>
          <a:xfrm>
            <a:off x="302618" y="2953715"/>
            <a:ext cx="1593192" cy="2443252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809582" y="5050129"/>
            <a:ext cx="324036" cy="611260"/>
            <a:chOff x="809582" y="5050129"/>
            <a:chExt cx="324036" cy="61126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809582" y="5050129"/>
              <a:ext cx="324036" cy="611259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809582" y="5105934"/>
              <a:ext cx="324036" cy="55545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7897186" y="5605583"/>
            <a:ext cx="324036" cy="6112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897186" y="5661388"/>
            <a:ext cx="324036" cy="555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Action Button: Help 42">
            <a:hlinkClick r:id="rId8" action="ppaction://hlinksldjump" highlightClick="1"/>
          </p:cNvPr>
          <p:cNvSpPr/>
          <p:nvPr/>
        </p:nvSpPr>
        <p:spPr>
          <a:xfrm>
            <a:off x="8116744" y="0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3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3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3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3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3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7" grpId="0"/>
      <p:bldP spid="18" grpId="0"/>
      <p:bldP spid="20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736325"/>
              </p:ext>
            </p:extLst>
          </p:nvPr>
        </p:nvGraphicFramePr>
        <p:xfrm>
          <a:off x="971600" y="1885708"/>
          <a:ext cx="7435156" cy="31994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58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64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dirty="0">
                          <a:effectLst/>
                        </a:rPr>
                        <a:t>a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5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32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dirty="0">
                          <a:effectLst/>
                        </a:rPr>
                        <a:t>√13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4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b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12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√6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3200" dirty="0">
                        <a:effectLst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4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d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32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√10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dirty="0">
                          <a:effectLst/>
                        </a:rPr>
                        <a:t>7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13309" y="340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13131"/>
                </a:solidFill>
                <a:effectLst/>
                <a:latin typeface="Open Sans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13131"/>
                </a:solidFill>
                <a:effectLst/>
                <a:latin typeface="Open Sans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00510" y="4189964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en-US" sz="3200" dirty="0">
                <a:solidFill>
                  <a:srgbClr val="00B050"/>
                </a:solidFill>
              </a:rPr>
              <a:t>13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0411" y="2101732"/>
            <a:ext cx="393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en-US" sz="32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7216103" y="3109844"/>
            <a:ext cx="393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en-US" sz="32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3568" y="293747"/>
            <a:ext cx="79300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 vào chỗ trống, biết rằng a, b là độ dài của các cạnh, d là độ dài đường chéo của một hình chữ nhật.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593" y="5626546"/>
            <a:ext cx="3609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0070C0"/>
                </a:solidFill>
              </a:rPr>
              <a:t>*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Có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thể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sử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dụng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máy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tính</a:t>
            </a:r>
            <a:r>
              <a:rPr lang="en-US" sz="2400" b="1" u="sng" dirty="0" smtClean="0">
                <a:solidFill>
                  <a:srgbClr val="0070C0"/>
                </a:solidFill>
              </a:rPr>
              <a:t>.</a:t>
            </a:r>
            <a:endParaRPr lang="en-US" sz="2400" b="1" u="sng" dirty="0">
              <a:solidFill>
                <a:srgbClr val="0070C0"/>
              </a:solidFill>
            </a:endParaRPr>
          </a:p>
        </p:txBody>
      </p:sp>
      <p:sp>
        <p:nvSpPr>
          <p:cNvPr id="12" name="Action Button: Help 11">
            <a:hlinkClick r:id="rId2" action="ppaction://hlinksldjump" highlightClick="1"/>
          </p:cNvPr>
          <p:cNvSpPr/>
          <p:nvPr/>
        </p:nvSpPr>
        <p:spPr>
          <a:xfrm>
            <a:off x="8116744" y="5993706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9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8178" y="908720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A</a:t>
            </a:r>
            <a:endParaRPr lang="en-US" sz="28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22511" y="817548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0884" y="1472486"/>
            <a:ext cx="2945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004048" y="1079158"/>
            <a:ext cx="0" cy="530217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0884" y="2348880"/>
            <a:ext cx="4270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12595" y="3174066"/>
            <a:ext cx="3379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0884" y="3174067"/>
            <a:ext cx="4072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884" y="4182179"/>
            <a:ext cx="4072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3cm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08104" y="2321372"/>
                <a:ext cx="1624163" cy="489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ea typeface="Cambria Math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√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18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cm.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321372"/>
                <a:ext cx="1624163" cy="489173"/>
              </a:xfrm>
              <a:prstGeom prst="rect">
                <a:avLst/>
              </a:prstGeom>
              <a:blipFill rotWithShape="1">
                <a:blip r:embed="rId2"/>
                <a:stretch>
                  <a:fillRect l="-6015" t="-5000" r="-1880" b="-2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60884" y="5190291"/>
            <a:ext cx="4072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2dm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68117" y="4349435"/>
                <a:ext cx="1624163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ea typeface="Cambria Math"/>
                    <a:cs typeface="Times New Roman" pitchFamily="18" charset="0"/>
                  </a:rPr>
                  <a:t>d)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20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cm.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117" y="4349435"/>
                <a:ext cx="1624163" cy="496483"/>
              </a:xfrm>
              <a:prstGeom prst="rect">
                <a:avLst/>
              </a:prstGeom>
              <a:blipFill rotWithShape="1">
                <a:blip r:embed="rId3"/>
                <a:stretch>
                  <a:fillRect l="-5639" t="-3659" r="-6391" b="-26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5512106" y="1472486"/>
            <a:ext cx="1724190" cy="549453"/>
            <a:chOff x="5508104" y="1613020"/>
            <a:chExt cx="1724190" cy="549453"/>
          </a:xfrm>
        </p:grpSpPr>
        <p:sp>
          <p:nvSpPr>
            <p:cNvPr id="7" name="TextBox 6"/>
            <p:cNvSpPr txBox="1"/>
            <p:nvPr/>
          </p:nvSpPr>
          <p:spPr>
            <a:xfrm>
              <a:off x="5508104" y="1613020"/>
              <a:ext cx="17241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a) AC     BD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00192" y="1700808"/>
              <a:ext cx="40267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┴</a:t>
              </a:r>
              <a:endParaRPr lang="en-US" sz="24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468170" y="5374956"/>
            <a:ext cx="3568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520" y="241484"/>
            <a:ext cx="7789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>
            <a:stCxn id="6" idx="3"/>
            <a:endCxn id="7" idx="1"/>
          </p:cNvCxnSpPr>
          <p:nvPr/>
        </p:nvCxnSpPr>
        <p:spPr>
          <a:xfrm>
            <a:off x="3306562" y="1703319"/>
            <a:ext cx="22055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2" idx="1"/>
          </p:cNvCxnSpPr>
          <p:nvPr/>
        </p:nvCxnSpPr>
        <p:spPr>
          <a:xfrm>
            <a:off x="4631605" y="2579713"/>
            <a:ext cx="880990" cy="10098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3"/>
            <a:endCxn id="20" idx="1"/>
          </p:cNvCxnSpPr>
          <p:nvPr/>
        </p:nvCxnSpPr>
        <p:spPr>
          <a:xfrm>
            <a:off x="4433714" y="3589566"/>
            <a:ext cx="1034456" cy="2016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3"/>
            <a:endCxn id="15" idx="1"/>
          </p:cNvCxnSpPr>
          <p:nvPr/>
        </p:nvCxnSpPr>
        <p:spPr>
          <a:xfrm flipV="1">
            <a:off x="4433714" y="2565959"/>
            <a:ext cx="1074390" cy="2031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6" idx="3"/>
            <a:endCxn id="17" idx="1"/>
          </p:cNvCxnSpPr>
          <p:nvPr/>
        </p:nvCxnSpPr>
        <p:spPr>
          <a:xfrm flipV="1">
            <a:off x="4433714" y="4597677"/>
            <a:ext cx="1034403" cy="1008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Action Button: Help 38">
            <a:hlinkClick r:id="rId4" action="ppaction://hlinksldjump" highlightClick="1"/>
          </p:cNvPr>
          <p:cNvSpPr/>
          <p:nvPr/>
        </p:nvSpPr>
        <p:spPr>
          <a:xfrm>
            <a:off x="8116744" y="0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1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9147" y="116632"/>
            <a:ext cx="6125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PHẦN QUÀ ĐẶC BIỆT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052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6" r="19468" b="729"/>
          <a:stretch/>
        </p:blipFill>
        <p:spPr bwMode="auto">
          <a:xfrm>
            <a:off x="1005081" y="1358280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6" r="19468" b="729"/>
          <a:stretch/>
        </p:blipFill>
        <p:spPr bwMode="auto">
          <a:xfrm>
            <a:off x="3597369" y="1349524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6" r="19468" b="729"/>
          <a:stretch/>
        </p:blipFill>
        <p:spPr bwMode="auto">
          <a:xfrm>
            <a:off x="6084168" y="1340768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6" r="19468" b="729"/>
          <a:stretch/>
        </p:blipFill>
        <p:spPr bwMode="auto">
          <a:xfrm>
            <a:off x="2195736" y="4077072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6" r="19468" b="729"/>
          <a:stretch/>
        </p:blipFill>
        <p:spPr bwMode="auto">
          <a:xfrm>
            <a:off x="5150587" y="4077072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7624" y="3068960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84168" y="3104807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5381" y="3068959"/>
            <a:ext cx="1658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67744" y="584765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95111" y="5776895"/>
            <a:ext cx="1961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un 10">
            <a:hlinkClick r:id="rId3" action="ppaction://hlinksldjump"/>
          </p:cNvPr>
          <p:cNvSpPr/>
          <p:nvPr/>
        </p:nvSpPr>
        <p:spPr>
          <a:xfrm>
            <a:off x="7920880" y="44624"/>
            <a:ext cx="1115616" cy="1067346"/>
          </a:xfrm>
          <a:prstGeom prst="sun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un 17">
            <a:hlinkClick r:id="rId3" action="ppaction://hlinksldjump"/>
          </p:cNvPr>
          <p:cNvSpPr/>
          <p:nvPr/>
        </p:nvSpPr>
        <p:spPr>
          <a:xfrm>
            <a:off x="72008" y="44624"/>
            <a:ext cx="1115616" cy="1067346"/>
          </a:xfrm>
          <a:prstGeom prst="sun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6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123050" y="1988840"/>
            <a:ext cx="2448272" cy="1512168"/>
            <a:chOff x="3123050" y="1988840"/>
            <a:chExt cx="2448272" cy="1512168"/>
          </a:xfrm>
        </p:grpSpPr>
        <p:sp>
          <p:nvSpPr>
            <p:cNvPr id="6" name="TextBox 5"/>
            <p:cNvSpPr txBox="1"/>
            <p:nvPr/>
          </p:nvSpPr>
          <p:spPr>
            <a:xfrm>
              <a:off x="3347864" y="2276872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u="sng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CHƯƠNG I</a:t>
              </a:r>
              <a:endParaRPr lang="en-US" sz="2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Cloud 7"/>
            <p:cNvSpPr/>
            <p:nvPr/>
          </p:nvSpPr>
          <p:spPr>
            <a:xfrm>
              <a:off x="3123050" y="1988840"/>
              <a:ext cx="2448272" cy="1512168"/>
            </a:xfrm>
            <a:prstGeom prst="cloud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87624" y="1025181"/>
            <a:ext cx="2736304" cy="601556"/>
            <a:chOff x="1763688" y="1315276"/>
            <a:chExt cx="2736304" cy="601556"/>
          </a:xfrm>
        </p:grpSpPr>
        <p:sp>
          <p:nvSpPr>
            <p:cNvPr id="7" name="TextBox 6">
              <a:hlinkClick r:id="rId2" action="ppaction://hlinksldjump"/>
            </p:cNvPr>
            <p:cNvSpPr txBox="1"/>
            <p:nvPr/>
          </p:nvSpPr>
          <p:spPr>
            <a:xfrm>
              <a:off x="1907704" y="1383159"/>
              <a:ext cx="23952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bình</a:t>
              </a:r>
              <a:endPara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1763688" y="1315276"/>
              <a:ext cx="2736304" cy="601556"/>
            </a:xfrm>
            <a:prstGeom prst="ellipse">
              <a:avLst/>
            </a:prstGeom>
            <a:noFill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>
            <a:hlinkClick r:id="rId3" action="ppaction://hlinksldjump"/>
          </p:cNvPr>
          <p:cNvSpPr txBox="1"/>
          <p:nvPr/>
        </p:nvSpPr>
        <p:spPr>
          <a:xfrm>
            <a:off x="5660910" y="1095127"/>
            <a:ext cx="1906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>
            <a:hlinkClick r:id="rId4" action="ppaction://hlinksldjump"/>
          </p:cNvPr>
          <p:cNvSpPr txBox="1"/>
          <p:nvPr/>
        </p:nvSpPr>
        <p:spPr>
          <a:xfrm>
            <a:off x="6723450" y="2175247"/>
            <a:ext cx="1888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Callout 26"/>
          <p:cNvSpPr/>
          <p:nvPr/>
        </p:nvSpPr>
        <p:spPr>
          <a:xfrm>
            <a:off x="5436096" y="980728"/>
            <a:ext cx="2313046" cy="777279"/>
          </a:xfrm>
          <a:prstGeom prst="wedgeEllipseCallout">
            <a:avLst>
              <a:gd name="adj1" fmla="val -59268"/>
              <a:gd name="adj2" fmla="val 81953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ular Callout 27"/>
          <p:cNvSpPr/>
          <p:nvPr/>
        </p:nvSpPr>
        <p:spPr>
          <a:xfrm>
            <a:off x="6480869" y="1950774"/>
            <a:ext cx="2411611" cy="902162"/>
          </a:xfrm>
          <a:prstGeom prst="wedgeRectCallout">
            <a:avLst>
              <a:gd name="adj1" fmla="val -88656"/>
              <a:gd name="adj2" fmla="val 13613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843808" y="3344798"/>
            <a:ext cx="773508" cy="58825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arallelogram 31"/>
          <p:cNvSpPr/>
          <p:nvPr/>
        </p:nvSpPr>
        <p:spPr>
          <a:xfrm>
            <a:off x="1115616" y="3933056"/>
            <a:ext cx="1728192" cy="792088"/>
          </a:xfrm>
          <a:prstGeom prst="parallelogram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urved Right Arrow 40"/>
          <p:cNvSpPr/>
          <p:nvPr/>
        </p:nvSpPr>
        <p:spPr>
          <a:xfrm rot="1062096">
            <a:off x="398221" y="4221088"/>
            <a:ext cx="504056" cy="1008112"/>
          </a:xfrm>
          <a:prstGeom prst="curvedRightArrow">
            <a:avLst>
              <a:gd name="adj1" fmla="val 25000"/>
              <a:gd name="adj2" fmla="val 50000"/>
              <a:gd name="adj3" fmla="val 7018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8303" y="5273913"/>
            <a:ext cx="33155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Định nghĩa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: Là hình gồm </a:t>
            </a:r>
            <a:r>
              <a:rPr lang="en-US" sz="20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 đoạn thẳng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, trong đó bất kì 2 đoạn thẳng nào cũng không cùng nằm trên 1 đường thẳng.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051720" y="3501008"/>
            <a:ext cx="144016" cy="43204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24472" y="2204864"/>
            <a:ext cx="2019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Tổng các góc của một tứ giác </a:t>
            </a:r>
          </a:p>
          <a:p>
            <a:r>
              <a:rPr lang="en-US" sz="2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bằng 360ᵒ</a:t>
            </a:r>
            <a:endParaRPr lang="en-US" sz="2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7-Point Star 49"/>
          <p:cNvSpPr/>
          <p:nvPr/>
        </p:nvSpPr>
        <p:spPr>
          <a:xfrm>
            <a:off x="323528" y="1938028"/>
            <a:ext cx="2591780" cy="1556883"/>
          </a:xfrm>
          <a:prstGeom prst="star7">
            <a:avLst>
              <a:gd name="adj" fmla="val 38039"/>
              <a:gd name="hf" fmla="val 102572"/>
              <a:gd name="vf" fmla="val 105210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Elbow Connector 60"/>
          <p:cNvCxnSpPr>
            <a:stCxn id="32" idx="2"/>
          </p:cNvCxnSpPr>
          <p:nvPr/>
        </p:nvCxnSpPr>
        <p:spPr>
          <a:xfrm>
            <a:off x="2744797" y="4329100"/>
            <a:ext cx="1251139" cy="468052"/>
          </a:xfrm>
          <a:prstGeom prst="bentConnector3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hlinkClick r:id="rId5" action="ppaction://hlinksldjump"/>
          </p:cNvPr>
          <p:cNvSpPr txBox="1"/>
          <p:nvPr/>
        </p:nvSpPr>
        <p:spPr>
          <a:xfrm>
            <a:off x="4018031" y="4147627"/>
            <a:ext cx="2462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>
            <a:hlinkClick r:id="rId6" action="ppaction://hlinksldjump"/>
          </p:cNvPr>
          <p:cNvSpPr txBox="1"/>
          <p:nvPr/>
        </p:nvSpPr>
        <p:spPr>
          <a:xfrm>
            <a:off x="4048393" y="502507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400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883661" y="5715"/>
            <a:ext cx="30585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KIẾN THỨC</a:t>
            </a:r>
            <a:endParaRPr lang="en-US" sz="48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5" name="Action Button: Help 104">
            <a:hlinkClick r:id="rId7" action="ppaction://hlinksldjump" highlightClick="1"/>
          </p:cNvPr>
          <p:cNvSpPr/>
          <p:nvPr/>
        </p:nvSpPr>
        <p:spPr>
          <a:xfrm>
            <a:off x="8208404" y="0"/>
            <a:ext cx="935596" cy="89992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1428544" y="4077072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Tứ giác</a:t>
            </a:r>
            <a:endParaRPr lang="en-US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3059832" y="1626737"/>
            <a:ext cx="360040" cy="54851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21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7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1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 animBg="1"/>
      <p:bldP spid="28" grpId="0" animBg="1"/>
      <p:bldP spid="32" grpId="0" animBg="1"/>
      <p:bldP spid="41" grpId="0" animBg="1"/>
      <p:bldP spid="42" grpId="0"/>
      <p:bldP spid="46" grpId="0"/>
      <p:bldP spid="50" grpId="0" animBg="1"/>
      <p:bldP spid="80" grpId="0"/>
      <p:bldP spid="88" grpId="0"/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3848" y="25460"/>
            <a:ext cx="2541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 THANG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957" y="1820949"/>
            <a:ext cx="23887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1, Hình thang cân.</a:t>
            </a:r>
            <a:endParaRPr lang="en-US" sz="2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637238"/>
            <a:ext cx="38973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 nghĩa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: Hình thang là hình có 2 cạnh đối song song.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289" y="1357318"/>
            <a:ext cx="471376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*Tứ giác ABCD là hình </a:t>
            </a:r>
            <a:r>
              <a:rPr lang="en-US" sz="2100" i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thang </a:t>
            </a:r>
            <a:r>
              <a:rPr lang="en-US" sz="2100" i="1" smtClean="0">
                <a:solidFill>
                  <a:srgbClr val="FF3399"/>
                </a:solidFill>
                <a:latin typeface="+mj-lt"/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sz="2100" i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AB // CD.</a:t>
            </a:r>
            <a:endParaRPr lang="en-US" sz="2100" i="1" dirty="0">
              <a:solidFill>
                <a:srgbClr val="FF3399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>
          <a:xfrm>
            <a:off x="5796136" y="684421"/>
            <a:ext cx="2520280" cy="1376427"/>
          </a:xfrm>
          <a:prstGeom prst="trapezoid">
            <a:avLst>
              <a:gd name="adj" fmla="val 380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0800000" flipH="1" flipV="1">
            <a:off x="6012160" y="332657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A</a:t>
            </a:r>
            <a:endParaRPr lang="en-US" sz="2100"/>
          </a:p>
        </p:txBody>
      </p:sp>
      <p:sp>
        <p:nvSpPr>
          <p:cNvPr id="10" name="TextBox 9"/>
          <p:cNvSpPr txBox="1"/>
          <p:nvPr/>
        </p:nvSpPr>
        <p:spPr>
          <a:xfrm rot="10800000" flipH="1" flipV="1">
            <a:off x="7789943" y="356900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 rot="10800000" flipH="1" flipV="1">
            <a:off x="8221991" y="1988840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 rot="10800000" flipH="1" flipV="1">
            <a:off x="5434146" y="2021546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D</a:t>
            </a:r>
            <a:endParaRPr lang="en-US" sz="2100"/>
          </a:p>
        </p:txBody>
      </p:sp>
      <p:sp>
        <p:nvSpPr>
          <p:cNvPr id="13" name="TextBox 12"/>
          <p:cNvSpPr txBox="1"/>
          <p:nvPr/>
        </p:nvSpPr>
        <p:spPr>
          <a:xfrm>
            <a:off x="179512" y="2180989"/>
            <a:ext cx="148463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u="sng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 Tính chất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496" y="2572967"/>
            <a:ext cx="8863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Trong hình thang cân, 2 cạnh bên bằng 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(hình thang cân ABCD </a:t>
            </a:r>
            <a:r>
              <a:rPr lang="en-US" sz="20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có AD = BC)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516" y="2938229"/>
            <a:ext cx="9136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Trong hình thang cân, 2 đường chéo bằng nhau </a:t>
            </a:r>
            <a:r>
              <a:rPr lang="en-US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(hình thang cân ABCD </a:t>
            </a:r>
            <a:r>
              <a:rPr lang="en-US" sz="20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có AC = BD)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1516" y="3283443"/>
            <a:ext cx="8873583" cy="409714"/>
            <a:chOff x="41516" y="3379326"/>
            <a:chExt cx="8873583" cy="409714"/>
          </a:xfrm>
        </p:grpSpPr>
        <p:sp>
          <p:nvSpPr>
            <p:cNvPr id="17" name="TextBox 16"/>
            <p:cNvSpPr txBox="1"/>
            <p:nvPr/>
          </p:nvSpPr>
          <p:spPr>
            <a:xfrm>
              <a:off x="41516" y="3388930"/>
              <a:ext cx="88735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Trong hình thang cân, 2 góc kề 1 đáy bằng nhau </a:t>
              </a:r>
              <a:r>
                <a:rPr lang="en-US" sz="2000" dirty="0" smtClean="0">
                  <a:solidFill>
                    <a:srgbClr val="FF3399"/>
                  </a:solidFill>
                  <a:latin typeface="Times New Roman" pitchFamily="18" charset="0"/>
                  <a:cs typeface="Times New Roman" pitchFamily="18" charset="0"/>
                </a:rPr>
                <a:t>(hình thang cân ABCD có C = D)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Half Frame 18"/>
            <p:cNvSpPr/>
            <p:nvPr/>
          </p:nvSpPr>
          <p:spPr>
            <a:xfrm rot="2492745">
              <a:off x="7996717" y="3379326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Half Frame 19"/>
            <p:cNvSpPr/>
            <p:nvPr/>
          </p:nvSpPr>
          <p:spPr>
            <a:xfrm rot="2492745">
              <a:off x="8435508" y="3396514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46265" y="3621149"/>
            <a:ext cx="25218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Dấu hiệu nhận biết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217" y="3961829"/>
            <a:ext cx="662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Hình thang có hai góc kề 1 đáy bằng nhau là hình thang cân.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504" y="4325034"/>
            <a:ext cx="6546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Hình thang có hai đường chéo bằng nhau là hình thang cân.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Flowchart: Manual Input 28"/>
          <p:cNvSpPr/>
          <p:nvPr/>
        </p:nvSpPr>
        <p:spPr>
          <a:xfrm rot="5400000">
            <a:off x="6111492" y="4991721"/>
            <a:ext cx="1286331" cy="1584176"/>
          </a:xfrm>
          <a:prstGeom prst="flowChartManualInp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 rot="10800000" flipH="1" flipV="1">
            <a:off x="5674539" y="479715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E</a:t>
            </a:r>
          </a:p>
        </p:txBody>
      </p:sp>
      <p:sp>
        <p:nvSpPr>
          <p:cNvPr id="36" name="TextBox 35"/>
          <p:cNvSpPr txBox="1"/>
          <p:nvPr/>
        </p:nvSpPr>
        <p:spPr>
          <a:xfrm rot="10800000" flipH="1" flipV="1">
            <a:off x="7186707" y="479715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F</a:t>
            </a:r>
            <a:endParaRPr lang="en-US" sz="2100"/>
          </a:p>
        </p:txBody>
      </p:sp>
      <p:sp>
        <p:nvSpPr>
          <p:cNvPr id="37" name="TextBox 36"/>
          <p:cNvSpPr txBox="1"/>
          <p:nvPr/>
        </p:nvSpPr>
        <p:spPr>
          <a:xfrm rot="10800000" flipH="1" flipV="1">
            <a:off x="7546746" y="629277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G</a:t>
            </a:r>
            <a:endParaRPr lang="en-US" sz="2100"/>
          </a:p>
        </p:txBody>
      </p:sp>
      <p:sp>
        <p:nvSpPr>
          <p:cNvPr id="38" name="TextBox 37"/>
          <p:cNvSpPr txBox="1"/>
          <p:nvPr/>
        </p:nvSpPr>
        <p:spPr>
          <a:xfrm rot="10800000" flipH="1" flipV="1">
            <a:off x="5652121" y="629277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H</a:t>
            </a:r>
          </a:p>
        </p:txBody>
      </p:sp>
      <p:sp>
        <p:nvSpPr>
          <p:cNvPr id="43" name="Half Frame 42"/>
          <p:cNvSpPr/>
          <p:nvPr/>
        </p:nvSpPr>
        <p:spPr>
          <a:xfrm rot="5400000">
            <a:off x="5965075" y="6260288"/>
            <a:ext cx="164183" cy="169196"/>
          </a:xfrm>
          <a:prstGeom prst="halfFrame">
            <a:avLst>
              <a:gd name="adj1" fmla="val 0"/>
              <a:gd name="adj2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2" y="4726305"/>
            <a:ext cx="26869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Hình thang vuông.</a:t>
            </a:r>
            <a:endParaRPr lang="en-US" sz="2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3528" y="5138608"/>
            <a:ext cx="45752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 nghĩa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: Hình thang vuông là hình thang có 1 góc vuông.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7981172" y="3621150"/>
            <a:ext cx="0" cy="3406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4" idx="1"/>
            <a:endCxn id="25" idx="3"/>
          </p:cNvCxnSpPr>
          <p:nvPr/>
        </p:nvCxnSpPr>
        <p:spPr>
          <a:xfrm flipH="1" flipV="1">
            <a:off x="6724352" y="4161884"/>
            <a:ext cx="583952" cy="1373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08304" y="3945250"/>
            <a:ext cx="1755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 nghĩa hình thang cân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6300192" y="684421"/>
            <a:ext cx="2016224" cy="13519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818553" y="684421"/>
            <a:ext cx="1971390" cy="13519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961837" y="1338734"/>
            <a:ext cx="169197" cy="18584"/>
          </a:xfrm>
          <a:prstGeom prst="line">
            <a:avLst/>
          </a:prstGeom>
          <a:ln w="190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940152" y="1412776"/>
            <a:ext cx="169197" cy="18584"/>
          </a:xfrm>
          <a:prstGeom prst="line">
            <a:avLst/>
          </a:prstGeom>
          <a:ln w="190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rc 81"/>
          <p:cNvSpPr/>
          <p:nvPr/>
        </p:nvSpPr>
        <p:spPr>
          <a:xfrm rot="524635">
            <a:off x="5689652" y="1800900"/>
            <a:ext cx="401819" cy="422851"/>
          </a:xfrm>
          <a:prstGeom prst="arc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c 82"/>
          <p:cNvSpPr/>
          <p:nvPr/>
        </p:nvSpPr>
        <p:spPr>
          <a:xfrm rot="15943515">
            <a:off x="8031293" y="1873898"/>
            <a:ext cx="452466" cy="373122"/>
          </a:xfrm>
          <a:prstGeom prst="arc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476632" y="5889466"/>
            <a:ext cx="3375288" cy="707886"/>
            <a:chOff x="476632" y="5825965"/>
            <a:chExt cx="3375288" cy="707886"/>
          </a:xfrm>
        </p:grpSpPr>
        <p:sp>
          <p:nvSpPr>
            <p:cNvPr id="65" name="TextBox 64"/>
            <p:cNvSpPr txBox="1"/>
            <p:nvPr/>
          </p:nvSpPr>
          <p:spPr>
            <a:xfrm>
              <a:off x="476632" y="5825965"/>
              <a:ext cx="33752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3399"/>
                  </a:solidFill>
                </a:rPr>
                <a:t>*Hình thang EFGH có H = </a:t>
              </a:r>
              <a:r>
                <a:rPr lang="en-US" sz="2000" smtClean="0">
                  <a:solidFill>
                    <a:srgbClr val="FF3399"/>
                  </a:solidFill>
                </a:rPr>
                <a:t>90ᵒ </a:t>
              </a:r>
              <a:r>
                <a:rPr lang="en-US" sz="2000" smtClean="0">
                  <a:solidFill>
                    <a:srgbClr val="FF3399"/>
                  </a:solidFill>
                  <a:sym typeface="Wingdings" pitchFamily="2" charset="2"/>
                </a:rPr>
                <a:t></a:t>
              </a:r>
              <a:r>
                <a:rPr lang="en-US" sz="2000" smtClean="0">
                  <a:solidFill>
                    <a:srgbClr val="FF3399"/>
                  </a:solidFill>
                </a:rPr>
                <a:t> </a:t>
              </a:r>
              <a:r>
                <a:rPr lang="en-US" sz="2000" dirty="0" smtClean="0">
                  <a:solidFill>
                    <a:srgbClr val="FF3399"/>
                  </a:solidFill>
                </a:rPr>
                <a:t>EFGH là hình thang vuông. </a:t>
              </a:r>
              <a:endParaRPr lang="en-US" sz="2000" dirty="0">
                <a:solidFill>
                  <a:srgbClr val="FF3399"/>
                </a:solidFill>
              </a:endParaRPr>
            </a:p>
          </p:txBody>
        </p:sp>
        <p:sp>
          <p:nvSpPr>
            <p:cNvPr id="84" name="Half Frame 83"/>
            <p:cNvSpPr/>
            <p:nvPr/>
          </p:nvSpPr>
          <p:spPr>
            <a:xfrm rot="2492745">
              <a:off x="2816747" y="5827599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86" name="Action Button: Home 85">
            <a:hlinkClick r:id="rId2" action="ppaction://hlinksldjump" highlightClick="1"/>
          </p:cNvPr>
          <p:cNvSpPr/>
          <p:nvPr/>
        </p:nvSpPr>
        <p:spPr>
          <a:xfrm>
            <a:off x="-15500" y="0"/>
            <a:ext cx="937329" cy="637238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8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15" grpId="0"/>
      <p:bldP spid="16" grpId="0"/>
      <p:bldP spid="22" grpId="0"/>
      <p:bldP spid="25" grpId="0"/>
      <p:bldP spid="28" grpId="0"/>
      <p:bldP spid="29" grpId="0" animBg="1"/>
      <p:bldP spid="35" grpId="0"/>
      <p:bldP spid="36" grpId="0"/>
      <p:bldP spid="37" grpId="0"/>
      <p:bldP spid="38" grpId="0"/>
      <p:bldP spid="43" grpId="0" animBg="1"/>
      <p:bldP spid="45" grpId="0"/>
      <p:bldP spid="46" grpId="0"/>
      <p:bldP spid="54" grpId="0"/>
      <p:bldP spid="82" grpId="0" animBg="1"/>
      <p:bldP spid="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68837" y="25460"/>
            <a:ext cx="3315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 BÌNH HÀNH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-15500" y="0"/>
            <a:ext cx="987100" cy="764704"/>
          </a:xfrm>
          <a:prstGeom prst="actionButtonHom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6230718" y="980728"/>
            <a:ext cx="2256375" cy="1728192"/>
          </a:xfrm>
          <a:prstGeom prst="parallelogram">
            <a:avLst>
              <a:gd name="adj" fmla="val 4033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0800000" flipH="1" flipV="1">
            <a:off x="6660232" y="54868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A</a:t>
            </a:r>
            <a:endParaRPr lang="en-US" sz="2100"/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8438015" y="565229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 rot="10800000" flipH="1" flipV="1">
            <a:off x="5917735" y="2581454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 rot="10800000" flipH="1" flipV="1">
            <a:off x="7789943" y="265346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D</a:t>
            </a:r>
            <a:endParaRPr lang="en-US" sz="2100"/>
          </a:p>
        </p:txBody>
      </p:sp>
      <p:sp>
        <p:nvSpPr>
          <p:cNvPr id="10" name="TextBox 9"/>
          <p:cNvSpPr txBox="1"/>
          <p:nvPr/>
        </p:nvSpPr>
        <p:spPr>
          <a:xfrm>
            <a:off x="755576" y="818128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 nghĩa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: Hình bình hành là tứ giác có các cạnh đối song song.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4065" y="1484784"/>
            <a:ext cx="3817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*Tứ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giác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ABDC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là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hình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bình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hành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AB // CD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và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AC // BD.</a:t>
            </a:r>
            <a:endParaRPr lang="en-US" sz="2100" i="1" dirty="0">
              <a:solidFill>
                <a:srgbClr val="FF3399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866" y="2229832"/>
            <a:ext cx="4659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2301" y="4149080"/>
            <a:ext cx="2999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2, Dấu hiệu nhận biết</a:t>
            </a:r>
            <a:endParaRPr lang="en-US" sz="24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874" y="2649106"/>
            <a:ext cx="5248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Các cạnh đối bằng nhau </a:t>
            </a:r>
            <a:r>
              <a:rPr lang="en-US" sz="20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(AB = CD; AC = BD).</a:t>
            </a:r>
            <a:endParaRPr lang="en-US" sz="200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62831" y="3039219"/>
            <a:ext cx="5821337" cy="401975"/>
            <a:chOff x="258477" y="3571151"/>
            <a:chExt cx="5821337" cy="401975"/>
          </a:xfrm>
        </p:grpSpPr>
        <p:sp>
          <p:nvSpPr>
            <p:cNvPr id="14" name="TextBox 13"/>
            <p:cNvSpPr txBox="1"/>
            <p:nvPr/>
          </p:nvSpPr>
          <p:spPr>
            <a:xfrm>
              <a:off x="258477" y="3573016"/>
              <a:ext cx="58213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đối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smtClean="0">
                  <a:solidFill>
                    <a:srgbClr val="FF3399"/>
                  </a:solidFill>
                  <a:latin typeface="Times New Roman" pitchFamily="18" charset="0"/>
                  <a:cs typeface="Times New Roman" pitchFamily="18" charset="0"/>
                </a:rPr>
                <a:t>(CAB = CDB; ACD = ABD).</a:t>
              </a:r>
              <a:endParaRPr lang="en-US"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Half Frame 14"/>
            <p:cNvSpPr/>
            <p:nvPr/>
          </p:nvSpPr>
          <p:spPr>
            <a:xfrm rot="2492745">
              <a:off x="5451642" y="3602725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6" name="Half Frame 15"/>
            <p:cNvSpPr/>
            <p:nvPr/>
          </p:nvSpPr>
          <p:spPr>
            <a:xfrm rot="2492745">
              <a:off x="4659554" y="3571151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7" name="Half Frame 16"/>
            <p:cNvSpPr/>
            <p:nvPr/>
          </p:nvSpPr>
          <p:spPr>
            <a:xfrm rot="2492745">
              <a:off x="3219394" y="3602724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8" name="Half Frame 17"/>
            <p:cNvSpPr/>
            <p:nvPr/>
          </p:nvSpPr>
          <p:spPr>
            <a:xfrm rot="2492745">
              <a:off x="4011482" y="3595350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7984" y="3441194"/>
                <a:ext cx="544091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chéo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cắt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000" dirty="0" smtClean="0">
                    <a:solidFill>
                      <a:srgbClr val="FF3399"/>
                    </a:solidFill>
                    <a:latin typeface="Times New Roman" pitchFamily="18" charset="0"/>
                    <a:cs typeface="Times New Roman" pitchFamily="18" charset="0"/>
                  </a:rPr>
                  <a:t>(AD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3399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∩</m:t>
                    </m:r>
                  </m:oMath>
                </a14:m>
                <a:r>
                  <a:rPr lang="en-US" sz="2000" dirty="0" smtClean="0">
                    <a:solidFill>
                      <a:srgbClr val="FF3399"/>
                    </a:solidFill>
                    <a:latin typeface="Times New Roman" pitchFamily="18" charset="0"/>
                    <a:cs typeface="Times New Roman" pitchFamily="18" charset="0"/>
                  </a:rPr>
                  <a:t> BC = {O}; OA = OD; OC = OB).</a:t>
                </a:r>
                <a:endParaRPr lang="en-US" sz="2000" dirty="0">
                  <a:solidFill>
                    <a:srgbClr val="FF33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84" y="3441194"/>
                <a:ext cx="5440913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1233" t="-4310" r="-224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6923468" y="964179"/>
            <a:ext cx="888892" cy="17447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230718" y="980728"/>
            <a:ext cx="2256375" cy="17281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452320" y="2150424"/>
            <a:ext cx="216024" cy="126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7099697" y="1413674"/>
            <a:ext cx="216024" cy="126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68344" y="1413674"/>
            <a:ext cx="144016" cy="215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727622" y="1403484"/>
            <a:ext cx="144016" cy="215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970681" y="1993179"/>
            <a:ext cx="144016" cy="215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98673" y="2030146"/>
            <a:ext cx="144016" cy="215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017712" y="1573342"/>
            <a:ext cx="3626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/>
              <a:t>O</a:t>
            </a:r>
            <a:endParaRPr lang="en-US" sz="2100"/>
          </a:p>
        </p:txBody>
      </p:sp>
      <p:sp>
        <p:nvSpPr>
          <p:cNvPr id="37" name="TextBox 36"/>
          <p:cNvSpPr txBox="1"/>
          <p:nvPr/>
        </p:nvSpPr>
        <p:spPr>
          <a:xfrm>
            <a:off x="35496" y="4581128"/>
            <a:ext cx="7779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- Tứ giác có các cạnh đối song song là hình bình hành </a:t>
            </a:r>
            <a:r>
              <a:rPr lang="en-US" sz="20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(AB//CD; AC//BD)</a:t>
            </a:r>
            <a:endParaRPr lang="en-US" sz="200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496" y="5013176"/>
            <a:ext cx="8158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(AB = CD; AC = BD)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496" y="5445224"/>
            <a:ext cx="9172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(AB//CD; AB = CD)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7078251" y="2591763"/>
            <a:ext cx="54006" cy="26117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988241" y="2618621"/>
            <a:ext cx="216024" cy="17058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479" y="868579"/>
            <a:ext cx="54006" cy="26117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7506469" y="895437"/>
            <a:ext cx="216024" cy="17058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395418" y="3729226"/>
            <a:ext cx="17850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 nghĩa hình bình hành</a:t>
            </a:r>
            <a:endParaRPr lang="en-US" sz="200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7812360" y="4397042"/>
            <a:ext cx="191228" cy="438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050801" y="1741834"/>
            <a:ext cx="238441" cy="7848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8028384" y="1830512"/>
            <a:ext cx="238441" cy="7200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003588" y="1905949"/>
            <a:ext cx="238441" cy="7200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500539" y="1636430"/>
            <a:ext cx="238441" cy="7848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478122" y="1725108"/>
            <a:ext cx="238441" cy="7200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53326" y="1800545"/>
            <a:ext cx="238441" cy="7200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3" name="Arc 72"/>
          <p:cNvSpPr/>
          <p:nvPr/>
        </p:nvSpPr>
        <p:spPr>
          <a:xfrm rot="21447425">
            <a:off x="6093701" y="2461436"/>
            <a:ext cx="469313" cy="44011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c 73"/>
          <p:cNvSpPr/>
          <p:nvPr/>
        </p:nvSpPr>
        <p:spPr>
          <a:xfrm rot="12450427">
            <a:off x="8222713" y="879865"/>
            <a:ext cx="469313" cy="44011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Arc 74"/>
          <p:cNvSpPr/>
          <p:nvPr/>
        </p:nvSpPr>
        <p:spPr>
          <a:xfrm rot="6566542">
            <a:off x="6687435" y="675379"/>
            <a:ext cx="469313" cy="440117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c 75"/>
          <p:cNvSpPr/>
          <p:nvPr/>
        </p:nvSpPr>
        <p:spPr>
          <a:xfrm rot="6566542">
            <a:off x="6715746" y="724331"/>
            <a:ext cx="546384" cy="440117"/>
          </a:xfrm>
          <a:prstGeom prst="arc">
            <a:avLst>
              <a:gd name="adj1" fmla="val 16200000"/>
              <a:gd name="adj2" fmla="val 822004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Arc 76"/>
          <p:cNvSpPr/>
          <p:nvPr/>
        </p:nvSpPr>
        <p:spPr>
          <a:xfrm rot="16594302">
            <a:off x="7580726" y="2502290"/>
            <a:ext cx="469313" cy="440117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Arc 77"/>
          <p:cNvSpPr/>
          <p:nvPr/>
        </p:nvSpPr>
        <p:spPr>
          <a:xfrm rot="16594302">
            <a:off x="7523329" y="2419467"/>
            <a:ext cx="571155" cy="566155"/>
          </a:xfrm>
          <a:prstGeom prst="arc">
            <a:avLst>
              <a:gd name="adj1" fmla="val 16200000"/>
              <a:gd name="adj2" fmla="val 87681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35496" y="6309320"/>
            <a:ext cx="7239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5496" y="5851797"/>
            <a:ext cx="8765733" cy="425585"/>
            <a:chOff x="35496" y="5851797"/>
            <a:chExt cx="8765733" cy="425585"/>
          </a:xfrm>
        </p:grpSpPr>
        <p:sp>
          <p:nvSpPr>
            <p:cNvPr id="40" name="TextBox 39"/>
            <p:cNvSpPr txBox="1"/>
            <p:nvPr/>
          </p:nvSpPr>
          <p:spPr>
            <a:xfrm>
              <a:off x="35496" y="5877272"/>
              <a:ext cx="87657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Tứ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đối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smtClean="0">
                  <a:solidFill>
                    <a:srgbClr val="FF3399"/>
                  </a:solidFill>
                  <a:latin typeface="Times New Roman" pitchFamily="18" charset="0"/>
                  <a:cs typeface="Times New Roman" pitchFamily="18" charset="0"/>
                </a:rPr>
                <a:t>(ABD =  ACD; BAC = BDC)</a:t>
              </a:r>
              <a:endParaRPr lang="en-US"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Half Frame 79"/>
            <p:cNvSpPr/>
            <p:nvPr/>
          </p:nvSpPr>
          <p:spPr>
            <a:xfrm rot="2492745">
              <a:off x="8201431" y="5859172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81" name="Half Frame 80"/>
            <p:cNvSpPr/>
            <p:nvPr/>
          </p:nvSpPr>
          <p:spPr>
            <a:xfrm rot="2492745">
              <a:off x="7463259" y="5902001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82" name="Half Frame 81"/>
            <p:cNvSpPr/>
            <p:nvPr/>
          </p:nvSpPr>
          <p:spPr>
            <a:xfrm rot="2492745">
              <a:off x="5969183" y="5859171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83" name="Half Frame 82"/>
            <p:cNvSpPr/>
            <p:nvPr/>
          </p:nvSpPr>
          <p:spPr>
            <a:xfrm rot="2492745">
              <a:off x="6761271" y="5851797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615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12" grpId="0"/>
      <p:bldP spid="13" grpId="0"/>
      <p:bldP spid="20" grpId="0"/>
      <p:bldP spid="36" grpId="0"/>
      <p:bldP spid="37" grpId="0"/>
      <p:bldP spid="38" grpId="0"/>
      <p:bldP spid="39" grpId="0"/>
      <p:bldP spid="55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68837" y="25460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 CHỮ NHẬT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908720"/>
            <a:ext cx="3024336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0800000" flipH="1" flipV="1">
            <a:off x="5220072" y="54868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A</a:t>
            </a:r>
            <a:endParaRPr lang="en-US" sz="2100"/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8510023" y="58876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 rot="10800000" flipH="1" flipV="1">
            <a:off x="8460432" y="2420888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 rot="10800000" flipH="1" flipV="1">
            <a:off x="5210245" y="2563994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D</a:t>
            </a:r>
            <a:endParaRPr lang="en-US" sz="2100"/>
          </a:p>
        </p:txBody>
      </p:sp>
      <p:sp>
        <p:nvSpPr>
          <p:cNvPr id="10" name="TextBox 9"/>
          <p:cNvSpPr txBox="1"/>
          <p:nvPr/>
        </p:nvSpPr>
        <p:spPr>
          <a:xfrm>
            <a:off x="467544" y="908720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 nghĩa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: Hình chữ nhật là tứ giác có 4 góc vuông.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66345" y="1647384"/>
            <a:ext cx="4713767" cy="738664"/>
            <a:chOff x="35496" y="1647384"/>
            <a:chExt cx="4713767" cy="738664"/>
          </a:xfrm>
        </p:grpSpPr>
        <p:sp>
          <p:nvSpPr>
            <p:cNvPr id="11" name="TextBox 10"/>
            <p:cNvSpPr txBox="1"/>
            <p:nvPr/>
          </p:nvSpPr>
          <p:spPr>
            <a:xfrm>
              <a:off x="35496" y="1647384"/>
              <a:ext cx="471376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*Tứ giác ABCD </a:t>
              </a:r>
              <a:r>
                <a:rPr lang="en-US" sz="2100" i="1" dirty="0" err="1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là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2100" i="1" dirty="0" err="1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hình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2100" i="1" dirty="0" err="1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chữ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2100" i="1" dirty="0" err="1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nhật</a:t>
              </a:r>
              <a:endPara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endParaRPr>
            </a:p>
            <a:p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  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  <a:sym typeface="Wingdings" pitchFamily="2" charset="2"/>
                </a:rPr>
                <a:t> 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DAB = ABC = ADC = BCD = 90ᵒ</a:t>
              </a:r>
              <a:endParaRPr lang="en-US" sz="2100" i="1" dirty="0">
                <a:solidFill>
                  <a:srgbClr val="FF3399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2492745">
              <a:off x="2951590" y="1997680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3" name="Half Frame 12"/>
            <p:cNvSpPr/>
            <p:nvPr/>
          </p:nvSpPr>
          <p:spPr>
            <a:xfrm rot="2492745">
              <a:off x="2193936" y="1988802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4" name="Half Frame 13"/>
            <p:cNvSpPr/>
            <p:nvPr/>
          </p:nvSpPr>
          <p:spPr>
            <a:xfrm rot="2492745">
              <a:off x="784608" y="2003800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5" name="Half Frame 14"/>
            <p:cNvSpPr/>
            <p:nvPr/>
          </p:nvSpPr>
          <p:spPr>
            <a:xfrm rot="2492745">
              <a:off x="1473854" y="2003798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17" name="Half Frame 16"/>
          <p:cNvSpPr/>
          <p:nvPr/>
        </p:nvSpPr>
        <p:spPr>
          <a:xfrm rot="5400000">
            <a:off x="5510611" y="2326206"/>
            <a:ext cx="164183" cy="169196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Half Frame 21"/>
          <p:cNvSpPr/>
          <p:nvPr/>
        </p:nvSpPr>
        <p:spPr>
          <a:xfrm rot="10800000">
            <a:off x="5508103" y="908720"/>
            <a:ext cx="182353" cy="180020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Half Frame 22"/>
          <p:cNvSpPr/>
          <p:nvPr/>
        </p:nvSpPr>
        <p:spPr>
          <a:xfrm>
            <a:off x="8316416" y="2276872"/>
            <a:ext cx="216024" cy="216024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Half Frame 23"/>
          <p:cNvSpPr/>
          <p:nvPr/>
        </p:nvSpPr>
        <p:spPr>
          <a:xfrm rot="16200000">
            <a:off x="8318553" y="920169"/>
            <a:ext cx="225337" cy="202437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512" y="2685045"/>
            <a:ext cx="15856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1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1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496" y="3077023"/>
            <a:ext cx="7673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516" y="3442285"/>
            <a:ext cx="9096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hình chữ nhật,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2 đường chéo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bằng nhau và cắt nhau tại trung điểm mỗi đường.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6265" y="4021614"/>
            <a:ext cx="26805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Dấu hiệu nhận biết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4428" y="4459598"/>
            <a:ext cx="4477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i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5586" y="6053226"/>
            <a:ext cx="6814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có hai đường chéo bằng nhau là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Straight Arrow Connector 38"/>
          <p:cNvCxnSpPr>
            <a:stCxn id="40" idx="1"/>
            <a:endCxn id="36" idx="3"/>
          </p:cNvCxnSpPr>
          <p:nvPr/>
        </p:nvCxnSpPr>
        <p:spPr>
          <a:xfrm flipH="1">
            <a:off x="4661936" y="4420562"/>
            <a:ext cx="661868" cy="2390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323804" y="4066619"/>
            <a:ext cx="1755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 nghĩa hình thang cân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1460" y="5501903"/>
            <a:ext cx="5577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9512" y="4945431"/>
            <a:ext cx="5363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5508104" y="908719"/>
            <a:ext cx="3024336" cy="15287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543481" y="908720"/>
            <a:ext cx="3010662" cy="15564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876256" y="1645350"/>
            <a:ext cx="3626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O</a:t>
            </a:r>
            <a:endParaRPr lang="en-US" sz="2100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372200" y="1285664"/>
            <a:ext cx="72008" cy="2067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7709392" y="1913350"/>
            <a:ext cx="72008" cy="2067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668344" y="1278052"/>
            <a:ext cx="72008" cy="2067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449622" y="1897881"/>
            <a:ext cx="72008" cy="2067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8" name="Action Button: Home 37">
            <a:hlinkClick r:id="rId2" action="ppaction://hlinksldjump" highlightClick="1"/>
          </p:cNvPr>
          <p:cNvSpPr/>
          <p:nvPr/>
        </p:nvSpPr>
        <p:spPr>
          <a:xfrm>
            <a:off x="-15500" y="0"/>
            <a:ext cx="937329" cy="637238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0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3" grpId="0" animBg="1"/>
      <p:bldP spid="24" grpId="0" animBg="1"/>
      <p:bldP spid="28" grpId="0"/>
      <p:bldP spid="29" grpId="0"/>
      <p:bldP spid="30" grpId="0"/>
      <p:bldP spid="35" grpId="0"/>
      <p:bldP spid="36" grpId="0"/>
      <p:bldP spid="37" grpId="0"/>
      <p:bldP spid="40" grpId="0"/>
      <p:bldP spid="46" grpId="0"/>
      <p:bldP spid="49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-27384"/>
            <a:ext cx="5001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Đường trung bình của tam giác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804" y="908720"/>
            <a:ext cx="39491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 nghĩa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</a:rPr>
              <a:t>Đường trung bình của tam giác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là đoạn thẳng nối trung điểm 2 cạnh của tam giác.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354403" y="836712"/>
            <a:ext cx="2448272" cy="1872208"/>
          </a:xfrm>
          <a:prstGeom prst="triangle">
            <a:avLst>
              <a:gd name="adj" fmla="val 2726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5" idx="1"/>
            <a:endCxn id="5" idx="5"/>
          </p:cNvCxnSpPr>
          <p:nvPr/>
        </p:nvCxnSpPr>
        <p:spPr>
          <a:xfrm>
            <a:off x="5688176" y="1772816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24128" y="1268760"/>
            <a:ext cx="251976" cy="144016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19407" y="2060848"/>
            <a:ext cx="251976" cy="144016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372200" y="1196752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434575" y="1268760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164288" y="2060848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236270" y="2145364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8701" y="3068960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1</a:t>
            </a:r>
            <a:endParaRPr lang="en-US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347" y="3429000"/>
            <a:ext cx="4387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 thẳng đi qua trung điểm 1 cạnh của tam giác và song song với cạnh thứ hai thì đi qua trung </a:t>
            </a:r>
            <a:r>
              <a:rPr lang="en-US" sz="20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điểm cạnh thứ </a:t>
            </a:r>
            <a:r>
              <a:rPr lang="en-US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ba.</a:t>
            </a:r>
            <a:endParaRPr lang="en-US" sz="2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0" y="3068960"/>
            <a:ext cx="0" cy="378904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189" y="3068960"/>
            <a:ext cx="9144000" cy="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92080" y="1572761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286" y="1537867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02675" y="2508865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50116" y="476672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7833" y="257068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2736" y="3068960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2</a:t>
            </a:r>
            <a:endParaRPr lang="en-US" sz="2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54760" y="3429000"/>
            <a:ext cx="4387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 trung bình của tam giác thì song song với cạnh thứ ba và bằng nửa cạnh ấy.</a:t>
            </a:r>
            <a:endParaRPr lang="en-US" sz="2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8667" y="4717259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GT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3568" y="594928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KL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342099" y="4653136"/>
            <a:ext cx="0" cy="17465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9552" y="5877272"/>
            <a:ext cx="331236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29907" y="2168382"/>
            <a:ext cx="42835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solidFill>
                  <a:srgbClr val="FF3399"/>
                </a:solidFill>
              </a:rPr>
              <a:t>*DE là đường trung bình của ∆ABC.</a:t>
            </a:r>
            <a:endParaRPr lang="en-US" sz="2200" i="1" dirty="0">
              <a:solidFill>
                <a:srgbClr val="FF3399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60389" y="4653136"/>
            <a:ext cx="9637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∆ABC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72920" y="5017354"/>
            <a:ext cx="12827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AD = BD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72920" y="5386686"/>
            <a:ext cx="13708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DE // BC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72920" y="5949279"/>
            <a:ext cx="12282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AE = EC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71155" y="4429227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GT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76056" y="5806425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KL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734587" y="4365104"/>
            <a:ext cx="0" cy="22322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932040" y="5589240"/>
            <a:ext cx="331236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852877" y="4365104"/>
            <a:ext cx="9637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∆ABC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865408" y="4729322"/>
            <a:ext cx="12827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AD = BD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74116" y="5661828"/>
            <a:ext cx="13708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DE // BC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870368" y="5072874"/>
            <a:ext cx="12282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AE = EC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839506" y="6021288"/>
                <a:ext cx="1540806" cy="613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omic Sans MS" pitchFamily="66" charset="0"/>
                  </a:rPr>
                  <a:t>DE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smtClean="0">
                    <a:latin typeface="Comic Sans MS" pitchFamily="66" charset="0"/>
                  </a:rPr>
                  <a:t> BC</a:t>
                </a:r>
                <a:endParaRPr lang="en-US" sz="240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506" y="6021288"/>
                <a:ext cx="1540806" cy="613886"/>
              </a:xfrm>
              <a:prstGeom prst="rect">
                <a:avLst/>
              </a:prstGeom>
              <a:blipFill rotWithShape="1">
                <a:blip r:embed="rId2"/>
                <a:stretch>
                  <a:fillRect l="-6324" r="-4743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ction Button: Home 60">
            <a:hlinkClick r:id="rId3" action="ppaction://hlinksldjump" highlightClick="1"/>
          </p:cNvPr>
          <p:cNvSpPr/>
          <p:nvPr/>
        </p:nvSpPr>
        <p:spPr>
          <a:xfrm>
            <a:off x="-15499" y="0"/>
            <a:ext cx="955708" cy="676727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7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33" grpId="0"/>
      <p:bldP spid="34" grpId="0"/>
      <p:bldP spid="35" grpId="0"/>
      <p:bldP spid="36" grpId="0"/>
      <p:bldP spid="41" grpId="0"/>
      <p:bldP spid="42" grpId="0"/>
      <p:bldP spid="43" grpId="0"/>
      <p:bldP spid="44" grpId="0"/>
      <p:bldP spid="50" grpId="0"/>
      <p:bldP spid="51" grpId="0"/>
      <p:bldP spid="52" grpId="0"/>
      <p:bldP spid="55" grpId="0"/>
      <p:bldP spid="56" grpId="0"/>
      <p:bldP spid="57" grpId="0"/>
      <p:bldP spid="58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-27384"/>
            <a:ext cx="5365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Đường trung bình của hình thang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5364088" y="908720"/>
            <a:ext cx="2952328" cy="1800200"/>
          </a:xfrm>
          <a:prstGeom prst="trapezoid">
            <a:avLst>
              <a:gd name="adj" fmla="val 443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85596" y="514475"/>
            <a:ext cx="410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M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24328" y="50861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58035" y="2636912"/>
            <a:ext cx="317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P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7913" y="2636912"/>
            <a:ext cx="409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Q</a:t>
            </a:r>
          </a:p>
        </p:txBody>
      </p:sp>
      <p:cxnSp>
        <p:nvCxnSpPr>
          <p:cNvPr id="12" name="Straight Connector 11"/>
          <p:cNvCxnSpPr>
            <a:stCxn id="5" idx="1"/>
            <a:endCxn id="5" idx="3"/>
          </p:cNvCxnSpPr>
          <p:nvPr/>
        </p:nvCxnSpPr>
        <p:spPr>
          <a:xfrm>
            <a:off x="5762976" y="1808820"/>
            <a:ext cx="21545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64088" y="160876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7877" y="160876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F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17" y="808836"/>
            <a:ext cx="44893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 nghĩa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u="sng" smtClean="0">
                <a:latin typeface="Times New Roman" pitchFamily="18" charset="0"/>
                <a:cs typeface="Times New Roman" pitchFamily="18" charset="0"/>
              </a:rPr>
              <a:t>Đường trung bình của hình thang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là đoạn thẳng nối trung điểm 2 cạnh bên của hình thang  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517" y="2006755"/>
            <a:ext cx="3927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* EF là đường trung bình của hình thang MNPQ</a:t>
            </a:r>
            <a:endParaRPr lang="en-US" sz="2200" i="1" dirty="0">
              <a:solidFill>
                <a:srgbClr val="FF3399"/>
              </a:solidFill>
              <a:latin typeface="+mj-lt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72000" y="3068960"/>
            <a:ext cx="0" cy="378904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9512" y="3068960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1</a:t>
            </a:r>
            <a:endParaRPr lang="en-US" sz="2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347" y="3493457"/>
            <a:ext cx="44596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 thẳng đi qua trung điểm 1 cạnh bên của hình thang và song song với hai đáy thì đi qua trung điểm cạnh bên thứ 2.</a:t>
            </a:r>
            <a:endParaRPr lang="en-US" sz="2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9940" y="4645251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GT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4302" y="6094457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KL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899592" y="4581128"/>
            <a:ext cx="0" cy="201622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51520" y="6021287"/>
            <a:ext cx="4104456" cy="116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99592" y="4581128"/>
            <a:ext cx="368081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hình thang MNPQ (AB//CD)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64193" y="4885710"/>
            <a:ext cx="12923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EM = EQ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43608" y="5605790"/>
            <a:ext cx="12442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EF//MN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4193" y="6094457"/>
            <a:ext cx="116410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NF = FP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9662" y="3140968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2</a:t>
            </a:r>
            <a:endParaRPr lang="en-US" sz="2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62497" y="3501008"/>
            <a:ext cx="4387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 trung bình của hình thang thì song song với hai đáy và bằng nửa tổng hai đáy.</a:t>
            </a:r>
            <a:endParaRPr lang="en-US" sz="2000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4048" y="4789267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GT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8949" y="6021288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KL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5580112" y="4581128"/>
            <a:ext cx="1" cy="208823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932040" y="5661248"/>
            <a:ext cx="331236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80112" y="4581128"/>
            <a:ext cx="24032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hình thang MNPQ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24128" y="4885710"/>
            <a:ext cx="12923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EM = EQ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24128" y="5245750"/>
            <a:ext cx="116410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FN = FP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80112" y="6111450"/>
                <a:ext cx="1497526" cy="557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100" smtClean="0">
                    <a:latin typeface="Comic Sans MS" pitchFamily="66" charset="0"/>
                    <a:cs typeface="Times New Roman" pitchFamily="18" charset="0"/>
                  </a:rPr>
                  <a:t>FE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1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AB</m:t>
                        </m:r>
                        <m:r>
                          <a:rPr lang="en-US" sz="21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1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CD</m:t>
                        </m:r>
                      </m:num>
                      <m:den>
                        <m:r>
                          <a:rPr lang="en-US" sz="21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100">
                  <a:latin typeface="Comic Sans MS" pitchFamily="66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6111450"/>
                <a:ext cx="1497526" cy="557910"/>
              </a:xfrm>
              <a:prstGeom prst="rect">
                <a:avLst/>
              </a:prstGeom>
              <a:blipFill rotWithShape="1">
                <a:blip r:embed="rId2"/>
                <a:stretch>
                  <a:fillRect l="-4472" b="-8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1052945" y="5220154"/>
            <a:ext cx="116730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EF//QP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80112" y="5733256"/>
            <a:ext cx="22156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FE // MN // QP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" name="Action Button: Home 46">
            <a:hlinkClick r:id="rId3" action="ppaction://hlinksldjump" highlightClick="1"/>
          </p:cNvPr>
          <p:cNvSpPr/>
          <p:nvPr/>
        </p:nvSpPr>
        <p:spPr>
          <a:xfrm>
            <a:off x="-15499" y="0"/>
            <a:ext cx="854826" cy="708665"/>
          </a:xfrm>
          <a:prstGeom prst="actionButtonHom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6" grpId="0"/>
      <p:bldP spid="37" grpId="0"/>
      <p:bldP spid="38" grpId="0"/>
      <p:bldP spid="39" grpId="0"/>
      <p:bldP spid="41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2714" y="-382"/>
            <a:ext cx="281743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u="sng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ĐỐI XỨNG TRỤC</a:t>
            </a:r>
            <a:endParaRPr lang="en-US" sz="2500" b="1" u="sng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491656"/>
            <a:ext cx="50834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137" y="2365430"/>
            <a:ext cx="506581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992922"/>
            <a:ext cx="5808167" cy="707886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372200" y="2348882"/>
            <a:ext cx="25202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147398" y="1245678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>
                <a:latin typeface="Comic Sans MS" pitchFamily="66" charset="0"/>
              </a:rPr>
              <a:t>B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46137" y="1445733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37980" y="1296144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>
                <a:latin typeface="Comic Sans MS" pitchFamily="66" charset="0"/>
              </a:rPr>
              <a:t>C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2044" y="2820998"/>
            <a:ext cx="41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A’</a:t>
            </a:r>
            <a:endParaRPr lang="en-US" sz="2000">
              <a:latin typeface="Comic Sans MS" pitchFamily="66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6918068" y="1844824"/>
            <a:ext cx="0" cy="95091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Half Frame 18"/>
          <p:cNvSpPr/>
          <p:nvPr/>
        </p:nvSpPr>
        <p:spPr>
          <a:xfrm rot="5400000">
            <a:off x="6944575" y="2239578"/>
            <a:ext cx="98890" cy="91176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084" y="1542205"/>
            <a:ext cx="1024404" cy="1454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8523468" y="1948770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D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7638148" y="1628800"/>
            <a:ext cx="0" cy="140009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337980" y="3028890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’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8142204" y="1456129"/>
            <a:ext cx="0" cy="1756847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lg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147398" y="3172906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latin typeface="Comic Sans MS" pitchFamily="66" charset="0"/>
              </a:rPr>
              <a:t>B’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36" name="Straight Connector 35"/>
          <p:cNvCxnSpPr>
            <a:stCxn id="12" idx="2"/>
          </p:cNvCxnSpPr>
          <p:nvPr/>
        </p:nvCxnSpPr>
        <p:spPr>
          <a:xfrm flipV="1">
            <a:off x="6932246" y="1445733"/>
            <a:ext cx="1215152" cy="4001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948432" y="2795736"/>
            <a:ext cx="1198966" cy="4172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Half Frame 41"/>
          <p:cNvSpPr/>
          <p:nvPr/>
        </p:nvSpPr>
        <p:spPr>
          <a:xfrm rot="5400000">
            <a:off x="7634291" y="2233898"/>
            <a:ext cx="98890" cy="91176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Half Frame 42"/>
          <p:cNvSpPr/>
          <p:nvPr/>
        </p:nvSpPr>
        <p:spPr>
          <a:xfrm rot="5400000">
            <a:off x="8191187" y="2223990"/>
            <a:ext cx="98890" cy="91176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6814201" y="2060848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834200" y="2636912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534508" y="1917993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534508" y="1965312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502015" y="2664035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502015" y="2708920"/>
            <a:ext cx="247883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038337" y="1772816"/>
            <a:ext cx="156707" cy="3658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8038337" y="1745306"/>
            <a:ext cx="156707" cy="9952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8070196" y="2708918"/>
            <a:ext cx="156707" cy="3658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070196" y="2681408"/>
            <a:ext cx="156707" cy="9952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51520" y="1700808"/>
            <a:ext cx="4086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A’ qua 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71358" y="2020778"/>
                <a:ext cx="587532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*</a:t>
                </a:r>
                <a:r>
                  <a:rPr lang="en-US" sz="2000" b="1" u="sng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Quy</a:t>
                </a:r>
                <a:r>
                  <a:rPr lang="en-US" sz="2000" b="1" u="sng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u="sng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ước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d =&gt; 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cũng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đối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xứng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qua d.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58" y="2020778"/>
                <a:ext cx="5875326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1142" t="-7576" r="-186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/>
          <p:cNvSpPr/>
          <p:nvPr/>
        </p:nvSpPr>
        <p:spPr>
          <a:xfrm>
            <a:off x="6228184" y="1997696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  <a:cs typeface="Times New Roman" pitchFamily="18" charset="0"/>
              </a:rPr>
              <a:t>d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79512" y="2845385"/>
            <a:ext cx="5184576" cy="1015663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d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1520" y="3892986"/>
            <a:ext cx="8297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*AB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qua 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AB’.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51518" y="4233282"/>
            <a:ext cx="81287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tam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qua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29095" y="4869160"/>
            <a:ext cx="30027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b="1" i="1" u="sng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Hình có trục đối xứng.</a:t>
            </a:r>
            <a:endParaRPr lang="en-US" sz="21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95536" y="5373216"/>
            <a:ext cx="3744415" cy="1015663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.VnAristote" pitchFamily="34" charset="0"/>
                <a:cs typeface="Times New Roman" pitchFamily="18" charset="0"/>
              </a:rPr>
              <a:t>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b="1" i="1" dirty="0" smtClean="0">
                <a:solidFill>
                  <a:srgbClr val="FF0000"/>
                </a:solidFill>
                <a:latin typeface="VNI-Ariston" pitchFamily="2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VNI-Ariston" pitchFamily="2" charset="0"/>
                <a:cs typeface="Times New Roman" pitchFamily="18" charset="0"/>
              </a:rPr>
              <a:t>H</a:t>
            </a:r>
            <a:r>
              <a:rPr lang="en-US" sz="2000" b="1" i="1" dirty="0" smtClean="0">
                <a:solidFill>
                  <a:srgbClr val="FF0000"/>
                </a:solidFill>
                <a:latin typeface="VNI-Ariston" pitchFamily="2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 d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.VnAristote" pitchFamily="34" charset="0"/>
                <a:cs typeface="Times New Roman" pitchFamily="18" charset="0"/>
              </a:rPr>
              <a:t>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6925" y="9108633"/>
            <a:ext cx="30027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b="1" i="1" u="sng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Hình có trục đối xứng.</a:t>
            </a:r>
            <a:endParaRPr lang="en-US" sz="21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8011" y="6381328"/>
            <a:ext cx="4349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AA’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B’B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4499992" y="4797152"/>
            <a:ext cx="0" cy="206084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6" name="Trapezoid 75"/>
          <p:cNvSpPr/>
          <p:nvPr/>
        </p:nvSpPr>
        <p:spPr>
          <a:xfrm>
            <a:off x="4931512" y="5496907"/>
            <a:ext cx="1678198" cy="1060375"/>
          </a:xfrm>
          <a:prstGeom prst="trapezoid">
            <a:avLst>
              <a:gd name="adj" fmla="val 44316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537702" y="6485274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085364" y="518913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076385" y="5175472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B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665494" y="6485274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D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5745614" y="5189130"/>
            <a:ext cx="0" cy="1600145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601598" y="5375527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895538" y="5361869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122710" y="6462673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177662" y="6450425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385574" y="6425514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440526" y="6413266"/>
            <a:ext cx="0" cy="21371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5698298" y="5849395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>
                <a:latin typeface="Comic Sans MS" pitchFamily="66" charset="0"/>
                <a:cs typeface="Times New Roman" pitchFamily="18" charset="0"/>
              </a:rPr>
              <a:t>m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04248" y="5229200"/>
            <a:ext cx="2428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là trục đối xứng của hình thang cân ABCD. </a:t>
            </a:r>
            <a:endParaRPr lang="en-US" sz="2000" b="1" i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577915" y="4797152"/>
            <a:ext cx="1002197" cy="40011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3399"/>
                </a:solidFill>
                <a:latin typeface="Comic Sans MS" pitchFamily="66" charset="0"/>
              </a:rPr>
              <a:t>Định lý</a:t>
            </a:r>
            <a:endParaRPr lang="en-US" sz="2000">
              <a:solidFill>
                <a:srgbClr val="FF3399"/>
              </a:solidFill>
              <a:latin typeface="Comic Sans MS" pitchFamily="66" charset="0"/>
            </a:endParaRPr>
          </a:p>
        </p:txBody>
      </p:sp>
      <p:sp>
        <p:nvSpPr>
          <p:cNvPr id="101" name="Action Button: Home 100">
            <a:hlinkClick r:id="rId4" action="ppaction://hlinksldjump" highlightClick="1"/>
          </p:cNvPr>
          <p:cNvSpPr/>
          <p:nvPr/>
        </p:nvSpPr>
        <p:spPr>
          <a:xfrm>
            <a:off x="8265496" y="6602"/>
            <a:ext cx="854826" cy="708665"/>
          </a:xfrm>
          <a:prstGeom prst="actionButtonHo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3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1" grpId="0"/>
      <p:bldP spid="12" grpId="0"/>
      <p:bldP spid="13" grpId="0"/>
      <p:bldP spid="14" grpId="0"/>
      <p:bldP spid="19" grpId="0" animBg="1"/>
      <p:bldP spid="28" grpId="0"/>
      <p:bldP spid="32" grpId="0"/>
      <p:bldP spid="35" grpId="0"/>
      <p:bldP spid="42" grpId="0" animBg="1"/>
      <p:bldP spid="43" grpId="0" animBg="1"/>
      <p:bldP spid="58" grpId="0"/>
      <p:bldP spid="62" grpId="0"/>
      <p:bldP spid="61" grpId="0"/>
      <p:bldP spid="64" grpId="0" animBg="1"/>
      <p:bldP spid="65" grpId="0"/>
      <p:bldP spid="66" grpId="0"/>
      <p:bldP spid="69" grpId="0"/>
      <p:bldP spid="70" grpId="0" animBg="1"/>
      <p:bldP spid="71" grpId="0"/>
      <p:bldP spid="68" grpId="0"/>
      <p:bldP spid="76" grpId="0" animBg="1"/>
      <p:bldP spid="77" grpId="0"/>
      <p:bldP spid="78" grpId="0"/>
      <p:bldP spid="79" grpId="0"/>
      <p:bldP spid="80" grpId="0"/>
      <p:bldP spid="95" grpId="0"/>
      <p:bldP spid="84" grpId="0"/>
      <p:bldP spid="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2714" y="-382"/>
            <a:ext cx="26587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u="sng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ĐỐI XỨNG TÂM</a:t>
            </a:r>
            <a:endParaRPr lang="en-US" sz="2500" b="1" u="sng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491656"/>
            <a:ext cx="418896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1, Hai điểm đối xứng qua một điểm.</a:t>
            </a:r>
            <a:endParaRPr lang="en-US" sz="21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137" y="2429887"/>
            <a:ext cx="417133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u="sng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2, Hai hình đối xứng qua một điểm.</a:t>
            </a:r>
            <a:endParaRPr lang="en-US" sz="21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992922"/>
            <a:ext cx="5400600" cy="707886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2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điểm gọi là đối xứng với nhau qua O nếu O là trung điểm của đoạn thẳng nối 2 điểm đó.</a:t>
            </a:r>
            <a:endParaRPr lang="en-US" sz="2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747" y="1693257"/>
            <a:ext cx="3404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qua O.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47" y="2053297"/>
            <a:ext cx="6032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 qua 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2917393"/>
            <a:ext cx="5184576" cy="1015663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O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O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131174" y="2786444"/>
            <a:ext cx="18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31174" y="2786444"/>
            <a:ext cx="2088232" cy="10830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635230" y="2786444"/>
            <a:ext cx="1296144" cy="10830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635948" y="3869466"/>
            <a:ext cx="15834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031274" y="2773377"/>
            <a:ext cx="396403" cy="11196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808844" y="241275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>
                <a:latin typeface="Comic Sans MS" pitchFamily="66" charset="0"/>
              </a:rPr>
              <a:t>B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916869" y="2413775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80930" y="2412756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>
                <a:latin typeface="Comic Sans MS" pitchFamily="66" charset="0"/>
              </a:rPr>
              <a:t>C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47198" y="3892986"/>
            <a:ext cx="41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A’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78278" y="3852916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>
                <a:latin typeface="Comic Sans MS" pitchFamily="66" charset="0"/>
              </a:rPr>
              <a:t>C</a:t>
            </a:r>
            <a:r>
              <a:rPr lang="en-US" sz="2000" dirty="0" smtClean="0">
                <a:latin typeface="Comic Sans MS" pitchFamily="66" charset="0"/>
              </a:rPr>
              <a:t>’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39384" y="3861048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>
                <a:latin typeface="Comic Sans MS" pitchFamily="66" charset="0"/>
              </a:rPr>
              <a:t>B</a:t>
            </a:r>
            <a:r>
              <a:rPr lang="en-US" sz="2000" dirty="0" smtClean="0">
                <a:latin typeface="Comic Sans MS" pitchFamily="66" charset="0"/>
              </a:rPr>
              <a:t>’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7504" y="3964994"/>
            <a:ext cx="4246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AB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A’B’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qua O.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7504" y="4293096"/>
            <a:ext cx="3946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A’B’.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7949" y="4669686"/>
            <a:ext cx="29738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u="sng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b="1" i="1" u="sng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Hình có tâm đối xứng.</a:t>
            </a:r>
            <a:endParaRPr lang="en-US" sz="21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131174" y="1268760"/>
            <a:ext cx="232925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99209" y="86865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O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854" b="40182"/>
          <a:stretch/>
        </p:blipFill>
        <p:spPr bwMode="auto">
          <a:xfrm>
            <a:off x="6787956" y="1114641"/>
            <a:ext cx="1024404" cy="232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940152" y="836712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88424" y="868650"/>
            <a:ext cx="41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A’</a:t>
            </a:r>
            <a:endParaRPr lang="en-US" sz="2000">
              <a:latin typeface="Comic Sans MS" pitchFamily="66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787956" y="1174945"/>
            <a:ext cx="92974" cy="2378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885147" y="1174945"/>
            <a:ext cx="92974" cy="2378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50502" y="312790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1620" y="5221649"/>
            <a:ext cx="3980340" cy="1015663"/>
          </a:xfrm>
          <a:prstGeom prst="rect">
            <a:avLst/>
          </a:prstGeom>
          <a:noFill/>
          <a:ln w="28575">
            <a:solidFill>
              <a:srgbClr val="FFFF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vi-V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gọi là tâm đối xứng của hình</a:t>
            </a:r>
            <a:r>
              <a:rPr lang="vi-VN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.VnAristote" pitchFamily="34" charset="0"/>
                <a:cs typeface="Times New Roman" pitchFamily="18" charset="0"/>
              </a:rPr>
              <a:t>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nếu điểm đối xứng với mỗi điểm thuộc hình </a:t>
            </a:r>
            <a:r>
              <a:rPr lang="en-US" sz="2000" i="1" dirty="0" smtClean="0">
                <a:solidFill>
                  <a:srgbClr val="FF0000"/>
                </a:solidFill>
                <a:latin typeface=".VnAristote" pitchFamily="34" charset="0"/>
                <a:cs typeface="Times New Roman" pitchFamily="18" charset="0"/>
              </a:rPr>
              <a:t>H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 O cũng thuộc </a:t>
            </a:r>
            <a:r>
              <a:rPr lang="en-US" sz="2000" i="1" dirty="0" smtClean="0">
                <a:solidFill>
                  <a:srgbClr val="FF0000"/>
                </a:solidFill>
                <a:latin typeface=".VnAristote" pitchFamily="34" charset="0"/>
                <a:cs typeface="Times New Roman" pitchFamily="18" charset="0"/>
              </a:rPr>
              <a:t>H</a:t>
            </a:r>
            <a:r>
              <a:rPr lang="vi-VN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4610" y="6269250"/>
            <a:ext cx="3664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>
                <a:latin typeface="+mj-lt"/>
              </a:rPr>
              <a:t>* O là tâm đối xứng của hình</a:t>
            </a:r>
            <a:r>
              <a:rPr lang="en-US" sz="2000" b="1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.VnAristote" pitchFamily="34" charset="0"/>
                <a:cs typeface="Times New Roman" pitchFamily="18" charset="0"/>
              </a:rPr>
              <a:t>H</a:t>
            </a:r>
            <a:r>
              <a:rPr lang="vi-VN" sz="2000" i="1" dirty="0" smtClean="0">
                <a:latin typeface=".VnAristote" pitchFamily="34" charset="0"/>
                <a:cs typeface="Times New Roman" pitchFamily="18" charset="0"/>
              </a:rPr>
              <a:t>.</a:t>
            </a:r>
            <a:r>
              <a:rPr lang="en-US" sz="2000" b="1" i="1" dirty="0" smtClean="0">
                <a:solidFill>
                  <a:srgbClr val="FF0000"/>
                </a:solidFill>
                <a:latin typeface=".VnAristote" pitchFamily="34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+mj-lt"/>
              </a:rPr>
              <a:t> </a:t>
            </a:r>
            <a:endParaRPr lang="en-US" sz="2000" dirty="0">
              <a:latin typeface="+mj-lt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572000" y="4693206"/>
            <a:ext cx="0" cy="216479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3" name="Parallelogram 22"/>
          <p:cNvSpPr/>
          <p:nvPr/>
        </p:nvSpPr>
        <p:spPr>
          <a:xfrm>
            <a:off x="4945510" y="4949443"/>
            <a:ext cx="1573071" cy="1359877"/>
          </a:xfrm>
          <a:prstGeom prst="parallelogram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103954" y="6280408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C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019237" y="456184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57678" y="4581128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B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657478" y="6237312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>
                <a:latin typeface="Comic Sans MS" pitchFamily="66" charset="0"/>
              </a:rPr>
              <a:t>D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305550" y="4949443"/>
            <a:ext cx="864096" cy="13598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945510" y="4941169"/>
            <a:ext cx="1570706" cy="136815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79796" y="5477162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76256" y="5013176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rgbClr val="00B050"/>
                </a:solidFill>
                <a:latin typeface="+mj-lt"/>
              </a:rPr>
              <a:t>Điểm O goi là tâm đối xứng của hình bình hành ABCD.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6" name="Action Button: Home 65">
            <a:hlinkClick r:id="rId3" action="ppaction://hlinksldjump" highlightClick="1"/>
          </p:cNvPr>
          <p:cNvSpPr/>
          <p:nvPr/>
        </p:nvSpPr>
        <p:spPr>
          <a:xfrm>
            <a:off x="8198124" y="0"/>
            <a:ext cx="937329" cy="637238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8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13" grpId="0"/>
      <p:bldP spid="28" grpId="0"/>
      <p:bldP spid="29" grpId="0"/>
      <p:bldP spid="34" grpId="0"/>
      <p:bldP spid="35" grpId="0" animBg="1"/>
      <p:bldP spid="20" grpId="0"/>
      <p:bldP spid="23" grpId="0" animBg="1"/>
      <p:bldP spid="41" grpId="0"/>
      <p:bldP spid="42" grpId="0"/>
      <p:bldP spid="43" grpId="0"/>
      <p:bldP spid="44" grpId="0"/>
      <p:bldP spid="52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1940</Words>
  <Application>Microsoft Office PowerPoint</Application>
  <PresentationFormat>On-screen Show (4:3)</PresentationFormat>
  <Paragraphs>316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.VnAristote</vt:lpstr>
      <vt:lpstr>Arial</vt:lpstr>
      <vt:lpstr>Calibri</vt:lpstr>
      <vt:lpstr>Cambria Math</vt:lpstr>
      <vt:lpstr>Comic Sans MS</vt:lpstr>
      <vt:lpstr>Open Sans</vt:lpstr>
      <vt:lpstr>Times New Roman</vt:lpstr>
      <vt:lpstr>VNI-Ariston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Mrs. Linh</cp:lastModifiedBy>
  <cp:revision>116</cp:revision>
  <dcterms:created xsi:type="dcterms:W3CDTF">2018-11-04T13:47:13Z</dcterms:created>
  <dcterms:modified xsi:type="dcterms:W3CDTF">2021-10-22T13:26:11Z</dcterms:modified>
</cp:coreProperties>
</file>