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57" r:id="rId4"/>
    <p:sldId id="266" r:id="rId5"/>
    <p:sldId id="267" r:id="rId6"/>
    <p:sldId id="268" r:id="rId7"/>
    <p:sldId id="269" r:id="rId8"/>
    <p:sldId id="258" r:id="rId9"/>
    <p:sldId id="259" r:id="rId10"/>
    <p:sldId id="260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FF00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59" autoAdjust="0"/>
    <p:restoredTop sz="83304" autoAdjust="0"/>
  </p:normalViewPr>
  <p:slideViewPr>
    <p:cSldViewPr>
      <p:cViewPr varScale="1">
        <p:scale>
          <a:sx n="88" d="100"/>
          <a:sy n="88" d="100"/>
        </p:scale>
        <p:origin x="72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C91EB-DBAE-4714-BAB7-A5747608AB0F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CBF23-23BF-4CAF-9106-C3A150B40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88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900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7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57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5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5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2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60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8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076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53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5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190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119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341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9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0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58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8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0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7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37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9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2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DDF9-A2BD-4124-A098-B54FDF5DB5B1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79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005474" y="2492206"/>
            <a:ext cx="535678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TIẾT 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17: </a:t>
            </a:r>
            <a:endParaRPr lang="en-US" sz="54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B0F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ÔN TẬP GIỮA HK1</a:t>
            </a:r>
            <a:endParaRPr lang="en-US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B0F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3848" y="1375913"/>
            <a:ext cx="26244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HÌNH HỌC 8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2" name="Picture 8" descr="Related imag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76672"/>
            <a:ext cx="4098032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4" descr="Related ima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6" descr="Related imag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1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95536" y="548680"/>
          <a:ext cx="7920880" cy="60332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5015">
                <a:tc>
                  <a:txBody>
                    <a:bodyPr/>
                    <a:lstStyle/>
                    <a:p>
                      <a:pPr algn="ctr"/>
                      <a:r>
                        <a:rPr lang="vi-VN" sz="2400" b="1" i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Nội</a:t>
                      </a:r>
                      <a:r>
                        <a:rPr lang="vi-VN" sz="2400" b="1" i="1" baseline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 dung</a:t>
                      </a:r>
                      <a:endParaRPr lang="en-US" sz="2400" b="1" i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b="1" i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Đúng</a:t>
                      </a:r>
                      <a:endParaRPr lang="en-US" sz="2400" b="1" i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b="1" i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Sai</a:t>
                      </a:r>
                      <a:endParaRPr lang="en-US" sz="2400" b="1" i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266">
                <a:tc>
                  <a:txBody>
                    <a:bodyPr/>
                    <a:lstStyle/>
                    <a:p>
                      <a:r>
                        <a:rPr lang="vi-VN" sz="2300" dirty="0" smtClean="0">
                          <a:latin typeface="+mj-lt"/>
                        </a:rPr>
                        <a:t>Tứ</a:t>
                      </a:r>
                      <a:r>
                        <a:rPr lang="vi-VN" sz="2300" baseline="0" dirty="0" smtClean="0">
                          <a:latin typeface="+mj-lt"/>
                        </a:rPr>
                        <a:t> giác có tất cả có tất cả các góc bằng nhau là hình thoi.</a:t>
                      </a:r>
                      <a:endParaRPr lang="en-US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7266">
                <a:tc>
                  <a:txBody>
                    <a:bodyPr/>
                    <a:lstStyle/>
                    <a:p>
                      <a:r>
                        <a:rPr lang="vi-VN" sz="2300" dirty="0" smtClean="0">
                          <a:latin typeface="+mj-lt"/>
                        </a:rPr>
                        <a:t>Tứ</a:t>
                      </a:r>
                      <a:r>
                        <a:rPr lang="vi-VN" sz="2300" baseline="0" dirty="0" smtClean="0">
                          <a:latin typeface="+mj-lt"/>
                        </a:rPr>
                        <a:t> giác có hai đường chéo bằng nhau là hình chữ nhật.</a:t>
                      </a:r>
                      <a:endParaRPr lang="en-US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266">
                <a:tc>
                  <a:txBody>
                    <a:bodyPr/>
                    <a:lstStyle/>
                    <a:p>
                      <a:r>
                        <a:rPr lang="vi-VN" sz="23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Hình chữ nhật là tứ giác có hai đường chéo bằng nhau.</a:t>
                      </a:r>
                      <a:r>
                        <a:rPr lang="vi-VN" sz="23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en-US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8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3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Tâm</a:t>
                      </a:r>
                      <a:r>
                        <a:rPr lang="vi-VN" sz="23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đối xứng của đoạn thẳng AB chính là trung điểm của đoạn thẳng đó.</a:t>
                      </a:r>
                      <a:endParaRPr lang="en-US" sz="230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7266">
                <a:tc>
                  <a:txBody>
                    <a:bodyPr/>
                    <a:lstStyle/>
                    <a:p>
                      <a:r>
                        <a:rPr lang="vi-VN" sz="2300" dirty="0" smtClean="0">
                          <a:latin typeface="+mj-lt"/>
                        </a:rPr>
                        <a:t>Hai</a:t>
                      </a:r>
                      <a:r>
                        <a:rPr lang="vi-VN" sz="2300" baseline="0" dirty="0" smtClean="0">
                          <a:latin typeface="+mj-lt"/>
                        </a:rPr>
                        <a:t> tam giác đối xứng với nhau qua một trục thì có chu vi bằng nhau.</a:t>
                      </a:r>
                      <a:endParaRPr lang="en-US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7266">
                <a:tc>
                  <a:txBody>
                    <a:bodyPr/>
                    <a:lstStyle/>
                    <a:p>
                      <a:r>
                        <a:rPr lang="vi-VN" sz="2300" dirty="0" smtClean="0">
                          <a:latin typeface="+mj-lt"/>
                        </a:rPr>
                        <a:t>Trục</a:t>
                      </a:r>
                      <a:r>
                        <a:rPr lang="vi-VN" sz="2300" baseline="0" dirty="0" smtClean="0">
                          <a:latin typeface="+mj-lt"/>
                        </a:rPr>
                        <a:t> đối xứng của hình tròn là bán kính của hình tròn.</a:t>
                      </a:r>
                      <a:endParaRPr lang="en-US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7266">
                <a:tc>
                  <a:txBody>
                    <a:bodyPr/>
                    <a:lstStyle/>
                    <a:p>
                      <a:r>
                        <a:rPr lang="vi-VN" sz="2300" dirty="0" smtClean="0">
                          <a:latin typeface="+mj-lt"/>
                        </a:rPr>
                        <a:t>Nếu</a:t>
                      </a:r>
                      <a:r>
                        <a:rPr lang="vi-VN" sz="2300" baseline="0" dirty="0" smtClean="0">
                          <a:latin typeface="+mj-lt"/>
                        </a:rPr>
                        <a:t> 3 điểm thẳng hàng thì 3 điểm đối xứng với chúng  qua 1 trục cũng thẳng hàng.</a:t>
                      </a:r>
                      <a:endParaRPr lang="en-US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96336" y="178210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56294" y="105273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44208" y="271821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44208" y="35103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44208" y="437439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44208" y="59492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56294" y="51479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04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123050" y="1988840"/>
            <a:ext cx="2448272" cy="1512168"/>
            <a:chOff x="3123050" y="1988840"/>
            <a:chExt cx="2448272" cy="1512168"/>
          </a:xfrm>
        </p:grpSpPr>
        <p:sp>
          <p:nvSpPr>
            <p:cNvPr id="6" name="TextBox 5"/>
            <p:cNvSpPr txBox="1"/>
            <p:nvPr/>
          </p:nvSpPr>
          <p:spPr>
            <a:xfrm>
              <a:off x="3347864" y="2276872"/>
              <a:ext cx="18722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u="sng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ÔN TẬP CHƯƠNG I</a:t>
              </a:r>
              <a:endParaRPr lang="en-US" sz="2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Cloud 7"/>
            <p:cNvSpPr/>
            <p:nvPr/>
          </p:nvSpPr>
          <p:spPr>
            <a:xfrm>
              <a:off x="3123050" y="1988840"/>
              <a:ext cx="2448272" cy="1512168"/>
            </a:xfrm>
            <a:prstGeom prst="cloud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87624" y="1025181"/>
            <a:ext cx="2736304" cy="601556"/>
            <a:chOff x="1763688" y="1315276"/>
            <a:chExt cx="2736304" cy="601556"/>
          </a:xfrm>
        </p:grpSpPr>
        <p:sp>
          <p:nvSpPr>
            <p:cNvPr id="7" name="TextBox 6">
              <a:hlinkClick r:id="rId2" action="ppaction://hlinksldjump"/>
            </p:cNvPr>
            <p:cNvSpPr txBox="1"/>
            <p:nvPr/>
          </p:nvSpPr>
          <p:spPr>
            <a:xfrm>
              <a:off x="1907704" y="1383159"/>
              <a:ext cx="239520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4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trung</a:t>
              </a:r>
              <a:r>
                <a:rPr lang="en-US" sz="24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bình</a:t>
              </a:r>
              <a:endPara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1763688" y="1315276"/>
              <a:ext cx="2736304" cy="601556"/>
            </a:xfrm>
            <a:prstGeom prst="ellipse">
              <a:avLst/>
            </a:prstGeom>
            <a:noFill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>
            <a:hlinkClick r:id="rId3" action="ppaction://hlinksldjump"/>
          </p:cNvPr>
          <p:cNvSpPr txBox="1"/>
          <p:nvPr/>
        </p:nvSpPr>
        <p:spPr>
          <a:xfrm>
            <a:off x="5660910" y="1095127"/>
            <a:ext cx="1906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>
            <a:hlinkClick r:id="rId4" action="ppaction://hlinksldjump"/>
          </p:cNvPr>
          <p:cNvSpPr txBox="1"/>
          <p:nvPr/>
        </p:nvSpPr>
        <p:spPr>
          <a:xfrm>
            <a:off x="6723450" y="2175247"/>
            <a:ext cx="1888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Oval Callout 26"/>
          <p:cNvSpPr/>
          <p:nvPr/>
        </p:nvSpPr>
        <p:spPr>
          <a:xfrm>
            <a:off x="5436096" y="980728"/>
            <a:ext cx="2313046" cy="777279"/>
          </a:xfrm>
          <a:prstGeom prst="wedgeEllipseCallout">
            <a:avLst>
              <a:gd name="adj1" fmla="val -59268"/>
              <a:gd name="adj2" fmla="val 81953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ular Callout 27"/>
          <p:cNvSpPr/>
          <p:nvPr/>
        </p:nvSpPr>
        <p:spPr>
          <a:xfrm>
            <a:off x="6480869" y="1950774"/>
            <a:ext cx="2411611" cy="902162"/>
          </a:xfrm>
          <a:prstGeom prst="wedgeRectCallout">
            <a:avLst>
              <a:gd name="adj1" fmla="val -88656"/>
              <a:gd name="adj2" fmla="val 13613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843808" y="3344798"/>
            <a:ext cx="773508" cy="588258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arallelogram 31"/>
          <p:cNvSpPr/>
          <p:nvPr/>
        </p:nvSpPr>
        <p:spPr>
          <a:xfrm>
            <a:off x="1115616" y="3933056"/>
            <a:ext cx="1728192" cy="792088"/>
          </a:xfrm>
          <a:prstGeom prst="parallelogram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Curved Right Arrow 40"/>
          <p:cNvSpPr/>
          <p:nvPr/>
        </p:nvSpPr>
        <p:spPr>
          <a:xfrm rot="1062096">
            <a:off x="398221" y="4221088"/>
            <a:ext cx="504056" cy="1008112"/>
          </a:xfrm>
          <a:prstGeom prst="curvedRightArrow">
            <a:avLst>
              <a:gd name="adj1" fmla="val 25000"/>
              <a:gd name="adj2" fmla="val 50000"/>
              <a:gd name="adj3" fmla="val 7018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48303" y="5273913"/>
            <a:ext cx="33155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Định nghĩa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: Là hình gồm </a:t>
            </a:r>
            <a:r>
              <a:rPr lang="en-US" sz="20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 đoạn thẳng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, trong đó bất kì 2 đoạn thẳng nào cũng không cùng nằm trên 1 đường thẳng.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051720" y="3501008"/>
            <a:ext cx="144016" cy="432048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824472" y="2204864"/>
            <a:ext cx="20193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Tổng các góc của một tứ giác </a:t>
            </a:r>
          </a:p>
          <a:p>
            <a:r>
              <a:rPr lang="en-US" sz="2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bằng 360ᵒ</a:t>
            </a:r>
            <a:endParaRPr lang="en-US" sz="22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7-Point Star 49"/>
          <p:cNvSpPr/>
          <p:nvPr/>
        </p:nvSpPr>
        <p:spPr>
          <a:xfrm>
            <a:off x="323528" y="1938028"/>
            <a:ext cx="2591780" cy="1556883"/>
          </a:xfrm>
          <a:prstGeom prst="star7">
            <a:avLst>
              <a:gd name="adj" fmla="val 38039"/>
              <a:gd name="hf" fmla="val 102572"/>
              <a:gd name="vf" fmla="val 105210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Elbow Connector 60"/>
          <p:cNvCxnSpPr>
            <a:stCxn id="32" idx="2"/>
          </p:cNvCxnSpPr>
          <p:nvPr/>
        </p:nvCxnSpPr>
        <p:spPr>
          <a:xfrm>
            <a:off x="2744797" y="4329100"/>
            <a:ext cx="1251139" cy="468052"/>
          </a:xfrm>
          <a:prstGeom prst="bentConnector3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hlinkClick r:id="rId5" action="ppaction://hlinksldjump"/>
          </p:cNvPr>
          <p:cNvSpPr txBox="1"/>
          <p:nvPr/>
        </p:nvSpPr>
        <p:spPr>
          <a:xfrm>
            <a:off x="4018031" y="4147627"/>
            <a:ext cx="2462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400" dirty="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Box 87">
            <a:hlinkClick r:id="rId6" action="ppaction://hlinksldjump"/>
          </p:cNvPr>
          <p:cNvSpPr txBox="1"/>
          <p:nvPr/>
        </p:nvSpPr>
        <p:spPr>
          <a:xfrm>
            <a:off x="4048393" y="502507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2400" dirty="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883661" y="5715"/>
            <a:ext cx="30585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KIẾN THỨC</a:t>
            </a:r>
            <a:endParaRPr lang="en-US" sz="4800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5" name="Action Button: Help 104">
            <a:hlinkClick r:id="rId5" action="ppaction://hlinksldjump" highlightClick="1"/>
          </p:cNvPr>
          <p:cNvSpPr/>
          <p:nvPr/>
        </p:nvSpPr>
        <p:spPr>
          <a:xfrm>
            <a:off x="8208404" y="0"/>
            <a:ext cx="935596" cy="89992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1428544" y="4077072"/>
            <a:ext cx="1127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Tứ giác</a:t>
            </a:r>
            <a:endParaRPr lang="en-US" sz="24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H="1" flipV="1">
            <a:off x="3059832" y="1626737"/>
            <a:ext cx="360040" cy="54851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121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75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1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1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7" grpId="0" animBg="1"/>
      <p:bldP spid="28" grpId="0" animBg="1"/>
      <p:bldP spid="32" grpId="0" animBg="1"/>
      <p:bldP spid="41" grpId="0" animBg="1"/>
      <p:bldP spid="42" grpId="0"/>
      <p:bldP spid="46" grpId="0"/>
      <p:bldP spid="50" grpId="0" animBg="1"/>
      <p:bldP spid="80" grpId="0"/>
      <p:bldP spid="88" grpId="0"/>
      <p:bldP spid="1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-27384"/>
            <a:ext cx="5001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 trung bình của tam giác</a:t>
            </a:r>
            <a:endParaRPr kumimoji="0" lang="en-US" sz="2800" b="1" i="0" u="sng" strike="noStrike" kern="1200" cap="none" spc="0" normalizeH="0" baseline="0" noProof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804" y="908720"/>
            <a:ext cx="39491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Định nghĩa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22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 trung bình của tam giác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 đoạn thẳng nối trung điểm 2 cạnh của tam giác.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5354403" y="836712"/>
            <a:ext cx="2448272" cy="1872208"/>
          </a:xfrm>
          <a:prstGeom prst="triangle">
            <a:avLst>
              <a:gd name="adj" fmla="val 2726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" name="Straight Connector 6"/>
          <p:cNvCxnSpPr>
            <a:stCxn id="5" idx="1"/>
            <a:endCxn id="5" idx="5"/>
          </p:cNvCxnSpPr>
          <p:nvPr/>
        </p:nvCxnSpPr>
        <p:spPr>
          <a:xfrm>
            <a:off x="5688176" y="1772816"/>
            <a:ext cx="122413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724128" y="1268760"/>
            <a:ext cx="251976" cy="144016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419407" y="2060848"/>
            <a:ext cx="251976" cy="144016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6372200" y="1196752"/>
            <a:ext cx="143964" cy="14401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434575" y="1268760"/>
            <a:ext cx="143964" cy="14401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164288" y="2060848"/>
            <a:ext cx="143964" cy="14401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7236270" y="2145364"/>
            <a:ext cx="143964" cy="14401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18701" y="3068960"/>
            <a:ext cx="15343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Tính chất 1</a:t>
            </a:r>
            <a:endParaRPr kumimoji="0" lang="en-US" sz="22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2347" y="3429000"/>
            <a:ext cx="43876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 thẳng đi qua trung điểm 1 cạnh của tam giác và song song với cạnh thứ hai thì đi qua trung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 cạnh thứ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ba.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572000" y="3068960"/>
            <a:ext cx="0" cy="3789040"/>
          </a:xfrm>
          <a:prstGeom prst="line">
            <a:avLst/>
          </a:prstGeom>
          <a:ln w="28575">
            <a:solidFill>
              <a:srgbClr val="FFFF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189" y="3068960"/>
            <a:ext cx="9144000" cy="0"/>
          </a:xfrm>
          <a:prstGeom prst="line">
            <a:avLst/>
          </a:prstGeom>
          <a:ln w="28575">
            <a:solidFill>
              <a:srgbClr val="FFFF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292080" y="1572761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3286" y="1537867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02675" y="2508865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850116" y="476672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07833" y="2570687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82736" y="3068960"/>
            <a:ext cx="15343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Tính chất 2</a:t>
            </a:r>
            <a:endParaRPr kumimoji="0" lang="en-US" sz="2200" b="1" i="1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54760" y="3429000"/>
            <a:ext cx="43876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 trung bình của tam giác thì song song với cạnh thứ ba và bằng nửa cạnh ấy.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78667" y="4717259"/>
            <a:ext cx="5693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GT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3568" y="5949280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KL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1342099" y="4653136"/>
            <a:ext cx="0" cy="174653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39552" y="5877272"/>
            <a:ext cx="331236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29907" y="2168382"/>
            <a:ext cx="42835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*DE là đường trung bình của ∆ABC.</a:t>
            </a:r>
            <a:endParaRPr kumimoji="0" lang="en-US" sz="2200" b="0" i="1" u="none" strike="noStrike" kern="120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460389" y="4653136"/>
            <a:ext cx="9637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∆ABC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72920" y="5017354"/>
            <a:ext cx="12827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AD = BD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472920" y="5386686"/>
            <a:ext cx="137088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 // BC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472920" y="5949279"/>
            <a:ext cx="12282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AE = EC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071155" y="4429227"/>
            <a:ext cx="5693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GT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076056" y="5806425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KL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5734587" y="4365104"/>
            <a:ext cx="0" cy="223224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932040" y="5589240"/>
            <a:ext cx="331236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852877" y="4365104"/>
            <a:ext cx="9637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∆ABC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865408" y="4729322"/>
            <a:ext cx="12827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AD = BD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874116" y="5661828"/>
            <a:ext cx="137088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 // BC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870368" y="5072874"/>
            <a:ext cx="12282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AE = EC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839506" y="6021288"/>
                <a:ext cx="1540806" cy="613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itchFamily="66" charset="0"/>
                    <a:ea typeface="+mn-ea"/>
                    <a:cs typeface="+mn-cs"/>
                  </a:rPr>
                  <a:t>DE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itchFamily="66" charset="0"/>
                    <a:ea typeface="+mn-ea"/>
                    <a:cs typeface="+mn-cs"/>
                  </a:rPr>
                  <a:t> BC</a:t>
                </a: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9506" y="6021288"/>
                <a:ext cx="1540806" cy="613886"/>
              </a:xfrm>
              <a:prstGeom prst="rect">
                <a:avLst/>
              </a:prstGeom>
              <a:blipFill rotWithShape="1">
                <a:blip r:embed="rId2"/>
                <a:stretch>
                  <a:fillRect l="-6324" r="-4743" b="-1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ction Button: Home 60">
            <a:hlinkClick r:id="rId3" action="ppaction://hlinksldjump" highlightClick="1"/>
          </p:cNvPr>
          <p:cNvSpPr/>
          <p:nvPr/>
        </p:nvSpPr>
        <p:spPr>
          <a:xfrm>
            <a:off x="-15499" y="0"/>
            <a:ext cx="955708" cy="676727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76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33" grpId="0"/>
      <p:bldP spid="34" grpId="0"/>
      <p:bldP spid="35" grpId="0"/>
      <p:bldP spid="36" grpId="0"/>
      <p:bldP spid="41" grpId="0"/>
      <p:bldP spid="42" grpId="0"/>
      <p:bldP spid="43" grpId="0"/>
      <p:bldP spid="44" grpId="0"/>
      <p:bldP spid="50" grpId="0"/>
      <p:bldP spid="51" grpId="0"/>
      <p:bldP spid="52" grpId="0"/>
      <p:bldP spid="55" grpId="0"/>
      <p:bldP spid="56" grpId="0"/>
      <p:bldP spid="57" grpId="0"/>
      <p:bldP spid="58" grpId="0"/>
      <p:bldP spid="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-27384"/>
            <a:ext cx="5365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 trung bình của hình thang</a:t>
            </a:r>
            <a:endParaRPr kumimoji="0" lang="en-US" sz="2800" b="1" i="0" u="sng" strike="noStrike" kern="1200" cap="none" spc="0" normalizeH="0" baseline="0" noProof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Trapezoid 4"/>
          <p:cNvSpPr/>
          <p:nvPr/>
        </p:nvSpPr>
        <p:spPr>
          <a:xfrm>
            <a:off x="5364088" y="908720"/>
            <a:ext cx="2952328" cy="1800200"/>
          </a:xfrm>
          <a:prstGeom prst="trapezoid">
            <a:avLst>
              <a:gd name="adj" fmla="val 4431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85596" y="514475"/>
            <a:ext cx="410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24328" y="508610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58035" y="2636912"/>
            <a:ext cx="317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17913" y="2636912"/>
            <a:ext cx="409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Q</a:t>
            </a:r>
          </a:p>
        </p:txBody>
      </p:sp>
      <p:cxnSp>
        <p:nvCxnSpPr>
          <p:cNvPr id="12" name="Straight Connector 11"/>
          <p:cNvCxnSpPr>
            <a:stCxn id="5" idx="1"/>
            <a:endCxn id="5" idx="3"/>
          </p:cNvCxnSpPr>
          <p:nvPr/>
        </p:nvCxnSpPr>
        <p:spPr>
          <a:xfrm>
            <a:off x="5762976" y="1808820"/>
            <a:ext cx="215455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64088" y="1608765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17877" y="1608765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F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8517" y="808836"/>
            <a:ext cx="44893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Định nghĩa </a:t>
            </a: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2200" b="0" i="0" u="sng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 trung bình của hình thang </a:t>
            </a: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 đoạn thẳng nối trung điểm 2 cạnh bên của hình thang  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517" y="2006755"/>
            <a:ext cx="3927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* EF là đường trung bình của hình thang MNPQ</a:t>
            </a:r>
            <a:endParaRPr kumimoji="0" lang="en-US" sz="2200" b="0" i="1" u="none" strike="noStrike" kern="120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Calibri"/>
              <a:ea typeface="+mn-ea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572000" y="3068960"/>
            <a:ext cx="0" cy="3789040"/>
          </a:xfrm>
          <a:prstGeom prst="line">
            <a:avLst/>
          </a:prstGeom>
          <a:ln w="28575">
            <a:solidFill>
              <a:srgbClr val="FFFF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3068960"/>
            <a:ext cx="9144000" cy="0"/>
          </a:xfrm>
          <a:prstGeom prst="line">
            <a:avLst/>
          </a:prstGeom>
          <a:ln w="28575">
            <a:solidFill>
              <a:srgbClr val="FFFF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79512" y="3068960"/>
            <a:ext cx="15343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Tính chất 1</a:t>
            </a:r>
            <a:endParaRPr kumimoji="0" lang="en-US" sz="2200" b="1" i="1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347" y="3493457"/>
            <a:ext cx="44596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 thẳng đi qua trung điểm 1 cạnh bên của hình thang và song song với hai đáy thì đi qua trung điểm cạnh bên thứ 2.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9940" y="4645251"/>
            <a:ext cx="5693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GT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4302" y="6094457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KL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899592" y="4581128"/>
            <a:ext cx="0" cy="201622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51520" y="6021287"/>
            <a:ext cx="4104456" cy="116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99592" y="4581128"/>
            <a:ext cx="368081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hình thang MNPQ (AB//CD)</a:t>
            </a:r>
            <a:endParaRPr kumimoji="0" lang="en-US" sz="2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64193" y="4885710"/>
            <a:ext cx="129234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EM = EQ</a:t>
            </a:r>
            <a:endParaRPr kumimoji="0" lang="en-US" sz="2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43608" y="5605790"/>
            <a:ext cx="12442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EF//MN</a:t>
            </a:r>
            <a:endParaRPr kumimoji="0" lang="en-US" sz="2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64193" y="6094457"/>
            <a:ext cx="116410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NF = FP</a:t>
            </a:r>
            <a:endParaRPr kumimoji="0" lang="en-US" sz="2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29662" y="3140968"/>
            <a:ext cx="15343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Tính chất 2</a:t>
            </a:r>
            <a:endParaRPr kumimoji="0" lang="en-US" sz="2200" b="1" i="1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62497" y="3501008"/>
            <a:ext cx="43876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 trung bình của hình thang thì song song với hai đáy và bằng nửa tổng hai đáy.</a:t>
            </a:r>
            <a:endParaRPr kumimoji="0" lang="en-US" sz="2000" b="0" i="1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04048" y="4789267"/>
            <a:ext cx="5693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GT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08949" y="6021288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KL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5580112" y="4581128"/>
            <a:ext cx="1" cy="208823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932040" y="5661248"/>
            <a:ext cx="331236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580112" y="4581128"/>
            <a:ext cx="240322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hình thang MNPQ</a:t>
            </a:r>
            <a:endParaRPr kumimoji="0" lang="en-US" sz="2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24128" y="4885710"/>
            <a:ext cx="129234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EM = EQ</a:t>
            </a:r>
            <a:endParaRPr kumimoji="0" lang="en-US" sz="2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24128" y="5245750"/>
            <a:ext cx="116410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FN = FP</a:t>
            </a:r>
            <a:endParaRPr kumimoji="0" lang="en-US" sz="2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580112" y="6111450"/>
                <a:ext cx="1497526" cy="5579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100" b="0" i="0" u="none" strike="noStrike" kern="120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itchFamily="66" charset="0"/>
                    <a:ea typeface="+mn-ea"/>
                    <a:cs typeface="Times New Roman" pitchFamily="18" charset="0"/>
                  </a:rPr>
                  <a:t>FE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1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kumimoji="0" lang="en-US" sz="21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itchFamily="18" charset="0"/>
                          </a:rPr>
                          <m:t>AB</m:t>
                        </m:r>
                        <m:r>
                          <a:rPr kumimoji="0" lang="en-US" sz="21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kumimoji="0" lang="en-US" sz="21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itchFamily="18" charset="0"/>
                          </a:rPr>
                          <m:t>CD</m:t>
                        </m:r>
                      </m:num>
                      <m:den>
                        <m:r>
                          <a:rPr kumimoji="0" lang="en-US" sz="21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kumimoji="0" lang="en-US" sz="2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6111450"/>
                <a:ext cx="1497526" cy="557910"/>
              </a:xfrm>
              <a:prstGeom prst="rect">
                <a:avLst/>
              </a:prstGeom>
              <a:blipFill rotWithShape="1">
                <a:blip r:embed="rId2"/>
                <a:stretch>
                  <a:fillRect l="-4472" b="-87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1052945" y="5220154"/>
            <a:ext cx="116730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EF//QP</a:t>
            </a:r>
            <a:endParaRPr kumimoji="0" lang="en-US" sz="2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580112" y="5733256"/>
            <a:ext cx="221567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FE // MN // QP</a:t>
            </a:r>
            <a:endParaRPr kumimoji="0" lang="en-US" sz="2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47" name="Action Button: Home 46">
            <a:hlinkClick r:id="rId3" action="ppaction://hlinksldjump" highlightClick="1"/>
          </p:cNvPr>
          <p:cNvSpPr/>
          <p:nvPr/>
        </p:nvSpPr>
        <p:spPr>
          <a:xfrm>
            <a:off x="-15499" y="0"/>
            <a:ext cx="854826" cy="708665"/>
          </a:xfrm>
          <a:prstGeom prst="actionButtonHom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788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1" grpId="0"/>
      <p:bldP spid="22" grpId="0"/>
      <p:bldP spid="23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6" grpId="0"/>
      <p:bldP spid="37" grpId="0"/>
      <p:bldP spid="38" grpId="0"/>
      <p:bldP spid="39" grpId="0"/>
      <p:bldP spid="41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2714" y="-382"/>
            <a:ext cx="281743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sng" strike="noStrike" kern="1200" cap="none" spc="0" normalizeH="0" baseline="0" noProof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 XỨNG TRỤC</a:t>
            </a:r>
            <a:endParaRPr kumimoji="0" lang="en-US" sz="2500" b="1" i="0" u="sng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491656"/>
            <a:ext cx="50834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1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1, </a:t>
            </a:r>
            <a:r>
              <a:rPr kumimoji="0" lang="en-US" sz="21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Hai</a:t>
            </a:r>
            <a:r>
              <a:rPr kumimoji="0" lang="en-US" sz="2100" b="1" i="1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1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</a:t>
            </a:r>
            <a:r>
              <a:rPr kumimoji="0" lang="en-US" sz="2100" b="1" i="1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1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100" b="1" i="1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1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kumimoji="0" lang="en-US" sz="2100" b="1" i="1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qua </a:t>
            </a:r>
            <a:r>
              <a:rPr kumimoji="0" lang="en-US" sz="21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2100" b="1" i="1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1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</a:t>
            </a:r>
            <a:r>
              <a:rPr kumimoji="0" lang="en-US" sz="2100" b="1" i="1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1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thẳng</a:t>
            </a:r>
            <a:r>
              <a:rPr kumimoji="0" lang="en-US" sz="2100" b="1" i="1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en-US" sz="2100" b="1" i="1" u="sng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137" y="2365430"/>
            <a:ext cx="506581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1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2, </a:t>
            </a:r>
            <a:r>
              <a:rPr kumimoji="0" lang="en-US" sz="21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Hai</a:t>
            </a:r>
            <a:r>
              <a:rPr kumimoji="0" lang="en-US" sz="2100" b="1" i="1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1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kumimoji="0" lang="en-US" sz="2100" b="1" i="1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1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100" b="1" i="1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1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kumimoji="0" lang="en-US" sz="2100" b="1" i="1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qua </a:t>
            </a:r>
            <a:r>
              <a:rPr kumimoji="0" lang="en-US" sz="21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2100" b="1" i="1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1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</a:t>
            </a:r>
            <a:r>
              <a:rPr kumimoji="0" lang="en-US" sz="2100" b="1" i="1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1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thẳng</a:t>
            </a:r>
            <a:r>
              <a:rPr kumimoji="0" lang="en-US" sz="2100" b="1" i="1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en-US" sz="2100" b="1" i="1" u="sng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992922"/>
            <a:ext cx="5808167" cy="707886"/>
          </a:xfrm>
          <a:prstGeom prst="rect">
            <a:avLst/>
          </a:prstGeom>
          <a:noFill/>
          <a:ln w="28575">
            <a:solidFill>
              <a:srgbClr val="FFFF0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Hai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gọi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nhau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qua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thẳng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d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nếu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d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trung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trực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đoạn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thẳng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nối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372200" y="2348882"/>
            <a:ext cx="252028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147398" y="1245678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46137" y="1445733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37980" y="1296144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02044" y="2820998"/>
            <a:ext cx="418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A’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6918068" y="1844824"/>
            <a:ext cx="0" cy="950912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Half Frame 18"/>
          <p:cNvSpPr/>
          <p:nvPr/>
        </p:nvSpPr>
        <p:spPr>
          <a:xfrm rot="5400000">
            <a:off x="6944575" y="2239578"/>
            <a:ext cx="98890" cy="91176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084" y="1542205"/>
            <a:ext cx="1024404" cy="1454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8523468" y="1948770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7638148" y="1628800"/>
            <a:ext cx="0" cy="140009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337980" y="3028890"/>
            <a:ext cx="385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’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8142204" y="1456129"/>
            <a:ext cx="0" cy="1756847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147398" y="3172906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B’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cxnSp>
        <p:nvCxnSpPr>
          <p:cNvPr id="36" name="Straight Connector 35"/>
          <p:cNvCxnSpPr>
            <a:stCxn id="12" idx="2"/>
          </p:cNvCxnSpPr>
          <p:nvPr/>
        </p:nvCxnSpPr>
        <p:spPr>
          <a:xfrm flipV="1">
            <a:off x="6932246" y="1445733"/>
            <a:ext cx="1215152" cy="4001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948432" y="2795736"/>
            <a:ext cx="1198966" cy="4172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Half Frame 41"/>
          <p:cNvSpPr/>
          <p:nvPr/>
        </p:nvSpPr>
        <p:spPr>
          <a:xfrm rot="5400000">
            <a:off x="7634291" y="2233898"/>
            <a:ext cx="98890" cy="91176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Half Frame 42"/>
          <p:cNvSpPr/>
          <p:nvPr/>
        </p:nvSpPr>
        <p:spPr>
          <a:xfrm rot="5400000">
            <a:off x="8191187" y="2223990"/>
            <a:ext cx="98890" cy="91176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6814201" y="2060848"/>
            <a:ext cx="247883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834200" y="2636912"/>
            <a:ext cx="247883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534508" y="1917993"/>
            <a:ext cx="247883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534508" y="1965312"/>
            <a:ext cx="247883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502015" y="2664035"/>
            <a:ext cx="247883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502015" y="2708920"/>
            <a:ext cx="247883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8038337" y="1772816"/>
            <a:ext cx="156707" cy="3658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8038337" y="1745306"/>
            <a:ext cx="156707" cy="9952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8070196" y="2708918"/>
            <a:ext cx="156707" cy="3658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8070196" y="2681408"/>
            <a:ext cx="156707" cy="9952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51520" y="1700808"/>
            <a:ext cx="4086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*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A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A’ qua d.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71358" y="2020778"/>
                <a:ext cx="587532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*</a:t>
                </a:r>
                <a:r>
                  <a:rPr kumimoji="0" lang="en-US" sz="2000" b="1" i="0" u="sng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Quy</a:t>
                </a:r>
                <a:r>
                  <a:rPr kumimoji="0" lang="en-US" sz="2000" b="1" i="0" u="sng" strike="noStrike" kern="1200" cap="none" spc="0" normalizeH="0" baseline="0" noProof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 </a:t>
                </a:r>
                <a:r>
                  <a:rPr kumimoji="0" lang="en-US" sz="2000" b="1" i="0" u="sng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ước</a:t>
                </a: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: </a:t>
                </a:r>
                <a:r>
                  <a:rPr kumimoji="0" lang="vi-VN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D</a:t>
                </a: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 d =&gt; </a:t>
                </a:r>
                <a:r>
                  <a:rPr kumimoji="0" lang="vi-VN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D</a:t>
                </a: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 </a:t>
                </a:r>
                <a:r>
                  <a:rPr kumimoji="0" lang="en-US" sz="20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cũng</a:t>
                </a: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 </a:t>
                </a:r>
                <a:r>
                  <a:rPr kumimoji="0" lang="en-US" sz="20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là</a:t>
                </a: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 </a:t>
                </a:r>
                <a:r>
                  <a:rPr kumimoji="0" lang="en-US" sz="20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điểm</a:t>
                </a: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 </a:t>
                </a:r>
                <a:r>
                  <a:rPr kumimoji="0" lang="en-US" sz="20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đối</a:t>
                </a: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 </a:t>
                </a:r>
                <a:r>
                  <a:rPr kumimoji="0" lang="en-US" sz="20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xứng</a:t>
                </a: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 </a:t>
                </a:r>
                <a:r>
                  <a:rPr kumimoji="0" lang="vi-VN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D</a:t>
                </a: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 qua d.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358" y="2020778"/>
                <a:ext cx="5875326" cy="400110"/>
              </a:xfrm>
              <a:prstGeom prst="rect">
                <a:avLst/>
              </a:prstGeom>
              <a:blipFill rotWithShape="1">
                <a:blip r:embed="rId3"/>
                <a:stretch>
                  <a:fillRect l="-1142" t="-7576" r="-1869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ectangle 60"/>
          <p:cNvSpPr/>
          <p:nvPr/>
        </p:nvSpPr>
        <p:spPr>
          <a:xfrm>
            <a:off x="6228184" y="1997696"/>
            <a:ext cx="3353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79512" y="2845385"/>
            <a:ext cx="5184576" cy="1015663"/>
          </a:xfrm>
          <a:prstGeom prst="rect">
            <a:avLst/>
          </a:prstGeom>
          <a:noFill/>
          <a:ln w="28575">
            <a:solidFill>
              <a:srgbClr val="FFFF0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Hai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gọi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nhau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qua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thẳng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d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nếu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mỗi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thuộc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này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thuộc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kia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qua d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ngược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lại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51520" y="3892986"/>
            <a:ext cx="8297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*AB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AB’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nhau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qua d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Wingdings" pitchFamily="2" charset="2"/>
              </a:rPr>
              <a:t>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d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trục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AB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AB’.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Wingdings" pitchFamily="2" charset="2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51518" y="4233282"/>
            <a:ext cx="81287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* </a:t>
            </a:r>
            <a:r>
              <a:rPr kumimoji="0" lang="en-US" sz="20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Định</a:t>
            </a: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lý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Nếu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đoạn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thẳng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góc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tam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giác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nhau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qua 1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thẳng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thì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chúng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bằng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nhau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29095" y="4869160"/>
            <a:ext cx="30027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1" u="sng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kumimoji="0" lang="en-US" sz="2100" b="1" i="1" u="sng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Hình có trục đối xứng.</a:t>
            </a:r>
            <a:endParaRPr kumimoji="0" lang="en-US" sz="2100" b="1" i="1" u="sng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95536" y="5373216"/>
            <a:ext cx="3744415" cy="1015663"/>
          </a:xfrm>
          <a:prstGeom prst="rect">
            <a:avLst/>
          </a:prstGeom>
          <a:noFill/>
          <a:ln w="28575">
            <a:solidFill>
              <a:srgbClr val="FFFF0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gọi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trục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ristote" pitchFamily="34" charset="0"/>
                <a:ea typeface="+mn-ea"/>
                <a:cs typeface="Times New Roman" pitchFamily="18" charset="0"/>
              </a:rPr>
              <a:t>H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nếu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mỗi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thuộc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NI-Ariston" pitchFamily="2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NI-Ariston" pitchFamily="2" charset="0"/>
                <a:ea typeface="+mn-ea"/>
                <a:cs typeface="Times New Roman" pitchFamily="18" charset="0"/>
              </a:rPr>
              <a:t>H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NI-Ariston" pitchFamily="2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qua d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vẫn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thuộc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ristote" pitchFamily="34" charset="0"/>
                <a:ea typeface="+mn-ea"/>
                <a:cs typeface="Times New Roman" pitchFamily="18" charset="0"/>
              </a:rPr>
              <a:t>H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6925" y="9108633"/>
            <a:ext cx="30027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1" u="sng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kumimoji="0" lang="en-US" sz="2100" b="1" i="1" u="sng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Hình có trục đối xứng.</a:t>
            </a:r>
            <a:endParaRPr kumimoji="0" lang="en-US" sz="2100" b="1" i="1" u="sng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8011" y="6381328"/>
            <a:ext cx="4349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* d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trục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tứ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giác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AA’</a:t>
            </a:r>
            <a:r>
              <a:rPr kumimoji="0" lang="vi-VN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B’B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4499992" y="4797152"/>
            <a:ext cx="0" cy="206084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6" name="Trapezoid 75"/>
          <p:cNvSpPr/>
          <p:nvPr/>
        </p:nvSpPr>
        <p:spPr>
          <a:xfrm>
            <a:off x="4931512" y="5496907"/>
            <a:ext cx="1678198" cy="1060375"/>
          </a:xfrm>
          <a:prstGeom prst="trapezoid">
            <a:avLst>
              <a:gd name="adj" fmla="val 44316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537702" y="6485274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085364" y="518913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076385" y="5175472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665494" y="6485274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</a:t>
            </a:r>
          </a:p>
        </p:txBody>
      </p:sp>
      <p:cxnSp>
        <p:nvCxnSpPr>
          <p:cNvPr id="81" name="Straight Connector 80"/>
          <p:cNvCxnSpPr/>
          <p:nvPr/>
        </p:nvCxnSpPr>
        <p:spPr>
          <a:xfrm>
            <a:off x="5745614" y="5189130"/>
            <a:ext cx="0" cy="1600145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601598" y="5375527"/>
            <a:ext cx="0" cy="21371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5895538" y="5361869"/>
            <a:ext cx="0" cy="21371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6122710" y="6462673"/>
            <a:ext cx="0" cy="21371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6177662" y="6450425"/>
            <a:ext cx="0" cy="21371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5385574" y="6425514"/>
            <a:ext cx="0" cy="21371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5440526" y="6413266"/>
            <a:ext cx="0" cy="21371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5698298" y="5849395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m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804248" y="5229200"/>
            <a:ext cx="2428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</a:t>
            </a:r>
            <a:r>
              <a:rPr kumimoji="0" lang="en-US" sz="2000" b="1" i="1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là trục đối xứng của hình thang cân ABCD. </a:t>
            </a:r>
            <a:endParaRPr kumimoji="0" lang="en-US" sz="2000" b="1" i="1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577915" y="4797152"/>
            <a:ext cx="1002197" cy="40011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Định lý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1" name="Action Button: Home 100">
            <a:hlinkClick r:id="rId4" action="ppaction://hlinksldjump" highlightClick="1"/>
          </p:cNvPr>
          <p:cNvSpPr/>
          <p:nvPr/>
        </p:nvSpPr>
        <p:spPr>
          <a:xfrm>
            <a:off x="8265496" y="6602"/>
            <a:ext cx="854826" cy="708665"/>
          </a:xfrm>
          <a:prstGeom prst="actionButtonHo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407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11" grpId="0"/>
      <p:bldP spid="12" grpId="0"/>
      <p:bldP spid="13" grpId="0"/>
      <p:bldP spid="14" grpId="0"/>
      <p:bldP spid="19" grpId="0" animBg="1"/>
      <p:bldP spid="28" grpId="0"/>
      <p:bldP spid="32" grpId="0"/>
      <p:bldP spid="35" grpId="0"/>
      <p:bldP spid="42" grpId="0" animBg="1"/>
      <p:bldP spid="43" grpId="0" animBg="1"/>
      <p:bldP spid="58" grpId="0"/>
      <p:bldP spid="62" grpId="0"/>
      <p:bldP spid="61" grpId="0"/>
      <p:bldP spid="64" grpId="0" animBg="1"/>
      <p:bldP spid="65" grpId="0"/>
      <p:bldP spid="66" grpId="0"/>
      <p:bldP spid="69" grpId="0"/>
      <p:bldP spid="70" grpId="0" animBg="1"/>
      <p:bldP spid="71" grpId="0"/>
      <p:bldP spid="68" grpId="0"/>
      <p:bldP spid="76" grpId="0" animBg="1"/>
      <p:bldP spid="77" grpId="0"/>
      <p:bldP spid="78" grpId="0"/>
      <p:bldP spid="79" grpId="0"/>
      <p:bldP spid="80" grpId="0"/>
      <p:bldP spid="95" grpId="0"/>
      <p:bldP spid="84" grpId="0"/>
      <p:bldP spid="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2714" y="-382"/>
            <a:ext cx="265874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sng" strike="noStrike" kern="1200" cap="none" spc="0" normalizeH="0" baseline="0" noProof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 XỨNG TÂM</a:t>
            </a:r>
            <a:endParaRPr kumimoji="0" lang="en-US" sz="2500" b="1" i="0" u="sng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491656"/>
            <a:ext cx="418896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1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1, Hai điểm đối xứng qua một điểm.</a:t>
            </a:r>
            <a:endParaRPr kumimoji="0" lang="en-US" sz="2100" b="1" i="1" u="sng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137" y="2429887"/>
            <a:ext cx="417133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1" u="sng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2, Hai hình đối xứng qua một điểm.</a:t>
            </a:r>
            <a:endParaRPr kumimoji="0" lang="en-US" sz="2100" b="1" i="1" u="sng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992922"/>
            <a:ext cx="5400600" cy="707886"/>
          </a:xfrm>
          <a:prstGeom prst="rect">
            <a:avLst/>
          </a:prstGeom>
          <a:noFill/>
          <a:ln w="28575">
            <a:solidFill>
              <a:srgbClr val="FFFF0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Hai điểm gọi là đối xứng với nhau qua O nếu O là trung điểm của đoạn thẳng nối 2 điểm đó.</a:t>
            </a:r>
            <a:endParaRPr kumimoji="0" lang="en-US" sz="2000" b="1" i="1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747" y="1693257"/>
            <a:ext cx="3404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* A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A’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nhau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qua O.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747" y="2053297"/>
            <a:ext cx="60324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*</a:t>
            </a:r>
            <a:r>
              <a:rPr kumimoji="0" lang="en-US" sz="20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Quy</a:t>
            </a: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ước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O qua O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cũng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chính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O.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2917393"/>
            <a:ext cx="5184576" cy="1015663"/>
          </a:xfrm>
          <a:prstGeom prst="rect">
            <a:avLst/>
          </a:prstGeom>
          <a:noFill/>
          <a:ln w="28575">
            <a:solidFill>
              <a:srgbClr val="FFFF0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Hai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gọi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nhau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qua O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nếu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mỗi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thuộc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này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thuộc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kia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qua O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ngược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lại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6131174" y="2786444"/>
            <a:ext cx="1800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131174" y="2786444"/>
            <a:ext cx="2088232" cy="10830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635230" y="2786444"/>
            <a:ext cx="1296144" cy="10830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635948" y="3869466"/>
            <a:ext cx="158345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031274" y="2773377"/>
            <a:ext cx="396403" cy="111960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808844" y="241275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916869" y="2413775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880930" y="2412756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347198" y="3892986"/>
            <a:ext cx="418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A’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178278" y="3852916"/>
            <a:ext cx="385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’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139384" y="3861048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’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07504" y="3964994"/>
            <a:ext cx="4246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* AB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A’B’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nhau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qua O.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7504" y="4293096"/>
            <a:ext cx="3946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* O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tâm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AB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A’B’.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57949" y="4669686"/>
            <a:ext cx="297389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1" u="sng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kumimoji="0" lang="en-US" sz="2100" b="1" i="1" u="sng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Hình có tâm đối xứng.</a:t>
            </a:r>
            <a:endParaRPr kumimoji="0" lang="en-US" sz="2100" b="1" i="1" u="sng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131174" y="1268760"/>
            <a:ext cx="232925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99209" y="868650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O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854" b="40182"/>
          <a:stretch/>
        </p:blipFill>
        <p:spPr bwMode="auto">
          <a:xfrm>
            <a:off x="6787956" y="1114641"/>
            <a:ext cx="1024404" cy="232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5940152" y="836712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388424" y="868650"/>
            <a:ext cx="418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A’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6787956" y="1174945"/>
            <a:ext cx="92974" cy="23783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7885147" y="1174945"/>
            <a:ext cx="92974" cy="23783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350502" y="3127900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O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31620" y="5221649"/>
            <a:ext cx="3980340" cy="1015663"/>
          </a:xfrm>
          <a:prstGeom prst="rect">
            <a:avLst/>
          </a:prstGeom>
          <a:noFill/>
          <a:ln w="28575">
            <a:solidFill>
              <a:srgbClr val="FFFF0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 gọi là tâm đối xứng của hình</a:t>
            </a:r>
            <a:r>
              <a:rPr kumimoji="0" lang="vi-VN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ristote" pitchFamily="34" charset="0"/>
                <a:ea typeface="+mn-ea"/>
                <a:cs typeface="Times New Roman" pitchFamily="18" charset="0"/>
              </a:rPr>
              <a:t>H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vi-VN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nếu điểm đối xứng với mỗi điểm thuộc hình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ristote" pitchFamily="34" charset="0"/>
                <a:ea typeface="+mn-ea"/>
                <a:cs typeface="Times New Roman" pitchFamily="18" charset="0"/>
              </a:rPr>
              <a:t>H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vi-VN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qua O cũng thuộc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ristote" pitchFamily="34" charset="0"/>
                <a:ea typeface="+mn-ea"/>
                <a:cs typeface="Times New Roman" pitchFamily="18" charset="0"/>
              </a:rPr>
              <a:t>H</a:t>
            </a:r>
            <a:r>
              <a:rPr kumimoji="0" lang="vi-VN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4610" y="6269250"/>
            <a:ext cx="3664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 O là tâm đối xứng của hình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Aristote" pitchFamily="34" charset="0"/>
                <a:ea typeface="+mn-ea"/>
                <a:cs typeface="Times New Roman" pitchFamily="18" charset="0"/>
              </a:rPr>
              <a:t>H</a:t>
            </a:r>
            <a:r>
              <a:rPr kumimoji="0" lang="vi-VN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Aristote" pitchFamily="34" charset="0"/>
                <a:ea typeface="+mn-ea"/>
                <a:cs typeface="Times New Roman" pitchFamily="18" charset="0"/>
              </a:rPr>
              <a:t>.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ristote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vi-VN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572000" y="4693206"/>
            <a:ext cx="0" cy="216479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3" name="Parallelogram 22"/>
          <p:cNvSpPr/>
          <p:nvPr/>
        </p:nvSpPr>
        <p:spPr>
          <a:xfrm>
            <a:off x="4945510" y="4949443"/>
            <a:ext cx="1573071" cy="1359877"/>
          </a:xfrm>
          <a:prstGeom prst="parallelogram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103954" y="6280408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019237" y="4561849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57678" y="4581128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657478" y="6237312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5305550" y="4949443"/>
            <a:ext cx="864096" cy="135987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945510" y="4941169"/>
            <a:ext cx="1570706" cy="136815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779796" y="5477162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O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76256" y="5013176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Điểm O goi là tâm đối xứng của hình bình hành ABCD.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Action Button: Home 65">
            <a:hlinkClick r:id="rId3" action="ppaction://hlinksldjump" highlightClick="1"/>
          </p:cNvPr>
          <p:cNvSpPr/>
          <p:nvPr/>
        </p:nvSpPr>
        <p:spPr>
          <a:xfrm>
            <a:off x="8198124" y="0"/>
            <a:ext cx="937329" cy="637238"/>
          </a:xfrm>
          <a:prstGeom prst="actionButtonHom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6163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 animBg="1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13" grpId="0"/>
      <p:bldP spid="28" grpId="0"/>
      <p:bldP spid="29" grpId="0"/>
      <p:bldP spid="34" grpId="0"/>
      <p:bldP spid="35" grpId="0" animBg="1"/>
      <p:bldP spid="20" grpId="0"/>
      <p:bldP spid="23" grpId="0" animBg="1"/>
      <p:bldP spid="41" grpId="0"/>
      <p:bldP spid="42" grpId="0"/>
      <p:bldP spid="43" grpId="0"/>
      <p:bldP spid="44" grpId="0"/>
      <p:bldP spid="52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81" b="53471"/>
          <a:stretch/>
        </p:blipFill>
        <p:spPr>
          <a:xfrm>
            <a:off x="454508" y="1630430"/>
            <a:ext cx="8640960" cy="34389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46596" y="90516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 NGHIỆM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076056" y="3332547"/>
            <a:ext cx="397312" cy="4444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076056" y="2636249"/>
            <a:ext cx="397312" cy="4444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31197" y="1988840"/>
            <a:ext cx="397312" cy="4444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66977" y="4005064"/>
            <a:ext cx="397312" cy="4444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76056" y="4725144"/>
            <a:ext cx="318217" cy="4231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40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29"/>
          <a:stretch/>
        </p:blipFill>
        <p:spPr>
          <a:xfrm>
            <a:off x="211248" y="1556792"/>
            <a:ext cx="8928992" cy="38164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85556" y="972016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 NGHIỆM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82368" y="1802643"/>
            <a:ext cx="397312" cy="4444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82368" y="2492896"/>
            <a:ext cx="397312" cy="4444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701067" y="3242802"/>
            <a:ext cx="397312" cy="4444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660232" y="4221088"/>
            <a:ext cx="478983" cy="4444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615292" y="4928813"/>
            <a:ext cx="397312" cy="4444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02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29"/>
          <a:stretch/>
        </p:blipFill>
        <p:spPr>
          <a:xfrm>
            <a:off x="211248" y="1556792"/>
            <a:ext cx="8928992" cy="38164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59632" y="836712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 NGHIỆM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667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2447</TotalTime>
  <Words>893</Words>
  <Application>Microsoft Office PowerPoint</Application>
  <PresentationFormat>On-screen Show (4:3)</PresentationFormat>
  <Paragraphs>142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.VnAristote</vt:lpstr>
      <vt:lpstr>Arial</vt:lpstr>
      <vt:lpstr>Calibri</vt:lpstr>
      <vt:lpstr>Cambria Math</vt:lpstr>
      <vt:lpstr>Comic Sans MS</vt:lpstr>
      <vt:lpstr>Times New Roman</vt:lpstr>
      <vt:lpstr>VNI-Ariston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</dc:creator>
  <cp:lastModifiedBy>Mrs. Linh</cp:lastModifiedBy>
  <cp:revision>125</cp:revision>
  <dcterms:created xsi:type="dcterms:W3CDTF">2018-11-04T13:47:13Z</dcterms:created>
  <dcterms:modified xsi:type="dcterms:W3CDTF">2021-10-29T09:40:04Z</dcterms:modified>
</cp:coreProperties>
</file>