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96f72f889f844063" Type="http://schemas.microsoft.com/office/2007/relationships/ui/extensibility" Target="customUI/customUI14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  <p:sldMasterId id="2147483877" r:id="rId2"/>
    <p:sldMasterId id="2147483889" r:id="rId3"/>
    <p:sldMasterId id="2147483901" r:id="rId4"/>
  </p:sldMasterIdLst>
  <p:notesMasterIdLst>
    <p:notesMasterId r:id="rId24"/>
  </p:notesMasterIdLst>
  <p:sldIdLst>
    <p:sldId id="1151" r:id="rId5"/>
    <p:sldId id="1152" r:id="rId6"/>
    <p:sldId id="1149" r:id="rId7"/>
    <p:sldId id="1154" r:id="rId8"/>
    <p:sldId id="321" r:id="rId9"/>
    <p:sldId id="295" r:id="rId10"/>
    <p:sldId id="310" r:id="rId11"/>
    <p:sldId id="311" r:id="rId12"/>
    <p:sldId id="312" r:id="rId13"/>
    <p:sldId id="315" r:id="rId14"/>
    <p:sldId id="318" r:id="rId15"/>
    <p:sldId id="324" r:id="rId16"/>
    <p:sldId id="325" r:id="rId17"/>
    <p:sldId id="339" r:id="rId18"/>
    <p:sldId id="328" r:id="rId19"/>
    <p:sldId id="336" r:id="rId20"/>
    <p:sldId id="338" r:id="rId21"/>
    <p:sldId id="1166" r:id="rId22"/>
    <p:sldId id="337" r:id="rId2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4227E1"/>
    <a:srgbClr val="FF3300"/>
    <a:srgbClr val="5C422A"/>
    <a:srgbClr val="C4FF1D"/>
    <a:srgbClr val="594029"/>
    <a:srgbClr val="354800"/>
    <a:srgbClr val="75A7D5"/>
    <a:srgbClr val="183550"/>
    <a:srgbClr val="7EA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68" d="100"/>
          <a:sy n="68" d="100"/>
        </p:scale>
        <p:origin x="78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6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8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12" Type="http://schemas.openxmlformats.org/officeDocument/2006/relationships/image" Target="../media/image27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49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12" Type="http://schemas.openxmlformats.org/officeDocument/2006/relationships/image" Target="../media/image48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11" Type="http://schemas.openxmlformats.org/officeDocument/2006/relationships/image" Target="../media/image47.wmf"/><Relationship Id="rId5" Type="http://schemas.openxmlformats.org/officeDocument/2006/relationships/image" Target="../media/image41.wmf"/><Relationship Id="rId10" Type="http://schemas.openxmlformats.org/officeDocument/2006/relationships/image" Target="../media/image46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5.wmf"/><Relationship Id="rId7" Type="http://schemas.openxmlformats.org/officeDocument/2006/relationships/image" Target="../media/image39.wmf"/><Relationship Id="rId2" Type="http://schemas.openxmlformats.org/officeDocument/2006/relationships/image" Target="../media/image42.wmf"/><Relationship Id="rId1" Type="http://schemas.openxmlformats.org/officeDocument/2006/relationships/image" Target="../media/image44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5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80.wmf"/><Relationship Id="rId18" Type="http://schemas.openxmlformats.org/officeDocument/2006/relationships/image" Target="../media/image85.wmf"/><Relationship Id="rId3" Type="http://schemas.openxmlformats.org/officeDocument/2006/relationships/image" Target="../media/image70.wmf"/><Relationship Id="rId21" Type="http://schemas.openxmlformats.org/officeDocument/2006/relationships/image" Target="../media/image88.wmf"/><Relationship Id="rId7" Type="http://schemas.openxmlformats.org/officeDocument/2006/relationships/image" Target="../media/image74.wmf"/><Relationship Id="rId12" Type="http://schemas.openxmlformats.org/officeDocument/2006/relationships/image" Target="../media/image79.wmf"/><Relationship Id="rId17" Type="http://schemas.openxmlformats.org/officeDocument/2006/relationships/image" Target="../media/image84.wmf"/><Relationship Id="rId2" Type="http://schemas.openxmlformats.org/officeDocument/2006/relationships/image" Target="../media/image69.wmf"/><Relationship Id="rId16" Type="http://schemas.openxmlformats.org/officeDocument/2006/relationships/image" Target="../media/image83.wmf"/><Relationship Id="rId20" Type="http://schemas.openxmlformats.org/officeDocument/2006/relationships/image" Target="../media/image87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11" Type="http://schemas.openxmlformats.org/officeDocument/2006/relationships/image" Target="../media/image78.wmf"/><Relationship Id="rId5" Type="http://schemas.openxmlformats.org/officeDocument/2006/relationships/image" Target="../media/image72.wmf"/><Relationship Id="rId15" Type="http://schemas.openxmlformats.org/officeDocument/2006/relationships/image" Target="../media/image82.wmf"/><Relationship Id="rId10" Type="http://schemas.openxmlformats.org/officeDocument/2006/relationships/image" Target="../media/image77.wmf"/><Relationship Id="rId19" Type="http://schemas.openxmlformats.org/officeDocument/2006/relationships/image" Target="../media/image86.wmf"/><Relationship Id="rId4" Type="http://schemas.openxmlformats.org/officeDocument/2006/relationships/image" Target="../media/image71.wmf"/><Relationship Id="rId9" Type="http://schemas.openxmlformats.org/officeDocument/2006/relationships/image" Target="../media/image76.wmf"/><Relationship Id="rId14" Type="http://schemas.openxmlformats.org/officeDocument/2006/relationships/image" Target="../media/image81.wmf"/><Relationship Id="rId22" Type="http://schemas.openxmlformats.org/officeDocument/2006/relationships/image" Target="../media/image8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image" Target="../media/image104.wmf"/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12" Type="http://schemas.openxmlformats.org/officeDocument/2006/relationships/image" Target="../media/image103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11" Type="http://schemas.openxmlformats.org/officeDocument/2006/relationships/image" Target="../media/image102.wmf"/><Relationship Id="rId5" Type="http://schemas.openxmlformats.org/officeDocument/2006/relationships/image" Target="../media/image96.wmf"/><Relationship Id="rId15" Type="http://schemas.openxmlformats.org/officeDocument/2006/relationships/image" Target="../media/image106.wmf"/><Relationship Id="rId10" Type="http://schemas.openxmlformats.org/officeDocument/2006/relationships/image" Target="../media/image101.wmf"/><Relationship Id="rId4" Type="http://schemas.openxmlformats.org/officeDocument/2006/relationships/image" Target="../media/image95.wmf"/><Relationship Id="rId9" Type="http://schemas.openxmlformats.org/officeDocument/2006/relationships/image" Target="../media/image100.wmf"/><Relationship Id="rId14" Type="http://schemas.openxmlformats.org/officeDocument/2006/relationships/image" Target="../media/image10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4E2BFFC-179A-4DA5-A2FF-EF6606765F17}" type="datetimeFigureOut">
              <a:rPr lang="en-US"/>
              <a:pPr>
                <a:defRPr/>
              </a:pPr>
              <a:t>21/11/2021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B979B6-8E7C-4E90-8C9D-F537DFD70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31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264AA9C-48FF-44D5-9F02-068CE670619C}" type="slidenum">
              <a:rPr lang="vi-VN" altLang="en-US" sz="1300">
                <a:solidFill>
                  <a:prstClr val="black"/>
                </a:solidFill>
              </a:rPr>
              <a:pPr/>
              <a:t>3</a:t>
            </a:fld>
            <a:endParaRPr lang="vi-VN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14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0D74-E893-4C89-8AB6-6ABB07464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08692-9659-4CC9-A008-4193E7F34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13029-B389-4F72-9B67-758183A5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038CA-302A-4079-AD03-A9717100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E6CA0-3C4E-444B-B7A5-73384C86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66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F3C40-DE10-4E12-A051-0564757F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0606B-C4DB-4FC0-9E15-02BCF7E9B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90871-85AA-451A-886B-54A317D5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3E90A-3586-4722-A65D-7C862A4D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40CA1-4873-4E15-8D5F-765F058C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0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8FE08B-C4CB-45A7-B952-75A0A46B01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BCD1F-A53F-4A77-8ECC-A3A742EDC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8FDCC-ADD3-4C1E-96DD-A5C9B104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DB11D-9841-4925-B7FC-485A79DF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ED16A-3529-49C4-BFE2-8EDF8408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45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457200"/>
            <a:ext cx="10972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348A7-4936-4AD7-A391-D6A73AE18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E562B0-D0E3-430C-A6BE-14A2270AE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BE7895C-D6B1-407A-AD3F-6444AAC34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C0F32C2-1068-4265-B737-A727A8A7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>
                <a:solidFill>
                  <a:prstClr val="black"/>
                </a:solidFill>
              </a:rPr>
              <a:pPr/>
              <a:t>21/11/2021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07C21BA-66BA-4A13-840B-DC0498B3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962978C-1506-4B43-8B44-CA54A90C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58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4DC0E7-83CB-4011-BE26-DE71940F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C27629D-FD11-49BC-98E9-D8924FD82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EF2945-3142-4DEC-9877-8676FE81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>
                <a:solidFill>
                  <a:prstClr val="black"/>
                </a:solidFill>
              </a:rPr>
              <a:pPr/>
              <a:t>21/11/2021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5B7A0F4-012F-48CF-86C6-A39171DD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9D4B327-F156-4D41-8FFE-C522ED36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797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B4BBE8-CE88-4DC7-A95B-5A33D6B2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CCEE31D-0484-47A2-A35B-803751193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81A1C41-1E3A-44E1-8CB2-DF072BB5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>
                <a:solidFill>
                  <a:prstClr val="black"/>
                </a:solidFill>
              </a:rPr>
              <a:pPr/>
              <a:t>21/11/2021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1F47FE-4A89-4294-AF28-5DD75CF29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B7D9BE-8B5C-4AD6-97F2-77B6E375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36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33BA2F-4814-49CF-B948-C0206FBE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8C3350-CF8B-4EA0-868D-F836E6554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13D3E08-C75A-4E0E-8514-4FC309238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4DECC0F-8086-4CF4-9914-3EFB83E5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>
                <a:solidFill>
                  <a:prstClr val="black"/>
                </a:solidFill>
              </a:rPr>
              <a:pPr/>
              <a:t>21/11/2021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3A8F1D7-AAED-4379-A1C2-BE148A26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21A88A-3D70-48A6-8708-C70FBA9B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63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8188CEC-7324-430B-BD08-B9DB30FE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B3779D8-2E68-4F2E-9954-F88D6F08D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D350C42-94FE-40AF-94B0-BD8036446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28A3EBE-5ADA-40C0-8007-DB8FF2BBE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E2A4AA4-A86F-4F50-AD21-5E825FE2B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4BEDE39-29A6-4409-AE46-349EFE91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>
                <a:solidFill>
                  <a:prstClr val="black"/>
                </a:solidFill>
              </a:rPr>
              <a:pPr/>
              <a:t>21/11/2021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A8FC6AD-2486-45BD-917A-60F7E657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9E78504-84D7-47EB-8812-694A7E9D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58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CC3426-280D-40DC-BF24-93EDBB09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2FB41AE-508D-4B30-82E9-446C9BC0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>
                <a:solidFill>
                  <a:prstClr val="black"/>
                </a:solidFill>
              </a:rPr>
              <a:pPr/>
              <a:t>21/11/2021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17E94C2-64A7-4E68-BC4F-BB58C636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CA3C68D-881E-4ED7-AF1C-52253FD5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48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FBB3A52-1F9A-495D-947C-05A20790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>
                <a:solidFill>
                  <a:prstClr val="black"/>
                </a:solidFill>
              </a:rPr>
              <a:pPr/>
              <a:t>21/11/2021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7C37D79-CB4F-4173-8BB6-4FFE5716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65FA9B2-7FF8-4B13-9556-1DEB2B2E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8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2FEFE-E03D-4639-B953-4B41B8FC7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DA159-D36F-4241-8D49-B1319B831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65205-8E92-4DC9-9064-78350950F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A059F-2E3B-489E-9DD6-7C72CEDF5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AE230-09E5-470C-9F55-E1EB49BD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0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511EF5-D9FD-4ECE-BF96-FF8D480F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C7A513C-BCDD-43BB-9EAB-03A02D80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4A46D48-410D-4E1F-BC8E-70049D597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D451872-06FB-4F3E-A745-E91774CA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>
                <a:solidFill>
                  <a:prstClr val="black"/>
                </a:solidFill>
              </a:rPr>
              <a:pPr/>
              <a:t>21/11/2021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234DCE8-91B0-45D2-B187-AB5B6B23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A5976F0-B0B2-4498-84DB-B616AAEB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43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DA08652-294E-4962-8968-8576A1AB1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EA0AED0-0AF0-4E28-AFEF-5DEBD1D89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7738783-1EEB-49F1-9EF5-EF990FC7D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34773BA-B624-44A6-A0E8-EFD4185B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>
                <a:solidFill>
                  <a:prstClr val="black"/>
                </a:solidFill>
              </a:rPr>
              <a:pPr/>
              <a:t>21/11/2021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A1A379B-C051-4AAE-BF28-72E915EE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C73A105-A494-4539-83B7-8EA8DC6B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94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BA7881-0EA2-40DE-9917-E28E413C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0E1B092-63AA-421E-8137-86E9F126D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6D6138F-AA7A-4E7F-B225-FECDD35F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>
                <a:solidFill>
                  <a:prstClr val="black"/>
                </a:solidFill>
              </a:rPr>
              <a:pPr/>
              <a:t>21/11/2021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D7260B0-40F9-495A-8FA9-312B0240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6AFF596-ECB5-4C4B-9942-7C87B469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43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0E2D838-5C35-4573-835B-65619F0B8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DA4B903-F43D-4DC8-8B49-B87973237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06336D-E75D-4334-ADB3-3EF86780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>
                <a:solidFill>
                  <a:prstClr val="black"/>
                </a:solidFill>
              </a:rPr>
              <a:pPr/>
              <a:t>21/11/2021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89CD070-4F4F-4993-A838-46D35C062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0D828D0-5EB6-47F9-AF17-9898A173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93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4C7D27-8BED-4A44-9D31-3099A81D7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BCB996B-AFBD-4DAA-9E89-A57A1F13C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64DA5E-1E79-44EC-936D-7835F8FD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21/11/2021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5E7467-913F-4E98-8003-2C379819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C379CA0-1590-40B0-947F-B224F147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73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F97FE3-329B-4194-B91D-3F2EBB79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A08ACC9-8780-419C-9992-A8BA18A39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6253C64-9926-48A4-B377-E5AE9FE3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21/11/2021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FD16094-9032-4A05-9F95-A65675BE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6E8496E-48CD-46D6-AE5B-3704C96B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13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0E926A4-D1A8-4CCC-847B-96874D04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7086593-BDC1-411A-AB64-34AE57368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CC0EDD0-FC89-4E98-BA55-BFCAEA56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21/11/2021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A756D09-C1FA-45F2-8AA8-0BD468517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B140EA-510F-4C49-B387-5669AD9A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98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91DAC1-2772-4493-B10B-B8FAF65C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99B01A0-F13D-4A59-B04D-586BD2CDF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0879A96-B4DA-4655-92D7-11509792F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7BB0C42-1444-4656-B0F7-855EB863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21/11/2021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6128D7F-994C-4DF7-A840-948C6A6C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FE4102A-B277-4E43-AA89-A83FA7734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38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34A999-A168-4559-A962-D4A117E6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92FA241-D6AA-440D-BB9D-F9C250A3C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86EA79F-E5C7-475F-932A-86E434130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96D4F30-C7BE-4CDB-9A27-7DBB48BE3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7A68DCAC-383D-4852-8963-26CB5E8A1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33386B9-11EB-4A1D-ADCB-3BD416BF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21/11/2021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3DF633E-2F21-48A4-818C-1EC1B16F1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DE73FAB-716F-4687-A61D-6C8993F7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560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746823-3DDA-45AB-B9CD-999FFBE7D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99DB440-FA3E-4C80-80AD-BA244E2D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21/11/2021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6535943-0839-4111-BA94-682401CA3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34E0A2D-078F-47AA-BE1A-610DDC60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8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62548-4AE9-424D-B6EC-293CD4AE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B216F-FFB7-417B-A349-4DC3961AD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20F18-6BC9-4540-8258-08F9D927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8837D-B161-4F5C-8C96-6C02A07C9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ADFDC-1026-4FEB-8DEC-BE92356F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42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0430A6E-3DE6-4541-8B46-233B4FAC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21/11/2021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DCCA399-09B5-4694-BD07-283C7DED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F4FF8B0-FC16-4912-A25B-57329C9E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603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661AE2B-2CEF-47DE-A6A4-56036D54C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35BA026-B9F5-4FD5-A0DC-9422E97B1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614BBAB-4AE1-4799-B6FD-D0E25D0D7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7E59D51-B56F-4349-AC3E-4EF2F486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21/11/2021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99ABAFC-AFB7-40FD-940F-78FC6119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D6B48C4-BDBF-48FB-9450-24FCFAF2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47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8BDBDC-0FEB-4C67-B602-8A9790A7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97932F6-F380-45C8-A305-94971A913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020F40D-3181-4654-BF02-E98EAE6F0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90D282F-2FF5-4169-BF89-9053BD587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21/11/2021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A4D21B6-1C19-482E-A5F3-84378476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B36ADA0-21A3-4F78-818B-7EA8675ED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567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992F84-4837-4A1F-A9C0-86C0DD7F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666F529-6CE2-4B6E-9F78-AEAECC1E7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80BD98C-4A23-4D18-A479-7AB31B03F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21/11/2021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788006A-41DB-47CD-9F4A-4F63BF41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CC88BF3-DFF1-45AE-A745-B9D16CDB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4720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86482DC-584C-4F84-8C37-74A1F01E3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71CBB60-6465-4869-B2CA-5A8C0F233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D64DD05-0D13-4C3F-AB7D-00C4092B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21/11/2021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9528D6F-4778-4C7D-91A0-AB70AD8B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B03EF72-78B8-4AB6-8A0B-2F78E9E3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817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4C7D27-8BED-4A44-9D31-3099A81D7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BCB996B-AFBD-4DAA-9E89-A57A1F13C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64DA5E-1E79-44EC-936D-7835F8FD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21/11/2021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5E7467-913F-4E98-8003-2C379819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C379CA0-1590-40B0-947F-B224F147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979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F97FE3-329B-4194-B91D-3F2EBB79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A08ACC9-8780-419C-9992-A8BA18A39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6253C64-9926-48A4-B377-E5AE9FE3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21/11/2021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FD16094-9032-4A05-9F95-A65675BE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6E8496E-48CD-46D6-AE5B-3704C96B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759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0E926A4-D1A8-4CCC-847B-96874D04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7086593-BDC1-411A-AB64-34AE57368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CC0EDD0-FC89-4E98-BA55-BFCAEA56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21/11/2021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A756D09-C1FA-45F2-8AA8-0BD468517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B140EA-510F-4C49-B387-5669AD9A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19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91DAC1-2772-4493-B10B-B8FAF65C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99B01A0-F13D-4A59-B04D-586BD2CDF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0879A96-B4DA-4655-92D7-11509792F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7BB0C42-1444-4656-B0F7-855EB863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21/11/2021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6128D7F-994C-4DF7-A840-948C6A6C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FE4102A-B277-4E43-AA89-A83FA7734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8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34A999-A168-4559-A962-D4A117E6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92FA241-D6AA-440D-BB9D-F9C250A3C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86EA79F-E5C7-475F-932A-86E434130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96D4F30-C7BE-4CDB-9A27-7DBB48BE3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7A68DCAC-383D-4852-8963-26CB5E8A1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33386B9-11EB-4A1D-ADCB-3BD416BF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21/11/2021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3DF633E-2F21-48A4-818C-1EC1B16F1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DE73FAB-716F-4687-A61D-6C8993F7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9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703DD-AE29-49D2-B9C2-899132854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CFA57-701A-479C-B5A5-B70019F3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A912A-1CA5-4ED2-BC3F-CB9A26280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C041C-BE80-4541-A7F9-1109E2F9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CE014-C75F-4630-9A89-B4B59B1E3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6693A-48B2-4956-8661-63960D733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836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746823-3DDA-45AB-B9CD-999FFBE7D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99DB440-FA3E-4C80-80AD-BA244E2D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21/11/2021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6535943-0839-4111-BA94-682401CA3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34E0A2D-078F-47AA-BE1A-610DDC60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987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0430A6E-3DE6-4541-8B46-233B4FAC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21/11/2021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DCCA399-09B5-4694-BD07-283C7DED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F4FF8B0-FC16-4912-A25B-57329C9E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415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661AE2B-2CEF-47DE-A6A4-56036D54C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35BA026-B9F5-4FD5-A0DC-9422E97B1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614BBAB-4AE1-4799-B6FD-D0E25D0D7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7E59D51-B56F-4349-AC3E-4EF2F486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21/11/2021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99ABAFC-AFB7-40FD-940F-78FC6119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D6B48C4-BDBF-48FB-9450-24FCFAF2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13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8BDBDC-0FEB-4C67-B602-8A9790A7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97932F6-F380-45C8-A305-94971A913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020F40D-3181-4654-BF02-E98EAE6F0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90D282F-2FF5-4169-BF89-9053BD587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21/11/2021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A4D21B6-1C19-482E-A5F3-84378476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B36ADA0-21A3-4F78-818B-7EA8675ED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925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992F84-4837-4A1F-A9C0-86C0DD7F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666F529-6CE2-4B6E-9F78-AEAECC1E7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80BD98C-4A23-4D18-A479-7AB31B03F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21/11/2021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788006A-41DB-47CD-9F4A-4F63BF41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CC88BF3-DFF1-45AE-A745-B9D16CDB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742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86482DC-584C-4F84-8C37-74A1F01E3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71CBB60-6465-4869-B2CA-5A8C0F233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D64DD05-0D13-4C3F-AB7D-00C4092B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21/11/2021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9528D6F-4778-4C7D-91A0-AB70AD8B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B03EF72-78B8-4AB6-8A0B-2F78E9E3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04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456F-E221-4314-891E-4DCC5292D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B618-AE1E-4FEB-946C-485CD7125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5CAB8-8F0E-411B-B1C2-96B74F4AE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13477A-5800-4F4E-A8F4-9D77D7F59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2AFFB-65FD-46BF-B273-37398E0BE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DB2F6A-274C-42AE-82A8-E75AFF799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18E466-4819-4C08-B49C-8AD35D92D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B2C92C-6E1F-4FAA-98EE-5DEAE8F4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2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DBDD-2D46-4CD6-AA87-E79E7491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175F8-399F-438B-8B33-9AE67BDD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8A58F-859C-45F9-9A20-9A5685BA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6C233-4D00-4CE1-9162-1827026D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9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5D1008-996D-45C6-ABA4-A9EC3162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E20EE8-F048-47CA-8F4F-0285DACB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C9425-7191-4C83-8646-D5A75AFE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31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9048A-1D58-4DB0-A9F2-A6DA36F9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F3B85-398C-4973-BA09-18C053E23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55F9F0-7DC6-4104-BF3F-6C36A6B60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5E34A-EF01-41A5-889D-FA74AEB4B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C1EC5-441E-4223-9F19-666A334D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A6780-C0F4-4190-985B-6A087ED5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9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5A3D-CA0E-4110-832F-B31C85006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E63488-7939-4632-9E5E-9A22DE578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DAF57-4DA7-4C7D-8BE9-4E8328959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016B7-1322-4EFB-8AB7-12F66596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590A4-A5B4-4AF9-8318-414A5FF4D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C2A8C-600C-440E-81BD-EF83D73D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5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3C328-922F-4B0B-8525-8ACF096E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1BFE4-AA55-444D-AE70-3B0265254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D68E4-8B87-467B-B1C3-35BC81AE5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F2EFC-AD95-415C-8369-5A07D3117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3FC87-E14B-43D3-B70F-4D9355BCC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7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D533A062-C49C-4433-A712-37282C8CE60E}"/>
              </a:ext>
            </a:extLst>
          </p:cNvPr>
          <p:cNvSpPr/>
          <p:nvPr userDrawn="1"/>
        </p:nvSpPr>
        <p:spPr>
          <a:xfrm>
            <a:off x="4018990" y="5311833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8" name="Picture 2" descr="Cậu Bé Và Cô Gái đọc Những Cuốn Sách-vector Misc-miễn Phí Vector Miễn Phí  Tải Về">
            <a:extLst>
              <a:ext uri="{FF2B5EF4-FFF2-40B4-BE49-F238E27FC236}">
                <a16:creationId xmlns:a16="http://schemas.microsoft.com/office/drawing/2014/main" id="{80A00CC9-2EB7-43CD-8613-989D4D29E9D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3" b="8932"/>
          <a:stretch/>
        </p:blipFill>
        <p:spPr bwMode="auto">
          <a:xfrm>
            <a:off x="2169854" y="4"/>
            <a:ext cx="7852297" cy="531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98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ECAE7CEE-5916-4C8D-8AF1-A7B855CC1B0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" y="2424"/>
            <a:ext cx="12165936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2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ECAE7CEE-5916-4C8D-8AF1-A7B855CC1B0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" y="2424"/>
            <a:ext cx="12165936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4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30.png"/><Relationship Id="rId3" Type="http://schemas.openxmlformats.org/officeDocument/2006/relationships/oleObject" Target="../embeddings/oleObject38.bin"/><Relationship Id="rId21" Type="http://schemas.openxmlformats.org/officeDocument/2006/relationships/oleObject" Target="../embeddings/oleObject45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37.wmf"/><Relationship Id="rId1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wmf"/><Relationship Id="rId20" Type="http://schemas.openxmlformats.org/officeDocument/2006/relationships/image" Target="../media/image32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56.wmf"/><Relationship Id="rId19" Type="http://schemas.openxmlformats.org/officeDocument/2006/relationships/image" Target="../media/image36.png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38.wmf"/><Relationship Id="rId22" Type="http://schemas.openxmlformats.org/officeDocument/2006/relationships/image" Target="../media/image5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16.wmf"/><Relationship Id="rId1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9.bin"/><Relationship Id="rId20" Type="http://schemas.openxmlformats.org/officeDocument/2006/relationships/image" Target="../media/image34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58.wmf"/><Relationship Id="rId15" Type="http://schemas.openxmlformats.org/officeDocument/2006/relationships/image" Target="../media/image17.wmf"/><Relationship Id="rId10" Type="http://schemas.openxmlformats.org/officeDocument/2006/relationships/image" Target="../media/image60.png"/><Relationship Id="rId19" Type="http://schemas.microsoft.com/office/2007/relationships/hdphoto" Target="../media/hdphoto1.wdp"/><Relationship Id="rId4" Type="http://schemas.openxmlformats.org/officeDocument/2006/relationships/oleObject" Target="../embeddings/oleObject46.bin"/><Relationship Id="rId9" Type="http://schemas.openxmlformats.org/officeDocument/2006/relationships/image" Target="../media/image32.png"/><Relationship Id="rId14" Type="http://schemas.openxmlformats.org/officeDocument/2006/relationships/oleObject" Target="../embeddings/oleObject4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56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7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66.w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3.bin"/><Relationship Id="rId18" Type="http://schemas.openxmlformats.org/officeDocument/2006/relationships/image" Target="../media/image75.wmf"/><Relationship Id="rId26" Type="http://schemas.openxmlformats.org/officeDocument/2006/relationships/image" Target="../media/image79.wmf"/><Relationship Id="rId39" Type="http://schemas.openxmlformats.org/officeDocument/2006/relationships/image" Target="../media/image83.wmf"/><Relationship Id="rId3" Type="http://schemas.openxmlformats.org/officeDocument/2006/relationships/oleObject" Target="../embeddings/oleObject58.bin"/><Relationship Id="rId21" Type="http://schemas.openxmlformats.org/officeDocument/2006/relationships/oleObject" Target="../embeddings/oleObject67.bin"/><Relationship Id="rId34" Type="http://schemas.openxmlformats.org/officeDocument/2006/relationships/oleObject" Target="../embeddings/oleObject71.bin"/><Relationship Id="rId42" Type="http://schemas.openxmlformats.org/officeDocument/2006/relationships/oleObject" Target="../embeddings/oleObject75.bin"/><Relationship Id="rId47" Type="http://schemas.openxmlformats.org/officeDocument/2006/relationships/image" Target="../media/image87.wmf"/><Relationship Id="rId50" Type="http://schemas.openxmlformats.org/officeDocument/2006/relationships/oleObject" Target="../embeddings/oleObject79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72.wmf"/><Relationship Id="rId17" Type="http://schemas.openxmlformats.org/officeDocument/2006/relationships/oleObject" Target="../embeddings/oleObject65.bin"/><Relationship Id="rId25" Type="http://schemas.openxmlformats.org/officeDocument/2006/relationships/oleObject" Target="../embeddings/oleObject69.bin"/><Relationship Id="rId33" Type="http://schemas.openxmlformats.org/officeDocument/2006/relationships/image" Target="../media/image29.png"/><Relationship Id="rId38" Type="http://schemas.openxmlformats.org/officeDocument/2006/relationships/oleObject" Target="../embeddings/oleObject73.bin"/><Relationship Id="rId46" Type="http://schemas.openxmlformats.org/officeDocument/2006/relationships/oleObject" Target="../embeddings/oleObject7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4.wmf"/><Relationship Id="rId20" Type="http://schemas.openxmlformats.org/officeDocument/2006/relationships/image" Target="../media/image76.wmf"/><Relationship Id="rId29" Type="http://schemas.openxmlformats.org/officeDocument/2006/relationships/image" Target="../media/image90.png"/><Relationship Id="rId41" Type="http://schemas.openxmlformats.org/officeDocument/2006/relationships/image" Target="../media/image84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62.bin"/><Relationship Id="rId24" Type="http://schemas.openxmlformats.org/officeDocument/2006/relationships/image" Target="../media/image78.wmf"/><Relationship Id="rId32" Type="http://schemas.openxmlformats.org/officeDocument/2006/relationships/image" Target="../media/image32.png"/><Relationship Id="rId37" Type="http://schemas.openxmlformats.org/officeDocument/2006/relationships/image" Target="../media/image82.wmf"/><Relationship Id="rId40" Type="http://schemas.openxmlformats.org/officeDocument/2006/relationships/oleObject" Target="../embeddings/oleObject74.bin"/><Relationship Id="rId45" Type="http://schemas.openxmlformats.org/officeDocument/2006/relationships/image" Target="../media/image86.wmf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23" Type="http://schemas.openxmlformats.org/officeDocument/2006/relationships/oleObject" Target="../embeddings/oleObject68.bin"/><Relationship Id="rId28" Type="http://schemas.openxmlformats.org/officeDocument/2006/relationships/image" Target="../media/image80.wmf"/><Relationship Id="rId36" Type="http://schemas.openxmlformats.org/officeDocument/2006/relationships/oleObject" Target="../embeddings/oleObject72.bin"/><Relationship Id="rId49" Type="http://schemas.openxmlformats.org/officeDocument/2006/relationships/image" Target="../media/image88.wmf"/><Relationship Id="rId10" Type="http://schemas.openxmlformats.org/officeDocument/2006/relationships/image" Target="../media/image71.wmf"/><Relationship Id="rId19" Type="http://schemas.openxmlformats.org/officeDocument/2006/relationships/oleObject" Target="../embeddings/oleObject66.bin"/><Relationship Id="rId31" Type="http://schemas.openxmlformats.org/officeDocument/2006/relationships/image" Target="../media/image91.png"/><Relationship Id="rId44" Type="http://schemas.openxmlformats.org/officeDocument/2006/relationships/oleObject" Target="../embeddings/oleObject76.bin"/><Relationship Id="rId4" Type="http://schemas.openxmlformats.org/officeDocument/2006/relationships/image" Target="../media/image68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73.wmf"/><Relationship Id="rId22" Type="http://schemas.openxmlformats.org/officeDocument/2006/relationships/image" Target="../media/image77.wmf"/><Relationship Id="rId27" Type="http://schemas.openxmlformats.org/officeDocument/2006/relationships/oleObject" Target="../embeddings/oleObject70.bin"/><Relationship Id="rId30" Type="http://schemas.openxmlformats.org/officeDocument/2006/relationships/image" Target="../media/image36.png"/><Relationship Id="rId35" Type="http://schemas.openxmlformats.org/officeDocument/2006/relationships/image" Target="../media/image81.wmf"/><Relationship Id="rId43" Type="http://schemas.openxmlformats.org/officeDocument/2006/relationships/image" Target="../media/image85.wmf"/><Relationship Id="rId48" Type="http://schemas.openxmlformats.org/officeDocument/2006/relationships/oleObject" Target="../embeddings/oleObject78.bin"/><Relationship Id="rId8" Type="http://schemas.openxmlformats.org/officeDocument/2006/relationships/image" Target="../media/image70.wmf"/><Relationship Id="rId51" Type="http://schemas.openxmlformats.org/officeDocument/2006/relationships/image" Target="../media/image8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85.bin"/><Relationship Id="rId18" Type="http://schemas.openxmlformats.org/officeDocument/2006/relationships/image" Target="../media/image99.wmf"/><Relationship Id="rId26" Type="http://schemas.openxmlformats.org/officeDocument/2006/relationships/image" Target="../media/image103.wmf"/><Relationship Id="rId39" Type="http://schemas.openxmlformats.org/officeDocument/2006/relationships/image" Target="../media/image34.png"/><Relationship Id="rId3" Type="http://schemas.openxmlformats.org/officeDocument/2006/relationships/oleObject" Target="../embeddings/oleObject80.bin"/><Relationship Id="rId21" Type="http://schemas.openxmlformats.org/officeDocument/2006/relationships/oleObject" Target="../embeddings/oleObject89.bin"/><Relationship Id="rId34" Type="http://schemas.openxmlformats.org/officeDocument/2006/relationships/image" Target="../media/image107.png"/><Relationship Id="rId42" Type="http://schemas.openxmlformats.org/officeDocument/2006/relationships/image" Target="../media/image29.png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96.wmf"/><Relationship Id="rId17" Type="http://schemas.openxmlformats.org/officeDocument/2006/relationships/oleObject" Target="../embeddings/oleObject87.bin"/><Relationship Id="rId25" Type="http://schemas.openxmlformats.org/officeDocument/2006/relationships/oleObject" Target="../embeddings/oleObject91.bin"/><Relationship Id="rId33" Type="http://schemas.openxmlformats.org/officeDocument/2006/relationships/oleObject" Target="../embeddings/oleObject95.bin"/><Relationship Id="rId38" Type="http://schemas.openxmlformats.org/officeDocument/2006/relationships/image" Target="../media/image10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8.wmf"/><Relationship Id="rId20" Type="http://schemas.openxmlformats.org/officeDocument/2006/relationships/image" Target="../media/image100.wmf"/><Relationship Id="rId29" Type="http://schemas.openxmlformats.org/officeDocument/2006/relationships/oleObject" Target="../embeddings/oleObject93.bin"/><Relationship Id="rId41" Type="http://schemas.microsoft.com/office/2007/relationships/hdphoto" Target="../media/hdphoto1.wdp"/><Relationship Id="rId1" Type="http://schemas.openxmlformats.org/officeDocument/2006/relationships/vmlDrawing" Target="../drawings/vmlDrawing7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84.bin"/><Relationship Id="rId24" Type="http://schemas.openxmlformats.org/officeDocument/2006/relationships/image" Target="../media/image102.wmf"/><Relationship Id="rId32" Type="http://schemas.openxmlformats.org/officeDocument/2006/relationships/image" Target="../media/image106.wmf"/><Relationship Id="rId37" Type="http://schemas.openxmlformats.org/officeDocument/2006/relationships/image" Target="../media/image32.png"/><Relationship Id="rId40" Type="http://schemas.openxmlformats.org/officeDocument/2006/relationships/image" Target="../media/image33.png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6.bin"/><Relationship Id="rId23" Type="http://schemas.openxmlformats.org/officeDocument/2006/relationships/oleObject" Target="../embeddings/oleObject90.bin"/><Relationship Id="rId28" Type="http://schemas.openxmlformats.org/officeDocument/2006/relationships/image" Target="../media/image104.wmf"/><Relationship Id="rId36" Type="http://schemas.openxmlformats.org/officeDocument/2006/relationships/image" Target="../media/image91.png"/><Relationship Id="rId10" Type="http://schemas.openxmlformats.org/officeDocument/2006/relationships/image" Target="../media/image95.wmf"/><Relationship Id="rId19" Type="http://schemas.openxmlformats.org/officeDocument/2006/relationships/oleObject" Target="../embeddings/oleObject88.bin"/><Relationship Id="rId31" Type="http://schemas.openxmlformats.org/officeDocument/2006/relationships/oleObject" Target="../embeddings/oleObject94.bin"/><Relationship Id="rId4" Type="http://schemas.openxmlformats.org/officeDocument/2006/relationships/image" Target="../media/image92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97.wmf"/><Relationship Id="rId22" Type="http://schemas.openxmlformats.org/officeDocument/2006/relationships/image" Target="../media/image101.wmf"/><Relationship Id="rId27" Type="http://schemas.openxmlformats.org/officeDocument/2006/relationships/oleObject" Target="../embeddings/oleObject92.bin"/><Relationship Id="rId30" Type="http://schemas.openxmlformats.org/officeDocument/2006/relationships/image" Target="../media/image105.wmf"/><Relationship Id="rId35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3" Type="http://schemas.openxmlformats.org/officeDocument/2006/relationships/image" Target="../media/image110.jpeg"/><Relationship Id="rId7" Type="http://schemas.openxmlformats.org/officeDocument/2006/relationships/image" Target="../media/image114.jpe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Relationship Id="rId9" Type="http://schemas.openxmlformats.org/officeDocument/2006/relationships/image" Target="../media/image1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22.wmf"/><Relationship Id="rId26" Type="http://schemas.openxmlformats.org/officeDocument/2006/relationships/image" Target="../media/image26.wmf"/><Relationship Id="rId39" Type="http://schemas.openxmlformats.org/officeDocument/2006/relationships/image" Target="../media/image36.png"/><Relationship Id="rId3" Type="http://schemas.openxmlformats.org/officeDocument/2006/relationships/image" Target="../media/image29.png"/><Relationship Id="rId21" Type="http://schemas.openxmlformats.org/officeDocument/2006/relationships/oleObject" Target="../embeddings/oleObject9.bin"/><Relationship Id="rId34" Type="http://schemas.openxmlformats.org/officeDocument/2006/relationships/image" Target="../media/image32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1.bin"/><Relationship Id="rId33" Type="http://schemas.openxmlformats.org/officeDocument/2006/relationships/image" Target="../media/image31.png"/><Relationship Id="rId38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25.wmf"/><Relationship Id="rId32" Type="http://schemas.openxmlformats.org/officeDocument/2006/relationships/image" Target="../media/image28.wmf"/><Relationship Id="rId37" Type="http://schemas.openxmlformats.org/officeDocument/2006/relationships/image" Target="../media/image34.png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28" Type="http://schemas.openxmlformats.org/officeDocument/2006/relationships/oleObject" Target="../embeddings/oleObject13.bin"/><Relationship Id="rId36" Type="http://schemas.microsoft.com/office/2007/relationships/hdphoto" Target="../media/hdphoto1.wdp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8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30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0.wmf"/><Relationship Id="rId22" Type="http://schemas.openxmlformats.org/officeDocument/2006/relationships/image" Target="../media/image24.wmf"/><Relationship Id="rId27" Type="http://schemas.openxmlformats.org/officeDocument/2006/relationships/oleObject" Target="../embeddings/oleObject12.bin"/><Relationship Id="rId30" Type="http://schemas.openxmlformats.org/officeDocument/2006/relationships/image" Target="../media/image27.wmf"/><Relationship Id="rId35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50.png"/><Relationship Id="rId26" Type="http://schemas.openxmlformats.org/officeDocument/2006/relationships/image" Target="../media/image42.wmf"/><Relationship Id="rId39" Type="http://schemas.openxmlformats.org/officeDocument/2006/relationships/image" Target="../media/image47.wmf"/><Relationship Id="rId3" Type="http://schemas.openxmlformats.org/officeDocument/2006/relationships/oleObject" Target="../embeddings/oleObject16.bin"/><Relationship Id="rId21" Type="http://schemas.openxmlformats.org/officeDocument/2006/relationships/image" Target="../media/image53.png"/><Relationship Id="rId34" Type="http://schemas.openxmlformats.org/officeDocument/2006/relationships/oleObject" Target="../embeddings/oleObject26.bin"/><Relationship Id="rId42" Type="http://schemas.openxmlformats.org/officeDocument/2006/relationships/oleObject" Target="../embeddings/oleObject32.bin"/><Relationship Id="rId47" Type="http://schemas.openxmlformats.org/officeDocument/2006/relationships/image" Target="../media/image48.wmf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2.png"/><Relationship Id="rId17" Type="http://schemas.openxmlformats.org/officeDocument/2006/relationships/image" Target="../media/image40.wmf"/><Relationship Id="rId25" Type="http://schemas.openxmlformats.org/officeDocument/2006/relationships/oleObject" Target="../embeddings/oleObject21.bin"/><Relationship Id="rId33" Type="http://schemas.openxmlformats.org/officeDocument/2006/relationships/image" Target="../media/image45.wmf"/><Relationship Id="rId38" Type="http://schemas.openxmlformats.org/officeDocument/2006/relationships/oleObject" Target="../embeddings/oleObject29.bin"/><Relationship Id="rId46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.bin"/><Relationship Id="rId20" Type="http://schemas.openxmlformats.org/officeDocument/2006/relationships/image" Target="../media/image52.png"/><Relationship Id="rId29" Type="http://schemas.openxmlformats.org/officeDocument/2006/relationships/oleObject" Target="../embeddings/oleObject23.bin"/><Relationship Id="rId41" Type="http://schemas.openxmlformats.org/officeDocument/2006/relationships/oleObject" Target="../embeddings/oleObject31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wmf"/><Relationship Id="rId11" Type="http://schemas.openxmlformats.org/officeDocument/2006/relationships/image" Target="../media/image36.png"/><Relationship Id="rId24" Type="http://schemas.openxmlformats.org/officeDocument/2006/relationships/image" Target="../media/image41.wmf"/><Relationship Id="rId32" Type="http://schemas.openxmlformats.org/officeDocument/2006/relationships/oleObject" Target="../embeddings/oleObject25.bin"/><Relationship Id="rId37" Type="http://schemas.openxmlformats.org/officeDocument/2006/relationships/image" Target="../media/image46.wmf"/><Relationship Id="rId40" Type="http://schemas.openxmlformats.org/officeDocument/2006/relationships/oleObject" Target="../embeddings/oleObject30.bin"/><Relationship Id="rId45" Type="http://schemas.openxmlformats.org/officeDocument/2006/relationships/oleObject" Target="../embeddings/oleObject35.bin"/><Relationship Id="rId5" Type="http://schemas.openxmlformats.org/officeDocument/2006/relationships/oleObject" Target="../embeddings/oleObject17.bin"/><Relationship Id="rId15" Type="http://schemas.openxmlformats.org/officeDocument/2006/relationships/image" Target="../media/image34.png"/><Relationship Id="rId23" Type="http://schemas.openxmlformats.org/officeDocument/2006/relationships/oleObject" Target="../embeddings/oleObject20.bin"/><Relationship Id="rId28" Type="http://schemas.openxmlformats.org/officeDocument/2006/relationships/image" Target="../media/image43.wmf"/><Relationship Id="rId36" Type="http://schemas.openxmlformats.org/officeDocument/2006/relationships/oleObject" Target="../embeddings/oleObject28.bin"/><Relationship Id="rId49" Type="http://schemas.openxmlformats.org/officeDocument/2006/relationships/image" Target="../media/image49.wmf"/><Relationship Id="rId10" Type="http://schemas.openxmlformats.org/officeDocument/2006/relationships/image" Target="../media/image30.png"/><Relationship Id="rId19" Type="http://schemas.openxmlformats.org/officeDocument/2006/relationships/image" Target="../media/image51.png"/><Relationship Id="rId31" Type="http://schemas.openxmlformats.org/officeDocument/2006/relationships/oleObject" Target="../embeddings/oleObject24.bin"/><Relationship Id="rId44" Type="http://schemas.openxmlformats.org/officeDocument/2006/relationships/oleObject" Target="../embeddings/oleObject34.bin"/><Relationship Id="rId4" Type="http://schemas.openxmlformats.org/officeDocument/2006/relationships/image" Target="../media/image37.wmf"/><Relationship Id="rId9" Type="http://schemas.openxmlformats.org/officeDocument/2006/relationships/image" Target="../media/image31.png"/><Relationship Id="rId14" Type="http://schemas.microsoft.com/office/2007/relationships/hdphoto" Target="../media/hdphoto1.wdp"/><Relationship Id="rId22" Type="http://schemas.openxmlformats.org/officeDocument/2006/relationships/image" Target="../media/image54.png"/><Relationship Id="rId27" Type="http://schemas.openxmlformats.org/officeDocument/2006/relationships/oleObject" Target="../embeddings/oleObject22.bin"/><Relationship Id="rId30" Type="http://schemas.openxmlformats.org/officeDocument/2006/relationships/image" Target="../media/image44.wmf"/><Relationship Id="rId35" Type="http://schemas.openxmlformats.org/officeDocument/2006/relationships/oleObject" Target="../embeddings/oleObject27.bin"/><Relationship Id="rId43" Type="http://schemas.openxmlformats.org/officeDocument/2006/relationships/oleObject" Target="../embeddings/oleObject33.bin"/><Relationship Id="rId48" Type="http://schemas.openxmlformats.org/officeDocument/2006/relationships/oleObject" Target="../embeddings/oleObject37.bin"/><Relationship Id="rId8" Type="http://schemas.openxmlformats.org/officeDocument/2006/relationships/image" Target="../media/image3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91263"/>
            <a:ext cx="2667000" cy="241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3" y="4114800"/>
            <a:ext cx="275405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1" y="1524001"/>
            <a:ext cx="7881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= CD.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OK.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69680" y="2385307"/>
            <a:ext cx="800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= 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OH = OK.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332" y="4993319"/>
            <a:ext cx="800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OH &gt; OK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&lt; CD.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20652" y="106363"/>
            <a:ext cx="11997267" cy="550862"/>
          </a:xfrm>
          <a:prstGeom prst="roundRect">
            <a:avLst/>
          </a:prstGeom>
          <a:noFill/>
          <a:ln w="63500" cmpd="thickThin">
            <a:solidFill>
              <a:srgbClr val="FFC000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 bwMode="auto">
          <a:xfrm>
            <a:off x="1209480" y="69854"/>
            <a:ext cx="949143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KIỂM TRA KIẾN THỨC CŨ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3363" y="4311465"/>
            <a:ext cx="7908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OH &gt; OK.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CD.</a:t>
            </a:r>
          </a:p>
        </p:txBody>
      </p:sp>
    </p:spTree>
    <p:extLst>
      <p:ext uri="{BB962C8B-B14F-4D97-AF65-F5344CB8AC3E}">
        <p14:creationId xmlns:p14="http://schemas.microsoft.com/office/powerpoint/2010/main" val="141635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2"/>
            <a:ext cx="12192000" cy="101566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TIẾT 23. VỊ TRÍ TƯƠNG ĐỐI CỦA ĐƯỜNG THẲNG</a:t>
            </a:r>
          </a:p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VÀ ĐƯỜNG TRÒN</a:t>
            </a: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A8F0EC86-0E7B-435A-B172-7AFF6BEBB435}"/>
              </a:ext>
            </a:extLst>
          </p:cNvPr>
          <p:cNvCxnSpPr/>
          <p:nvPr/>
        </p:nvCxnSpPr>
        <p:spPr>
          <a:xfrm rot="16200000" flipH="1">
            <a:off x="2590801" y="3962398"/>
            <a:ext cx="5791200" cy="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5816600" y="1621303"/>
            <a:ext cx="5384800" cy="1477328"/>
            <a:chOff x="5791200" y="4923472"/>
            <a:chExt cx="5384800" cy="1477328"/>
          </a:xfrm>
        </p:grpSpPr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133778"/>
                </p:ext>
              </p:extLst>
            </p:nvPr>
          </p:nvGraphicFramePr>
          <p:xfrm>
            <a:off x="5854700" y="5092700"/>
            <a:ext cx="2413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8" name="Equation" r:id="rId3" imgW="241195" imgH="241195" progId="Equation.DSMT4">
                    <p:embed/>
                  </p:oleObj>
                </mc:Choice>
                <mc:Fallback>
                  <p:oleObj name="Equation" r:id="rId3" imgW="241195" imgH="241195" progId="Equation.DSMT4">
                    <p:embed/>
                    <p:pic>
                      <p:nvPicPr>
                        <p:cNvPr id="0" name="Picture 3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4700" y="5092700"/>
                          <a:ext cx="241300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8082496"/>
                </p:ext>
              </p:extLst>
            </p:nvPr>
          </p:nvGraphicFramePr>
          <p:xfrm>
            <a:off x="5791200" y="5533072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9" name="Equation" r:id="rId5" imgW="304668" imgH="330057" progId="Equation.DSMT4">
                    <p:embed/>
                  </p:oleObj>
                </mc:Choice>
                <mc:Fallback>
                  <p:oleObj name="Equation" r:id="rId5" imgW="304668" imgH="330057" progId="Equation.DSMT4">
                    <p:embed/>
                    <p:pic>
                      <p:nvPicPr>
                        <p:cNvPr id="0" name="Picture 3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1200" y="5533072"/>
                          <a:ext cx="304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" name="TextBox 52"/>
            <p:cNvSpPr txBox="1"/>
            <p:nvPr/>
          </p:nvSpPr>
          <p:spPr>
            <a:xfrm>
              <a:off x="6096000" y="4923472"/>
              <a:ext cx="44196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tuyến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endParaRPr lang="en-US" sz="30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endParaRPr lang="en-US" sz="30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54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0428919"/>
                </p:ext>
              </p:extLst>
            </p:nvPr>
          </p:nvGraphicFramePr>
          <p:xfrm>
            <a:off x="8763000" y="4999672"/>
            <a:ext cx="5715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0" name="Equation" r:id="rId7" imgW="571252" imgH="418918" progId="Equation.DSMT4">
                    <p:embed/>
                  </p:oleObj>
                </mc:Choice>
                <mc:Fallback>
                  <p:oleObj name="Equation" r:id="rId7" imgW="571252" imgH="418918" progId="Equation.DSMT4">
                    <p:embed/>
                    <p:pic>
                      <p:nvPicPr>
                        <p:cNvPr id="0" name="Picture 3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63000" y="4999672"/>
                          <a:ext cx="571500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AutoShape 98"/>
            <p:cNvSpPr>
              <a:spLocks/>
            </p:cNvSpPr>
            <p:nvPr/>
          </p:nvSpPr>
          <p:spPr bwMode="auto">
            <a:xfrm>
              <a:off x="9372600" y="5152072"/>
              <a:ext cx="76200" cy="914400"/>
            </a:xfrm>
            <a:prstGeom prst="rightBrace">
              <a:avLst>
                <a:gd name="adj1" fmla="val 75000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7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6586627"/>
                </p:ext>
              </p:extLst>
            </p:nvPr>
          </p:nvGraphicFramePr>
          <p:xfrm>
            <a:off x="9525000" y="5456872"/>
            <a:ext cx="16510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1" name="Equation" r:id="rId9" imgW="1651000" imgH="330200" progId="Equation.DSMT4">
                    <p:embed/>
                  </p:oleObj>
                </mc:Choice>
                <mc:Fallback>
                  <p:oleObj name="Equation" r:id="rId9" imgW="1651000" imgH="330200" progId="Equation.DSMT4">
                    <p:embed/>
                    <p:pic>
                      <p:nvPicPr>
                        <p:cNvPr id="0" name="Picture 4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25000" y="5456872"/>
                          <a:ext cx="16510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TextBox 27"/>
          <p:cNvSpPr txBox="1"/>
          <p:nvPr/>
        </p:nvSpPr>
        <p:spPr>
          <a:xfrm>
            <a:off x="1" y="838202"/>
            <a:ext cx="5486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Ba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1676408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000" b="1" dirty="0">
              <a:solidFill>
                <a:srgbClr val="4227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76200" y="2590812"/>
            <a:ext cx="5486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000" b="1" dirty="0">
              <a:solidFill>
                <a:srgbClr val="4227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0" y="5486412"/>
            <a:ext cx="5638800" cy="1477328"/>
            <a:chOff x="0" y="5410200"/>
            <a:chExt cx="5638800" cy="1477328"/>
          </a:xfrm>
        </p:grpSpPr>
        <p:sp>
          <p:nvSpPr>
            <p:cNvPr id="32" name="TextBox 31"/>
            <p:cNvSpPr txBox="1"/>
            <p:nvPr/>
          </p:nvSpPr>
          <p:spPr>
            <a:xfrm>
              <a:off x="0" y="5410200"/>
              <a:ext cx="56388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i="1" u="sng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sz="3000" b="1" i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i="1" u="sng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tuyến</a:t>
              </a:r>
              <a:r>
                <a:rPr lang="en-US" sz="3000" b="1" i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just"/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.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gọi</a:t>
              </a:r>
              <a:endPara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2496381"/>
                </p:ext>
              </p:extLst>
            </p:nvPr>
          </p:nvGraphicFramePr>
          <p:xfrm>
            <a:off x="2349500" y="5626100"/>
            <a:ext cx="2413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2" name="Equation" r:id="rId11" imgW="241195" imgH="241195" progId="Equation.DSMT4">
                    <p:embed/>
                  </p:oleObj>
                </mc:Choice>
                <mc:Fallback>
                  <p:oleObj name="Equation" r:id="rId11" imgW="241195" imgH="241195" progId="Equation.DSMT4">
                    <p:embed/>
                    <p:pic>
                      <p:nvPicPr>
                        <p:cNvPr id="0" name="Picture 4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9500" y="5626100"/>
                          <a:ext cx="241300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2484589"/>
                </p:ext>
              </p:extLst>
            </p:nvPr>
          </p:nvGraphicFramePr>
          <p:xfrm>
            <a:off x="2438400" y="5981700"/>
            <a:ext cx="5715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3" name="Equation" r:id="rId13" imgW="571252" imgH="418918" progId="Equation.DSMT4">
                    <p:embed/>
                  </p:oleObj>
                </mc:Choice>
                <mc:Fallback>
                  <p:oleObj name="Equation" r:id="rId13" imgW="571252" imgH="418918" progId="Equation.DSMT4">
                    <p:embed/>
                    <p:pic>
                      <p:nvPicPr>
                        <p:cNvPr id="0" name="Picture 4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8400" y="5981700"/>
                          <a:ext cx="571500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5703370"/>
                </p:ext>
              </p:extLst>
            </p:nvPr>
          </p:nvGraphicFramePr>
          <p:xfrm>
            <a:off x="4038600" y="6019800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4" name="Equation" r:id="rId15" imgW="304668" imgH="330057" progId="Equation.DSMT4">
                    <p:embed/>
                  </p:oleObj>
                </mc:Choice>
                <mc:Fallback>
                  <p:oleObj name="Equation" r:id="rId15" imgW="304668" imgH="330057" progId="Equation.DSMT4">
                    <p:embed/>
                    <p:pic>
                      <p:nvPicPr>
                        <p:cNvPr id="0" name="Picture 4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6019800"/>
                          <a:ext cx="304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Group 35"/>
          <p:cNvGrpSpPr/>
          <p:nvPr/>
        </p:nvGrpSpPr>
        <p:grpSpPr>
          <a:xfrm>
            <a:off x="1905000" y="3276609"/>
            <a:ext cx="2286000" cy="2063435"/>
            <a:chOff x="1925840" y="3124200"/>
            <a:chExt cx="2698469" cy="2552304"/>
          </a:xfrm>
        </p:grpSpPr>
        <p:grpSp>
          <p:nvGrpSpPr>
            <p:cNvPr id="37" name="Group 94"/>
            <p:cNvGrpSpPr>
              <a:grpSpLocks/>
            </p:cNvGrpSpPr>
            <p:nvPr/>
          </p:nvGrpSpPr>
          <p:grpSpPr bwMode="auto">
            <a:xfrm>
              <a:off x="3276599" y="5029200"/>
              <a:ext cx="182880" cy="182880"/>
              <a:chOff x="2880" y="1152"/>
              <a:chExt cx="96" cy="96"/>
            </a:xfrm>
          </p:grpSpPr>
          <p:sp>
            <p:nvSpPr>
              <p:cNvPr id="44" name="Line 95"/>
              <p:cNvSpPr>
                <a:spLocks noChangeShapeType="1"/>
              </p:cNvSpPr>
              <p:nvPr/>
            </p:nvSpPr>
            <p:spPr bwMode="auto">
              <a:xfrm>
                <a:off x="2976" y="115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96"/>
              <p:cNvSpPr>
                <a:spLocks noChangeShapeType="1"/>
              </p:cNvSpPr>
              <p:nvPr/>
            </p:nvSpPr>
            <p:spPr bwMode="auto">
              <a:xfrm>
                <a:off x="2880" y="115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3124200"/>
              <a:ext cx="2282950" cy="21741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5840" y="4989669"/>
              <a:ext cx="2698469" cy="4572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5029200"/>
              <a:ext cx="1642923" cy="365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41" name="TextBox 40"/>
            <p:cNvSpPr txBox="1"/>
            <p:nvPr/>
          </p:nvSpPr>
          <p:spPr>
            <a:xfrm>
              <a:off x="1984253" y="4800600"/>
              <a:ext cx="454149" cy="532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3920214"/>
              <a:ext cx="1795726" cy="146304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3108986" y="5181600"/>
              <a:ext cx="454148" cy="494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</p:grp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475855"/>
              </p:ext>
            </p:extLst>
          </p:nvPr>
        </p:nvGraphicFramePr>
        <p:xfrm>
          <a:off x="2286003" y="5257800"/>
          <a:ext cx="1257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" name="Equation" r:id="rId21" imgW="1257120" imgH="330120" progId="Equation.DSMT4">
                  <p:embed/>
                </p:oleObj>
              </mc:Choice>
              <mc:Fallback>
                <p:oleObj name="Equation" r:id="rId21" imgW="1257120" imgH="330120" progId="Equation.DSMT4">
                  <p:embed/>
                  <p:pic>
                    <p:nvPicPr>
                      <p:cNvPr id="0" name="Picture 4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3" y="5257800"/>
                        <a:ext cx="12573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Box 92"/>
          <p:cNvSpPr txBox="1">
            <a:spLocks noChangeArrowheads="1"/>
          </p:cNvSpPr>
          <p:nvPr/>
        </p:nvSpPr>
        <p:spPr bwMode="auto">
          <a:xfrm>
            <a:off x="5624285" y="1524000"/>
            <a:ext cx="649151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38800" y="1066811"/>
            <a:ext cx="144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8" grpId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-101263"/>
            <a:ext cx="12192000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TIẾT 23. VỊ TRÍ TƯƠNG ĐỐI CỦA ĐƯỜNG THẲNG</a:t>
            </a:r>
          </a:p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VÀ ĐƯỜNG TRÒN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9" y="4434840"/>
            <a:ext cx="1463040" cy="3897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36944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Ba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00205"/>
            <a:ext cx="6705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đườngtròn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A8F0EC86-0E7B-435A-B172-7AFF6BEBB435}"/>
              </a:ext>
            </a:extLst>
          </p:cNvPr>
          <p:cNvCxnSpPr/>
          <p:nvPr/>
        </p:nvCxnSpPr>
        <p:spPr>
          <a:xfrm rot="16200000" flipH="1">
            <a:off x="3810001" y="3962398"/>
            <a:ext cx="5791200" cy="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4114806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781800" y="1066812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628013"/>
              </p:ext>
            </p:extLst>
          </p:nvPr>
        </p:nvGraphicFramePr>
        <p:xfrm>
          <a:off x="8214827" y="5136392"/>
          <a:ext cx="1257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Equation" r:id="rId4" imgW="1257300" imgH="330200" progId="Equation.DSMT4">
                  <p:embed/>
                </p:oleObj>
              </mc:Choice>
              <mc:Fallback>
                <p:oleObj name="Equation" r:id="rId4" imgW="1257300" imgH="33020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4827" y="5136392"/>
                        <a:ext cx="12573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762003" y="2057400"/>
            <a:ext cx="2187140" cy="1738614"/>
            <a:chOff x="207301" y="2397882"/>
            <a:chExt cx="2771907" cy="2174118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52" y="2397882"/>
              <a:ext cx="2282950" cy="2174118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256341"/>
              <a:ext cx="2743200" cy="4572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207301" y="3046832"/>
              <a:ext cx="454148" cy="500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525060" y="3046832"/>
              <a:ext cx="454148" cy="500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72145" y="3379113"/>
              <a:ext cx="454148" cy="538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374653" y="3455313"/>
              <a:ext cx="454148" cy="500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982728" y="2133624"/>
            <a:ext cx="1987080" cy="1618219"/>
            <a:chOff x="3167743" y="2397882"/>
            <a:chExt cx="2698469" cy="2214598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3886200"/>
              <a:ext cx="1372855" cy="365760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052" y="2397882"/>
              <a:ext cx="2282950" cy="2174118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3505200" y="4038600"/>
              <a:ext cx="454147" cy="547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337052" y="4038600"/>
              <a:ext cx="454147" cy="547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204978" y="3610080"/>
              <a:ext cx="454147" cy="589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6948" y="3256341"/>
              <a:ext cx="1679452" cy="1010859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4419600" y="4064913"/>
              <a:ext cx="454147" cy="547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4151">
              <a:off x="4259927" y="3393579"/>
              <a:ext cx="1358877" cy="736472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7743" y="3886200"/>
              <a:ext cx="2698469" cy="457200"/>
            </a:xfrm>
            <a:prstGeom prst="rect">
              <a:avLst/>
            </a:prstGeom>
          </p:spPr>
        </p:pic>
      </p:grpSp>
      <p:grpSp>
        <p:nvGrpSpPr>
          <p:cNvPr id="88" name="Group 87"/>
          <p:cNvGrpSpPr/>
          <p:nvPr/>
        </p:nvGrpSpPr>
        <p:grpSpPr>
          <a:xfrm>
            <a:off x="1657685" y="4572024"/>
            <a:ext cx="2286000" cy="2063435"/>
            <a:chOff x="1925840" y="3124200"/>
            <a:chExt cx="2698469" cy="2552304"/>
          </a:xfrm>
        </p:grpSpPr>
        <p:grpSp>
          <p:nvGrpSpPr>
            <p:cNvPr id="89" name="Group 94"/>
            <p:cNvGrpSpPr>
              <a:grpSpLocks/>
            </p:cNvGrpSpPr>
            <p:nvPr/>
          </p:nvGrpSpPr>
          <p:grpSpPr bwMode="auto">
            <a:xfrm>
              <a:off x="3276599" y="5029200"/>
              <a:ext cx="182880" cy="182880"/>
              <a:chOff x="2880" y="1152"/>
              <a:chExt cx="96" cy="96"/>
            </a:xfrm>
          </p:grpSpPr>
          <p:sp>
            <p:nvSpPr>
              <p:cNvPr id="96" name="Line 95"/>
              <p:cNvSpPr>
                <a:spLocks noChangeShapeType="1"/>
              </p:cNvSpPr>
              <p:nvPr/>
            </p:nvSpPr>
            <p:spPr bwMode="auto">
              <a:xfrm>
                <a:off x="2976" y="115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Line 96"/>
              <p:cNvSpPr>
                <a:spLocks noChangeShapeType="1"/>
              </p:cNvSpPr>
              <p:nvPr/>
            </p:nvSpPr>
            <p:spPr bwMode="auto">
              <a:xfrm>
                <a:off x="2880" y="115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3124200"/>
              <a:ext cx="2282950" cy="2174118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5840" y="4989669"/>
              <a:ext cx="2698469" cy="457200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5029200"/>
              <a:ext cx="1642923" cy="365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93" name="TextBox 92"/>
            <p:cNvSpPr txBox="1"/>
            <p:nvPr/>
          </p:nvSpPr>
          <p:spPr>
            <a:xfrm>
              <a:off x="1984253" y="4800600"/>
              <a:ext cx="454149" cy="532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3920214"/>
              <a:ext cx="1795726" cy="1463040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3108986" y="5181600"/>
              <a:ext cx="454148" cy="494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725787"/>
              </p:ext>
            </p:extLst>
          </p:nvPr>
        </p:nvGraphicFramePr>
        <p:xfrm>
          <a:off x="863600" y="3860800"/>
          <a:ext cx="1803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Equation" r:id="rId12" imgW="1803240" imgH="330120" progId="Equation.DSMT4">
                  <p:embed/>
                </p:oleObj>
              </mc:Choice>
              <mc:Fallback>
                <p:oleObj name="Equation" r:id="rId12" imgW="1803240" imgH="33012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3860800"/>
                        <a:ext cx="18034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320482"/>
              </p:ext>
            </p:extLst>
          </p:nvPr>
        </p:nvGraphicFramePr>
        <p:xfrm>
          <a:off x="4498652" y="3860800"/>
          <a:ext cx="1244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Equation" r:id="rId14" imgW="1244600" imgH="330200" progId="Equation.DSMT4">
                  <p:embed/>
                </p:oleObj>
              </mc:Choice>
              <mc:Fallback>
                <p:oleObj name="Equation" r:id="rId14" imgW="1244600" imgH="330200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652" y="3860800"/>
                        <a:ext cx="12446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86281"/>
              </p:ext>
            </p:extLst>
          </p:nvPr>
        </p:nvGraphicFramePr>
        <p:xfrm>
          <a:off x="2133603" y="6477000"/>
          <a:ext cx="1257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Equation" r:id="rId16" imgW="1257120" imgH="330120" progId="Equation.DSMT4">
                  <p:embed/>
                </p:oleObj>
              </mc:Choice>
              <mc:Fallback>
                <p:oleObj name="Equation" r:id="rId16" imgW="1257120" imgH="330120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3" y="6477000"/>
                        <a:ext cx="12573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240623"/>
            <a:ext cx="2377440" cy="22641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419600"/>
            <a:ext cx="3200400" cy="5422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971800"/>
            <a:ext cx="1752600" cy="199004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262" l="2181" r="97508">
                        <a14:foregroundMark x1="97819" y1="97232" x2="97819" y2="97232"/>
                        <a14:foregroundMark x1="3738" y1="5351" x2="3738" y2="5351"/>
                        <a14:foregroundMark x1="3115" y1="2768" x2="3115" y2="2768"/>
                        <a14:foregroundMark x1="3115" y1="99262" x2="3115" y2="99262"/>
                        <a14:foregroundMark x1="2181" y1="738" x2="2181" y2="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7" t="2414" r="3641" b="1882"/>
          <a:stretch/>
        </p:blipFill>
        <p:spPr>
          <a:xfrm flipH="1">
            <a:off x="7025640" y="1232430"/>
            <a:ext cx="2011680" cy="3491977"/>
          </a:xfrm>
          <a:prstGeom prst="rect">
            <a:avLst/>
          </a:prstGeom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7433">
            <a:off x="9009897" y="2604517"/>
            <a:ext cx="924467" cy="93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7696203" y="4572024"/>
            <a:ext cx="454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766055" y="4648224"/>
            <a:ext cx="454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5.78035E-8 L -3.125E-6 0.1960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0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2"/>
            <a:ext cx="12192000" cy="101566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TIẾT 23. VỊ TRÍ TƯƠNG ĐỐI CỦA ĐƯỜNG THẲNG</a:t>
            </a:r>
          </a:p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VÀ ĐƯỜNG TRÒN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990602"/>
            <a:ext cx="1158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24001"/>
            <a:ext cx="1158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619542"/>
            <a:ext cx="1181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Điền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008118"/>
              </p:ext>
            </p:extLst>
          </p:nvPr>
        </p:nvGraphicFramePr>
        <p:xfrm>
          <a:off x="228607" y="3810000"/>
          <a:ext cx="11658599" cy="2544572"/>
        </p:xfrm>
        <a:graphic>
          <a:graphicData uri="http://schemas.openxmlformats.org/drawingml/2006/table">
            <a:tbl>
              <a:tblPr/>
              <a:tblGrid>
                <a:gridCol w="7086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7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Vị</a:t>
                      </a:r>
                      <a:r>
                        <a:rPr lang="en-US" sz="3000" dirty="0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trí</a:t>
                      </a:r>
                      <a:r>
                        <a:rPr lang="en-US" sz="3000" dirty="0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tương</a:t>
                      </a:r>
                      <a:r>
                        <a:rPr lang="en-US" sz="3000" dirty="0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đối</a:t>
                      </a:r>
                      <a:r>
                        <a:rPr lang="en-US" sz="3000" dirty="0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3000" dirty="0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đường</a:t>
                      </a:r>
                      <a:r>
                        <a:rPr lang="en-US" sz="3000" dirty="0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thẳng</a:t>
                      </a:r>
                      <a:r>
                        <a:rPr lang="en-US" sz="3000" dirty="0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3000" dirty="0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đường</a:t>
                      </a:r>
                      <a:r>
                        <a:rPr lang="en-US" sz="3000" dirty="0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tròn</a:t>
                      </a:r>
                      <a:endParaRPr lang="en-US" sz="3000" dirty="0">
                        <a:solidFill>
                          <a:srgbClr val="4227E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Số</a:t>
                      </a:r>
                      <a:r>
                        <a:rPr lang="en-US" sz="3000" dirty="0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điểm</a:t>
                      </a:r>
                      <a:r>
                        <a:rPr lang="en-US" sz="3000" dirty="0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chung</a:t>
                      </a:r>
                      <a:endParaRPr lang="en-US" sz="3000" dirty="0">
                        <a:solidFill>
                          <a:srgbClr val="4227E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Hệ</a:t>
                      </a:r>
                      <a:r>
                        <a:rPr lang="en-US" sz="3000" dirty="0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thức</a:t>
                      </a:r>
                      <a:r>
                        <a:rPr lang="en-US" sz="3000" dirty="0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giữa</a:t>
                      </a:r>
                      <a:r>
                        <a:rPr lang="en-US" sz="3000" dirty="0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d </a:t>
                      </a:r>
                      <a:r>
                        <a:rPr lang="en-US" sz="3000" dirty="0" err="1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3000" dirty="0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8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Đường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thẳng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đường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tròn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…………………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Đường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thẳng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đường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tròn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tiếp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xúc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nhau</a:t>
                      </a:r>
                      <a:endParaRPr lang="en-US" sz="3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Đường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thẳng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đường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tròn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không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giao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nhau</a:t>
                      </a:r>
                      <a:endParaRPr lang="en-US" sz="3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……..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d &lt; 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d = 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……….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24400" y="4781550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53400" y="531495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34600" y="5867412"/>
            <a:ext cx="114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 &gt; R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031832"/>
            <a:ext cx="1371600" cy="155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59088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-76200"/>
            <a:ext cx="12192000" cy="101566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TIẾT 23. VỊ TRÍ TƯƠNG ĐỐI CỦA ĐƯỜNG THẲNG</a:t>
            </a:r>
          </a:p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VÀ ĐƯỜNG TRÒN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1314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055740"/>
              </p:ext>
            </p:extLst>
          </p:nvPr>
        </p:nvGraphicFramePr>
        <p:xfrm>
          <a:off x="114306" y="4114800"/>
          <a:ext cx="11962206" cy="2544572"/>
        </p:xfrm>
        <a:graphic>
          <a:graphicData uri="http://schemas.openxmlformats.org/drawingml/2006/table">
            <a:tbl>
              <a:tblPr/>
              <a:tblGrid>
                <a:gridCol w="7668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3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Vị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trí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tương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đối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đường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thẳng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đường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tròn</a:t>
                      </a:r>
                      <a:endParaRPr lang="en-US" sz="3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latin typeface="Times New Roman"/>
                          <a:ea typeface="Calibri"/>
                          <a:cs typeface="Times New Roman"/>
                        </a:rPr>
                        <a:t>Số điểm chung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latin typeface="Times New Roman"/>
                          <a:ea typeface="Calibri"/>
                          <a:cs typeface="Times New Roman"/>
                        </a:rPr>
                        <a:t>Hệ thức giữa d và 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8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Đường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thẳng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đường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tròn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cắt</a:t>
                      </a:r>
                      <a:r>
                        <a:rPr lang="en-US" sz="3000" baseline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baseline="0" dirty="0" err="1">
                          <a:latin typeface="Times New Roman"/>
                          <a:ea typeface="Calibri"/>
                          <a:cs typeface="Times New Roman"/>
                        </a:rPr>
                        <a:t>nhau</a:t>
                      </a:r>
                      <a:endParaRPr lang="en-US" sz="3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Đường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thẳng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đường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tròn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tiếp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xúc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nhau</a:t>
                      </a:r>
                      <a:endParaRPr lang="en-US" sz="3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Đường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thẳng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đường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tròn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không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giao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Times New Roman"/>
                          <a:ea typeface="Calibri"/>
                          <a:cs typeface="Times New Roman"/>
                        </a:rPr>
                        <a:t>nhau</a:t>
                      </a:r>
                      <a:endParaRPr lang="en-US" sz="3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d &lt; 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d = 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en-US" sz="3000" baseline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>
                          <a:latin typeface="Times New Roman"/>
                          <a:ea typeface="Calibri"/>
                          <a:cs typeface="Times New Roman"/>
                        </a:rPr>
                        <a:t>&gt; 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282702" y="1732004"/>
            <a:ext cx="1993900" cy="553998"/>
            <a:chOff x="1066800" y="914400"/>
            <a:chExt cx="1993900" cy="553998"/>
          </a:xfrm>
        </p:grpSpPr>
        <p:sp>
          <p:nvSpPr>
            <p:cNvPr id="23" name="TextBox 22"/>
            <p:cNvSpPr txBox="1"/>
            <p:nvPr/>
          </p:nvSpPr>
          <p:spPr>
            <a:xfrm>
              <a:off x="1066800" y="914400"/>
              <a:ext cx="838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4790983"/>
                </p:ext>
              </p:extLst>
            </p:nvPr>
          </p:nvGraphicFramePr>
          <p:xfrm>
            <a:off x="1828800" y="1028700"/>
            <a:ext cx="12319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66" name="Equation" r:id="rId3" imgW="1231366" imgH="342751" progId="Equation.DSMT4">
                    <p:embed/>
                  </p:oleObj>
                </mc:Choice>
                <mc:Fallback>
                  <p:oleObj name="Equation" r:id="rId3" imgW="1231366" imgH="342751" progId="Equation.DSMT4">
                    <p:embed/>
                    <p:pic>
                      <p:nvPicPr>
                        <p:cNvPr id="0" name="Picture 1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8800" y="1028700"/>
                          <a:ext cx="1231900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24"/>
          <p:cNvGrpSpPr/>
          <p:nvPr/>
        </p:nvGrpSpPr>
        <p:grpSpPr>
          <a:xfrm>
            <a:off x="731157" y="2133602"/>
            <a:ext cx="7010400" cy="553998"/>
            <a:chOff x="1066800" y="1066800"/>
            <a:chExt cx="7010400" cy="553998"/>
          </a:xfrm>
        </p:grpSpPr>
        <p:sp>
          <p:nvSpPr>
            <p:cNvPr id="26" name="TextBox 25"/>
            <p:cNvSpPr txBox="1"/>
            <p:nvPr/>
          </p:nvSpPr>
          <p:spPr>
            <a:xfrm>
              <a:off x="1066800" y="1066800"/>
              <a:ext cx="6019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cắt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2017331"/>
                </p:ext>
              </p:extLst>
            </p:nvPr>
          </p:nvGraphicFramePr>
          <p:xfrm>
            <a:off x="3429000" y="1282700"/>
            <a:ext cx="2413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67" name="Equation" r:id="rId5" imgW="241195" imgH="241195" progId="Equation.DSMT4">
                    <p:embed/>
                  </p:oleObj>
                </mc:Choice>
                <mc:Fallback>
                  <p:oleObj name="Equation" r:id="rId5" imgW="241195" imgH="241195" progId="Equation.DSMT4">
                    <p:embed/>
                    <p:pic>
                      <p:nvPicPr>
                        <p:cNvPr id="0" name="Picture 1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9000" y="1282700"/>
                          <a:ext cx="241300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1577783"/>
                </p:ext>
              </p:extLst>
            </p:nvPr>
          </p:nvGraphicFramePr>
          <p:xfrm>
            <a:off x="6070600" y="1181100"/>
            <a:ext cx="20066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68" name="Equation" r:id="rId7" imgW="2006600" imgH="419100" progId="Equation.DSMT4">
                    <p:embed/>
                  </p:oleObj>
                </mc:Choice>
                <mc:Fallback>
                  <p:oleObj name="Equation" r:id="rId7" imgW="2006600" imgH="419100" progId="Equation.DSMT4">
                    <p:embed/>
                    <p:pic>
                      <p:nvPicPr>
                        <p:cNvPr id="0" name="Picture 1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0600" y="1181100"/>
                          <a:ext cx="2006600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28"/>
          <p:cNvGrpSpPr/>
          <p:nvPr/>
        </p:nvGrpSpPr>
        <p:grpSpPr>
          <a:xfrm>
            <a:off x="731159" y="2590802"/>
            <a:ext cx="8343900" cy="571500"/>
            <a:chOff x="723900" y="2971800"/>
            <a:chExt cx="8343900" cy="571500"/>
          </a:xfrm>
        </p:grpSpPr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843966"/>
                </p:ext>
              </p:extLst>
            </p:nvPr>
          </p:nvGraphicFramePr>
          <p:xfrm>
            <a:off x="7061200" y="3124200"/>
            <a:ext cx="20066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69" name="Equation" r:id="rId9" imgW="2006600" imgH="419100" progId="Equation.DSMT4">
                    <p:embed/>
                  </p:oleObj>
                </mc:Choice>
                <mc:Fallback>
                  <p:oleObj name="Equation" r:id="rId9" imgW="2006600" imgH="419100" progId="Equation.DSMT4">
                    <p:embed/>
                    <p:pic>
                      <p:nvPicPr>
                        <p:cNvPr id="0" name="Picture 1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61200" y="3124200"/>
                          <a:ext cx="2006600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723900" y="2971800"/>
              <a:ext cx="68199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xúc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0728640"/>
                </p:ext>
              </p:extLst>
            </p:nvPr>
          </p:nvGraphicFramePr>
          <p:xfrm>
            <a:off x="3086100" y="3187700"/>
            <a:ext cx="2413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70" name="Equation" r:id="rId11" imgW="241195" imgH="241195" progId="Equation.DSMT4">
                    <p:embed/>
                  </p:oleObj>
                </mc:Choice>
                <mc:Fallback>
                  <p:oleObj name="Equation" r:id="rId11" imgW="241195" imgH="241195" progId="Equation.DSMT4">
                    <p:embed/>
                    <p:pic>
                      <p:nvPicPr>
                        <p:cNvPr id="0" name="Picture 1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6100" y="3187700"/>
                          <a:ext cx="241300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" name="Group 32"/>
          <p:cNvGrpSpPr/>
          <p:nvPr/>
        </p:nvGrpSpPr>
        <p:grpSpPr>
          <a:xfrm>
            <a:off x="731157" y="3124202"/>
            <a:ext cx="9525000" cy="553998"/>
            <a:chOff x="533400" y="3810000"/>
            <a:chExt cx="9525000" cy="553998"/>
          </a:xfrm>
        </p:grpSpPr>
        <p:sp>
          <p:nvSpPr>
            <p:cNvPr id="34" name="TextBox 33"/>
            <p:cNvSpPr txBox="1"/>
            <p:nvPr/>
          </p:nvSpPr>
          <p:spPr>
            <a:xfrm>
              <a:off x="533400" y="3810000"/>
              <a:ext cx="81534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giao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nhau</a:t>
              </a:r>
              <a:endPara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7742051"/>
                </p:ext>
              </p:extLst>
            </p:nvPr>
          </p:nvGraphicFramePr>
          <p:xfrm>
            <a:off x="2895600" y="4025900"/>
            <a:ext cx="2413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71" name="Equation" r:id="rId12" imgW="241195" imgH="241195" progId="Equation.DSMT4">
                    <p:embed/>
                  </p:oleObj>
                </mc:Choice>
                <mc:Fallback>
                  <p:oleObj name="Equation" r:id="rId12" imgW="241195" imgH="241195" progId="Equation.DSMT4">
                    <p:embed/>
                    <p:pic>
                      <p:nvPicPr>
                        <p:cNvPr id="0" name="Picture 1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600" y="4025900"/>
                          <a:ext cx="241300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9427594"/>
                </p:ext>
              </p:extLst>
            </p:nvPr>
          </p:nvGraphicFramePr>
          <p:xfrm>
            <a:off x="5448300" y="3924300"/>
            <a:ext cx="5715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72" name="Equation" r:id="rId13" imgW="571252" imgH="418918" progId="Equation.DSMT4">
                    <p:embed/>
                  </p:oleObj>
                </mc:Choice>
                <mc:Fallback>
                  <p:oleObj name="Equation" r:id="rId13" imgW="571252" imgH="418918" progId="Equation.DSMT4">
                    <p:embed/>
                    <p:pic>
                      <p:nvPicPr>
                        <p:cNvPr id="0" name="Picture 1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8300" y="3924300"/>
                          <a:ext cx="571500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0774428"/>
                </p:ext>
              </p:extLst>
            </p:nvPr>
          </p:nvGraphicFramePr>
          <p:xfrm>
            <a:off x="8674100" y="3962400"/>
            <a:ext cx="13843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73" name="Equation" r:id="rId15" imgW="1384200" imgH="342720" progId="Equation.DSMT4">
                    <p:embed/>
                  </p:oleObj>
                </mc:Choice>
                <mc:Fallback>
                  <p:oleObj name="Equation" r:id="rId15" imgW="1384200" imgH="342720" progId="Equation.DSMT4">
                    <p:embed/>
                    <p:pic>
                      <p:nvPicPr>
                        <p:cNvPr id="0" name="Picture 2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74100" y="3962400"/>
                          <a:ext cx="1384300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TextBox 37"/>
          <p:cNvSpPr txBox="1"/>
          <p:nvPr/>
        </p:nvSpPr>
        <p:spPr>
          <a:xfrm>
            <a:off x="731157" y="3581400"/>
            <a:ext cx="518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8173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-76200"/>
            <a:ext cx="12192000" cy="101566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TIẾT 23. VỊ TRÍ TƯƠNG ĐỐI CỦA ĐƯỜNG THẲNG</a:t>
            </a:r>
          </a:p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VÀ ĐƯỜNG TRÒN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38200"/>
            <a:ext cx="3810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?3/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sgk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/109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" y="481550"/>
            <a:ext cx="8153400" cy="3785652"/>
            <a:chOff x="4191000" y="1524006"/>
            <a:chExt cx="8153400" cy="37856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12FD0D-3345-4D97-BED4-5A0590056D2D}"/>
                </a:ext>
              </a:extLst>
            </p:cNvPr>
            <p:cNvSpPr txBox="1"/>
            <p:nvPr/>
          </p:nvSpPr>
          <p:spPr>
            <a:xfrm>
              <a:off x="4191000" y="1524006"/>
              <a:ext cx="8153400" cy="3785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30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endParaRPr lang="en-US" sz="30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r>
                <a:rPr lang="en-US" sz="3000" dirty="0">
                  <a:latin typeface="Times New Roman" panose="02020603050405020304" pitchFamily="18" charset="0"/>
                </a:rPr>
                <a:t>Cho </a:t>
              </a:r>
              <a:r>
                <a:rPr lang="en-US" sz="3000" dirty="0" err="1">
                  <a:latin typeface="Times New Roman" panose="02020603050405020304" pitchFamily="18" charset="0"/>
                </a:rPr>
                <a:t>đường</a:t>
              </a:r>
              <a:r>
                <a:rPr lang="en-US" sz="3000" dirty="0">
                  <a:latin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</a:rPr>
                <a:t>thẳng</a:t>
              </a:r>
              <a:r>
                <a:rPr lang="en-US" sz="3000" dirty="0">
                  <a:latin typeface="Times New Roman" panose="02020603050405020304" pitchFamily="18" charset="0"/>
                </a:rPr>
                <a:t>    </a:t>
              </a:r>
              <a:r>
                <a:rPr lang="en-US" sz="3000" dirty="0" err="1">
                  <a:latin typeface="Times New Roman" panose="02020603050405020304" pitchFamily="18" charset="0"/>
                </a:rPr>
                <a:t>và</a:t>
              </a:r>
              <a:r>
                <a:rPr lang="en-US" sz="3000" dirty="0">
                  <a:latin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</a:rPr>
                <a:t>một</a:t>
              </a:r>
              <a:r>
                <a:rPr lang="en-US" sz="3000" dirty="0">
                  <a:latin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</a:rPr>
                <a:t>điểm</a:t>
              </a:r>
              <a:r>
                <a:rPr lang="en-US" sz="3000" dirty="0">
                  <a:latin typeface="Times New Roman" panose="02020603050405020304" pitchFamily="18" charset="0"/>
                </a:rPr>
                <a:t>     </a:t>
              </a:r>
              <a:r>
                <a:rPr lang="en-US" sz="3000" dirty="0" err="1">
                  <a:latin typeface="Times New Roman" panose="02020603050405020304" pitchFamily="18" charset="0"/>
                </a:rPr>
                <a:t>cách</a:t>
              </a:r>
              <a:r>
                <a:rPr lang="en-US" sz="3000" dirty="0">
                  <a:latin typeface="Times New Roman" panose="02020603050405020304" pitchFamily="18" charset="0"/>
                </a:rPr>
                <a:t>     </a:t>
              </a:r>
              <a:r>
                <a:rPr lang="en-US" sz="3000" dirty="0" err="1">
                  <a:latin typeface="Times New Roman" panose="02020603050405020304" pitchFamily="18" charset="0"/>
                </a:rPr>
                <a:t>là</a:t>
              </a:r>
              <a:r>
                <a:rPr lang="en-US" sz="3000" dirty="0">
                  <a:latin typeface="Times New Roman" panose="02020603050405020304" pitchFamily="18" charset="0"/>
                </a:rPr>
                <a:t>       . </a:t>
              </a:r>
              <a:r>
                <a:rPr lang="en-US" sz="3000" dirty="0" err="1">
                  <a:latin typeface="Times New Roman" panose="02020603050405020304" pitchFamily="18" charset="0"/>
                </a:rPr>
                <a:t>Vẽ</a:t>
              </a:r>
              <a:r>
                <a:rPr lang="en-US" sz="3000" dirty="0">
                  <a:latin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</a:rPr>
                <a:t>đường</a:t>
              </a:r>
              <a:r>
                <a:rPr lang="en-US" sz="3000" dirty="0">
                  <a:latin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</a:rPr>
                <a:t>tròn</a:t>
              </a:r>
              <a:r>
                <a:rPr lang="en-US" sz="3000" dirty="0">
                  <a:latin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</a:rPr>
                <a:t>tâm</a:t>
              </a:r>
              <a:r>
                <a:rPr lang="en-US" sz="3000" dirty="0">
                  <a:latin typeface="Times New Roman" panose="02020603050405020304" pitchFamily="18" charset="0"/>
                </a:rPr>
                <a:t>      </a:t>
              </a:r>
              <a:r>
                <a:rPr lang="en-US" sz="3000" dirty="0" err="1">
                  <a:latin typeface="Times New Roman" panose="02020603050405020304" pitchFamily="18" charset="0"/>
                </a:rPr>
                <a:t>bán</a:t>
              </a:r>
              <a:r>
                <a:rPr lang="en-US" sz="3000" dirty="0">
                  <a:latin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</a:rPr>
                <a:t>kính</a:t>
              </a:r>
              <a:r>
                <a:rPr lang="en-US" sz="3000" dirty="0">
                  <a:latin typeface="Times New Roman" panose="02020603050405020304" pitchFamily="18" charset="0"/>
                </a:rPr>
                <a:t>        . </a:t>
              </a:r>
            </a:p>
            <a:p>
              <a:pPr marL="514350" indent="-514350">
                <a:buAutoNum type="alphaLcParenR"/>
              </a:pPr>
              <a:r>
                <a:rPr lang="en-US" sz="3000" dirty="0" err="1">
                  <a:latin typeface="Times New Roman" panose="02020603050405020304" pitchFamily="18" charset="0"/>
                </a:rPr>
                <a:t>Đường</a:t>
              </a:r>
              <a:r>
                <a:rPr lang="en-US" sz="3000" dirty="0">
                  <a:latin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</a:rPr>
                <a:t>thẳng</a:t>
              </a:r>
              <a:r>
                <a:rPr lang="en-US" sz="3000" dirty="0">
                  <a:latin typeface="Times New Roman" panose="02020603050405020304" pitchFamily="18" charset="0"/>
                </a:rPr>
                <a:t>    </a:t>
              </a:r>
              <a:r>
                <a:rPr lang="en-US" sz="3000" dirty="0" err="1">
                  <a:latin typeface="Times New Roman" panose="02020603050405020304" pitchFamily="18" charset="0"/>
                </a:rPr>
                <a:t>có</a:t>
              </a:r>
              <a:r>
                <a:rPr lang="en-US" sz="3000" dirty="0">
                  <a:latin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</a:rPr>
                <a:t>vị</a:t>
              </a:r>
              <a:r>
                <a:rPr lang="en-US" sz="3000" dirty="0">
                  <a:latin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</a:rPr>
                <a:t>trí</a:t>
              </a:r>
              <a:r>
                <a:rPr lang="en-US" sz="3000" dirty="0">
                  <a:latin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</a:rPr>
                <a:t>như</a:t>
              </a:r>
              <a:r>
                <a:rPr lang="en-US" sz="3000" dirty="0">
                  <a:latin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</a:rPr>
                <a:t>thế</a:t>
              </a:r>
              <a:r>
                <a:rPr lang="en-US" sz="3000" dirty="0">
                  <a:latin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</a:rPr>
                <a:t>nào</a:t>
              </a:r>
              <a:r>
                <a:rPr lang="en-US" sz="3000" dirty="0">
                  <a:latin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</a:rPr>
                <a:t>đối</a:t>
              </a:r>
              <a:r>
                <a:rPr lang="en-US" sz="3000" dirty="0">
                  <a:latin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</a:rPr>
                <a:t>với</a:t>
              </a:r>
              <a:r>
                <a:rPr lang="en-US" sz="3000" dirty="0">
                  <a:latin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</a:rPr>
                <a:t>đường</a:t>
              </a:r>
              <a:r>
                <a:rPr lang="en-US" sz="3000" dirty="0">
                  <a:latin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</a:rPr>
                <a:t>tròn</a:t>
              </a:r>
              <a:r>
                <a:rPr lang="en-US" sz="3000" dirty="0">
                  <a:latin typeface="Times New Roman" panose="02020603050405020304" pitchFamily="18" charset="0"/>
                </a:rPr>
                <a:t>       ? </a:t>
              </a:r>
              <a:r>
                <a:rPr lang="en-US" sz="3000" dirty="0" err="1">
                  <a:latin typeface="Times New Roman" panose="02020603050405020304" pitchFamily="18" charset="0"/>
                </a:rPr>
                <a:t>Vì</a:t>
              </a:r>
              <a:r>
                <a:rPr lang="en-US" sz="3000" dirty="0">
                  <a:latin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</a:rPr>
                <a:t>sao</a:t>
              </a:r>
              <a:r>
                <a:rPr lang="en-US" sz="3000" dirty="0">
                  <a:latin typeface="Times New Roman" panose="02020603050405020304" pitchFamily="18" charset="0"/>
                </a:rPr>
                <a:t>?</a:t>
              </a:r>
            </a:p>
            <a:p>
              <a:pPr marL="514350" indent="-514350">
                <a:buAutoNum type="alphaLcParenR"/>
              </a:pPr>
              <a:r>
                <a:rPr lang="en-US" sz="3000" dirty="0" err="1">
                  <a:latin typeface="Times New Roman" panose="02020603050405020304" pitchFamily="18" charset="0"/>
                </a:rPr>
                <a:t>Gọi</a:t>
              </a:r>
              <a:r>
                <a:rPr lang="en-US" sz="3000" dirty="0">
                  <a:latin typeface="Times New Roman" panose="02020603050405020304" pitchFamily="18" charset="0"/>
                </a:rPr>
                <a:t>     </a:t>
              </a:r>
              <a:r>
                <a:rPr lang="en-US" sz="3000" dirty="0" err="1">
                  <a:latin typeface="Times New Roman" panose="02020603050405020304" pitchFamily="18" charset="0"/>
                </a:rPr>
                <a:t>và</a:t>
              </a:r>
              <a:r>
                <a:rPr lang="en-US" sz="3000" dirty="0">
                  <a:latin typeface="Times New Roman" panose="02020603050405020304" pitchFamily="18" charset="0"/>
                </a:rPr>
                <a:t>    </a:t>
              </a:r>
              <a:r>
                <a:rPr lang="en-US" sz="3000" dirty="0" err="1">
                  <a:latin typeface="Times New Roman" panose="02020603050405020304" pitchFamily="18" charset="0"/>
                </a:rPr>
                <a:t>là</a:t>
              </a:r>
              <a:r>
                <a:rPr lang="en-US" sz="3000" dirty="0">
                  <a:latin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</a:rPr>
                <a:t>các</a:t>
              </a:r>
              <a:r>
                <a:rPr lang="en-US" sz="3000" dirty="0">
                  <a:latin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</a:rPr>
                <a:t>giao</a:t>
              </a:r>
              <a:r>
                <a:rPr lang="en-US" sz="3000" dirty="0">
                  <a:latin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</a:rPr>
                <a:t>điểm</a:t>
              </a:r>
              <a:r>
                <a:rPr lang="en-US" sz="3000" dirty="0">
                  <a:latin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</a:rPr>
                <a:t>của</a:t>
              </a:r>
              <a:r>
                <a:rPr lang="en-US" sz="3000" dirty="0">
                  <a:latin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</a:rPr>
                <a:t>đường</a:t>
              </a:r>
              <a:r>
                <a:rPr lang="en-US" sz="3000" dirty="0">
                  <a:latin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</a:rPr>
                <a:t>thẳng</a:t>
              </a:r>
              <a:r>
                <a:rPr lang="en-US" sz="3000" dirty="0">
                  <a:latin typeface="Times New Roman" panose="02020603050405020304" pitchFamily="18" charset="0"/>
                </a:rPr>
                <a:t>     </a:t>
              </a:r>
            </a:p>
            <a:p>
              <a:pPr marL="514350" indent="-514350"/>
              <a:r>
                <a:rPr lang="en-US" sz="3000" dirty="0">
                  <a:latin typeface="Times New Roman" panose="02020603050405020304" pitchFamily="18" charset="0"/>
                </a:rPr>
                <a:t>        </a:t>
              </a:r>
              <a:r>
                <a:rPr lang="en-US" sz="3000" dirty="0" err="1">
                  <a:latin typeface="Times New Roman" panose="02020603050405020304" pitchFamily="18" charset="0"/>
                </a:rPr>
                <a:t>và</a:t>
              </a:r>
              <a:r>
                <a:rPr lang="en-US" sz="3000" dirty="0">
                  <a:latin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</a:rPr>
                <a:t>đường</a:t>
              </a:r>
              <a:r>
                <a:rPr lang="en-US" sz="3000" dirty="0">
                  <a:latin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</a:rPr>
                <a:t>tròn</a:t>
              </a:r>
              <a:r>
                <a:rPr lang="en-US" sz="3000" dirty="0">
                  <a:latin typeface="Times New Roman" panose="02020603050405020304" pitchFamily="18" charset="0"/>
                </a:rPr>
                <a:t>      . </a:t>
              </a:r>
              <a:r>
                <a:rPr lang="en-US" sz="3000" dirty="0" err="1">
                  <a:latin typeface="Times New Roman" panose="02020603050405020304" pitchFamily="18" charset="0"/>
                </a:rPr>
                <a:t>Tính</a:t>
              </a:r>
              <a:r>
                <a:rPr lang="en-US" sz="3000" dirty="0">
                  <a:latin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</a:rPr>
                <a:t>độ</a:t>
              </a:r>
              <a:r>
                <a:rPr lang="en-US" sz="3000" dirty="0">
                  <a:latin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</a:rPr>
                <a:t>dài</a:t>
              </a:r>
              <a:r>
                <a:rPr lang="en-US" sz="3000" dirty="0">
                  <a:latin typeface="Times New Roman" panose="02020603050405020304" pitchFamily="18" charset="0"/>
                </a:rPr>
                <a:t>      .</a:t>
              </a:r>
              <a:endParaRPr lang="en-US" sz="3000" dirty="0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0687663"/>
                </p:ext>
              </p:extLst>
            </p:nvPr>
          </p:nvGraphicFramePr>
          <p:xfrm>
            <a:off x="4648203" y="4876806"/>
            <a:ext cx="2413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42" name="Equation" r:id="rId3" imgW="241195" imgH="241195" progId="Equation.DSMT4">
                    <p:embed/>
                  </p:oleObj>
                </mc:Choice>
                <mc:Fallback>
                  <p:oleObj name="Equation" r:id="rId3" imgW="241195" imgH="241195" progId="Equation.DSMT4">
                    <p:embed/>
                    <p:pic>
                      <p:nvPicPr>
                        <p:cNvPr id="0" name="Picture 1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3" y="4876806"/>
                          <a:ext cx="241300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348137"/>
                </p:ext>
              </p:extLst>
            </p:nvPr>
          </p:nvGraphicFramePr>
          <p:xfrm>
            <a:off x="7315200" y="3048000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43" name="Equation" r:id="rId5" imgW="304668" imgH="330057" progId="Equation.DSMT4">
                    <p:embed/>
                  </p:oleObj>
                </mc:Choice>
                <mc:Fallback>
                  <p:oleObj name="Equation" r:id="rId5" imgW="304668" imgH="330057" progId="Equation.DSMT4">
                    <p:embed/>
                    <p:pic>
                      <p:nvPicPr>
                        <p:cNvPr id="0" name="Picture 1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5200" y="3048000"/>
                          <a:ext cx="304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9009457"/>
                </p:ext>
              </p:extLst>
            </p:nvPr>
          </p:nvGraphicFramePr>
          <p:xfrm>
            <a:off x="10502900" y="2654300"/>
            <a:ext cx="2413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44" name="Equation" r:id="rId7" imgW="241195" imgH="241195" progId="Equation.DSMT4">
                    <p:embed/>
                  </p:oleObj>
                </mc:Choice>
                <mc:Fallback>
                  <p:oleObj name="Equation" r:id="rId7" imgW="241195" imgH="241195" progId="Equation.DSMT4">
                    <p:embed/>
                    <p:pic>
                      <p:nvPicPr>
                        <p:cNvPr id="0" name="Picture 1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02900" y="2654300"/>
                          <a:ext cx="241300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5823397"/>
                </p:ext>
              </p:extLst>
            </p:nvPr>
          </p:nvGraphicFramePr>
          <p:xfrm>
            <a:off x="11201400" y="2590800"/>
            <a:ext cx="6477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45" name="Equation" r:id="rId9" imgW="647700" imgH="330200" progId="Equation.DSMT4">
                    <p:embed/>
                  </p:oleObj>
                </mc:Choice>
                <mc:Fallback>
                  <p:oleObj name="Equation" r:id="rId9" imgW="647700" imgH="330200" progId="Equation.DSMT4">
                    <p:embed/>
                    <p:pic>
                      <p:nvPicPr>
                        <p:cNvPr id="0" name="Picture 1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01400" y="2590800"/>
                          <a:ext cx="6477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2298147"/>
                </p:ext>
              </p:extLst>
            </p:nvPr>
          </p:nvGraphicFramePr>
          <p:xfrm>
            <a:off x="9296400" y="2590800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46" name="Equation" r:id="rId11" imgW="304668" imgH="330057" progId="Equation.DSMT4">
                    <p:embed/>
                  </p:oleObj>
                </mc:Choice>
                <mc:Fallback>
                  <p:oleObj name="Equation" r:id="rId11" imgW="304668" imgH="330057" progId="Equation.DSMT4">
                    <p:embed/>
                    <p:pic>
                      <p:nvPicPr>
                        <p:cNvPr id="0" name="Picture 1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96400" y="2590800"/>
                          <a:ext cx="304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4305729"/>
                </p:ext>
              </p:extLst>
            </p:nvPr>
          </p:nvGraphicFramePr>
          <p:xfrm>
            <a:off x="9144002" y="3022600"/>
            <a:ext cx="6477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47" name="Equation" r:id="rId13" imgW="647700" imgH="330200" progId="Equation.DSMT4">
                    <p:embed/>
                  </p:oleObj>
                </mc:Choice>
                <mc:Fallback>
                  <p:oleObj name="Equation" r:id="rId13" imgW="647700" imgH="330200" progId="Equation.DSMT4">
                    <p:embed/>
                    <p:pic>
                      <p:nvPicPr>
                        <p:cNvPr id="0" name="Picture 1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2" y="3022600"/>
                          <a:ext cx="6477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6015389"/>
                </p:ext>
              </p:extLst>
            </p:nvPr>
          </p:nvGraphicFramePr>
          <p:xfrm>
            <a:off x="7010400" y="2654300"/>
            <a:ext cx="2413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48" name="Equation" r:id="rId15" imgW="241200" imgH="241200" progId="Equation.DSMT4">
                    <p:embed/>
                  </p:oleObj>
                </mc:Choice>
                <mc:Fallback>
                  <p:oleObj name="Equation" r:id="rId15" imgW="241200" imgH="241200" progId="Equation.DSMT4">
                    <p:embed/>
                    <p:pic>
                      <p:nvPicPr>
                        <p:cNvPr id="0" name="Picture 1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0400" y="2654300"/>
                          <a:ext cx="241300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8779411"/>
                </p:ext>
              </p:extLst>
            </p:nvPr>
          </p:nvGraphicFramePr>
          <p:xfrm>
            <a:off x="6553203" y="3924300"/>
            <a:ext cx="5715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49" name="Equation" r:id="rId17" imgW="571252" imgH="418918" progId="Equation.DSMT4">
                    <p:embed/>
                  </p:oleObj>
                </mc:Choice>
                <mc:Fallback>
                  <p:oleObj name="Equation" r:id="rId17" imgW="571252" imgH="418918" progId="Equation.DSMT4">
                    <p:embed/>
                    <p:pic>
                      <p:nvPicPr>
                        <p:cNvPr id="0" name="Picture 1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3203" y="3924300"/>
                          <a:ext cx="571500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0842377"/>
                </p:ext>
              </p:extLst>
            </p:nvPr>
          </p:nvGraphicFramePr>
          <p:xfrm>
            <a:off x="5410200" y="4406906"/>
            <a:ext cx="2921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0" name="Equation" r:id="rId19" imgW="291847" imgH="317225" progId="Equation.DSMT4">
                    <p:embed/>
                  </p:oleObj>
                </mc:Choice>
                <mc:Fallback>
                  <p:oleObj name="Equation" r:id="rId19" imgW="291847" imgH="317225" progId="Equation.DSMT4">
                    <p:embed/>
                    <p:pic>
                      <p:nvPicPr>
                        <p:cNvPr id="0" name="Picture 1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0200" y="4406906"/>
                          <a:ext cx="29210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9682163"/>
                </p:ext>
              </p:extLst>
            </p:nvPr>
          </p:nvGraphicFramePr>
          <p:xfrm>
            <a:off x="6248400" y="4419600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1" name="Equation" r:id="rId21" imgW="304668" imgH="330057" progId="Equation.DSMT4">
                    <p:embed/>
                  </p:oleObj>
                </mc:Choice>
                <mc:Fallback>
                  <p:oleObj name="Equation" r:id="rId21" imgW="304668" imgH="330057" progId="Equation.DSMT4">
                    <p:embed/>
                    <p:pic>
                      <p:nvPicPr>
                        <p:cNvPr id="0" name="Picture 1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8400" y="4419600"/>
                          <a:ext cx="304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2105502"/>
                </p:ext>
              </p:extLst>
            </p:nvPr>
          </p:nvGraphicFramePr>
          <p:xfrm>
            <a:off x="6858000" y="3568700"/>
            <a:ext cx="2413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2" name="Equation" r:id="rId23" imgW="241195" imgH="241195" progId="Equation.DSMT4">
                    <p:embed/>
                  </p:oleObj>
                </mc:Choice>
                <mc:Fallback>
                  <p:oleObj name="Equation" r:id="rId23" imgW="241195" imgH="241195" progId="Equation.DSMT4">
                    <p:embed/>
                    <p:pic>
                      <p:nvPicPr>
                        <p:cNvPr id="0" name="Picture 1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0" y="3568700"/>
                          <a:ext cx="241300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1234054"/>
                </p:ext>
              </p:extLst>
            </p:nvPr>
          </p:nvGraphicFramePr>
          <p:xfrm>
            <a:off x="7200900" y="4800600"/>
            <a:ext cx="5715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3" name="Equation" r:id="rId25" imgW="571252" imgH="418918" progId="Equation.DSMT4">
                    <p:embed/>
                  </p:oleObj>
                </mc:Choice>
                <mc:Fallback>
                  <p:oleObj name="Equation" r:id="rId25" imgW="571252" imgH="418918" progId="Equation.DSMT4">
                    <p:embed/>
                    <p:pic>
                      <p:nvPicPr>
                        <p:cNvPr id="0" name="Picture 1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0900" y="4800600"/>
                          <a:ext cx="571500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1238635"/>
                </p:ext>
              </p:extLst>
            </p:nvPr>
          </p:nvGraphicFramePr>
          <p:xfrm>
            <a:off x="9753600" y="4851400"/>
            <a:ext cx="558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4" name="Equation" r:id="rId27" imgW="558800" imgH="330200" progId="Equation.DSMT4">
                    <p:embed/>
                  </p:oleObj>
                </mc:Choice>
                <mc:Fallback>
                  <p:oleObj name="Equation" r:id="rId27" imgW="558800" imgH="330200" progId="Equation.DSMT4">
                    <p:embed/>
                    <p:pic>
                      <p:nvPicPr>
                        <p:cNvPr id="0" name="Picture 1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53600" y="4851400"/>
                          <a:ext cx="558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081010"/>
            <a:ext cx="4191000" cy="7289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672" y="2438400"/>
            <a:ext cx="1642928" cy="3657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908064" y="2981980"/>
            <a:ext cx="550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11" y="1191908"/>
            <a:ext cx="2846692" cy="28466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3" y="2414019"/>
            <a:ext cx="1881551" cy="11673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3200405"/>
            <a:ext cx="1280160" cy="3410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1822">
            <a:off x="8223816" y="2019979"/>
            <a:ext cx="2067782" cy="196106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305800" y="3352800"/>
            <a:ext cx="5501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591800" y="3352800"/>
            <a:ext cx="5501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432064" y="3439924"/>
            <a:ext cx="5501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17572" y="2220724"/>
            <a:ext cx="5501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660664" y="2769518"/>
            <a:ext cx="550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98664" y="2667004"/>
            <a:ext cx="550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81010" y="4267200"/>
            <a:ext cx="6629393" cy="2318018"/>
            <a:chOff x="381007" y="4322802"/>
            <a:chExt cx="6629393" cy="2318018"/>
          </a:xfrm>
        </p:grpSpPr>
        <p:grpSp>
          <p:nvGrpSpPr>
            <p:cNvPr id="32" name="Group 31"/>
            <p:cNvGrpSpPr/>
            <p:nvPr/>
          </p:nvGrpSpPr>
          <p:grpSpPr>
            <a:xfrm>
              <a:off x="381007" y="4860908"/>
              <a:ext cx="6629393" cy="1779912"/>
              <a:chOff x="228607" y="1676403"/>
              <a:chExt cx="6629393" cy="1779912"/>
            </a:xfrm>
          </p:grpSpPr>
          <p:grpSp>
            <p:nvGrpSpPr>
              <p:cNvPr id="33" name="Group 32"/>
              <p:cNvGrpSpPr>
                <a:grpSpLocks/>
              </p:cNvGrpSpPr>
              <p:nvPr/>
            </p:nvGrpSpPr>
            <p:grpSpPr bwMode="auto">
              <a:xfrm>
                <a:off x="381002" y="1676403"/>
                <a:ext cx="2217738" cy="549275"/>
                <a:chOff x="340" y="2251"/>
                <a:chExt cx="1397" cy="346"/>
              </a:xfrm>
            </p:grpSpPr>
            <p:sp>
              <p:nvSpPr>
                <p:cNvPr id="3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40" y="2251"/>
                  <a:ext cx="757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3000" dirty="0">
                      <a:latin typeface="Times New Roman" pitchFamily="18" charset="0"/>
                    </a:rPr>
                    <a:t> </a:t>
                  </a:r>
                  <a:r>
                    <a:rPr lang="en-US" sz="3000" dirty="0" err="1">
                      <a:latin typeface="Times New Roman" pitchFamily="18" charset="0"/>
                    </a:rPr>
                    <a:t>Kẻ</a:t>
                  </a:r>
                  <a:endParaRPr lang="en-US" sz="3000" dirty="0">
                    <a:latin typeface="Times New Roman" pitchFamily="18" charset="0"/>
                  </a:endParaRPr>
                </a:p>
              </p:txBody>
            </p:sp>
            <p:graphicFrame>
              <p:nvGraphicFramePr>
                <p:cNvPr id="40" name="Object 3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6160851"/>
                    </p:ext>
                  </p:extLst>
                </p:nvPr>
              </p:nvGraphicFramePr>
              <p:xfrm>
                <a:off x="820" y="2298"/>
                <a:ext cx="917" cy="29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555" name="Equation" r:id="rId34" imgW="533160" imgH="177480" progId="Equation.DSMT4">
                        <p:embed/>
                      </p:oleObj>
                    </mc:Choice>
                    <mc:Fallback>
                      <p:oleObj name="Equation" r:id="rId34" imgW="533160" imgH="177480" progId="Equation.DSMT4">
                        <p:embed/>
                        <p:pic>
                          <p:nvPicPr>
                            <p:cNvPr id="0" name="Picture 18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20" y="2298"/>
                              <a:ext cx="917" cy="29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34" name="Text Box 21"/>
              <p:cNvSpPr txBox="1">
                <a:spLocks noChangeArrowheads="1"/>
              </p:cNvSpPr>
              <p:nvPr/>
            </p:nvSpPr>
            <p:spPr bwMode="auto">
              <a:xfrm>
                <a:off x="228607" y="2209820"/>
                <a:ext cx="6629393" cy="1246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533400" indent="-533400">
                  <a:spcBef>
                    <a:spcPct val="50000"/>
                  </a:spcBef>
                  <a:buFontTx/>
                  <a:buAutoNum type="alphaLcParenR"/>
                </a:pPr>
                <a:r>
                  <a:rPr lang="en-US" sz="3000" dirty="0" err="1">
                    <a:latin typeface="Times New Roman" pitchFamily="18" charset="0"/>
                  </a:rPr>
                  <a:t>Vì</a:t>
                </a:r>
                <a:r>
                  <a:rPr lang="en-US" sz="3000" dirty="0">
                    <a:latin typeface="Times New Roman" pitchFamily="18" charset="0"/>
                  </a:rPr>
                  <a:t>                               </a:t>
                </a:r>
                <a:r>
                  <a:rPr lang="en-US" sz="3000" dirty="0" err="1">
                    <a:latin typeface="Times New Roman" pitchFamily="18" charset="0"/>
                  </a:rPr>
                  <a:t>nên</a:t>
                </a:r>
                <a:r>
                  <a:rPr lang="en-US" sz="3000" dirty="0">
                    <a:latin typeface="Times New Roman" pitchFamily="18" charset="0"/>
                  </a:rPr>
                  <a:t>           .</a:t>
                </a:r>
              </a:p>
              <a:p>
                <a:pPr marL="533400" indent="-533400">
                  <a:spcBef>
                    <a:spcPct val="50000"/>
                  </a:spcBef>
                </a:pPr>
                <a:r>
                  <a:rPr lang="en-US" sz="3000" dirty="0">
                    <a:latin typeface="Times New Roman" pitchFamily="18" charset="0"/>
                  </a:rPr>
                  <a:t> Do </a:t>
                </a:r>
                <a:r>
                  <a:rPr lang="en-US" sz="3000" dirty="0" err="1">
                    <a:latin typeface="Times New Roman" pitchFamily="18" charset="0"/>
                  </a:rPr>
                  <a:t>đó</a:t>
                </a:r>
                <a:r>
                  <a:rPr lang="en-US" sz="3000" dirty="0">
                    <a:latin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</a:rPr>
                  <a:t>đường</a:t>
                </a:r>
                <a:r>
                  <a:rPr lang="en-US" sz="3000" dirty="0">
                    <a:latin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</a:rPr>
                  <a:t>thẳng</a:t>
                </a:r>
                <a:r>
                  <a:rPr lang="en-US" sz="3000" dirty="0">
                    <a:latin typeface="Times New Roman" pitchFamily="18" charset="0"/>
                  </a:rPr>
                  <a:t>     </a:t>
                </a:r>
                <a:r>
                  <a:rPr lang="en-US" sz="3000" dirty="0" err="1">
                    <a:latin typeface="Times New Roman" pitchFamily="18" charset="0"/>
                  </a:rPr>
                  <a:t>cắt</a:t>
                </a:r>
                <a:r>
                  <a:rPr lang="en-US" sz="3000" dirty="0">
                    <a:latin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</a:rPr>
                  <a:t>đường</a:t>
                </a:r>
                <a:r>
                  <a:rPr lang="en-US" sz="3000" dirty="0">
                    <a:latin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</a:rPr>
                  <a:t>tròn</a:t>
                </a:r>
                <a:r>
                  <a:rPr lang="en-US" sz="3000" dirty="0">
                    <a:latin typeface="Times New Roman" pitchFamily="18" charset="0"/>
                  </a:rPr>
                  <a:t> </a:t>
                </a:r>
              </a:p>
            </p:txBody>
          </p:sp>
          <p:graphicFrame>
            <p:nvGraphicFramePr>
              <p:cNvPr id="35" name="Object 3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3269610"/>
                  </p:ext>
                </p:extLst>
              </p:nvPr>
            </p:nvGraphicFramePr>
            <p:xfrm>
              <a:off x="1485900" y="2305050"/>
              <a:ext cx="2628900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56" name="Equation" r:id="rId36" imgW="2628720" imgH="406080" progId="Equation.DSMT4">
                      <p:embed/>
                    </p:oleObj>
                  </mc:Choice>
                  <mc:Fallback>
                    <p:oleObj name="Equation" r:id="rId36" imgW="2628720" imgH="406080" progId="Equation.DSMT4">
                      <p:embed/>
                      <p:pic>
                        <p:nvPicPr>
                          <p:cNvPr id="0" name="Picture 18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5900" y="2305050"/>
                            <a:ext cx="2628900" cy="406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" name="Object 3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59063992"/>
                  </p:ext>
                </p:extLst>
              </p:nvPr>
            </p:nvGraphicFramePr>
            <p:xfrm>
              <a:off x="4826000" y="2324100"/>
              <a:ext cx="889000" cy="342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57" name="Equation" r:id="rId38" imgW="888614" imgH="342751" progId="Equation.DSMT4">
                      <p:embed/>
                    </p:oleObj>
                  </mc:Choice>
                  <mc:Fallback>
                    <p:oleObj name="Equation" r:id="rId38" imgW="888614" imgH="342751" progId="Equation.DSMT4">
                      <p:embed/>
                      <p:pic>
                        <p:nvPicPr>
                          <p:cNvPr id="0" name="Picture 18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26000" y="2324100"/>
                            <a:ext cx="889000" cy="3429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" name="Object 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38031714"/>
                  </p:ext>
                </p:extLst>
              </p:nvPr>
            </p:nvGraphicFramePr>
            <p:xfrm>
              <a:off x="3492500" y="3111500"/>
              <a:ext cx="241300" cy="24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58" name="Equation" r:id="rId40" imgW="241195" imgH="241195" progId="Equation.DSMT4">
                      <p:embed/>
                    </p:oleObj>
                  </mc:Choice>
                  <mc:Fallback>
                    <p:oleObj name="Equation" r:id="rId40" imgW="241195" imgH="241195" progId="Equation.DSMT4">
                      <p:embed/>
                      <p:pic>
                        <p:nvPicPr>
                          <p:cNvPr id="0" name="Picture 19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92500" y="3111500"/>
                            <a:ext cx="241300" cy="2413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8" name="Object 3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40966597"/>
                  </p:ext>
                </p:extLst>
              </p:nvPr>
            </p:nvGraphicFramePr>
            <p:xfrm>
              <a:off x="6134100" y="3009900"/>
              <a:ext cx="571500" cy="419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59" name="Equation" r:id="rId42" imgW="571252" imgH="418918" progId="Equation.DSMT4">
                      <p:embed/>
                    </p:oleObj>
                  </mc:Choice>
                  <mc:Fallback>
                    <p:oleObj name="Equation" r:id="rId42" imgW="571252" imgH="418918" progId="Equation.DSMT4">
                      <p:embed/>
                      <p:pic>
                        <p:nvPicPr>
                          <p:cNvPr id="0" name="Picture 19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34100" y="3009900"/>
                            <a:ext cx="571500" cy="4191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1" name="TextBox 40"/>
            <p:cNvSpPr txBox="1"/>
            <p:nvPr/>
          </p:nvSpPr>
          <p:spPr>
            <a:xfrm>
              <a:off x="990607" y="4322802"/>
              <a:ext cx="1981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3000" b="1" dirty="0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án</a:t>
              </a:r>
              <a:endPara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89571" y="3733804"/>
            <a:ext cx="9211631" cy="2832099"/>
            <a:chOff x="3975052" y="4613125"/>
            <a:chExt cx="9211631" cy="2832099"/>
          </a:xfrm>
        </p:grpSpPr>
        <p:grpSp>
          <p:nvGrpSpPr>
            <p:cNvPr id="44" name="Group 43"/>
            <p:cNvGrpSpPr/>
            <p:nvPr/>
          </p:nvGrpSpPr>
          <p:grpSpPr>
            <a:xfrm>
              <a:off x="3975052" y="4613125"/>
              <a:ext cx="9211631" cy="2832099"/>
              <a:chOff x="266701" y="3505201"/>
              <a:chExt cx="9211631" cy="2832099"/>
            </a:xfrm>
          </p:grpSpPr>
          <p:sp>
            <p:nvSpPr>
              <p:cNvPr id="45" name="Text Box 19"/>
              <p:cNvSpPr txBox="1">
                <a:spLocks noChangeArrowheads="1"/>
              </p:cNvSpPr>
              <p:nvPr/>
            </p:nvSpPr>
            <p:spPr bwMode="auto">
              <a:xfrm>
                <a:off x="266701" y="3505201"/>
                <a:ext cx="1201737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000" dirty="0">
                    <a:latin typeface="Times New Roman" pitchFamily="18" charset="0"/>
                  </a:rPr>
                  <a:t>b)  </a:t>
                </a:r>
                <a:r>
                  <a:rPr lang="en-US" sz="3000" dirty="0" err="1">
                    <a:latin typeface="Times New Roman" pitchFamily="18" charset="0"/>
                  </a:rPr>
                  <a:t>Vì</a:t>
                </a:r>
                <a:endParaRPr lang="en-US" sz="3000" dirty="0">
                  <a:latin typeface="Times New Roman" pitchFamily="18" charset="0"/>
                </a:endParaRPr>
              </a:p>
            </p:txBody>
          </p:sp>
          <p:sp>
            <p:nvSpPr>
              <p:cNvPr id="46" name="Text Box 22"/>
              <p:cNvSpPr txBox="1">
                <a:spLocks noChangeArrowheads="1"/>
              </p:cNvSpPr>
              <p:nvPr/>
            </p:nvSpPr>
            <p:spPr bwMode="auto">
              <a:xfrm>
                <a:off x="380998" y="4114802"/>
                <a:ext cx="9097334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533400" indent="-533400">
                  <a:spcBef>
                    <a:spcPct val="50000"/>
                  </a:spcBef>
                </a:pPr>
                <a:r>
                  <a:rPr lang="en-US" sz="3000" dirty="0">
                    <a:latin typeface="Times New Roman" pitchFamily="18" charset="0"/>
                  </a:rPr>
                  <a:t> ÁP </a:t>
                </a:r>
                <a:r>
                  <a:rPr lang="en-US" sz="3000" dirty="0" err="1">
                    <a:latin typeface="Times New Roman" pitchFamily="18" charset="0"/>
                  </a:rPr>
                  <a:t>dụng</a:t>
                </a:r>
                <a:r>
                  <a:rPr lang="en-US" sz="3000" dirty="0">
                    <a:latin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</a:rPr>
                  <a:t>định</a:t>
                </a:r>
                <a:r>
                  <a:rPr lang="en-US" sz="3000" dirty="0">
                    <a:latin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</a:rPr>
                  <a:t>lí</a:t>
                </a:r>
                <a:r>
                  <a:rPr lang="en-US" sz="3000" dirty="0">
                    <a:latin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</a:rPr>
                  <a:t>Pitago</a:t>
                </a:r>
                <a:r>
                  <a:rPr lang="en-US" sz="3000" dirty="0">
                    <a:latin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</a:rPr>
                  <a:t>trong</a:t>
                </a:r>
                <a:r>
                  <a:rPr lang="en-US" sz="3000" dirty="0">
                    <a:latin typeface="Times New Roman" pitchFamily="18" charset="0"/>
                  </a:rPr>
                  <a:t>             </a:t>
                </a:r>
                <a:r>
                  <a:rPr lang="en-US" sz="3000" dirty="0" err="1">
                    <a:latin typeface="Times New Roman" pitchFamily="18" charset="0"/>
                  </a:rPr>
                  <a:t>vuông</a:t>
                </a:r>
                <a:r>
                  <a:rPr lang="en-US" sz="3000" dirty="0">
                    <a:latin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</a:rPr>
                  <a:t>tại</a:t>
                </a:r>
                <a:r>
                  <a:rPr lang="en-US" sz="3000" dirty="0">
                    <a:latin typeface="Times New Roman" pitchFamily="18" charset="0"/>
                  </a:rPr>
                  <a:t>    , </a:t>
                </a:r>
                <a:r>
                  <a:rPr lang="en-US" sz="3000" dirty="0" err="1">
                    <a:latin typeface="Times New Roman" pitchFamily="18" charset="0"/>
                  </a:rPr>
                  <a:t>ta</a:t>
                </a:r>
                <a:r>
                  <a:rPr lang="en-US" sz="3000" dirty="0">
                    <a:latin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</a:rPr>
                  <a:t>có</a:t>
                </a:r>
                <a:r>
                  <a:rPr lang="en-US" sz="3000" dirty="0">
                    <a:latin typeface="Times New Roman" pitchFamily="18" charset="0"/>
                  </a:rPr>
                  <a:t> :</a:t>
                </a:r>
              </a:p>
            </p:txBody>
          </p:sp>
          <p:graphicFrame>
            <p:nvGraphicFramePr>
              <p:cNvPr id="47" name="Object 4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0089433"/>
                  </p:ext>
                </p:extLst>
              </p:nvPr>
            </p:nvGraphicFramePr>
            <p:xfrm>
              <a:off x="5029203" y="4248150"/>
              <a:ext cx="1054100" cy="330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60" name="Equation" r:id="rId44" imgW="1054100" imgH="330200" progId="Equation.DSMT4">
                      <p:embed/>
                    </p:oleObj>
                  </mc:Choice>
                  <mc:Fallback>
                    <p:oleObj name="Equation" r:id="rId44" imgW="1054100" imgH="330200" progId="Equation.DSMT4">
                      <p:embed/>
                      <p:pic>
                        <p:nvPicPr>
                          <p:cNvPr id="0" name="Picture 19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29203" y="4248150"/>
                            <a:ext cx="1054100" cy="330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" name="Object 4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78954373"/>
                  </p:ext>
                </p:extLst>
              </p:nvPr>
            </p:nvGraphicFramePr>
            <p:xfrm>
              <a:off x="488950" y="4622800"/>
              <a:ext cx="4660900" cy="171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61" name="Equation" r:id="rId46" imgW="4660560" imgH="1714320" progId="Equation.DSMT4">
                      <p:embed/>
                    </p:oleObj>
                  </mc:Choice>
                  <mc:Fallback>
                    <p:oleObj name="Equation" r:id="rId46" imgW="4660560" imgH="1714320" progId="Equation.DSMT4">
                      <p:embed/>
                      <p:pic>
                        <p:nvPicPr>
                          <p:cNvPr id="0" name="Picture 19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8950" y="4622800"/>
                            <a:ext cx="4660900" cy="171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9" name="Object 4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81726198"/>
                  </p:ext>
                </p:extLst>
              </p:nvPr>
            </p:nvGraphicFramePr>
            <p:xfrm>
              <a:off x="7696203" y="4267200"/>
              <a:ext cx="368300" cy="317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62" name="Equation" r:id="rId48" imgW="368140" imgH="317362" progId="Equation.DSMT4">
                      <p:embed/>
                    </p:oleObj>
                  </mc:Choice>
                  <mc:Fallback>
                    <p:oleObj name="Equation" r:id="rId48" imgW="368140" imgH="317362" progId="Equation.DSMT4">
                      <p:embed/>
                      <p:pic>
                        <p:nvPicPr>
                          <p:cNvPr id="0" name="Picture 19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96203" y="4267200"/>
                            <a:ext cx="368300" cy="317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0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7332582"/>
                </p:ext>
              </p:extLst>
            </p:nvPr>
          </p:nvGraphicFramePr>
          <p:xfrm>
            <a:off x="5029200" y="4648200"/>
            <a:ext cx="1801812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3" name="Equation" r:id="rId50" imgW="660113" imgH="177723" progId="Equation.DSMT4">
                    <p:embed/>
                  </p:oleObj>
                </mc:Choice>
                <mc:Fallback>
                  <p:oleObj name="Equation" r:id="rId50" imgW="660113" imgH="177723" progId="Equation.DSMT4">
                    <p:embed/>
                    <p:pic>
                      <p:nvPicPr>
                        <p:cNvPr id="0" name="Picture 1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9200" y="4648200"/>
                          <a:ext cx="1801812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2" name="Group 51"/>
          <p:cNvGrpSpPr/>
          <p:nvPr/>
        </p:nvGrpSpPr>
        <p:grpSpPr>
          <a:xfrm>
            <a:off x="2094907" y="1508236"/>
            <a:ext cx="7162800" cy="1600200"/>
            <a:chOff x="3733800" y="1265669"/>
            <a:chExt cx="7162800" cy="1600200"/>
          </a:xfrm>
        </p:grpSpPr>
        <p:sp>
          <p:nvSpPr>
            <p:cNvPr id="53" name="AutoShape 192"/>
            <p:cNvSpPr>
              <a:spLocks noChangeArrowheads="1"/>
            </p:cNvSpPr>
            <p:nvPr/>
          </p:nvSpPr>
          <p:spPr bwMode="auto">
            <a:xfrm>
              <a:off x="3733800" y="1265669"/>
              <a:ext cx="7162800" cy="1600200"/>
            </a:xfrm>
            <a:prstGeom prst="cloudCallout">
              <a:avLst>
                <a:gd name="adj1" fmla="val -32037"/>
                <a:gd name="adj2" fmla="val 63236"/>
              </a:avLst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8575">
              <a:solidFill>
                <a:srgbClr val="4227E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343400" y="1575137"/>
              <a:ext cx="6477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tuyến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ta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35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526E-6 L 0.00313 -0.43122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1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2"/>
            <a:ext cx="12192000" cy="101566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TIẾT 23. VỊ TRÍ TƯƠNG ĐỐI CỦA ĐƯỜNG THẲNG</a:t>
            </a:r>
          </a:p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VÀ ĐƯỜNG TRÒN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52400" y="2686887"/>
            <a:ext cx="7391400" cy="4247317"/>
            <a:chOff x="0" y="2919948"/>
            <a:chExt cx="7391400" cy="4247317"/>
          </a:xfrm>
        </p:grpSpPr>
        <p:sp>
          <p:nvSpPr>
            <p:cNvPr id="12" name="TextBox 11"/>
            <p:cNvSpPr txBox="1"/>
            <p:nvPr/>
          </p:nvSpPr>
          <p:spPr>
            <a:xfrm>
              <a:off x="0" y="2919948"/>
              <a:ext cx="7391400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tuyến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        </a:t>
              </a:r>
            </a:p>
            <a:p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                       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    (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lý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endParaRPr lang="en-US" sz="30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Áp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lý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Pitago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      </a:t>
              </a:r>
            </a:p>
            <a:p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endParaRPr lang="en-US" sz="3000" dirty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3000" dirty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3000" dirty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3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2988092"/>
                </p:ext>
              </p:extLst>
            </p:nvPr>
          </p:nvGraphicFramePr>
          <p:xfrm>
            <a:off x="533400" y="3059648"/>
            <a:ext cx="5334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58" name="Equation" r:id="rId3" imgW="532937" imgH="317225" progId="Equation.DSMT4">
                    <p:embed/>
                  </p:oleObj>
                </mc:Choice>
                <mc:Fallback>
                  <p:oleObj name="Equation" r:id="rId3" imgW="532937" imgH="317225" progId="Equation.DSMT4">
                    <p:embed/>
                    <p:pic>
                      <p:nvPicPr>
                        <p:cNvPr id="0" name="Picture 3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" y="3059648"/>
                          <a:ext cx="53340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5670547"/>
                </p:ext>
              </p:extLst>
            </p:nvPr>
          </p:nvGraphicFramePr>
          <p:xfrm>
            <a:off x="3733800" y="3048000"/>
            <a:ext cx="5715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59" name="Equation" r:id="rId5" imgW="571252" imgH="418918" progId="Equation.DSMT4">
                    <p:embed/>
                  </p:oleObj>
                </mc:Choice>
                <mc:Fallback>
                  <p:oleObj name="Equation" r:id="rId5" imgW="571252" imgH="418918" progId="Equation.DSMT4">
                    <p:embed/>
                    <p:pic>
                      <p:nvPicPr>
                        <p:cNvPr id="0" name="Picture 3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3800" y="3048000"/>
                          <a:ext cx="571500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9738866"/>
                </p:ext>
              </p:extLst>
            </p:nvPr>
          </p:nvGraphicFramePr>
          <p:xfrm>
            <a:off x="457203" y="3529548"/>
            <a:ext cx="19177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0" name="Equation" r:id="rId7" imgW="1917700" imgH="330200" progId="Equation.DSMT4">
                    <p:embed/>
                  </p:oleObj>
                </mc:Choice>
                <mc:Fallback>
                  <p:oleObj name="Equation" r:id="rId7" imgW="1917700" imgH="330200" progId="Equation.DSMT4">
                    <p:embed/>
                    <p:pic>
                      <p:nvPicPr>
                        <p:cNvPr id="0" name="Picture 3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3" y="3529548"/>
                          <a:ext cx="19177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4911719"/>
                </p:ext>
              </p:extLst>
            </p:nvPr>
          </p:nvGraphicFramePr>
          <p:xfrm>
            <a:off x="2971800" y="3529548"/>
            <a:ext cx="2921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1" name="Equation" r:id="rId9" imgW="291847" imgH="317225" progId="Equation.DSMT4">
                    <p:embed/>
                  </p:oleObj>
                </mc:Choice>
                <mc:Fallback>
                  <p:oleObj name="Equation" r:id="rId9" imgW="291847" imgH="317225" progId="Equation.DSMT4">
                    <p:embed/>
                    <p:pic>
                      <p:nvPicPr>
                        <p:cNvPr id="0" name="Picture 3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800" y="3529548"/>
                          <a:ext cx="29210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3186272"/>
                </p:ext>
              </p:extLst>
            </p:nvPr>
          </p:nvGraphicFramePr>
          <p:xfrm>
            <a:off x="508000" y="3910013"/>
            <a:ext cx="21590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2" name="Equation" r:id="rId11" imgW="2158920" imgH="457200" progId="Equation.DSMT4">
                    <p:embed/>
                  </p:oleObj>
                </mc:Choice>
                <mc:Fallback>
                  <p:oleObj name="Equation" r:id="rId11" imgW="2158920" imgH="457200" progId="Equation.DSMT4">
                    <p:embed/>
                    <p:pic>
                      <p:nvPicPr>
                        <p:cNvPr id="0" name="Picture 3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000" y="3910013"/>
                          <a:ext cx="2159000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9655098"/>
                </p:ext>
              </p:extLst>
            </p:nvPr>
          </p:nvGraphicFramePr>
          <p:xfrm>
            <a:off x="4362451" y="4419600"/>
            <a:ext cx="10160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3" name="Equation" r:id="rId13" imgW="1016000" imgH="330200" progId="Equation.DSMT4">
                    <p:embed/>
                  </p:oleObj>
                </mc:Choice>
                <mc:Fallback>
                  <p:oleObj name="Equation" r:id="rId13" imgW="1016000" imgH="330200" progId="Equation.DSMT4">
                    <p:embed/>
                    <p:pic>
                      <p:nvPicPr>
                        <p:cNvPr id="0" name="Picture 3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2451" y="4419600"/>
                          <a:ext cx="10160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4710254"/>
                </p:ext>
              </p:extLst>
            </p:nvPr>
          </p:nvGraphicFramePr>
          <p:xfrm>
            <a:off x="7010403" y="4443948"/>
            <a:ext cx="2921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4" name="Equation" r:id="rId15" imgW="291847" imgH="317225" progId="Equation.DSMT4">
                    <p:embed/>
                  </p:oleObj>
                </mc:Choice>
                <mc:Fallback>
                  <p:oleObj name="Equation" r:id="rId15" imgW="291847" imgH="317225" progId="Equation.DSMT4">
                    <p:embed/>
                    <p:pic>
                      <p:nvPicPr>
                        <p:cNvPr id="0" name="Picture 3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0403" y="4443948"/>
                          <a:ext cx="29210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8764178"/>
                </p:ext>
              </p:extLst>
            </p:nvPr>
          </p:nvGraphicFramePr>
          <p:xfrm>
            <a:off x="901700" y="5105400"/>
            <a:ext cx="5499100" cy="157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5" name="Equation" r:id="rId17" imgW="5499000" imgH="1574640" progId="Equation.DSMT4">
                    <p:embed/>
                  </p:oleObj>
                </mc:Choice>
                <mc:Fallback>
                  <p:oleObj name="Equation" r:id="rId17" imgW="5499000" imgH="1574640" progId="Equation.DSMT4">
                    <p:embed/>
                    <p:pic>
                      <p:nvPicPr>
                        <p:cNvPr id="0" name="Picture 3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1700" y="5105400"/>
                          <a:ext cx="5499100" cy="157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28"/>
          <p:cNvGrpSpPr/>
          <p:nvPr/>
        </p:nvGrpSpPr>
        <p:grpSpPr>
          <a:xfrm>
            <a:off x="0" y="965539"/>
            <a:ext cx="12192000" cy="1015663"/>
            <a:chOff x="0" y="1066800"/>
            <a:chExt cx="12192000" cy="1015663"/>
          </a:xfrm>
        </p:grpSpPr>
        <p:sp>
          <p:nvSpPr>
            <p:cNvPr id="11" name="TextBox 10"/>
            <p:cNvSpPr txBox="1"/>
            <p:nvPr/>
          </p:nvSpPr>
          <p:spPr>
            <a:xfrm>
              <a:off x="0" y="1066800"/>
              <a:ext cx="12192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20/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sgk</a:t>
              </a:r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/110: 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Cho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bán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kính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        .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Kẻ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tuyến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(   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).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      .                  </a:t>
              </a:r>
              <a:endPara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3045360"/>
                </p:ext>
              </p:extLst>
            </p:nvPr>
          </p:nvGraphicFramePr>
          <p:xfrm>
            <a:off x="5943600" y="1219200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6" name="Equation" r:id="rId19" imgW="304560" imgH="330120" progId="Equation.DSMT4">
                    <p:embed/>
                  </p:oleObj>
                </mc:Choice>
                <mc:Fallback>
                  <p:oleObj name="Equation" r:id="rId19" imgW="304560" imgH="330120" progId="Equation.DSMT4">
                    <p:embed/>
                    <p:pic>
                      <p:nvPicPr>
                        <p:cNvPr id="0" name="Picture 3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600" y="1219200"/>
                          <a:ext cx="304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9319228"/>
                </p:ext>
              </p:extLst>
            </p:nvPr>
          </p:nvGraphicFramePr>
          <p:xfrm>
            <a:off x="7810500" y="1193800"/>
            <a:ext cx="6477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7" name="Equation" r:id="rId21" imgW="647640" imgH="330120" progId="Equation.DSMT4">
                    <p:embed/>
                  </p:oleObj>
                </mc:Choice>
                <mc:Fallback>
                  <p:oleObj name="Equation" r:id="rId21" imgW="647640" imgH="330120" progId="Equation.DSMT4">
                    <p:embed/>
                    <p:pic>
                      <p:nvPicPr>
                        <p:cNvPr id="0" name="Picture 3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10500" y="1193800"/>
                          <a:ext cx="6477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3982674"/>
                </p:ext>
              </p:extLst>
            </p:nvPr>
          </p:nvGraphicFramePr>
          <p:xfrm>
            <a:off x="419100" y="1676400"/>
            <a:ext cx="8001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8" name="Equation" r:id="rId23" imgW="799920" imgH="330120" progId="Equation.DSMT4">
                    <p:embed/>
                  </p:oleObj>
                </mc:Choice>
                <mc:Fallback>
                  <p:oleObj name="Equation" r:id="rId23" imgW="799920" imgH="330120" progId="Equation.DSMT4">
                    <p:embed/>
                    <p:pic>
                      <p:nvPicPr>
                        <p:cNvPr id="0" name="Picture 3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" y="1676400"/>
                          <a:ext cx="8001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6738042"/>
                </p:ext>
              </p:extLst>
            </p:nvPr>
          </p:nvGraphicFramePr>
          <p:xfrm>
            <a:off x="6642100" y="1676400"/>
            <a:ext cx="2921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9" name="Equation" r:id="rId25" imgW="291960" imgH="317520" progId="Equation.DSMT4">
                    <p:embed/>
                  </p:oleObj>
                </mc:Choice>
                <mc:Fallback>
                  <p:oleObj name="Equation" r:id="rId25" imgW="291960" imgH="317520" progId="Equation.DSMT4">
                    <p:embed/>
                    <p:pic>
                      <p:nvPicPr>
                        <p:cNvPr id="0" name="Picture 3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42100" y="1676400"/>
                          <a:ext cx="29210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6866658"/>
                </p:ext>
              </p:extLst>
            </p:nvPr>
          </p:nvGraphicFramePr>
          <p:xfrm>
            <a:off x="10528300" y="1206500"/>
            <a:ext cx="2921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0" name="Equation" r:id="rId27" imgW="291960" imgH="317160" progId="Equation.DSMT4">
                    <p:embed/>
                  </p:oleObj>
                </mc:Choice>
                <mc:Fallback>
                  <p:oleObj name="Equation" r:id="rId27" imgW="291960" imgH="317160" progId="Equation.DSMT4">
                    <p:embed/>
                    <p:pic>
                      <p:nvPicPr>
                        <p:cNvPr id="0" name="Picture 3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28300" y="1206500"/>
                          <a:ext cx="29210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7036286"/>
                </p:ext>
              </p:extLst>
            </p:nvPr>
          </p:nvGraphicFramePr>
          <p:xfrm>
            <a:off x="11658600" y="1219200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1" name="Equation" r:id="rId29" imgW="304920" imgH="330120" progId="Equation.DSMT4">
                    <p:embed/>
                  </p:oleObj>
                </mc:Choice>
                <mc:Fallback>
                  <p:oleObj name="Equation" r:id="rId29" imgW="304920" imgH="330120" progId="Equation.DSMT4">
                    <p:embed/>
                    <p:pic>
                      <p:nvPicPr>
                        <p:cNvPr id="0" name="Picture 3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58600" y="1219200"/>
                          <a:ext cx="304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7164307"/>
                </p:ext>
              </p:extLst>
            </p:nvPr>
          </p:nvGraphicFramePr>
          <p:xfrm>
            <a:off x="3505200" y="1663700"/>
            <a:ext cx="5334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2" name="Equation" r:id="rId31" imgW="533520" imgH="317520" progId="Equation.DSMT4">
                    <p:embed/>
                  </p:oleObj>
                </mc:Choice>
                <mc:Fallback>
                  <p:oleObj name="Equation" r:id="rId31" imgW="533520" imgH="317520" progId="Equation.DSMT4">
                    <p:embed/>
                    <p:pic>
                      <p:nvPicPr>
                        <p:cNvPr id="0" name="Picture 3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5200" y="1663700"/>
                          <a:ext cx="53340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9494439"/>
                </p:ext>
              </p:extLst>
            </p:nvPr>
          </p:nvGraphicFramePr>
          <p:xfrm>
            <a:off x="10972800" y="1676400"/>
            <a:ext cx="5334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3" name="Equation" r:id="rId33" imgW="533520" imgH="317520" progId="Equation.DSMT4">
                    <p:embed/>
                  </p:oleObj>
                </mc:Choice>
                <mc:Fallback>
                  <p:oleObj name="Equation" r:id="rId33" imgW="533520" imgH="317520" progId="Equation.DSMT4">
                    <p:embed/>
                    <p:pic>
                      <p:nvPicPr>
                        <p:cNvPr id="0" name="Picture 3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72800" y="1676400"/>
                          <a:ext cx="53340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TextBox 30"/>
          <p:cNvSpPr txBox="1"/>
          <p:nvPr/>
        </p:nvSpPr>
        <p:spPr>
          <a:xfrm>
            <a:off x="533400" y="2057400"/>
            <a:ext cx="198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000" b="1" dirty="0">
              <a:solidFill>
                <a:srgbClr val="4227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04" y="3363390"/>
            <a:ext cx="2819400" cy="72899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976" y="3531030"/>
            <a:ext cx="1642928" cy="36576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06" y="2296590"/>
            <a:ext cx="2846692" cy="284669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9089">
            <a:off x="7787121" y="2142295"/>
            <a:ext cx="2198203" cy="197654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9640">
            <a:off x="7366063" y="685333"/>
            <a:ext cx="1737360" cy="435549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634368" y="3673652"/>
            <a:ext cx="5501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158368" y="2296590"/>
            <a:ext cx="5501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217451" y="3287190"/>
            <a:ext cx="5501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324602" y="3744391"/>
            <a:ext cx="5695951" cy="796925"/>
            <a:chOff x="3048002" y="4267200"/>
            <a:chExt cx="5695950" cy="796925"/>
          </a:xfrm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2" y="4267200"/>
              <a:ext cx="5410200" cy="79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 flipV="1">
              <a:off x="3048002" y="4522788"/>
              <a:ext cx="609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tantia" pitchFamily="18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904" y="2753794"/>
            <a:ext cx="1005840" cy="102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4" name="Group 43"/>
          <p:cNvGrpSpPr/>
          <p:nvPr/>
        </p:nvGrpSpPr>
        <p:grpSpPr>
          <a:xfrm rot="19565978">
            <a:off x="5845818" y="2598119"/>
            <a:ext cx="5695951" cy="796925"/>
            <a:chOff x="3048002" y="4267200"/>
            <a:chExt cx="5695950" cy="796925"/>
          </a:xfrm>
        </p:grpSpPr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2" y="4267200"/>
              <a:ext cx="5410200" cy="79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 flipV="1">
              <a:off x="3048002" y="4522788"/>
              <a:ext cx="609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tantia" pitchFamily="18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8077">
            <a:off x="6468785" y="2787088"/>
            <a:ext cx="924467" cy="93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656">
            <a:off x="8241237" y="1763194"/>
            <a:ext cx="924467" cy="93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99262" l="2181" r="97508">
                        <a14:foregroundMark x1="97819" y1="97232" x2="97819" y2="97232"/>
                        <a14:foregroundMark x1="3738" y1="5351" x2="3738" y2="5351"/>
                        <a14:foregroundMark x1="3115" y1="2768" x2="3115" y2="2768"/>
                        <a14:foregroundMark x1="3115" y1="99262" x2="3115" y2="99262"/>
                        <a14:foregroundMark x1="2181" y1="738" x2="2181" y2="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7" t="2414" r="3641" b="1882"/>
          <a:stretch/>
        </p:blipFill>
        <p:spPr>
          <a:xfrm rot="8729893">
            <a:off x="7648183" y="2915406"/>
            <a:ext cx="2091221" cy="384048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04078">
            <a:off x="7747636" y="2558927"/>
            <a:ext cx="1371600" cy="36542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860904" y="2906194"/>
            <a:ext cx="550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946504" y="3363394"/>
            <a:ext cx="550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630090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1329E-6 L 0.20208 -0.2397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-120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"/>
                            </p:stCondLst>
                            <p:childTnLst>
                              <p:par>
                                <p:cTn id="7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96532E-6 L 0.06289 0.1535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" y="767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50"/>
                            </p:stCondLst>
                            <p:childTnLst>
                              <p:par>
                                <p:cTn id="9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750"/>
                            </p:stCondLst>
                            <p:childTnLst>
                              <p:par>
                                <p:cTn id="10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25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38" grpId="0"/>
      <p:bldP spid="39" grpId="0"/>
      <p:bldP spid="51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82AB88CB-A699-4959-96D0-43D8FFA5A597}"/>
              </a:ext>
            </a:extLst>
          </p:cNvPr>
          <p:cNvSpPr/>
          <p:nvPr/>
        </p:nvSpPr>
        <p:spPr>
          <a:xfrm>
            <a:off x="1752602" y="3276601"/>
            <a:ext cx="87400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 HỆ THỰC TẾ</a:t>
            </a:r>
          </a:p>
        </p:txBody>
      </p:sp>
    </p:spTree>
    <p:extLst>
      <p:ext uri="{BB962C8B-B14F-4D97-AF65-F5344CB8AC3E}">
        <p14:creationId xmlns:p14="http://schemas.microsoft.com/office/powerpoint/2010/main" val="351148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852948" y="1427202"/>
            <a:ext cx="6221199" cy="5278398"/>
            <a:chOff x="3852948" y="1427202"/>
            <a:chExt cx="6221198" cy="5278398"/>
          </a:xfrm>
        </p:grpSpPr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52948" y="1455512"/>
              <a:ext cx="6221198" cy="525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5867400" y="1427202"/>
              <a:ext cx="19343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3000" b="1" dirty="0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đạp</a:t>
              </a:r>
              <a:endPara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5486400" y="1455512"/>
            <a:ext cx="1600200" cy="509768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52601" y="2"/>
            <a:ext cx="9829800" cy="101566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ảnh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vị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trí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tương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đối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thẳng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tế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8018" y="1371604"/>
            <a:ext cx="11288185" cy="4876797"/>
            <a:chOff x="304799" y="1396425"/>
            <a:chExt cx="11288185" cy="4876797"/>
          </a:xfrm>
        </p:grpSpPr>
        <p:pic>
          <p:nvPicPr>
            <p:cNvPr id="33" name="Picture 3" descr="image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86680" y="2133601"/>
              <a:ext cx="5506304" cy="4101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4" descr="2-maisai-mara_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799" y="2133600"/>
              <a:ext cx="5791489" cy="4139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3810000" y="1396425"/>
              <a:ext cx="502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Hoàng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hôn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biển</a:t>
              </a:r>
              <a:endPara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432053" y="1066804"/>
            <a:ext cx="9769347" cy="5545867"/>
            <a:chOff x="1432054" y="1066800"/>
            <a:chExt cx="9769346" cy="5545867"/>
          </a:xfrm>
        </p:grpSpPr>
        <p:pic>
          <p:nvPicPr>
            <p:cNvPr id="37" name="Picture 4" descr="Lima_Locomotive_6405_Pulling_The_Maple_Lea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32054" y="1148456"/>
              <a:ext cx="9769346" cy="5464211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5486400" y="1066800"/>
              <a:ext cx="21658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Tàu</a:t>
              </a:r>
              <a:r>
                <a:rPr lang="en-US" sz="3000" b="1" dirty="0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hỏa</a:t>
              </a:r>
              <a:endPara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Oval 38"/>
          <p:cNvSpPr/>
          <p:nvPr/>
        </p:nvSpPr>
        <p:spPr>
          <a:xfrm>
            <a:off x="5410202" y="5591048"/>
            <a:ext cx="525905" cy="5049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4549157" y="5952071"/>
            <a:ext cx="3839939" cy="6011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2590800" y="990600"/>
            <a:ext cx="7620000" cy="5638800"/>
            <a:chOff x="228600" y="1091625"/>
            <a:chExt cx="5867400" cy="5385375"/>
          </a:xfrm>
        </p:grpSpPr>
        <p:pic>
          <p:nvPicPr>
            <p:cNvPr id="42" name="Picture 2" descr="DSC0267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8600" y="1828800"/>
              <a:ext cx="5867400" cy="464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1168400" y="1091625"/>
              <a:ext cx="4191000" cy="558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3200" b="1" dirty="0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sổ</a:t>
              </a:r>
              <a:endParaRPr lang="en-US" sz="32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133604" y="917120"/>
            <a:ext cx="7940545" cy="5864680"/>
            <a:chOff x="-2060401" y="-4568"/>
            <a:chExt cx="8156915" cy="5962650"/>
          </a:xfrm>
        </p:grpSpPr>
        <p:pic>
          <p:nvPicPr>
            <p:cNvPr id="45" name="Picture 2" descr="J:\kich thuoc san bong da 7 nguoi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2060401" y="605032"/>
              <a:ext cx="8156915" cy="535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Box 45"/>
            <p:cNvSpPr txBox="1"/>
            <p:nvPr/>
          </p:nvSpPr>
          <p:spPr>
            <a:xfrm>
              <a:off x="-1066286" y="-4568"/>
              <a:ext cx="6515100" cy="594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b="1" dirty="0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3200" b="1" dirty="0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1" dirty="0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sân</a:t>
              </a:r>
              <a:r>
                <a:rPr lang="en-US" sz="3200" b="1" dirty="0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banh</a:t>
              </a:r>
              <a:endParaRPr lang="en-US" sz="32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52400" y="1284981"/>
            <a:ext cx="11887200" cy="5496819"/>
            <a:chOff x="0" y="1361182"/>
            <a:chExt cx="11887200" cy="5496819"/>
          </a:xfrm>
        </p:grpSpPr>
        <p:grpSp>
          <p:nvGrpSpPr>
            <p:cNvPr id="48" name="Group 16"/>
            <p:cNvGrpSpPr>
              <a:grpSpLocks/>
            </p:cNvGrpSpPr>
            <p:nvPr/>
          </p:nvGrpSpPr>
          <p:grpSpPr bwMode="auto">
            <a:xfrm>
              <a:off x="0" y="1361182"/>
              <a:ext cx="5943601" cy="5496819"/>
              <a:chOff x="304800" y="1111476"/>
              <a:chExt cx="3912244" cy="4679724"/>
            </a:xfrm>
          </p:grpSpPr>
          <p:sp>
            <p:nvSpPr>
              <p:cNvPr id="51" name="Text Box 5"/>
              <p:cNvSpPr txBox="1">
                <a:spLocks noChangeArrowheads="1"/>
              </p:cNvSpPr>
              <p:nvPr/>
            </p:nvSpPr>
            <p:spPr bwMode="auto">
              <a:xfrm>
                <a:off x="304800" y="1111476"/>
                <a:ext cx="3810000" cy="917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</a:rPr>
                  <a:t>Vòng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</a:rPr>
                  <a:t>đu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</a:rPr>
                  <a:t> quay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</a:rPr>
                  <a:t>lớn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</a:rPr>
                  <a:t>nhất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</a:rPr>
                  <a:t>thế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</a:rPr>
                  <a:t>giới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</a:rPr>
                  <a:t> (Singapore)</a:t>
                </a:r>
              </a:p>
            </p:txBody>
          </p:sp>
          <p:pic>
            <p:nvPicPr>
              <p:cNvPr id="52" name="Picture 10" descr="tn_vongquay1320811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55271" y="2209800"/>
                <a:ext cx="3761773" cy="3581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9" name="Picture 4" descr="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172200" y="1504950"/>
              <a:ext cx="5715000" cy="4286250"/>
            </a:xfrm>
            <a:prstGeom prst="rect">
              <a:avLst/>
            </a:prstGeom>
          </p:spPr>
        </p:pic>
        <p:sp>
          <p:nvSpPr>
            <p:cNvPr id="50" name="Rectangle 21"/>
            <p:cNvSpPr txBox="1">
              <a:spLocks noChangeArrowheads="1"/>
            </p:cNvSpPr>
            <p:nvPr/>
          </p:nvSpPr>
          <p:spPr>
            <a:xfrm>
              <a:off x="6553200" y="5867400"/>
              <a:ext cx="4953000" cy="6858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Cầu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Lupu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 (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Trung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Quốc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0874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2" presetClass="exit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" presetClass="exit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 animBg="1"/>
      <p:bldP spid="3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 77"/>
          <p:cNvSpPr/>
          <p:nvPr/>
        </p:nvSpPr>
        <p:spPr>
          <a:xfrm>
            <a:off x="2099733" y="3143251"/>
            <a:ext cx="2269067" cy="668737"/>
          </a:xfrm>
          <a:custGeom>
            <a:avLst/>
            <a:gdLst>
              <a:gd name="connsiteX0" fmla="*/ 1701800 w 1701800"/>
              <a:gd name="connsiteY0" fmla="*/ 0 h 668737"/>
              <a:gd name="connsiteX1" fmla="*/ 1562100 w 1701800"/>
              <a:gd name="connsiteY1" fmla="*/ 139700 h 668737"/>
              <a:gd name="connsiteX2" fmla="*/ 1511300 w 1701800"/>
              <a:gd name="connsiteY2" fmla="*/ 622300 h 668737"/>
              <a:gd name="connsiteX3" fmla="*/ 0 w 1701800"/>
              <a:gd name="connsiteY3" fmla="*/ 622300 h 66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1800" h="668737">
                <a:moveTo>
                  <a:pt x="1701800" y="0"/>
                </a:moveTo>
                <a:cubicBezTo>
                  <a:pt x="1647825" y="17991"/>
                  <a:pt x="1593850" y="35983"/>
                  <a:pt x="1562100" y="139700"/>
                </a:cubicBezTo>
                <a:cubicBezTo>
                  <a:pt x="1530350" y="243417"/>
                  <a:pt x="1771650" y="541867"/>
                  <a:pt x="1511300" y="622300"/>
                </a:cubicBezTo>
                <a:cubicBezTo>
                  <a:pt x="1250950" y="702733"/>
                  <a:pt x="625475" y="662516"/>
                  <a:pt x="0" y="622300"/>
                </a:cubicBezTo>
              </a:path>
            </a:pathLst>
          </a:cu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775200" y="4572000"/>
            <a:ext cx="1524000" cy="114300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399867" y="2266667"/>
            <a:ext cx="1845733" cy="647985"/>
          </a:xfrm>
          <a:custGeom>
            <a:avLst/>
            <a:gdLst>
              <a:gd name="connsiteX0" fmla="*/ 0 w 1384300"/>
              <a:gd name="connsiteY0" fmla="*/ 648773 h 648773"/>
              <a:gd name="connsiteX1" fmla="*/ 457200 w 1384300"/>
              <a:gd name="connsiteY1" fmla="*/ 102673 h 648773"/>
              <a:gd name="connsiteX2" fmla="*/ 1384300 w 1384300"/>
              <a:gd name="connsiteY2" fmla="*/ 1073 h 648773"/>
              <a:gd name="connsiteX0" fmla="*/ 0 w 1384300"/>
              <a:gd name="connsiteY0" fmla="*/ 647985 h 647985"/>
              <a:gd name="connsiteX1" fmla="*/ 228600 w 1384300"/>
              <a:gd name="connsiteY1" fmla="*/ 127285 h 647985"/>
              <a:gd name="connsiteX2" fmla="*/ 1384300 w 1384300"/>
              <a:gd name="connsiteY2" fmla="*/ 285 h 647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4300" h="647985">
                <a:moveTo>
                  <a:pt x="0" y="647985"/>
                </a:moveTo>
                <a:cubicBezTo>
                  <a:pt x="113241" y="428910"/>
                  <a:pt x="-2117" y="235235"/>
                  <a:pt x="228600" y="127285"/>
                </a:cubicBezTo>
                <a:cubicBezTo>
                  <a:pt x="459317" y="19335"/>
                  <a:pt x="1036108" y="-2890"/>
                  <a:pt x="1384300" y="285"/>
                </a:cubicBezTo>
              </a:path>
            </a:pathLst>
          </a:custGeom>
          <a:ln w="5715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144000" y="1383555"/>
            <a:ext cx="2573867" cy="883396"/>
          </a:xfrm>
          <a:custGeom>
            <a:avLst/>
            <a:gdLst>
              <a:gd name="connsiteX0" fmla="*/ 0 w 1511300"/>
              <a:gd name="connsiteY0" fmla="*/ 904471 h 904471"/>
              <a:gd name="connsiteX1" fmla="*/ 215900 w 1511300"/>
              <a:gd name="connsiteY1" fmla="*/ 764771 h 904471"/>
              <a:gd name="connsiteX2" fmla="*/ 228600 w 1511300"/>
              <a:gd name="connsiteY2" fmla="*/ 117071 h 904471"/>
              <a:gd name="connsiteX3" fmla="*/ 1511300 w 1511300"/>
              <a:gd name="connsiteY3" fmla="*/ 2771 h 904471"/>
              <a:gd name="connsiteX0" fmla="*/ 0 w 1930400"/>
              <a:gd name="connsiteY0" fmla="*/ 883396 h 883396"/>
              <a:gd name="connsiteX1" fmla="*/ 215900 w 1930400"/>
              <a:gd name="connsiteY1" fmla="*/ 743696 h 883396"/>
              <a:gd name="connsiteX2" fmla="*/ 228600 w 1930400"/>
              <a:gd name="connsiteY2" fmla="*/ 95996 h 883396"/>
              <a:gd name="connsiteX3" fmla="*/ 1930400 w 1930400"/>
              <a:gd name="connsiteY3" fmla="*/ 7096 h 88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400" h="883396">
                <a:moveTo>
                  <a:pt x="0" y="883396"/>
                </a:moveTo>
                <a:cubicBezTo>
                  <a:pt x="88900" y="879162"/>
                  <a:pt x="177800" y="874929"/>
                  <a:pt x="215900" y="743696"/>
                </a:cubicBezTo>
                <a:cubicBezTo>
                  <a:pt x="254000" y="612463"/>
                  <a:pt x="-57150" y="218763"/>
                  <a:pt x="228600" y="95996"/>
                </a:cubicBezTo>
                <a:cubicBezTo>
                  <a:pt x="514350" y="-26771"/>
                  <a:pt x="1397000" y="746"/>
                  <a:pt x="1930400" y="7096"/>
                </a:cubicBezTo>
              </a:path>
            </a:pathLst>
          </a:cu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27067" y="1892300"/>
            <a:ext cx="2421467" cy="389554"/>
          </a:xfrm>
          <a:custGeom>
            <a:avLst/>
            <a:gdLst>
              <a:gd name="connsiteX0" fmla="*/ 0 w 1600200"/>
              <a:gd name="connsiteY0" fmla="*/ 368300 h 376854"/>
              <a:gd name="connsiteX1" fmla="*/ 76200 w 1600200"/>
              <a:gd name="connsiteY1" fmla="*/ 368300 h 376854"/>
              <a:gd name="connsiteX2" fmla="*/ 406400 w 1600200"/>
              <a:gd name="connsiteY2" fmla="*/ 279400 h 376854"/>
              <a:gd name="connsiteX3" fmla="*/ 571500 w 1600200"/>
              <a:gd name="connsiteY3" fmla="*/ 50800 h 376854"/>
              <a:gd name="connsiteX4" fmla="*/ 1600200 w 1600200"/>
              <a:gd name="connsiteY4" fmla="*/ 0 h 376854"/>
              <a:gd name="connsiteX0" fmla="*/ 0 w 1816100"/>
              <a:gd name="connsiteY0" fmla="*/ 381000 h 389554"/>
              <a:gd name="connsiteX1" fmla="*/ 76200 w 1816100"/>
              <a:gd name="connsiteY1" fmla="*/ 381000 h 389554"/>
              <a:gd name="connsiteX2" fmla="*/ 406400 w 1816100"/>
              <a:gd name="connsiteY2" fmla="*/ 292100 h 389554"/>
              <a:gd name="connsiteX3" fmla="*/ 571500 w 1816100"/>
              <a:gd name="connsiteY3" fmla="*/ 63500 h 389554"/>
              <a:gd name="connsiteX4" fmla="*/ 1816100 w 1816100"/>
              <a:gd name="connsiteY4" fmla="*/ 0 h 38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6100" h="389554">
                <a:moveTo>
                  <a:pt x="0" y="381000"/>
                </a:moveTo>
                <a:cubicBezTo>
                  <a:pt x="4233" y="388408"/>
                  <a:pt x="8467" y="395817"/>
                  <a:pt x="76200" y="381000"/>
                </a:cubicBezTo>
                <a:cubicBezTo>
                  <a:pt x="143933" y="366183"/>
                  <a:pt x="323850" y="345017"/>
                  <a:pt x="406400" y="292100"/>
                </a:cubicBezTo>
                <a:cubicBezTo>
                  <a:pt x="488950" y="239183"/>
                  <a:pt x="336550" y="112183"/>
                  <a:pt x="571500" y="63500"/>
                </a:cubicBezTo>
                <a:cubicBezTo>
                  <a:pt x="806450" y="14817"/>
                  <a:pt x="1401233" y="2116"/>
                  <a:pt x="1816100" y="0"/>
                </a:cubicBezTo>
              </a:path>
            </a:pathLst>
          </a:cu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9118600" y="2271923"/>
            <a:ext cx="2125133" cy="330016"/>
          </a:xfrm>
          <a:custGeom>
            <a:avLst/>
            <a:gdLst>
              <a:gd name="connsiteX0" fmla="*/ 0 w 1574800"/>
              <a:gd name="connsiteY0" fmla="*/ 25663 h 322551"/>
              <a:gd name="connsiteX1" fmla="*/ 101600 w 1574800"/>
              <a:gd name="connsiteY1" fmla="*/ 25663 h 322551"/>
              <a:gd name="connsiteX2" fmla="*/ 330200 w 1574800"/>
              <a:gd name="connsiteY2" fmla="*/ 292363 h 322551"/>
              <a:gd name="connsiteX3" fmla="*/ 1574800 w 1574800"/>
              <a:gd name="connsiteY3" fmla="*/ 305063 h 322551"/>
              <a:gd name="connsiteX0" fmla="*/ 0 w 1593850"/>
              <a:gd name="connsiteY0" fmla="*/ 15208 h 335909"/>
              <a:gd name="connsiteX1" fmla="*/ 120650 w 1593850"/>
              <a:gd name="connsiteY1" fmla="*/ 39021 h 335909"/>
              <a:gd name="connsiteX2" fmla="*/ 349250 w 1593850"/>
              <a:gd name="connsiteY2" fmla="*/ 305721 h 335909"/>
              <a:gd name="connsiteX3" fmla="*/ 1593850 w 1593850"/>
              <a:gd name="connsiteY3" fmla="*/ 318421 h 335909"/>
              <a:gd name="connsiteX0" fmla="*/ 0 w 1593850"/>
              <a:gd name="connsiteY0" fmla="*/ 9315 h 330016"/>
              <a:gd name="connsiteX1" fmla="*/ 120650 w 1593850"/>
              <a:gd name="connsiteY1" fmla="*/ 33128 h 330016"/>
              <a:gd name="connsiteX2" fmla="*/ 349250 w 1593850"/>
              <a:gd name="connsiteY2" fmla="*/ 299828 h 330016"/>
              <a:gd name="connsiteX3" fmla="*/ 1593850 w 1593850"/>
              <a:gd name="connsiteY3" fmla="*/ 312528 h 33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3850" h="330016">
                <a:moveTo>
                  <a:pt x="0" y="9315"/>
                </a:moveTo>
                <a:cubicBezTo>
                  <a:pt x="42333" y="1378"/>
                  <a:pt x="62442" y="-15291"/>
                  <a:pt x="120650" y="33128"/>
                </a:cubicBezTo>
                <a:cubicBezTo>
                  <a:pt x="178858" y="81547"/>
                  <a:pt x="103717" y="253261"/>
                  <a:pt x="349250" y="299828"/>
                </a:cubicBezTo>
                <a:cubicBezTo>
                  <a:pt x="594783" y="346395"/>
                  <a:pt x="1094316" y="329461"/>
                  <a:pt x="1593850" y="312528"/>
                </a:cubicBezTo>
              </a:path>
            </a:pathLst>
          </a:cu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437049" y="4286250"/>
            <a:ext cx="1826420" cy="355600"/>
          </a:xfrm>
          <a:custGeom>
            <a:avLst/>
            <a:gdLst>
              <a:gd name="connsiteX0" fmla="*/ 61715 w 1369815"/>
              <a:gd name="connsiteY0" fmla="*/ 0 h 355600"/>
              <a:gd name="connsiteX1" fmla="*/ 150615 w 1369815"/>
              <a:gd name="connsiteY1" fmla="*/ 292100 h 355600"/>
              <a:gd name="connsiteX2" fmla="*/ 1369815 w 1369815"/>
              <a:gd name="connsiteY2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9815" h="355600">
                <a:moveTo>
                  <a:pt x="61715" y="0"/>
                </a:moveTo>
                <a:cubicBezTo>
                  <a:pt x="-2844" y="116416"/>
                  <a:pt x="-67402" y="232833"/>
                  <a:pt x="150615" y="292100"/>
                </a:cubicBezTo>
                <a:cubicBezTo>
                  <a:pt x="368632" y="351367"/>
                  <a:pt x="869223" y="353483"/>
                  <a:pt x="1369815" y="355600"/>
                </a:cubicBezTo>
              </a:path>
            </a:pathLst>
          </a:cu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8195733" y="4336787"/>
            <a:ext cx="2590800" cy="318026"/>
          </a:xfrm>
          <a:custGeom>
            <a:avLst/>
            <a:gdLst>
              <a:gd name="connsiteX0" fmla="*/ 0 w 1943100"/>
              <a:gd name="connsiteY0" fmla="*/ 292363 h 318026"/>
              <a:gd name="connsiteX1" fmla="*/ 139700 w 1943100"/>
              <a:gd name="connsiteY1" fmla="*/ 292363 h 318026"/>
              <a:gd name="connsiteX2" fmla="*/ 444500 w 1943100"/>
              <a:gd name="connsiteY2" fmla="*/ 25663 h 318026"/>
              <a:gd name="connsiteX3" fmla="*/ 1943100 w 1943100"/>
              <a:gd name="connsiteY3" fmla="*/ 25663 h 31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3100" h="318026">
                <a:moveTo>
                  <a:pt x="0" y="292363"/>
                </a:moveTo>
                <a:cubicBezTo>
                  <a:pt x="32808" y="314588"/>
                  <a:pt x="65617" y="336813"/>
                  <a:pt x="139700" y="292363"/>
                </a:cubicBezTo>
                <a:cubicBezTo>
                  <a:pt x="213783" y="247913"/>
                  <a:pt x="143933" y="70113"/>
                  <a:pt x="444500" y="25663"/>
                </a:cubicBezTo>
                <a:cubicBezTo>
                  <a:pt x="745067" y="-18787"/>
                  <a:pt x="1344083" y="3438"/>
                  <a:pt x="1943100" y="25663"/>
                </a:cubicBezTo>
              </a:path>
            </a:pathLst>
          </a:cu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8178800" y="4621653"/>
            <a:ext cx="2895600" cy="454539"/>
          </a:xfrm>
          <a:custGeom>
            <a:avLst/>
            <a:gdLst>
              <a:gd name="connsiteX0" fmla="*/ 0 w 1930400"/>
              <a:gd name="connsiteY0" fmla="*/ 35439 h 448616"/>
              <a:gd name="connsiteX1" fmla="*/ 355600 w 1930400"/>
              <a:gd name="connsiteY1" fmla="*/ 35439 h 448616"/>
              <a:gd name="connsiteX2" fmla="*/ 673100 w 1930400"/>
              <a:gd name="connsiteY2" fmla="*/ 403739 h 448616"/>
              <a:gd name="connsiteX3" fmla="*/ 1930400 w 1930400"/>
              <a:gd name="connsiteY3" fmla="*/ 429139 h 448616"/>
              <a:gd name="connsiteX0" fmla="*/ 0 w 2171700"/>
              <a:gd name="connsiteY0" fmla="*/ 35439 h 465837"/>
              <a:gd name="connsiteX1" fmla="*/ 355600 w 2171700"/>
              <a:gd name="connsiteY1" fmla="*/ 35439 h 465837"/>
              <a:gd name="connsiteX2" fmla="*/ 673100 w 2171700"/>
              <a:gd name="connsiteY2" fmla="*/ 403739 h 465837"/>
              <a:gd name="connsiteX3" fmla="*/ 2171700 w 2171700"/>
              <a:gd name="connsiteY3" fmla="*/ 454539 h 465837"/>
              <a:gd name="connsiteX0" fmla="*/ 0 w 2171700"/>
              <a:gd name="connsiteY0" fmla="*/ 35439 h 454539"/>
              <a:gd name="connsiteX1" fmla="*/ 355600 w 2171700"/>
              <a:gd name="connsiteY1" fmla="*/ 35439 h 454539"/>
              <a:gd name="connsiteX2" fmla="*/ 673100 w 2171700"/>
              <a:gd name="connsiteY2" fmla="*/ 403739 h 454539"/>
              <a:gd name="connsiteX3" fmla="*/ 2171700 w 2171700"/>
              <a:gd name="connsiteY3" fmla="*/ 454539 h 45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1700" h="454539">
                <a:moveTo>
                  <a:pt x="0" y="35439"/>
                </a:moveTo>
                <a:cubicBezTo>
                  <a:pt x="121708" y="4747"/>
                  <a:pt x="243417" y="-25944"/>
                  <a:pt x="355600" y="35439"/>
                </a:cubicBezTo>
                <a:cubicBezTo>
                  <a:pt x="467783" y="96822"/>
                  <a:pt x="370417" y="333889"/>
                  <a:pt x="673100" y="403739"/>
                </a:cubicBezTo>
                <a:cubicBezTo>
                  <a:pt x="975783" y="473589"/>
                  <a:pt x="1661583" y="436547"/>
                  <a:pt x="2171700" y="454539"/>
                </a:cubicBezTo>
              </a:path>
            </a:pathLst>
          </a:cu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8178800" y="4615278"/>
            <a:ext cx="1998133" cy="1171931"/>
          </a:xfrm>
          <a:custGeom>
            <a:avLst/>
            <a:gdLst>
              <a:gd name="connsiteX0" fmla="*/ 0 w 1498600"/>
              <a:gd name="connsiteY0" fmla="*/ 26574 h 1171931"/>
              <a:gd name="connsiteX1" fmla="*/ 228600 w 1498600"/>
              <a:gd name="connsiteY1" fmla="*/ 128174 h 1171931"/>
              <a:gd name="connsiteX2" fmla="*/ 381000 w 1498600"/>
              <a:gd name="connsiteY2" fmla="*/ 1029874 h 1171931"/>
              <a:gd name="connsiteX3" fmla="*/ 1498600 w 1498600"/>
              <a:gd name="connsiteY3" fmla="*/ 1156874 h 117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1171931">
                <a:moveTo>
                  <a:pt x="0" y="26574"/>
                </a:moveTo>
                <a:cubicBezTo>
                  <a:pt x="82550" y="-6235"/>
                  <a:pt x="165100" y="-39043"/>
                  <a:pt x="228600" y="128174"/>
                </a:cubicBezTo>
                <a:cubicBezTo>
                  <a:pt x="292100" y="295391"/>
                  <a:pt x="169333" y="858424"/>
                  <a:pt x="381000" y="1029874"/>
                </a:cubicBezTo>
                <a:cubicBezTo>
                  <a:pt x="592667" y="1201324"/>
                  <a:pt x="1045633" y="1179099"/>
                  <a:pt x="1498600" y="1156874"/>
                </a:cubicBezTo>
              </a:path>
            </a:pathLst>
          </a:cu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773335" y="4629152"/>
            <a:ext cx="1558807" cy="807635"/>
          </a:xfrm>
          <a:custGeom>
            <a:avLst/>
            <a:gdLst>
              <a:gd name="connsiteX0" fmla="*/ 1117600 w 1169105"/>
              <a:gd name="connsiteY0" fmla="*/ 0 h 807635"/>
              <a:gd name="connsiteX1" fmla="*/ 825500 w 1169105"/>
              <a:gd name="connsiteY1" fmla="*/ 203200 h 807635"/>
              <a:gd name="connsiteX2" fmla="*/ 1143000 w 1169105"/>
              <a:gd name="connsiteY2" fmla="*/ 723900 h 807635"/>
              <a:gd name="connsiteX3" fmla="*/ 0 w 1169105"/>
              <a:gd name="connsiteY3" fmla="*/ 800100 h 80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9105" h="807635">
                <a:moveTo>
                  <a:pt x="1117600" y="0"/>
                </a:moveTo>
                <a:cubicBezTo>
                  <a:pt x="969433" y="41275"/>
                  <a:pt x="821267" y="82550"/>
                  <a:pt x="825500" y="203200"/>
                </a:cubicBezTo>
                <a:cubicBezTo>
                  <a:pt x="829733" y="323850"/>
                  <a:pt x="1280583" y="624417"/>
                  <a:pt x="1143000" y="723900"/>
                </a:cubicBezTo>
                <a:cubicBezTo>
                  <a:pt x="1005417" y="823383"/>
                  <a:pt x="502708" y="811741"/>
                  <a:pt x="0" y="800100"/>
                </a:cubicBezTo>
              </a:path>
            </a:pathLst>
          </a:cu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318000" y="2133600"/>
            <a:ext cx="3403600" cy="2209800"/>
            <a:chOff x="3162300" y="1276350"/>
            <a:chExt cx="2552700" cy="2209800"/>
          </a:xfrm>
        </p:grpSpPr>
        <p:sp>
          <p:nvSpPr>
            <p:cNvPr id="5" name="Oval 4"/>
            <p:cNvSpPr/>
            <p:nvPr/>
          </p:nvSpPr>
          <p:spPr>
            <a:xfrm>
              <a:off x="3162300" y="1276350"/>
              <a:ext cx="2552700" cy="2209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78481" y="1550134"/>
              <a:ext cx="1735091" cy="163121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>
                  <a:ln w="11430"/>
                  <a:gradFill>
                    <a:gsLst>
                      <a:gs pos="0">
                        <a:srgbClr val="EA157A">
                          <a:tint val="70000"/>
                          <a:satMod val="245000"/>
                        </a:srgbClr>
                      </a:gs>
                      <a:gs pos="75000">
                        <a:srgbClr val="EA157A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EA157A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/>
                </a:rPr>
                <a:t>VỊ TRÍ</a:t>
              </a:r>
            </a:p>
            <a:p>
              <a:pPr algn="ctr"/>
              <a:r>
                <a:rPr lang="en-US" sz="2000" b="1">
                  <a:ln w="11430"/>
                  <a:gradFill>
                    <a:gsLst>
                      <a:gs pos="0">
                        <a:srgbClr val="EA157A">
                          <a:tint val="70000"/>
                          <a:satMod val="245000"/>
                        </a:srgbClr>
                      </a:gs>
                      <a:gs pos="75000">
                        <a:srgbClr val="EA157A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EA157A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/>
                </a:rPr>
                <a:t>TƯƠNG ĐỐI CỦA</a:t>
              </a:r>
            </a:p>
            <a:p>
              <a:pPr algn="ctr"/>
              <a:r>
                <a:rPr lang="en-US" sz="2000" b="1">
                  <a:ln w="11430"/>
                  <a:gradFill>
                    <a:gsLst>
                      <a:gs pos="0">
                        <a:srgbClr val="EA157A">
                          <a:tint val="70000"/>
                          <a:satMod val="245000"/>
                        </a:srgbClr>
                      </a:gs>
                      <a:gs pos="75000">
                        <a:srgbClr val="EA157A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EA157A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/>
                </a:rPr>
                <a:t>ĐƯỜNG THẲNG</a:t>
              </a:r>
            </a:p>
            <a:p>
              <a:pPr algn="ctr"/>
              <a:r>
                <a:rPr lang="en-US" sz="2000" b="1">
                  <a:ln w="11430"/>
                  <a:gradFill>
                    <a:gsLst>
                      <a:gs pos="0">
                        <a:srgbClr val="EA157A">
                          <a:tint val="70000"/>
                          <a:satMod val="245000"/>
                        </a:srgbClr>
                      </a:gs>
                      <a:gs pos="75000">
                        <a:srgbClr val="EA157A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EA157A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/>
                </a:rPr>
                <a:t>VÀ </a:t>
              </a:r>
            </a:p>
            <a:p>
              <a:pPr algn="ctr"/>
              <a:r>
                <a:rPr lang="en-US" sz="2000" b="1">
                  <a:ln w="11430"/>
                  <a:gradFill>
                    <a:gsLst>
                      <a:gs pos="0">
                        <a:srgbClr val="EA157A">
                          <a:tint val="70000"/>
                          <a:satMod val="245000"/>
                        </a:srgbClr>
                      </a:gs>
                      <a:gs pos="75000">
                        <a:srgbClr val="EA157A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EA157A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/>
                </a:rPr>
                <a:t>ĐƯỜNG TRÒN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349630" y="19304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imes New Roman"/>
              </a:rPr>
              <a:t>CẮT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349755" y="1019145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imes New Roman"/>
              </a:rPr>
              <a:t>2 ĐIỂM CHUNG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708245" y="1536700"/>
            <a:ext cx="1481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prstClr val="black"/>
                </a:solidFill>
                <a:latin typeface="Times New Roman"/>
              </a:rPr>
              <a:t>a: </a:t>
            </a:r>
            <a:r>
              <a:rPr lang="en-US" b="1">
                <a:solidFill>
                  <a:srgbClr val="122DF6"/>
                </a:solidFill>
                <a:latin typeface="Times New Roman"/>
              </a:rPr>
              <a:t>Cát Tuyến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956802" y="2207329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prstClr val="black"/>
                </a:solidFill>
                <a:latin typeface="Times New Roman"/>
              </a:rPr>
              <a:t>d &lt; R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299200" y="937729"/>
            <a:ext cx="2596379" cy="1172735"/>
            <a:chOff x="4724400" y="80477"/>
            <a:chExt cx="1947284" cy="1172735"/>
          </a:xfrm>
        </p:grpSpPr>
        <p:sp>
          <p:nvSpPr>
            <p:cNvPr id="2" name="Oval 1"/>
            <p:cNvSpPr/>
            <p:nvPr/>
          </p:nvSpPr>
          <p:spPr>
            <a:xfrm>
              <a:off x="5099050" y="80477"/>
              <a:ext cx="1143000" cy="1143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4724400" y="968003"/>
              <a:ext cx="19472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5181600" y="651977"/>
              <a:ext cx="497354" cy="3160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670550" y="651977"/>
              <a:ext cx="0" cy="3160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535552" y="459542"/>
              <a:ext cx="2058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Times New Roman"/>
                </a:rPr>
                <a:t>•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52060" y="760328"/>
              <a:ext cx="2058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Times New Roman"/>
                </a:rPr>
                <a:t>•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12771" y="760328"/>
              <a:ext cx="2058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Times New Roman"/>
                </a:rPr>
                <a:t>•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42871" y="760328"/>
              <a:ext cx="2058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Times New Roman"/>
                </a:rPr>
                <a:t>•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49458" y="666750"/>
              <a:ext cx="249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Times New Roman"/>
                </a:rPr>
                <a:t>A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11458" y="392728"/>
              <a:ext cx="249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Times New Roman"/>
                </a:rPr>
                <a:t>O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514017" y="914658"/>
              <a:ext cx="249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Times New Roman"/>
                </a:rPr>
                <a:t>H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87199" y="914658"/>
              <a:ext cx="2406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Times New Roman"/>
                </a:rPr>
                <a:t>B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10886" y="635397"/>
              <a:ext cx="2070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Times New Roman"/>
                </a:rPr>
                <a:t>a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53332" y="640713"/>
              <a:ext cx="215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Times New Roman"/>
                </a:rPr>
                <a:t>d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228978" y="526305"/>
              <a:ext cx="2406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Times New Roman"/>
                </a:rPr>
                <a:t>R</a:t>
              </a:r>
            </a:p>
          </p:txBody>
        </p:sp>
        <p:sp>
          <p:nvSpPr>
            <p:cNvPr id="43" name="Half Frame 42"/>
            <p:cNvSpPr/>
            <p:nvPr/>
          </p:nvSpPr>
          <p:spPr>
            <a:xfrm>
              <a:off x="5570220" y="843847"/>
              <a:ext cx="100330" cy="119576"/>
            </a:xfrm>
            <a:prstGeom prst="halfFrame">
              <a:avLst>
                <a:gd name="adj1" fmla="val 0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521804" y="2819400"/>
            <a:ext cx="2840465" cy="1143000"/>
            <a:chOff x="6391351" y="2038350"/>
            <a:chExt cx="2130349" cy="1143000"/>
          </a:xfrm>
        </p:grpSpPr>
        <p:sp>
          <p:nvSpPr>
            <p:cNvPr id="3" name="Oval 2"/>
            <p:cNvSpPr/>
            <p:nvPr/>
          </p:nvSpPr>
          <p:spPr>
            <a:xfrm>
              <a:off x="6883400" y="2038350"/>
              <a:ext cx="1143000" cy="1143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6408121" y="2609850"/>
              <a:ext cx="21135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391351" y="2609850"/>
              <a:ext cx="2070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Times New Roman"/>
                </a:rPr>
                <a:t>a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746183" y="2409795"/>
              <a:ext cx="2058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Times New Roman"/>
                </a:rPr>
                <a:t>•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880377" y="2409795"/>
              <a:ext cx="2058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Times New Roman"/>
                </a:rPr>
                <a:t>•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317683" y="2409795"/>
              <a:ext cx="2058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Times New Roman"/>
                </a:rPr>
                <a:t>•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055537" y="2640628"/>
              <a:ext cx="5376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Times New Roman"/>
                </a:rPr>
                <a:t>H </a:t>
              </a:r>
              <a:r>
                <a:rPr lang="en-US" sz="1600">
                  <a:solidFill>
                    <a:prstClr val="black"/>
                  </a:solidFill>
                  <a:latin typeface="Cambria Math"/>
                  <a:ea typeface="Cambria Math"/>
                </a:rPr>
                <a:t>≡ O</a:t>
              </a:r>
              <a:endParaRPr lang="en-US" sz="160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574502" y="2271296"/>
              <a:ext cx="2491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Times New Roman"/>
                </a:rPr>
                <a:t>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017971" y="2271296"/>
              <a:ext cx="2406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Times New Roman"/>
                </a:rPr>
                <a:t>B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026811" y="2447955"/>
              <a:ext cx="1721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prstClr val="black"/>
                  </a:solidFill>
                  <a:latin typeface="Times New Roman"/>
                </a:rPr>
                <a:t>|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651275" y="2426732"/>
              <a:ext cx="1721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prstClr val="black"/>
                  </a:solidFill>
                  <a:latin typeface="Times New Roman"/>
                </a:rPr>
                <a:t>|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741653" y="4286190"/>
            <a:ext cx="126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imes New Roman"/>
              </a:rPr>
              <a:t>TIẾP XÚC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432802" y="40132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imes New Roman"/>
              </a:rPr>
              <a:t>1 ĐIỂM CHUNG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961646" y="4692590"/>
            <a:ext cx="1686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prstClr val="black"/>
                </a:solidFill>
                <a:latin typeface="Times New Roman"/>
              </a:rPr>
              <a:t>a: Tiếp Tuyến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995513" y="5425197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prstClr val="black"/>
                </a:solidFill>
                <a:latin typeface="Times New Roman"/>
              </a:rPr>
              <a:t>d = 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00802" y="5118040"/>
            <a:ext cx="147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imes New Roman"/>
              </a:rPr>
              <a:t>C: </a:t>
            </a:r>
            <a:r>
              <a:rPr lang="en-US" b="1">
                <a:solidFill>
                  <a:srgbClr val="FF0000"/>
                </a:solidFill>
                <a:latin typeface="Times New Roman"/>
              </a:rPr>
              <a:t>Tiếp điểm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4267200" y="5715000"/>
            <a:ext cx="2641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4" idx="4"/>
          </p:cNvCxnSpPr>
          <p:nvPr/>
        </p:nvCxnSpPr>
        <p:spPr>
          <a:xfrm>
            <a:off x="5537200" y="5150306"/>
            <a:ext cx="0" cy="5646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Half Frame 70"/>
          <p:cNvSpPr/>
          <p:nvPr/>
        </p:nvSpPr>
        <p:spPr>
          <a:xfrm>
            <a:off x="5384800" y="5607841"/>
            <a:ext cx="133773" cy="89839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435600" y="4940302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Times New Roman"/>
              </a:rPr>
              <a:t>O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588000" y="518160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Times New Roman"/>
              </a:rPr>
              <a:t>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138958" y="5715002"/>
            <a:ext cx="64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Times New Roman"/>
              </a:rPr>
              <a:t>C </a:t>
            </a:r>
            <a:r>
              <a:rPr lang="en-US" sz="1400">
                <a:solidFill>
                  <a:prstClr val="black"/>
                </a:solidFill>
                <a:latin typeface="Cambria Math"/>
                <a:ea typeface="Cambria Math"/>
              </a:rPr>
              <a:t>≡ H</a:t>
            </a:r>
            <a:endParaRPr lang="en-US" sz="140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317201" y="5471365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Times New Roman"/>
              </a:rPr>
              <a:t>a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354244" y="5505243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122DF6"/>
                </a:solidFill>
                <a:latin typeface="Times New Roman"/>
              </a:rPr>
              <a:t>•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354244" y="4958685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122DF6"/>
                </a:solidFill>
                <a:latin typeface="Times New Roman"/>
              </a:rPr>
              <a:t>•</a:t>
            </a:r>
          </a:p>
        </p:txBody>
      </p:sp>
      <p:sp>
        <p:nvSpPr>
          <p:cNvPr id="79" name="Freeform 78"/>
          <p:cNvSpPr/>
          <p:nvPr/>
        </p:nvSpPr>
        <p:spPr>
          <a:xfrm>
            <a:off x="270933" y="3776926"/>
            <a:ext cx="1993328" cy="485248"/>
          </a:xfrm>
          <a:custGeom>
            <a:avLst/>
            <a:gdLst>
              <a:gd name="connsiteX0" fmla="*/ 1435100 w 1494996"/>
              <a:gd name="connsiteY0" fmla="*/ 1324 h 485248"/>
              <a:gd name="connsiteX1" fmla="*/ 1244600 w 1494996"/>
              <a:gd name="connsiteY1" fmla="*/ 64824 h 485248"/>
              <a:gd name="connsiteX2" fmla="*/ 1435100 w 1494996"/>
              <a:gd name="connsiteY2" fmla="*/ 420424 h 485248"/>
              <a:gd name="connsiteX3" fmla="*/ 0 w 1494996"/>
              <a:gd name="connsiteY3" fmla="*/ 483924 h 48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4996" h="485248">
                <a:moveTo>
                  <a:pt x="1435100" y="1324"/>
                </a:moveTo>
                <a:cubicBezTo>
                  <a:pt x="1339850" y="-1851"/>
                  <a:pt x="1244600" y="-5026"/>
                  <a:pt x="1244600" y="64824"/>
                </a:cubicBezTo>
                <a:cubicBezTo>
                  <a:pt x="1244600" y="134674"/>
                  <a:pt x="1642533" y="350574"/>
                  <a:pt x="1435100" y="420424"/>
                </a:cubicBezTo>
                <a:cubicBezTo>
                  <a:pt x="1227667" y="490274"/>
                  <a:pt x="613833" y="487099"/>
                  <a:pt x="0" y="483924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914402" y="3059271"/>
            <a:ext cx="1332809" cy="708471"/>
          </a:xfrm>
          <a:custGeom>
            <a:avLst/>
            <a:gdLst>
              <a:gd name="connsiteX0" fmla="*/ 939800 w 999607"/>
              <a:gd name="connsiteY0" fmla="*/ 708471 h 708471"/>
              <a:gd name="connsiteX1" fmla="*/ 698500 w 999607"/>
              <a:gd name="connsiteY1" fmla="*/ 556071 h 708471"/>
              <a:gd name="connsiteX2" fmla="*/ 977900 w 999607"/>
              <a:gd name="connsiteY2" fmla="*/ 73471 h 708471"/>
              <a:gd name="connsiteX3" fmla="*/ 0 w 999607"/>
              <a:gd name="connsiteY3" fmla="*/ 9971 h 70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607" h="708471">
                <a:moveTo>
                  <a:pt x="939800" y="708471"/>
                </a:moveTo>
                <a:cubicBezTo>
                  <a:pt x="815975" y="685187"/>
                  <a:pt x="692150" y="661904"/>
                  <a:pt x="698500" y="556071"/>
                </a:cubicBezTo>
                <a:cubicBezTo>
                  <a:pt x="704850" y="450238"/>
                  <a:pt x="1094317" y="164488"/>
                  <a:pt x="977900" y="73471"/>
                </a:cubicBezTo>
                <a:cubicBezTo>
                  <a:pt x="861483" y="-17546"/>
                  <a:pt x="430741" y="-3788"/>
                  <a:pt x="0" y="9971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161919" y="3506157"/>
            <a:ext cx="1405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/>
              </a:rPr>
              <a:t>KHÔNG</a:t>
            </a:r>
            <a:r>
              <a:rPr lang="en-US" b="1">
                <a:solidFill>
                  <a:prstClr val="black"/>
                </a:solidFill>
                <a:latin typeface="Times New Roman"/>
              </a:rPr>
              <a:t> </a:t>
            </a:r>
          </a:p>
          <a:p>
            <a:r>
              <a:rPr lang="en-US" b="1">
                <a:solidFill>
                  <a:prstClr val="black"/>
                </a:solidFill>
                <a:latin typeface="Times New Roman"/>
              </a:rPr>
              <a:t>CẮT NHAU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" y="3949992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prstClr val="black"/>
                </a:solidFill>
                <a:latin typeface="Times New Roman"/>
              </a:rPr>
              <a:t>0 ĐIỂM CHUNG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982142" y="2724090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prstClr val="black"/>
                </a:solidFill>
                <a:latin typeface="Times New Roman"/>
              </a:rPr>
              <a:t>d &gt; R</a:t>
            </a:r>
          </a:p>
        </p:txBody>
      </p:sp>
      <p:sp>
        <p:nvSpPr>
          <p:cNvPr id="84" name="Oval 83"/>
          <p:cNvSpPr/>
          <p:nvPr/>
        </p:nvSpPr>
        <p:spPr>
          <a:xfrm>
            <a:off x="1931201" y="1129597"/>
            <a:ext cx="1524000" cy="114300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1393908" y="2513194"/>
            <a:ext cx="2641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2693201" y="1707905"/>
            <a:ext cx="0" cy="8052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Half Frame 86"/>
          <p:cNvSpPr/>
          <p:nvPr/>
        </p:nvSpPr>
        <p:spPr>
          <a:xfrm>
            <a:off x="2540802" y="2417143"/>
            <a:ext cx="133773" cy="89839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591601" y="1497899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Times New Roman"/>
              </a:rPr>
              <a:t>O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275688" y="198601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Times New Roman"/>
              </a:rPr>
              <a:t>d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744002" y="2520249"/>
            <a:ext cx="348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ambria Math"/>
                <a:ea typeface="Cambria Math"/>
              </a:rPr>
              <a:t> H</a:t>
            </a:r>
            <a:endParaRPr lang="en-US" sz="140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320800" y="2209802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Times New Roman"/>
              </a:rPr>
              <a:t>a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510245" y="2297370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122DF6"/>
                </a:solidFill>
                <a:latin typeface="Times New Roman"/>
              </a:rPr>
              <a:t>•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510245" y="1516282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122DF6"/>
                </a:solidFill>
                <a:latin typeface="Times New Roman"/>
              </a:rPr>
              <a:t>•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693202" y="1809479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ambria Math"/>
                <a:ea typeface="Cambria Math"/>
              </a:rPr>
              <a:t> R</a:t>
            </a:r>
            <a:endParaRPr lang="en-US" sz="140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783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" grpId="0" animBg="1"/>
      <p:bldP spid="8" grpId="0" animBg="1"/>
      <p:bldP spid="9" grpId="0" animBg="1"/>
      <p:bldP spid="11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2" grpId="0"/>
      <p:bldP spid="23" grpId="0"/>
      <p:bldP spid="41" grpId="0"/>
      <p:bldP spid="42" grpId="0"/>
      <p:bldP spid="57" grpId="0"/>
      <p:bldP spid="60" grpId="0"/>
      <p:bldP spid="61" grpId="0"/>
      <p:bldP spid="62" grpId="0"/>
      <p:bldP spid="63" grpId="0"/>
      <p:bldP spid="79" grpId="0" animBg="1"/>
      <p:bldP spid="80" grpId="0" animBg="1"/>
      <p:bldP spid="81" grpId="0"/>
      <p:bldP spid="82" grpId="0"/>
      <p:bldP spid="8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82AB88CB-A699-4959-96D0-43D8FFA5A597}"/>
              </a:ext>
            </a:extLst>
          </p:cNvPr>
          <p:cNvSpPr/>
          <p:nvPr/>
        </p:nvSpPr>
        <p:spPr>
          <a:xfrm>
            <a:off x="1967753" y="2096130"/>
            <a:ext cx="8699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Ở NHÀ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3200400"/>
            <a:ext cx="1013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17,18,19/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/109,110</a:t>
            </a:r>
          </a:p>
          <a:p>
            <a:pPr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?1/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/110</a:t>
            </a:r>
          </a:p>
          <a:p>
            <a:pPr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47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ChangeArrowheads="1"/>
          </p:cNvSpPr>
          <p:nvPr/>
        </p:nvSpPr>
        <p:spPr bwMode="auto">
          <a:xfrm>
            <a:off x="0" y="743248"/>
            <a:ext cx="11830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buFont typeface="Arial" charset="0"/>
              <a:buNone/>
            </a:pPr>
            <a:r>
              <a:rPr lang="en-US" altLang="en-US" sz="2400" b="1" dirty="0">
                <a:solidFill>
                  <a:srgbClr val="7D5008"/>
                </a:solidFill>
                <a:latin typeface="Arial" charset="0"/>
                <a:cs typeface="Calibri" pitchFamily="34" charset="0"/>
              </a:rPr>
              <a:t>1) </a:t>
            </a:r>
            <a:r>
              <a:rPr lang="en-US" altLang="en-US" sz="2400" b="1" dirty="0" err="1">
                <a:solidFill>
                  <a:srgbClr val="7D5008"/>
                </a:solidFill>
                <a:latin typeface="Arial" charset="0"/>
                <a:cs typeface="Calibri" pitchFamily="34" charset="0"/>
              </a:rPr>
              <a:t>Nêu</a:t>
            </a:r>
            <a:r>
              <a:rPr lang="en-US" altLang="en-US" sz="2400" b="1" dirty="0">
                <a:solidFill>
                  <a:srgbClr val="7D5008"/>
                </a:solidFill>
                <a:latin typeface="Arial" charset="0"/>
                <a:cs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7D5008"/>
                </a:solidFill>
                <a:latin typeface="Arial" charset="0"/>
                <a:cs typeface="Calibri" pitchFamily="34" charset="0"/>
              </a:rPr>
              <a:t>các</a:t>
            </a:r>
            <a:r>
              <a:rPr lang="en-US" altLang="en-US" sz="2400" b="1" dirty="0">
                <a:solidFill>
                  <a:srgbClr val="7D5008"/>
                </a:solidFill>
                <a:latin typeface="Arial" charset="0"/>
                <a:cs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7D5008"/>
                </a:solidFill>
                <a:latin typeface="Arial" charset="0"/>
                <a:cs typeface="Calibri" pitchFamily="34" charset="0"/>
              </a:rPr>
              <a:t>vị</a:t>
            </a:r>
            <a:r>
              <a:rPr lang="en-US" altLang="en-US" sz="2400" b="1" dirty="0">
                <a:solidFill>
                  <a:srgbClr val="7D5008"/>
                </a:solidFill>
                <a:latin typeface="Arial" charset="0"/>
                <a:cs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7D5008"/>
                </a:solidFill>
                <a:latin typeface="Arial" charset="0"/>
                <a:cs typeface="Calibri" pitchFamily="34" charset="0"/>
              </a:rPr>
              <a:t>trí</a:t>
            </a:r>
            <a:r>
              <a:rPr lang="en-US" altLang="en-US" sz="2400" b="1" dirty="0">
                <a:solidFill>
                  <a:srgbClr val="7D5008"/>
                </a:solidFill>
                <a:latin typeface="Arial" charset="0"/>
                <a:cs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7D5008"/>
                </a:solidFill>
                <a:latin typeface="Arial" charset="0"/>
                <a:cs typeface="Calibri" pitchFamily="34" charset="0"/>
              </a:rPr>
              <a:t>tương</a:t>
            </a:r>
            <a:r>
              <a:rPr lang="en-US" altLang="en-US" sz="2400" b="1" dirty="0">
                <a:solidFill>
                  <a:srgbClr val="7D5008"/>
                </a:solidFill>
                <a:latin typeface="Arial" charset="0"/>
                <a:cs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7D5008"/>
                </a:solidFill>
                <a:latin typeface="Arial" charset="0"/>
                <a:cs typeface="Calibri" pitchFamily="34" charset="0"/>
              </a:rPr>
              <a:t>đối</a:t>
            </a:r>
            <a:r>
              <a:rPr lang="en-US" altLang="en-US" sz="2400" b="1" dirty="0">
                <a:solidFill>
                  <a:srgbClr val="7D5008"/>
                </a:solidFill>
                <a:latin typeface="Arial" charset="0"/>
                <a:cs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7D5008"/>
                </a:solidFill>
                <a:latin typeface="Arial" charset="0"/>
                <a:cs typeface="Calibri" pitchFamily="34" charset="0"/>
              </a:rPr>
              <a:t>của</a:t>
            </a:r>
            <a:r>
              <a:rPr lang="en-US" altLang="en-US" sz="2400" b="1" dirty="0">
                <a:solidFill>
                  <a:srgbClr val="7D5008"/>
                </a:solidFill>
                <a:latin typeface="Arial" charset="0"/>
                <a:cs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7D5008"/>
                </a:solidFill>
                <a:latin typeface="Arial" charset="0"/>
                <a:cs typeface="Calibri" pitchFamily="34" charset="0"/>
              </a:rPr>
              <a:t>điểm</a:t>
            </a:r>
            <a:r>
              <a:rPr lang="en-US" altLang="en-US" sz="2400" b="1" dirty="0">
                <a:solidFill>
                  <a:srgbClr val="7D5008"/>
                </a:solidFill>
                <a:latin typeface="Arial" charset="0"/>
                <a:cs typeface="Calibri" pitchFamily="34" charset="0"/>
              </a:rPr>
              <a:t> M </a:t>
            </a:r>
            <a:r>
              <a:rPr lang="en-US" altLang="en-US" sz="2400" b="1" dirty="0" err="1">
                <a:solidFill>
                  <a:srgbClr val="7D5008"/>
                </a:solidFill>
                <a:latin typeface="Arial" charset="0"/>
                <a:cs typeface="Calibri" pitchFamily="34" charset="0"/>
              </a:rPr>
              <a:t>đối</a:t>
            </a:r>
            <a:r>
              <a:rPr lang="en-US" altLang="en-US" sz="2400" b="1" dirty="0">
                <a:solidFill>
                  <a:srgbClr val="7D5008"/>
                </a:solidFill>
                <a:latin typeface="Arial" charset="0"/>
                <a:cs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7D5008"/>
                </a:solidFill>
                <a:latin typeface="Arial" charset="0"/>
                <a:cs typeface="Calibri" pitchFamily="34" charset="0"/>
              </a:rPr>
              <a:t>với</a:t>
            </a:r>
            <a:r>
              <a:rPr lang="en-US" altLang="en-US" sz="2400" b="1" dirty="0">
                <a:solidFill>
                  <a:srgbClr val="7D5008"/>
                </a:solidFill>
                <a:latin typeface="Arial" charset="0"/>
                <a:cs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7D5008"/>
                </a:solidFill>
                <a:latin typeface="Arial" charset="0"/>
                <a:cs typeface="Calibri" pitchFamily="34" charset="0"/>
              </a:rPr>
              <a:t>đường</a:t>
            </a:r>
            <a:r>
              <a:rPr lang="en-US" altLang="en-US" sz="2400" b="1" dirty="0">
                <a:solidFill>
                  <a:srgbClr val="7D5008"/>
                </a:solidFill>
                <a:latin typeface="Arial" charset="0"/>
                <a:cs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7D5008"/>
                </a:solidFill>
                <a:latin typeface="Arial" charset="0"/>
                <a:cs typeface="Calibri" pitchFamily="34" charset="0"/>
              </a:rPr>
              <a:t>tròn</a:t>
            </a:r>
            <a:r>
              <a:rPr lang="en-US" altLang="en-US" sz="2400" b="1" dirty="0">
                <a:solidFill>
                  <a:srgbClr val="7D5008"/>
                </a:solidFill>
                <a:latin typeface="Arial" charset="0"/>
                <a:cs typeface="Calibri" pitchFamily="34" charset="0"/>
              </a:rPr>
              <a:t> (O ; R) ?</a:t>
            </a:r>
            <a:endParaRPr lang="en-US" altLang="en-US" sz="2400" b="1" dirty="0">
              <a:solidFill>
                <a:srgbClr val="7D5008"/>
              </a:solidFill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4099" name="Text Box 10"/>
          <p:cNvSpPr txBox="1">
            <a:spLocks noChangeArrowheads="1"/>
          </p:cNvSpPr>
          <p:nvPr/>
        </p:nvSpPr>
        <p:spPr bwMode="auto">
          <a:xfrm>
            <a:off x="1879601" y="3281363"/>
            <a:ext cx="64135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939800" y="6275389"/>
            <a:ext cx="7556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20651" y="69851"/>
            <a:ext cx="11997267" cy="587375"/>
            <a:chOff x="90153" y="5981"/>
            <a:chExt cx="9053847" cy="748752"/>
          </a:xfrm>
        </p:grpSpPr>
        <p:sp>
          <p:nvSpPr>
            <p:cNvPr id="4" name="TextBox 3"/>
            <p:cNvSpPr txBox="1"/>
            <p:nvPr/>
          </p:nvSpPr>
          <p:spPr>
            <a:xfrm>
              <a:off x="911846" y="5981"/>
              <a:ext cx="7162800" cy="7454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KIỂM TRA KIẾN THỨC CŨ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90153" y="52526"/>
              <a:ext cx="9053847" cy="702207"/>
            </a:xfrm>
            <a:prstGeom prst="roundRect">
              <a:avLst/>
            </a:prstGeom>
            <a:noFill/>
            <a:ln w="63500" cmpd="thickThin">
              <a:solidFill>
                <a:srgbClr val="FFC000">
                  <a:alpha val="9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982" y="4499910"/>
            <a:ext cx="1225973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 dirty="0">
                <a:solidFill>
                  <a:srgbClr val="7D5008"/>
                </a:solidFill>
                <a:latin typeface="Arial" charset="0"/>
                <a:cs typeface="Calibri" pitchFamily="34" charset="0"/>
              </a:rPr>
              <a:t>2) </a:t>
            </a:r>
            <a:r>
              <a:rPr lang="en-US" altLang="en-US" sz="2400" b="1" dirty="0" err="1">
                <a:solidFill>
                  <a:srgbClr val="7D5008"/>
                </a:solidFill>
                <a:latin typeface="Arial" charset="0"/>
                <a:cs typeface="Calibri" pitchFamily="34" charset="0"/>
              </a:rPr>
              <a:t>Đối</a:t>
            </a:r>
            <a:r>
              <a:rPr lang="en-US" altLang="en-US" sz="2400" b="1" dirty="0">
                <a:solidFill>
                  <a:srgbClr val="7D5008"/>
                </a:solidFill>
                <a:latin typeface="Arial" charset="0"/>
                <a:cs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7D5008"/>
                </a:solidFill>
                <a:latin typeface="Arial" charset="0"/>
                <a:cs typeface="Calibri" pitchFamily="34" charset="0"/>
              </a:rPr>
              <a:t>với</a:t>
            </a:r>
            <a:r>
              <a:rPr lang="en-US" altLang="en-US" sz="2400" b="1" dirty="0">
                <a:solidFill>
                  <a:srgbClr val="7D5008"/>
                </a:solidFill>
                <a:latin typeface="Arial" charset="0"/>
                <a:cs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7D5008"/>
                </a:solidFill>
                <a:latin typeface="Arial" charset="0"/>
                <a:cs typeface="Calibri" pitchFamily="34" charset="0"/>
              </a:rPr>
              <a:t>mỗi</a:t>
            </a:r>
            <a:r>
              <a:rPr lang="en-US" altLang="en-US" sz="2400" b="1" dirty="0">
                <a:solidFill>
                  <a:srgbClr val="7D5008"/>
                </a:solidFill>
                <a:latin typeface="Arial" charset="0"/>
                <a:cs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7D5008"/>
                </a:solidFill>
                <a:latin typeface="Arial" charset="0"/>
                <a:cs typeface="Calibri" pitchFamily="34" charset="0"/>
              </a:rPr>
              <a:t>vị</a:t>
            </a:r>
            <a:r>
              <a:rPr lang="en-US" altLang="en-US" sz="2400" b="1" dirty="0">
                <a:solidFill>
                  <a:srgbClr val="7D5008"/>
                </a:solidFill>
                <a:latin typeface="Arial" charset="0"/>
                <a:cs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7D5008"/>
                </a:solidFill>
                <a:latin typeface="Arial" charset="0"/>
                <a:cs typeface="Calibri" pitchFamily="34" charset="0"/>
              </a:rPr>
              <a:t>trí</a:t>
            </a:r>
            <a:r>
              <a:rPr lang="en-US" altLang="en-US" sz="2400" b="1" dirty="0">
                <a:solidFill>
                  <a:srgbClr val="7D5008"/>
                </a:solidFill>
                <a:latin typeface="Arial" charset="0"/>
                <a:cs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7D5008"/>
                </a:solidFill>
                <a:latin typeface="Arial" charset="0"/>
                <a:cs typeface="Calibri" pitchFamily="34" charset="0"/>
              </a:rPr>
              <a:t>tương</a:t>
            </a:r>
            <a:r>
              <a:rPr lang="en-US" altLang="en-US" sz="2400" b="1" dirty="0">
                <a:solidFill>
                  <a:srgbClr val="7D5008"/>
                </a:solidFill>
                <a:latin typeface="Arial" charset="0"/>
                <a:cs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7D5008"/>
                </a:solidFill>
                <a:latin typeface="Arial" charset="0"/>
                <a:cs typeface="Calibri" pitchFamily="34" charset="0"/>
              </a:rPr>
              <a:t>đối</a:t>
            </a:r>
            <a:r>
              <a:rPr lang="en-US" altLang="en-US" sz="2400" b="1" dirty="0">
                <a:solidFill>
                  <a:srgbClr val="7D5008"/>
                </a:solidFill>
                <a:latin typeface="Arial" charset="0"/>
                <a:cs typeface="Calibri" pitchFamily="34" charset="0"/>
              </a:rPr>
              <a:t>, </a:t>
            </a:r>
            <a:r>
              <a:rPr lang="en-US" altLang="en-US" sz="2400" b="1" dirty="0" err="1">
                <a:solidFill>
                  <a:srgbClr val="7D5008"/>
                </a:solidFill>
                <a:latin typeface="Arial" charset="0"/>
                <a:cs typeface="Calibri" pitchFamily="34" charset="0"/>
              </a:rPr>
              <a:t>hãy</a:t>
            </a:r>
            <a:r>
              <a:rPr lang="en-US" altLang="en-US" sz="2400" b="1" dirty="0">
                <a:solidFill>
                  <a:srgbClr val="7D5008"/>
                </a:solidFill>
                <a:latin typeface="Arial" charset="0"/>
                <a:cs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7D5008"/>
                </a:solidFill>
                <a:latin typeface="Arial" charset="0"/>
                <a:cs typeface="Calibri" pitchFamily="34" charset="0"/>
              </a:rPr>
              <a:t>tìm</a:t>
            </a:r>
            <a:r>
              <a:rPr lang="en-US" altLang="en-US" sz="2400" b="1" dirty="0">
                <a:solidFill>
                  <a:srgbClr val="7D5008"/>
                </a:solidFill>
                <a:latin typeface="Arial" charset="0"/>
                <a:cs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7D5008"/>
                </a:solidFill>
                <a:latin typeface="Arial" charset="0"/>
                <a:cs typeface="Calibri" pitchFamily="34" charset="0"/>
              </a:rPr>
              <a:t>hệ</a:t>
            </a:r>
            <a:r>
              <a:rPr lang="en-US" altLang="en-US" sz="2400" b="1" dirty="0">
                <a:solidFill>
                  <a:srgbClr val="7D5008"/>
                </a:solidFill>
                <a:latin typeface="Arial" charset="0"/>
                <a:cs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7D5008"/>
                </a:solidFill>
                <a:latin typeface="Arial" charset="0"/>
                <a:cs typeface="Calibri" pitchFamily="34" charset="0"/>
              </a:rPr>
              <a:t>thức</a:t>
            </a:r>
            <a:r>
              <a:rPr lang="en-US" altLang="en-US" sz="2400" b="1" dirty="0">
                <a:solidFill>
                  <a:srgbClr val="7D5008"/>
                </a:solidFill>
                <a:latin typeface="Arial" charset="0"/>
                <a:cs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7D5008"/>
                </a:solidFill>
                <a:latin typeface="Arial" charset="0"/>
                <a:cs typeface="Calibri" pitchFamily="34" charset="0"/>
              </a:rPr>
              <a:t>giữa</a:t>
            </a:r>
            <a:r>
              <a:rPr lang="en-US" altLang="en-US" sz="2400" b="1" dirty="0">
                <a:solidFill>
                  <a:srgbClr val="7D5008"/>
                </a:solidFill>
                <a:latin typeface="Arial" charset="0"/>
                <a:cs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7D5008"/>
                </a:solidFill>
                <a:latin typeface="Arial" charset="0"/>
                <a:cs typeface="Calibri" pitchFamily="34" charset="0"/>
              </a:rPr>
              <a:t>khoảng</a:t>
            </a:r>
            <a:r>
              <a:rPr lang="en-US" altLang="en-US" sz="2400" b="1" dirty="0">
                <a:solidFill>
                  <a:srgbClr val="7D5008"/>
                </a:solidFill>
                <a:latin typeface="Arial" charset="0"/>
                <a:cs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7D5008"/>
                </a:solidFill>
                <a:latin typeface="Arial" charset="0"/>
                <a:cs typeface="Calibri" pitchFamily="34" charset="0"/>
              </a:rPr>
              <a:t>cách</a:t>
            </a:r>
            <a:r>
              <a:rPr lang="en-US" altLang="en-US" sz="2400" b="1" dirty="0">
                <a:solidFill>
                  <a:srgbClr val="7D5008"/>
                </a:solidFill>
                <a:latin typeface="Arial" charset="0"/>
                <a:cs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7D5008"/>
                </a:solidFill>
                <a:latin typeface="Arial" charset="0"/>
                <a:cs typeface="Calibri" pitchFamily="34" charset="0"/>
              </a:rPr>
              <a:t>từ</a:t>
            </a:r>
            <a:r>
              <a:rPr lang="en-US" altLang="en-US" sz="2400" b="1" dirty="0">
                <a:solidFill>
                  <a:srgbClr val="7D5008"/>
                </a:solidFill>
                <a:latin typeface="Arial" charset="0"/>
                <a:cs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7D5008"/>
                </a:solidFill>
                <a:latin typeface="Arial" charset="0"/>
                <a:cs typeface="Calibri" pitchFamily="34" charset="0"/>
              </a:rPr>
              <a:t>điểm</a:t>
            </a:r>
            <a:r>
              <a:rPr lang="en-US" altLang="en-US" sz="2400" b="1" dirty="0">
                <a:solidFill>
                  <a:srgbClr val="7D5008"/>
                </a:solidFill>
                <a:latin typeface="Arial" charset="0"/>
                <a:cs typeface="Calibri" pitchFamily="34" charset="0"/>
              </a:rPr>
              <a:t> M </a:t>
            </a:r>
            <a:r>
              <a:rPr lang="en-US" altLang="en-US" sz="2400" b="1" dirty="0" err="1">
                <a:solidFill>
                  <a:srgbClr val="7D5008"/>
                </a:solidFill>
                <a:latin typeface="Arial" charset="0"/>
                <a:cs typeface="Calibri" pitchFamily="34" charset="0"/>
              </a:rPr>
              <a:t>đến</a:t>
            </a:r>
            <a:r>
              <a:rPr lang="en-US" altLang="en-US" sz="2400" b="1" dirty="0">
                <a:solidFill>
                  <a:srgbClr val="7D5008"/>
                </a:solidFill>
                <a:latin typeface="Arial" charset="0"/>
                <a:cs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7D5008"/>
                </a:solidFill>
                <a:latin typeface="Arial" charset="0"/>
                <a:cs typeface="Calibri" pitchFamily="34" charset="0"/>
              </a:rPr>
              <a:t>đường</a:t>
            </a:r>
            <a:r>
              <a:rPr lang="en-US" altLang="en-US" sz="2400" b="1" dirty="0">
                <a:solidFill>
                  <a:srgbClr val="7D5008"/>
                </a:solidFill>
                <a:latin typeface="Arial" charset="0"/>
                <a:cs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7D5008"/>
                </a:solidFill>
                <a:latin typeface="Arial" charset="0"/>
                <a:cs typeface="Calibri" pitchFamily="34" charset="0"/>
              </a:rPr>
              <a:t>tròn</a:t>
            </a:r>
            <a:r>
              <a:rPr lang="en-US" altLang="en-US" sz="2400" b="1" dirty="0">
                <a:solidFill>
                  <a:srgbClr val="7D5008"/>
                </a:solidFill>
                <a:latin typeface="Arial" charset="0"/>
                <a:cs typeface="Calibri" pitchFamily="34" charset="0"/>
              </a:rPr>
              <a:t> (O ; R) ?</a:t>
            </a:r>
            <a:endParaRPr lang="en-US" altLang="en-US" sz="2400" b="1" dirty="0">
              <a:solidFill>
                <a:srgbClr val="7D5008"/>
              </a:solidFill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800" y="1352551"/>
            <a:ext cx="12160251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Có</a:t>
            </a:r>
            <a:r>
              <a:rPr lang="en-US" alt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ba</a:t>
            </a:r>
            <a:r>
              <a:rPr lang="en-US" alt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vị</a:t>
            </a:r>
            <a:r>
              <a:rPr lang="en-US" alt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trí</a:t>
            </a:r>
            <a:r>
              <a:rPr lang="en-US" alt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tương</a:t>
            </a:r>
            <a:r>
              <a:rPr lang="en-US" alt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đối</a:t>
            </a:r>
            <a:r>
              <a:rPr lang="en-US" alt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điểm</a:t>
            </a:r>
            <a:r>
              <a:rPr lang="en-US" alt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 M </a:t>
            </a:r>
            <a:r>
              <a:rPr lang="en-US" altLang="en-US" sz="2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đối</a:t>
            </a:r>
            <a:r>
              <a:rPr lang="en-US" alt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đường</a:t>
            </a:r>
            <a:r>
              <a:rPr lang="en-US" alt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tròn</a:t>
            </a:r>
            <a:r>
              <a:rPr lang="en-US" alt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 (O ; R):</a:t>
            </a:r>
          </a:p>
        </p:txBody>
      </p:sp>
      <p:sp>
        <p:nvSpPr>
          <p:cNvPr id="4113" name="TextBox 18"/>
          <p:cNvSpPr txBox="1">
            <a:spLocks noChangeArrowheads="1"/>
          </p:cNvSpPr>
          <p:nvPr/>
        </p:nvSpPr>
        <p:spPr bwMode="auto">
          <a:xfrm>
            <a:off x="11620501" y="6581776"/>
            <a:ext cx="438151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>
                <a:latin typeface="Arial" charset="0"/>
                <a:cs typeface="Arial" charset="0"/>
              </a:rPr>
              <a:t>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1" y="2037697"/>
            <a:ext cx="23622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9177" y="2085321"/>
            <a:ext cx="2363787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23116" y="1978025"/>
            <a:ext cx="23622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127313" y="5486400"/>
            <a:ext cx="8495803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Điểm</a:t>
            </a:r>
            <a:r>
              <a:rPr lang="en-US" sz="2400" b="1" dirty="0">
                <a:solidFill>
                  <a:schemeClr val="tx1"/>
                </a:solidFill>
              </a:rPr>
              <a:t>  M </a:t>
            </a:r>
            <a:r>
              <a:rPr lang="en-US" sz="2400" b="1" dirty="0" err="1">
                <a:solidFill>
                  <a:schemeClr val="tx1"/>
                </a:solidFill>
              </a:rPr>
              <a:t>nằm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trên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đường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tròn</a:t>
            </a:r>
            <a:r>
              <a:rPr lang="en-US" sz="2400" b="1" dirty="0">
                <a:solidFill>
                  <a:schemeClr val="tx1"/>
                </a:solidFill>
              </a:rPr>
              <a:t> (O;R)↔OM=R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9596" y="6387377"/>
            <a:ext cx="8573519" cy="388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Điểm</a:t>
            </a:r>
            <a:r>
              <a:rPr lang="en-US" sz="2400" b="1" dirty="0">
                <a:solidFill>
                  <a:schemeClr val="tx1"/>
                </a:solidFill>
              </a:rPr>
              <a:t>  M </a:t>
            </a:r>
            <a:r>
              <a:rPr lang="en-US" sz="2400" b="1" dirty="0" err="1">
                <a:solidFill>
                  <a:schemeClr val="tx1"/>
                </a:solidFill>
              </a:rPr>
              <a:t>nằm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ngoài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đường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tròn</a:t>
            </a:r>
            <a:r>
              <a:rPr lang="en-US" sz="2400" b="1" dirty="0">
                <a:solidFill>
                  <a:schemeClr val="tx1"/>
                </a:solidFill>
              </a:rPr>
              <a:t> (O;R)↔OM&gt;R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9877" y="5911883"/>
            <a:ext cx="8533239" cy="4018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2420684" y="5911883"/>
            <a:ext cx="9883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                                                      </a:t>
            </a:r>
            <a:r>
              <a:rPr lang="en-US" sz="2400" b="1" dirty="0" err="1"/>
              <a:t>Điểm</a:t>
            </a:r>
            <a:r>
              <a:rPr lang="en-US" sz="2400" b="1" dirty="0"/>
              <a:t>  M </a:t>
            </a:r>
            <a:r>
              <a:rPr lang="en-US" sz="2400" b="1" dirty="0" err="1"/>
              <a:t>nằm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đường</a:t>
            </a:r>
            <a:r>
              <a:rPr lang="en-US" sz="2400" b="1" dirty="0"/>
              <a:t> </a:t>
            </a:r>
            <a:r>
              <a:rPr lang="en-US" sz="2400" b="1" dirty="0" err="1"/>
              <a:t>tròn</a:t>
            </a:r>
            <a:r>
              <a:rPr lang="en-US" sz="2400" b="1" dirty="0"/>
              <a:t> (O;R)↔OM&lt;R</a:t>
            </a:r>
          </a:p>
        </p:txBody>
      </p:sp>
    </p:spTree>
    <p:extLst>
      <p:ext uri="{BB962C8B-B14F-4D97-AF65-F5344CB8AC3E}">
        <p14:creationId xmlns:p14="http://schemas.microsoft.com/office/powerpoint/2010/main" val="335324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16" grpId="0"/>
      <p:bldP spid="5" grpId="0"/>
      <p:bldP spid="26" grpId="0" animBg="1"/>
      <p:bldP spid="27" grpId="0" animBg="1"/>
      <p:bldP spid="28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057400"/>
            <a:ext cx="1097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/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967207"/>
            <a:ext cx="9753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TIẾT 23: </a:t>
            </a:r>
            <a:r>
              <a:rPr lang="vi-VN" sz="40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§</a:t>
            </a:r>
            <a:r>
              <a:rPr lang="en-US" sz="40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4</a:t>
            </a:r>
            <a:r>
              <a:rPr lang="vi-VN" sz="40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VỊ TRÍ TƯƠNG ĐỐI CỦA ĐƯỜNG THẲNG VÀ ĐƯỜNG TRÒN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743206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711200" y="2438400"/>
            <a:ext cx="2336800" cy="17526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64000">
                <a:srgbClr val="FF0300"/>
              </a:gs>
              <a:gs pos="99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181600" y="2178050"/>
            <a:ext cx="2082800" cy="15621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85000">
                <a:srgbClr val="FF03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9753600" y="1866900"/>
            <a:ext cx="1879600" cy="1409700"/>
          </a:xfrm>
          <a:prstGeom prst="ellipse">
            <a:avLst/>
          </a:prstGeom>
          <a:gradFill>
            <a:gsLst>
              <a:gs pos="0">
                <a:srgbClr val="FFF200"/>
              </a:gs>
              <a:gs pos="76000">
                <a:srgbClr val="FF7A00"/>
              </a:gs>
              <a:gs pos="99000">
                <a:srgbClr val="FF03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733800"/>
            <a:ext cx="12192000" cy="22669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544" y="1947219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/>
              </a:rPr>
              <a:t>Cắt đường chân trời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34082" y="1405237"/>
            <a:ext cx="3427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/>
              </a:rPr>
              <a:t>tiếp xúc đường chân trời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89230" y="989738"/>
            <a:ext cx="2316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/>
              </a:rPr>
              <a:t>không cắt 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Times New Roman"/>
              </a:rPr>
              <a:t>đường chân trời</a:t>
            </a:r>
          </a:p>
        </p:txBody>
      </p:sp>
      <p:sp>
        <p:nvSpPr>
          <p:cNvPr id="10" name="Oval 9"/>
          <p:cNvSpPr/>
          <p:nvPr/>
        </p:nvSpPr>
        <p:spPr>
          <a:xfrm>
            <a:off x="711200" y="2438400"/>
            <a:ext cx="2336800" cy="1752600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3748314"/>
            <a:ext cx="12192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572000" y="3991428"/>
            <a:ext cx="7315200" cy="1371600"/>
            <a:chOff x="3429000" y="3134178"/>
            <a:chExt cx="5486400" cy="1371600"/>
          </a:xfrm>
        </p:grpSpPr>
        <p:sp>
          <p:nvSpPr>
            <p:cNvPr id="5" name="Cloud Callout 4"/>
            <p:cNvSpPr/>
            <p:nvPr/>
          </p:nvSpPr>
          <p:spPr>
            <a:xfrm>
              <a:off x="3429000" y="3134178"/>
              <a:ext cx="5486400" cy="1371600"/>
            </a:xfrm>
            <a:prstGeom prst="cloudCallout">
              <a:avLst>
                <a:gd name="adj1" fmla="val 46498"/>
                <a:gd name="adj2" fmla="val 72900"/>
              </a:avLst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86201" y="3398157"/>
              <a:ext cx="4838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b="1">
                  <a:solidFill>
                    <a:prstClr val="black"/>
                  </a:solidFill>
                  <a:latin typeface="Times New Roman"/>
                </a:rPr>
                <a:t>Hãy cho biết từng hình một, giữa đường thẳng và đường tròn có mấy điểm chung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5475" y="3421169"/>
            <a:ext cx="32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122DF6"/>
                </a:solidFill>
                <a:latin typeface="Times New Roman"/>
              </a:rPr>
              <a:t>•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86827" y="3435683"/>
            <a:ext cx="32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122DF6"/>
                </a:solidFill>
                <a:latin typeface="Times New Roman"/>
              </a:rPr>
              <a:t>•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19168" y="3447188"/>
            <a:ext cx="32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122DF6"/>
                </a:solidFill>
                <a:latin typeface="Times New Roman"/>
              </a:rPr>
              <a:t>•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5518" y="4409295"/>
            <a:ext cx="2157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122DF6"/>
                </a:solidFill>
                <a:latin typeface="Times New Roman"/>
              </a:rPr>
              <a:t>Có 02 điểm chung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99818" y="4409295"/>
            <a:ext cx="2157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122DF6"/>
                </a:solidFill>
                <a:latin typeface="Times New Roman"/>
              </a:rPr>
              <a:t>Có 01 điểm chung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807547" y="3309489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122DF6"/>
                </a:solidFill>
                <a:latin typeface="Times New Roman"/>
              </a:rPr>
              <a:t>0 điểm chung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03200" y="4114800"/>
            <a:ext cx="7315200" cy="1371600"/>
            <a:chOff x="3429000" y="3077028"/>
            <a:chExt cx="5486400" cy="1371600"/>
          </a:xfrm>
        </p:grpSpPr>
        <p:sp>
          <p:nvSpPr>
            <p:cNvPr id="31" name="Cloud Callout 30"/>
            <p:cNvSpPr/>
            <p:nvPr/>
          </p:nvSpPr>
          <p:spPr>
            <a:xfrm>
              <a:off x="3429000" y="3077028"/>
              <a:ext cx="5486400" cy="1371600"/>
            </a:xfrm>
            <a:prstGeom prst="cloudCallout">
              <a:avLst>
                <a:gd name="adj1" fmla="val -29957"/>
                <a:gd name="adj2" fmla="val 67609"/>
              </a:avLst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86201" y="3398157"/>
              <a:ext cx="4838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b="1">
                  <a:solidFill>
                    <a:prstClr val="black"/>
                  </a:solidFill>
                  <a:latin typeface="Times New Roman"/>
                </a:rPr>
                <a:t>Giữa đường thẳng và đường tròn có thể có 03 điểm chung trở lên không?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361568" y="3825282"/>
            <a:ext cx="7315200" cy="1703892"/>
            <a:chOff x="3429000" y="3077028"/>
            <a:chExt cx="5486400" cy="1371600"/>
          </a:xfrm>
        </p:grpSpPr>
        <p:sp>
          <p:nvSpPr>
            <p:cNvPr id="34" name="Cloud Callout 33"/>
            <p:cNvSpPr/>
            <p:nvPr/>
          </p:nvSpPr>
          <p:spPr>
            <a:xfrm>
              <a:off x="3429000" y="3077028"/>
              <a:ext cx="5486400" cy="1371600"/>
            </a:xfrm>
            <a:prstGeom prst="cloudCallout">
              <a:avLst>
                <a:gd name="adj1" fmla="val -29957"/>
                <a:gd name="adj2" fmla="val 67609"/>
              </a:avLst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86201" y="3310286"/>
              <a:ext cx="4838700" cy="817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b="1">
                  <a:solidFill>
                    <a:prstClr val="black"/>
                  </a:solidFill>
                  <a:latin typeface="Times New Roman"/>
                </a:rPr>
                <a:t>Giả sử đường thẳng và đường tròn có 03 </a:t>
              </a:r>
            </a:p>
            <a:p>
              <a:pPr algn="l"/>
              <a:r>
                <a:rPr lang="en-US" sz="2000" b="1">
                  <a:solidFill>
                    <a:prstClr val="black"/>
                  </a:solidFill>
                  <a:latin typeface="Times New Roman"/>
                </a:rPr>
                <a:t>điểm chung nghĩa là đường tròn đi qua 03 </a:t>
              </a:r>
            </a:p>
            <a:p>
              <a:pPr algn="l"/>
              <a:r>
                <a:rPr lang="en-US" sz="2000" b="1">
                  <a:solidFill>
                    <a:prstClr val="black"/>
                  </a:solidFill>
                  <a:latin typeface="Times New Roman"/>
                </a:rPr>
                <a:t>điểm thẳng hàng =&gt; vô lý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883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5" grpId="0" animBg="1"/>
      <p:bldP spid="11" grpId="0"/>
      <p:bldP spid="28" grpId="0"/>
      <p:bldP spid="29" grpId="0"/>
      <p:bldP spid="10" grpId="0" animBg="1"/>
      <p:bldP spid="12" grpId="0"/>
      <p:bldP spid="17" grpId="0"/>
      <p:bldP spid="18" grpId="0"/>
      <p:bldP spid="13" grpId="0"/>
      <p:bldP spid="13" grpId="1"/>
      <p:bldP spid="20" grpId="0"/>
      <p:bldP spid="20" grpId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" y="2133600"/>
            <a:ext cx="5958840" cy="472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69" y="2133600"/>
            <a:ext cx="5923811" cy="47244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5"/>
            <a:ext cx="12192000" cy="1200329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TIẾT 23. VỊ TRÍ TƯƠNG ĐỐI CỦA ĐƯỜNG THẲNG VÀ ĐƯỜNG TRÒN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400800" y="4495824"/>
            <a:ext cx="5638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vị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trí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Mặt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trời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so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chân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trời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ba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vị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trí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tương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tròn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5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05DFE5E-8C8D-4A62-B3C7-9E1BC5229E3B}"/>
              </a:ext>
            </a:extLst>
          </p:cNvPr>
          <p:cNvGrpSpPr/>
          <p:nvPr/>
        </p:nvGrpSpPr>
        <p:grpSpPr>
          <a:xfrm>
            <a:off x="4038600" y="304800"/>
            <a:ext cx="7620000" cy="3380492"/>
            <a:chOff x="5823076" y="454240"/>
            <a:chExt cx="5441802" cy="338049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69A98C7-0E2A-4473-A8F0-C07B9E2090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291" t="4685" r="68645" b="-4685"/>
            <a:stretch/>
          </p:blipFill>
          <p:spPr>
            <a:xfrm>
              <a:off x="5823076" y="835240"/>
              <a:ext cx="1850213" cy="2999492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7B74E80-0038-459B-8108-090EB7008BFA}"/>
                </a:ext>
              </a:extLst>
            </p:cNvPr>
            <p:cNvSpPr/>
            <p:nvPr/>
          </p:nvSpPr>
          <p:spPr>
            <a:xfrm>
              <a:off x="7635510" y="454240"/>
              <a:ext cx="3629368" cy="2838030"/>
            </a:xfrm>
            <a:prstGeom prst="roundRect">
              <a:avLst/>
            </a:prstGeom>
            <a:solidFill>
              <a:srgbClr val="D8F99D"/>
            </a:solidFill>
            <a:ln w="28575">
              <a:solidFill>
                <a:srgbClr val="5AF2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0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Ba</a:t>
              </a:r>
              <a:r>
                <a:rPr lang="en-US" sz="40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vị</a:t>
              </a:r>
              <a:r>
                <a:rPr lang="en-US" sz="40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trí</a:t>
              </a:r>
              <a:r>
                <a:rPr lang="en-US" sz="40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tương</a:t>
              </a:r>
              <a:r>
                <a:rPr lang="en-US" sz="40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đối</a:t>
              </a:r>
              <a:r>
                <a:rPr lang="en-US" sz="40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của</a:t>
              </a:r>
              <a:r>
                <a:rPr lang="en-US" sz="40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đường</a:t>
              </a:r>
              <a:r>
                <a:rPr lang="en-US" sz="40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thẳng</a:t>
              </a:r>
              <a:r>
                <a:rPr lang="en-US" sz="40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đường</a:t>
              </a:r>
              <a:r>
                <a:rPr lang="en-US" sz="40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tròn</a:t>
              </a:r>
              <a:endParaRPr lang="en-US" sz="4000" dirty="0">
                <a:solidFill>
                  <a:srgbClr val="70AD47">
                    <a:lumMod val="50000"/>
                  </a:srgbClr>
                </a:solidFill>
                <a:latin typeface="Calibri Light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4D03F9-F877-47A3-80BF-7F6C6CA9519D}"/>
              </a:ext>
            </a:extLst>
          </p:cNvPr>
          <p:cNvGrpSpPr/>
          <p:nvPr/>
        </p:nvGrpSpPr>
        <p:grpSpPr>
          <a:xfrm>
            <a:off x="4114816" y="3810010"/>
            <a:ext cx="7696201" cy="2622047"/>
            <a:chOff x="5474571" y="3785683"/>
            <a:chExt cx="6053613" cy="262204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906036D-931E-4AA6-9B83-7E00291B65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6202"/>
            <a:stretch/>
          </p:blipFill>
          <p:spPr>
            <a:xfrm>
              <a:off x="5474571" y="3785683"/>
              <a:ext cx="1307229" cy="2542252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BC6C459-8FC6-44F0-B5AC-731A30A444BD}"/>
                </a:ext>
              </a:extLst>
            </p:cNvPr>
            <p:cNvSpPr/>
            <p:nvPr/>
          </p:nvSpPr>
          <p:spPr>
            <a:xfrm>
              <a:off x="6775103" y="4097236"/>
              <a:ext cx="4753081" cy="2310494"/>
            </a:xfrm>
            <a:prstGeom prst="roundRect">
              <a:avLst/>
            </a:prstGeom>
            <a:solidFill>
              <a:srgbClr val="FFB3B3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0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Hệ</a:t>
              </a:r>
              <a:r>
                <a:rPr lang="en-US" sz="40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thức</a:t>
              </a:r>
              <a:r>
                <a:rPr lang="en-US" sz="40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giữa</a:t>
              </a:r>
              <a:r>
                <a:rPr lang="en-US" sz="40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khoảng</a:t>
              </a:r>
              <a:r>
                <a:rPr lang="en-US" sz="40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cách</a:t>
              </a:r>
              <a:r>
                <a:rPr lang="en-US" sz="40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từ</a:t>
              </a:r>
              <a:r>
                <a:rPr lang="en-US" sz="40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tâm</a:t>
              </a:r>
              <a:r>
                <a:rPr lang="en-US" sz="40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đường</a:t>
              </a:r>
              <a:r>
                <a:rPr lang="en-US" sz="40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tròn</a:t>
              </a:r>
              <a:r>
                <a:rPr lang="en-US" sz="40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đến</a:t>
              </a:r>
              <a:r>
                <a:rPr lang="en-US" sz="40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đường</a:t>
              </a:r>
              <a:r>
                <a:rPr lang="en-US" sz="40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thẳng</a:t>
              </a:r>
              <a:r>
                <a:rPr lang="en-US" sz="40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bán</a:t>
              </a:r>
              <a:r>
                <a:rPr lang="en-US" sz="40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kính</a:t>
              </a:r>
              <a:r>
                <a:rPr lang="en-US" sz="40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của</a:t>
              </a:r>
              <a:r>
                <a:rPr lang="en-US" sz="40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đường</a:t>
              </a:r>
              <a:r>
                <a:rPr lang="en-US" sz="40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tròn</a:t>
              </a:r>
              <a:r>
                <a:rPr lang="en-US" sz="40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đó</a:t>
              </a:r>
              <a:endParaRPr lang="en-US" sz="4000" dirty="0">
                <a:solidFill>
                  <a:srgbClr val="FF0000"/>
                </a:solidFill>
                <a:latin typeface="Calibri Light"/>
                <a:cs typeface="Arial" panose="020B0604020202020204" pitchFamily="34" charset="0"/>
              </a:endParaRP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01FA76F-51F9-4EC3-988A-249F9E937747}"/>
              </a:ext>
            </a:extLst>
          </p:cNvPr>
          <p:cNvSpPr/>
          <p:nvPr/>
        </p:nvSpPr>
        <p:spPr>
          <a:xfrm>
            <a:off x="381000" y="2590800"/>
            <a:ext cx="3810000" cy="1957088"/>
          </a:xfrm>
          <a:prstGeom prst="roundRect">
            <a:avLst/>
          </a:prstGeom>
          <a:solidFill>
            <a:srgbClr val="FFFF47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tròn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94932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2"/>
            <a:ext cx="12192000" cy="101566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TIẾT 23. VỊ TRÍ TƯƠNG ĐỐI CỦA ĐƯỜNG THẲNG</a:t>
            </a:r>
          </a:p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VÀ ĐƯỜNG TRÒN</a:t>
            </a:r>
          </a:p>
        </p:txBody>
      </p: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3276601" y="1524006"/>
            <a:ext cx="1296707" cy="1276531"/>
            <a:chOff x="2208" y="1344"/>
            <a:chExt cx="1048" cy="900"/>
          </a:xfrm>
        </p:grpSpPr>
        <p:sp>
          <p:nvSpPr>
            <p:cNvPr id="8" name="Text Box 41" descr="5%"/>
            <p:cNvSpPr txBox="1">
              <a:spLocks noChangeArrowheads="1"/>
            </p:cNvSpPr>
            <p:nvPr/>
          </p:nvSpPr>
          <p:spPr bwMode="auto">
            <a:xfrm>
              <a:off x="2257" y="1344"/>
              <a:ext cx="432" cy="32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Text Box 42" descr="5%"/>
            <p:cNvSpPr txBox="1">
              <a:spLocks noChangeArrowheads="1"/>
            </p:cNvSpPr>
            <p:nvPr/>
          </p:nvSpPr>
          <p:spPr bwMode="auto">
            <a:xfrm>
              <a:off x="2208" y="1919"/>
              <a:ext cx="672" cy="32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pic>
          <p:nvPicPr>
            <p:cNvPr id="10" name="Picture 43" descr="237">
              <a:hlinkClick r:id="rId2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3" y="1632"/>
              <a:ext cx="36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44" descr="5%"/>
            <p:cNvSpPr txBox="1">
              <a:spLocks noChangeArrowheads="1"/>
            </p:cNvSpPr>
            <p:nvPr/>
          </p:nvSpPr>
          <p:spPr bwMode="auto">
            <a:xfrm>
              <a:off x="2625" y="1564"/>
              <a:ext cx="631" cy="58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</a:rPr>
                <a:t>1:</a:t>
              </a:r>
            </a:p>
          </p:txBody>
        </p:sp>
      </p:grpSp>
      <p:pic>
        <p:nvPicPr>
          <p:cNvPr id="12" name="Picture 38" descr="237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7940" y="1828800"/>
            <a:ext cx="5064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038600" y="1795017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Cho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86551" y="3408402"/>
            <a:ext cx="297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3000" b="1" dirty="0">
              <a:solidFill>
                <a:srgbClr val="4227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0" y="4038600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36315" y="2032342"/>
            <a:ext cx="7903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thề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990602"/>
            <a:ext cx="944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26"/>
          <p:cNvSpPr>
            <a:spLocks noChangeAspect="1" noChangeArrowheads="1" noTextEdit="1"/>
          </p:cNvSpPr>
          <p:nvPr/>
        </p:nvSpPr>
        <p:spPr bwMode="auto">
          <a:xfrm>
            <a:off x="966787" y="2798763"/>
            <a:ext cx="2346325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Oval 28"/>
          <p:cNvSpPr>
            <a:spLocks noChangeArrowheads="1"/>
          </p:cNvSpPr>
          <p:nvPr/>
        </p:nvSpPr>
        <p:spPr bwMode="auto">
          <a:xfrm>
            <a:off x="990600" y="3352800"/>
            <a:ext cx="1737360" cy="173736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Oval 30"/>
          <p:cNvSpPr>
            <a:spLocks noChangeArrowheads="1"/>
          </p:cNvSpPr>
          <p:nvPr/>
        </p:nvSpPr>
        <p:spPr bwMode="auto">
          <a:xfrm>
            <a:off x="1830404" y="4210050"/>
            <a:ext cx="73025" cy="71438"/>
          </a:xfrm>
          <a:prstGeom prst="ellipse">
            <a:avLst/>
          </a:prstGeom>
          <a:solidFill>
            <a:srgbClr val="D12B0F"/>
          </a:solidFill>
          <a:ln w="0">
            <a:solidFill>
              <a:srgbClr val="C1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1585912" y="3810000"/>
            <a:ext cx="2388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28" name="Oval 135"/>
          <p:cNvSpPr>
            <a:spLocks noChangeArrowheads="1"/>
          </p:cNvSpPr>
          <p:nvPr/>
        </p:nvSpPr>
        <p:spPr bwMode="auto">
          <a:xfrm flipH="1">
            <a:off x="2703512" y="4191000"/>
            <a:ext cx="76200" cy="76200"/>
          </a:xfrm>
          <a:prstGeom prst="ellipse">
            <a:avLst/>
          </a:prstGeom>
          <a:solidFill>
            <a:srgbClr val="FF0000"/>
          </a:solidFill>
          <a:ln w="0">
            <a:solidFill>
              <a:srgbClr val="C1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Oval 136"/>
          <p:cNvSpPr>
            <a:spLocks noChangeArrowheads="1"/>
          </p:cNvSpPr>
          <p:nvPr/>
        </p:nvSpPr>
        <p:spPr bwMode="auto">
          <a:xfrm flipV="1">
            <a:off x="1981200" y="5029200"/>
            <a:ext cx="76200" cy="76200"/>
          </a:xfrm>
          <a:prstGeom prst="ellipse">
            <a:avLst/>
          </a:prstGeom>
          <a:solidFill>
            <a:srgbClr val="FF0000"/>
          </a:solidFill>
          <a:ln w="0">
            <a:solidFill>
              <a:srgbClr val="C1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Oval 137"/>
          <p:cNvSpPr>
            <a:spLocks noChangeArrowheads="1"/>
          </p:cNvSpPr>
          <p:nvPr/>
        </p:nvSpPr>
        <p:spPr bwMode="auto">
          <a:xfrm flipV="1">
            <a:off x="1981200" y="3352800"/>
            <a:ext cx="76200" cy="76200"/>
          </a:xfrm>
          <a:prstGeom prst="ellipse">
            <a:avLst/>
          </a:prstGeom>
          <a:solidFill>
            <a:srgbClr val="FF0000"/>
          </a:solidFill>
          <a:ln w="0">
            <a:solidFill>
              <a:srgbClr val="C1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667009"/>
            <a:ext cx="1830728" cy="31402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341E-7 L -0.05 0.00439 " pathEditMode="relative" rAng="0" ptsTypes="AA">
                                      <p:cBhvr>
                                        <p:cTn id="3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00439 L -0.10625 0.00439 " pathEditMode="relative" rAng="0" ptsTypes="AA">
                                      <p:cBhvr>
                                        <p:cTn id="5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50"/>
                            </p:stCondLst>
                            <p:childTnLst>
                              <p:par>
                                <p:cTn id="62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0.00439 L -0.23125 0.00439 " pathEditMode="relative" rAng="0" ptsTypes="AA">
                                      <p:cBhvr>
                                        <p:cTn id="8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  <p:bldP spid="17" grpId="0"/>
      <p:bldP spid="19" grpId="0"/>
      <p:bldP spid="20" grpId="0"/>
      <p:bldP spid="21" grpId="0" animBg="1"/>
      <p:bldP spid="22" grpId="0" animBg="1"/>
      <p:bldP spid="23" grpId="0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17" y="3886200"/>
            <a:ext cx="1372855" cy="365760"/>
          </a:xfrm>
          <a:prstGeom prst="rect">
            <a:avLst/>
          </a:prstGeom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2"/>
            <a:ext cx="12192000" cy="101566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TIẾT 23. VỊ TRÍ TƯƠNG ĐỐI CỦA ĐƯỜNG THẲNG</a:t>
            </a:r>
          </a:p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VÀ ĐƯỜNG TRÒN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744" y="3886200"/>
            <a:ext cx="2698469" cy="45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914405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Ba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Đường nối Thẳng 4">
            <a:extLst>
              <a:ext uri="{FF2B5EF4-FFF2-40B4-BE49-F238E27FC236}">
                <a16:creationId xmlns:a16="http://schemas.microsoft.com/office/drawing/2014/main" id="{A8F0EC86-0E7B-435A-B172-7AFF6BEBB435}"/>
              </a:ext>
            </a:extLst>
          </p:cNvPr>
          <p:cNvCxnSpPr/>
          <p:nvPr/>
        </p:nvCxnSpPr>
        <p:spPr>
          <a:xfrm rot="16200000" flipH="1">
            <a:off x="3810001" y="3962398"/>
            <a:ext cx="5791200" cy="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884407"/>
            <a:ext cx="678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000" b="1" dirty="0">
              <a:solidFill>
                <a:srgbClr val="4227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725465"/>
              </p:ext>
            </p:extLst>
          </p:nvPr>
        </p:nvGraphicFramePr>
        <p:xfrm>
          <a:off x="406400" y="4714458"/>
          <a:ext cx="1803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" name="Equation" r:id="rId5" imgW="1803240" imgH="330120" progId="Equation.DSMT4">
                  <p:embed/>
                </p:oleObj>
              </mc:Choice>
              <mc:Fallback>
                <p:oleObj name="Equation" r:id="rId5" imgW="1803240" imgH="330120" progId="Equation.DSMT4">
                  <p:embed/>
                  <p:pic>
                    <p:nvPicPr>
                      <p:cNvPr id="0" name="Picture 9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4714458"/>
                        <a:ext cx="18034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079845"/>
              </p:ext>
            </p:extLst>
          </p:nvPr>
        </p:nvGraphicFramePr>
        <p:xfrm>
          <a:off x="3708400" y="4648200"/>
          <a:ext cx="1244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" name="Equation" r:id="rId7" imgW="1244600" imgH="330200" progId="Equation.DSMT4">
                  <p:embed/>
                </p:oleObj>
              </mc:Choice>
              <mc:Fallback>
                <p:oleObj name="Equation" r:id="rId7" imgW="1244600" imgH="330200" progId="Equation.DSMT4">
                  <p:embed/>
                  <p:pic>
                    <p:nvPicPr>
                      <p:cNvPr id="0" name="Picture 9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648200"/>
                        <a:ext cx="12446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173762"/>
              </p:ext>
            </p:extLst>
          </p:nvPr>
        </p:nvGraphicFramePr>
        <p:xfrm>
          <a:off x="2857503" y="5041900"/>
          <a:ext cx="3619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" name="Equation" r:id="rId9" imgW="3619500" imgH="520700" progId="Equation.DSMT4">
                  <p:embed/>
                </p:oleObj>
              </mc:Choice>
              <mc:Fallback>
                <p:oleObj name="Equation" r:id="rId9" imgW="3619500" imgH="520700" progId="Equation.DSMT4">
                  <p:embed/>
                  <p:pic>
                    <p:nvPicPr>
                      <p:cNvPr id="0" name="Picture 9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3" y="5041900"/>
                        <a:ext cx="36195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0" y="5537561"/>
            <a:ext cx="6400800" cy="1015663"/>
            <a:chOff x="0" y="5537537"/>
            <a:chExt cx="6400800" cy="1015663"/>
          </a:xfrm>
        </p:grpSpPr>
        <p:sp>
          <p:nvSpPr>
            <p:cNvPr id="33" name="TextBox 32"/>
            <p:cNvSpPr txBox="1"/>
            <p:nvPr/>
          </p:nvSpPr>
          <p:spPr>
            <a:xfrm>
              <a:off x="0" y="5537537"/>
              <a:ext cx="6400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i="1" u="sng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cát</a:t>
              </a:r>
              <a:r>
                <a:rPr lang="en-US" sz="3000" b="1" i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i="1" u="sng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tuyến</a:t>
              </a:r>
              <a:r>
                <a:rPr lang="en-US" sz="3000" b="1" i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4244688"/>
                </p:ext>
              </p:extLst>
            </p:nvPr>
          </p:nvGraphicFramePr>
          <p:xfrm>
            <a:off x="2349500" y="5715000"/>
            <a:ext cx="2413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9" name="Equation" r:id="rId11" imgW="241195" imgH="241195" progId="Equation.DSMT4">
                    <p:embed/>
                  </p:oleObj>
                </mc:Choice>
                <mc:Fallback>
                  <p:oleObj name="Equation" r:id="rId11" imgW="241195" imgH="241195" progId="Equation.DSMT4">
                    <p:embed/>
                    <p:pic>
                      <p:nvPicPr>
                        <p:cNvPr id="0" name="Picture 9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9500" y="5715000"/>
                          <a:ext cx="241300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9261424"/>
                </p:ext>
              </p:extLst>
            </p:nvPr>
          </p:nvGraphicFramePr>
          <p:xfrm>
            <a:off x="1790700" y="6134100"/>
            <a:ext cx="5715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0" name="Equation" r:id="rId13" imgW="571252" imgH="418918" progId="Equation.DSMT4">
                    <p:embed/>
                  </p:oleObj>
                </mc:Choice>
                <mc:Fallback>
                  <p:oleObj name="Equation" r:id="rId13" imgW="571252" imgH="418918" progId="Equation.DSMT4">
                    <p:embed/>
                    <p:pic>
                      <p:nvPicPr>
                        <p:cNvPr id="0" name="Picture 9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0700" y="6134100"/>
                          <a:ext cx="571500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" name="TextBox 35"/>
          <p:cNvSpPr txBox="1"/>
          <p:nvPr/>
        </p:nvSpPr>
        <p:spPr>
          <a:xfrm>
            <a:off x="6858000" y="889344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?2/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/108: </a:t>
            </a:r>
            <a:r>
              <a:rPr lang="en-US" sz="3000" dirty="0" err="1">
                <a:solidFill>
                  <a:srgbClr val="5C422A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000" dirty="0">
                <a:solidFill>
                  <a:srgbClr val="5C422A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000" dirty="0" err="1">
                <a:solidFill>
                  <a:srgbClr val="5C422A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000" dirty="0">
                <a:solidFill>
                  <a:srgbClr val="5C42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5C422A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dirty="0">
                <a:solidFill>
                  <a:srgbClr val="5C42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5C422A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934200" y="1828806"/>
            <a:ext cx="5410200" cy="1015663"/>
            <a:chOff x="6934200" y="1828800"/>
            <a:chExt cx="5410200" cy="1015663"/>
          </a:xfrm>
        </p:grpSpPr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7418130"/>
                </p:ext>
              </p:extLst>
            </p:nvPr>
          </p:nvGraphicFramePr>
          <p:xfrm>
            <a:off x="7162800" y="2489200"/>
            <a:ext cx="36957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1" name="Equation" r:id="rId15" imgW="3695700" imgH="330200" progId="Equation.DSMT4">
                    <p:embed/>
                  </p:oleObj>
                </mc:Choice>
                <mc:Fallback>
                  <p:oleObj name="Equation" r:id="rId15" imgW="3695700" imgH="330200" progId="Equation.DSMT4">
                    <p:embed/>
                    <p:pic>
                      <p:nvPicPr>
                        <p:cNvPr id="0" name="Picture 9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2800" y="2489200"/>
                          <a:ext cx="36957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TextBox 36"/>
            <p:cNvSpPr txBox="1"/>
            <p:nvPr/>
          </p:nvSpPr>
          <p:spPr>
            <a:xfrm>
              <a:off x="6934200" y="1828800"/>
              <a:ext cx="5410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tại</a:t>
              </a:r>
              <a:endParaRPr lang="en-US" sz="30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501061"/>
                </p:ext>
              </p:extLst>
            </p:nvPr>
          </p:nvGraphicFramePr>
          <p:xfrm>
            <a:off x="8077200" y="1981200"/>
            <a:ext cx="10541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2" name="Equation" r:id="rId17" imgW="1054100" imgH="330200" progId="Equation.DSMT4">
                    <p:embed/>
                  </p:oleObj>
                </mc:Choice>
                <mc:Fallback>
                  <p:oleObj name="Equation" r:id="rId17" imgW="1054100" imgH="330200" progId="Equation.DSMT4">
                    <p:embed/>
                    <p:pic>
                      <p:nvPicPr>
                        <p:cNvPr id="0" name="Picture 9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7200" y="1981200"/>
                          <a:ext cx="10541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0899681"/>
                </p:ext>
              </p:extLst>
            </p:nvPr>
          </p:nvGraphicFramePr>
          <p:xfrm>
            <a:off x="10744200" y="1968500"/>
            <a:ext cx="3683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3" name="Equation" r:id="rId19" imgW="368140" imgH="317362" progId="Equation.DSMT4">
                    <p:embed/>
                  </p:oleObj>
                </mc:Choice>
                <mc:Fallback>
                  <p:oleObj name="Equation" r:id="rId19" imgW="368140" imgH="317362" progId="Equation.DSMT4">
                    <p:embed/>
                    <p:pic>
                      <p:nvPicPr>
                        <p:cNvPr id="0" name="Picture 9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44200" y="1968500"/>
                          <a:ext cx="36830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6934200" y="2819408"/>
            <a:ext cx="5410200" cy="4247317"/>
            <a:chOff x="6934200" y="2819400"/>
            <a:chExt cx="5410200" cy="4247317"/>
          </a:xfrm>
        </p:grpSpPr>
        <p:sp>
          <p:nvSpPr>
            <p:cNvPr id="41" name="TextBox 40"/>
            <p:cNvSpPr txBox="1"/>
            <p:nvPr/>
          </p:nvSpPr>
          <p:spPr>
            <a:xfrm>
              <a:off x="6934200" y="2819400"/>
              <a:ext cx="5410200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                 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nên</a:t>
              </a:r>
              <a:endParaRPr lang="en-US" sz="30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                (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kính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     </a:t>
              </a:r>
            </a:p>
            <a:p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Áp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lý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Pitago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ta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endParaRPr lang="en-US" sz="3000" dirty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30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</p:txBody>
        </p:sp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8014036"/>
                </p:ext>
              </p:extLst>
            </p:nvPr>
          </p:nvGraphicFramePr>
          <p:xfrm>
            <a:off x="8153400" y="2971800"/>
            <a:ext cx="15494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4" name="Equation" r:id="rId21" imgW="1549400" imgH="330200" progId="Equation.DSMT4">
                    <p:embed/>
                  </p:oleObj>
                </mc:Choice>
                <mc:Fallback>
                  <p:oleObj name="Equation" r:id="rId21" imgW="1549400" imgH="330200" progId="Equation.DSMT4">
                    <p:embed/>
                    <p:pic>
                      <p:nvPicPr>
                        <p:cNvPr id="0" name="Picture 9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53400" y="2971800"/>
                          <a:ext cx="15494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3135711"/>
                </p:ext>
              </p:extLst>
            </p:nvPr>
          </p:nvGraphicFramePr>
          <p:xfrm>
            <a:off x="10287000" y="2971800"/>
            <a:ext cx="3683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5" name="Equation" r:id="rId23" imgW="368140" imgH="317362" progId="Equation.DSMT4">
                    <p:embed/>
                  </p:oleObj>
                </mc:Choice>
                <mc:Fallback>
                  <p:oleObj name="Equation" r:id="rId23" imgW="368140" imgH="317362" progId="Equation.DSMT4">
                    <p:embed/>
                    <p:pic>
                      <p:nvPicPr>
                        <p:cNvPr id="0" name="Picture 9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87000" y="2971800"/>
                          <a:ext cx="36830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2094238"/>
                </p:ext>
              </p:extLst>
            </p:nvPr>
          </p:nvGraphicFramePr>
          <p:xfrm>
            <a:off x="7086600" y="3352800"/>
            <a:ext cx="14478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6" name="Equation" r:id="rId25" imgW="1447172" imgH="317362" progId="Equation.DSMT4">
                    <p:embed/>
                  </p:oleObj>
                </mc:Choice>
                <mc:Fallback>
                  <p:oleObj name="Equation" r:id="rId25" imgW="1447172" imgH="317362" progId="Equation.DSMT4">
                    <p:embed/>
                    <p:pic>
                      <p:nvPicPr>
                        <p:cNvPr id="0" name="Picture 9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600" y="3352800"/>
                          <a:ext cx="144780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3777495"/>
                </p:ext>
              </p:extLst>
            </p:nvPr>
          </p:nvGraphicFramePr>
          <p:xfrm>
            <a:off x="8001000" y="4267200"/>
            <a:ext cx="10541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7" name="Equation" r:id="rId27" imgW="1054100" imgH="330200" progId="Equation.DSMT4">
                    <p:embed/>
                  </p:oleObj>
                </mc:Choice>
                <mc:Fallback>
                  <p:oleObj name="Equation" r:id="rId27" imgW="1054100" imgH="330200" progId="Equation.DSMT4">
                    <p:embed/>
                    <p:pic>
                      <p:nvPicPr>
                        <p:cNvPr id="0" name="Picture 9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1000" y="4267200"/>
                          <a:ext cx="10541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2962471"/>
                </p:ext>
              </p:extLst>
            </p:nvPr>
          </p:nvGraphicFramePr>
          <p:xfrm>
            <a:off x="10668000" y="4343400"/>
            <a:ext cx="3683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8" name="Equation" r:id="rId28" imgW="368140" imgH="317362" progId="Equation.DSMT4">
                    <p:embed/>
                  </p:oleObj>
                </mc:Choice>
                <mc:Fallback>
                  <p:oleObj name="Equation" r:id="rId28" imgW="368140" imgH="317362" progId="Equation.DSMT4">
                    <p:embed/>
                    <p:pic>
                      <p:nvPicPr>
                        <p:cNvPr id="0" name="Picture 9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8000" y="4343400"/>
                          <a:ext cx="36830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5107244"/>
                </p:ext>
              </p:extLst>
            </p:nvPr>
          </p:nvGraphicFramePr>
          <p:xfrm>
            <a:off x="7086600" y="5105400"/>
            <a:ext cx="36195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9" name="Equation" r:id="rId29" imgW="3619500" imgH="406400" progId="Equation.DSMT4">
                    <p:embed/>
                  </p:oleObj>
                </mc:Choice>
                <mc:Fallback>
                  <p:oleObj name="Equation" r:id="rId29" imgW="3619500" imgH="406400" progId="Equation.DSMT4">
                    <p:embed/>
                    <p:pic>
                      <p:nvPicPr>
                        <p:cNvPr id="0" name="Picture 9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600" y="5105400"/>
                          <a:ext cx="361950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2629624"/>
                </p:ext>
              </p:extLst>
            </p:nvPr>
          </p:nvGraphicFramePr>
          <p:xfrm>
            <a:off x="7086600" y="5562600"/>
            <a:ext cx="4064000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0" name="Equation" r:id="rId31" imgW="4064000" imgH="1143000" progId="Equation.DSMT4">
                    <p:embed/>
                  </p:oleObj>
                </mc:Choice>
                <mc:Fallback>
                  <p:oleObj name="Equation" r:id="rId31" imgW="4064000" imgH="1143000" progId="Equation.DSMT4">
                    <p:embed/>
                    <p:pic>
                      <p:nvPicPr>
                        <p:cNvPr id="0" name="Picture 9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600" y="5562600"/>
                          <a:ext cx="4064000" cy="1143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55" y="2397882"/>
            <a:ext cx="2282951" cy="21741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56341"/>
            <a:ext cx="2743200" cy="4572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067" y="2397882"/>
            <a:ext cx="2282951" cy="21741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7855" y="3124224"/>
            <a:ext cx="454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93855" y="3150537"/>
            <a:ext cx="454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2147" y="3379118"/>
            <a:ext cx="454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505203" y="4038609"/>
            <a:ext cx="454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37055" y="4038609"/>
            <a:ext cx="454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204979" y="3733800"/>
            <a:ext cx="454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374655" y="3455314"/>
            <a:ext cx="454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51" y="3256343"/>
            <a:ext cx="1679452" cy="101085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99262" l="2181" r="97508">
                        <a14:foregroundMark x1="97819" y1="97232" x2="97819" y2="97232"/>
                        <a14:foregroundMark x1="3738" y1="5351" x2="3738" y2="5351"/>
                        <a14:foregroundMark x1="3115" y1="2768" x2="3115" y2="2768"/>
                        <a14:foregroundMark x1="3115" y1="99262" x2="3115" y2="99262"/>
                        <a14:foregroundMark x1="2181" y1="738" x2="2181" y2="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7" t="2414" r="3641" b="1882"/>
          <a:stretch/>
        </p:blipFill>
        <p:spPr>
          <a:xfrm flipH="1">
            <a:off x="2668530" y="838205"/>
            <a:ext cx="1903473" cy="3276599"/>
          </a:xfrm>
          <a:prstGeom prst="rect">
            <a:avLst/>
          </a:prstGeom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7433">
            <a:off x="4514097" y="2704554"/>
            <a:ext cx="924467" cy="93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4419603" y="4064920"/>
            <a:ext cx="454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151">
            <a:off x="4259928" y="3393579"/>
            <a:ext cx="1358877" cy="7364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" y="3352800"/>
            <a:ext cx="1161224" cy="25852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352800"/>
            <a:ext cx="1161224" cy="25852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76" y="3985539"/>
            <a:ext cx="1161224" cy="25852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845" y="3962400"/>
            <a:ext cx="1161224" cy="2585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3.4104E-6 L -0.00195 0.0961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4809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50"/>
                            </p:stCondLst>
                            <p:childTnLst>
                              <p:par>
                                <p:cTn id="9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750"/>
                            </p:stCondLst>
                            <p:childTnLst>
                              <p:par>
                                <p:cTn id="10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/>
      <p:bldP spid="8" grpId="0"/>
      <p:bldP spid="54" grpId="0"/>
      <p:bldP spid="55" grpId="0"/>
      <p:bldP spid="56" grpId="0"/>
      <p:bldP spid="57" grpId="0"/>
      <p:bldP spid="60" grpId="0"/>
      <p:bldP spid="61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94"/>
          <p:cNvGrpSpPr>
            <a:grpSpLocks/>
          </p:cNvGrpSpPr>
          <p:nvPr/>
        </p:nvGrpSpPr>
        <p:grpSpPr bwMode="auto">
          <a:xfrm>
            <a:off x="3276599" y="5029200"/>
            <a:ext cx="182880" cy="182880"/>
            <a:chOff x="2880" y="1152"/>
            <a:chExt cx="96" cy="96"/>
          </a:xfrm>
        </p:grpSpPr>
        <p:sp>
          <p:nvSpPr>
            <p:cNvPr id="60" name="Line 95"/>
            <p:cNvSpPr>
              <a:spLocks noChangeShapeType="1"/>
            </p:cNvSpPr>
            <p:nvPr/>
          </p:nvSpPr>
          <p:spPr bwMode="auto">
            <a:xfrm>
              <a:off x="2976" y="1152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96"/>
            <p:cNvSpPr>
              <a:spLocks noChangeShapeType="1"/>
            </p:cNvSpPr>
            <p:nvPr/>
          </p:nvSpPr>
          <p:spPr bwMode="auto">
            <a:xfrm>
              <a:off x="2880" y="1152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-76198"/>
            <a:ext cx="12192000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TIẾT 23. VỊ TRÍ TƯƠNG ĐỐI CỦA ĐƯỜNG THẲNG</a:t>
            </a:r>
          </a:p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VÀ ĐƯỜNG TRÒN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838202"/>
            <a:ext cx="5486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Ba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76408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000" b="1" dirty="0">
              <a:solidFill>
                <a:srgbClr val="4227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A8F0EC86-0E7B-435A-B172-7AFF6BEBB435}"/>
              </a:ext>
            </a:extLst>
          </p:cNvPr>
          <p:cNvCxnSpPr/>
          <p:nvPr/>
        </p:nvCxnSpPr>
        <p:spPr>
          <a:xfrm rot="16200000" flipH="1">
            <a:off x="2590801" y="3962398"/>
            <a:ext cx="5791200" cy="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76200" y="2590812"/>
            <a:ext cx="5486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0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000" b="1" dirty="0">
              <a:solidFill>
                <a:srgbClr val="4227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5486412"/>
            <a:ext cx="5638800" cy="1477328"/>
            <a:chOff x="0" y="5410200"/>
            <a:chExt cx="5638800" cy="1477328"/>
          </a:xfrm>
        </p:grpSpPr>
        <p:sp>
          <p:nvSpPr>
            <p:cNvPr id="18" name="TextBox 17"/>
            <p:cNvSpPr txBox="1"/>
            <p:nvPr/>
          </p:nvSpPr>
          <p:spPr>
            <a:xfrm>
              <a:off x="0" y="5410200"/>
              <a:ext cx="56388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i="1" u="sng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sz="3000" b="1" i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i="1" u="sng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tuyến</a:t>
              </a:r>
              <a:r>
                <a:rPr lang="en-US" sz="3000" b="1" i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just"/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.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gọi</a:t>
              </a:r>
              <a:endPara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0080686"/>
                </p:ext>
              </p:extLst>
            </p:nvPr>
          </p:nvGraphicFramePr>
          <p:xfrm>
            <a:off x="2349500" y="5626100"/>
            <a:ext cx="2413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6" name="Equation" r:id="rId3" imgW="241195" imgH="241195" progId="Equation.DSMT4">
                    <p:embed/>
                  </p:oleObj>
                </mc:Choice>
                <mc:Fallback>
                  <p:oleObj name="Equation" r:id="rId3" imgW="241195" imgH="241195" progId="Equation.DSMT4">
                    <p:embed/>
                    <p:pic>
                      <p:nvPicPr>
                        <p:cNvPr id="0" name="Picture 13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9500" y="5626100"/>
                          <a:ext cx="241300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4518898"/>
                </p:ext>
              </p:extLst>
            </p:nvPr>
          </p:nvGraphicFramePr>
          <p:xfrm>
            <a:off x="2438400" y="5981700"/>
            <a:ext cx="5715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7" name="Equation" r:id="rId5" imgW="571252" imgH="418918" progId="Equation.DSMT4">
                    <p:embed/>
                  </p:oleObj>
                </mc:Choice>
                <mc:Fallback>
                  <p:oleObj name="Equation" r:id="rId5" imgW="571252" imgH="418918" progId="Equation.DSMT4">
                    <p:embed/>
                    <p:pic>
                      <p:nvPicPr>
                        <p:cNvPr id="0" name="Picture 13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8400" y="5981700"/>
                          <a:ext cx="571500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3735530"/>
                </p:ext>
              </p:extLst>
            </p:nvPr>
          </p:nvGraphicFramePr>
          <p:xfrm>
            <a:off x="4038600" y="6019800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8" name="Equation" r:id="rId7" imgW="304668" imgH="330057" progId="Equation.DSMT4">
                    <p:embed/>
                  </p:oleObj>
                </mc:Choice>
                <mc:Fallback>
                  <p:oleObj name="Equation" r:id="rId7" imgW="304668" imgH="330057" progId="Equation.DSMT4">
                    <p:embed/>
                    <p:pic>
                      <p:nvPicPr>
                        <p:cNvPr id="0" name="Picture 13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6019800"/>
                          <a:ext cx="304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7" y="3124200"/>
            <a:ext cx="2282951" cy="217411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40" y="4989669"/>
            <a:ext cx="2698469" cy="4572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09" y="4992555"/>
            <a:ext cx="1876091" cy="417669"/>
          </a:xfrm>
          <a:prstGeom prst="rect">
            <a:avLst/>
          </a:prstGeom>
          <a:ln>
            <a:noFill/>
          </a:ln>
        </p:spPr>
      </p:pic>
      <p:sp>
        <p:nvSpPr>
          <p:cNvPr id="55" name="TextBox 54"/>
          <p:cNvSpPr txBox="1"/>
          <p:nvPr/>
        </p:nvSpPr>
        <p:spPr>
          <a:xfrm>
            <a:off x="1984255" y="4800624"/>
            <a:ext cx="454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98655" y="5207937"/>
            <a:ext cx="454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7" y="3920214"/>
            <a:ext cx="1795727" cy="146304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262" l="2181" r="97508">
                        <a14:foregroundMark x1="97819" y1="97232" x2="97819" y2="97232"/>
                        <a14:foregroundMark x1="3738" y1="5351" x2="3738" y2="5351"/>
                        <a14:foregroundMark x1="3115" y1="2768" x2="3115" y2="2768"/>
                        <a14:foregroundMark x1="3115" y1="99262" x2="3115" y2="99262"/>
                        <a14:foregroundMark x1="2181" y1="738" x2="2181" y2="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7" t="2414" r="3641" b="1882"/>
          <a:stretch/>
        </p:blipFill>
        <p:spPr>
          <a:xfrm flipH="1">
            <a:off x="1279733" y="1784476"/>
            <a:ext cx="1985779" cy="3447017"/>
          </a:xfrm>
          <a:prstGeom prst="rect">
            <a:avLst/>
          </a:prstGeom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7433">
            <a:off x="3218694" y="3450528"/>
            <a:ext cx="924467" cy="93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3355855" y="5194780"/>
            <a:ext cx="454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998557"/>
              </p:ext>
            </p:extLst>
          </p:nvPr>
        </p:nvGraphicFramePr>
        <p:xfrm>
          <a:off x="3200403" y="5334000"/>
          <a:ext cx="241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" name="Equation" r:id="rId16" imgW="241200" imgH="215640" progId="Equation.DSMT4">
                  <p:embed/>
                </p:oleObj>
              </mc:Choice>
              <mc:Fallback>
                <p:oleObj name="Equation" r:id="rId16" imgW="241200" imgH="215640" progId="Equation.DSMT4">
                  <p:embed/>
                  <p:pic>
                    <p:nvPicPr>
                      <p:cNvPr id="0" name="Picture 1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3" y="5334000"/>
                        <a:ext cx="241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" name="Picture 6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06067"/>
            <a:ext cx="4146184" cy="2413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2301240"/>
            <a:ext cx="1642928" cy="36576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472" y="2326303"/>
            <a:ext cx="1642928" cy="365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3711">
            <a:off x="8790044" y="1352018"/>
            <a:ext cx="1084800" cy="1214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6082">
            <a:off x="8868947" y="1344905"/>
            <a:ext cx="1920240" cy="12857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853" y="2184231"/>
            <a:ext cx="1240947" cy="4065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1005">
            <a:off x="8732972" y="2357229"/>
            <a:ext cx="1005840" cy="32954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1005">
            <a:off x="9606932" y="2364487"/>
            <a:ext cx="1005840" cy="329541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9552519" y="2438424"/>
            <a:ext cx="454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691995" y="2438424"/>
            <a:ext cx="454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5562600" y="2590812"/>
            <a:ext cx="4343400" cy="553998"/>
            <a:chOff x="1981200" y="609600"/>
            <a:chExt cx="4343400" cy="553998"/>
          </a:xfrm>
        </p:grpSpPr>
        <p:sp>
          <p:nvSpPr>
            <p:cNvPr id="73" name="TextBox 72"/>
            <p:cNvSpPr txBox="1"/>
            <p:nvPr/>
          </p:nvSpPr>
          <p:spPr>
            <a:xfrm>
              <a:off x="1981200" y="609600"/>
              <a:ext cx="43434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Giả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trùng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   ,</a:t>
              </a:r>
              <a:endParaRPr lang="en-US" sz="3000" dirty="0"/>
            </a:p>
          </p:txBody>
        </p:sp>
        <p:graphicFrame>
          <p:nvGraphicFramePr>
            <p:cNvPr id="74" name="Object 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1470381"/>
                </p:ext>
              </p:extLst>
            </p:nvPr>
          </p:nvGraphicFramePr>
          <p:xfrm>
            <a:off x="3200400" y="727849"/>
            <a:ext cx="3683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0" name="Equation" r:id="rId23" imgW="368140" imgH="317362" progId="Equation.DSMT4">
                    <p:embed/>
                  </p:oleObj>
                </mc:Choice>
                <mc:Fallback>
                  <p:oleObj name="Equation" r:id="rId23" imgW="368140" imgH="317362" progId="Equation.DSMT4">
                    <p:embed/>
                    <p:pic>
                      <p:nvPicPr>
                        <p:cNvPr id="0" name="Picture 13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727849"/>
                          <a:ext cx="36830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7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0273379"/>
                </p:ext>
              </p:extLst>
            </p:nvPr>
          </p:nvGraphicFramePr>
          <p:xfrm>
            <a:off x="5562600" y="736600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1" name="Equation" r:id="rId25" imgW="304668" imgH="330057" progId="Equation.DSMT4">
                    <p:embed/>
                  </p:oleObj>
                </mc:Choice>
                <mc:Fallback>
                  <p:oleObj name="Equation" r:id="rId25" imgW="304668" imgH="330057" progId="Equation.DSMT4">
                    <p:embed/>
                    <p:pic>
                      <p:nvPicPr>
                        <p:cNvPr id="0" name="Picture 13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2600" y="736600"/>
                          <a:ext cx="304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6" name="Group 75"/>
          <p:cNvGrpSpPr/>
          <p:nvPr/>
        </p:nvGrpSpPr>
        <p:grpSpPr>
          <a:xfrm>
            <a:off x="5562600" y="3048002"/>
            <a:ext cx="6324600" cy="1015663"/>
            <a:chOff x="2286000" y="1295400"/>
            <a:chExt cx="6324600" cy="1015663"/>
          </a:xfrm>
        </p:grpSpPr>
        <p:sp>
          <p:nvSpPr>
            <p:cNvPr id="77" name="TextBox 76"/>
            <p:cNvSpPr txBox="1"/>
            <p:nvPr/>
          </p:nvSpPr>
          <p:spPr>
            <a:xfrm>
              <a:off x="2286000" y="1295400"/>
              <a:ext cx="6324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lấy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thuộc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trung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 .</a:t>
              </a:r>
              <a:endParaRPr lang="en-US" dirty="0"/>
            </a:p>
          </p:txBody>
        </p:sp>
        <p:graphicFrame>
          <p:nvGraphicFramePr>
            <p:cNvPr id="78" name="Object 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6252873"/>
                </p:ext>
              </p:extLst>
            </p:nvPr>
          </p:nvGraphicFramePr>
          <p:xfrm>
            <a:off x="3810000" y="1435100"/>
            <a:ext cx="3302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2" name="Equation" r:id="rId27" imgW="330057" imgH="317362" progId="Equation.DSMT4">
                    <p:embed/>
                  </p:oleObj>
                </mc:Choice>
                <mc:Fallback>
                  <p:oleObj name="Equation" r:id="rId27" imgW="330057" imgH="317362" progId="Equation.DSMT4">
                    <p:embed/>
                    <p:pic>
                      <p:nvPicPr>
                        <p:cNvPr id="0" name="Picture 13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0" y="1435100"/>
                          <a:ext cx="33020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1468253"/>
                </p:ext>
              </p:extLst>
            </p:nvPr>
          </p:nvGraphicFramePr>
          <p:xfrm>
            <a:off x="7239000" y="1511300"/>
            <a:ext cx="2413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3" name="Equation" r:id="rId29" imgW="241195" imgH="241195" progId="Equation.DSMT4">
                    <p:embed/>
                  </p:oleObj>
                </mc:Choice>
                <mc:Fallback>
                  <p:oleObj name="Equation" r:id="rId29" imgW="241195" imgH="241195" progId="Equation.DSMT4">
                    <p:embed/>
                    <p:pic>
                      <p:nvPicPr>
                        <p:cNvPr id="0" name="Picture 13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1511300"/>
                          <a:ext cx="241300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3334650"/>
                </p:ext>
              </p:extLst>
            </p:nvPr>
          </p:nvGraphicFramePr>
          <p:xfrm>
            <a:off x="3048000" y="1892300"/>
            <a:ext cx="3683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4" name="Equation" r:id="rId31" imgW="368140" imgH="317362" progId="Equation.DSMT4">
                    <p:embed/>
                  </p:oleObj>
                </mc:Choice>
                <mc:Fallback>
                  <p:oleObj name="Equation" r:id="rId31" imgW="368140" imgH="317362" progId="Equation.DSMT4">
                    <p:embed/>
                    <p:pic>
                      <p:nvPicPr>
                        <p:cNvPr id="0" name="Picture 13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0" y="1892300"/>
                          <a:ext cx="36830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1076366"/>
                </p:ext>
              </p:extLst>
            </p:nvPr>
          </p:nvGraphicFramePr>
          <p:xfrm>
            <a:off x="6223000" y="1905000"/>
            <a:ext cx="558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5" name="Equation" r:id="rId32" imgW="558800" imgH="330200" progId="Equation.DSMT4">
                    <p:embed/>
                  </p:oleObj>
                </mc:Choice>
                <mc:Fallback>
                  <p:oleObj name="Equation" r:id="rId32" imgW="558800" imgH="330200" progId="Equation.DSMT4">
                    <p:embed/>
                    <p:pic>
                      <p:nvPicPr>
                        <p:cNvPr id="0" name="Picture 13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23000" y="1905000"/>
                          <a:ext cx="558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" name="Group 81"/>
          <p:cNvGrpSpPr/>
          <p:nvPr/>
        </p:nvGrpSpPr>
        <p:grpSpPr>
          <a:xfrm>
            <a:off x="5624289" y="6324612"/>
            <a:ext cx="3755571" cy="553998"/>
            <a:chOff x="206829" y="6304002"/>
            <a:chExt cx="3755571" cy="553998"/>
          </a:xfrm>
        </p:grpSpPr>
        <p:sp>
          <p:nvSpPr>
            <p:cNvPr id="83" name="TextBox 82"/>
            <p:cNvSpPr txBox="1"/>
            <p:nvPr/>
          </p:nvSpPr>
          <p:spPr>
            <a:xfrm>
              <a:off x="206829" y="6304002"/>
              <a:ext cx="375557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trùng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    .     </a:t>
              </a:r>
            </a:p>
          </p:txBody>
        </p:sp>
        <p:graphicFrame>
          <p:nvGraphicFramePr>
            <p:cNvPr id="84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633789"/>
                </p:ext>
              </p:extLst>
            </p:nvPr>
          </p:nvGraphicFramePr>
          <p:xfrm>
            <a:off x="1079500" y="6464300"/>
            <a:ext cx="3683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6" name="Equation" r:id="rId34" imgW="368140" imgH="317362" progId="Equation.DSMT4">
                    <p:embed/>
                  </p:oleObj>
                </mc:Choice>
                <mc:Fallback>
                  <p:oleObj name="Equation" r:id="rId34" imgW="368140" imgH="317362" progId="Equation.DSMT4">
                    <p:embed/>
                    <p:pic>
                      <p:nvPicPr>
                        <p:cNvPr id="0" name="Picture 13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9500" y="6464300"/>
                          <a:ext cx="36830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8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84206"/>
                </p:ext>
              </p:extLst>
            </p:nvPr>
          </p:nvGraphicFramePr>
          <p:xfrm>
            <a:off x="3269343" y="6451600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" name="Equation" r:id="rId35" imgW="304668" imgH="330057" progId="Equation.DSMT4">
                    <p:embed/>
                  </p:oleObj>
                </mc:Choice>
                <mc:Fallback>
                  <p:oleObj name="Equation" r:id="rId35" imgW="304668" imgH="330057" progId="Equation.DSMT4">
                    <p:embed/>
                    <p:pic>
                      <p:nvPicPr>
                        <p:cNvPr id="0" name="Picture 13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9343" y="6451600"/>
                          <a:ext cx="304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5" name="Group 94"/>
          <p:cNvGrpSpPr/>
          <p:nvPr/>
        </p:nvGrpSpPr>
        <p:grpSpPr>
          <a:xfrm>
            <a:off x="5624287" y="4876812"/>
            <a:ext cx="6172200" cy="553998"/>
            <a:chOff x="5867400" y="1981200"/>
            <a:chExt cx="6172200" cy="553998"/>
          </a:xfrm>
        </p:grpSpPr>
        <p:graphicFrame>
          <p:nvGraphicFramePr>
            <p:cNvPr id="96" name="Object 9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4958777"/>
                </p:ext>
              </p:extLst>
            </p:nvPr>
          </p:nvGraphicFramePr>
          <p:xfrm>
            <a:off x="7010400" y="2116098"/>
            <a:ext cx="50292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" name="Equation" r:id="rId36" imgW="5029200" imgH="419100" progId="Equation.DSMT4">
                    <p:embed/>
                  </p:oleObj>
                </mc:Choice>
                <mc:Fallback>
                  <p:oleObj name="Equation" r:id="rId36" imgW="5029200" imgH="419100" progId="Equation.DSMT4">
                    <p:embed/>
                    <p:pic>
                      <p:nvPicPr>
                        <p:cNvPr id="0" name="Picture 13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0400" y="2116098"/>
                          <a:ext cx="5029200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7" name="TextBox 96"/>
            <p:cNvSpPr txBox="1"/>
            <p:nvPr/>
          </p:nvSpPr>
          <p:spPr>
            <a:xfrm>
              <a:off x="5867400" y="1981200"/>
              <a:ext cx="1447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endPara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410216" y="5385149"/>
            <a:ext cx="6662057" cy="1015663"/>
            <a:chOff x="4869543" y="3247072"/>
            <a:chExt cx="6662057" cy="1015663"/>
          </a:xfrm>
        </p:grpSpPr>
        <p:graphicFrame>
          <p:nvGraphicFramePr>
            <p:cNvPr id="99" name="Object 9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9981755"/>
                </p:ext>
              </p:extLst>
            </p:nvPr>
          </p:nvGraphicFramePr>
          <p:xfrm>
            <a:off x="5105400" y="3367456"/>
            <a:ext cx="14097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9" name="Equation" r:id="rId38" imgW="1409700" imgH="419100" progId="Equation.DSMT4">
                    <p:embed/>
                  </p:oleObj>
                </mc:Choice>
                <mc:Fallback>
                  <p:oleObj name="Equation" r:id="rId38" imgW="1409700" imgH="419100" progId="Equation.DSMT4">
                    <p:embed/>
                    <p:pic>
                      <p:nvPicPr>
                        <p:cNvPr id="0" name="Picture 13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5400" y="3367456"/>
                          <a:ext cx="1409700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2790267"/>
                </p:ext>
              </p:extLst>
            </p:nvPr>
          </p:nvGraphicFramePr>
          <p:xfrm>
            <a:off x="7010400" y="3437909"/>
            <a:ext cx="2413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0" name="Equation" r:id="rId40" imgW="241195" imgH="241195" progId="Equation.DSMT4">
                    <p:embed/>
                  </p:oleObj>
                </mc:Choice>
                <mc:Fallback>
                  <p:oleObj name="Equation" r:id="rId40" imgW="241195" imgH="241195" progId="Equation.DSMT4">
                    <p:embed/>
                    <p:pic>
                      <p:nvPicPr>
                        <p:cNvPr id="0" name="Picture 13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0400" y="3437909"/>
                          <a:ext cx="241300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10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1509979"/>
                </p:ext>
              </p:extLst>
            </p:nvPr>
          </p:nvGraphicFramePr>
          <p:xfrm>
            <a:off x="10363200" y="3374409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" name="Equation" r:id="rId41" imgW="304668" imgH="330057" progId="Equation.DSMT4">
                    <p:embed/>
                  </p:oleObj>
                </mc:Choice>
                <mc:Fallback>
                  <p:oleObj name="Equation" r:id="rId41" imgW="304668" imgH="330057" progId="Equation.DSMT4">
                    <p:embed/>
                    <p:pic>
                      <p:nvPicPr>
                        <p:cNvPr id="0" name="Picture 13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63200" y="3374409"/>
                          <a:ext cx="304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10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3715550"/>
                </p:ext>
              </p:extLst>
            </p:nvPr>
          </p:nvGraphicFramePr>
          <p:xfrm>
            <a:off x="11201400" y="3374409"/>
            <a:ext cx="3302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2" name="Equation" r:id="rId42" imgW="330057" imgH="317362" progId="Equation.DSMT4">
                    <p:embed/>
                  </p:oleObj>
                </mc:Choice>
                <mc:Fallback>
                  <p:oleObj name="Equation" r:id="rId42" imgW="330057" imgH="317362" progId="Equation.DSMT4">
                    <p:embed/>
                    <p:pic>
                      <p:nvPicPr>
                        <p:cNvPr id="0" name="Picture 13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01400" y="3374409"/>
                          <a:ext cx="33020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" name="TextBox 102"/>
            <p:cNvSpPr txBox="1"/>
            <p:nvPr/>
          </p:nvSpPr>
          <p:spPr>
            <a:xfrm>
              <a:off x="4869543" y="3247072"/>
              <a:ext cx="65604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          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chung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(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trái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giả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thiết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chung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endParaRPr lang="en-US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587349" y="3962402"/>
            <a:ext cx="6172201" cy="1015663"/>
            <a:chOff x="5410200" y="304800"/>
            <a:chExt cx="6172201" cy="1015663"/>
          </a:xfrm>
        </p:grpSpPr>
        <p:graphicFrame>
          <p:nvGraphicFramePr>
            <p:cNvPr id="105" name="Object 10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0724305"/>
                </p:ext>
              </p:extLst>
            </p:nvPr>
          </p:nvGraphicFramePr>
          <p:xfrm>
            <a:off x="6662057" y="446314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3" name="Equation" r:id="rId43" imgW="304668" imgH="330057" progId="Equation.DSMT4">
                    <p:embed/>
                  </p:oleObj>
                </mc:Choice>
                <mc:Fallback>
                  <p:oleObj name="Equation" r:id="rId43" imgW="304668" imgH="330057" progId="Equation.DSMT4">
                    <p:embed/>
                    <p:pic>
                      <p:nvPicPr>
                        <p:cNvPr id="0" name="Picture 13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2057" y="446314"/>
                          <a:ext cx="304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" name="Object 10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2944256"/>
                </p:ext>
              </p:extLst>
            </p:nvPr>
          </p:nvGraphicFramePr>
          <p:xfrm>
            <a:off x="9532257" y="459014"/>
            <a:ext cx="3302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4" name="Equation" r:id="rId44" imgW="330057" imgH="317362" progId="Equation.DSMT4">
                    <p:embed/>
                  </p:oleObj>
                </mc:Choice>
                <mc:Fallback>
                  <p:oleObj name="Equation" r:id="rId44" imgW="330057" imgH="317362" progId="Equation.DSMT4">
                    <p:embed/>
                    <p:pic>
                      <p:nvPicPr>
                        <p:cNvPr id="0" name="Picture 13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32257" y="459014"/>
                          <a:ext cx="33020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7" name="TextBox 106"/>
            <p:cNvSpPr txBox="1"/>
            <p:nvPr/>
          </p:nvSpPr>
          <p:spPr>
            <a:xfrm>
              <a:off x="5410200" y="304800"/>
              <a:ext cx="6172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trùng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.           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trung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trực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dirty="0"/>
            </a:p>
          </p:txBody>
        </p:sp>
        <p:graphicFrame>
          <p:nvGraphicFramePr>
            <p:cNvPr id="108" name="Object 1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6316127"/>
                </p:ext>
              </p:extLst>
            </p:nvPr>
          </p:nvGraphicFramePr>
          <p:xfrm>
            <a:off x="8763001" y="917692"/>
            <a:ext cx="558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5" name="Equation" r:id="rId45" imgW="558800" imgH="330200" progId="Equation.DSMT4">
                    <p:embed/>
                  </p:oleObj>
                </mc:Choice>
                <mc:Fallback>
                  <p:oleObj name="Equation" r:id="rId45" imgW="558800" imgH="330200" progId="Equation.DSMT4">
                    <p:embed/>
                    <p:pic>
                      <p:nvPicPr>
                        <p:cNvPr id="0" name="Picture 13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63001" y="917692"/>
                          <a:ext cx="558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" name="Object 10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1471258"/>
                </p:ext>
              </p:extLst>
            </p:nvPr>
          </p:nvGraphicFramePr>
          <p:xfrm>
            <a:off x="9982200" y="457200"/>
            <a:ext cx="1066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6" name="Equation" r:id="rId46" imgW="1066800" imgH="330200" progId="Equation.DSMT4">
                    <p:embed/>
                  </p:oleObj>
                </mc:Choice>
                <mc:Fallback>
                  <p:oleObj name="Equation" r:id="rId46" imgW="1066800" imgH="330200" progId="Equation.DSMT4">
                    <p:embed/>
                    <p:pic>
                      <p:nvPicPr>
                        <p:cNvPr id="0" name="Picture 13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82200" y="457200"/>
                          <a:ext cx="1066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277344"/>
              </p:ext>
            </p:extLst>
          </p:nvPr>
        </p:nvGraphicFramePr>
        <p:xfrm>
          <a:off x="9549751" y="4546600"/>
          <a:ext cx="1943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" name="Equation" r:id="rId48" imgW="1943100" imgH="330200" progId="Equation.DSMT4">
                  <p:embed/>
                </p:oleObj>
              </mc:Choice>
              <mc:Fallback>
                <p:oleObj name="Equation" r:id="rId48" imgW="1943100" imgH="330200" progId="Equation.DSMT4">
                  <p:embed/>
                  <p:pic>
                    <p:nvPicPr>
                      <p:cNvPr id="0" name="Picture 13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9751" y="4546600"/>
                        <a:ext cx="19431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4798E-6 L -3.125E-6 0.1505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1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"/>
                            </p:stCondLst>
                            <p:childTnLst>
                              <p:par>
                                <p:cTn id="5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5" grpId="0"/>
      <p:bldP spid="56" grpId="0"/>
      <p:bldP spid="64" grpId="0"/>
      <p:bldP spid="70" grpId="0"/>
      <p:bldP spid="7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"/>
  <p:tag name="ISPRING_SLIDE_INDENT_LEVEL" val="0"/>
  <p:tag name="ISPRING_PRESENTER_ID" val="{7257E5D0-9D30-4FF0-97B0-8B144157FD3C}"/>
  <p:tag name="ISPRING_SLIDE_ID_2" val="{4F9E4EC0-72D8-49DF-B272-3A18C41110E9}"/>
  <p:tag name="GENSWF_ADVANCE_TIME" val="23.4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PPT9 86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3488</TotalTime>
  <Words>1501</Words>
  <Application>Microsoft Office PowerPoint</Application>
  <PresentationFormat>Widescreen</PresentationFormat>
  <Paragraphs>270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Constantia</vt:lpstr>
      <vt:lpstr>Times New Roman</vt:lpstr>
      <vt:lpstr>1_Office Theme</vt:lpstr>
      <vt:lpstr>4_Thiết kế Tùy chỉnh</vt:lpstr>
      <vt:lpstr>9_Thiết kế Tùy chỉnh</vt:lpstr>
      <vt:lpstr>10_Thiết kế Tùy chỉnh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vienlaptop115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Hoàng Thu Trang</cp:lastModifiedBy>
  <cp:revision>408</cp:revision>
  <cp:lastPrinted>2021-07-15T12:41:10Z</cp:lastPrinted>
  <dcterms:created xsi:type="dcterms:W3CDTF">2014-05-08T07:15:53Z</dcterms:created>
  <dcterms:modified xsi:type="dcterms:W3CDTF">2021-11-21T09:27:50Z</dcterms:modified>
</cp:coreProperties>
</file>