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2" r:id="rId2"/>
    <p:sldId id="300" r:id="rId3"/>
    <p:sldId id="262" r:id="rId4"/>
    <p:sldId id="289" r:id="rId5"/>
    <p:sldId id="278" r:id="rId6"/>
    <p:sldId id="310" r:id="rId7"/>
    <p:sldId id="311" r:id="rId8"/>
    <p:sldId id="312" r:id="rId9"/>
    <p:sldId id="313" r:id="rId10"/>
    <p:sldId id="261" r:id="rId11"/>
    <p:sldId id="315" r:id="rId12"/>
    <p:sldId id="321" r:id="rId13"/>
    <p:sldId id="316" r:id="rId14"/>
    <p:sldId id="317" r:id="rId15"/>
    <p:sldId id="318" r:id="rId16"/>
    <p:sldId id="319" r:id="rId17"/>
    <p:sldId id="260" r:id="rId18"/>
    <p:sldId id="320" r:id="rId19"/>
    <p:sldId id="322" r:id="rId20"/>
    <p:sldId id="287" r:id="rId21"/>
    <p:sldId id="307" r:id="rId22"/>
  </p:sldIdLst>
  <p:sldSz cx="9144000" cy="51450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36A"/>
    <a:srgbClr val="123E61"/>
    <a:srgbClr val="EFEFEF"/>
    <a:srgbClr val="A6A6A6"/>
    <a:srgbClr val="0B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/>
    <p:restoredTop sz="94640"/>
  </p:normalViewPr>
  <p:slideViewPr>
    <p:cSldViewPr>
      <p:cViewPr varScale="1">
        <p:scale>
          <a:sx n="86" d="100"/>
          <a:sy n="86" d="100"/>
        </p:scale>
        <p:origin x="944" y="4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36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28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3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9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6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8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6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34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4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1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4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37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5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97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06366" y="500751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6" y="344680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78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536470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  <a:pPr/>
              <a:t>2021/11/23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https://encrypted-tbn2.gstatic.com/images?q=tbn:ANd9GcREXfTWubeyd0IvSVwUmb9MB65N88ZuUmebtGBgqsG8xpKcpwnl" TargetMode="External"/><Relationship Id="rId7" Type="http://schemas.openxmlformats.org/officeDocument/2006/relationships/image" Target="http://img.tintuc.vietgiaitri.com/2014/8/26/tu-hinh-ke-giet-nu-luat-su-tuong-lai-roi-thu-toi-tren-facebook-1009dc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https://encrypted-tbn0.gstatic.com/images?q=tbn:ANd9GcSZ_j6hLKRV2xPyleHL2YSrF-CiEPG9jX1tgBd5FiJvSs1nGOcP" TargetMode="External"/><Relationship Id="rId4" Type="http://schemas.openxmlformats.org/officeDocument/2006/relationships/image" Target="../media/image12.jpeg"/><Relationship Id="rId9" Type="http://schemas.openxmlformats.org/officeDocument/2006/relationships/image" Target="http://anh.eva.vn/upload/news/2009-07-29/me-tin-di-doan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https://encrypted-tbn3.gstatic.com/images?q=tbn:ANd9GcRHv1snPhYBJwWtxkvUs8JlBFKdNzB2VBauiOH_f3vlN4JZZqGv" TargetMode="External"/><Relationship Id="rId7" Type="http://schemas.openxmlformats.org/officeDocument/2006/relationships/image" Target="https://encrypted-tbn0.gstatic.com/images?q=tbn:ANd9GcQ2pIrnJsJ9MQwiXugq2IZGZYt6ZlrszKWoXVHp0emiYXuMmd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http://img-us.24hstatic.com/upload/1-2014/images/2014-01-03/1388728179-be-iq-va-hanh-trinh-tot-nghiep--5-.jpg" TargetMode="External"/><Relationship Id="rId4" Type="http://schemas.openxmlformats.org/officeDocument/2006/relationships/image" Target="../media/image17.jpeg"/><Relationship Id="rId9" Type="http://schemas.openxmlformats.org/officeDocument/2006/relationships/image" Target="http://baoanhdatmui.vn/vcms/media/photos/2009/7/cm529/12/1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http://nld.vcmedia.vn/Qp75wYluOLBhLZjmLZ3oH4nSugHdrU/Image/2012/10/nhau3_0d28e.jpg" TargetMode="External"/><Relationship Id="rId7" Type="http://schemas.openxmlformats.org/officeDocument/2006/relationships/image" Target="https://encrypted-tbn1.gstatic.com/images?q=tbn:ANd9GcRBfLH6voc9NAJ-iEymVn60UpS8WxECUJdM93tjtrAz5mn_26Jn5Q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https://encrypted-tbn2.gstatic.com/images?q=tbn:ANd9GcTlwlTDpdUuktv949H18izQ3CfVqtsb5fSqCtYJkG4imMpeIAg_" TargetMode="External"/><Relationship Id="rId4" Type="http://schemas.openxmlformats.org/officeDocument/2006/relationships/image" Target="../media/image21.jpeg"/><Relationship Id="rId9" Type="http://schemas.openxmlformats.org/officeDocument/2006/relationships/image" Target="https://encrypted-tbn3.gstatic.com/images?q=tbn:ANd9GcT88gaTJz7C6orGKYET2xwjFGX4lEB6npauRa7Ftajqtx3xWL3DY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TzGxqty-Xo85iE17OP-afBq6eYH3ejrMK7kaQL_ewxrXcECQuorw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img.tintuc.vietgiaitri.com/2014/5/15/450-hoc-sinh-tieu-hoc-xep-hinh-ban-do-to-quoc-va-nhin-ve-bien-do-05c703.jpg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3.gstatic.com/images?q=tbn:ANd9GcR15mFkLQc6jUHVL6dabyDJKbmVF-o39MpS12LucaJMEMzt48aMBw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https://encrypted-tbn1.gstatic.com/images?q=tbn:ANd9GcQexV5FY3rILwD7fTEXGPjZXZ5v9oq71wWIW0yvsFCM6_JLkeJ0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99         _4"/>
          <p:cNvSpPr/>
          <p:nvPr/>
        </p:nvSpPr>
        <p:spPr>
          <a:xfrm>
            <a:off x="1275194" y="2165119"/>
            <a:ext cx="6862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400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XÂY DỰNG NẾP SỐNG VĂN HOÁ CỘNG ĐỒNG DÂN CƯ</a:t>
            </a:r>
            <a:endParaRPr lang="zh-CN" altLang="en-US" sz="4000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70016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39998" y="780762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9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2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六边形 12"/>
          <p:cNvSpPr/>
          <p:nvPr/>
        </p:nvSpPr>
        <p:spPr>
          <a:xfrm>
            <a:off x="4723187" y="4585934"/>
            <a:ext cx="500821" cy="500908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5865319" y="4810246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2700752" y="4810605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2404469" y="4928944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六边形 16"/>
          <p:cNvSpPr/>
          <p:nvPr/>
        </p:nvSpPr>
        <p:spPr>
          <a:xfrm>
            <a:off x="6323377" y="4815265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六边形 17"/>
          <p:cNvSpPr/>
          <p:nvPr/>
        </p:nvSpPr>
        <p:spPr>
          <a:xfrm>
            <a:off x="3210644" y="4807760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6701072" y="4939167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3998595" y="4842370"/>
            <a:ext cx="250411" cy="250454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六边形 20"/>
          <p:cNvSpPr/>
          <p:nvPr/>
        </p:nvSpPr>
        <p:spPr>
          <a:xfrm>
            <a:off x="6874745" y="4808964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4299767" y="4817019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六边形 22"/>
          <p:cNvSpPr/>
          <p:nvPr/>
        </p:nvSpPr>
        <p:spPr>
          <a:xfrm>
            <a:off x="7507396" y="4866155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6048648" y="4626460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5" name="六边形 24"/>
          <p:cNvSpPr/>
          <p:nvPr/>
        </p:nvSpPr>
        <p:spPr>
          <a:xfrm>
            <a:off x="2218931" y="4939451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4654504" y="4662558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7" name="六边形 26"/>
          <p:cNvSpPr/>
          <p:nvPr/>
        </p:nvSpPr>
        <p:spPr>
          <a:xfrm>
            <a:off x="3354406" y="4754405"/>
            <a:ext cx="322095" cy="322151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224008" y="4807142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9" name="六边形 28"/>
          <p:cNvSpPr/>
          <p:nvPr/>
        </p:nvSpPr>
        <p:spPr>
          <a:xfrm>
            <a:off x="1355589" y="4810475"/>
            <a:ext cx="274729" cy="274777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070429" y="4941707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2920799" y="4627204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1839282" y="4863538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6341346" y="4669752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4" name="六边形 33"/>
          <p:cNvSpPr/>
          <p:nvPr/>
        </p:nvSpPr>
        <p:spPr>
          <a:xfrm>
            <a:off x="7878049" y="4801181"/>
            <a:ext cx="274729" cy="274777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1732686" y="1572178"/>
            <a:ext cx="5934325" cy="2002882"/>
            <a:chOff x="1732987" y="1572178"/>
            <a:chExt cx="5935356" cy="2002882"/>
          </a:xfrm>
        </p:grpSpPr>
        <p:grpSp>
          <p:nvGrpSpPr>
            <p:cNvPr id="3" name="组合 36"/>
            <p:cNvGrpSpPr/>
            <p:nvPr/>
          </p:nvGrpSpPr>
          <p:grpSpPr>
            <a:xfrm>
              <a:off x="1732987" y="1572178"/>
              <a:ext cx="3034931" cy="965501"/>
              <a:chOff x="1732987" y="1572178"/>
              <a:chExt cx="3034931" cy="965501"/>
            </a:xfrm>
          </p:grpSpPr>
          <p:sp>
            <p:nvSpPr>
              <p:cNvPr id="53" name="Oval 12"/>
              <p:cNvSpPr/>
              <p:nvPr/>
            </p:nvSpPr>
            <p:spPr>
              <a:xfrm>
                <a:off x="2195736" y="1616224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54" name="Arc 17"/>
              <p:cNvSpPr/>
              <p:nvPr/>
            </p:nvSpPr>
            <p:spPr>
              <a:xfrm rot="152113" flipH="1">
                <a:off x="1732987" y="1572178"/>
                <a:ext cx="3034931" cy="965501"/>
              </a:xfrm>
              <a:prstGeom prst="arc">
                <a:avLst>
                  <a:gd name="adj1" fmla="val 12596661"/>
                  <a:gd name="adj2" fmla="val 20489397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4" name="组合 37"/>
            <p:cNvGrpSpPr/>
            <p:nvPr/>
          </p:nvGrpSpPr>
          <p:grpSpPr>
            <a:xfrm>
              <a:off x="2648544" y="1696268"/>
              <a:ext cx="1844553" cy="965501"/>
              <a:chOff x="2648544" y="1696268"/>
              <a:chExt cx="1844553" cy="965501"/>
            </a:xfrm>
          </p:grpSpPr>
          <p:sp>
            <p:nvSpPr>
              <p:cNvPr id="51" name="Oval 70"/>
              <p:cNvSpPr/>
              <p:nvPr/>
            </p:nvSpPr>
            <p:spPr>
              <a:xfrm>
                <a:off x="2648544" y="2264296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52" name="Arc 75"/>
              <p:cNvSpPr/>
              <p:nvPr/>
            </p:nvSpPr>
            <p:spPr>
              <a:xfrm rot="20899889" flipH="1">
                <a:off x="2680044" y="1696268"/>
                <a:ext cx="1813053" cy="965501"/>
              </a:xfrm>
              <a:prstGeom prst="arc">
                <a:avLst>
                  <a:gd name="adj1" fmla="val 12596661"/>
                  <a:gd name="adj2" fmla="val 21380040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5" name="组合 38"/>
            <p:cNvGrpSpPr/>
            <p:nvPr/>
          </p:nvGrpSpPr>
          <p:grpSpPr>
            <a:xfrm>
              <a:off x="3341552" y="1682559"/>
              <a:ext cx="1347849" cy="1826310"/>
              <a:chOff x="3341552" y="1682559"/>
              <a:chExt cx="1347849" cy="1826310"/>
            </a:xfrm>
          </p:grpSpPr>
          <p:sp>
            <p:nvSpPr>
              <p:cNvPr id="49" name="Oval 71"/>
              <p:cNvSpPr/>
              <p:nvPr/>
            </p:nvSpPr>
            <p:spPr>
              <a:xfrm>
                <a:off x="3347864" y="2840360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50" name="Arc 76"/>
              <p:cNvSpPr/>
              <p:nvPr/>
            </p:nvSpPr>
            <p:spPr>
              <a:xfrm rot="20899889" flipH="1">
                <a:off x="3341552" y="1682559"/>
                <a:ext cx="1347849" cy="1826310"/>
              </a:xfrm>
              <a:prstGeom prst="arc">
                <a:avLst>
                  <a:gd name="adj1" fmla="val 13745913"/>
                  <a:gd name="adj2" fmla="val 525263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6" name="组合 39"/>
            <p:cNvGrpSpPr/>
            <p:nvPr/>
          </p:nvGrpSpPr>
          <p:grpSpPr>
            <a:xfrm>
              <a:off x="4621504" y="1616224"/>
              <a:ext cx="3046839" cy="942037"/>
              <a:chOff x="4621504" y="1616224"/>
              <a:chExt cx="3046839" cy="942037"/>
            </a:xfrm>
          </p:grpSpPr>
          <p:sp>
            <p:nvSpPr>
              <p:cNvPr id="47" name="Oval 74"/>
              <p:cNvSpPr/>
              <p:nvPr/>
            </p:nvSpPr>
            <p:spPr>
              <a:xfrm>
                <a:off x="6806016" y="1631321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48" name="Arc 80"/>
              <p:cNvSpPr/>
              <p:nvPr/>
            </p:nvSpPr>
            <p:spPr>
              <a:xfrm flipH="1">
                <a:off x="4621504" y="1616224"/>
                <a:ext cx="3046839" cy="942037"/>
              </a:xfrm>
              <a:prstGeom prst="arc">
                <a:avLst>
                  <a:gd name="adj1" fmla="val 12596661"/>
                  <a:gd name="adj2" fmla="val 20457581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7" name="组合 40"/>
            <p:cNvGrpSpPr/>
            <p:nvPr/>
          </p:nvGrpSpPr>
          <p:grpSpPr>
            <a:xfrm>
              <a:off x="4619376" y="1762024"/>
              <a:ext cx="1873213" cy="965501"/>
              <a:chOff x="4619376" y="1762024"/>
              <a:chExt cx="1873213" cy="965501"/>
            </a:xfrm>
          </p:grpSpPr>
          <p:sp>
            <p:nvSpPr>
              <p:cNvPr id="45" name="Oval 73"/>
              <p:cNvSpPr/>
              <p:nvPr/>
            </p:nvSpPr>
            <p:spPr>
              <a:xfrm>
                <a:off x="6420581" y="2261460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46" name="Arc 81"/>
              <p:cNvSpPr/>
              <p:nvPr/>
            </p:nvSpPr>
            <p:spPr>
              <a:xfrm rot="700111">
                <a:off x="4619376" y="1762024"/>
                <a:ext cx="1851447" cy="965501"/>
              </a:xfrm>
              <a:prstGeom prst="arc">
                <a:avLst>
                  <a:gd name="adj1" fmla="val 12596661"/>
                  <a:gd name="adj2" fmla="val 20993129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8" name="组合 41"/>
            <p:cNvGrpSpPr/>
            <p:nvPr/>
          </p:nvGrpSpPr>
          <p:grpSpPr>
            <a:xfrm>
              <a:off x="4454725" y="1748750"/>
              <a:ext cx="1347849" cy="1826310"/>
              <a:chOff x="4454725" y="1748750"/>
              <a:chExt cx="1347849" cy="1826310"/>
            </a:xfrm>
          </p:grpSpPr>
          <p:sp>
            <p:nvSpPr>
              <p:cNvPr id="43" name="Oval 72"/>
              <p:cNvSpPr/>
              <p:nvPr/>
            </p:nvSpPr>
            <p:spPr>
              <a:xfrm>
                <a:off x="5726609" y="2840360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44" name="Arc 82"/>
              <p:cNvSpPr/>
              <p:nvPr/>
            </p:nvSpPr>
            <p:spPr>
              <a:xfrm rot="700111">
                <a:off x="4454725" y="1748750"/>
                <a:ext cx="1347849" cy="1826310"/>
              </a:xfrm>
              <a:prstGeom prst="arc">
                <a:avLst>
                  <a:gd name="adj1" fmla="val 13745913"/>
                  <a:gd name="adj2" fmla="val 525263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sp>
        <p:nvSpPr>
          <p:cNvPr id="55" name="Isosceles Triangle 5"/>
          <p:cNvSpPr/>
          <p:nvPr/>
        </p:nvSpPr>
        <p:spPr>
          <a:xfrm rot="10800000">
            <a:off x="4404585" y="1801518"/>
            <a:ext cx="395975" cy="237626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9" name="组合 55"/>
          <p:cNvGrpSpPr/>
          <p:nvPr/>
        </p:nvGrpSpPr>
        <p:grpSpPr>
          <a:xfrm>
            <a:off x="1178487" y="1346713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0" name="组合 58"/>
          <p:cNvGrpSpPr/>
          <p:nvPr/>
        </p:nvGrpSpPr>
        <p:grpSpPr>
          <a:xfrm>
            <a:off x="1794453" y="2293005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1" name="组合 61"/>
          <p:cNvGrpSpPr/>
          <p:nvPr/>
        </p:nvGrpSpPr>
        <p:grpSpPr>
          <a:xfrm>
            <a:off x="2717483" y="2907435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2" name="组合 64"/>
          <p:cNvGrpSpPr/>
          <p:nvPr/>
        </p:nvGrpSpPr>
        <p:grpSpPr>
          <a:xfrm>
            <a:off x="6964984" y="1287463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6" name="组合 67"/>
          <p:cNvGrpSpPr/>
          <p:nvPr/>
        </p:nvGrpSpPr>
        <p:grpSpPr>
          <a:xfrm>
            <a:off x="6446282" y="2231583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7" name="组合 70"/>
          <p:cNvGrpSpPr/>
          <p:nvPr/>
        </p:nvGrpSpPr>
        <p:grpSpPr>
          <a:xfrm>
            <a:off x="5593622" y="2869755"/>
            <a:ext cx="986320" cy="911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74" name="文本框 13"/>
          <p:cNvSpPr txBox="1"/>
          <p:nvPr/>
        </p:nvSpPr>
        <p:spPr>
          <a:xfrm>
            <a:off x="3670572" y="2039144"/>
            <a:ext cx="1944577" cy="2005457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n-US" altLang="vi-VN">
                <a:solidFill>
                  <a:srgbClr val="1443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XD nếp sống văn hoá ở cộng đồng dân cư là làm cho đời sống VH tinh thần ngày càng lành mạnh phong phú như:</a:t>
            </a:r>
            <a:endParaRPr lang="zh-CN" altLang="en-US" dirty="0">
              <a:solidFill>
                <a:srgbClr val="14436A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  <a:sym typeface="+mn-lt"/>
            </a:endParaRPr>
          </a:p>
        </p:txBody>
      </p:sp>
      <p:sp>
        <p:nvSpPr>
          <p:cNvPr id="75" name="Freeform 177"/>
          <p:cNvSpPr>
            <a:spLocks noEditPoints="1"/>
          </p:cNvSpPr>
          <p:nvPr/>
        </p:nvSpPr>
        <p:spPr bwMode="auto">
          <a:xfrm>
            <a:off x="1532900" y="1664523"/>
            <a:ext cx="296377" cy="255809"/>
          </a:xfrm>
          <a:custGeom>
            <a:avLst/>
            <a:gdLst>
              <a:gd name="T0" fmla="*/ 246 w 288"/>
              <a:gd name="T1" fmla="*/ 26 h 247"/>
              <a:gd name="T2" fmla="*/ 144 w 288"/>
              <a:gd name="T3" fmla="*/ 0 h 247"/>
              <a:gd name="T4" fmla="*/ 41 w 288"/>
              <a:gd name="T5" fmla="*/ 26 h 247"/>
              <a:gd name="T6" fmla="*/ 0 w 288"/>
              <a:gd name="T7" fmla="*/ 98 h 247"/>
              <a:gd name="T8" fmla="*/ 144 w 288"/>
              <a:gd name="T9" fmla="*/ 247 h 247"/>
              <a:gd name="T10" fmla="*/ 288 w 288"/>
              <a:gd name="T11" fmla="*/ 98 h 247"/>
              <a:gd name="T12" fmla="*/ 246 w 288"/>
              <a:gd name="T13" fmla="*/ 26 h 247"/>
              <a:gd name="T14" fmla="*/ 245 w 288"/>
              <a:gd name="T15" fmla="*/ 115 h 247"/>
              <a:gd name="T16" fmla="*/ 201 w 288"/>
              <a:gd name="T17" fmla="*/ 71 h 247"/>
              <a:gd name="T18" fmla="*/ 234 w 288"/>
              <a:gd name="T19" fmla="*/ 41 h 247"/>
              <a:gd name="T20" fmla="*/ 245 w 288"/>
              <a:gd name="T21" fmla="*/ 115 h 247"/>
              <a:gd name="T22" fmla="*/ 227 w 288"/>
              <a:gd name="T23" fmla="*/ 40 h 247"/>
              <a:gd name="T24" fmla="*/ 143 w 288"/>
              <a:gd name="T25" fmla="*/ 72 h 247"/>
              <a:gd name="T26" fmla="*/ 59 w 288"/>
              <a:gd name="T27" fmla="*/ 40 h 247"/>
              <a:gd name="T28" fmla="*/ 62 w 288"/>
              <a:gd name="T29" fmla="*/ 32 h 247"/>
              <a:gd name="T30" fmla="*/ 144 w 288"/>
              <a:gd name="T31" fmla="*/ 15 h 247"/>
              <a:gd name="T32" fmla="*/ 223 w 288"/>
              <a:gd name="T33" fmla="*/ 30 h 247"/>
              <a:gd name="T34" fmla="*/ 227 w 288"/>
              <a:gd name="T35" fmla="*/ 40 h 247"/>
              <a:gd name="T36" fmla="*/ 183 w 288"/>
              <a:gd name="T37" fmla="*/ 76 h 247"/>
              <a:gd name="T38" fmla="*/ 144 w 288"/>
              <a:gd name="T39" fmla="*/ 143 h 247"/>
              <a:gd name="T40" fmla="*/ 105 w 288"/>
              <a:gd name="T41" fmla="*/ 76 h 247"/>
              <a:gd name="T42" fmla="*/ 143 w 288"/>
              <a:gd name="T43" fmla="*/ 80 h 247"/>
              <a:gd name="T44" fmla="*/ 183 w 288"/>
              <a:gd name="T45" fmla="*/ 76 h 247"/>
              <a:gd name="T46" fmla="*/ 52 w 288"/>
              <a:gd name="T47" fmla="*/ 43 h 247"/>
              <a:gd name="T48" fmla="*/ 89 w 288"/>
              <a:gd name="T49" fmla="*/ 72 h 247"/>
              <a:gd name="T50" fmla="*/ 44 w 288"/>
              <a:gd name="T51" fmla="*/ 117 h 247"/>
              <a:gd name="T52" fmla="*/ 52 w 288"/>
              <a:gd name="T53" fmla="*/ 43 h 247"/>
              <a:gd name="T54" fmla="*/ 96 w 288"/>
              <a:gd name="T55" fmla="*/ 76 h 247"/>
              <a:gd name="T56" fmla="*/ 136 w 288"/>
              <a:gd name="T57" fmla="*/ 145 h 247"/>
              <a:gd name="T58" fmla="*/ 49 w 288"/>
              <a:gd name="T59" fmla="*/ 122 h 247"/>
              <a:gd name="T60" fmla="*/ 96 w 288"/>
              <a:gd name="T61" fmla="*/ 76 h 247"/>
              <a:gd name="T62" fmla="*/ 144 w 288"/>
              <a:gd name="T63" fmla="*/ 153 h 247"/>
              <a:gd name="T64" fmla="*/ 187 w 288"/>
              <a:gd name="T65" fmla="*/ 149 h 247"/>
              <a:gd name="T66" fmla="*/ 144 w 288"/>
              <a:gd name="T67" fmla="*/ 224 h 247"/>
              <a:gd name="T68" fmla="*/ 101 w 288"/>
              <a:gd name="T69" fmla="*/ 149 h 247"/>
              <a:gd name="T70" fmla="*/ 144 w 288"/>
              <a:gd name="T71" fmla="*/ 153 h 247"/>
              <a:gd name="T72" fmla="*/ 151 w 288"/>
              <a:gd name="T73" fmla="*/ 145 h 247"/>
              <a:gd name="T74" fmla="*/ 193 w 288"/>
              <a:gd name="T75" fmla="*/ 73 h 247"/>
              <a:gd name="T76" fmla="*/ 241 w 288"/>
              <a:gd name="T77" fmla="*/ 121 h 247"/>
              <a:gd name="T78" fmla="*/ 151 w 288"/>
              <a:gd name="T79" fmla="*/ 145 h 247"/>
              <a:gd name="T80" fmla="*/ 273 w 288"/>
              <a:gd name="T81" fmla="*/ 94 h 247"/>
              <a:gd name="T82" fmla="*/ 253 w 288"/>
              <a:gd name="T83" fmla="*/ 113 h 247"/>
              <a:gd name="T84" fmla="*/ 242 w 288"/>
              <a:gd name="T85" fmla="*/ 41 h 247"/>
              <a:gd name="T86" fmla="*/ 273 w 288"/>
              <a:gd name="T87" fmla="*/ 94 h 247"/>
              <a:gd name="T88" fmla="*/ 44 w 288"/>
              <a:gd name="T89" fmla="*/ 42 h 247"/>
              <a:gd name="T90" fmla="*/ 36 w 288"/>
              <a:gd name="T91" fmla="*/ 114 h 247"/>
              <a:gd name="T92" fmla="*/ 15 w 288"/>
              <a:gd name="T93" fmla="*/ 93 h 247"/>
              <a:gd name="T94" fmla="*/ 44 w 288"/>
              <a:gd name="T95" fmla="*/ 42 h 247"/>
              <a:gd name="T96" fmla="*/ 47 w 288"/>
              <a:gd name="T97" fmla="*/ 130 h 247"/>
              <a:gd name="T98" fmla="*/ 91 w 288"/>
              <a:gd name="T99" fmla="*/ 147 h 247"/>
              <a:gd name="T100" fmla="*/ 127 w 288"/>
              <a:gd name="T101" fmla="*/ 209 h 247"/>
              <a:gd name="T102" fmla="*/ 47 w 288"/>
              <a:gd name="T103" fmla="*/ 130 h 247"/>
              <a:gd name="T104" fmla="*/ 161 w 288"/>
              <a:gd name="T105" fmla="*/ 209 h 247"/>
              <a:gd name="T106" fmla="*/ 197 w 288"/>
              <a:gd name="T107" fmla="*/ 147 h 247"/>
              <a:gd name="T108" fmla="*/ 241 w 288"/>
              <a:gd name="T109" fmla="*/ 130 h 247"/>
              <a:gd name="T110" fmla="*/ 161 w 288"/>
              <a:gd name="T111" fmla="*/ 209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8" h="247">
                <a:moveTo>
                  <a:pt x="246" y="26"/>
                </a:moveTo>
                <a:cubicBezTo>
                  <a:pt x="219" y="12"/>
                  <a:pt x="212" y="0"/>
                  <a:pt x="144" y="0"/>
                </a:cubicBezTo>
                <a:cubicBezTo>
                  <a:pt x="76" y="0"/>
                  <a:pt x="68" y="12"/>
                  <a:pt x="41" y="26"/>
                </a:cubicBezTo>
                <a:cubicBezTo>
                  <a:pt x="11" y="43"/>
                  <a:pt x="0" y="75"/>
                  <a:pt x="0" y="98"/>
                </a:cubicBezTo>
                <a:cubicBezTo>
                  <a:pt x="0" y="110"/>
                  <a:pt x="144" y="247"/>
                  <a:pt x="144" y="247"/>
                </a:cubicBezTo>
                <a:cubicBezTo>
                  <a:pt x="144" y="247"/>
                  <a:pt x="288" y="110"/>
                  <a:pt x="288" y="98"/>
                </a:cubicBezTo>
                <a:cubicBezTo>
                  <a:pt x="288" y="76"/>
                  <a:pt x="277" y="43"/>
                  <a:pt x="246" y="26"/>
                </a:cubicBezTo>
                <a:close/>
                <a:moveTo>
                  <a:pt x="245" y="115"/>
                </a:moveTo>
                <a:cubicBezTo>
                  <a:pt x="201" y="71"/>
                  <a:pt x="201" y="71"/>
                  <a:pt x="201" y="71"/>
                </a:cubicBezTo>
                <a:cubicBezTo>
                  <a:pt x="221" y="64"/>
                  <a:pt x="233" y="53"/>
                  <a:pt x="234" y="41"/>
                </a:cubicBezTo>
                <a:lnTo>
                  <a:pt x="245" y="115"/>
                </a:lnTo>
                <a:close/>
                <a:moveTo>
                  <a:pt x="227" y="40"/>
                </a:moveTo>
                <a:cubicBezTo>
                  <a:pt x="227" y="55"/>
                  <a:pt x="193" y="72"/>
                  <a:pt x="143" y="72"/>
                </a:cubicBezTo>
                <a:cubicBezTo>
                  <a:pt x="93" y="72"/>
                  <a:pt x="59" y="55"/>
                  <a:pt x="59" y="40"/>
                </a:cubicBezTo>
                <a:cubicBezTo>
                  <a:pt x="59" y="37"/>
                  <a:pt x="60" y="34"/>
                  <a:pt x="62" y="32"/>
                </a:cubicBezTo>
                <a:cubicBezTo>
                  <a:pt x="79" y="21"/>
                  <a:pt x="92" y="15"/>
                  <a:pt x="144" y="15"/>
                </a:cubicBezTo>
                <a:cubicBezTo>
                  <a:pt x="193" y="15"/>
                  <a:pt x="207" y="21"/>
                  <a:pt x="223" y="30"/>
                </a:cubicBezTo>
                <a:cubicBezTo>
                  <a:pt x="225" y="33"/>
                  <a:pt x="227" y="36"/>
                  <a:pt x="227" y="40"/>
                </a:cubicBezTo>
                <a:close/>
                <a:moveTo>
                  <a:pt x="183" y="76"/>
                </a:moveTo>
                <a:cubicBezTo>
                  <a:pt x="144" y="143"/>
                  <a:pt x="144" y="143"/>
                  <a:pt x="144" y="143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7" y="78"/>
                  <a:pt x="129" y="80"/>
                  <a:pt x="143" y="80"/>
                </a:cubicBezTo>
                <a:cubicBezTo>
                  <a:pt x="158" y="80"/>
                  <a:pt x="171" y="78"/>
                  <a:pt x="183" y="76"/>
                </a:cubicBezTo>
                <a:close/>
                <a:moveTo>
                  <a:pt x="52" y="43"/>
                </a:moveTo>
                <a:cubicBezTo>
                  <a:pt x="54" y="55"/>
                  <a:pt x="68" y="65"/>
                  <a:pt x="89" y="72"/>
                </a:cubicBezTo>
                <a:cubicBezTo>
                  <a:pt x="44" y="117"/>
                  <a:pt x="44" y="117"/>
                  <a:pt x="44" y="117"/>
                </a:cubicBezTo>
                <a:lnTo>
                  <a:pt x="52" y="43"/>
                </a:lnTo>
                <a:close/>
                <a:moveTo>
                  <a:pt x="96" y="76"/>
                </a:moveTo>
                <a:cubicBezTo>
                  <a:pt x="136" y="145"/>
                  <a:pt x="136" y="145"/>
                  <a:pt x="136" y="145"/>
                </a:cubicBezTo>
                <a:cubicBezTo>
                  <a:pt x="97" y="144"/>
                  <a:pt x="69" y="134"/>
                  <a:pt x="49" y="122"/>
                </a:cubicBezTo>
                <a:lnTo>
                  <a:pt x="96" y="76"/>
                </a:lnTo>
                <a:close/>
                <a:moveTo>
                  <a:pt x="144" y="153"/>
                </a:moveTo>
                <a:cubicBezTo>
                  <a:pt x="160" y="153"/>
                  <a:pt x="174" y="152"/>
                  <a:pt x="187" y="149"/>
                </a:cubicBezTo>
                <a:cubicBezTo>
                  <a:pt x="144" y="224"/>
                  <a:pt x="144" y="224"/>
                  <a:pt x="144" y="224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114" y="152"/>
                  <a:pt x="128" y="153"/>
                  <a:pt x="144" y="153"/>
                </a:cubicBezTo>
                <a:close/>
                <a:moveTo>
                  <a:pt x="151" y="145"/>
                </a:moveTo>
                <a:cubicBezTo>
                  <a:pt x="193" y="73"/>
                  <a:pt x="193" y="73"/>
                  <a:pt x="193" y="7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21" y="133"/>
                  <a:pt x="192" y="144"/>
                  <a:pt x="151" y="145"/>
                </a:cubicBezTo>
                <a:close/>
                <a:moveTo>
                  <a:pt x="273" y="94"/>
                </a:moveTo>
                <a:cubicBezTo>
                  <a:pt x="269" y="98"/>
                  <a:pt x="262" y="105"/>
                  <a:pt x="253" y="113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64" y="55"/>
                  <a:pt x="271" y="78"/>
                  <a:pt x="273" y="94"/>
                </a:cubicBezTo>
                <a:close/>
                <a:moveTo>
                  <a:pt x="44" y="42"/>
                </a:moveTo>
                <a:cubicBezTo>
                  <a:pt x="36" y="114"/>
                  <a:pt x="36" y="114"/>
                  <a:pt x="36" y="114"/>
                </a:cubicBezTo>
                <a:cubicBezTo>
                  <a:pt x="26" y="106"/>
                  <a:pt x="19" y="98"/>
                  <a:pt x="15" y="93"/>
                </a:cubicBezTo>
                <a:cubicBezTo>
                  <a:pt x="16" y="76"/>
                  <a:pt x="26" y="55"/>
                  <a:pt x="44" y="42"/>
                </a:cubicBezTo>
                <a:close/>
                <a:moveTo>
                  <a:pt x="47" y="130"/>
                </a:moveTo>
                <a:cubicBezTo>
                  <a:pt x="59" y="137"/>
                  <a:pt x="73" y="143"/>
                  <a:pt x="91" y="147"/>
                </a:cubicBezTo>
                <a:cubicBezTo>
                  <a:pt x="127" y="209"/>
                  <a:pt x="127" y="209"/>
                  <a:pt x="127" y="209"/>
                </a:cubicBezTo>
                <a:cubicBezTo>
                  <a:pt x="97" y="180"/>
                  <a:pt x="68" y="152"/>
                  <a:pt x="47" y="130"/>
                </a:cubicBezTo>
                <a:close/>
                <a:moveTo>
                  <a:pt x="161" y="209"/>
                </a:moveTo>
                <a:cubicBezTo>
                  <a:pt x="197" y="147"/>
                  <a:pt x="197" y="147"/>
                  <a:pt x="197" y="147"/>
                </a:cubicBezTo>
                <a:cubicBezTo>
                  <a:pt x="215" y="143"/>
                  <a:pt x="230" y="137"/>
                  <a:pt x="241" y="130"/>
                </a:cubicBezTo>
                <a:cubicBezTo>
                  <a:pt x="220" y="152"/>
                  <a:pt x="191" y="180"/>
                  <a:pt x="161" y="2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405" tIns="34203" rIns="68405" bIns="3420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组合 75"/>
          <p:cNvGrpSpPr/>
          <p:nvPr/>
        </p:nvGrpSpPr>
        <p:grpSpPr>
          <a:xfrm>
            <a:off x="2158076" y="2595867"/>
            <a:ext cx="250009" cy="250132"/>
            <a:chOff x="4699046" y="3950523"/>
            <a:chExt cx="250052" cy="250132"/>
          </a:xfrm>
          <a:solidFill>
            <a:schemeClr val="accent3"/>
          </a:solidFill>
        </p:grpSpPr>
        <p:sp>
          <p:nvSpPr>
            <p:cNvPr id="77" name="Freeform 816"/>
            <p:cNvSpPr>
              <a:spLocks/>
            </p:cNvSpPr>
            <p:nvPr/>
          </p:nvSpPr>
          <p:spPr bwMode="auto">
            <a:xfrm>
              <a:off x="4737131" y="4110140"/>
              <a:ext cx="79786" cy="90515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8" name="Freeform 817"/>
            <p:cNvSpPr>
              <a:spLocks/>
            </p:cNvSpPr>
            <p:nvPr/>
          </p:nvSpPr>
          <p:spPr bwMode="auto">
            <a:xfrm>
              <a:off x="4777618" y="3950523"/>
              <a:ext cx="171480" cy="190559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9" name="Freeform 818"/>
            <p:cNvSpPr>
              <a:spLocks/>
            </p:cNvSpPr>
            <p:nvPr/>
          </p:nvSpPr>
          <p:spPr bwMode="auto">
            <a:xfrm>
              <a:off x="4699046" y="4002950"/>
              <a:ext cx="50015" cy="85751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9" name="组合 79"/>
          <p:cNvGrpSpPr/>
          <p:nvPr/>
        </p:nvGrpSpPr>
        <p:grpSpPr>
          <a:xfrm>
            <a:off x="6769754" y="2521580"/>
            <a:ext cx="350428" cy="331676"/>
            <a:chOff x="6703195" y="942077"/>
            <a:chExt cx="265554" cy="251300"/>
          </a:xfrm>
          <a:solidFill>
            <a:schemeClr val="accent4"/>
          </a:solidFill>
        </p:grpSpPr>
        <p:sp>
          <p:nvSpPr>
            <p:cNvPr id="81" name="Freeform 695"/>
            <p:cNvSpPr>
              <a:spLocks noEditPoints="1"/>
            </p:cNvSpPr>
            <p:nvPr/>
          </p:nvSpPr>
          <p:spPr bwMode="auto">
            <a:xfrm>
              <a:off x="6850880" y="1088568"/>
              <a:ext cx="103603" cy="104807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2" name="Freeform 696"/>
            <p:cNvSpPr>
              <a:spLocks/>
            </p:cNvSpPr>
            <p:nvPr/>
          </p:nvSpPr>
          <p:spPr bwMode="auto">
            <a:xfrm>
              <a:off x="6703195" y="942099"/>
              <a:ext cx="130991" cy="129819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3" name="Freeform 697"/>
            <p:cNvSpPr>
              <a:spLocks/>
            </p:cNvSpPr>
            <p:nvPr/>
          </p:nvSpPr>
          <p:spPr bwMode="auto">
            <a:xfrm>
              <a:off x="6719865" y="942077"/>
              <a:ext cx="248884" cy="25130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05" tIns="34203" rIns="68405" bIns="3420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84" name="Freeform 881"/>
          <p:cNvSpPr>
            <a:spLocks noEditPoints="1"/>
          </p:cNvSpPr>
          <p:nvPr/>
        </p:nvSpPr>
        <p:spPr bwMode="auto">
          <a:xfrm>
            <a:off x="5929585" y="3143254"/>
            <a:ext cx="265403" cy="369025"/>
          </a:xfrm>
          <a:custGeom>
            <a:avLst/>
            <a:gdLst>
              <a:gd name="T0" fmla="*/ 112 w 124"/>
              <a:gd name="T1" fmla="*/ 76 h 172"/>
              <a:gd name="T2" fmla="*/ 92 w 124"/>
              <a:gd name="T3" fmla="*/ 39 h 172"/>
              <a:gd name="T4" fmla="*/ 92 w 124"/>
              <a:gd name="T5" fmla="*/ 6 h 172"/>
              <a:gd name="T6" fmla="*/ 59 w 124"/>
              <a:gd name="T7" fmla="*/ 6 h 172"/>
              <a:gd name="T8" fmla="*/ 7 w 124"/>
              <a:gd name="T9" fmla="*/ 58 h 172"/>
              <a:gd name="T10" fmla="*/ 7 w 124"/>
              <a:gd name="T11" fmla="*/ 91 h 172"/>
              <a:gd name="T12" fmla="*/ 32 w 124"/>
              <a:gd name="T13" fmla="*/ 133 h 172"/>
              <a:gd name="T14" fmla="*/ 32 w 124"/>
              <a:gd name="T15" fmla="*/ 166 h 172"/>
              <a:gd name="T16" fmla="*/ 49 w 124"/>
              <a:gd name="T17" fmla="*/ 172 h 172"/>
              <a:gd name="T18" fmla="*/ 65 w 124"/>
              <a:gd name="T19" fmla="*/ 166 h 172"/>
              <a:gd name="T20" fmla="*/ 124 w 124"/>
              <a:gd name="T21" fmla="*/ 97 h 172"/>
              <a:gd name="T22" fmla="*/ 67 w 124"/>
              <a:gd name="T23" fmla="*/ 14 h 172"/>
              <a:gd name="T24" fmla="*/ 84 w 124"/>
              <a:gd name="T25" fmla="*/ 14 h 172"/>
              <a:gd name="T26" fmla="*/ 84 w 124"/>
              <a:gd name="T27" fmla="*/ 31 h 172"/>
              <a:gd name="T28" fmla="*/ 46 w 124"/>
              <a:gd name="T29" fmla="*/ 69 h 172"/>
              <a:gd name="T30" fmla="*/ 29 w 124"/>
              <a:gd name="T31" fmla="*/ 52 h 172"/>
              <a:gd name="T32" fmla="*/ 57 w 124"/>
              <a:gd name="T33" fmla="*/ 158 h 172"/>
              <a:gd name="T34" fmla="*/ 40 w 124"/>
              <a:gd name="T35" fmla="*/ 158 h 172"/>
              <a:gd name="T36" fmla="*/ 40 w 124"/>
              <a:gd name="T37" fmla="*/ 141 h 172"/>
              <a:gd name="T38" fmla="*/ 52 w 124"/>
              <a:gd name="T39" fmla="*/ 136 h 172"/>
              <a:gd name="T40" fmla="*/ 60 w 124"/>
              <a:gd name="T41" fmla="*/ 149 h 172"/>
              <a:gd name="T42" fmla="*/ 109 w 124"/>
              <a:gd name="T43" fmla="*/ 106 h 172"/>
              <a:gd name="T44" fmla="*/ 65 w 124"/>
              <a:gd name="T45" fmla="*/ 133 h 172"/>
              <a:gd name="T46" fmla="*/ 15 w 124"/>
              <a:gd name="T47" fmla="*/ 83 h 172"/>
              <a:gd name="T48" fmla="*/ 15 w 124"/>
              <a:gd name="T49" fmla="*/ 66 h 172"/>
              <a:gd name="T50" fmla="*/ 32 w 124"/>
              <a:gd name="T51" fmla="*/ 66 h 172"/>
              <a:gd name="T52" fmla="*/ 32 w 124"/>
              <a:gd name="T53" fmla="*/ 83 h 172"/>
              <a:gd name="T54" fmla="*/ 75 w 124"/>
              <a:gd name="T55" fmla="*/ 55 h 172"/>
              <a:gd name="T56" fmla="*/ 109 w 124"/>
              <a:gd name="T57" fmla="*/ 89 h 172"/>
              <a:gd name="T58" fmla="*/ 109 w 124"/>
              <a:gd name="T59" fmla="*/ 106 h 172"/>
              <a:gd name="T60" fmla="*/ 43 w 124"/>
              <a:gd name="T61" fmla="*/ 95 h 172"/>
              <a:gd name="T62" fmla="*/ 81 w 124"/>
              <a:gd name="T63" fmla="*/ 73 h 172"/>
              <a:gd name="T64" fmla="*/ 85 w 124"/>
              <a:gd name="T65" fmla="*/ 77 h 172"/>
              <a:gd name="T66" fmla="*/ 63 w 124"/>
              <a:gd name="T67" fmla="*/ 115 h 172"/>
              <a:gd name="T68" fmla="*/ 85 w 124"/>
              <a:gd name="T69" fmla="*/ 77 h 172"/>
              <a:gd name="T70" fmla="*/ 75 w 124"/>
              <a:gd name="T71" fmla="*/ 126 h 172"/>
              <a:gd name="T72" fmla="*/ 96 w 124"/>
              <a:gd name="T7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405" tIns="34203" rIns="68405" bIns="3420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5" name="Freeform 803"/>
          <p:cNvSpPr>
            <a:spLocks/>
          </p:cNvSpPr>
          <p:nvPr/>
        </p:nvSpPr>
        <p:spPr bwMode="auto">
          <a:xfrm>
            <a:off x="7284905" y="1522901"/>
            <a:ext cx="334566" cy="317995"/>
          </a:xfrm>
          <a:custGeom>
            <a:avLst/>
            <a:gdLst>
              <a:gd name="T0" fmla="*/ 174 w 174"/>
              <a:gd name="T1" fmla="*/ 139 h 166"/>
              <a:gd name="T2" fmla="*/ 153 w 174"/>
              <a:gd name="T3" fmla="*/ 126 h 166"/>
              <a:gd name="T4" fmla="*/ 126 w 174"/>
              <a:gd name="T5" fmla="*/ 115 h 166"/>
              <a:gd name="T6" fmla="*/ 118 w 174"/>
              <a:gd name="T7" fmla="*/ 112 h 166"/>
              <a:gd name="T8" fmla="*/ 111 w 174"/>
              <a:gd name="T9" fmla="*/ 100 h 166"/>
              <a:gd name="T10" fmla="*/ 106 w 174"/>
              <a:gd name="T11" fmla="*/ 100 h 166"/>
              <a:gd name="T12" fmla="*/ 111 w 174"/>
              <a:gd name="T13" fmla="*/ 90 h 166"/>
              <a:gd name="T14" fmla="*/ 113 w 174"/>
              <a:gd name="T15" fmla="*/ 79 h 166"/>
              <a:gd name="T16" fmla="*/ 118 w 174"/>
              <a:gd name="T17" fmla="*/ 74 h 166"/>
              <a:gd name="T18" fmla="*/ 121 w 174"/>
              <a:gd name="T19" fmla="*/ 67 h 166"/>
              <a:gd name="T20" fmla="*/ 120 w 174"/>
              <a:gd name="T21" fmla="*/ 54 h 166"/>
              <a:gd name="T22" fmla="*/ 118 w 174"/>
              <a:gd name="T23" fmla="*/ 49 h 166"/>
              <a:gd name="T24" fmla="*/ 119 w 174"/>
              <a:gd name="T25" fmla="*/ 32 h 166"/>
              <a:gd name="T26" fmla="*/ 118 w 174"/>
              <a:gd name="T27" fmla="*/ 20 h 166"/>
              <a:gd name="T28" fmla="*/ 113 w 174"/>
              <a:gd name="T29" fmla="*/ 13 h 166"/>
              <a:gd name="T30" fmla="*/ 108 w 174"/>
              <a:gd name="T31" fmla="*/ 12 h 166"/>
              <a:gd name="T32" fmla="*/ 104 w 174"/>
              <a:gd name="T33" fmla="*/ 9 h 166"/>
              <a:gd name="T34" fmla="*/ 67 w 174"/>
              <a:gd name="T35" fmla="*/ 9 h 166"/>
              <a:gd name="T36" fmla="*/ 54 w 174"/>
              <a:gd name="T37" fmla="*/ 48 h 166"/>
              <a:gd name="T38" fmla="*/ 52 w 174"/>
              <a:gd name="T39" fmla="*/ 57 h 166"/>
              <a:gd name="T40" fmla="*/ 57 w 174"/>
              <a:gd name="T41" fmla="*/ 76 h 166"/>
              <a:gd name="T42" fmla="*/ 60 w 174"/>
              <a:gd name="T43" fmla="*/ 77 h 166"/>
              <a:gd name="T44" fmla="*/ 62 w 174"/>
              <a:gd name="T45" fmla="*/ 91 h 166"/>
              <a:gd name="T46" fmla="*/ 67 w 174"/>
              <a:gd name="T47" fmla="*/ 99 h 166"/>
              <a:gd name="T48" fmla="*/ 63 w 174"/>
              <a:gd name="T49" fmla="*/ 100 h 166"/>
              <a:gd name="T50" fmla="*/ 56 w 174"/>
              <a:gd name="T51" fmla="*/ 112 h 166"/>
              <a:gd name="T52" fmla="*/ 48 w 174"/>
              <a:gd name="T53" fmla="*/ 115 h 166"/>
              <a:gd name="T54" fmla="*/ 21 w 174"/>
              <a:gd name="T55" fmla="*/ 126 h 166"/>
              <a:gd name="T56" fmla="*/ 0 w 174"/>
              <a:gd name="T57" fmla="*/ 139 h 166"/>
              <a:gd name="T58" fmla="*/ 0 w 174"/>
              <a:gd name="T59" fmla="*/ 166 h 166"/>
              <a:gd name="T60" fmla="*/ 76 w 174"/>
              <a:gd name="T61" fmla="*/ 166 h 166"/>
              <a:gd name="T62" fmla="*/ 82 w 174"/>
              <a:gd name="T63" fmla="*/ 127 h 166"/>
              <a:gd name="T64" fmla="*/ 77 w 174"/>
              <a:gd name="T65" fmla="*/ 117 h 166"/>
              <a:gd name="T66" fmla="*/ 88 w 174"/>
              <a:gd name="T67" fmla="*/ 112 h 166"/>
              <a:gd name="T68" fmla="*/ 97 w 174"/>
              <a:gd name="T69" fmla="*/ 117 h 166"/>
              <a:gd name="T70" fmla="*/ 92 w 174"/>
              <a:gd name="T71" fmla="*/ 128 h 166"/>
              <a:gd name="T72" fmla="*/ 101 w 174"/>
              <a:gd name="T73" fmla="*/ 166 h 166"/>
              <a:gd name="T74" fmla="*/ 174 w 174"/>
              <a:gd name="T75" fmla="*/ 166 h 166"/>
              <a:gd name="T76" fmla="*/ 174 w 174"/>
              <a:gd name="T77" fmla="*/ 13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405" tIns="34203" rIns="68405" bIns="3420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0" name="组合 85"/>
          <p:cNvGrpSpPr/>
          <p:nvPr/>
        </p:nvGrpSpPr>
        <p:grpSpPr>
          <a:xfrm>
            <a:off x="3034379" y="3218055"/>
            <a:ext cx="377803" cy="220302"/>
            <a:chOff x="2743049" y="299103"/>
            <a:chExt cx="2055812" cy="1198563"/>
          </a:xfrm>
          <a:solidFill>
            <a:schemeClr val="accent1"/>
          </a:solidFill>
        </p:grpSpPr>
        <p:sp>
          <p:nvSpPr>
            <p:cNvPr id="87" name="Freeform 221948"/>
            <p:cNvSpPr>
              <a:spLocks/>
            </p:cNvSpPr>
            <p:nvPr/>
          </p:nvSpPr>
          <p:spPr bwMode="auto">
            <a:xfrm>
              <a:off x="3401861" y="299103"/>
              <a:ext cx="1397000" cy="776288"/>
            </a:xfrm>
            <a:custGeom>
              <a:avLst/>
              <a:gdLst>
                <a:gd name="T0" fmla="*/ 880 w 880"/>
                <a:gd name="T1" fmla="*/ 489 h 489"/>
                <a:gd name="T2" fmla="*/ 880 w 880"/>
                <a:gd name="T3" fmla="*/ 266 h 489"/>
                <a:gd name="T4" fmla="*/ 42 w 880"/>
                <a:gd name="T5" fmla="*/ 266 h 489"/>
                <a:gd name="T6" fmla="*/ 42 w 880"/>
                <a:gd name="T7" fmla="*/ 0 h 489"/>
                <a:gd name="T8" fmla="*/ 0 w 880"/>
                <a:gd name="T9" fmla="*/ 0 h 489"/>
                <a:gd name="T10" fmla="*/ 0 w 880"/>
                <a:gd name="T11" fmla="*/ 489 h 489"/>
                <a:gd name="T12" fmla="*/ 880 w 880"/>
                <a:gd name="T1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0" h="489">
                  <a:moveTo>
                    <a:pt x="880" y="489"/>
                  </a:moveTo>
                  <a:lnTo>
                    <a:pt x="880" y="266"/>
                  </a:lnTo>
                  <a:lnTo>
                    <a:pt x="42" y="26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9"/>
                  </a:lnTo>
                  <a:lnTo>
                    <a:pt x="880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8" name="Freeform 221949"/>
            <p:cNvSpPr>
              <a:spLocks noEditPoints="1"/>
            </p:cNvSpPr>
            <p:nvPr/>
          </p:nvSpPr>
          <p:spPr bwMode="auto">
            <a:xfrm>
              <a:off x="2743049" y="299103"/>
              <a:ext cx="628650" cy="979488"/>
            </a:xfrm>
            <a:custGeom>
              <a:avLst/>
              <a:gdLst>
                <a:gd name="T0" fmla="*/ 203 w 273"/>
                <a:gd name="T1" fmla="*/ 332 h 425"/>
                <a:gd name="T2" fmla="*/ 273 w 273"/>
                <a:gd name="T3" fmla="*/ 362 h 425"/>
                <a:gd name="T4" fmla="*/ 273 w 273"/>
                <a:gd name="T5" fmla="*/ 0 h 425"/>
                <a:gd name="T6" fmla="*/ 109 w 273"/>
                <a:gd name="T7" fmla="*/ 0 h 425"/>
                <a:gd name="T8" fmla="*/ 0 w 273"/>
                <a:gd name="T9" fmla="*/ 246 h 425"/>
                <a:gd name="T10" fmla="*/ 0 w 273"/>
                <a:gd name="T11" fmla="*/ 425 h 425"/>
                <a:gd name="T12" fmla="*/ 107 w 273"/>
                <a:gd name="T13" fmla="*/ 425 h 425"/>
                <a:gd name="T14" fmla="*/ 203 w 273"/>
                <a:gd name="T15" fmla="*/ 332 h 425"/>
                <a:gd name="T16" fmla="*/ 136 w 273"/>
                <a:gd name="T17" fmla="*/ 41 h 425"/>
                <a:gd name="T18" fmla="*/ 234 w 273"/>
                <a:gd name="T19" fmla="*/ 41 h 425"/>
                <a:gd name="T20" fmla="*/ 234 w 273"/>
                <a:gd name="T21" fmla="*/ 213 h 425"/>
                <a:gd name="T22" fmla="*/ 65 w 273"/>
                <a:gd name="T23" fmla="*/ 213 h 425"/>
                <a:gd name="T24" fmla="*/ 136 w 273"/>
                <a:gd name="T25" fmla="*/ 4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425">
                  <a:moveTo>
                    <a:pt x="203" y="332"/>
                  </a:moveTo>
                  <a:cubicBezTo>
                    <a:pt x="230" y="332"/>
                    <a:pt x="255" y="343"/>
                    <a:pt x="273" y="362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08" y="373"/>
                    <a:pt x="150" y="332"/>
                    <a:pt x="203" y="332"/>
                  </a:cubicBezTo>
                  <a:close/>
                  <a:moveTo>
                    <a:pt x="136" y="41"/>
                  </a:moveTo>
                  <a:cubicBezTo>
                    <a:pt x="234" y="41"/>
                    <a:pt x="234" y="41"/>
                    <a:pt x="234" y="41"/>
                  </a:cubicBezTo>
                  <a:cubicBezTo>
                    <a:pt x="234" y="213"/>
                    <a:pt x="234" y="213"/>
                    <a:pt x="234" y="213"/>
                  </a:cubicBezTo>
                  <a:cubicBezTo>
                    <a:pt x="65" y="213"/>
                    <a:pt x="65" y="213"/>
                    <a:pt x="65" y="213"/>
                  </a:cubicBezTo>
                  <a:lnTo>
                    <a:pt x="136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9" name="Freeform 221950"/>
            <p:cNvSpPr>
              <a:spLocks/>
            </p:cNvSpPr>
            <p:nvPr/>
          </p:nvSpPr>
          <p:spPr bwMode="auto">
            <a:xfrm>
              <a:off x="3401861" y="1105553"/>
              <a:ext cx="812800" cy="173038"/>
            </a:xfrm>
            <a:custGeom>
              <a:avLst/>
              <a:gdLst>
                <a:gd name="T0" fmla="*/ 353 w 353"/>
                <a:gd name="T1" fmla="*/ 0 h 75"/>
                <a:gd name="T2" fmla="*/ 0 w 353"/>
                <a:gd name="T3" fmla="*/ 0 h 75"/>
                <a:gd name="T4" fmla="*/ 0 w 353"/>
                <a:gd name="T5" fmla="*/ 30 h 75"/>
                <a:gd name="T6" fmla="*/ 13 w 353"/>
                <a:gd name="T7" fmla="*/ 75 h 75"/>
                <a:gd name="T8" fmla="*/ 299 w 353"/>
                <a:gd name="T9" fmla="*/ 75 h 75"/>
                <a:gd name="T10" fmla="*/ 353 w 353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75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43"/>
                    <a:pt x="12" y="59"/>
                    <a:pt x="13" y="75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303" y="42"/>
                    <a:pt x="324" y="14"/>
                    <a:pt x="3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0" name="Freeform 221951"/>
            <p:cNvSpPr>
              <a:spLocks/>
            </p:cNvSpPr>
            <p:nvPr/>
          </p:nvSpPr>
          <p:spPr bwMode="auto">
            <a:xfrm>
              <a:off x="4405161" y="1105553"/>
              <a:ext cx="265113" cy="173038"/>
            </a:xfrm>
            <a:custGeom>
              <a:avLst/>
              <a:gdLst>
                <a:gd name="T0" fmla="*/ 54 w 115"/>
                <a:gd name="T1" fmla="*/ 75 h 75"/>
                <a:gd name="T2" fmla="*/ 115 w 115"/>
                <a:gd name="T3" fmla="*/ 75 h 75"/>
                <a:gd name="T4" fmla="*/ 115 w 115"/>
                <a:gd name="T5" fmla="*/ 0 h 75"/>
                <a:gd name="T6" fmla="*/ 0 w 115"/>
                <a:gd name="T7" fmla="*/ 0 h 75"/>
                <a:gd name="T8" fmla="*/ 54 w 11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75">
                  <a:moveTo>
                    <a:pt x="54" y="75"/>
                  </a:moveTo>
                  <a:cubicBezTo>
                    <a:pt x="115" y="75"/>
                    <a:pt x="115" y="75"/>
                    <a:pt x="115" y="7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14"/>
                    <a:pt x="50" y="42"/>
                    <a:pt x="5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1" name="Freeform 221952"/>
            <p:cNvSpPr>
              <a:spLocks noEditPoints="1"/>
            </p:cNvSpPr>
            <p:nvPr/>
          </p:nvSpPr>
          <p:spPr bwMode="auto">
            <a:xfrm>
              <a:off x="4119411" y="1115078"/>
              <a:ext cx="381000" cy="382588"/>
            </a:xfrm>
            <a:custGeom>
              <a:avLst/>
              <a:gdLst>
                <a:gd name="T0" fmla="*/ 82 w 165"/>
                <a:gd name="T1" fmla="*/ 0 h 166"/>
                <a:gd name="T2" fmla="*/ 0 w 165"/>
                <a:gd name="T3" fmla="*/ 83 h 166"/>
                <a:gd name="T4" fmla="*/ 82 w 165"/>
                <a:gd name="T5" fmla="*/ 166 h 166"/>
                <a:gd name="T6" fmla="*/ 165 w 165"/>
                <a:gd name="T7" fmla="*/ 83 h 166"/>
                <a:gd name="T8" fmla="*/ 82 w 165"/>
                <a:gd name="T9" fmla="*/ 0 h 166"/>
                <a:gd name="T10" fmla="*/ 124 w 165"/>
                <a:gd name="T11" fmla="*/ 83 h 166"/>
                <a:gd name="T12" fmla="*/ 82 w 165"/>
                <a:gd name="T13" fmla="*/ 125 h 166"/>
                <a:gd name="T14" fmla="*/ 41 w 165"/>
                <a:gd name="T15" fmla="*/ 83 h 166"/>
                <a:gd name="T16" fmla="*/ 82 w 165"/>
                <a:gd name="T17" fmla="*/ 41 h 166"/>
                <a:gd name="T18" fmla="*/ 124 w 165"/>
                <a:gd name="T1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6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2" y="166"/>
                  </a:cubicBezTo>
                  <a:cubicBezTo>
                    <a:pt x="128" y="166"/>
                    <a:pt x="165" y="129"/>
                    <a:pt x="165" y="83"/>
                  </a:cubicBezTo>
                  <a:cubicBezTo>
                    <a:pt x="165" y="37"/>
                    <a:pt x="128" y="0"/>
                    <a:pt x="82" y="0"/>
                  </a:cubicBezTo>
                  <a:close/>
                  <a:moveTo>
                    <a:pt x="124" y="83"/>
                  </a:moveTo>
                  <a:cubicBezTo>
                    <a:pt x="124" y="106"/>
                    <a:pt x="106" y="125"/>
                    <a:pt x="82" y="125"/>
                  </a:cubicBezTo>
                  <a:cubicBezTo>
                    <a:pt x="59" y="125"/>
                    <a:pt x="41" y="106"/>
                    <a:pt x="41" y="83"/>
                  </a:cubicBezTo>
                  <a:cubicBezTo>
                    <a:pt x="41" y="60"/>
                    <a:pt x="59" y="41"/>
                    <a:pt x="82" y="41"/>
                  </a:cubicBezTo>
                  <a:cubicBezTo>
                    <a:pt x="106" y="41"/>
                    <a:pt x="124" y="60"/>
                    <a:pt x="12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2" name="Freeform 221953"/>
            <p:cNvSpPr>
              <a:spLocks noEditPoints="1"/>
            </p:cNvSpPr>
            <p:nvPr/>
          </p:nvSpPr>
          <p:spPr bwMode="auto">
            <a:xfrm>
              <a:off x="3019274" y="1094440"/>
              <a:ext cx="379413" cy="382588"/>
            </a:xfrm>
            <a:custGeom>
              <a:avLst/>
              <a:gdLst>
                <a:gd name="T0" fmla="*/ 83 w 165"/>
                <a:gd name="T1" fmla="*/ 0 h 166"/>
                <a:gd name="T2" fmla="*/ 0 w 165"/>
                <a:gd name="T3" fmla="*/ 83 h 166"/>
                <a:gd name="T4" fmla="*/ 83 w 165"/>
                <a:gd name="T5" fmla="*/ 166 h 166"/>
                <a:gd name="T6" fmla="*/ 165 w 165"/>
                <a:gd name="T7" fmla="*/ 83 h 166"/>
                <a:gd name="T8" fmla="*/ 83 w 165"/>
                <a:gd name="T9" fmla="*/ 0 h 166"/>
                <a:gd name="T10" fmla="*/ 83 w 165"/>
                <a:gd name="T11" fmla="*/ 125 h 166"/>
                <a:gd name="T12" fmla="*/ 41 w 165"/>
                <a:gd name="T13" fmla="*/ 83 h 166"/>
                <a:gd name="T14" fmla="*/ 83 w 165"/>
                <a:gd name="T15" fmla="*/ 41 h 166"/>
                <a:gd name="T16" fmla="*/ 125 w 165"/>
                <a:gd name="T17" fmla="*/ 83 h 166"/>
                <a:gd name="T18" fmla="*/ 83 w 165"/>
                <a:gd name="T19" fmla="*/ 1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8" y="166"/>
                    <a:pt x="165" y="129"/>
                    <a:pt x="165" y="83"/>
                  </a:cubicBezTo>
                  <a:cubicBezTo>
                    <a:pt x="165" y="37"/>
                    <a:pt x="128" y="0"/>
                    <a:pt x="83" y="0"/>
                  </a:cubicBezTo>
                  <a:close/>
                  <a:moveTo>
                    <a:pt x="83" y="125"/>
                  </a:moveTo>
                  <a:cubicBezTo>
                    <a:pt x="59" y="125"/>
                    <a:pt x="41" y="106"/>
                    <a:pt x="41" y="83"/>
                  </a:cubicBezTo>
                  <a:cubicBezTo>
                    <a:pt x="41" y="60"/>
                    <a:pt x="59" y="41"/>
                    <a:pt x="83" y="41"/>
                  </a:cubicBezTo>
                  <a:cubicBezTo>
                    <a:pt x="106" y="41"/>
                    <a:pt x="125" y="60"/>
                    <a:pt x="125" y="83"/>
                  </a:cubicBezTo>
                  <a:cubicBezTo>
                    <a:pt x="125" y="106"/>
                    <a:pt x="106" y="125"/>
                    <a:pt x="83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9743D2E-5B11-DB46-8E5C-6685989646C1}"/>
              </a:ext>
            </a:extLst>
          </p:cNvPr>
          <p:cNvSpPr/>
          <p:nvPr/>
        </p:nvSpPr>
        <p:spPr>
          <a:xfrm>
            <a:off x="392001" y="684170"/>
            <a:ext cx="2874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Tham gia </a:t>
            </a:r>
          </a:p>
          <a:p>
            <a:pPr algn="ctr"/>
            <a:r>
              <a:rPr lang="en-US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xóa đói giảm nghèo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F7EBCA-2A20-D64A-A3CF-6B83B6FDE6A3}"/>
              </a:ext>
            </a:extLst>
          </p:cNvPr>
          <p:cNvSpPr/>
          <p:nvPr/>
        </p:nvSpPr>
        <p:spPr>
          <a:xfrm>
            <a:off x="6295003" y="644007"/>
            <a:ext cx="2538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ĐK giúp đỡ lẫn nhau khi khó khăn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B3157F-2B85-D34C-8A93-305716CF081A}"/>
              </a:ext>
            </a:extLst>
          </p:cNvPr>
          <p:cNvSpPr/>
          <p:nvPr/>
        </p:nvSpPr>
        <p:spPr>
          <a:xfrm>
            <a:off x="75225" y="2305289"/>
            <a:ext cx="1678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Động viên con cháu đến trường đi học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820E134-1DEE-5C43-8D84-15BF18EEC93B}"/>
              </a:ext>
            </a:extLst>
          </p:cNvPr>
          <p:cNvSpPr/>
          <p:nvPr/>
        </p:nvSpPr>
        <p:spPr>
          <a:xfrm>
            <a:off x="2393114" y="3904589"/>
            <a:ext cx="1590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Phòng chống </a:t>
            </a:r>
          </a:p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TNXH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CA6455A-8591-EE49-99CE-672F4E54F12A}"/>
              </a:ext>
            </a:extLst>
          </p:cNvPr>
          <p:cNvSpPr/>
          <p:nvPr/>
        </p:nvSpPr>
        <p:spPr>
          <a:xfrm>
            <a:off x="5287383" y="3854594"/>
            <a:ext cx="1689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 trừ mê tín dị đoan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ECC363-F351-BB4D-A761-E98F22C55970}"/>
              </a:ext>
            </a:extLst>
          </p:cNvPr>
          <p:cNvSpPr/>
          <p:nvPr/>
        </p:nvSpPr>
        <p:spPr>
          <a:xfrm>
            <a:off x="7463359" y="2415469"/>
            <a:ext cx="107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Giữ gìn vệ sinh</a:t>
            </a:r>
          </a:p>
        </p:txBody>
      </p:sp>
      <p:sp>
        <p:nvSpPr>
          <p:cNvPr id="93" name="矩形 34">
            <a:extLst>
              <a:ext uri="{FF2B5EF4-FFF2-40B4-BE49-F238E27FC236}">
                <a16:creationId xmlns:a16="http://schemas.microsoft.com/office/drawing/2014/main" id="{0DC08238-FAD2-0441-B9F6-4510D6CF6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35" y="124471"/>
            <a:ext cx="5298547" cy="3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vi-VN" altLang="zh-CN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2. CÁCH XÂY DỰNG NẾP SỐNG VĂN HOÁ CỘNG ĐỒNG</a:t>
            </a:r>
            <a:endParaRPr lang="zh-CN" altLang="en-US" sz="18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2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5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"/>
                            </p:stCondLst>
                            <p:childTnLst>
                              <p:par>
                                <p:cTn id="1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5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85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00"/>
                            </p:stCondLst>
                            <p:childTnLst>
                              <p:par>
                                <p:cTn id="1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55" grpId="0" animBg="1"/>
      <p:bldP spid="74" grpId="0"/>
      <p:bldP spid="75" grpId="0" animBg="1"/>
      <p:bldP spid="84" grpId="0" animBg="1"/>
      <p:bldP spid="85" grpId="0" animBg="1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encrypted-tbn2.gstatic.com/images?q=tbn:ANd9GcREXfTWubeyd0IvSVwUmb9MB65N88ZuUmebtGBgqsG8xpKcpwnl">
            <a:extLst>
              <a:ext uri="{FF2B5EF4-FFF2-40B4-BE49-F238E27FC236}">
                <a16:creationId xmlns:a16="http://schemas.microsoft.com/office/drawing/2014/main" id="{F020D46C-4DFF-A84A-87E8-49C02ED7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758" y="595798"/>
            <a:ext cx="3170312" cy="19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https://encrypted-tbn0.gstatic.com/images?q=tbn:ANd9GcSZ_j6hLKRV2xPyleHL2YSrF-CiEPG9jX1tgBd5FiJvSs1nGOcP">
            <a:extLst>
              <a:ext uri="{FF2B5EF4-FFF2-40B4-BE49-F238E27FC236}">
                <a16:creationId xmlns:a16="http://schemas.microsoft.com/office/drawing/2014/main" id="{E5C74576-4CD1-A540-9B9D-047F8D1B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235012" cy="200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http://img.tintuc.vietgiaitri.com/2014/8/26/tu-hinh-ke-giet-nu-luat-su-tuong-lai-roi-thu-toi-tren-facebook-1009dc.jpg">
            <a:extLst>
              <a:ext uri="{FF2B5EF4-FFF2-40B4-BE49-F238E27FC236}">
                <a16:creationId xmlns:a16="http://schemas.microsoft.com/office/drawing/2014/main" id="{5D8A3981-9EEE-2745-87E9-25B378A1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09904"/>
            <a:ext cx="3235012" cy="220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rc_mi" descr="http://anh.eva.vn/upload/news/2009-07-29/me-tin-di-doan1.jpg">
            <a:extLst>
              <a:ext uri="{FF2B5EF4-FFF2-40B4-BE49-F238E27FC236}">
                <a16:creationId xmlns:a16="http://schemas.microsoft.com/office/drawing/2014/main" id="{BBB09938-D653-4242-8184-5120D5FA8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58" y="2709904"/>
            <a:ext cx="3170312" cy="207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ACF115D3-FEC4-C048-8720-D3C6FD19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57" y="4505577"/>
            <a:ext cx="317031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rgbClr val="1443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TRỪ MÊ TÍN DỊ ĐOAN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7F797D31-5969-3D4B-BFD8-AF9C475F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66441"/>
            <a:ext cx="323501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1443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ĐOÀN KẾT XÓM GIỀNG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A7CF1DB-92E5-A240-8447-439480C19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"/>
            <a:ext cx="4270216" cy="23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F4643E2D-9BF5-E34F-A6CC-83F2979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72858"/>
            <a:ext cx="7117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1443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NHỮNG HÌNH ẢNH THỂ HIỆN NẾP SỐNG VĂN HÓA Ở CỘNG ĐỒNG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A4A2009-27D1-0949-90D2-8BC6CBB6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43579"/>
            <a:ext cx="323501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rgbClr val="1443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 CHỐNG TỆ NẠN XÃ HỘI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B6D507D-9D84-1E46-9F43-C80D6E399DB9}"/>
              </a:ext>
            </a:extLst>
          </p:cNvPr>
          <p:cNvSpPr txBox="1">
            <a:spLocks noChangeArrowheads="1"/>
          </p:cNvSpPr>
          <p:nvPr/>
        </p:nvSpPr>
        <p:spPr>
          <a:xfrm>
            <a:off x="1032757" y="2245975"/>
            <a:ext cx="3170312" cy="3693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vi-VN" sz="1800">
                <a:solidFill>
                  <a:srgbClr val="1443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 TRƯỜNG SẠCH ĐẸP</a:t>
            </a:r>
          </a:p>
        </p:txBody>
      </p:sp>
    </p:spTree>
    <p:extLst>
      <p:ext uri="{BB962C8B-B14F-4D97-AF65-F5344CB8AC3E}">
        <p14:creationId xmlns:p14="http://schemas.microsoft.com/office/powerpoint/2010/main" val="15541525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>
            <a:spLocks/>
          </p:cNvSpPr>
          <p:nvPr/>
        </p:nvSpPr>
        <p:spPr>
          <a:xfrm>
            <a:off x="2495079" y="3341362"/>
            <a:ext cx="4348204" cy="400222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XÂY DỰNG CỘNG ĐỒNG DÂN CƯ?</a:t>
            </a:r>
          </a:p>
        </p:txBody>
      </p:sp>
      <p:sp>
        <p:nvSpPr>
          <p:cNvPr id="31" name="99         _4"/>
          <p:cNvSpPr/>
          <p:nvPr/>
        </p:nvSpPr>
        <p:spPr>
          <a:xfrm>
            <a:off x="1237970" y="2386816"/>
            <a:ext cx="686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5400" b="1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+mn-lt"/>
              </a:rPr>
              <a:t>TRÁCH NHIỆM CỦA HS</a:t>
            </a:r>
            <a:endParaRPr lang="zh-CN" altLang="en-US" sz="5400" b="1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8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1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1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3608" y="1747264"/>
            <a:ext cx="2071112" cy="2071112"/>
            <a:chOff x="1689963" y="2421800"/>
            <a:chExt cx="2642282" cy="2642282"/>
          </a:xfrm>
        </p:grpSpPr>
        <p:sp>
          <p:nvSpPr>
            <p:cNvPr id="9" name="椭圆 8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8" r="18118"/>
            <a:stretch/>
          </p:blipFill>
          <p:spPr>
            <a:xfrm>
              <a:off x="1897884" y="2601159"/>
              <a:ext cx="2226440" cy="2283563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/>
          <p:cNvGrpSpPr/>
          <p:nvPr/>
        </p:nvGrpSpPr>
        <p:grpSpPr>
          <a:xfrm>
            <a:off x="4514025" y="1442574"/>
            <a:ext cx="2903126" cy="957141"/>
            <a:chOff x="5186240" y="709004"/>
            <a:chExt cx="3870834" cy="1276188"/>
          </a:xfrm>
        </p:grpSpPr>
        <p:sp>
          <p:nvSpPr>
            <p:cNvPr id="15" name="Rectangle 5"/>
            <p:cNvSpPr/>
            <p:nvPr/>
          </p:nvSpPr>
          <p:spPr bwMode="auto">
            <a:xfrm>
              <a:off x="5186240" y="709004"/>
              <a:ext cx="3870834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>
                  <a:latin typeface="Calibri Light" panose="020F0302020204030204" pitchFamily="34" charset="0"/>
                  <a:cs typeface="Calibri Light" panose="020F0302020204030204" pitchFamily="34" charset="0"/>
                </a:rPr>
                <a:t>Nêu một số việc làm thể hiện cộng đồng dân cư có văn hóa?</a:t>
              </a:r>
              <a:endParaRPr lang="en-US" altLang="zh-CN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233132" y="1985192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16" name="组合 15"/>
          <p:cNvGrpSpPr/>
          <p:nvPr/>
        </p:nvGrpSpPr>
        <p:grpSpPr>
          <a:xfrm>
            <a:off x="4541401" y="2704181"/>
            <a:ext cx="2910919" cy="1261832"/>
            <a:chOff x="5907805" y="1986617"/>
            <a:chExt cx="3881226" cy="1682443"/>
          </a:xfrm>
        </p:grpSpPr>
        <p:sp>
          <p:nvSpPr>
            <p:cNvPr id="20" name="Rectangle 5"/>
            <p:cNvSpPr/>
            <p:nvPr/>
          </p:nvSpPr>
          <p:spPr bwMode="auto">
            <a:xfrm>
              <a:off x="5918196" y="1986617"/>
              <a:ext cx="3870835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>
                  <a:latin typeface="Calibri Light" panose="020F0302020204030204" pitchFamily="34" charset="0"/>
                  <a:cs typeface="Calibri Light" panose="020F0302020204030204" pitchFamily="34" charset="0"/>
                </a:rPr>
                <a:t>Nêu một số hành vi sống không văn  hóa ảnh hưởng đến cộng đồng dân cư?</a:t>
              </a:r>
              <a:endParaRPr lang="en-US" altLang="zh-CN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6" name="组合 25"/>
          <p:cNvGrpSpPr/>
          <p:nvPr/>
        </p:nvGrpSpPr>
        <p:grpSpPr>
          <a:xfrm>
            <a:off x="3616849" y="1654415"/>
            <a:ext cx="724182" cy="724182"/>
            <a:chOff x="4116949" y="1605269"/>
            <a:chExt cx="965576" cy="965576"/>
          </a:xfrm>
        </p:grpSpPr>
        <p:sp>
          <p:nvSpPr>
            <p:cNvPr id="27" name="椭圆 26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rgbClr val="14436A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26374" y="3180691"/>
            <a:ext cx="724182" cy="724182"/>
            <a:chOff x="4777349" y="3344972"/>
            <a:chExt cx="965576" cy="965576"/>
          </a:xfrm>
        </p:grpSpPr>
        <p:sp>
          <p:nvSpPr>
            <p:cNvPr id="30" name="椭圆 29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rgbClr val="123E61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5" name="文本框 9">
            <a:extLst>
              <a:ext uri="{FF2B5EF4-FFF2-40B4-BE49-F238E27FC236}">
                <a16:creationId xmlns:a16="http://schemas.microsoft.com/office/drawing/2014/main" id="{ADEB784B-5127-AD45-A360-81FF36FE1FF9}"/>
              </a:ext>
            </a:extLst>
          </p:cNvPr>
          <p:cNvSpPr txBox="1"/>
          <p:nvPr/>
        </p:nvSpPr>
        <p:spPr>
          <a:xfrm>
            <a:off x="970143" y="160276"/>
            <a:ext cx="3018322" cy="32892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3. THẢO LUẬN NHÓM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ABEFD28-2CD8-4141-82AD-C59889294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32206"/>
              </p:ext>
            </p:extLst>
          </p:nvPr>
        </p:nvGraphicFramePr>
        <p:xfrm>
          <a:off x="413538" y="880356"/>
          <a:ext cx="8316924" cy="351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4007074929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1097048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 VĂN HOÁ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THIẾU VĂN HOÁ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Giúp nhau làm kinh tế.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Động viên con cháu đến trường.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Giữ gìn vệ sinh.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Phòng chống tệ nạn xã hội.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Thực hiện sinh đẻ có kế hoạch.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Đọc sách báo tuyên truyền, vận động quần chúng tham gia hoạt động xã hội.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Thực hiện nếp sống văn minh.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ĐK giúp nhau khi khó khăn, hoạn nạn.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Không quan tâm đến người khác.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Vứt rác bừa bãi.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Tụ tập quán xá.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Mua số đề, nghiện hút.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Mê tín dị đoan.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Tảo hôn.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Lấn chiếm vỉa hè.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Vi phạm an toàn giao thông.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443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Gây mất trật tự nơi công cộng…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82337"/>
                  </a:ext>
                </a:extLst>
              </a:tr>
            </a:tbl>
          </a:graphicData>
        </a:graphic>
      </p:graphicFrame>
      <p:sp>
        <p:nvSpPr>
          <p:cNvPr id="3" name="文本框 9">
            <a:extLst>
              <a:ext uri="{FF2B5EF4-FFF2-40B4-BE49-F238E27FC236}">
                <a16:creationId xmlns:a16="http://schemas.microsoft.com/office/drawing/2014/main" id="{91C43B3C-27E2-D646-9602-63FF877F9A8C}"/>
              </a:ext>
            </a:extLst>
          </p:cNvPr>
          <p:cNvSpPr txBox="1"/>
          <p:nvPr/>
        </p:nvSpPr>
        <p:spPr>
          <a:xfrm>
            <a:off x="970143" y="160276"/>
            <a:ext cx="3018322" cy="32892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3. THẢO LUẬN NHÓM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0417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RHv1snPhYBJwWtxkvUs8JlBFKdNzB2VBauiOH_f3vlN4JZZqGv">
            <a:extLst>
              <a:ext uri="{FF2B5EF4-FFF2-40B4-BE49-F238E27FC236}">
                <a16:creationId xmlns:a16="http://schemas.microsoft.com/office/drawing/2014/main" id="{D8C304C7-F263-1B49-9293-6A94847A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664332"/>
            <a:ext cx="3017912" cy="19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rc_mi" descr="http://img-us.24hstatic.com/upload/1-2014/images/2014-01-03/1388728179-be-iq-va-hanh-trinh-tot-nghiep--5-.jpg">
            <a:extLst>
              <a:ext uri="{FF2B5EF4-FFF2-40B4-BE49-F238E27FC236}">
                <a16:creationId xmlns:a16="http://schemas.microsoft.com/office/drawing/2014/main" id="{A21C44C8-A76F-1242-B1BA-B1651483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03276"/>
            <a:ext cx="3167487" cy="19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s://encrypted-tbn0.gstatic.com/images?q=tbn:ANd9GcQ2pIrnJsJ9MQwiXugq2IZGZYt6ZlrszKWoXVHp0emiYXuMmd65">
            <a:extLst>
              <a:ext uri="{FF2B5EF4-FFF2-40B4-BE49-F238E27FC236}">
                <a16:creationId xmlns:a16="http://schemas.microsoft.com/office/drawing/2014/main" id="{D1233B70-31A8-4946-A4CE-12E2B922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57" y="2905336"/>
            <a:ext cx="3158386" cy="216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http://baoanhdatmui.vn/vcms/media/photos/2009/7/cm529/12/1.jpg">
            <a:extLst>
              <a:ext uri="{FF2B5EF4-FFF2-40B4-BE49-F238E27FC236}">
                <a16:creationId xmlns:a16="http://schemas.microsoft.com/office/drawing/2014/main" id="{937047AF-4ADD-0848-8261-EB7594DB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6391"/>
            <a:ext cx="3002728" cy="21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8CA64B40-B65C-804B-A5B3-318E3782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72858"/>
            <a:ext cx="7117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1443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NHỮNG HÌNH ẢNH THỂ HIỆN NẾP SỐNG VĂN HÓA Ở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7197825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nld.vcmedia.vn/Qp75wYluOLBhLZjmLZ3oH4nSugHdrU/Image/2012/10/nhau3_0d28e.jpg">
            <a:extLst>
              <a:ext uri="{FF2B5EF4-FFF2-40B4-BE49-F238E27FC236}">
                <a16:creationId xmlns:a16="http://schemas.microsoft.com/office/drawing/2014/main" id="{C84E42F6-4A0E-3345-ADEE-ABBE527FE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6873" y="678074"/>
            <a:ext cx="3022104" cy="21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5" descr="https://encrypted-tbn2.gstatic.com/images?q=tbn:ANd9GcTlwlTDpdUuktv949H18izQ3CfVqtsb5fSqCtYJkG4imMpeIAg_">
            <a:extLst>
              <a:ext uri="{FF2B5EF4-FFF2-40B4-BE49-F238E27FC236}">
                <a16:creationId xmlns:a16="http://schemas.microsoft.com/office/drawing/2014/main" id="{098BEA9E-0674-7C4D-9D82-8BE9EF43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94" y="678074"/>
            <a:ext cx="3134785" cy="214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https://encrypted-tbn1.gstatic.com/images?q=tbn:ANd9GcRBfLH6voc9NAJ-iEymVn60UpS8WxECUJdM93tjtrAz5mn_26Jn5Q">
            <a:extLst>
              <a:ext uri="{FF2B5EF4-FFF2-40B4-BE49-F238E27FC236}">
                <a16:creationId xmlns:a16="http://schemas.microsoft.com/office/drawing/2014/main" id="{AD3CCF9E-34C9-9746-9A41-88416557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72" y="2892196"/>
            <a:ext cx="3022103" cy="216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https://encrypted-tbn3.gstatic.com/images?q=tbn:ANd9GcT88gaTJz7C6orGKYET2xwjFGX4lEB6npauRa7Ftajqtx3xWL3DYg">
            <a:extLst>
              <a:ext uri="{FF2B5EF4-FFF2-40B4-BE49-F238E27FC236}">
                <a16:creationId xmlns:a16="http://schemas.microsoft.com/office/drawing/2014/main" id="{6B100AEB-3657-C940-9389-BD79FA89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96" y="2916515"/>
            <a:ext cx="3134782" cy="21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044952B8-2B0B-3248-A38B-9936F4FD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72858"/>
            <a:ext cx="7117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1443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NHỮNG HÌNH ẢNH THỂ HIỆN THIẾU VĂN HÓA Ở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865985598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463974" y="1908582"/>
            <a:ext cx="643723" cy="446394"/>
            <a:chOff x="4500760" y="2808312"/>
            <a:chExt cx="714375" cy="4953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4" name="Freeform 10"/>
            <p:cNvSpPr>
              <a:spLocks/>
            </p:cNvSpPr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5467271" y="2092694"/>
            <a:ext cx="1041400" cy="456409"/>
            <a:chOff x="5259585" y="3049612"/>
            <a:chExt cx="1155700" cy="50641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9"/>
          <p:cNvGrpSpPr/>
          <p:nvPr/>
        </p:nvGrpSpPr>
        <p:grpSpPr>
          <a:xfrm>
            <a:off x="4008642" y="2375007"/>
            <a:ext cx="1101480" cy="565146"/>
            <a:chOff x="3889573" y="3195662"/>
            <a:chExt cx="1222375" cy="62706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2469430" y="2603927"/>
            <a:ext cx="1567821" cy="785481"/>
            <a:chOff x="2181423" y="3449662"/>
            <a:chExt cx="1739900" cy="871537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4" name="Freeform 24"/>
            <p:cNvSpPr>
              <a:spLocks/>
            </p:cNvSpPr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3242612" y="3378323"/>
            <a:ext cx="1570683" cy="869896"/>
            <a:chOff x="3292673" y="3890987"/>
            <a:chExt cx="1743075" cy="9652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3998946" y="4159024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086247" y="3222953"/>
            <a:ext cx="1157438" cy="28583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512022" y="2892655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986540" y="2399589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flipV="1">
            <a:off x="3583700" y="1746237"/>
            <a:ext cx="1157438" cy="24752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358760" y="3264128"/>
            <a:ext cx="1618348" cy="37947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vi-VN" altLang="zh-CN" dirty="0">
                <a:solidFill>
                  <a:srgbClr val="14436A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Tránh xa các TN</a:t>
            </a:r>
            <a:endParaRPr lang="zh-CN" altLang="en-US" dirty="0">
              <a:solidFill>
                <a:srgbClr val="14436A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679047" y="1329770"/>
            <a:ext cx="2796383" cy="71187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vi-VN" altLang="zh-CN" dirty="0">
                <a:solidFill>
                  <a:srgbClr val="14436A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Ngoan ngoan, lễ phép, chăm chỉ trong HT.</a:t>
            </a:r>
            <a:endParaRPr lang="zh-CN" altLang="en-US" dirty="0">
              <a:solidFill>
                <a:srgbClr val="14436A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9" name="文本框 65"/>
          <p:cNvSpPr txBox="1"/>
          <p:nvPr/>
        </p:nvSpPr>
        <p:spPr>
          <a:xfrm>
            <a:off x="5282998" y="4242747"/>
            <a:ext cx="2805284" cy="37947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zh-CN" dirty="0">
                <a:solidFill>
                  <a:srgbClr val="14436A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Thực hiện nếp sống văn hoá</a:t>
            </a:r>
            <a:endParaRPr lang="zh-CN" altLang="en-US" dirty="0">
              <a:solidFill>
                <a:srgbClr val="14436A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0" name="文本框 66"/>
          <p:cNvSpPr txBox="1"/>
          <p:nvPr/>
        </p:nvSpPr>
        <p:spPr>
          <a:xfrm>
            <a:off x="5683750" y="3003048"/>
            <a:ext cx="3169106" cy="37947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zh-CN" dirty="0">
                <a:solidFill>
                  <a:srgbClr val="14436A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Quan tâm giúp đỡ người khác</a:t>
            </a:r>
            <a:endParaRPr lang="zh-CN" altLang="en-US" dirty="0">
              <a:solidFill>
                <a:srgbClr val="14436A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1" name="文本框 67"/>
          <p:cNvSpPr txBox="1"/>
          <p:nvPr/>
        </p:nvSpPr>
        <p:spPr>
          <a:xfrm>
            <a:off x="6680113" y="1818766"/>
            <a:ext cx="2463887" cy="71187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zh-CN" dirty="0">
                <a:solidFill>
                  <a:srgbClr val="14436A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Tham gia các hoạt động CT-XH</a:t>
            </a:r>
            <a:endParaRPr lang="zh-CN" altLang="en-US" dirty="0">
              <a:solidFill>
                <a:srgbClr val="14436A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2" name="KSO_Shape"/>
          <p:cNvSpPr>
            <a:spLocks/>
          </p:cNvSpPr>
          <p:nvPr/>
        </p:nvSpPr>
        <p:spPr bwMode="auto">
          <a:xfrm flipH="1">
            <a:off x="5569506" y="1378599"/>
            <a:ext cx="818104" cy="951838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589" tIns="34295" rIns="68589" bIns="34295" anchor="ctr" anchorCtr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5FF11FFB-5D46-2448-8F1E-34AAEFF2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60" y="128582"/>
            <a:ext cx="7117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1443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NHỮNG VIỆC HỌC SINH CẦN LÀM</a:t>
            </a:r>
          </a:p>
        </p:txBody>
      </p:sp>
    </p:spTree>
    <p:extLst>
      <p:ext uri="{BB962C8B-B14F-4D97-AF65-F5344CB8AC3E}">
        <p14:creationId xmlns:p14="http://schemas.microsoft.com/office/powerpoint/2010/main" val="13287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1.gstatic.com/images?q=tbn:ANd9GcTzGxqty-Xo85iE17OP-afBq6eYH3ejrMK7kaQL_ewxrXcECQuorw">
            <a:extLst>
              <a:ext uri="{FF2B5EF4-FFF2-40B4-BE49-F238E27FC236}">
                <a16:creationId xmlns:a16="http://schemas.microsoft.com/office/drawing/2014/main" id="{9FB2845F-F2D9-7C41-8981-F0004DBB0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1" y="2716560"/>
            <a:ext cx="2915241" cy="218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DSC06936">
            <a:extLst>
              <a:ext uri="{FF2B5EF4-FFF2-40B4-BE49-F238E27FC236}">
                <a16:creationId xmlns:a16="http://schemas.microsoft.com/office/drawing/2014/main" id="{CA994340-3FA4-4643-B419-67402F12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757086"/>
            <a:ext cx="3047256" cy="210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rc_mi" descr="http://img.tintuc.vietgiaitri.com/2014/5/15/450-hoc-sinh-tieu-hoc-xep-hinh-ban-do-to-quoc-va-nhin-ve-bien-do-05c703.jpg">
            <a:extLst>
              <a:ext uri="{FF2B5EF4-FFF2-40B4-BE49-F238E27FC236}">
                <a16:creationId xmlns:a16="http://schemas.microsoft.com/office/drawing/2014/main" id="{57E59ABA-A041-7B45-B1F2-75C6C52F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12" y="698945"/>
            <a:ext cx="3045836" cy="195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mage-06">
            <a:extLst>
              <a:ext uri="{FF2B5EF4-FFF2-40B4-BE49-F238E27FC236}">
                <a16:creationId xmlns:a16="http://schemas.microsoft.com/office/drawing/2014/main" id="{29B8E125-82EF-F848-A99E-CA565B7E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60" y="666682"/>
            <a:ext cx="2923152" cy="192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7828988F-B409-A341-80D1-D2075922C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60" y="128582"/>
            <a:ext cx="7117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1443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NHỮNG VIỆC HỌC SINH CẦN LÀM</a:t>
            </a:r>
          </a:p>
        </p:txBody>
      </p:sp>
    </p:spTree>
    <p:extLst>
      <p:ext uri="{BB962C8B-B14F-4D97-AF65-F5344CB8AC3E}">
        <p14:creationId xmlns:p14="http://schemas.microsoft.com/office/powerpoint/2010/main" val="791575607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99         _4"/>
          <p:cNvSpPr/>
          <p:nvPr/>
        </p:nvSpPr>
        <p:spPr>
          <a:xfrm>
            <a:off x="1237970" y="2386816"/>
            <a:ext cx="686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5400" b="1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+mn-lt"/>
              </a:rPr>
              <a:t>VẬN DỤNG</a:t>
            </a:r>
            <a:endParaRPr lang="zh-CN" altLang="en-US" sz="5400" b="1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8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1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1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070002" y="1168388"/>
            <a:ext cx="1614764" cy="1487874"/>
            <a:chOff x="1328738" y="1611839"/>
            <a:chExt cx="1614764" cy="1487874"/>
          </a:xfrm>
        </p:grpSpPr>
        <p:grpSp>
          <p:nvGrpSpPr>
            <p:cNvPr id="8" name="组合 7"/>
            <p:cNvGrpSpPr/>
            <p:nvPr/>
          </p:nvGrpSpPr>
          <p:grpSpPr>
            <a:xfrm>
              <a:off x="1328738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8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6"/>
            <p:cNvSpPr txBox="1"/>
            <p:nvPr/>
          </p:nvSpPr>
          <p:spPr>
            <a:xfrm>
              <a:off x="1529684" y="2281924"/>
              <a:ext cx="1196999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vi-VN" altLang="zh-CN" sz="16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NHÓM 1</a:t>
              </a:r>
              <a:endParaRPr lang="zh-CN" altLang="en-US" sz="16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64619" y="1242240"/>
            <a:ext cx="1614764" cy="1487874"/>
            <a:chOff x="3764619" y="1611839"/>
            <a:chExt cx="1614764" cy="1487874"/>
          </a:xfrm>
        </p:grpSpPr>
        <p:grpSp>
          <p:nvGrpSpPr>
            <p:cNvPr id="11" name="组合 10"/>
            <p:cNvGrpSpPr/>
            <p:nvPr/>
          </p:nvGrpSpPr>
          <p:grpSpPr>
            <a:xfrm>
              <a:off x="3764619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圆角矩形 11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chemeClr val="bg1">
                  <a:lumMod val="95000"/>
                </a:schemeClr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23E61"/>
              </a:soli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17"/>
            <p:cNvSpPr txBox="1"/>
            <p:nvPr/>
          </p:nvSpPr>
          <p:spPr>
            <a:xfrm>
              <a:off x="3938746" y="2208072"/>
              <a:ext cx="1196999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vi-V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NHÓM 2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41329" y="1206105"/>
            <a:ext cx="1614764" cy="1487874"/>
            <a:chOff x="6200499" y="1611839"/>
            <a:chExt cx="1614764" cy="1487874"/>
          </a:xfrm>
        </p:grpSpPr>
        <p:grpSp>
          <p:nvGrpSpPr>
            <p:cNvPr id="14" name="组合 13"/>
            <p:cNvGrpSpPr/>
            <p:nvPr/>
          </p:nvGrpSpPr>
          <p:grpSpPr>
            <a:xfrm>
              <a:off x="6200499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14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18"/>
            <p:cNvSpPr txBox="1"/>
            <p:nvPr/>
          </p:nvSpPr>
          <p:spPr>
            <a:xfrm>
              <a:off x="6403084" y="2281924"/>
              <a:ext cx="1196999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vi-VN" altLang="zh-CN" sz="1600" dirty="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NHÓM 3</a:t>
              </a:r>
              <a:endParaRPr lang="zh-CN" altLang="en-US" sz="160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20"/>
          <p:cNvSpPr txBox="1"/>
          <p:nvPr/>
        </p:nvSpPr>
        <p:spPr>
          <a:xfrm>
            <a:off x="509618" y="3134432"/>
            <a:ext cx="2874474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000"/>
              <a:t>Theo em, những hiện tượng nêu ở mục 1 có ảnh hưởng gì tới cuộc sống của người dân ?</a:t>
            </a: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340981" y="3065130"/>
            <a:ext cx="1211747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27" name="文本框 23"/>
          <p:cNvSpPr txBox="1"/>
          <p:nvPr/>
        </p:nvSpPr>
        <p:spPr>
          <a:xfrm>
            <a:off x="3583361" y="3097656"/>
            <a:ext cx="19294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000"/>
              <a:t>Vì sao làng Hinh được công nhận là làng văn hoá ?</a:t>
            </a: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999721" y="3065130"/>
            <a:ext cx="1211747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30" name="文本框 26"/>
          <p:cNvSpPr txBox="1"/>
          <p:nvPr/>
        </p:nvSpPr>
        <p:spPr>
          <a:xfrm>
            <a:off x="5759910" y="3134432"/>
            <a:ext cx="2977603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000"/>
              <a:t>Những thay đổi ở làng Hinh có ảnh hưởng ntn tới cuộc sống của mỗi người dân và cả cộng đồng ?</a:t>
            </a: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612973" y="3082539"/>
            <a:ext cx="1211747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35" name="文本框 9">
            <a:extLst>
              <a:ext uri="{FF2B5EF4-FFF2-40B4-BE49-F238E27FC236}">
                <a16:creationId xmlns:a16="http://schemas.microsoft.com/office/drawing/2014/main" id="{8251AC75-F0FA-9F49-ACB3-054F26412B1A}"/>
              </a:ext>
            </a:extLst>
          </p:cNvPr>
          <p:cNvSpPr txBox="1"/>
          <p:nvPr/>
        </p:nvSpPr>
        <p:spPr>
          <a:xfrm>
            <a:off x="981399" y="203846"/>
            <a:ext cx="3018322" cy="32892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1. THẢO LUẬN NHÓM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8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69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1439652" y="2896580"/>
            <a:ext cx="23402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vi-VN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VẬN DỤNG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4427971" y="1176127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4355976" y="1098576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4355976" y="1496365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4355976" y="1894154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4355976" y="229194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4355976" y="268973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4355976" y="308752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5284617" y="1220403"/>
            <a:ext cx="2412942" cy="154656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vi-VN" altLang="zh-CN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KẾT HỢP BÀI 7-8-9 LÀM MỘT HOẠT ĐỘNG Ý NGHĨA VỀ CỘNG ĐỒNG</a:t>
            </a:r>
            <a:endParaRPr lang="en-US" altLang="zh-CN" sz="2400" b="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18865" y="1443852"/>
            <a:ext cx="488939" cy="120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910"/>
                            </p:stCondLst>
                            <p:childTnLst>
                              <p:par>
                                <p:cTn id="1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10"/>
                            </p:stCondLst>
                            <p:childTnLst>
                              <p:par>
                                <p:cTn id="1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11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87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99         _4"/>
          <p:cNvSpPr/>
          <p:nvPr/>
        </p:nvSpPr>
        <p:spPr>
          <a:xfrm>
            <a:off x="1237970" y="2386816"/>
            <a:ext cx="686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480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THANKYOU!</a:t>
            </a:r>
            <a:endParaRPr lang="zh-CN" altLang="en-US" sz="4800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70016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39998" y="780762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7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37084" y="1105186"/>
            <a:ext cx="3551818" cy="3404725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42"/>
            <p:cNvSpPr>
              <a:spLocks/>
            </p:cNvSpPr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8" name="Freeform 104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5" name="Freeform 141"/>
            <p:cNvSpPr>
              <a:spLocks/>
            </p:cNvSpPr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6" name="Freeform 142"/>
            <p:cNvSpPr>
              <a:spLocks/>
            </p:cNvSpPr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Freeform 143"/>
            <p:cNvSpPr>
              <a:spLocks/>
            </p:cNvSpPr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8" name="Freeform 144"/>
            <p:cNvSpPr>
              <a:spLocks/>
            </p:cNvSpPr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1" name="Freeform 147"/>
            <p:cNvSpPr>
              <a:spLocks/>
            </p:cNvSpPr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2" name="Freeform 148"/>
            <p:cNvSpPr>
              <a:spLocks/>
            </p:cNvSpPr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Freeform 149"/>
            <p:cNvSpPr>
              <a:spLocks/>
            </p:cNvSpPr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4" name="Freeform 150"/>
            <p:cNvSpPr>
              <a:spLocks/>
            </p:cNvSpPr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5" name="Freeform 151"/>
            <p:cNvSpPr>
              <a:spLocks/>
            </p:cNvSpPr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6" name="Freeform 152"/>
            <p:cNvSpPr>
              <a:spLocks/>
            </p:cNvSpPr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6" name="Freeform 172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5" name="Freeform 181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6" name="Freeform 182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7" name="Freeform 183"/>
            <p:cNvSpPr>
              <a:spLocks/>
            </p:cNvSpPr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9" name="Freeform 185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0" name="Freeform 186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1" name="Freeform 187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2" name="Freeform 188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3" name="Freeform 189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4" name="Freeform 190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17"/>
          <p:cNvGrpSpPr/>
          <p:nvPr/>
        </p:nvGrpSpPr>
        <p:grpSpPr>
          <a:xfrm>
            <a:off x="3803802" y="1709831"/>
            <a:ext cx="1653056" cy="3438671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0" name="Freeform 212"/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1" name="Freeform 213"/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2" name="Freeform 214"/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3" name="Freeform 215"/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5" name="Freeform 219"/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6" name="Freeform 220"/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7" name="Freeform 221"/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8" name="Freeform 222"/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9" name="Freeform 224"/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4" name="Freeform 241"/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0" name="Freeform 247"/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6" name="Freeform 253"/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8" name="Freeform 255"/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3" name="Freeform 260"/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7" name="Freeform 264"/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0" name="Freeform 267"/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2" name="Freeform 269"/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3" name="Freeform 270"/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4" name="Freeform 271"/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5" name="Freeform 272"/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6" name="Freeform 273"/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7" name="Freeform 274"/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8" name="Freeform 275"/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9" name="Freeform 276"/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3" name="Freeform 280"/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4" name="Freeform 281"/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6" name="Freeform 293"/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1" name="Freeform 305"/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2" name="Freeform 307"/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4209202" y="4736722"/>
            <a:ext cx="1050661" cy="284094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5327" y="1541080"/>
            <a:ext cx="368489" cy="368603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5843218" y="1250826"/>
            <a:ext cx="368489" cy="368603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5814427" y="3324463"/>
            <a:ext cx="368489" cy="368603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173146" y="4031749"/>
            <a:ext cx="368489" cy="368603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0862" y="3388077"/>
            <a:ext cx="218536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/>
              <a:t>Những cặp vợ chồng trẻ bỏ nhau, cuộc sống trở nên dang dở.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82459" y="1168388"/>
            <a:ext cx="2233763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/>
              <a:t>Các em lấy vợ, lấy chồng phải xa gia đình sớm, có em không được đi học.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44083" y="2733980"/>
            <a:ext cx="2479871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2000"/>
              <a:t>Người bị coi là có ma thì căm ghét xua đuổi, họ phải chết hoặc phải đối xử rất thậm tệ, cuộc sống cô độc khốn khổ.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14703" y="1276400"/>
            <a:ext cx="206329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/>
              <a:t>Sinh ra đói nghèo</a:t>
            </a:r>
          </a:p>
        </p:txBody>
      </p:sp>
      <p:pic>
        <p:nvPicPr>
          <p:cNvPr id="30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B38612E9-365E-AC49-83C6-7E5622C9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33" y="-115342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A0C21D3F-7F9C-0545-A7BF-201ABD7AE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-307776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12451C2D-F2D2-0C44-A421-8A017C9BB57E}"/>
              </a:ext>
            </a:extLst>
          </p:cNvPr>
          <p:cNvSpPr txBox="1"/>
          <p:nvPr/>
        </p:nvSpPr>
        <p:spPr>
          <a:xfrm>
            <a:off x="4255096" y="271836"/>
            <a:ext cx="153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N1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7" name="文本框 9">
            <a:extLst>
              <a:ext uri="{FF2B5EF4-FFF2-40B4-BE49-F238E27FC236}">
                <a16:creationId xmlns:a16="http://schemas.microsoft.com/office/drawing/2014/main" id="{A7F97EC3-EF02-F345-9E25-D6E67DCD07F7}"/>
              </a:ext>
            </a:extLst>
          </p:cNvPr>
          <p:cNvSpPr txBox="1"/>
          <p:nvPr/>
        </p:nvSpPr>
        <p:spPr>
          <a:xfrm>
            <a:off x="981399" y="203846"/>
            <a:ext cx="3018322" cy="32892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1. THẢO LUẬN NHÓM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  <p:bldP spid="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8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69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1084443" y="3231537"/>
            <a:ext cx="26131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just"/>
            <a:r>
              <a:rPr lang="vi-VN" b="0">
                <a:solidFill>
                  <a:srgbClr val="123E61"/>
                </a:solidFill>
              </a:rPr>
              <a:t>LÀNG HINH ĐƯỢC CÔNG NHẬN LÀ LÀNG VĂN HOÁ BỞI VÌ:</a:t>
            </a:r>
            <a:endParaRPr lang="zh-CN" altLang="en-US" sz="2400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4031927" y="1176127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959932" y="1098576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959932" y="1496365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959932" y="1894154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3959932" y="229194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3959932" y="268973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3959932" y="308752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4248884" y="991978"/>
            <a:ext cx="3630558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Vệ sinh sạch sẽ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44541" y="1413406"/>
            <a:ext cx="153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N2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00683D-DC29-764E-924F-4B08E73A5F5A}"/>
              </a:ext>
            </a:extLst>
          </p:cNvPr>
          <p:cNvSpPr/>
          <p:nvPr/>
        </p:nvSpPr>
        <p:spPr>
          <a:xfrm>
            <a:off x="4256966" y="1383707"/>
            <a:ext cx="3695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Không có dịch bệnh lây lan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44DA8-5B38-FA45-896A-CE3FE1EA9511}"/>
              </a:ext>
            </a:extLst>
          </p:cNvPr>
          <p:cNvSpPr/>
          <p:nvPr/>
        </p:nvSpPr>
        <p:spPr>
          <a:xfrm>
            <a:off x="4247963" y="1781496"/>
            <a:ext cx="4216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 con ốm đau được đến trạm xá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9BA23F-D422-ED48-B7D4-C600D20713C8}"/>
              </a:ext>
            </a:extLst>
          </p:cNvPr>
          <p:cNvSpPr/>
          <p:nvPr/>
        </p:nvSpPr>
        <p:spPr>
          <a:xfrm>
            <a:off x="4209443" y="2173225"/>
            <a:ext cx="4216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ninh, trật tự được giữ vững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706BF9-250B-4447-80EA-A6A55CFDF6DC}"/>
              </a:ext>
            </a:extLst>
          </p:cNvPr>
          <p:cNvSpPr/>
          <p:nvPr/>
        </p:nvSpPr>
        <p:spPr>
          <a:xfrm>
            <a:off x="4209443" y="2581544"/>
            <a:ext cx="407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Trẻ em đủ tuổi đư ợc đến trường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0EA5CE-401D-774B-9D87-A209BEA053B0}"/>
              </a:ext>
            </a:extLst>
          </p:cNvPr>
          <p:cNvSpPr/>
          <p:nvPr/>
        </p:nvSpPr>
        <p:spPr>
          <a:xfrm>
            <a:off x="4175918" y="3018999"/>
            <a:ext cx="3776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Đạt tiêu chuẩn phổ cập GD tiểu học và xóa mù chữ…</a:t>
            </a:r>
          </a:p>
        </p:txBody>
      </p:sp>
      <p:sp>
        <p:nvSpPr>
          <p:cNvPr id="71" name="文本框 9">
            <a:extLst>
              <a:ext uri="{FF2B5EF4-FFF2-40B4-BE49-F238E27FC236}">
                <a16:creationId xmlns:a16="http://schemas.microsoft.com/office/drawing/2014/main" id="{3395781B-6DAE-9543-8505-3E055FDF4128}"/>
              </a:ext>
            </a:extLst>
          </p:cNvPr>
          <p:cNvSpPr txBox="1"/>
          <p:nvPr/>
        </p:nvSpPr>
        <p:spPr>
          <a:xfrm>
            <a:off x="981399" y="203846"/>
            <a:ext cx="3018322" cy="32892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1. THẢO LUẬN NHÓM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910"/>
                            </p:stCondLst>
                            <p:childTnLst>
                              <p:par>
                                <p:cTn id="1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10"/>
                            </p:stCondLst>
                            <p:childTnLst>
                              <p:par>
                                <p:cTn id="1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11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610"/>
                            </p:stCondLst>
                            <p:childTnLst>
                              <p:par>
                                <p:cTn id="1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11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610"/>
                            </p:stCondLst>
                            <p:childTnLst>
                              <p:par>
                                <p:cTn id="1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110"/>
                            </p:stCondLst>
                            <p:childTnLst>
                              <p:par>
                                <p:cTn id="1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610"/>
                            </p:stCondLst>
                            <p:childTnLst>
                              <p:par>
                                <p:cTn id="1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87" grpId="0"/>
      <p:bldP spid="72" grpId="0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3"/>
          <p:cNvGrpSpPr/>
          <p:nvPr/>
        </p:nvGrpSpPr>
        <p:grpSpPr>
          <a:xfrm>
            <a:off x="494076" y="1936602"/>
            <a:ext cx="5014028" cy="1222417"/>
            <a:chOff x="0" y="2095862"/>
            <a:chExt cx="1979711" cy="1283142"/>
          </a:xfrm>
          <a:solidFill>
            <a:schemeClr val="accent2"/>
          </a:solidFill>
        </p:grpSpPr>
        <p:sp>
          <p:nvSpPr>
            <p:cNvPr id="95" name="矩形 94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TextBox 18"/>
            <p:cNvSpPr txBox="1">
              <a:spLocks noChangeArrowheads="1"/>
            </p:cNvSpPr>
            <p:nvPr/>
          </p:nvSpPr>
          <p:spPr bwMode="auto">
            <a:xfrm flipH="1">
              <a:off x="117280" y="2398213"/>
              <a:ext cx="1791026" cy="67843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>
                  <a:solidFill>
                    <a:schemeClr val="bg1"/>
                  </a:solidFill>
                </a:rPr>
                <a:t>Mỗi người dân trong cộng đồng đều yên tâm sản xuất làm kinh tế</a:t>
              </a:r>
            </a:p>
          </p:txBody>
        </p:sp>
      </p:grpSp>
      <p:grpSp>
        <p:nvGrpSpPr>
          <p:cNvPr id="4" name="组合 96"/>
          <p:cNvGrpSpPr/>
          <p:nvPr/>
        </p:nvGrpSpPr>
        <p:grpSpPr>
          <a:xfrm>
            <a:off x="517744" y="3516236"/>
            <a:ext cx="5011456" cy="1207901"/>
            <a:chOff x="2080892" y="454674"/>
            <a:chExt cx="2009463" cy="1267904"/>
          </a:xfrm>
          <a:solidFill>
            <a:schemeClr val="bg2"/>
          </a:solidFill>
        </p:grpSpPr>
        <p:sp>
          <p:nvSpPr>
            <p:cNvPr id="98" name="矩形 97"/>
            <p:cNvSpPr/>
            <p:nvPr/>
          </p:nvSpPr>
          <p:spPr>
            <a:xfrm>
              <a:off x="2080892" y="454674"/>
              <a:ext cx="2009463" cy="1267904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TextBox 18"/>
            <p:cNvSpPr txBox="1">
              <a:spLocks noChangeArrowheads="1"/>
            </p:cNvSpPr>
            <p:nvPr/>
          </p:nvSpPr>
          <p:spPr bwMode="auto">
            <a:xfrm flipH="1">
              <a:off x="2190693" y="749406"/>
              <a:ext cx="1818688" cy="67843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Nâng cao đời sống văn hóa tinh thần của nhân dân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52856" y="1092255"/>
            <a:ext cx="5643573" cy="641213"/>
          </a:xfrm>
          <a:prstGeom prst="rect">
            <a:avLst/>
          </a:prstGeom>
          <a:noFill/>
        </p:spPr>
        <p:txBody>
          <a:bodyPr wrap="square" lIns="86371" tIns="43186" rIns="86371" bIns="43186" rtlCol="0">
            <a:spAutoFit/>
          </a:bodyPr>
          <a:lstStyle/>
          <a:p>
            <a:r>
              <a:rPr lang="vi-VN"/>
              <a:t>Những thay đổi ở làng Hinh đã có ảnh hưởng tới cuộc sống của mỗi người dân và cả cộng đồng:</a:t>
            </a:r>
          </a:p>
        </p:txBody>
      </p:sp>
      <p:pic>
        <p:nvPicPr>
          <p:cNvPr id="101" name="图片 100" descr="Vista-desktop-12.png"/>
          <p:cNvPicPr>
            <a:picLocks noChangeAspect="1"/>
          </p:cNvPicPr>
          <p:nvPr/>
        </p:nvPicPr>
        <p:blipFill rotWithShape="1">
          <a:blip r:embed="rId3" cstate="print"/>
          <a:srcRect r="22062"/>
          <a:stretch>
            <a:fillRect/>
          </a:stretch>
        </p:blipFill>
        <p:spPr>
          <a:xfrm>
            <a:off x="5327256" y="1636440"/>
            <a:ext cx="3059832" cy="3927169"/>
          </a:xfrm>
          <a:prstGeom prst="rect">
            <a:avLst/>
          </a:prstGeom>
        </p:spPr>
      </p:pic>
      <p:pic>
        <p:nvPicPr>
          <p:cNvPr id="20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A745A46D-CB15-9140-B2F3-08617DB7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81" y="498052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CE65E24C-BDE4-6B4C-9394-1365C7D0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72" y="305618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A3FCCC-EE57-184F-8E80-C24F5E23CE18}"/>
              </a:ext>
            </a:extLst>
          </p:cNvPr>
          <p:cNvSpPr txBox="1"/>
          <p:nvPr/>
        </p:nvSpPr>
        <p:spPr>
          <a:xfrm>
            <a:off x="6430244" y="885230"/>
            <a:ext cx="153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N3</a:t>
            </a:r>
            <a:endParaRPr lang="zh-CN" alt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9">
            <a:extLst>
              <a:ext uri="{FF2B5EF4-FFF2-40B4-BE49-F238E27FC236}">
                <a16:creationId xmlns:a16="http://schemas.microsoft.com/office/drawing/2014/main" id="{AED03924-E4BE-2243-B31D-2E1623A43491}"/>
              </a:ext>
            </a:extLst>
          </p:cNvPr>
          <p:cNvSpPr txBox="1"/>
          <p:nvPr/>
        </p:nvSpPr>
        <p:spPr>
          <a:xfrm>
            <a:off x="981399" y="203846"/>
            <a:ext cx="3018322" cy="32892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1. THẢO LUẬN NHÓM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>
            <a:spLocks/>
          </p:cNvSpPr>
          <p:nvPr/>
        </p:nvSpPr>
        <p:spPr>
          <a:xfrm>
            <a:off x="2495079" y="3341362"/>
            <a:ext cx="4348204" cy="400222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THỂ NÀO LÀ CỘNG ĐỒNG DÂN CƯ?</a:t>
            </a:r>
          </a:p>
        </p:txBody>
      </p:sp>
      <p:sp>
        <p:nvSpPr>
          <p:cNvPr id="31" name="99         _4"/>
          <p:cNvSpPr/>
          <p:nvPr/>
        </p:nvSpPr>
        <p:spPr>
          <a:xfrm>
            <a:off x="1237970" y="2386816"/>
            <a:ext cx="686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5400" b="1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+mn-lt"/>
              </a:rPr>
              <a:t>KHÁI NIỆM</a:t>
            </a:r>
            <a:endParaRPr lang="zh-CN" altLang="en-US" sz="5400" b="1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5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1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1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A8535F36-3BDD-FE4A-B975-7B3DF21568E2}"/>
              </a:ext>
            </a:extLst>
          </p:cNvPr>
          <p:cNvSpPr txBox="1"/>
          <p:nvPr/>
        </p:nvSpPr>
        <p:spPr>
          <a:xfrm>
            <a:off x="981399" y="203846"/>
            <a:ext cx="1963442" cy="32892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1. KHÁI NIỆM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  <p:pic>
        <p:nvPicPr>
          <p:cNvPr id="3" name="Picture 2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B856188C-DE43-294C-AB13-F9BAFB38F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2464532"/>
            <a:ext cx="5236063" cy="28182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F76BB9-03C0-E543-88AE-516881D373AD}"/>
              </a:ext>
            </a:extLst>
          </p:cNvPr>
          <p:cNvSpPr/>
          <p:nvPr/>
        </p:nvSpPr>
        <p:spPr>
          <a:xfrm>
            <a:off x="647564" y="10963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000" b="0" i="0" u="none" strike="noStrike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Cộng đồng dân cư là toàn thể những người cùng sinh sống ở một khu vực, lãnh thổ, đơn vị hành chính nhất định. Họ có mối quan hệ chặt chẽ khắn khít với nhau.</a:t>
            </a:r>
          </a:p>
        </p:txBody>
      </p:sp>
    </p:spTree>
    <p:extLst>
      <p:ext uri="{BB962C8B-B14F-4D97-AF65-F5344CB8AC3E}">
        <p14:creationId xmlns:p14="http://schemas.microsoft.com/office/powerpoint/2010/main" val="806704129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encrypted-tbn3.gstatic.com/images?q=tbn:ANd9GcR15mFkLQc6jUHVL6dabyDJKbmVF-o39MpS12LucaJMEMzt48aMBw">
            <a:extLst>
              <a:ext uri="{FF2B5EF4-FFF2-40B4-BE49-F238E27FC236}">
                <a16:creationId xmlns:a16="http://schemas.microsoft.com/office/drawing/2014/main" id="{2E0A5729-A3AE-B14E-8500-246969F6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730188"/>
            <a:ext cx="2674388" cy="18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ttps://encrypted-tbn1.gstatic.com/images?q=tbn:ANd9GcQexV5FY3rILwD7fTEXGPjZXZ5v9oq71wWIW0yvsFCM6_JLkeJ0">
            <a:extLst>
              <a:ext uri="{FF2B5EF4-FFF2-40B4-BE49-F238E27FC236}">
                <a16:creationId xmlns:a16="http://schemas.microsoft.com/office/drawing/2014/main" id="{5CF655F4-561F-3844-9DAF-B228BD8E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58" y="2896580"/>
            <a:ext cx="2674388" cy="18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Khu-pho-VH-1-080723">
            <a:extLst>
              <a:ext uri="{FF2B5EF4-FFF2-40B4-BE49-F238E27FC236}">
                <a16:creationId xmlns:a16="http://schemas.microsoft.com/office/drawing/2014/main" id="{667F5F02-91BB-D94B-831C-C32ACA9E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94" y="730188"/>
            <a:ext cx="2667287" cy="18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21_7_1348735568_84_230912_thoi-su_HIV_dan-viet%20_2_">
            <a:extLst>
              <a:ext uri="{FF2B5EF4-FFF2-40B4-BE49-F238E27FC236}">
                <a16:creationId xmlns:a16="http://schemas.microsoft.com/office/drawing/2014/main" id="{B17FF506-4E66-6244-B979-461802145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72" y="2899858"/>
            <a:ext cx="2683209" cy="18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2AA27A31-0064-024B-B7DE-235AB265D5B7}"/>
              </a:ext>
            </a:extLst>
          </p:cNvPr>
          <p:cNvSpPr txBox="1"/>
          <p:nvPr/>
        </p:nvSpPr>
        <p:spPr>
          <a:xfrm>
            <a:off x="1158719" y="2248508"/>
            <a:ext cx="2667288" cy="328929"/>
          </a:xfrm>
          <a:prstGeom prst="rect">
            <a:avLst/>
          </a:prstGeom>
          <a:solidFill>
            <a:schemeClr val="bg2"/>
          </a:solidFill>
        </p:spPr>
        <p:txBody>
          <a:bodyPr wrap="square" lIns="51428" tIns="25714" rIns="51428" bIns="25714" rtlCol="0">
            <a:spAutoFit/>
          </a:bodyPr>
          <a:lstStyle/>
          <a:p>
            <a:pPr marL="0" lvl="1" algn="ctr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KHU CHUNG CƯ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3659C355-D7FA-FD4A-B534-77A7B9497310}"/>
              </a:ext>
            </a:extLst>
          </p:cNvPr>
          <p:cNvSpPr txBox="1"/>
          <p:nvPr/>
        </p:nvSpPr>
        <p:spPr>
          <a:xfrm>
            <a:off x="1106258" y="4414900"/>
            <a:ext cx="2667288" cy="328929"/>
          </a:xfrm>
          <a:prstGeom prst="rect">
            <a:avLst/>
          </a:prstGeom>
          <a:solidFill>
            <a:schemeClr val="bg2"/>
          </a:solidFill>
        </p:spPr>
        <p:txBody>
          <a:bodyPr wrap="square" lIns="51428" tIns="25714" rIns="51428" bIns="25714" rtlCol="0">
            <a:spAutoFit/>
          </a:bodyPr>
          <a:lstStyle/>
          <a:p>
            <a:pPr marL="0" lvl="1" algn="ctr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THÔN - ẤP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73D315F3-AAF9-624F-A199-02D89AC88A5B}"/>
              </a:ext>
            </a:extLst>
          </p:cNvPr>
          <p:cNvSpPr txBox="1"/>
          <p:nvPr/>
        </p:nvSpPr>
        <p:spPr>
          <a:xfrm>
            <a:off x="5317993" y="2248507"/>
            <a:ext cx="2667288" cy="328929"/>
          </a:xfrm>
          <a:prstGeom prst="rect">
            <a:avLst/>
          </a:prstGeom>
          <a:solidFill>
            <a:schemeClr val="bg2"/>
          </a:solidFill>
        </p:spPr>
        <p:txBody>
          <a:bodyPr wrap="square" lIns="51428" tIns="25714" rIns="51428" bIns="25714" rtlCol="0">
            <a:spAutoFit/>
          </a:bodyPr>
          <a:lstStyle/>
          <a:p>
            <a:pPr marL="0" lvl="1" algn="ctr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KHU CHUNG CƯ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04CD1A55-F95B-0E4B-8D8C-4D623F902C89}"/>
              </a:ext>
            </a:extLst>
          </p:cNvPr>
          <p:cNvSpPr txBox="1"/>
          <p:nvPr/>
        </p:nvSpPr>
        <p:spPr>
          <a:xfrm>
            <a:off x="5305011" y="4414900"/>
            <a:ext cx="2667288" cy="328929"/>
          </a:xfrm>
          <a:prstGeom prst="rect">
            <a:avLst/>
          </a:prstGeom>
          <a:solidFill>
            <a:schemeClr val="bg2"/>
          </a:solidFill>
        </p:spPr>
        <p:txBody>
          <a:bodyPr wrap="square" lIns="51428" tIns="25714" rIns="51428" bIns="25714" rtlCol="0">
            <a:spAutoFit/>
          </a:bodyPr>
          <a:lstStyle/>
          <a:p>
            <a:pPr marL="0" lvl="1" algn="ctr"/>
            <a:r>
              <a:rPr lang="vi-VN" altLang="zh-CN" sz="1800" b="1" i="0" dirty="0">
                <a:solidFill>
                  <a:schemeClr val="accent2"/>
                </a:solidFill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TỔ TỰ QUẢN</a:t>
            </a:r>
            <a:endParaRPr lang="zh-CN" altLang="en-US" sz="1800" b="1" i="0" dirty="0">
              <a:solidFill>
                <a:schemeClr val="accent2"/>
              </a:solidFill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66257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>
            <a:spLocks/>
          </p:cNvSpPr>
          <p:nvPr/>
        </p:nvSpPr>
        <p:spPr>
          <a:xfrm>
            <a:off x="2495079" y="3341362"/>
            <a:ext cx="4348204" cy="400222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NẾP SỐNG VĂN HOÁ CỘNG ĐỒNG DÂN CƯ</a:t>
            </a:r>
          </a:p>
        </p:txBody>
      </p:sp>
      <p:sp>
        <p:nvSpPr>
          <p:cNvPr id="31" name="99         _4"/>
          <p:cNvSpPr/>
          <p:nvPr/>
        </p:nvSpPr>
        <p:spPr>
          <a:xfrm>
            <a:off x="1237970" y="2386816"/>
            <a:ext cx="686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5400" b="1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+mn-lt"/>
              </a:rPr>
              <a:t>XÂY DỰNG</a:t>
            </a:r>
            <a:endParaRPr lang="zh-CN" altLang="en-US" sz="5400" b="1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0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1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1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ljrzjgm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755</Words>
  <Application>Microsoft Office PowerPoint</Application>
  <PresentationFormat>Custom</PresentationFormat>
  <Paragraphs>116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Calibri Light</vt:lpstr>
      <vt:lpstr>FZHei-B01S</vt:lpstr>
      <vt:lpstr>FZZhengHeiS-R-GB</vt:lpstr>
      <vt:lpstr>Open Sans</vt:lpstr>
      <vt:lpstr>方正兰亭黑简体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Trang Phạm</cp:lastModifiedBy>
  <cp:revision>188</cp:revision>
  <dcterms:created xsi:type="dcterms:W3CDTF">2017-04-06T01:11:23Z</dcterms:created>
  <dcterms:modified xsi:type="dcterms:W3CDTF">2021-11-23T07:56:17Z</dcterms:modified>
</cp:coreProperties>
</file>