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0499146b1f2a4e0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4" r:id="rId12"/>
  </p:sldMasterIdLst>
  <p:notesMasterIdLst>
    <p:notesMasterId r:id="rId46"/>
  </p:notesMasterIdLst>
  <p:sldIdLst>
    <p:sldId id="341" r:id="rId13"/>
    <p:sldId id="303" r:id="rId14"/>
    <p:sldId id="452" r:id="rId15"/>
    <p:sldId id="439" r:id="rId16"/>
    <p:sldId id="450" r:id="rId17"/>
    <p:sldId id="280" r:id="rId18"/>
    <p:sldId id="454" r:id="rId19"/>
    <p:sldId id="469" r:id="rId20"/>
    <p:sldId id="455" r:id="rId21"/>
    <p:sldId id="471" r:id="rId22"/>
    <p:sldId id="462" r:id="rId23"/>
    <p:sldId id="458" r:id="rId24"/>
    <p:sldId id="463" r:id="rId25"/>
    <p:sldId id="464" r:id="rId26"/>
    <p:sldId id="465" r:id="rId27"/>
    <p:sldId id="304" r:id="rId28"/>
    <p:sldId id="466" r:id="rId29"/>
    <p:sldId id="444" r:id="rId30"/>
    <p:sldId id="474" r:id="rId31"/>
    <p:sldId id="445" r:id="rId32"/>
    <p:sldId id="446" r:id="rId33"/>
    <p:sldId id="448" r:id="rId34"/>
    <p:sldId id="305" r:id="rId35"/>
    <p:sldId id="459" r:id="rId36"/>
    <p:sldId id="318" r:id="rId37"/>
    <p:sldId id="347" r:id="rId38"/>
    <p:sldId id="473" r:id="rId39"/>
    <p:sldId id="348" r:id="rId40"/>
    <p:sldId id="349" r:id="rId41"/>
    <p:sldId id="312" r:id="rId42"/>
    <p:sldId id="383" r:id="rId43"/>
    <p:sldId id="330" r:id="rId44"/>
    <p:sldId id="279" r:id="rId45"/>
  </p:sldIdLst>
  <p:sldSz cx="12192000" cy="6858000"/>
  <p:notesSz cx="6858000" cy="9144000"/>
  <p:embeddedFontLst>
    <p:embeddedFont>
      <p:font typeface=".VnTime" panose="020B7200000000000000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VNI-Times" pitchFamily="2" charset="0"/>
      <p:regular r:id="rId57"/>
      <p:bold r:id="rId58"/>
      <p:italic r:id="rId59"/>
      <p:boldItalic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591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29.wmf"/><Relationship Id="rId7" Type="http://schemas.openxmlformats.org/officeDocument/2006/relationships/image" Target="../media/image3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4.wmf"/><Relationship Id="rId1" Type="http://schemas.openxmlformats.org/officeDocument/2006/relationships/image" Target="../media/image50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64AA9C-48FF-44D5-9F02-068CE670619C}" type="slidenum">
              <a:rPr lang="vi-VN" altLang="en-US" sz="1300">
                <a:solidFill>
                  <a:prstClr val="black"/>
                </a:solidFill>
              </a:rPr>
              <a:pPr/>
              <a:t>1</a:t>
            </a:fld>
            <a:endParaRPr lang="vi-VN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5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A00893-798E-4F9A-9DB3-BBD62082E020}" type="slidenum">
              <a:rPr lang="en-US" smtClean="0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7211-CE1B-4C48-A529-80EEFDB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3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191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85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4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418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018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9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077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1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21/11/2021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0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FC56-4040-4D6D-B764-354DE2499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38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72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21/11/2021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  <p:sldLayoutId id="2147483782" r:id="rId13"/>
    <p:sldLayoutId id="214748379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7.wmf"/><Relationship Id="rId3" Type="http://schemas.openxmlformats.org/officeDocument/2006/relationships/image" Target="../media/image48.pn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47.wmf"/><Relationship Id="rId3" Type="http://schemas.openxmlformats.org/officeDocument/2006/relationships/image" Target="../media/image52.png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6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5" Type="http://schemas.openxmlformats.org/officeDocument/2006/relationships/slide" Target="slide5.xml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5" Type="http://schemas.openxmlformats.org/officeDocument/2006/relationships/slide" Target="slide5.xml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oleObject" Target="../embeddings/oleObject32.bin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31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5" Type="http://schemas.openxmlformats.org/officeDocument/2006/relationships/slide" Target="slide2.xml"/><Relationship Id="rId10" Type="http://schemas.openxmlformats.org/officeDocument/2006/relationships/image" Target="../media/image65.png"/><Relationship Id="rId19" Type="http://schemas.openxmlformats.org/officeDocument/2006/relationships/image" Target="../media/image67.wmf"/><Relationship Id="rId4" Type="http://schemas.openxmlformats.org/officeDocument/2006/relationships/audio" Target="../media/audio3.wav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4.wmf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8.gif"/><Relationship Id="rId4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9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8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88.wmf"/><Relationship Id="rId4" Type="http://schemas.openxmlformats.org/officeDocument/2006/relationships/image" Target="../media/image80.wmf"/><Relationship Id="rId9" Type="http://schemas.openxmlformats.org/officeDocument/2006/relationships/hyperlink" Target="file:///C:\Users\ABC\Desktop\Abt30c.gsp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0.em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4.wmf"/><Relationship Id="rId18" Type="http://schemas.openxmlformats.org/officeDocument/2006/relationships/image" Target="../media/image36.wmf"/><Relationship Id="rId3" Type="http://schemas.openxmlformats.org/officeDocument/2006/relationships/image" Target="../media/image30.em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9.wmf"/><Relationship Id="rId3" Type="http://schemas.openxmlformats.org/officeDocument/2006/relationships/image" Target="../media/image30.emf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8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bh1">
            <a:extLst>
              <a:ext uri="{FF2B5EF4-FFF2-40B4-BE49-F238E27FC236}">
                <a16:creationId xmlns:a16="http://schemas.microsoft.com/office/drawing/2014/main" id="{95B719AD-4DDA-4732-BD67-2A08AF9863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1001" y="1659546"/>
            <a:ext cx="11506200" cy="1921854"/>
          </a:xfrm>
          <a:prstGeom prst="rect">
            <a:avLst/>
          </a:prstGeom>
          <a:noFill/>
          <a:ln>
            <a:noFill/>
          </a:ln>
          <a:sp3d extrusionH="76200">
            <a:bevelT w="44450"/>
            <a:extrusionClr>
              <a:srgbClr val="4F81BD">
                <a:lumMod val="40000"/>
                <a:lumOff val="60000"/>
              </a:srgbClr>
            </a:extrusionClr>
          </a:sp3d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26: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TÍNH CHẤT HAI TIẾP TUYẾN CẮT NHAU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2146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4"/>
          <p:cNvSpPr>
            <a:spLocks noChangeArrowheads="1"/>
          </p:cNvSpPr>
          <p:nvPr/>
        </p:nvSpPr>
        <p:spPr bwMode="auto">
          <a:xfrm>
            <a:off x="196948" y="152401"/>
            <a:ext cx="11887201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HÌNH ẢNH THỰC TẾ</a:t>
            </a:r>
          </a:p>
        </p:txBody>
      </p:sp>
      <p:pic>
        <p:nvPicPr>
          <p:cNvPr id="3" name="Picture 3" descr="cu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9" y="2255520"/>
            <a:ext cx="2463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u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82" y="1950721"/>
            <a:ext cx="2120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up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r="21333"/>
          <a:stretch>
            <a:fillRect/>
          </a:stretch>
        </p:blipFill>
        <p:spPr bwMode="auto">
          <a:xfrm>
            <a:off x="8807939" y="2560321"/>
            <a:ext cx="1625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endCxn id="3" idx="2"/>
          </p:cNvCxnSpPr>
          <p:nvPr/>
        </p:nvCxnSpPr>
        <p:spPr>
          <a:xfrm>
            <a:off x="1617785" y="1237957"/>
            <a:ext cx="903654" cy="3713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21439" y="1139483"/>
            <a:ext cx="925146" cy="3830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73858" y="1547446"/>
            <a:ext cx="956599" cy="3052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23332" y="1547446"/>
            <a:ext cx="766785" cy="30245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7939" y="1730326"/>
            <a:ext cx="812800" cy="1730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20739" y="1730326"/>
            <a:ext cx="915963" cy="17301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225115" y="1243725"/>
            <a:ext cx="739957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ABC.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;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BC, AC, AB.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I.</a:t>
            </a:r>
          </a:p>
        </p:txBody>
      </p:sp>
      <p:pic>
        <p:nvPicPr>
          <p:cNvPr id="1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28009" r="4869" b="12038"/>
          <a:stretch>
            <a:fillRect/>
          </a:stretch>
        </p:blipFill>
        <p:spPr bwMode="auto">
          <a:xfrm>
            <a:off x="7793502" y="1146574"/>
            <a:ext cx="4398498" cy="26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7104" y="675576"/>
            <a:ext cx="4173203" cy="5681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CẶP ĐÔI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fr-FR" sz="3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1981" y="3792776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25116" y="4090835"/>
            <a:ext cx="11662084" cy="604917"/>
            <a:chOff x="225116" y="4315923"/>
            <a:chExt cx="11662084" cy="604917"/>
          </a:xfrm>
        </p:grpSpPr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225116" y="4397620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I thuộc tia phân giác của góc 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5451593"/>
                </p:ext>
              </p:extLst>
            </p:nvPr>
          </p:nvGraphicFramePr>
          <p:xfrm>
            <a:off x="5278520" y="4315923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Equation" r:id="rId4" imgW="355320" imgH="228600" progId="Equation.DSMT4">
                    <p:embed/>
                  </p:oleObj>
                </mc:Choice>
                <mc:Fallback>
                  <p:oleObj name="Equation" r:id="rId4" imgW="355320" imgH="228600" progId="Equation.DSMT4">
                    <p:embed/>
                    <p:pic>
                      <p:nvPicPr>
                        <p:cNvPr id="55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8520" y="4315923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4174970"/>
                </p:ext>
              </p:extLst>
            </p:nvPr>
          </p:nvGraphicFramePr>
          <p:xfrm>
            <a:off x="6744461" y="4442315"/>
            <a:ext cx="12906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" name="Equation" r:id="rId6" imgW="520560" imgH="164880" progId="Equation.DSMT4">
                    <p:embed/>
                  </p:oleObj>
                </mc:Choice>
                <mc:Fallback>
                  <p:oleObj name="Equation" r:id="rId6" imgW="520560" imgH="164880" progId="Equation.DSMT4">
                    <p:embed/>
                    <p:pic>
                      <p:nvPicPr>
                        <p:cNvPr id="57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44461" y="4442315"/>
                          <a:ext cx="12906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6" name="Group 65"/>
          <p:cNvGrpSpPr/>
          <p:nvPr/>
        </p:nvGrpSpPr>
        <p:grpSpPr>
          <a:xfrm>
            <a:off x="250904" y="4510527"/>
            <a:ext cx="11662084" cy="604917"/>
            <a:chOff x="250904" y="4693411"/>
            <a:chExt cx="11662084" cy="604917"/>
          </a:xfrm>
        </p:grpSpPr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250904" y="4775108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I thuộc tia phân giác của góc 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0347756"/>
                </p:ext>
              </p:extLst>
            </p:nvPr>
          </p:nvGraphicFramePr>
          <p:xfrm>
            <a:off x="5304308" y="4693411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8" name="Equation" r:id="rId8" imgW="355320" imgH="228600" progId="Equation.DSMT4">
                    <p:embed/>
                  </p:oleObj>
                </mc:Choice>
                <mc:Fallback>
                  <p:oleObj name="Equation" r:id="rId8" imgW="355320" imgH="228600" progId="Equation.DSMT4">
                    <p:embed/>
                    <p:pic>
                      <p:nvPicPr>
                        <p:cNvPr id="61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4308" y="4693411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1477094"/>
                </p:ext>
              </p:extLst>
            </p:nvPr>
          </p:nvGraphicFramePr>
          <p:xfrm>
            <a:off x="6754813" y="4819650"/>
            <a:ext cx="132238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name="Equation" r:id="rId10" imgW="533160" imgH="164880" progId="Equation.DSMT4">
                    <p:embed/>
                  </p:oleObj>
                </mc:Choice>
                <mc:Fallback>
                  <p:oleObj name="Equation" r:id="rId10" imgW="533160" imgH="164880" progId="Equation.DSMT4">
                    <p:embed/>
                    <p:pic>
                      <p:nvPicPr>
                        <p:cNvPr id="62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54813" y="4819650"/>
                          <a:ext cx="132238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69"/>
          <p:cNvGrpSpPr/>
          <p:nvPr/>
        </p:nvGrpSpPr>
        <p:grpSpPr>
          <a:xfrm>
            <a:off x="248556" y="4997848"/>
            <a:ext cx="11662084" cy="523220"/>
            <a:chOff x="248556" y="5237004"/>
            <a:chExt cx="11662084" cy="523220"/>
          </a:xfrm>
        </p:grpSpPr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Do đó: 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1385850"/>
                </p:ext>
              </p:extLst>
            </p:nvPr>
          </p:nvGraphicFramePr>
          <p:xfrm>
            <a:off x="1365960" y="5295900"/>
            <a:ext cx="20780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" name="Equation" r:id="rId12" imgW="838080" imgH="164880" progId="Equation.DSMT4">
                    <p:embed/>
                  </p:oleObj>
                </mc:Choice>
                <mc:Fallback>
                  <p:oleObj name="Equation" r:id="rId12" imgW="838080" imgH="164880" progId="Equation.DSMT4">
                    <p:embed/>
                    <p:pic>
                      <p:nvPicPr>
                        <p:cNvPr id="65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960" y="5295900"/>
                          <a:ext cx="20780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06352" y="5405820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Vậy ba điểm D, E, F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48576" y="5861689"/>
            <a:ext cx="116620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Ta nói: 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</p:spTree>
    <p:extLst>
      <p:ext uri="{BB962C8B-B14F-4D97-AF65-F5344CB8AC3E}">
        <p14:creationId xmlns:p14="http://schemas.microsoft.com/office/powerpoint/2010/main" val="42114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7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nội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138709"/>
            <a:ext cx="11939740" cy="25545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Khái niệm: Đường tròn tiếp xúc với ba cạnh của tam giác là đường tròn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tiếp</a:t>
            </a:r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giác,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Tâm của đường tròn nội tiếp tam giác là giao của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113924" y="3612329"/>
            <a:ext cx="1193974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Cách vẽ: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73"/>
          <p:cNvSpPr>
            <a:spLocks noChangeArrowheads="1"/>
          </p:cNvSpPr>
          <p:nvPr/>
        </p:nvSpPr>
        <p:spPr bwMode="auto">
          <a:xfrm rot="2537898">
            <a:off x="7644225" y="4837393"/>
            <a:ext cx="196849" cy="157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1" name="Rectangle 74"/>
          <p:cNvSpPr>
            <a:spLocks noChangeArrowheads="1"/>
          </p:cNvSpPr>
          <p:nvPr/>
        </p:nvSpPr>
        <p:spPr bwMode="auto">
          <a:xfrm rot="686657">
            <a:off x="5572007" y="5324755"/>
            <a:ext cx="196851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6835658" y="6340755"/>
            <a:ext cx="194733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3" name="Line 76"/>
          <p:cNvSpPr>
            <a:spLocks noChangeShapeType="1"/>
          </p:cNvSpPr>
          <p:nvPr/>
        </p:nvSpPr>
        <p:spPr bwMode="auto">
          <a:xfrm>
            <a:off x="6835657" y="5535893"/>
            <a:ext cx="0" cy="94297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77"/>
          <p:cNvSpPr>
            <a:spLocks noChangeShapeType="1"/>
          </p:cNvSpPr>
          <p:nvPr/>
        </p:nvSpPr>
        <p:spPr bwMode="auto">
          <a:xfrm flipV="1">
            <a:off x="6835658" y="4827868"/>
            <a:ext cx="882649" cy="70802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78"/>
          <p:cNvSpPr>
            <a:spLocks noChangeShapeType="1"/>
          </p:cNvSpPr>
          <p:nvPr/>
        </p:nvSpPr>
        <p:spPr bwMode="auto">
          <a:xfrm flipH="1" flipV="1">
            <a:off x="5559307" y="5299356"/>
            <a:ext cx="1276351" cy="236537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79"/>
          <p:cNvSpPr txBox="1">
            <a:spLocks noChangeArrowheads="1"/>
          </p:cNvSpPr>
          <p:nvPr/>
        </p:nvSpPr>
        <p:spPr bwMode="auto">
          <a:xfrm>
            <a:off x="7521458" y="4434168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57" name="Text Box 80"/>
          <p:cNvSpPr txBox="1">
            <a:spLocks noChangeArrowheads="1"/>
          </p:cNvSpPr>
          <p:nvPr/>
        </p:nvSpPr>
        <p:spPr bwMode="auto">
          <a:xfrm>
            <a:off x="4871391" y="498503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58" name="Text Box 81"/>
          <p:cNvSpPr txBox="1">
            <a:spLocks noChangeArrowheads="1"/>
          </p:cNvSpPr>
          <p:nvPr/>
        </p:nvSpPr>
        <p:spPr bwMode="auto">
          <a:xfrm>
            <a:off x="6441958" y="647728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59" name="Group 82"/>
          <p:cNvGrpSpPr>
            <a:grpSpLocks/>
          </p:cNvGrpSpPr>
          <p:nvPr/>
        </p:nvGrpSpPr>
        <p:grpSpPr bwMode="auto">
          <a:xfrm>
            <a:off x="4738040" y="3262593"/>
            <a:ext cx="5994400" cy="3673475"/>
            <a:chOff x="3072" y="-48"/>
            <a:chExt cx="2832" cy="2314"/>
          </a:xfrm>
        </p:grpSpPr>
        <p:sp>
          <p:nvSpPr>
            <p:cNvPr id="60" name="AutoShape 83"/>
            <p:cNvSpPr>
              <a:spLocks noChangeArrowheads="1"/>
            </p:cNvSpPr>
            <p:nvPr/>
          </p:nvSpPr>
          <p:spPr bwMode="auto">
            <a:xfrm>
              <a:off x="3312" y="204"/>
              <a:ext cx="2385" cy="1788"/>
            </a:xfrm>
            <a:prstGeom prst="triangle">
              <a:avLst>
                <a:gd name="adj" fmla="val 15935"/>
              </a:avLst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61" name="Text Box 84"/>
            <p:cNvSpPr txBox="1">
              <a:spLocks noChangeArrowheads="1"/>
            </p:cNvSpPr>
            <p:nvPr/>
          </p:nvSpPr>
          <p:spPr bwMode="auto">
            <a:xfrm>
              <a:off x="3408" y="-4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62" name="Text Box 85"/>
            <p:cNvSpPr txBox="1">
              <a:spLocks noChangeArrowheads="1"/>
            </p:cNvSpPr>
            <p:nvPr/>
          </p:nvSpPr>
          <p:spPr bwMode="auto">
            <a:xfrm>
              <a:off x="3072" y="19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63" name="Text Box 86"/>
            <p:cNvSpPr txBox="1">
              <a:spLocks noChangeArrowheads="1"/>
            </p:cNvSpPr>
            <p:nvPr/>
          </p:nvSpPr>
          <p:spPr bwMode="auto">
            <a:xfrm>
              <a:off x="5424" y="2016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64" name="Text Box 87"/>
          <p:cNvSpPr txBox="1">
            <a:spLocks noChangeArrowheads="1"/>
          </p:cNvSpPr>
          <p:nvPr/>
        </p:nvSpPr>
        <p:spPr bwMode="auto">
          <a:xfrm>
            <a:off x="6541440" y="5510493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I</a:t>
            </a:r>
          </a:p>
        </p:txBody>
      </p:sp>
      <p:grpSp>
        <p:nvGrpSpPr>
          <p:cNvPr id="65" name="Group 88"/>
          <p:cNvGrpSpPr>
            <a:grpSpLocks/>
          </p:cNvGrpSpPr>
          <p:nvPr/>
        </p:nvGrpSpPr>
        <p:grpSpPr bwMode="auto">
          <a:xfrm>
            <a:off x="5982640" y="3676930"/>
            <a:ext cx="889000" cy="1828800"/>
            <a:chOff x="3660" y="213"/>
            <a:chExt cx="420" cy="1152"/>
          </a:xfrm>
        </p:grpSpPr>
        <p:sp>
          <p:nvSpPr>
            <p:cNvPr id="66" name="Line 89"/>
            <p:cNvSpPr>
              <a:spLocks noChangeShapeType="1"/>
            </p:cNvSpPr>
            <p:nvPr/>
          </p:nvSpPr>
          <p:spPr bwMode="auto">
            <a:xfrm>
              <a:off x="3696" y="213"/>
              <a:ext cx="384" cy="11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" name="Group 90"/>
            <p:cNvGrpSpPr>
              <a:grpSpLocks/>
            </p:cNvGrpSpPr>
            <p:nvPr/>
          </p:nvGrpSpPr>
          <p:grpSpPr bwMode="auto">
            <a:xfrm>
              <a:off x="3660" y="348"/>
              <a:ext cx="180" cy="120"/>
              <a:chOff x="3660" y="348"/>
              <a:chExt cx="180" cy="120"/>
            </a:xfrm>
          </p:grpSpPr>
          <p:sp>
            <p:nvSpPr>
              <p:cNvPr id="68" name="Arc 91"/>
              <p:cNvSpPr>
                <a:spLocks/>
              </p:cNvSpPr>
              <p:nvPr/>
            </p:nvSpPr>
            <p:spPr bwMode="auto">
              <a:xfrm rot="-952809" flipH="1" flipV="1">
                <a:off x="3660" y="420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Arc 92"/>
              <p:cNvSpPr>
                <a:spLocks/>
              </p:cNvSpPr>
              <p:nvPr/>
            </p:nvSpPr>
            <p:spPr bwMode="auto">
              <a:xfrm rot="-4716515" flipH="1" flipV="1">
                <a:off x="3768" y="372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" name="Group 93"/>
          <p:cNvGrpSpPr>
            <a:grpSpLocks/>
          </p:cNvGrpSpPr>
          <p:nvPr/>
        </p:nvGrpSpPr>
        <p:grpSpPr bwMode="auto">
          <a:xfrm>
            <a:off x="5265091" y="5548593"/>
            <a:ext cx="1606549" cy="950913"/>
            <a:chOff x="3321" y="1362"/>
            <a:chExt cx="768" cy="629"/>
          </a:xfrm>
        </p:grpSpPr>
        <p:sp>
          <p:nvSpPr>
            <p:cNvPr id="71" name="Line 94"/>
            <p:cNvSpPr>
              <a:spLocks noChangeShapeType="1"/>
            </p:cNvSpPr>
            <p:nvPr/>
          </p:nvSpPr>
          <p:spPr bwMode="auto">
            <a:xfrm flipV="1">
              <a:off x="3321" y="1362"/>
              <a:ext cx="768" cy="6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" name="Group 95"/>
            <p:cNvGrpSpPr>
              <a:grpSpLocks/>
            </p:cNvGrpSpPr>
            <p:nvPr/>
          </p:nvGrpSpPr>
          <p:grpSpPr bwMode="auto">
            <a:xfrm>
              <a:off x="3345" y="1849"/>
              <a:ext cx="105" cy="142"/>
              <a:chOff x="3345" y="1849"/>
              <a:chExt cx="105" cy="142"/>
            </a:xfrm>
          </p:grpSpPr>
          <p:sp>
            <p:nvSpPr>
              <p:cNvPr id="73" name="Arc 96"/>
              <p:cNvSpPr>
                <a:spLocks/>
              </p:cNvSpPr>
              <p:nvPr/>
            </p:nvSpPr>
            <p:spPr bwMode="auto">
              <a:xfrm>
                <a:off x="3345" y="18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rc 97"/>
              <p:cNvSpPr>
                <a:spLocks/>
              </p:cNvSpPr>
              <p:nvPr/>
            </p:nvSpPr>
            <p:spPr bwMode="auto">
              <a:xfrm rot="1857826">
                <a:off x="3384" y="1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98"/>
              <p:cNvSpPr>
                <a:spLocks/>
              </p:cNvSpPr>
              <p:nvPr/>
            </p:nvSpPr>
            <p:spPr bwMode="auto">
              <a:xfrm rot="-1400432">
                <a:off x="3354" y="1849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99"/>
              <p:cNvSpPr>
                <a:spLocks/>
              </p:cNvSpPr>
              <p:nvPr/>
            </p:nvSpPr>
            <p:spPr bwMode="auto">
              <a:xfrm rot="1042809">
                <a:off x="3402" y="1917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oup 100"/>
          <p:cNvGrpSpPr>
            <a:grpSpLocks/>
          </p:cNvGrpSpPr>
          <p:nvPr/>
        </p:nvGrpSpPr>
        <p:grpSpPr bwMode="auto">
          <a:xfrm>
            <a:off x="6871640" y="5472393"/>
            <a:ext cx="3352800" cy="1065213"/>
            <a:chOff x="4119" y="1363"/>
            <a:chExt cx="1545" cy="652"/>
          </a:xfrm>
        </p:grpSpPr>
        <p:sp>
          <p:nvSpPr>
            <p:cNvPr id="78" name="Line 101"/>
            <p:cNvSpPr>
              <a:spLocks noChangeShapeType="1"/>
            </p:cNvSpPr>
            <p:nvPr/>
          </p:nvSpPr>
          <p:spPr bwMode="auto">
            <a:xfrm rot="-144689">
              <a:off x="4119" y="1363"/>
              <a:ext cx="1545" cy="6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" name="Group 102"/>
            <p:cNvGrpSpPr>
              <a:grpSpLocks/>
            </p:cNvGrpSpPr>
            <p:nvPr/>
          </p:nvGrpSpPr>
          <p:grpSpPr bwMode="auto">
            <a:xfrm>
              <a:off x="5394" y="1818"/>
              <a:ext cx="135" cy="178"/>
              <a:chOff x="5394" y="1818"/>
              <a:chExt cx="135" cy="178"/>
            </a:xfrm>
          </p:grpSpPr>
          <p:sp>
            <p:nvSpPr>
              <p:cNvPr id="80" name="Arc 103"/>
              <p:cNvSpPr>
                <a:spLocks/>
              </p:cNvSpPr>
              <p:nvPr/>
            </p:nvSpPr>
            <p:spPr bwMode="auto">
              <a:xfrm rot="1556537" flipH="1" flipV="1">
                <a:off x="5428" y="1912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Arc 104"/>
              <p:cNvSpPr>
                <a:spLocks/>
              </p:cNvSpPr>
              <p:nvPr/>
            </p:nvSpPr>
            <p:spPr bwMode="auto">
              <a:xfrm rot="2818788" flipH="1" flipV="1">
                <a:off x="5439" y="1830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105"/>
              <p:cNvSpPr>
                <a:spLocks noChangeShapeType="1"/>
              </p:cNvSpPr>
              <p:nvPr/>
            </p:nvSpPr>
            <p:spPr bwMode="auto">
              <a:xfrm>
                <a:off x="5394" y="1932"/>
                <a:ext cx="84" cy="1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106"/>
              <p:cNvSpPr>
                <a:spLocks noChangeShapeType="1"/>
              </p:cNvSpPr>
              <p:nvPr/>
            </p:nvSpPr>
            <p:spPr bwMode="auto">
              <a:xfrm>
                <a:off x="5433" y="1818"/>
                <a:ext cx="48" cy="4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" name="AutoShape 107"/>
          <p:cNvSpPr>
            <a:spLocks noChangeArrowheads="1"/>
          </p:cNvSpPr>
          <p:nvPr/>
        </p:nvSpPr>
        <p:spPr bwMode="auto">
          <a:xfrm>
            <a:off x="6820840" y="5491442"/>
            <a:ext cx="101600" cy="7620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85" name="Group 108"/>
          <p:cNvGrpSpPr>
            <a:grpSpLocks/>
          </p:cNvGrpSpPr>
          <p:nvPr/>
        </p:nvGrpSpPr>
        <p:grpSpPr bwMode="auto">
          <a:xfrm>
            <a:off x="6109640" y="5053292"/>
            <a:ext cx="1346200" cy="1028700"/>
            <a:chOff x="3720" y="1080"/>
            <a:chExt cx="636" cy="648"/>
          </a:xfrm>
        </p:grpSpPr>
        <p:sp>
          <p:nvSpPr>
            <p:cNvPr id="86" name="Line 109"/>
            <p:cNvSpPr>
              <a:spLocks noChangeShapeType="1"/>
            </p:cNvSpPr>
            <p:nvPr/>
          </p:nvSpPr>
          <p:spPr bwMode="auto">
            <a:xfrm>
              <a:off x="3720" y="1212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10"/>
            <p:cNvSpPr>
              <a:spLocks noChangeShapeType="1"/>
            </p:cNvSpPr>
            <p:nvPr/>
          </p:nvSpPr>
          <p:spPr bwMode="auto">
            <a:xfrm>
              <a:off x="4260" y="1080"/>
              <a:ext cx="96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11"/>
            <p:cNvSpPr>
              <a:spLocks noChangeShapeType="1"/>
            </p:cNvSpPr>
            <p:nvPr/>
          </p:nvSpPr>
          <p:spPr bwMode="auto">
            <a:xfrm>
              <a:off x="3984" y="1728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5563540" y="4534180"/>
            <a:ext cx="2586567" cy="1962150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b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90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40" y="4240492"/>
            <a:ext cx="397933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1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2" dur="615" decel="100000"/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3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5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6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64" grpId="0" autoUpdateAnimBg="0"/>
      <p:bldP spid="84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100820" y="1199448"/>
            <a:ext cx="68274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Cho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ABC, K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C; D, E, F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thứ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tự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vuông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kẻ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K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BC, AC, AB.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Chứng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minh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ba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D, E, F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nằm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tâm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K.</a:t>
            </a:r>
          </a:p>
        </p:txBody>
      </p:sp>
      <p:sp>
        <p:nvSpPr>
          <p:cNvPr id="11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25063" y="704248"/>
            <a:ext cx="4173203" cy="5681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4686" y="750640"/>
            <a:ext cx="4569728" cy="3429118"/>
            <a:chOff x="7624686" y="750640"/>
            <a:chExt cx="4569728" cy="3429118"/>
          </a:xfrm>
        </p:grpSpPr>
        <p:pic>
          <p:nvPicPr>
            <p:cNvPr id="20" name="Picture 6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3" t="24770" r="18956" b="9027"/>
            <a:stretch>
              <a:fillRect/>
            </a:stretch>
          </p:blipFill>
          <p:spPr bwMode="auto">
            <a:xfrm>
              <a:off x="7630613" y="750640"/>
              <a:ext cx="3510999" cy="342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624686" y="3620132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11202" y="3477104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61981" y="3792776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5116" y="4060825"/>
            <a:ext cx="11662084" cy="634927"/>
            <a:chOff x="225116" y="4285913"/>
            <a:chExt cx="11662084" cy="634927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25116" y="4397620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K thuộc tia phân giác của góc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8671086"/>
                </p:ext>
              </p:extLst>
            </p:nvPr>
          </p:nvGraphicFramePr>
          <p:xfrm>
            <a:off x="5470525" y="4285913"/>
            <a:ext cx="722313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Equation" r:id="rId4" imgW="291960" imgH="253800" progId="Equation.DSMT4">
                    <p:embed/>
                  </p:oleObj>
                </mc:Choice>
                <mc:Fallback>
                  <p:oleObj name="Equation" r:id="rId4" imgW="291960" imgH="253800" progId="Equation.DSMT4">
                    <p:embed/>
                    <p:pic>
                      <p:nvPicPr>
                        <p:cNvPr id="21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0525" y="4285913"/>
                          <a:ext cx="722313" cy="614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128083"/>
                </p:ext>
              </p:extLst>
            </p:nvPr>
          </p:nvGraphicFramePr>
          <p:xfrm>
            <a:off x="6772597" y="4442315"/>
            <a:ext cx="12906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Equation" r:id="rId6" imgW="520560" imgH="164880" progId="Equation.DSMT4">
                    <p:embed/>
                  </p:oleObj>
                </mc:Choice>
                <mc:Fallback>
                  <p:oleObj name="Equation" r:id="rId6" imgW="520560" imgH="164880" progId="Equation.DSMT4">
                    <p:embed/>
                    <p:pic>
                      <p:nvPicPr>
                        <p:cNvPr id="22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2597" y="4442315"/>
                          <a:ext cx="12906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250904" y="4510088"/>
            <a:ext cx="11662084" cy="605356"/>
            <a:chOff x="250904" y="4692972"/>
            <a:chExt cx="11662084" cy="605356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50904" y="4775108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 K thuộc tia phân giác của góc        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832395"/>
                </p:ext>
              </p:extLst>
            </p:nvPr>
          </p:nvGraphicFramePr>
          <p:xfrm>
            <a:off x="5460612" y="4692972"/>
            <a:ext cx="819150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2" name="Equation" r:id="rId8" imgW="330120" imgH="228600" progId="Equation.DSMT4">
                    <p:embed/>
                  </p:oleObj>
                </mc:Choice>
                <mc:Fallback>
                  <p:oleObj name="Equation" r:id="rId8" imgW="330120" imgH="228600" progId="Equation.DSMT4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0612" y="4692972"/>
                          <a:ext cx="819150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2977650"/>
                </p:ext>
              </p:extLst>
            </p:nvPr>
          </p:nvGraphicFramePr>
          <p:xfrm>
            <a:off x="6825153" y="4819650"/>
            <a:ext cx="132238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Equation" r:id="rId10" imgW="533160" imgH="164880" progId="Equation.DSMT4">
                    <p:embed/>
                  </p:oleObj>
                </mc:Choice>
                <mc:Fallback>
                  <p:oleObj name="Equation" r:id="rId10" imgW="533160" imgH="164880" progId="Equation.DSMT4">
                    <p:embed/>
                    <p:pic>
                      <p:nvPicPr>
                        <p:cNvPr id="26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25153" y="4819650"/>
                          <a:ext cx="132238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262624" y="4997848"/>
            <a:ext cx="11662084" cy="523220"/>
            <a:chOff x="248556" y="5237004"/>
            <a:chExt cx="11662084" cy="523220"/>
          </a:xfrm>
        </p:grpSpPr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Do đó: 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0987189"/>
                </p:ext>
              </p:extLst>
            </p:nvPr>
          </p:nvGraphicFramePr>
          <p:xfrm>
            <a:off x="1365960" y="5295900"/>
            <a:ext cx="2078037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4" name="Equation" r:id="rId12" imgW="838080" imgH="164880" progId="Equation.DSMT4">
                    <p:embed/>
                  </p:oleObj>
                </mc:Choice>
                <mc:Fallback>
                  <p:oleObj name="Equation" r:id="rId12" imgW="838080" imgH="164880" progId="Equation.DSMT4">
                    <p:embed/>
                    <p:pic>
                      <p:nvPicPr>
                        <p:cNvPr id="29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960" y="5295900"/>
                          <a:ext cx="2078037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6352" y="5405820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Vậy ba điểm D, E, F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K.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232" y="5980688"/>
            <a:ext cx="11662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Ta nói: 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</a:t>
            </a:r>
          </a:p>
        </p:txBody>
      </p:sp>
    </p:spTree>
    <p:extLst>
      <p:ext uri="{BB962C8B-B14F-4D97-AF65-F5344CB8AC3E}">
        <p14:creationId xmlns:p14="http://schemas.microsoft.com/office/powerpoint/2010/main" val="33418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bàng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94"/>
          <p:cNvSpPr txBox="1">
            <a:spLocks noChangeArrowheads="1"/>
          </p:cNvSpPr>
          <p:nvPr/>
        </p:nvSpPr>
        <p:spPr bwMode="auto">
          <a:xfrm>
            <a:off x="162976" y="1098469"/>
            <a:ext cx="11921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1" name="Text Box 97"/>
          <p:cNvSpPr txBox="1">
            <a:spLocks noChangeArrowheads="1"/>
          </p:cNvSpPr>
          <p:nvPr/>
        </p:nvSpPr>
        <p:spPr bwMode="auto">
          <a:xfrm>
            <a:off x="157688" y="2056945"/>
            <a:ext cx="66229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B (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C).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498082" y="2171518"/>
            <a:ext cx="3615395" cy="3015628"/>
            <a:chOff x="7624686" y="750640"/>
            <a:chExt cx="4569728" cy="3429118"/>
          </a:xfrm>
        </p:grpSpPr>
        <p:pic>
          <p:nvPicPr>
            <p:cNvPr id="93" name="Picture 6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3" t="24770" r="18956" b="9027"/>
            <a:stretch>
              <a:fillRect/>
            </a:stretch>
          </p:blipFill>
          <p:spPr bwMode="auto">
            <a:xfrm>
              <a:off x="7630613" y="750640"/>
              <a:ext cx="3510999" cy="342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>
              <a:off x="7624686" y="3620132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1111202" y="3477104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2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17" y="352425"/>
            <a:ext cx="602614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8"/>
          <p:cNvSpPr>
            <a:spLocks noChangeShapeType="1"/>
          </p:cNvSpPr>
          <p:nvPr/>
        </p:nvSpPr>
        <p:spPr bwMode="auto">
          <a:xfrm>
            <a:off x="6235701" y="3867151"/>
            <a:ext cx="1562100" cy="1038225"/>
          </a:xfrm>
          <a:prstGeom prst="line">
            <a:avLst/>
          </a:prstGeom>
          <a:noFill/>
          <a:ln w="28575">
            <a:solidFill>
              <a:srgbClr val="0085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6235700" y="3867150"/>
            <a:ext cx="2159000" cy="1588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H="1">
            <a:off x="4826000" y="1162050"/>
            <a:ext cx="482600" cy="1771650"/>
          </a:xfrm>
          <a:prstGeom prst="line">
            <a:avLst/>
          </a:prstGeom>
          <a:noFill/>
          <a:ln w="28575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3594101" y="2114550"/>
            <a:ext cx="1231900" cy="8191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2743200" y="3867150"/>
            <a:ext cx="1828800" cy="1588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H="1">
            <a:off x="4826000" y="2390776"/>
            <a:ext cx="2159000" cy="542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3822701" y="2933700"/>
            <a:ext cx="1003300" cy="2476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3822701" y="3181350"/>
            <a:ext cx="749300" cy="685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 flipH="1">
            <a:off x="6235701" y="2390776"/>
            <a:ext cx="749300" cy="14763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Oval 17"/>
          <p:cNvSpPr>
            <a:spLocks noChangeArrowheads="1"/>
          </p:cNvSpPr>
          <p:nvPr/>
        </p:nvSpPr>
        <p:spPr bwMode="auto">
          <a:xfrm>
            <a:off x="6959601" y="2371726"/>
            <a:ext cx="63500" cy="476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7162367" y="2276475"/>
            <a:ext cx="89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J</a:t>
            </a:r>
            <a:endParaRPr lang="en-US" sz="200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797300" y="3181351"/>
            <a:ext cx="154517" cy="714375"/>
            <a:chOff x="2050" y="2107"/>
            <a:chExt cx="73" cy="450"/>
          </a:xfrm>
        </p:grpSpPr>
        <p:sp>
          <p:nvSpPr>
            <p:cNvPr id="14399" name="Line 20"/>
            <p:cNvSpPr>
              <a:spLocks noChangeShapeType="1"/>
            </p:cNvSpPr>
            <p:nvPr/>
          </p:nvSpPr>
          <p:spPr bwMode="auto">
            <a:xfrm>
              <a:off x="2062" y="2107"/>
              <a:ext cx="1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Line 21"/>
            <p:cNvSpPr>
              <a:spLocks noChangeShapeType="1"/>
            </p:cNvSpPr>
            <p:nvPr/>
          </p:nvSpPr>
          <p:spPr bwMode="auto">
            <a:xfrm>
              <a:off x="2122" y="2485"/>
              <a:ext cx="1" cy="54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Line 22"/>
            <p:cNvSpPr>
              <a:spLocks noChangeShapeType="1"/>
            </p:cNvSpPr>
            <p:nvPr/>
          </p:nvSpPr>
          <p:spPr bwMode="auto">
            <a:xfrm>
              <a:off x="2062" y="2485"/>
              <a:ext cx="60" cy="1"/>
            </a:xfrm>
            <a:prstGeom prst="line">
              <a:avLst/>
            </a:prstGeom>
            <a:noFill/>
            <a:ln w="127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Oval 23"/>
            <p:cNvSpPr>
              <a:spLocks noChangeArrowheads="1"/>
            </p:cNvSpPr>
            <p:nvPr/>
          </p:nvSpPr>
          <p:spPr bwMode="auto">
            <a:xfrm>
              <a:off x="2050" y="2527"/>
              <a:ext cx="30" cy="3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3797301" y="3162301"/>
            <a:ext cx="63500" cy="476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3548844" y="2962275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O</a:t>
            </a:r>
            <a:endParaRPr lang="en-US" sz="200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4353" name="Line 26"/>
          <p:cNvSpPr>
            <a:spLocks noChangeShapeType="1"/>
          </p:cNvSpPr>
          <p:nvPr/>
        </p:nvSpPr>
        <p:spPr bwMode="auto">
          <a:xfrm>
            <a:off x="4826000" y="2933700"/>
            <a:ext cx="889000" cy="1981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6959601" y="2390775"/>
            <a:ext cx="141817" cy="1504950"/>
            <a:chOff x="3544" y="1609"/>
            <a:chExt cx="67" cy="948"/>
          </a:xfrm>
        </p:grpSpPr>
        <p:sp>
          <p:nvSpPr>
            <p:cNvPr id="14395" name="Line 28"/>
            <p:cNvSpPr>
              <a:spLocks noChangeShapeType="1"/>
            </p:cNvSpPr>
            <p:nvPr/>
          </p:nvSpPr>
          <p:spPr bwMode="auto">
            <a:xfrm>
              <a:off x="3556" y="1609"/>
              <a:ext cx="1" cy="9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Line 29"/>
            <p:cNvSpPr>
              <a:spLocks noChangeShapeType="1"/>
            </p:cNvSpPr>
            <p:nvPr/>
          </p:nvSpPr>
          <p:spPr bwMode="auto">
            <a:xfrm>
              <a:off x="3610" y="2485"/>
              <a:ext cx="1" cy="54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Line 30"/>
            <p:cNvSpPr>
              <a:spLocks noChangeShapeType="1"/>
            </p:cNvSpPr>
            <p:nvPr/>
          </p:nvSpPr>
          <p:spPr bwMode="auto">
            <a:xfrm>
              <a:off x="3556" y="2485"/>
              <a:ext cx="54" cy="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Oval 31"/>
            <p:cNvSpPr>
              <a:spLocks noChangeArrowheads="1"/>
            </p:cNvSpPr>
            <p:nvPr/>
          </p:nvSpPr>
          <p:spPr bwMode="auto">
            <a:xfrm>
              <a:off x="3544" y="2527"/>
              <a:ext cx="30" cy="3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/>
            </a:p>
          </p:txBody>
        </p:sp>
      </p:grpSp>
      <p:grpSp>
        <p:nvGrpSpPr>
          <p:cNvPr id="14355" name="Group 49"/>
          <p:cNvGrpSpPr>
            <a:grpSpLocks/>
          </p:cNvGrpSpPr>
          <p:nvPr/>
        </p:nvGrpSpPr>
        <p:grpSpPr bwMode="auto">
          <a:xfrm>
            <a:off x="4051301" y="2628900"/>
            <a:ext cx="3060700" cy="3333750"/>
            <a:chOff x="2170" y="1759"/>
            <a:chExt cx="1446" cy="2100"/>
          </a:xfrm>
        </p:grpSpPr>
        <p:sp>
          <p:nvSpPr>
            <p:cNvPr id="14360" name="Line 50"/>
            <p:cNvSpPr>
              <a:spLocks noChangeShapeType="1"/>
            </p:cNvSpPr>
            <p:nvPr/>
          </p:nvSpPr>
          <p:spPr bwMode="auto">
            <a:xfrm flipH="1">
              <a:off x="2188" y="2539"/>
              <a:ext cx="228" cy="1104"/>
            </a:xfrm>
            <a:prstGeom prst="line">
              <a:avLst/>
            </a:prstGeom>
            <a:noFill/>
            <a:ln w="28575">
              <a:solidFill>
                <a:srgbClr val="00858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61" name="Group 51"/>
            <p:cNvGrpSpPr>
              <a:grpSpLocks/>
            </p:cNvGrpSpPr>
            <p:nvPr/>
          </p:nvGrpSpPr>
          <p:grpSpPr bwMode="auto">
            <a:xfrm>
              <a:off x="2170" y="1759"/>
              <a:ext cx="1446" cy="2100"/>
              <a:chOff x="2170" y="1759"/>
              <a:chExt cx="1446" cy="2100"/>
            </a:xfrm>
          </p:grpSpPr>
          <p:sp>
            <p:nvSpPr>
              <p:cNvPr id="14362" name="Oval 52"/>
              <p:cNvSpPr>
                <a:spLocks noChangeArrowheads="1"/>
              </p:cNvSpPr>
              <p:nvPr/>
            </p:nvSpPr>
            <p:spPr bwMode="auto">
              <a:xfrm>
                <a:off x="2524" y="1939"/>
                <a:ext cx="30" cy="30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/>
              </a:p>
            </p:txBody>
          </p:sp>
          <p:grpSp>
            <p:nvGrpSpPr>
              <p:cNvPr id="14363" name="Group 53"/>
              <p:cNvGrpSpPr>
                <a:grpSpLocks/>
              </p:cNvGrpSpPr>
              <p:nvPr/>
            </p:nvGrpSpPr>
            <p:grpSpPr bwMode="auto">
              <a:xfrm>
                <a:off x="2170" y="1759"/>
                <a:ext cx="1446" cy="2100"/>
                <a:chOff x="2170" y="1759"/>
                <a:chExt cx="1446" cy="2100"/>
              </a:xfrm>
            </p:grpSpPr>
            <p:sp>
              <p:nvSpPr>
                <p:cNvPr id="14364" name="Rectangle 54"/>
                <p:cNvSpPr>
                  <a:spLocks noChangeArrowheads="1"/>
                </p:cNvSpPr>
                <p:nvPr/>
              </p:nvSpPr>
              <p:spPr bwMode="auto">
                <a:xfrm>
                  <a:off x="2941" y="2365"/>
                  <a:ext cx="79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0000FF"/>
                      </a:solidFill>
                      <a:latin typeface="Times New Roman" pitchFamily="18" charset="0"/>
                    </a:rPr>
                    <a:t>D</a:t>
                  </a:r>
                  <a:endParaRPr lang="en-US" sz="2000">
                    <a:solidFill>
                      <a:srgbClr val="0000FF"/>
                    </a:solidFill>
                    <a:latin typeface=".VnTime" pitchFamily="34" charset="0"/>
                  </a:endParaRPr>
                </a:p>
              </p:txBody>
            </p:sp>
            <p:grpSp>
              <p:nvGrpSpPr>
                <p:cNvPr id="14365" name="Group 55"/>
                <p:cNvGrpSpPr>
                  <a:grpSpLocks/>
                </p:cNvGrpSpPr>
                <p:nvPr/>
              </p:nvGrpSpPr>
              <p:grpSpPr bwMode="auto">
                <a:xfrm>
                  <a:off x="2170" y="1759"/>
                  <a:ext cx="1446" cy="2100"/>
                  <a:chOff x="2170" y="1759"/>
                  <a:chExt cx="1446" cy="2100"/>
                </a:xfrm>
              </p:grpSpPr>
              <p:sp>
                <p:nvSpPr>
                  <p:cNvPr id="1436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170" y="2965"/>
                    <a:ext cx="61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>
                        <a:solidFill>
                          <a:srgbClr val="0000FF"/>
                        </a:solidFill>
                        <a:latin typeface="Times New Roman" pitchFamily="18" charset="0"/>
                      </a:rPr>
                      <a:t>F</a:t>
                    </a:r>
                    <a:endParaRPr lang="en-US" sz="2000">
                      <a:solidFill>
                        <a:srgbClr val="0000FF"/>
                      </a:solidFill>
                      <a:latin typeface=".VnTime" pitchFamily="34" charset="0"/>
                    </a:endParaRPr>
                  </a:p>
                </p:txBody>
              </p:sp>
              <p:grpSp>
                <p:nvGrpSpPr>
                  <p:cNvPr id="1436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2268" y="1759"/>
                    <a:ext cx="1348" cy="2100"/>
                    <a:chOff x="2268" y="1759"/>
                    <a:chExt cx="1348" cy="2100"/>
                  </a:xfrm>
                </p:grpSpPr>
                <p:sp>
                  <p:nvSpPr>
                    <p:cNvPr id="14368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6" y="2539"/>
                      <a:ext cx="1320" cy="1320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rgbClr val="008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1" hangingPunct="1"/>
                      <a:endParaRPr lang="en-US"/>
                    </a:p>
                  </p:txBody>
                </p:sp>
                <p:sp>
                  <p:nvSpPr>
                    <p:cNvPr id="14369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06" y="1759"/>
                      <a:ext cx="79" cy="1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A</a:t>
                      </a:r>
                      <a:endParaRPr lang="en-US" sz="2000">
                        <a:solidFill>
                          <a:srgbClr val="0000FF"/>
                        </a:solidFill>
                        <a:latin typeface=".VnTime" pitchFamily="34" charset="0"/>
                      </a:endParaRPr>
                    </a:p>
                  </p:txBody>
                </p:sp>
                <p:grpSp>
                  <p:nvGrpSpPr>
                    <p:cNvPr id="14370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68" y="1951"/>
                      <a:ext cx="1277" cy="1452"/>
                      <a:chOff x="2268" y="1951"/>
                      <a:chExt cx="1277" cy="1452"/>
                    </a:xfrm>
                  </p:grpSpPr>
                  <p:sp>
                    <p:nvSpPr>
                      <p:cNvPr id="14371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416" y="1951"/>
                        <a:ext cx="120" cy="5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2" name="Line 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16" y="2539"/>
                        <a:ext cx="786" cy="1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3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36" y="1951"/>
                        <a:ext cx="666" cy="58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4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56" y="2539"/>
                        <a:ext cx="1" cy="660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FF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5" name="Line 6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6" y="2701"/>
                        <a:ext cx="432" cy="498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FF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6" name="Line 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08" y="3067"/>
                        <a:ext cx="648" cy="132"/>
                      </a:xfrm>
                      <a:prstGeom prst="line">
                        <a:avLst/>
                      </a:prstGeom>
                      <a:noFill/>
                      <a:ln w="0">
                        <a:solidFill>
                          <a:srgbClr val="FF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7" name="Line 6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16" y="2539"/>
                        <a:ext cx="540" cy="6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8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6" y="2539"/>
                        <a:ext cx="246" cy="6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79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310" y="2665"/>
                        <a:ext cx="36" cy="4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0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10" y="2707"/>
                        <a:ext cx="42" cy="4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1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56" y="2593"/>
                        <a:ext cx="54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2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10" y="2539"/>
                        <a:ext cx="1" cy="5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3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20" y="3007"/>
                        <a:ext cx="54" cy="1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4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362" y="3019"/>
                        <a:ext cx="12" cy="6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85" name="Oval 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96" y="3055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86" name="Oval 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76" y="2689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87" name="Rectangle 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8" y="2593"/>
                        <a:ext cx="67" cy="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</a:pPr>
                        <a:r>
                          <a:rPr lang="en-US">
                            <a:solidFill>
                              <a:srgbClr val="0000FF"/>
                            </a:solidFill>
                            <a:latin typeface="Times New Roman" pitchFamily="18" charset="0"/>
                          </a:rPr>
                          <a:t>E</a:t>
                        </a:r>
                        <a:endParaRPr lang="en-US" sz="2000">
                          <a:solidFill>
                            <a:srgbClr val="0000FF"/>
                          </a:solidFill>
                          <a:latin typeface=".VnTime" pitchFamily="34" charset="0"/>
                        </a:endParaRPr>
                      </a:p>
                    </p:txBody>
                  </p:sp>
                  <p:sp>
                    <p:nvSpPr>
                      <p:cNvPr id="14388" name="Oval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44" y="2527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89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44" y="3187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90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56" y="3229"/>
                        <a:ext cx="79" cy="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</a:pPr>
                        <a:r>
                          <a:rPr lang="en-US">
                            <a:solidFill>
                              <a:srgbClr val="0000FF"/>
                            </a:solidFill>
                            <a:latin typeface="Times New Roman" pitchFamily="18" charset="0"/>
                          </a:rPr>
                          <a:t>K</a:t>
                        </a:r>
                        <a:endParaRPr lang="en-US" sz="2000">
                          <a:solidFill>
                            <a:srgbClr val="0000FF"/>
                          </a:solidFill>
                          <a:latin typeface=".VnTime" pitchFamily="34" charset="0"/>
                        </a:endParaRPr>
                      </a:p>
                    </p:txBody>
                  </p:sp>
                  <p:sp>
                    <p:nvSpPr>
                      <p:cNvPr id="14391" name="Oval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4" y="2527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92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68" y="2545"/>
                        <a:ext cx="73" cy="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</a:pPr>
                        <a:r>
                          <a:rPr lang="en-US">
                            <a:solidFill>
                              <a:srgbClr val="0000FF"/>
                            </a:solidFill>
                            <a:latin typeface="Times New Roman" pitchFamily="18" charset="0"/>
                          </a:rPr>
                          <a:t>B</a:t>
                        </a:r>
                        <a:endParaRPr lang="en-US" sz="2000">
                          <a:solidFill>
                            <a:srgbClr val="0000FF"/>
                          </a:solidFill>
                          <a:latin typeface=".VnTime" pitchFamily="34" charset="0"/>
                        </a:endParaRPr>
                      </a:p>
                    </p:txBody>
                  </p:sp>
                  <p:sp>
                    <p:nvSpPr>
                      <p:cNvPr id="14393" name="Oval 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90" y="2527"/>
                        <a:ext cx="30" cy="3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eaLnBrk="1" hangingPunct="1"/>
                        <a:endParaRPr lang="en-US"/>
                      </a:p>
                    </p:txBody>
                  </p:sp>
                  <p:sp>
                    <p:nvSpPr>
                      <p:cNvPr id="14394" name="Rectangle 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92" y="2443"/>
                        <a:ext cx="73" cy="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>
                          <a:spcBef>
                            <a:spcPct val="50000"/>
                          </a:spcBef>
                        </a:pPr>
                        <a:r>
                          <a:rPr lang="en-US">
                            <a:solidFill>
                              <a:srgbClr val="0000FF"/>
                            </a:solidFill>
                            <a:latin typeface="Times New Roman" pitchFamily="18" charset="0"/>
                          </a:rPr>
                          <a:t>C</a:t>
                        </a:r>
                        <a:endParaRPr lang="en-US" sz="2000">
                          <a:solidFill>
                            <a:srgbClr val="0000FF"/>
                          </a:solidFill>
                          <a:latin typeface=".VnTime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27783" name="Oval 135"/>
          <p:cNvSpPr>
            <a:spLocks noChangeArrowheads="1"/>
          </p:cNvSpPr>
          <p:nvPr/>
        </p:nvSpPr>
        <p:spPr bwMode="auto">
          <a:xfrm>
            <a:off x="6978651" y="2343151"/>
            <a:ext cx="63500" cy="476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041901" y="885825"/>
            <a:ext cx="3915833" cy="2971800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b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" name="Oval 20"/>
          <p:cNvSpPr>
            <a:spLocks noChangeArrowheads="1"/>
          </p:cNvSpPr>
          <p:nvPr/>
        </p:nvSpPr>
        <p:spPr bwMode="auto">
          <a:xfrm>
            <a:off x="2984500" y="2514600"/>
            <a:ext cx="1727200" cy="1328738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b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1" y="2271714"/>
            <a:ext cx="267123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46"/>
          <p:cNvSpPr txBox="1">
            <a:spLocks noChangeArrowheads="1"/>
          </p:cNvSpPr>
          <p:nvPr/>
        </p:nvSpPr>
        <p:spPr bwMode="auto">
          <a:xfrm>
            <a:off x="113924" y="60037"/>
            <a:ext cx="1193974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Cách vẽ đường tròn bàng tiếp: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8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3" dur="1230" decel="100000"/>
                                        <p:tgtEl>
                                          <p:spTgt spid="1949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4" dur="1230" decel="100000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6" dur="1230" decel="100000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1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2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4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animBg="1"/>
      <p:bldP spid="27658" grpId="0" animBg="1"/>
      <p:bldP spid="27659" grpId="0" animBg="1"/>
      <p:bldP spid="27660" grpId="0" animBg="1"/>
      <p:bldP spid="27661" grpId="0" animBg="1"/>
      <p:bldP spid="27662" grpId="0" animBg="1"/>
      <p:bldP spid="27663" grpId="0" animBg="1"/>
      <p:bldP spid="27664" grpId="0" animBg="1"/>
      <p:bldP spid="27665" grpId="0" animBg="1"/>
      <p:bldP spid="27666" grpId="0"/>
      <p:bldP spid="27672" grpId="0" animBg="1"/>
      <p:bldP spid="27673" grpId="0"/>
      <p:bldP spid="27783" grpId="0" animBg="1"/>
      <p:bldP spid="21" grpId="0" animBg="1"/>
      <p:bldP spid="2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Rectangle 3"/>
          <p:cNvSpPr>
            <a:spLocks noChangeArrowheads="1"/>
          </p:cNvSpPr>
          <p:nvPr/>
        </p:nvSpPr>
        <p:spPr bwMode="auto">
          <a:xfrm>
            <a:off x="25779" y="91282"/>
            <a:ext cx="12166221" cy="6766719"/>
          </a:xfrm>
          <a:prstGeom prst="rect">
            <a:avLst/>
          </a:prstGeom>
          <a:gradFill rotWithShape="0">
            <a:gsLst>
              <a:gs pos="0">
                <a:srgbClr val="FFFF99">
                  <a:alpha val="29804"/>
                </a:srgbClr>
              </a:gs>
              <a:gs pos="50000">
                <a:schemeClr val="bg1"/>
              </a:gs>
              <a:gs pos="100000">
                <a:srgbClr val="FFFF99"/>
              </a:gs>
            </a:gsLst>
            <a:lin ang="2700000" scaled="1"/>
          </a:gradFill>
          <a:ln w="952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4489" y="548640"/>
            <a:ext cx="11988800" cy="52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923092"/>
              </p:ext>
            </p:extLst>
          </p:nvPr>
        </p:nvGraphicFramePr>
        <p:xfrm>
          <a:off x="152400" y="1040875"/>
          <a:ext cx="11795330" cy="5760267"/>
        </p:xfrm>
        <a:graphic>
          <a:graphicData uri="http://schemas.openxmlformats.org/drawingml/2006/table">
            <a:tbl>
              <a:tblPr/>
              <a:tblGrid>
                <a:gridCol w="4891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vi-V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kumimoji="0" lang="vi-VN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ột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vi-VN" sz="2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291152" y="1600201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01765" y="2626057"/>
            <a:ext cx="467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252989" y="3719293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3. Đường tròn ngoại tiếp tam giác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291152" y="4958066"/>
            <a:ext cx="47601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ABC</a:t>
            </a: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267899" y="5992915"/>
            <a:ext cx="47833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5051279" y="1660002"/>
            <a:ext cx="55841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a) l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úc với ba cạnh của tam 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5051280" y="2540803"/>
            <a:ext cx="54856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b) l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ểm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phân giác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tam 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5051280" y="3589726"/>
            <a:ext cx="56061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đường tròn tiếp xúc với một cạnh của tam giác và phần kéo dài của hai cạnh kia.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5051281" y="4944803"/>
            <a:ext cx="56061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đường tròn đi qua ba đỉnh của tam giác.</a:t>
            </a:r>
          </a:p>
        </p:txBody>
      </p: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5051281" y="5848172"/>
            <a:ext cx="55841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giao điểm 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đường phân giác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10686197" y="1855788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1 - a</a:t>
            </a:r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10686197" y="2792413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2 - c</a:t>
            </a:r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10686197" y="3903960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d</a:t>
            </a: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10635397" y="4975225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4 - b </a:t>
            </a: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10728531" y="5889625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5 - e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72055" r="39237" b="18846"/>
          <a:stretch/>
        </p:blipFill>
        <p:spPr bwMode="auto">
          <a:xfrm>
            <a:off x="0" y="-27990"/>
            <a:ext cx="2822917" cy="576630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12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5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6" name="Picture 2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360" y="3398520"/>
            <a:ext cx="7518400" cy="4191000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98474" y="15232"/>
            <a:ext cx="9186203" cy="21511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9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64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753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05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30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7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305988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7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673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968324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48800" y="51054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6800" y="56388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02400" y="54102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352800" y="5410200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120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2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90706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0" grpId="0"/>
      <p:bldP spid="21" grpId="0"/>
      <p:bldP spid="22" grpId="0" animBg="1"/>
      <p:bldP spid="23" grpId="0" animBg="1"/>
      <p:bldP spid="25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6" y="-729168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26612"/>
            <a:ext cx="9318794" cy="2208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Cho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56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C. 65	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D. 75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9200" y="54102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064000" y="259080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10400" y="58674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0" y="5029200"/>
            <a:ext cx="22352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6400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560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6"/>
          <p:cNvGrpSpPr>
            <a:grpSpLocks noChangeAspect="1"/>
          </p:cNvGrpSpPr>
          <p:nvPr/>
        </p:nvGrpSpPr>
        <p:grpSpPr bwMode="auto">
          <a:xfrm>
            <a:off x="9355892" y="-55248"/>
            <a:ext cx="2856256" cy="1962153"/>
            <a:chOff x="3396" y="1776"/>
            <a:chExt cx="1872" cy="1286"/>
          </a:xfrm>
        </p:grpSpPr>
        <p:sp>
          <p:nvSpPr>
            <p:cNvPr id="23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456" y="1869"/>
              <a:ext cx="181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rc 18"/>
            <p:cNvSpPr>
              <a:spLocks/>
            </p:cNvSpPr>
            <p:nvPr/>
          </p:nvSpPr>
          <p:spPr bwMode="auto">
            <a:xfrm>
              <a:off x="4528" y="2020"/>
              <a:ext cx="85" cy="81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21884 w 21884"/>
                <a:gd name="T1" fmla="*/ 21575 h 21600"/>
                <a:gd name="T2" fmla="*/ 0 w 21884"/>
                <a:gd name="T3" fmla="*/ 5642 h 21600"/>
                <a:gd name="T4" fmla="*/ 20850 w 2188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4" h="21600" fill="none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21884" h="21600" stroke="0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4325" y="1981"/>
              <a:ext cx="897" cy="896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3591" y="2008"/>
              <a:ext cx="1022" cy="405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3591" y="2413"/>
              <a:ext cx="1022" cy="432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613" y="2008"/>
              <a:ext cx="1" cy="837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613" y="2008"/>
              <a:ext cx="158" cy="419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613" y="2427"/>
              <a:ext cx="158" cy="418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4546" y="2097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3732" y="2371"/>
              <a:ext cx="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3826" y="2375"/>
              <a:ext cx="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°</a:t>
              </a:r>
              <a:endParaRPr lang="en-US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4762" y="2417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4800" y="2319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2" name="Oval 30"/>
            <p:cNvSpPr>
              <a:spLocks noChangeArrowheads="1"/>
            </p:cNvSpPr>
            <p:nvPr/>
          </p:nvSpPr>
          <p:spPr bwMode="auto">
            <a:xfrm>
              <a:off x="3581" y="2403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3396" y="2320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4604" y="1999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4579" y="1776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auto">
            <a:xfrm>
              <a:off x="4604" y="2835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4593" y="2868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36319"/>
              </p:ext>
            </p:extLst>
          </p:nvPr>
        </p:nvGraphicFramePr>
        <p:xfrm>
          <a:off x="933450" y="890903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890903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684176"/>
              </p:ext>
            </p:extLst>
          </p:nvPr>
        </p:nvGraphicFramePr>
        <p:xfrm>
          <a:off x="5280531" y="890925"/>
          <a:ext cx="9429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8" imgW="380880" imgH="215640" progId="Equation.DSMT4">
                  <p:embed/>
                </p:oleObj>
              </mc:Choice>
              <mc:Fallback>
                <p:oleObj name="Equation" r:id="rId18" imgW="380880" imgH="215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531" y="890925"/>
                        <a:ext cx="94297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2" name="Picture 21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0" y="3581400"/>
            <a:ext cx="7518400" cy="4191000"/>
          </a:xfrm>
          <a:prstGeom prst="rect">
            <a:avLst/>
          </a:prstGeom>
        </p:spPr>
      </p:pic>
      <p:sp>
        <p:nvSpPr>
          <p:cNvPr id="23" name="Cloud 22"/>
          <p:cNvSpPr/>
          <p:nvPr/>
        </p:nvSpPr>
        <p:spPr>
          <a:xfrm>
            <a:off x="984737" y="152400"/>
            <a:ext cx="8285871" cy="187334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7529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20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" descr="Woven mat"/>
          <p:cNvSpPr>
            <a:spLocks noChangeArrowheads="1"/>
          </p:cNvSpPr>
          <p:nvPr/>
        </p:nvSpPr>
        <p:spPr bwMode="auto">
          <a:xfrm>
            <a:off x="1771402" y="2913611"/>
            <a:ext cx="2834945" cy="2800701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1771402" y="2897888"/>
            <a:ext cx="2978278" cy="2816424"/>
            <a:chOff x="192" y="1216"/>
            <a:chExt cx="1742" cy="1742"/>
          </a:xfrm>
          <a:blipFill>
            <a:blip r:embed="rId3"/>
            <a:tile tx="0" ty="0" sx="100000" sy="100000" flip="none" algn="tl"/>
          </a:blipFill>
        </p:grpSpPr>
        <p:sp>
          <p:nvSpPr>
            <p:cNvPr id="7" name="Oval 100" descr="Woven mat"/>
            <p:cNvSpPr>
              <a:spLocks noChangeArrowheads="1"/>
            </p:cNvSpPr>
            <p:nvPr/>
          </p:nvSpPr>
          <p:spPr bwMode="auto">
            <a:xfrm>
              <a:off x="192" y="1216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85599" y="2457197"/>
            <a:ext cx="432000" cy="360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74300" y="5743745"/>
            <a:ext cx="4560000" cy="324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8"/>
          <p:cNvSpPr>
            <a:spLocks noChangeArrowheads="1"/>
          </p:cNvSpPr>
          <p:nvPr/>
        </p:nvSpPr>
        <p:spPr bwMode="auto">
          <a:xfrm>
            <a:off x="1029709" y="4368125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2" name="Line 103"/>
          <p:cNvSpPr>
            <a:spLocks noChangeShapeType="1"/>
          </p:cNvSpPr>
          <p:nvPr/>
        </p:nvSpPr>
        <p:spPr bwMode="auto">
          <a:xfrm flipV="1">
            <a:off x="2182989" y="3414538"/>
            <a:ext cx="2116156" cy="19337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3348595" y="2433047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4" name="Rectangle 114"/>
          <p:cNvSpPr>
            <a:spLocks noChangeArrowheads="1"/>
          </p:cNvSpPr>
          <p:nvPr/>
        </p:nvSpPr>
        <p:spPr bwMode="auto">
          <a:xfrm>
            <a:off x="154745" y="560373"/>
            <a:ext cx="11929404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5" name="Line 103"/>
          <p:cNvSpPr>
            <a:spLocks noChangeShapeType="1"/>
          </p:cNvSpPr>
          <p:nvPr/>
        </p:nvSpPr>
        <p:spPr bwMode="auto">
          <a:xfrm flipV="1">
            <a:off x="2223633" y="3414538"/>
            <a:ext cx="2103648" cy="191780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9" name="Text Box 106"/>
          <p:cNvSpPr txBox="1">
            <a:spLocks noChangeArrowheads="1"/>
          </p:cNvSpPr>
          <p:nvPr/>
        </p:nvSpPr>
        <p:spPr bwMode="auto">
          <a:xfrm>
            <a:off x="2716362" y="4137292"/>
            <a:ext cx="950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" name="Text Box 106"/>
          <p:cNvSpPr txBox="1">
            <a:spLocks noChangeArrowheads="1"/>
          </p:cNvSpPr>
          <p:nvPr/>
        </p:nvSpPr>
        <p:spPr bwMode="auto">
          <a:xfrm>
            <a:off x="3127805" y="3906329"/>
            <a:ext cx="1167520" cy="6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102"/>
          <p:cNvGrpSpPr>
            <a:grpSpLocks/>
          </p:cNvGrpSpPr>
          <p:nvPr/>
        </p:nvGrpSpPr>
        <p:grpSpPr bwMode="auto">
          <a:xfrm>
            <a:off x="6775126" y="2941882"/>
            <a:ext cx="3397698" cy="2963863"/>
            <a:chOff x="239" y="1409"/>
            <a:chExt cx="2011" cy="1867"/>
          </a:xfrm>
          <a:blipFill>
            <a:blip r:embed="rId3"/>
            <a:tile tx="0" ty="0" sx="100000" sy="100000" flip="none" algn="tl"/>
          </a:blipFill>
        </p:grpSpPr>
        <p:sp>
          <p:nvSpPr>
            <p:cNvPr id="23" name="Oval 100" descr="Woven mat"/>
            <p:cNvSpPr>
              <a:spLocks noChangeArrowheads="1"/>
            </p:cNvSpPr>
            <p:nvPr/>
          </p:nvSpPr>
          <p:spPr bwMode="auto">
            <a:xfrm>
              <a:off x="508" y="1534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1789463" y="2381266"/>
            <a:ext cx="3688643" cy="3348000"/>
            <a:chOff x="2299" y="1477"/>
            <a:chExt cx="2335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341" y="147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107"/>
            <p:cNvGraphicFramePr>
              <a:graphicFrameLocks noChangeAspect="1"/>
            </p:cNvGraphicFramePr>
            <p:nvPr/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18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257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5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818E-6 -3.59852E-6 L -0.1213 -0.34782 C -0.14707 -0.42645 -0.18495 -0.46554 -0.22426 -0.46554 C -0.26955 -0.46554 -0.3056 -0.42645 -0.33112 -0.34782 L -0.45138 -3.5985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3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89 0.01457 L 0.20539 -0.3071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9" y="-160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281E-6 -2.83071E-6 L -0.18457 0.31175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8" y="1558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5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1" grpId="1"/>
      <p:bldP spid="11" grpId="2"/>
      <p:bldP spid="12" grpId="0" animBg="1"/>
      <p:bldP spid="13" grpId="0"/>
      <p:bldP spid="13" grpId="1"/>
      <p:bldP spid="13" grpId="2"/>
      <p:bldP spid="14" grpId="0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43" name="Rectangle 47">
            <a:extLst>
              <a:ext uri="{FF2B5EF4-FFF2-40B4-BE49-F238E27FC236}">
                <a16:creationId xmlns:a16="http://schemas.microsoft.com/office/drawing/2014/main" id="{56D46910-252E-4F81-A293-70BC965AA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04801"/>
            <a:ext cx="8839200" cy="1152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 err="1">
                <a:solidFill>
                  <a:srgbClr val="003300"/>
                </a:solidFill>
                <a:latin typeface="Arial" charset="0"/>
              </a:rPr>
              <a:t>Bài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Arial" charset="0"/>
              </a:rPr>
              <a:t>tập</a:t>
            </a:r>
            <a:r>
              <a:rPr lang="en-US" sz="2800" b="1" dirty="0">
                <a:solidFill>
                  <a:srgbClr val="003300"/>
                </a:solidFill>
                <a:latin typeface="Arial" charset="0"/>
              </a:rPr>
              <a:t> 1: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sau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ta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biết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đường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thẳng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>
                <a:solidFill>
                  <a:srgbClr val="ED240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tiếp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tuyến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đường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tròn</a:t>
            </a:r>
            <a:r>
              <a:rPr lang="en-US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(O)?</a:t>
            </a:r>
          </a:p>
        </p:txBody>
      </p:sp>
      <p:pic>
        <p:nvPicPr>
          <p:cNvPr id="55354" name="Picture 58">
            <a:extLst>
              <a:ext uri="{FF2B5EF4-FFF2-40B4-BE49-F238E27FC236}">
                <a16:creationId xmlns:a16="http://schemas.microsoft.com/office/drawing/2014/main" id="{59418061-6D31-4056-AF66-462D988BF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1635125"/>
            <a:ext cx="2136775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55" name="Picture 59">
            <a:extLst>
              <a:ext uri="{FF2B5EF4-FFF2-40B4-BE49-F238E27FC236}">
                <a16:creationId xmlns:a16="http://schemas.microsoft.com/office/drawing/2014/main" id="{53071D66-3F56-45BD-84D5-1A1100F2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8533">
            <a:off x="6527800" y="1152525"/>
            <a:ext cx="2438400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56" name="Picture 60">
            <a:extLst>
              <a:ext uri="{FF2B5EF4-FFF2-40B4-BE49-F238E27FC236}">
                <a16:creationId xmlns:a16="http://schemas.microsoft.com/office/drawing/2014/main" id="{F11BA0C2-C171-4ECF-B52D-1AA7B312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9" y="4530725"/>
            <a:ext cx="18192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57" name="Picture 61">
            <a:extLst>
              <a:ext uri="{FF2B5EF4-FFF2-40B4-BE49-F238E27FC236}">
                <a16:creationId xmlns:a16="http://schemas.microsoft.com/office/drawing/2014/main" id="{AA884CC9-42F4-4B57-9B79-1DA1A3476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4302125"/>
            <a:ext cx="2438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58" name="Text Box 62">
            <a:extLst>
              <a:ext uri="{FF2B5EF4-FFF2-40B4-BE49-F238E27FC236}">
                <a16:creationId xmlns:a16="http://schemas.microsoft.com/office/drawing/2014/main" id="{458208DD-0BC8-4F23-B144-13479317A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716339"/>
            <a:ext cx="9906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61" tIns="43631" rIns="87261" bIns="43631">
            <a:spAutoFit/>
          </a:bodyPr>
          <a:lstStyle>
            <a:lvl1pPr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rgbClr val="000000"/>
                </a:solidFill>
              </a:rPr>
              <a:t>Hình 1</a:t>
            </a:r>
          </a:p>
        </p:txBody>
      </p:sp>
      <p:sp>
        <p:nvSpPr>
          <p:cNvPr id="55359" name="Text Box 63">
            <a:extLst>
              <a:ext uri="{FF2B5EF4-FFF2-40B4-BE49-F238E27FC236}">
                <a16:creationId xmlns:a16="http://schemas.microsoft.com/office/drawing/2014/main" id="{DD7253CF-4162-4184-835B-06BB2D53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3644900"/>
            <a:ext cx="9906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61" tIns="43631" rIns="87261" bIns="43631">
            <a:spAutoFit/>
          </a:bodyPr>
          <a:lstStyle>
            <a:lvl1pPr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rgbClr val="000000"/>
                </a:solidFill>
              </a:rPr>
              <a:t>Hình 2</a:t>
            </a:r>
          </a:p>
        </p:txBody>
      </p:sp>
      <p:sp>
        <p:nvSpPr>
          <p:cNvPr id="55360" name="Text Box 64">
            <a:extLst>
              <a:ext uri="{FF2B5EF4-FFF2-40B4-BE49-F238E27FC236}">
                <a16:creationId xmlns:a16="http://schemas.microsoft.com/office/drawing/2014/main" id="{7A7EC166-32A0-4BFF-B5FD-C52278D02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6237288"/>
            <a:ext cx="990600" cy="41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61" tIns="43631" rIns="87261" bIns="43631">
            <a:spAutoFit/>
          </a:bodyPr>
          <a:lstStyle>
            <a:lvl1pPr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rgbClr val="000000"/>
                </a:solidFill>
              </a:rPr>
              <a:t>Hình 3</a:t>
            </a:r>
          </a:p>
        </p:txBody>
      </p:sp>
      <p:sp>
        <p:nvSpPr>
          <p:cNvPr id="55361" name="Text Box 65">
            <a:extLst>
              <a:ext uri="{FF2B5EF4-FFF2-40B4-BE49-F238E27FC236}">
                <a16:creationId xmlns:a16="http://schemas.microsoft.com/office/drawing/2014/main" id="{9AF7241C-5FDD-463C-B10F-696598CE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6165850"/>
            <a:ext cx="990600" cy="41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61" tIns="43631" rIns="87261" bIns="43631">
            <a:spAutoFit/>
          </a:bodyPr>
          <a:lstStyle>
            <a:lvl1pPr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873125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>
                <a:solidFill>
                  <a:srgbClr val="000000"/>
                </a:solidFill>
              </a:rPr>
              <a:t>Hình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5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5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5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43" grpId="0" animBg="1"/>
      <p:bldP spid="55358" grpId="0"/>
      <p:bldP spid="55358" grpId="1"/>
      <p:bldP spid="55359" grpId="0"/>
      <p:bldP spid="55360" grpId="0"/>
      <p:bldP spid="55360" grpId="1"/>
      <p:bldP spid="55361" grpId="0"/>
      <p:bldP spid="5536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7"/>
          <p:cNvSpPr>
            <a:spLocks noChangeArrowheads="1"/>
          </p:cNvSpPr>
          <p:nvPr/>
        </p:nvSpPr>
        <p:spPr bwMode="auto">
          <a:xfrm>
            <a:off x="2470299" y="6422481"/>
            <a:ext cx="432000" cy="43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26620" y="2326475"/>
            <a:ext cx="205263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45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c. 30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534097" y="3168212"/>
            <a:ext cx="432000" cy="43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03388" y="609601"/>
            <a:ext cx="881221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h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CHB = 60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	 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Freeform 29"/>
          <p:cNvSpPr>
            <a:spLocks/>
          </p:cNvSpPr>
          <p:nvPr/>
        </p:nvSpPr>
        <p:spPr bwMode="auto">
          <a:xfrm>
            <a:off x="6301775" y="632230"/>
            <a:ext cx="556226" cy="104161"/>
          </a:xfrm>
          <a:custGeom>
            <a:avLst/>
            <a:gdLst>
              <a:gd name="T0" fmla="*/ 0 w 336"/>
              <a:gd name="T1" fmla="*/ 2147483647 h 96"/>
              <a:gd name="T2" fmla="*/ 2147483647 w 336"/>
              <a:gd name="T3" fmla="*/ 0 h 96"/>
              <a:gd name="T4" fmla="*/ 2147483647 w 336"/>
              <a:gd name="T5" fmla="*/ 2147483647 h 96"/>
              <a:gd name="T6" fmla="*/ 0 60000 65536"/>
              <a:gd name="T7" fmla="*/ 0 60000 65536"/>
              <a:gd name="T8" fmla="*/ 0 60000 65536"/>
              <a:gd name="T9" fmla="*/ 0 w 336"/>
              <a:gd name="T10" fmla="*/ 0 h 96"/>
              <a:gd name="T11" fmla="*/ 336 w 33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96">
                <a:moveTo>
                  <a:pt x="0" y="96"/>
                </a:moveTo>
                <a:lnTo>
                  <a:pt x="192" y="0"/>
                </a:lnTo>
                <a:lnTo>
                  <a:pt x="336" y="96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US" sz="2400">
              <a:latin typeface="Times New Roman" pitchFamily="18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2053625" y="1852706"/>
            <a:ext cx="4248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S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 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28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2068514" y="4432578"/>
            <a:ext cx="41036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S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o 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BOC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a. 60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b. 90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c. 120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79666" y="1777602"/>
            <a:ext cx="3668705" cy="2784072"/>
            <a:chOff x="399021" y="3368660"/>
            <a:chExt cx="3668705" cy="2784072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2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3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4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7">
            <a:extLst>
              <a:ext uri="{FF2B5EF4-FFF2-40B4-BE49-F238E27FC236}">
                <a16:creationId xmlns:a16="http://schemas.microsoft.com/office/drawing/2014/main" id="{C024BB84-ADCB-4B27-AB3B-1BF96502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4289"/>
            <a:ext cx="8612187" cy="5746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12014F"/>
            </a:solidFill>
            <a:round/>
            <a:headEnd/>
            <a:tailEnd/>
          </a:ln>
          <a:effectLst>
            <a:outerShdw dist="45791" dir="19578596" algn="ctr" rotWithShape="0">
              <a:srgbClr val="FFFF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TIẾP TUYẾN CỦA Đ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ỜNG TRÒN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 cmpd="thickThin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320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388" name="Text Box 41"/>
          <p:cNvSpPr txBox="1">
            <a:spLocks noChangeArrowheads="1"/>
          </p:cNvSpPr>
          <p:nvPr/>
        </p:nvSpPr>
        <p:spPr bwMode="auto">
          <a:xfrm>
            <a:off x="857646" y="890162"/>
            <a:ext cx="7480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B, C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 (O)</a:t>
            </a:r>
          </a:p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AB, AC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(O), 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CD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đường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kính</a:t>
            </a:r>
            <a:endParaRPr lang="en-US" sz="2600" b="1" dirty="0">
              <a:latin typeface="Times New Roman" pitchFamily="18" charset="0"/>
              <a:cs typeface="Arial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9" name="Group 42"/>
          <p:cNvGrpSpPr>
            <a:grpSpLocks/>
          </p:cNvGrpSpPr>
          <p:nvPr/>
        </p:nvGrpSpPr>
        <p:grpSpPr bwMode="auto">
          <a:xfrm>
            <a:off x="11454" y="890162"/>
            <a:ext cx="8327691" cy="1979016"/>
            <a:chOff x="-102" y="646"/>
            <a:chExt cx="2854" cy="1244"/>
          </a:xfrm>
        </p:grpSpPr>
        <p:sp>
          <p:nvSpPr>
            <p:cNvPr id="16412" name="Line 43"/>
            <p:cNvSpPr>
              <a:spLocks noChangeShapeType="1"/>
            </p:cNvSpPr>
            <p:nvPr/>
          </p:nvSpPr>
          <p:spPr bwMode="auto">
            <a:xfrm flipH="1">
              <a:off x="148" y="646"/>
              <a:ext cx="1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Text Box 44"/>
            <p:cNvSpPr txBox="1">
              <a:spLocks noChangeArrowheads="1"/>
            </p:cNvSpPr>
            <p:nvPr/>
          </p:nvSpPr>
          <p:spPr bwMode="auto">
            <a:xfrm>
              <a:off x="-67" y="833"/>
              <a:ext cx="199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GT</a:t>
              </a:r>
            </a:p>
          </p:txBody>
        </p:sp>
        <p:sp>
          <p:nvSpPr>
            <p:cNvPr id="16414" name="Text Box 45"/>
            <p:cNvSpPr txBox="1">
              <a:spLocks noChangeArrowheads="1"/>
            </p:cNvSpPr>
            <p:nvPr/>
          </p:nvSpPr>
          <p:spPr bwMode="auto">
            <a:xfrm>
              <a:off x="-67" y="1410"/>
              <a:ext cx="25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KL</a:t>
              </a:r>
            </a:p>
          </p:txBody>
        </p:sp>
        <p:sp>
          <p:nvSpPr>
            <p:cNvPr id="16415" name="Line 46"/>
            <p:cNvSpPr>
              <a:spLocks noChangeShapeType="1"/>
            </p:cNvSpPr>
            <p:nvPr/>
          </p:nvSpPr>
          <p:spPr bwMode="auto">
            <a:xfrm>
              <a:off x="-102" y="1221"/>
              <a:ext cx="285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47"/>
          <p:cNvSpPr txBox="1">
            <a:spLocks noChangeArrowheads="1"/>
          </p:cNvSpPr>
          <p:nvPr/>
        </p:nvSpPr>
        <p:spPr bwMode="auto">
          <a:xfrm>
            <a:off x="811487" y="2185528"/>
            <a:ext cx="426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BD //AO</a:t>
            </a:r>
          </a:p>
        </p:txBody>
      </p:sp>
      <p:sp>
        <p:nvSpPr>
          <p:cNvPr id="16391" name="Text Box 48"/>
          <p:cNvSpPr txBox="1">
            <a:spLocks noChangeArrowheads="1"/>
          </p:cNvSpPr>
          <p:nvPr/>
        </p:nvSpPr>
        <p:spPr bwMode="auto">
          <a:xfrm>
            <a:off x="802632" y="175566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113704" name="Text Box 50"/>
          <p:cNvSpPr txBox="1">
            <a:spLocks noChangeArrowheads="1"/>
          </p:cNvSpPr>
          <p:nvPr/>
        </p:nvSpPr>
        <p:spPr bwMode="auto">
          <a:xfrm>
            <a:off x="112535" y="3783706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3705" name="Text Box 53"/>
          <p:cNvSpPr txBox="1">
            <a:spLocks noChangeArrowheads="1"/>
          </p:cNvSpPr>
          <p:nvPr/>
        </p:nvSpPr>
        <p:spPr bwMode="auto">
          <a:xfrm>
            <a:off x="129722" y="4208450"/>
            <a:ext cx="12231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25522" y="4560213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 OA // DB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38432" y="376748"/>
            <a:ext cx="3417154" cy="2178050"/>
            <a:chOff x="6908801" y="1941364"/>
            <a:chExt cx="3417154" cy="2178050"/>
          </a:xfrm>
        </p:grpSpPr>
        <p:grpSp>
          <p:nvGrpSpPr>
            <p:cNvPr id="16387" name="Group 17"/>
            <p:cNvGrpSpPr>
              <a:grpSpLocks/>
            </p:cNvGrpSpPr>
            <p:nvPr/>
          </p:nvGrpSpPr>
          <p:grpSpPr bwMode="auto">
            <a:xfrm>
              <a:off x="6908801" y="1941364"/>
              <a:ext cx="3413918" cy="2178050"/>
              <a:chOff x="3312" y="896"/>
              <a:chExt cx="2024" cy="1372"/>
            </a:xfrm>
          </p:grpSpPr>
          <p:sp>
            <p:nvSpPr>
              <p:cNvPr id="16416" name="Text Box 18"/>
              <p:cNvSpPr txBox="1">
                <a:spLocks noChangeArrowheads="1"/>
              </p:cNvSpPr>
              <p:nvPr/>
            </p:nvSpPr>
            <p:spPr bwMode="auto">
              <a:xfrm>
                <a:off x="3312" y="1607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 b="0">
                    <a:latin typeface=".VnTime" pitchFamily="34" charset="0"/>
                    <a:cs typeface="Arial" charset="0"/>
                  </a:rPr>
                  <a:t>A</a:t>
                </a:r>
                <a:endParaRPr lang="en-US" sz="2800" b="0">
                  <a:latin typeface=".VnTime" pitchFamily="34" charset="0"/>
                  <a:cs typeface="Arial" charset="0"/>
                </a:endParaRPr>
              </a:p>
            </p:txBody>
          </p:sp>
          <p:grpSp>
            <p:nvGrpSpPr>
              <p:cNvPr id="16417" name="Group 19"/>
              <p:cNvGrpSpPr>
                <a:grpSpLocks/>
              </p:cNvGrpSpPr>
              <p:nvPr/>
            </p:nvGrpSpPr>
            <p:grpSpPr bwMode="auto">
              <a:xfrm>
                <a:off x="3400" y="896"/>
                <a:ext cx="1936" cy="1372"/>
                <a:chOff x="3400" y="896"/>
                <a:chExt cx="1936" cy="1372"/>
              </a:xfrm>
            </p:grpSpPr>
            <p:sp>
              <p:nvSpPr>
                <p:cNvPr id="16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800" y="1379"/>
                  <a:ext cx="480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800" b="0">
                      <a:latin typeface=".VnTime" pitchFamily="34" charset="0"/>
                      <a:cs typeface="Arial" charset="0"/>
                    </a:rPr>
                    <a:t>.</a:t>
                  </a:r>
                  <a:r>
                    <a:rPr lang="en-US" sz="1800" b="0">
                      <a:latin typeface=".VnTime" pitchFamily="34" charset="0"/>
                      <a:cs typeface="Arial" charset="0"/>
                    </a:rPr>
                    <a:t>O</a:t>
                  </a:r>
                </a:p>
              </p:txBody>
            </p:sp>
            <p:sp>
              <p:nvSpPr>
                <p:cNvPr id="1641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18" y="896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B</a:t>
                  </a:r>
                  <a:endParaRPr lang="en-US" sz="2800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1642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656" y="2123"/>
                  <a:ext cx="234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800" b="0">
                      <a:latin typeface=".VnTime" pitchFamily="34" charset="0"/>
                      <a:cs typeface="Arial" charset="0"/>
                    </a:rPr>
                    <a:t>C</a:t>
                  </a:r>
                </a:p>
              </p:txBody>
            </p:sp>
            <p:sp>
              <p:nvSpPr>
                <p:cNvPr id="16421" name="Line 23"/>
                <p:cNvSpPr>
                  <a:spLocks noChangeShapeType="1"/>
                </p:cNvSpPr>
                <p:nvPr/>
              </p:nvSpPr>
              <p:spPr bwMode="auto">
                <a:xfrm rot="120000">
                  <a:off x="4648" y="1176"/>
                  <a:ext cx="239" cy="43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2" name="Line 24"/>
                <p:cNvSpPr>
                  <a:spLocks noChangeShapeType="1"/>
                </p:cNvSpPr>
                <p:nvPr/>
              </p:nvSpPr>
              <p:spPr bwMode="auto">
                <a:xfrm rot="21480000" flipV="1">
                  <a:off x="4739" y="1169"/>
                  <a:ext cx="268" cy="9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511" y="1170"/>
                  <a:ext cx="1140" cy="5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4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3520" y="1761"/>
                  <a:ext cx="1256" cy="33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520" y="1608"/>
                  <a:ext cx="1376" cy="14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26" name="Oval 28"/>
                <p:cNvSpPr>
                  <a:spLocks noChangeArrowheads="1"/>
                </p:cNvSpPr>
                <p:nvPr/>
              </p:nvSpPr>
              <p:spPr bwMode="auto">
                <a:xfrm>
                  <a:off x="4376" y="1132"/>
                  <a:ext cx="960" cy="96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1" hangingPunct="1"/>
                  <a:endParaRPr lang="en-US" sz="4400" b="0">
                    <a:solidFill>
                      <a:srgbClr val="CC3300"/>
                    </a:solidFill>
                    <a:latin typeface="VNI-Times" pitchFamily="2" charset="0"/>
                    <a:cs typeface="Arial" charset="0"/>
                  </a:endParaRPr>
                </a:p>
              </p:txBody>
            </p:sp>
            <p:sp>
              <p:nvSpPr>
                <p:cNvPr id="16427" name="Oval 29"/>
                <p:cNvSpPr>
                  <a:spLocks noChangeArrowheads="1"/>
                </p:cNvSpPr>
                <p:nvPr/>
              </p:nvSpPr>
              <p:spPr bwMode="auto">
                <a:xfrm>
                  <a:off x="4864" y="158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8" name="Oval 30"/>
                <p:cNvSpPr>
                  <a:spLocks noChangeArrowheads="1"/>
                </p:cNvSpPr>
                <p:nvPr/>
              </p:nvSpPr>
              <p:spPr bwMode="auto">
                <a:xfrm>
                  <a:off x="4725" y="2077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29" name="Oval 31"/>
                <p:cNvSpPr>
                  <a:spLocks noChangeArrowheads="1"/>
                </p:cNvSpPr>
                <p:nvPr/>
              </p:nvSpPr>
              <p:spPr bwMode="auto">
                <a:xfrm>
                  <a:off x="4643" y="116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0" name="Oval 32"/>
                <p:cNvSpPr>
                  <a:spLocks noChangeArrowheads="1"/>
                </p:cNvSpPr>
                <p:nvPr/>
              </p:nvSpPr>
              <p:spPr bwMode="auto">
                <a:xfrm>
                  <a:off x="3502" y="173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b="0">
                    <a:cs typeface="Arial" charset="0"/>
                  </a:endParaRPr>
                </a:p>
              </p:txBody>
            </p:sp>
            <p:sp>
              <p:nvSpPr>
                <p:cNvPr id="16431" name="Line 33"/>
                <p:cNvSpPr>
                  <a:spLocks noChangeShapeType="1"/>
                </p:cNvSpPr>
                <p:nvPr/>
              </p:nvSpPr>
              <p:spPr bwMode="auto">
                <a:xfrm>
                  <a:off x="4648" y="1184"/>
                  <a:ext cx="88" cy="88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3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400" y="1272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>
                      <a:cs typeface="Arial" charset="0"/>
                    </a:rPr>
                    <a:t>.</a:t>
                  </a:r>
                </a:p>
              </p:txBody>
            </p:sp>
            <p:sp>
              <p:nvSpPr>
                <p:cNvPr id="1643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752" y="1136"/>
                  <a:ext cx="240" cy="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0" b="0" dirty="0">
                      <a:cs typeface="Arial" charset="0"/>
                    </a:rPr>
                    <a:t>.</a:t>
                  </a:r>
                </a:p>
              </p:txBody>
            </p:sp>
          </p:grpSp>
        </p:grpSp>
        <p:sp>
          <p:nvSpPr>
            <p:cNvPr id="16397" name="Line 62"/>
            <p:cNvSpPr>
              <a:spLocks noChangeShapeType="1"/>
            </p:cNvSpPr>
            <p:nvPr/>
          </p:nvSpPr>
          <p:spPr bwMode="auto">
            <a:xfrm rot="21289024">
              <a:off x="9179685" y="2359243"/>
              <a:ext cx="563929" cy="5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Text Box 63"/>
            <p:cNvSpPr txBox="1">
              <a:spLocks noChangeArrowheads="1"/>
            </p:cNvSpPr>
            <p:nvPr/>
          </p:nvSpPr>
          <p:spPr bwMode="auto">
            <a:xfrm>
              <a:off x="9614755" y="1955651"/>
              <a:ext cx="711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cs typeface="Arial" charset="0"/>
                </a:rPr>
                <a:t>D</a:t>
              </a:r>
            </a:p>
          </p:txBody>
        </p:sp>
      </p:grpSp>
      <p:sp>
        <p:nvSpPr>
          <p:cNvPr id="37952" name="Text Box 64"/>
          <p:cNvSpPr txBox="1">
            <a:spLocks noChangeArrowheads="1"/>
          </p:cNvSpPr>
          <p:nvPr/>
        </p:nvSpPr>
        <p:spPr bwMode="auto">
          <a:xfrm>
            <a:off x="4093926" y="6321476"/>
            <a:ext cx="18989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OA// DB</a:t>
            </a:r>
          </a:p>
        </p:txBody>
      </p:sp>
      <p:graphicFrame>
        <p:nvGraphicFramePr>
          <p:cNvPr id="1137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547032"/>
              </p:ext>
            </p:extLst>
          </p:nvPr>
        </p:nvGraphicFramePr>
        <p:xfrm>
          <a:off x="5173845" y="5622734"/>
          <a:ext cx="1823962" cy="39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113718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845" y="5622734"/>
                        <a:ext cx="1823962" cy="39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71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532307"/>
              </p:ext>
            </p:extLst>
          </p:nvPr>
        </p:nvGraphicFramePr>
        <p:xfrm>
          <a:off x="2891506" y="5690581"/>
          <a:ext cx="188426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113719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506" y="5690581"/>
                        <a:ext cx="188426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0" name="Text Box 56"/>
          <p:cNvSpPr txBox="1">
            <a:spLocks noChangeArrowheads="1"/>
          </p:cNvSpPr>
          <p:nvPr/>
        </p:nvSpPr>
        <p:spPr bwMode="auto">
          <a:xfrm>
            <a:off x="7047888" y="5535833"/>
            <a:ext cx="19413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ý a)</a:t>
            </a:r>
          </a:p>
        </p:txBody>
      </p:sp>
      <p:graphicFrame>
        <p:nvGraphicFramePr>
          <p:cNvPr id="113722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95202"/>
              </p:ext>
            </p:extLst>
          </p:nvPr>
        </p:nvGraphicFramePr>
        <p:xfrm>
          <a:off x="3034709" y="4974921"/>
          <a:ext cx="1371684" cy="41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7" imgW="444114" imgH="177646" progId="Equation.DSMT4">
                  <p:embed/>
                </p:oleObj>
              </mc:Choice>
              <mc:Fallback>
                <p:oleObj name="Equation" r:id="rId7" imgW="444114" imgH="177646" progId="Equation.DSMT4">
                  <p:embed/>
                  <p:pic>
                    <p:nvPicPr>
                      <p:cNvPr id="113722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709" y="4974921"/>
                        <a:ext cx="1371684" cy="411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3" name="Text Box 59"/>
          <p:cNvSpPr txBox="1">
            <a:spLocks noChangeArrowheads="1"/>
          </p:cNvSpPr>
          <p:nvPr/>
        </p:nvSpPr>
        <p:spPr bwMode="auto">
          <a:xfrm>
            <a:off x="4307812" y="4947141"/>
            <a:ext cx="35560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13724" name="Text Box 60"/>
          <p:cNvSpPr txBox="1">
            <a:spLocks noChangeArrowheads="1"/>
          </p:cNvSpPr>
          <p:nvPr/>
        </p:nvSpPr>
        <p:spPr bwMode="auto">
          <a:xfrm>
            <a:off x="11455" y="4975277"/>
            <a:ext cx="2492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>
            <a:off x="3870499" y="6126192"/>
            <a:ext cx="609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>
            <a:off x="3804484" y="5316473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30" name="Line 66"/>
          <p:cNvSpPr>
            <a:spLocks noChangeShapeType="1"/>
          </p:cNvSpPr>
          <p:nvPr/>
        </p:nvSpPr>
        <p:spPr bwMode="auto">
          <a:xfrm flipH="1">
            <a:off x="5229269" y="6025180"/>
            <a:ext cx="1016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 Box 48"/>
          <p:cNvSpPr txBox="1">
            <a:spLocks noChangeArrowheads="1"/>
          </p:cNvSpPr>
          <p:nvPr/>
        </p:nvSpPr>
        <p:spPr bwMode="auto">
          <a:xfrm>
            <a:off x="10020" y="3356888"/>
            <a:ext cx="47870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0" name="Rectangle 114"/>
          <p:cNvSpPr>
            <a:spLocks noChangeArrowheads="1"/>
          </p:cNvSpPr>
          <p:nvPr/>
        </p:nvSpPr>
        <p:spPr bwMode="auto">
          <a:xfrm>
            <a:off x="-3" y="50410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26/115 (SGK):</a:t>
            </a:r>
          </a:p>
        </p:txBody>
      </p:sp>
      <p:pic>
        <p:nvPicPr>
          <p:cNvPr id="51" name="Picture 1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114"/>
          <p:cNvSpPr>
            <a:spLocks noChangeArrowheads="1"/>
          </p:cNvSpPr>
          <p:nvPr/>
        </p:nvSpPr>
        <p:spPr bwMode="auto">
          <a:xfrm>
            <a:off x="-3" y="284246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781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4" grpId="0"/>
      <p:bldP spid="113705" grpId="0"/>
      <p:bldP spid="37947" grpId="0"/>
      <p:bldP spid="37952" grpId="0"/>
      <p:bldP spid="113720" grpId="0"/>
      <p:bldP spid="113723" grpId="0"/>
      <p:bldP spid="113724" grpId="0"/>
      <p:bldP spid="113728" grpId="0" animBg="1"/>
      <p:bldP spid="113729" grpId="0" animBg="1"/>
      <p:bldP spid="113730" grpId="0" animBg="1"/>
      <p:bldP spid="1641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714376"/>
            <a:ext cx="8153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Cho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AMB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50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26041" y="2598164"/>
            <a:ext cx="15408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   56</a:t>
            </a:r>
            <a:r>
              <a:rPr lang="en-US" sz="32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488300" y="2615626"/>
            <a:ext cx="15183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   65</a:t>
            </a:r>
            <a:r>
              <a:rPr lang="en-US" sz="32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07100" y="3200401"/>
            <a:ext cx="15183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C.    75</a:t>
            </a:r>
            <a:r>
              <a:rPr lang="en-US" sz="32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488191" y="3200401"/>
            <a:ext cx="15408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D.    60</a:t>
            </a:r>
            <a:r>
              <a:rPr lang="en-US" sz="3200" baseline="300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2362200" y="4813300"/>
            <a:ext cx="1524000" cy="1295400"/>
          </a:xfrm>
          <a:prstGeom prst="smileyFace">
            <a:avLst>
              <a:gd name="adj" fmla="val -4653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057400" y="4356101"/>
            <a:ext cx="2476500" cy="82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 đã sai rồi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4" descr="happyface2">
            <a:hlinkClick r:id="" action="ppaction://noaction">
              <a:snd r:embed="rId4" name="coin.wav"/>
            </a:hlinkClick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737100"/>
            <a:ext cx="19050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2133600" y="4279901"/>
            <a:ext cx="2476500" cy="828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>Chúc mừng bạn</a:t>
            </a:r>
          </a:p>
        </p:txBody>
      </p:sp>
      <p:grpSp>
        <p:nvGrpSpPr>
          <p:cNvPr id="13" name="Group 16"/>
          <p:cNvGrpSpPr>
            <a:grpSpLocks noChangeAspect="1"/>
          </p:cNvGrpSpPr>
          <p:nvPr/>
        </p:nvGrpSpPr>
        <p:grpSpPr bwMode="auto">
          <a:xfrm>
            <a:off x="6915150" y="2290765"/>
            <a:ext cx="2971800" cy="2041528"/>
            <a:chOff x="3396" y="1776"/>
            <a:chExt cx="1872" cy="1286"/>
          </a:xfrm>
        </p:grpSpPr>
        <p:sp>
          <p:nvSpPr>
            <p:cNvPr id="1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456" y="1869"/>
              <a:ext cx="181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Arc 18"/>
            <p:cNvSpPr>
              <a:spLocks/>
            </p:cNvSpPr>
            <p:nvPr/>
          </p:nvSpPr>
          <p:spPr bwMode="auto">
            <a:xfrm>
              <a:off x="4528" y="2020"/>
              <a:ext cx="85" cy="81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21884 w 21884"/>
                <a:gd name="T1" fmla="*/ 21575 h 21600"/>
                <a:gd name="T2" fmla="*/ 0 w 21884"/>
                <a:gd name="T3" fmla="*/ 5642 h 21600"/>
                <a:gd name="T4" fmla="*/ 20850 w 2188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4" h="21600" fill="none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21884" h="21600" stroke="0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4325" y="1981"/>
              <a:ext cx="897" cy="896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591" y="2008"/>
              <a:ext cx="1022" cy="405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591" y="2413"/>
              <a:ext cx="1022" cy="432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4613" y="2008"/>
              <a:ext cx="1" cy="837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4613" y="2008"/>
              <a:ext cx="158" cy="419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H="1">
              <a:off x="4613" y="2427"/>
              <a:ext cx="158" cy="418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4546" y="2097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3732" y="2371"/>
              <a:ext cx="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3826" y="2375"/>
              <a:ext cx="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°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4762" y="2417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4813" y="2319"/>
              <a:ext cx="1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3581" y="2403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3396" y="2320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4604" y="1999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4579" y="1776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604" y="2835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4593" y="2868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181601" y="4552951"/>
            <a:ext cx="5256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MAB có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 = MB (tính chất 2 tiếp tuyến cắt nhau)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MAB  cân tại M.</a:t>
            </a:r>
            <a:endParaRPr lang="en-US" sz="2400" b="1" baseline="30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334000" y="5446714"/>
          <a:ext cx="45974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2869920" imgH="495000" progId="Equation.DSMT4">
                  <p:embed/>
                </p:oleObj>
              </mc:Choice>
              <mc:Fallback>
                <p:oleObj name="Equation" r:id="rId6" imgW="2869920" imgH="495000" progId="Equation.DSMT4">
                  <p:embed/>
                  <p:pic>
                    <p:nvPicPr>
                      <p:cNvPr id="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446714"/>
                        <a:ext cx="4597400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43"/>
          <p:cNvSpPr txBox="1">
            <a:spLocks noChangeArrowheads="1"/>
          </p:cNvSpPr>
          <p:nvPr/>
        </p:nvSpPr>
        <p:spPr bwMode="auto">
          <a:xfrm>
            <a:off x="4800600" y="177800"/>
            <a:ext cx="2484438" cy="5842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BÀI TẬP </a:t>
            </a:r>
          </a:p>
        </p:txBody>
      </p:sp>
    </p:spTree>
    <p:extLst>
      <p:ext uri="{BB962C8B-B14F-4D97-AF65-F5344CB8AC3E}">
        <p14:creationId xmlns:p14="http://schemas.microsoft.com/office/powerpoint/2010/main" val="41232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2" grpId="0" animBg="1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Rectangle 3"/>
          <p:cNvSpPr>
            <a:spLocks noChangeArrowheads="1"/>
          </p:cNvSpPr>
          <p:nvPr/>
        </p:nvSpPr>
        <p:spPr bwMode="auto">
          <a:xfrm>
            <a:off x="1543334" y="91282"/>
            <a:ext cx="9124666" cy="6766719"/>
          </a:xfrm>
          <a:prstGeom prst="rect">
            <a:avLst/>
          </a:prstGeom>
          <a:gradFill rotWithShape="0">
            <a:gsLst>
              <a:gs pos="0">
                <a:srgbClr val="FFFF99">
                  <a:alpha val="29804"/>
                </a:srgbClr>
              </a:gs>
              <a:gs pos="50000">
                <a:schemeClr val="bg1"/>
              </a:gs>
              <a:gs pos="100000">
                <a:srgbClr val="FFFF99"/>
              </a:gs>
            </a:gsLst>
            <a:lin ang="2700000" scaled="1"/>
          </a:gradFill>
          <a:ln w="952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00200" y="98424"/>
            <a:ext cx="89916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5.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3" name="Group 3"/>
          <p:cNvGraphicFramePr>
            <a:graphicFrameLocks noGrp="1"/>
          </p:cNvGraphicFramePr>
          <p:nvPr/>
        </p:nvGraphicFramePr>
        <p:xfrm>
          <a:off x="1638300" y="1040876"/>
          <a:ext cx="8846498" cy="5906805"/>
        </p:xfrm>
        <a:graphic>
          <a:graphicData uri="http://schemas.openxmlformats.org/drawingml/2006/table">
            <a:tbl>
              <a:tblPr/>
              <a:tblGrid>
                <a:gridCol w="366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ột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kumimoji="0" lang="vi-VN" sz="2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ột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vi-VN" sz="2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Nối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4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742364" y="1600201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1750324" y="2626057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2. Đường tròn bàng tiếp tam giác</a:t>
            </a: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713742" y="3719293"/>
            <a:ext cx="3543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3. Đường tròn ngoại tiếp tam giác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1742364" y="4958066"/>
            <a:ext cx="365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1724924" y="5992915"/>
            <a:ext cx="373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5386316" y="1660003"/>
            <a:ext cx="41142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a) l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úc với ba cạnh của tam 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5386316" y="2498599"/>
            <a:ext cx="41716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b) l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ểm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phân giác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tam giác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5334000" y="3658408"/>
            <a:ext cx="42046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đường tròn tiếp xúc với một cạnh của tam giác và phần kéo dài của hai cạnh kia.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5419298" y="4944803"/>
            <a:ext cx="40371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đường tròn đi qua ba đỉnh của tam giác.</a:t>
            </a:r>
          </a:p>
        </p:txBody>
      </p: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5362292" y="5848172"/>
            <a:ext cx="4114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là giao điểm 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đường phân giác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9538648" y="1855788"/>
            <a:ext cx="971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1 - a</a:t>
            </a:r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9538648" y="2792413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2 - c</a:t>
            </a:r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9538648" y="3903960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d</a:t>
            </a: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9500548" y="4975225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4 - b </a:t>
            </a:r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9570398" y="5889625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5 - e</a:t>
            </a:r>
          </a:p>
        </p:txBody>
      </p:sp>
    </p:spTree>
    <p:extLst>
      <p:ext uri="{BB962C8B-B14F-4D97-AF65-F5344CB8AC3E}">
        <p14:creationId xmlns:p14="http://schemas.microsoft.com/office/powerpoint/2010/main" val="44216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0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7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5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" descr="Woven mat"/>
          <p:cNvSpPr>
            <a:spLocks noChangeArrowheads="1"/>
          </p:cNvSpPr>
          <p:nvPr/>
        </p:nvSpPr>
        <p:spPr bwMode="auto">
          <a:xfrm>
            <a:off x="8026402" y="3391099"/>
            <a:ext cx="2721316" cy="276542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87197" y="2724600"/>
            <a:ext cx="354237" cy="3600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114"/>
          <p:cNvSpPr>
            <a:spLocks noChangeArrowheads="1"/>
          </p:cNvSpPr>
          <p:nvPr/>
        </p:nvSpPr>
        <p:spPr bwMode="auto">
          <a:xfrm>
            <a:off x="652441" y="914401"/>
            <a:ext cx="10606617" cy="12287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”, ta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1516461" y="2595600"/>
            <a:ext cx="3660450" cy="3348000"/>
            <a:chOff x="2045" y="1337"/>
            <a:chExt cx="2293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045" y="133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" name="Object 1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293793"/>
                </p:ext>
              </p:extLst>
            </p:nvPr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7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34400" y="5994523"/>
            <a:ext cx="3739169" cy="324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577" r="29506" b="15000"/>
          <a:stretch/>
        </p:blipFill>
        <p:spPr bwMode="auto">
          <a:xfrm>
            <a:off x="117232" y="70337"/>
            <a:ext cx="2666561" cy="6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21" name="Rectangle 13">
            <a:extLst>
              <a:ext uri="{FF2B5EF4-FFF2-40B4-BE49-F238E27FC236}">
                <a16:creationId xmlns:a16="http://schemas.microsoft.com/office/drawing/2014/main" id="{F60EE396-E144-44E2-9FB4-1F2E3CF46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990600"/>
            <a:ext cx="4459778" cy="59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3200" b="1" u="sng" dirty="0">
                <a:solidFill>
                  <a:srgbClr val="0000FF"/>
                </a:solidFill>
              </a:rPr>
              <a:t> 30 SGK/116:</a:t>
            </a:r>
          </a:p>
        </p:txBody>
      </p:sp>
      <p:sp>
        <p:nvSpPr>
          <p:cNvPr id="119822" name="Text Box 14">
            <a:extLst>
              <a:ext uri="{FF2B5EF4-FFF2-40B4-BE49-F238E27FC236}">
                <a16:creationId xmlns:a16="http://schemas.microsoft.com/office/drawing/2014/main" id="{E03284F5-3D1E-4236-9D5D-CF04E90D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1550988"/>
            <a:ext cx="8736937" cy="272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	</a:t>
            </a:r>
            <a:r>
              <a:rPr lang="en-US" altLang="en-US" sz="2800" dirty="0">
                <a:latin typeface="Times New Roman" panose="02020603050405020304" pitchFamily="18" charset="0"/>
              </a:rPr>
              <a:t>Cho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đường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tròn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latin typeface="Times New Roman" panose="02020603050405020304" pitchFamily="18" charset="0"/>
              </a:rPr>
              <a:t> O có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đường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kính</a:t>
            </a:r>
            <a:r>
              <a:rPr lang="en-US" altLang="en-US" sz="2800" dirty="0">
                <a:latin typeface="Times New Roman" panose="02020603050405020304" pitchFamily="18" charset="0"/>
              </a:rPr>
              <a:t> AB.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Gọi</a:t>
            </a:r>
            <a:r>
              <a:rPr lang="en-US" altLang="en-US" sz="2800" dirty="0">
                <a:latin typeface="Times New Roman" panose="02020603050405020304" pitchFamily="18" charset="0"/>
              </a:rPr>
              <a:t> Ax, By là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các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vuông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góc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với</a:t>
            </a:r>
            <a:r>
              <a:rPr lang="en-US" altLang="en-US" sz="2800" dirty="0">
                <a:latin typeface="Times New Roman" panose="02020603050405020304" pitchFamily="18" charset="0"/>
              </a:rPr>
              <a:t> AB (Ax, By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đường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tròn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một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mặt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phẳng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bơ</a:t>
            </a:r>
            <a:r>
              <a:rPr lang="en-US" altLang="en-US" sz="2800" dirty="0">
                <a:latin typeface="Times New Roman" panose="02020603050405020304" pitchFamily="18" charset="0"/>
              </a:rPr>
              <a:t>̀ AB). Qua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điểm</a:t>
            </a:r>
            <a:r>
              <a:rPr lang="en-US" altLang="en-US" sz="2800" dirty="0">
                <a:latin typeface="Times New Roman" panose="02020603050405020304" pitchFamily="18" charset="0"/>
              </a:rPr>
              <a:t> M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đường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tròn</a:t>
            </a:r>
            <a:r>
              <a:rPr lang="en-US" altLang="en-US" sz="2800" dirty="0">
                <a:latin typeface="Times New Roman" panose="02020603050405020304" pitchFamily="18" charset="0"/>
              </a:rPr>
              <a:t> (M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khác</a:t>
            </a:r>
            <a:r>
              <a:rPr lang="en-US" altLang="en-US" sz="2800" dirty="0">
                <a:latin typeface="Times New Roman" panose="02020603050405020304" pitchFamily="18" charset="0"/>
              </a:rPr>
              <a:t> 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Times New Roman" panose="02020603050405020304" pitchFamily="18" charset="0"/>
              </a:rPr>
              <a:t>̀ B),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Times New Roman" panose="02020603050405020304" pitchFamily="18" charset="0"/>
              </a:rPr>
              <a:t>̉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tiếp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tuyến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với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đường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tròn</a:t>
            </a:r>
            <a:r>
              <a:rPr lang="en-US" altLang="en-US" sz="2800" dirty="0">
                <a:latin typeface="Times New Roman" panose="02020603050405020304" pitchFamily="18" charset="0"/>
              </a:rPr>
              <a:t>, nó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cắt</a:t>
            </a:r>
            <a:r>
              <a:rPr lang="en-US" altLang="en-US" sz="2800" dirty="0">
                <a:latin typeface="Times New Roman" panose="02020603050405020304" pitchFamily="18" charset="0"/>
              </a:rPr>
              <a:t> Ax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Times New Roman" panose="02020603050405020304" pitchFamily="18" charset="0"/>
              </a:rPr>
              <a:t>̀ By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</a:rPr>
              <a:t>́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</a:t>
            </a:r>
            <a:r>
              <a:rPr lang="en-US" altLang="en-US" sz="2800" dirty="0">
                <a:latin typeface="Times New Roman" panose="02020603050405020304" pitchFamily="18" charset="0"/>
              </a:rPr>
              <a:t>̣ ở C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Times New Roman" panose="02020603050405020304" pitchFamily="18" charset="0"/>
              </a:rPr>
              <a:t>̀ D.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Chứng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minh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rằng</a:t>
            </a:r>
            <a:r>
              <a:rPr lang="en-US" altLang="en-US" sz="2800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9823" name="Object 15">
            <a:extLst>
              <a:ext uri="{FF2B5EF4-FFF2-40B4-BE49-F238E27FC236}">
                <a16:creationId xmlns:a16="http://schemas.microsoft.com/office/drawing/2014/main" id="{5B66FC41-4EE4-4724-9A55-945555EE13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5801" y="4191000"/>
          <a:ext cx="248761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1002960" imgH="253800" progId="Equation.DSMT4">
                  <p:embed/>
                </p:oleObj>
              </mc:Choice>
              <mc:Fallback>
                <p:oleObj name="Equation" r:id="rId3" imgW="1002960" imgH="253800" progId="Equation.DSMT4">
                  <p:embed/>
                  <p:pic>
                    <p:nvPicPr>
                      <p:cNvPr id="119823" name="Object 15">
                        <a:extLst>
                          <a:ext uri="{FF2B5EF4-FFF2-40B4-BE49-F238E27FC236}">
                            <a16:creationId xmlns:a16="http://schemas.microsoft.com/office/drawing/2014/main" id="{5B66FC41-4EE4-4724-9A55-945555EE1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1" y="4191000"/>
                        <a:ext cx="2487613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24" name="Text Box 16">
            <a:extLst>
              <a:ext uri="{FF2B5EF4-FFF2-40B4-BE49-F238E27FC236}">
                <a16:creationId xmlns:a16="http://schemas.microsoft.com/office/drawing/2014/main" id="{D1ACA8FA-4125-4ECB-95D3-A7E0797B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95838"/>
            <a:ext cx="5382491" cy="53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b)    CD = AC + BD.</a:t>
            </a:r>
          </a:p>
        </p:txBody>
      </p:sp>
      <p:sp>
        <p:nvSpPr>
          <p:cNvPr id="119825" name="Text Box 17">
            <a:extLst>
              <a:ext uri="{FF2B5EF4-FFF2-40B4-BE49-F238E27FC236}">
                <a16:creationId xmlns:a16="http://schemas.microsoft.com/office/drawing/2014/main" id="{98073443-7274-4801-B9F6-1C50067EC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29238"/>
            <a:ext cx="8304415" cy="97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c)    Tích AC.BD không đổi khi điểm M di chuyển trên nửa đường tròn.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D9B330D5-F9E1-431C-AC9C-4BD44A2D4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789" y="68176"/>
            <a:ext cx="8612187" cy="5746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12014F"/>
            </a:solidFill>
            <a:round/>
            <a:headEnd/>
            <a:tailEnd/>
          </a:ln>
          <a:effectLst>
            <a:outerShdw dist="45791" dir="19578596" algn="ctr" rotWithShape="0">
              <a:srgbClr val="FFFF6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 TIẾP TUYẾN CỦA Đ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ỜNG TRÒN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1" grpId="0"/>
      <p:bldP spid="119822" grpId="0"/>
      <p:bldP spid="119824" grpId="0"/>
      <p:bldP spid="1198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4">
            <a:extLst>
              <a:ext uri="{FF2B5EF4-FFF2-40B4-BE49-F238E27FC236}">
                <a16:creationId xmlns:a16="http://schemas.microsoft.com/office/drawing/2014/main" id="{13DEA1A2-4928-4FD7-AA2E-BC704A5A33B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67401" y="228600"/>
            <a:ext cx="45259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9097" name="Group 73">
            <a:extLst>
              <a:ext uri="{FF2B5EF4-FFF2-40B4-BE49-F238E27FC236}">
                <a16:creationId xmlns:a16="http://schemas.microsoft.com/office/drawing/2014/main" id="{1206D9D8-3805-4812-9335-A2D0B5284E59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514600"/>
            <a:ext cx="3962400" cy="3733800"/>
            <a:chOff x="240" y="1680"/>
            <a:chExt cx="2496" cy="2295"/>
          </a:xfrm>
        </p:grpSpPr>
        <p:sp>
          <p:nvSpPr>
            <p:cNvPr id="6219" name="Oval 71">
              <a:extLst>
                <a:ext uri="{FF2B5EF4-FFF2-40B4-BE49-F238E27FC236}">
                  <a16:creationId xmlns:a16="http://schemas.microsoft.com/office/drawing/2014/main" id="{F3EBD7C7-9A77-4B58-9CDB-13DDC497F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776"/>
              <a:ext cx="2304" cy="21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20" name="Rectangle 72">
              <a:extLst>
                <a:ext uri="{FF2B5EF4-FFF2-40B4-BE49-F238E27FC236}">
                  <a16:creationId xmlns:a16="http://schemas.microsoft.com/office/drawing/2014/main" id="{F47B1FDE-A8AB-4E5F-BD11-A457B825C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680"/>
              <a:ext cx="2496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aphicFrame>
        <p:nvGraphicFramePr>
          <p:cNvPr id="6148" name="Object 3">
            <a:extLst>
              <a:ext uri="{FF2B5EF4-FFF2-40B4-BE49-F238E27FC236}">
                <a16:creationId xmlns:a16="http://schemas.microsoft.com/office/drawing/2014/main" id="{ECC58ED9-1BE2-467F-B289-9CAF555EAA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79388"/>
          <a:ext cx="5969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3" imgW="418918" imgH="393529" progId="Equation.DSMT4">
                  <p:embed/>
                </p:oleObj>
              </mc:Choice>
              <mc:Fallback>
                <p:oleObj name="Equation" r:id="rId3" imgW="418918" imgH="393529" progId="Equation.DSMT4">
                  <p:embed/>
                  <p:pic>
                    <p:nvPicPr>
                      <p:cNvPr id="6148" name="Object 3">
                        <a:extLst>
                          <a:ext uri="{FF2B5EF4-FFF2-40B4-BE49-F238E27FC236}">
                            <a16:creationId xmlns:a16="http://schemas.microsoft.com/office/drawing/2014/main" id="{ECC58ED9-1BE2-467F-B289-9CAF555EAA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9388"/>
                        <a:ext cx="59690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>
            <a:extLst>
              <a:ext uri="{FF2B5EF4-FFF2-40B4-BE49-F238E27FC236}">
                <a16:creationId xmlns:a16="http://schemas.microsoft.com/office/drawing/2014/main" id="{2F49AE3D-BFB0-469B-B812-B5E258A52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858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Tiếp tuyến tại M cắt Ax, By ở C và D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0DF40547-F03F-433A-9CD9-5147D02B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9" y="2139951"/>
            <a:ext cx="307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6151" name="Line 8">
            <a:extLst>
              <a:ext uri="{FF2B5EF4-FFF2-40B4-BE49-F238E27FC236}">
                <a16:creationId xmlns:a16="http://schemas.microsoft.com/office/drawing/2014/main" id="{03D2B27B-F7FA-4CEC-AF86-096092C208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17727" y="0"/>
            <a:ext cx="42861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9">
            <a:extLst>
              <a:ext uri="{FF2B5EF4-FFF2-40B4-BE49-F238E27FC236}">
                <a16:creationId xmlns:a16="http://schemas.microsoft.com/office/drawing/2014/main" id="{3617FCA5-E2FC-4F6A-B367-8BE08BC93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198564"/>
            <a:ext cx="44958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10">
            <a:extLst>
              <a:ext uri="{FF2B5EF4-FFF2-40B4-BE49-F238E27FC236}">
                <a16:creationId xmlns:a16="http://schemas.microsoft.com/office/drawing/2014/main" id="{6580556B-34F0-4918-A782-DE1342D9C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4800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6154" name="Text Box 11">
            <a:extLst>
              <a:ext uri="{FF2B5EF4-FFF2-40B4-BE49-F238E27FC236}">
                <a16:creationId xmlns:a16="http://schemas.microsoft.com/office/drawing/2014/main" id="{7BC70948-3DB9-4266-8F32-F3D5142EB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0"/>
            <a:ext cx="7683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KL</a:t>
            </a:r>
          </a:p>
        </p:txBody>
      </p:sp>
      <p:sp>
        <p:nvSpPr>
          <p:cNvPr id="6155" name="Arc 15">
            <a:extLst>
              <a:ext uri="{FF2B5EF4-FFF2-40B4-BE49-F238E27FC236}">
                <a16:creationId xmlns:a16="http://schemas.microsoft.com/office/drawing/2014/main" id="{15C1894B-4977-4CDF-B1BC-6A9C5AB86B45}"/>
              </a:ext>
            </a:extLst>
          </p:cNvPr>
          <p:cNvSpPr>
            <a:spLocks/>
          </p:cNvSpPr>
          <p:nvPr/>
        </p:nvSpPr>
        <p:spPr bwMode="auto">
          <a:xfrm>
            <a:off x="6237289" y="2665413"/>
            <a:ext cx="3697287" cy="1846262"/>
          </a:xfrm>
          <a:custGeom>
            <a:avLst/>
            <a:gdLst>
              <a:gd name="T0" fmla="*/ 0 w 43200"/>
              <a:gd name="T1" fmla="*/ 157809415 h 21600"/>
              <a:gd name="T2" fmla="*/ 316433592 w 43200"/>
              <a:gd name="T3" fmla="*/ 157809415 h 21600"/>
              <a:gd name="T4" fmla="*/ 158216839 w 43200"/>
              <a:gd name="T5" fmla="*/ 15780941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1600" fill="none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</a:path>
              <a:path w="43200" h="21600" stroke="0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6">
            <a:extLst>
              <a:ext uri="{FF2B5EF4-FFF2-40B4-BE49-F238E27FC236}">
                <a16:creationId xmlns:a16="http://schemas.microsoft.com/office/drawing/2014/main" id="{158B887E-9F1F-442C-B9C6-79689E031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289" y="4511675"/>
            <a:ext cx="3697287" cy="1588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7">
            <a:extLst>
              <a:ext uri="{FF2B5EF4-FFF2-40B4-BE49-F238E27FC236}">
                <a16:creationId xmlns:a16="http://schemas.microsoft.com/office/drawing/2014/main" id="{20D4C97B-643D-48D3-85AA-DE8370A14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4" y="1025525"/>
            <a:ext cx="15875" cy="34861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Rectangle 18">
            <a:extLst>
              <a:ext uri="{FF2B5EF4-FFF2-40B4-BE49-F238E27FC236}">
                <a16:creationId xmlns:a16="http://schemas.microsoft.com/office/drawing/2014/main" id="{4E2B502C-A569-48DB-A03D-0F413D220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1573214"/>
            <a:ext cx="133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endParaRPr lang="en-US" altLang="en-US"/>
          </a:p>
        </p:txBody>
      </p:sp>
      <p:sp>
        <p:nvSpPr>
          <p:cNvPr id="6159" name="Line 19">
            <a:extLst>
              <a:ext uri="{FF2B5EF4-FFF2-40B4-BE49-F238E27FC236}">
                <a16:creationId xmlns:a16="http://schemas.microsoft.com/office/drawing/2014/main" id="{D482426D-147D-40C5-83B8-ABC241BD4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1" y="838201"/>
            <a:ext cx="28575" cy="3673475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Rectangle 20">
            <a:extLst>
              <a:ext uri="{FF2B5EF4-FFF2-40B4-BE49-F238E27FC236}">
                <a16:creationId xmlns:a16="http://schemas.microsoft.com/office/drawing/2014/main" id="{D9208275-AD4E-4C08-A92B-5ADBBB23B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762001"/>
            <a:ext cx="133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endParaRPr lang="en-US" altLang="en-US"/>
          </a:p>
        </p:txBody>
      </p:sp>
      <p:sp>
        <p:nvSpPr>
          <p:cNvPr id="6161" name="Line 21">
            <a:extLst>
              <a:ext uri="{FF2B5EF4-FFF2-40B4-BE49-F238E27FC236}">
                <a16:creationId xmlns:a16="http://schemas.microsoft.com/office/drawing/2014/main" id="{225019DA-DA05-4ABE-9069-916BEC5593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37289" y="1381125"/>
            <a:ext cx="3667125" cy="20383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46" name="Line 22">
            <a:extLst>
              <a:ext uri="{FF2B5EF4-FFF2-40B4-BE49-F238E27FC236}">
                <a16:creationId xmlns:a16="http://schemas.microsoft.com/office/drawing/2014/main" id="{14C8320B-6E9C-47B3-8A3C-15B077650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288" y="3419475"/>
            <a:ext cx="1847850" cy="109220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23">
            <a:extLst>
              <a:ext uri="{FF2B5EF4-FFF2-40B4-BE49-F238E27FC236}">
                <a16:creationId xmlns:a16="http://schemas.microsoft.com/office/drawing/2014/main" id="{35D04EAF-409A-4907-ADC9-F6F173744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7726" y="2887663"/>
            <a:ext cx="887413" cy="1624012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48" name="Line 24">
            <a:extLst>
              <a:ext uri="{FF2B5EF4-FFF2-40B4-BE49-F238E27FC236}">
                <a16:creationId xmlns:a16="http://schemas.microsoft.com/office/drawing/2014/main" id="{C5E5D168-2A71-4ABF-B940-62535E9F4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1" y="1371600"/>
            <a:ext cx="1819275" cy="31305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Oval 34">
            <a:extLst>
              <a:ext uri="{FF2B5EF4-FFF2-40B4-BE49-F238E27FC236}">
                <a16:creationId xmlns:a16="http://schemas.microsoft.com/office/drawing/2014/main" id="{1A39D34F-7303-4040-996C-C3944F89E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6" y="4483101"/>
            <a:ext cx="74613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6" name="Rectangle 35">
            <a:extLst>
              <a:ext uri="{FF2B5EF4-FFF2-40B4-BE49-F238E27FC236}">
                <a16:creationId xmlns:a16="http://schemas.microsoft.com/office/drawing/2014/main" id="{1862187D-5158-48A6-B31E-78B14C615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4586289"/>
            <a:ext cx="1939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altLang="en-US"/>
          </a:p>
        </p:txBody>
      </p:sp>
      <p:sp>
        <p:nvSpPr>
          <p:cNvPr id="6167" name="Oval 36">
            <a:extLst>
              <a:ext uri="{FF2B5EF4-FFF2-40B4-BE49-F238E27FC236}">
                <a16:creationId xmlns:a16="http://schemas.microsoft.com/office/drawing/2014/main" id="{4EDEB851-CCCA-4108-8C8A-5E650FBB6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4" y="4483101"/>
            <a:ext cx="7302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8" name="Rectangle 37">
            <a:extLst>
              <a:ext uri="{FF2B5EF4-FFF2-40B4-BE49-F238E27FC236}">
                <a16:creationId xmlns:a16="http://schemas.microsoft.com/office/drawing/2014/main" id="{9A26AA04-FC6A-4951-8063-D2818AC10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586288"/>
            <a:ext cx="18915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00" b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US" altLang="en-US"/>
          </a:p>
        </p:txBody>
      </p:sp>
      <p:sp>
        <p:nvSpPr>
          <p:cNvPr id="6169" name="Oval 38">
            <a:extLst>
              <a:ext uri="{FF2B5EF4-FFF2-40B4-BE49-F238E27FC236}">
                <a16:creationId xmlns:a16="http://schemas.microsoft.com/office/drawing/2014/main" id="{8EDE6BB4-A55C-435A-A1C5-93D16DFD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4413" y="4483101"/>
            <a:ext cx="74612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0" name="Rectangle 39">
            <a:extLst>
              <a:ext uri="{FF2B5EF4-FFF2-40B4-BE49-F238E27FC236}">
                <a16:creationId xmlns:a16="http://schemas.microsoft.com/office/drawing/2014/main" id="{962A0EE1-18E7-4779-A7B6-BA157105B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863" y="4556126"/>
            <a:ext cx="177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altLang="en-US"/>
          </a:p>
        </p:txBody>
      </p:sp>
      <p:sp>
        <p:nvSpPr>
          <p:cNvPr id="6171" name="Oval 40">
            <a:extLst>
              <a:ext uri="{FF2B5EF4-FFF2-40B4-BE49-F238E27FC236}">
                <a16:creationId xmlns:a16="http://schemas.microsoft.com/office/drawing/2014/main" id="{84B71062-FA7A-456B-BC47-B61429839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1" y="2857501"/>
            <a:ext cx="73025" cy="74613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Rectangle 41">
            <a:extLst>
              <a:ext uri="{FF2B5EF4-FFF2-40B4-BE49-F238E27FC236}">
                <a16:creationId xmlns:a16="http://schemas.microsoft.com/office/drawing/2014/main" id="{F32D3378-0A2F-48AB-AA9F-123BB873D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1" y="2533651"/>
            <a:ext cx="2524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endParaRPr lang="en-US" altLang="en-US"/>
          </a:p>
        </p:txBody>
      </p:sp>
      <p:sp>
        <p:nvSpPr>
          <p:cNvPr id="6173" name="Oval 42">
            <a:extLst>
              <a:ext uri="{FF2B5EF4-FFF2-40B4-BE49-F238E27FC236}">
                <a16:creationId xmlns:a16="http://schemas.microsoft.com/office/drawing/2014/main" id="{37CDDAD3-8952-46B7-B6A5-68C57162E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9" y="3389313"/>
            <a:ext cx="73025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4" name="Rectangle 43">
            <a:extLst>
              <a:ext uri="{FF2B5EF4-FFF2-40B4-BE49-F238E27FC236}">
                <a16:creationId xmlns:a16="http://schemas.microsoft.com/office/drawing/2014/main" id="{4B1B942D-98E2-451C-8562-D2B8567E3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255964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endParaRPr lang="en-US" altLang="en-US"/>
          </a:p>
        </p:txBody>
      </p:sp>
      <p:sp>
        <p:nvSpPr>
          <p:cNvPr id="6175" name="Oval 44">
            <a:extLst>
              <a:ext uri="{FF2B5EF4-FFF2-40B4-BE49-F238E27FC236}">
                <a16:creationId xmlns:a16="http://schemas.microsoft.com/office/drawing/2014/main" id="{887BD0B6-F1B0-4920-95F0-F74C8E5A9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6" y="3389313"/>
            <a:ext cx="74613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6" name="Oval 45">
            <a:extLst>
              <a:ext uri="{FF2B5EF4-FFF2-40B4-BE49-F238E27FC236}">
                <a16:creationId xmlns:a16="http://schemas.microsoft.com/office/drawing/2014/main" id="{84A76F5A-DCFC-4758-86E3-CCD44732A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839" y="1350963"/>
            <a:ext cx="73025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7" name="Rectangle 46">
            <a:extLst>
              <a:ext uri="{FF2B5EF4-FFF2-40B4-BE49-F238E27FC236}">
                <a16:creationId xmlns:a16="http://schemas.microsoft.com/office/drawing/2014/main" id="{13D6CDCA-35A9-46D3-9275-13201E501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475" y="1247776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en-US"/>
          </a:p>
        </p:txBody>
      </p:sp>
      <p:sp>
        <p:nvSpPr>
          <p:cNvPr id="129071" name="Line 47">
            <a:extLst>
              <a:ext uri="{FF2B5EF4-FFF2-40B4-BE49-F238E27FC236}">
                <a16:creationId xmlns:a16="http://schemas.microsoft.com/office/drawing/2014/main" id="{32B2E655-6752-409E-BEB9-A6304E0FA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3962400"/>
            <a:ext cx="15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72" name="Line 48">
            <a:extLst>
              <a:ext uri="{FF2B5EF4-FFF2-40B4-BE49-F238E27FC236}">
                <a16:creationId xmlns:a16="http://schemas.microsoft.com/office/drawing/2014/main" id="{F52B6C77-4F3D-417A-9A88-4821EF443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8" y="3048000"/>
            <a:ext cx="1524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9073" name="Group 49">
            <a:extLst>
              <a:ext uri="{FF2B5EF4-FFF2-40B4-BE49-F238E27FC236}">
                <a16:creationId xmlns:a16="http://schemas.microsoft.com/office/drawing/2014/main" id="{E186CBE9-AD37-4B7B-A57E-2088F7E31776}"/>
              </a:ext>
            </a:extLst>
          </p:cNvPr>
          <p:cNvGrpSpPr>
            <a:grpSpLocks/>
          </p:cNvGrpSpPr>
          <p:nvPr/>
        </p:nvGrpSpPr>
        <p:grpSpPr bwMode="auto">
          <a:xfrm>
            <a:off x="9799638" y="2743200"/>
            <a:ext cx="228600" cy="152400"/>
            <a:chOff x="5232" y="2667"/>
            <a:chExt cx="144" cy="96"/>
          </a:xfrm>
        </p:grpSpPr>
        <p:sp>
          <p:nvSpPr>
            <p:cNvPr id="6217" name="Line 50">
              <a:extLst>
                <a:ext uri="{FF2B5EF4-FFF2-40B4-BE49-F238E27FC236}">
                  <a16:creationId xmlns:a16="http://schemas.microsoft.com/office/drawing/2014/main" id="{7B593552-8F75-4328-972C-808BB5B5F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2" y="2688"/>
              <a:ext cx="144" cy="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Line 51">
              <a:extLst>
                <a:ext uri="{FF2B5EF4-FFF2-40B4-BE49-F238E27FC236}">
                  <a16:creationId xmlns:a16="http://schemas.microsoft.com/office/drawing/2014/main" id="{82ABBBAE-C087-463B-9623-DF9DA92D3F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" y="2667"/>
              <a:ext cx="96" cy="9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076" name="Group 52">
            <a:extLst>
              <a:ext uri="{FF2B5EF4-FFF2-40B4-BE49-F238E27FC236}">
                <a16:creationId xmlns:a16="http://schemas.microsoft.com/office/drawing/2014/main" id="{A3445320-BBFD-4316-BCD2-09B9675E4DF5}"/>
              </a:ext>
            </a:extLst>
          </p:cNvPr>
          <p:cNvGrpSpPr>
            <a:grpSpLocks/>
          </p:cNvGrpSpPr>
          <p:nvPr/>
        </p:nvGrpSpPr>
        <p:grpSpPr bwMode="auto">
          <a:xfrm>
            <a:off x="8686800" y="1905000"/>
            <a:ext cx="228600" cy="152400"/>
            <a:chOff x="5232" y="2667"/>
            <a:chExt cx="144" cy="96"/>
          </a:xfrm>
        </p:grpSpPr>
        <p:sp>
          <p:nvSpPr>
            <p:cNvPr id="6215" name="Line 53">
              <a:extLst>
                <a:ext uri="{FF2B5EF4-FFF2-40B4-BE49-F238E27FC236}">
                  <a16:creationId xmlns:a16="http://schemas.microsoft.com/office/drawing/2014/main" id="{65C6CA81-B2A7-452E-9799-93B3C1908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2" y="2688"/>
              <a:ext cx="144" cy="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Line 54">
              <a:extLst>
                <a:ext uri="{FF2B5EF4-FFF2-40B4-BE49-F238E27FC236}">
                  <a16:creationId xmlns:a16="http://schemas.microsoft.com/office/drawing/2014/main" id="{610994BD-4D2B-4749-9AB1-CABB5A0D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" y="2667"/>
              <a:ext cx="96" cy="9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82" name="Group 105">
            <a:extLst>
              <a:ext uri="{FF2B5EF4-FFF2-40B4-BE49-F238E27FC236}">
                <a16:creationId xmlns:a16="http://schemas.microsoft.com/office/drawing/2014/main" id="{8AC78DA2-3CC3-4628-BE04-51AB7DD421FA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295400"/>
            <a:ext cx="5334000" cy="990600"/>
            <a:chOff x="432" y="816"/>
            <a:chExt cx="3360" cy="624"/>
          </a:xfrm>
        </p:grpSpPr>
        <p:graphicFrame>
          <p:nvGraphicFramePr>
            <p:cNvPr id="6213" name="Object 68">
              <a:extLst>
                <a:ext uri="{FF2B5EF4-FFF2-40B4-BE49-F238E27FC236}">
                  <a16:creationId xmlns:a16="http://schemas.microsoft.com/office/drawing/2014/main" id="{67741896-BC2A-4DEE-A670-AE105DF34E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2" y="816"/>
            <a:ext cx="142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9" name="Equation" r:id="rId5" imgW="1002960" imgH="253800" progId="Equation.DSMT4">
                    <p:embed/>
                  </p:oleObj>
                </mc:Choice>
                <mc:Fallback>
                  <p:oleObj name="Equation" r:id="rId5" imgW="1002960" imgH="253800" progId="Equation.DSMT4">
                    <p:embed/>
                    <p:pic>
                      <p:nvPicPr>
                        <p:cNvPr id="6213" name="Object 68">
                          <a:extLst>
                            <a:ext uri="{FF2B5EF4-FFF2-40B4-BE49-F238E27FC236}">
                              <a16:creationId xmlns:a16="http://schemas.microsoft.com/office/drawing/2014/main" id="{67741896-BC2A-4DEE-A670-AE105DF34EE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" y="816"/>
                          <a:ext cx="142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14" name="Text Box 69">
              <a:extLst>
                <a:ext uri="{FF2B5EF4-FFF2-40B4-BE49-F238E27FC236}">
                  <a16:creationId xmlns:a16="http://schemas.microsoft.com/office/drawing/2014/main" id="{62412FB8-8339-4A76-ACBF-2DCE6DF14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152"/>
              <a:ext cx="33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b)  CD = AC + BD.</a:t>
              </a:r>
            </a:p>
          </p:txBody>
        </p:sp>
      </p:grpSp>
      <p:sp>
        <p:nvSpPr>
          <p:cNvPr id="129098" name="Line 74">
            <a:extLst>
              <a:ext uri="{FF2B5EF4-FFF2-40B4-BE49-F238E27FC236}">
                <a16:creationId xmlns:a16="http://schemas.microsoft.com/office/drawing/2014/main" id="{C4DA0506-9177-4F79-A357-F629B21CB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1" y="4191000"/>
            <a:ext cx="47625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99" name="Line 75">
            <a:extLst>
              <a:ext uri="{FF2B5EF4-FFF2-40B4-BE49-F238E27FC236}">
                <a16:creationId xmlns:a16="http://schemas.microsoft.com/office/drawing/2014/main" id="{985DB7B0-7042-4EBC-ABC2-670D2EF1D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1" y="4114800"/>
            <a:ext cx="47625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0" name="Line 76">
            <a:extLst>
              <a:ext uri="{FF2B5EF4-FFF2-40B4-BE49-F238E27FC236}">
                <a16:creationId xmlns:a16="http://schemas.microsoft.com/office/drawing/2014/main" id="{094D6D61-62D4-49EA-BAB1-D3FFBB9370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1447800"/>
            <a:ext cx="3581400" cy="1981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1" name="Line 77">
            <a:extLst>
              <a:ext uri="{FF2B5EF4-FFF2-40B4-BE49-F238E27FC236}">
                <a16:creationId xmlns:a16="http://schemas.microsoft.com/office/drawing/2014/main" id="{8FC83F9F-8A8D-45EA-858D-9A8E1389D3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429000"/>
            <a:ext cx="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2" name="Line 78">
            <a:extLst>
              <a:ext uri="{FF2B5EF4-FFF2-40B4-BE49-F238E27FC236}">
                <a16:creationId xmlns:a16="http://schemas.microsoft.com/office/drawing/2014/main" id="{B86D7EC2-9B94-46E9-ADEF-0A0566292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0288" y="1404938"/>
            <a:ext cx="0" cy="31813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104" name="Text Box 80">
            <a:extLst>
              <a:ext uri="{FF2B5EF4-FFF2-40B4-BE49-F238E27FC236}">
                <a16:creationId xmlns:a16="http://schemas.microsoft.com/office/drawing/2014/main" id="{F848FDE0-0CDA-424F-A84D-E502ABBBD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038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9105" name="Text Box 81">
            <a:extLst>
              <a:ext uri="{FF2B5EF4-FFF2-40B4-BE49-F238E27FC236}">
                <a16:creationId xmlns:a16="http://schemas.microsoft.com/office/drawing/2014/main" id="{8CB5F80F-F890-4505-9382-C58118E05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81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9108" name="Arc 84">
            <a:extLst>
              <a:ext uri="{FF2B5EF4-FFF2-40B4-BE49-F238E27FC236}">
                <a16:creationId xmlns:a16="http://schemas.microsoft.com/office/drawing/2014/main" id="{4AF2A7A9-E930-4303-AFFA-0073D3A053BC}"/>
              </a:ext>
            </a:extLst>
          </p:cNvPr>
          <p:cNvSpPr>
            <a:spLocks/>
          </p:cNvSpPr>
          <p:nvPr/>
        </p:nvSpPr>
        <p:spPr bwMode="auto">
          <a:xfrm rot="12703660" flipV="1">
            <a:off x="7267575" y="4176714"/>
            <a:ext cx="369888" cy="376237"/>
          </a:xfrm>
          <a:custGeom>
            <a:avLst/>
            <a:gdLst>
              <a:gd name="T0" fmla="*/ 4003986 w 21600"/>
              <a:gd name="T1" fmla="*/ 0 h 31760"/>
              <a:gd name="T2" fmla="*/ 4551181 w 21600"/>
              <a:gd name="T3" fmla="*/ 4456999 h 31760"/>
              <a:gd name="T4" fmla="*/ 0 w 21600"/>
              <a:gd name="T5" fmla="*/ 2348768 h 317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1760" fill="none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</a:path>
              <a:path w="21600" h="31760" stroke="0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  <a:lnTo>
                  <a:pt x="0" y="16737"/>
                </a:lnTo>
                <a:lnTo>
                  <a:pt x="13654" y="-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10" name="Text Box 86">
            <a:extLst>
              <a:ext uri="{FF2B5EF4-FFF2-40B4-BE49-F238E27FC236}">
                <a16:creationId xmlns:a16="http://schemas.microsoft.com/office/drawing/2014/main" id="{EDBC73FB-EC28-46AE-A63C-DFA2E5D52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1148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29111" name="Text Box 87">
            <a:extLst>
              <a:ext uri="{FF2B5EF4-FFF2-40B4-BE49-F238E27FC236}">
                <a16:creationId xmlns:a16="http://schemas.microsoft.com/office/drawing/2014/main" id="{A44676E5-44FA-4469-AEAB-98E768FB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581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129112" name="Group 88">
            <a:extLst>
              <a:ext uri="{FF2B5EF4-FFF2-40B4-BE49-F238E27FC236}">
                <a16:creationId xmlns:a16="http://schemas.microsoft.com/office/drawing/2014/main" id="{56A26AB7-B9C5-4778-882E-54EC75D70BC5}"/>
              </a:ext>
            </a:extLst>
          </p:cNvPr>
          <p:cNvGrpSpPr>
            <a:grpSpLocks/>
          </p:cNvGrpSpPr>
          <p:nvPr/>
        </p:nvGrpSpPr>
        <p:grpSpPr bwMode="auto">
          <a:xfrm rot="7865183">
            <a:off x="7905751" y="3890963"/>
            <a:ext cx="506412" cy="830263"/>
            <a:chOff x="4416" y="1680"/>
            <a:chExt cx="319" cy="459"/>
          </a:xfrm>
        </p:grpSpPr>
        <p:sp>
          <p:nvSpPr>
            <p:cNvPr id="6209" name="Arc 89">
              <a:extLst>
                <a:ext uri="{FF2B5EF4-FFF2-40B4-BE49-F238E27FC236}">
                  <a16:creationId xmlns:a16="http://schemas.microsoft.com/office/drawing/2014/main" id="{7828978B-C949-4701-83F6-356A62443DCF}"/>
                </a:ext>
              </a:extLst>
            </p:cNvPr>
            <p:cNvSpPr>
              <a:spLocks/>
            </p:cNvSpPr>
            <p:nvPr/>
          </p:nvSpPr>
          <p:spPr bwMode="auto">
            <a:xfrm rot="21090697" flipH="1">
              <a:off x="4495" y="1897"/>
              <a:ext cx="240" cy="242"/>
            </a:xfrm>
            <a:custGeom>
              <a:avLst/>
              <a:gdLst>
                <a:gd name="T0" fmla="*/ 2 w 21600"/>
                <a:gd name="T1" fmla="*/ 0 h 21871"/>
                <a:gd name="T2" fmla="*/ 2 w 21600"/>
                <a:gd name="T3" fmla="*/ 3 h 21871"/>
                <a:gd name="T4" fmla="*/ 0 w 21600"/>
                <a:gd name="T5" fmla="*/ 1 h 218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871" fill="none" extrusionOk="0">
                  <a:moveTo>
                    <a:pt x="20053" y="0"/>
                  </a:moveTo>
                  <a:cubicBezTo>
                    <a:pt x="21075" y="2552"/>
                    <a:pt x="21600" y="5276"/>
                    <a:pt x="21600" y="8026"/>
                  </a:cubicBezTo>
                  <a:cubicBezTo>
                    <a:pt x="21600" y="13086"/>
                    <a:pt x="19823" y="17986"/>
                    <a:pt x="16579" y="21871"/>
                  </a:cubicBezTo>
                </a:path>
                <a:path w="21600" h="21871" stroke="0" extrusionOk="0">
                  <a:moveTo>
                    <a:pt x="20053" y="0"/>
                  </a:moveTo>
                  <a:cubicBezTo>
                    <a:pt x="21075" y="2552"/>
                    <a:pt x="21600" y="5276"/>
                    <a:pt x="21600" y="8026"/>
                  </a:cubicBezTo>
                  <a:cubicBezTo>
                    <a:pt x="21600" y="13086"/>
                    <a:pt x="19823" y="17986"/>
                    <a:pt x="16579" y="21871"/>
                  </a:cubicBezTo>
                  <a:lnTo>
                    <a:pt x="0" y="8026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0" name="Arc 90">
              <a:extLst>
                <a:ext uri="{FF2B5EF4-FFF2-40B4-BE49-F238E27FC236}">
                  <a16:creationId xmlns:a16="http://schemas.microsoft.com/office/drawing/2014/main" id="{12C783CD-3D31-4985-B33F-456E666023CD}"/>
                </a:ext>
              </a:extLst>
            </p:cNvPr>
            <p:cNvSpPr>
              <a:spLocks/>
            </p:cNvSpPr>
            <p:nvPr/>
          </p:nvSpPr>
          <p:spPr bwMode="auto">
            <a:xfrm rot="461039" flipH="1">
              <a:off x="4464" y="1680"/>
              <a:ext cx="240" cy="254"/>
            </a:xfrm>
            <a:custGeom>
              <a:avLst/>
              <a:gdLst>
                <a:gd name="T0" fmla="*/ 2 w 21600"/>
                <a:gd name="T1" fmla="*/ 0 h 22820"/>
                <a:gd name="T2" fmla="*/ 2 w 21600"/>
                <a:gd name="T3" fmla="*/ 3 h 22820"/>
                <a:gd name="T4" fmla="*/ 0 w 21600"/>
                <a:gd name="T5" fmla="*/ 2 h 228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820" fill="none" extrusionOk="0">
                  <a:moveTo>
                    <a:pt x="16696" y="-1"/>
                  </a:moveTo>
                  <a:cubicBezTo>
                    <a:pt x="19866" y="3863"/>
                    <a:pt x="21600" y="8706"/>
                    <a:pt x="21600" y="13704"/>
                  </a:cubicBezTo>
                  <a:cubicBezTo>
                    <a:pt x="21600" y="16853"/>
                    <a:pt x="20911" y="19964"/>
                    <a:pt x="19582" y="22820"/>
                  </a:cubicBezTo>
                </a:path>
                <a:path w="21600" h="22820" stroke="0" extrusionOk="0">
                  <a:moveTo>
                    <a:pt x="16696" y="-1"/>
                  </a:moveTo>
                  <a:cubicBezTo>
                    <a:pt x="19866" y="3863"/>
                    <a:pt x="21600" y="8706"/>
                    <a:pt x="21600" y="13704"/>
                  </a:cubicBezTo>
                  <a:cubicBezTo>
                    <a:pt x="21600" y="16853"/>
                    <a:pt x="20911" y="19964"/>
                    <a:pt x="19582" y="22820"/>
                  </a:cubicBezTo>
                  <a:lnTo>
                    <a:pt x="0" y="13704"/>
                  </a:lnTo>
                  <a:lnTo>
                    <a:pt x="16696" y="-1"/>
                  </a:lnTo>
                  <a:close/>
                </a:path>
              </a:pathLst>
            </a:cu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1" name="Line 91">
              <a:extLst>
                <a:ext uri="{FF2B5EF4-FFF2-40B4-BE49-F238E27FC236}">
                  <a16:creationId xmlns:a16="http://schemas.microsoft.com/office/drawing/2014/main" id="{3B751A3A-A0D4-441A-8E38-8C8E06003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776"/>
              <a:ext cx="96" cy="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Line 92">
              <a:extLst>
                <a:ext uri="{FF2B5EF4-FFF2-40B4-BE49-F238E27FC236}">
                  <a16:creationId xmlns:a16="http://schemas.microsoft.com/office/drawing/2014/main" id="{96DCC505-9B04-44F8-8FF4-6A5CDB9E7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6" y="1968"/>
              <a:ext cx="84" cy="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9117" name="Arc 93">
            <a:extLst>
              <a:ext uri="{FF2B5EF4-FFF2-40B4-BE49-F238E27FC236}">
                <a16:creationId xmlns:a16="http://schemas.microsoft.com/office/drawing/2014/main" id="{471E788B-90C4-4417-9103-490C5AE4CE0E}"/>
              </a:ext>
            </a:extLst>
          </p:cNvPr>
          <p:cNvSpPr>
            <a:spLocks/>
          </p:cNvSpPr>
          <p:nvPr/>
        </p:nvSpPr>
        <p:spPr bwMode="auto">
          <a:xfrm rot="12703660" flipV="1">
            <a:off x="7543800" y="3995738"/>
            <a:ext cx="369888" cy="304800"/>
          </a:xfrm>
          <a:custGeom>
            <a:avLst/>
            <a:gdLst>
              <a:gd name="T0" fmla="*/ 4003986 w 21600"/>
              <a:gd name="T1" fmla="*/ 0 h 31760"/>
              <a:gd name="T2" fmla="*/ 4551181 w 21600"/>
              <a:gd name="T3" fmla="*/ 2925159 h 31760"/>
              <a:gd name="T4" fmla="*/ 0 w 21600"/>
              <a:gd name="T5" fmla="*/ 1541514 h 317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1760" fill="none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</a:path>
              <a:path w="21600" h="31760" stroke="0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  <a:lnTo>
                  <a:pt x="0" y="16737"/>
                </a:lnTo>
                <a:lnTo>
                  <a:pt x="13654" y="-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Rectangle 94">
            <a:extLst>
              <a:ext uri="{FF2B5EF4-FFF2-40B4-BE49-F238E27FC236}">
                <a16:creationId xmlns:a16="http://schemas.microsoft.com/office/drawing/2014/main" id="{42BAE19D-4F8A-409E-88B9-7D2EBC69B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4357688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6" name="Rectangle 95">
            <a:extLst>
              <a:ext uri="{FF2B5EF4-FFF2-40B4-BE49-F238E27FC236}">
                <a16:creationId xmlns:a16="http://schemas.microsoft.com/office/drawing/2014/main" id="{8456B2C0-2634-496E-81DE-B51D65D21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9120" name="Rectangle 96">
            <a:extLst>
              <a:ext uri="{FF2B5EF4-FFF2-40B4-BE49-F238E27FC236}">
                <a16:creationId xmlns:a16="http://schemas.microsoft.com/office/drawing/2014/main" id="{D7F0DDD3-0CF4-43AB-A5AD-1990FE8814E3}"/>
              </a:ext>
            </a:extLst>
          </p:cNvPr>
          <p:cNvSpPr>
            <a:spLocks noChangeArrowheads="1"/>
          </p:cNvSpPr>
          <p:nvPr/>
        </p:nvSpPr>
        <p:spPr bwMode="auto">
          <a:xfrm rot="19749390">
            <a:off x="7224713" y="2836863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8" name="Rectangle 97">
            <a:extLst>
              <a:ext uri="{FF2B5EF4-FFF2-40B4-BE49-F238E27FC236}">
                <a16:creationId xmlns:a16="http://schemas.microsoft.com/office/drawing/2014/main" id="{920E960A-4487-4FD7-B280-A4C373E18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3581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c)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</a:rPr>
              <a:t> AC.BD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đổi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M di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chuyển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400" dirty="0">
                <a:latin typeface="Times New Roman" panose="02020603050405020304" pitchFamily="18" charset="0"/>
              </a:rPr>
              <a:t> (O).  </a:t>
            </a:r>
          </a:p>
        </p:txBody>
      </p:sp>
      <p:sp>
        <p:nvSpPr>
          <p:cNvPr id="129134" name="Text Box 110">
            <a:extLst>
              <a:ext uri="{FF2B5EF4-FFF2-40B4-BE49-F238E27FC236}">
                <a16:creationId xmlns:a16="http://schemas.microsoft.com/office/drawing/2014/main" id="{DB276CCE-F16F-4D31-BC3D-D3A58C2D9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</a:rPr>
              <a:t>Chứng minh:</a:t>
            </a:r>
          </a:p>
        </p:txBody>
      </p:sp>
      <p:sp>
        <p:nvSpPr>
          <p:cNvPr id="6200" name="Text Box 112">
            <a:extLst>
              <a:ext uri="{FF2B5EF4-FFF2-40B4-BE49-F238E27FC236}">
                <a16:creationId xmlns:a16="http://schemas.microsoft.com/office/drawing/2014/main" id="{3A4B111A-B357-4C11-B4E4-33B92BFE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228600"/>
            <a:ext cx="1185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đk AB,</a:t>
            </a:r>
          </a:p>
        </p:txBody>
      </p:sp>
      <p:sp>
        <p:nvSpPr>
          <p:cNvPr id="129140" name="Rectangle 116">
            <a:extLst>
              <a:ext uri="{FF2B5EF4-FFF2-40B4-BE49-F238E27FC236}">
                <a16:creationId xmlns:a16="http://schemas.microsoft.com/office/drawing/2014/main" id="{502A6BCB-848D-4394-8FC3-69018090E437}"/>
              </a:ext>
            </a:extLst>
          </p:cNvPr>
          <p:cNvSpPr>
            <a:spLocks noChangeArrowheads="1"/>
          </p:cNvSpPr>
          <p:nvPr/>
        </p:nvSpPr>
        <p:spPr bwMode="auto">
          <a:xfrm rot="2067378">
            <a:off x="7924800" y="4252914"/>
            <a:ext cx="228600" cy="217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9141" name="Text Box 117">
            <a:extLst>
              <a:ext uri="{FF2B5EF4-FFF2-40B4-BE49-F238E27FC236}">
                <a16:creationId xmlns:a16="http://schemas.microsoft.com/office/drawing/2014/main" id="{8B92CAC8-5118-4802-BB70-3AC026CE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5760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129143" name="Object 119">
            <a:extLst>
              <a:ext uri="{FF2B5EF4-FFF2-40B4-BE49-F238E27FC236}">
                <a16:creationId xmlns:a16="http://schemas.microsoft.com/office/drawing/2014/main" id="{B8F8F8CB-4CB8-4FD3-A1DE-B47339ECC4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0225" y="4343401"/>
          <a:ext cx="22669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7" imgW="1002960" imgH="253800" progId="Equation.DSMT4">
                  <p:embed/>
                </p:oleObj>
              </mc:Choice>
              <mc:Fallback>
                <p:oleObj name="Equation" r:id="rId7" imgW="1002960" imgH="253800" progId="Equation.DSMT4">
                  <p:embed/>
                  <p:pic>
                    <p:nvPicPr>
                      <p:cNvPr id="129143" name="Object 119">
                        <a:extLst>
                          <a:ext uri="{FF2B5EF4-FFF2-40B4-BE49-F238E27FC236}">
                            <a16:creationId xmlns:a16="http://schemas.microsoft.com/office/drawing/2014/main" id="{B8F8F8CB-4CB8-4FD3-A1DE-B47339ECC4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4343401"/>
                        <a:ext cx="226695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148" name="Text Box 124">
            <a:extLst>
              <a:ext uri="{FF2B5EF4-FFF2-40B4-BE49-F238E27FC236}">
                <a16:creationId xmlns:a16="http://schemas.microsoft.com/office/drawing/2014/main" id="{DF40D542-7EDD-4696-AEC8-0D31E18EB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241" y="57150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b)  CD = AC + BD.</a:t>
            </a:r>
          </a:p>
        </p:txBody>
      </p:sp>
      <p:sp>
        <p:nvSpPr>
          <p:cNvPr id="129161" name="AutoShape 137">
            <a:extLst>
              <a:ext uri="{FF2B5EF4-FFF2-40B4-BE49-F238E27FC236}">
                <a16:creationId xmlns:a16="http://schemas.microsoft.com/office/drawing/2014/main" id="{DBBF88F3-4060-4345-B518-6E69C1D3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760" y="4908463"/>
            <a:ext cx="3810000" cy="1828800"/>
          </a:xfrm>
          <a:prstGeom prst="cloudCallout">
            <a:avLst>
              <a:gd name="adj1" fmla="val -22833"/>
              <a:gd name="adj2" fmla="val 110852"/>
            </a:avLst>
          </a:prstGeom>
          <a:solidFill>
            <a:srgbClr val="E6F616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aphicFrame>
        <p:nvGraphicFramePr>
          <p:cNvPr id="129162" name="Object 138">
            <a:extLst>
              <a:ext uri="{FF2B5EF4-FFF2-40B4-BE49-F238E27FC236}">
                <a16:creationId xmlns:a16="http://schemas.microsoft.com/office/drawing/2014/main" id="{9FF8E7E7-CCF7-4E03-80C0-C6D80D2F06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4684" y="5152939"/>
          <a:ext cx="32004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9" imgW="1511300" imgH="266700" progId="Equation.DSMT4">
                  <p:embed/>
                </p:oleObj>
              </mc:Choice>
              <mc:Fallback>
                <p:oleObj name="Equation" r:id="rId9" imgW="1511300" imgH="266700" progId="Equation.DSMT4">
                  <p:embed/>
                  <p:pic>
                    <p:nvPicPr>
                      <p:cNvPr id="129162" name="Object 138">
                        <a:extLst>
                          <a:ext uri="{FF2B5EF4-FFF2-40B4-BE49-F238E27FC236}">
                            <a16:creationId xmlns:a16="http://schemas.microsoft.com/office/drawing/2014/main" id="{9FF8E7E7-CCF7-4E03-80C0-C6D80D2F06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684" y="5152939"/>
                        <a:ext cx="32004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163" name="Object 139">
            <a:extLst>
              <a:ext uri="{FF2B5EF4-FFF2-40B4-BE49-F238E27FC236}">
                <a16:creationId xmlns:a16="http://schemas.microsoft.com/office/drawing/2014/main" id="{F9B01917-DD2E-403F-9491-EFCEE919D1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5943600"/>
          <a:ext cx="22860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1" imgW="1079032" imgH="266584" progId="Equation.DSMT4">
                  <p:embed/>
                </p:oleObj>
              </mc:Choice>
              <mc:Fallback>
                <p:oleObj name="Equation" r:id="rId11" imgW="1079032" imgH="266584" progId="Equation.DSMT4">
                  <p:embed/>
                  <p:pic>
                    <p:nvPicPr>
                      <p:cNvPr id="129163" name="Object 139">
                        <a:extLst>
                          <a:ext uri="{FF2B5EF4-FFF2-40B4-BE49-F238E27FC236}">
                            <a16:creationId xmlns:a16="http://schemas.microsoft.com/office/drawing/2014/main" id="{F9B01917-DD2E-403F-9491-EFCEE919D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943600"/>
                        <a:ext cx="22860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8" name="Object 144">
            <a:extLst>
              <a:ext uri="{FF2B5EF4-FFF2-40B4-BE49-F238E27FC236}">
                <a16:creationId xmlns:a16="http://schemas.microsoft.com/office/drawing/2014/main" id="{9EA39DA1-C9FE-4AC6-A99B-A0B4C1FE1F5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075114" y="261938"/>
          <a:ext cx="347027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3" imgW="1663700" imgH="203200" progId="Equation.DSMT4">
                  <p:embed/>
                </p:oleObj>
              </mc:Choice>
              <mc:Fallback>
                <p:oleObj name="Equation" r:id="rId13" imgW="1663700" imgH="203200" progId="Equation.DSMT4">
                  <p:embed/>
                  <p:pic>
                    <p:nvPicPr>
                      <p:cNvPr id="6208" name="Object 144">
                        <a:extLst>
                          <a:ext uri="{FF2B5EF4-FFF2-40B4-BE49-F238E27FC236}">
                            <a16:creationId xmlns:a16="http://schemas.microsoft.com/office/drawing/2014/main" id="{9EA39DA1-C9FE-4AC6-A99B-A0B4C1FE1F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4" y="261938"/>
                        <a:ext cx="347027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2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2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9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29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9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9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9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9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9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9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9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9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9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12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12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12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12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9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9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9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9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9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9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9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9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29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29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04" grpId="0"/>
      <p:bldP spid="129105" grpId="0"/>
      <p:bldP spid="129110" grpId="0"/>
      <p:bldP spid="129111" grpId="0"/>
      <p:bldP spid="129134" grpId="0"/>
      <p:bldP spid="129140" grpId="0" animBg="1"/>
      <p:bldP spid="129141" grpId="0"/>
      <p:bldP spid="129141" grpId="1"/>
      <p:bldP spid="129161" grpId="0" animBg="1"/>
      <p:bldP spid="12916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3">
            <a:extLst>
              <a:ext uri="{FF2B5EF4-FFF2-40B4-BE49-F238E27FC236}">
                <a16:creationId xmlns:a16="http://schemas.microsoft.com/office/drawing/2014/main" id="{D977AC8B-FB01-4875-8885-D0849508173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943601" y="228600"/>
            <a:ext cx="45259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52" name="Rectangle 76">
            <a:extLst>
              <a:ext uri="{FF2B5EF4-FFF2-40B4-BE49-F238E27FC236}">
                <a16:creationId xmlns:a16="http://schemas.microsoft.com/office/drawing/2014/main" id="{2CD91EE6-077D-4FF2-84F4-46704154C313}"/>
              </a:ext>
            </a:extLst>
          </p:cNvPr>
          <p:cNvSpPr>
            <a:spLocks noChangeArrowheads="1"/>
          </p:cNvSpPr>
          <p:nvPr/>
        </p:nvSpPr>
        <p:spPr bwMode="auto">
          <a:xfrm rot="2067378">
            <a:off x="7924800" y="4252914"/>
            <a:ext cx="228600" cy="217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172" name="Object 5">
            <a:extLst>
              <a:ext uri="{FF2B5EF4-FFF2-40B4-BE49-F238E27FC236}">
                <a16:creationId xmlns:a16="http://schemas.microsoft.com/office/drawing/2014/main" id="{8F92EA3F-76A7-4651-B019-ED2B008CFA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79388"/>
          <a:ext cx="5969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3" imgW="418918" imgH="393529" progId="Equation.DSMT4">
                  <p:embed/>
                </p:oleObj>
              </mc:Choice>
              <mc:Fallback>
                <p:oleObj name="Equation" r:id="rId3" imgW="418918" imgH="393529" progId="Equation.DSMT4">
                  <p:embed/>
                  <p:pic>
                    <p:nvPicPr>
                      <p:cNvPr id="7172" name="Object 5">
                        <a:extLst>
                          <a:ext uri="{FF2B5EF4-FFF2-40B4-BE49-F238E27FC236}">
                            <a16:creationId xmlns:a16="http://schemas.microsoft.com/office/drawing/2014/main" id="{8F92EA3F-76A7-4651-B019-ED2B008CFA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9388"/>
                        <a:ext cx="59690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6">
            <a:extLst>
              <a:ext uri="{FF2B5EF4-FFF2-40B4-BE49-F238E27FC236}">
                <a16:creationId xmlns:a16="http://schemas.microsoft.com/office/drawing/2014/main" id="{7858172C-B743-4664-BDDD-446320ADCF3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038600" y="304801"/>
          <a:ext cx="25908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5" imgW="1752600" imgH="203200" progId="Equation.DSMT4">
                  <p:embed/>
                </p:oleObj>
              </mc:Choice>
              <mc:Fallback>
                <p:oleObj name="Equation" r:id="rId5" imgW="1752600" imgH="203200" progId="Equation.DSMT4">
                  <p:embed/>
                  <p:pic>
                    <p:nvPicPr>
                      <p:cNvPr id="7173" name="Object 6">
                        <a:extLst>
                          <a:ext uri="{FF2B5EF4-FFF2-40B4-BE49-F238E27FC236}">
                            <a16:creationId xmlns:a16="http://schemas.microsoft.com/office/drawing/2014/main" id="{7858172C-B743-4664-BDDD-446320ADCF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04801"/>
                        <a:ext cx="25908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7">
            <a:extLst>
              <a:ext uri="{FF2B5EF4-FFF2-40B4-BE49-F238E27FC236}">
                <a16:creationId xmlns:a16="http://schemas.microsoft.com/office/drawing/2014/main" id="{127A8AC0-0829-41ED-9569-2E4F6AEF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858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Tiếp tuyến tại M cắt Ax, By ở C và D</a:t>
            </a:r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0878AE75-FDF6-49E4-98B2-2A507D85A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9" y="2139951"/>
            <a:ext cx="307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7176" name="Line 9">
            <a:extLst>
              <a:ext uri="{FF2B5EF4-FFF2-40B4-BE49-F238E27FC236}">
                <a16:creationId xmlns:a16="http://schemas.microsoft.com/office/drawing/2014/main" id="{5822BFA1-43E0-496E-AC19-82259D1942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6776" y="-1"/>
            <a:ext cx="23812" cy="293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10">
            <a:extLst>
              <a:ext uri="{FF2B5EF4-FFF2-40B4-BE49-F238E27FC236}">
                <a16:creationId xmlns:a16="http://schemas.microsoft.com/office/drawing/2014/main" id="{3D30E7D5-9652-4DF6-8B1F-E0923DDCB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198564"/>
            <a:ext cx="4495800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Text Box 11">
            <a:extLst>
              <a:ext uri="{FF2B5EF4-FFF2-40B4-BE49-F238E27FC236}">
                <a16:creationId xmlns:a16="http://schemas.microsoft.com/office/drawing/2014/main" id="{5EB508DF-0E48-41A0-854C-3DE99EDD5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4800"/>
            <a:ext cx="76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7179" name="Text Box 12">
            <a:extLst>
              <a:ext uri="{FF2B5EF4-FFF2-40B4-BE49-F238E27FC236}">
                <a16:creationId xmlns:a16="http://schemas.microsoft.com/office/drawing/2014/main" id="{3A0904AB-6F72-4E4A-832E-80F6BC6B6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0"/>
            <a:ext cx="7683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KL</a:t>
            </a:r>
          </a:p>
        </p:txBody>
      </p:sp>
      <p:sp>
        <p:nvSpPr>
          <p:cNvPr id="7180" name="Arc 14">
            <a:extLst>
              <a:ext uri="{FF2B5EF4-FFF2-40B4-BE49-F238E27FC236}">
                <a16:creationId xmlns:a16="http://schemas.microsoft.com/office/drawing/2014/main" id="{15D99CC0-4FCC-4E41-A710-B616FC3A1EB2}"/>
              </a:ext>
            </a:extLst>
          </p:cNvPr>
          <p:cNvSpPr>
            <a:spLocks/>
          </p:cNvSpPr>
          <p:nvPr/>
        </p:nvSpPr>
        <p:spPr bwMode="auto">
          <a:xfrm>
            <a:off x="6237289" y="2665413"/>
            <a:ext cx="3697287" cy="1846262"/>
          </a:xfrm>
          <a:custGeom>
            <a:avLst/>
            <a:gdLst>
              <a:gd name="T0" fmla="*/ 0 w 43200"/>
              <a:gd name="T1" fmla="*/ 157809415 h 21600"/>
              <a:gd name="T2" fmla="*/ 316433592 w 43200"/>
              <a:gd name="T3" fmla="*/ 157809415 h 21600"/>
              <a:gd name="T4" fmla="*/ 158216839 w 43200"/>
              <a:gd name="T5" fmla="*/ 15780941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1600" fill="none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</a:path>
              <a:path w="43200" h="21600" stroke="0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42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5">
            <a:extLst>
              <a:ext uri="{FF2B5EF4-FFF2-40B4-BE49-F238E27FC236}">
                <a16:creationId xmlns:a16="http://schemas.microsoft.com/office/drawing/2014/main" id="{18B6F9AF-04C8-4DB7-9CA5-B5A437089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289" y="4511675"/>
            <a:ext cx="3697287" cy="1588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6">
            <a:extLst>
              <a:ext uri="{FF2B5EF4-FFF2-40B4-BE49-F238E27FC236}">
                <a16:creationId xmlns:a16="http://schemas.microsoft.com/office/drawing/2014/main" id="{DA1A1B77-2618-4007-966D-E6BAAD410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4" y="1025525"/>
            <a:ext cx="15875" cy="34861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Rectangle 17">
            <a:extLst>
              <a:ext uri="{FF2B5EF4-FFF2-40B4-BE49-F238E27FC236}">
                <a16:creationId xmlns:a16="http://schemas.microsoft.com/office/drawing/2014/main" id="{4E189798-D5CA-4D89-B80B-65E0B6FEA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1573214"/>
            <a:ext cx="133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Arial" panose="020B0604020202020204" pitchFamily="34" charset="0"/>
              </a:rPr>
              <a:t>x</a:t>
            </a:r>
            <a:endParaRPr lang="en-US" altLang="en-US"/>
          </a:p>
        </p:txBody>
      </p:sp>
      <p:sp>
        <p:nvSpPr>
          <p:cNvPr id="7184" name="Line 18">
            <a:extLst>
              <a:ext uri="{FF2B5EF4-FFF2-40B4-BE49-F238E27FC236}">
                <a16:creationId xmlns:a16="http://schemas.microsoft.com/office/drawing/2014/main" id="{C27000F0-CE84-4A1B-A8DF-499744089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1" y="838201"/>
            <a:ext cx="28575" cy="3673475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Rectangle 19">
            <a:extLst>
              <a:ext uri="{FF2B5EF4-FFF2-40B4-BE49-F238E27FC236}">
                <a16:creationId xmlns:a16="http://schemas.microsoft.com/office/drawing/2014/main" id="{82354757-3068-48DD-8422-4BFA9929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762001"/>
            <a:ext cx="133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endParaRPr lang="en-US" altLang="en-US"/>
          </a:p>
        </p:txBody>
      </p:sp>
      <p:sp>
        <p:nvSpPr>
          <p:cNvPr id="7186" name="Line 20">
            <a:extLst>
              <a:ext uri="{FF2B5EF4-FFF2-40B4-BE49-F238E27FC236}">
                <a16:creationId xmlns:a16="http://schemas.microsoft.com/office/drawing/2014/main" id="{EC257B71-4ACD-4C42-BC5F-E6BD104C91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37289" y="1381125"/>
            <a:ext cx="3667125" cy="20383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21">
            <a:extLst>
              <a:ext uri="{FF2B5EF4-FFF2-40B4-BE49-F238E27FC236}">
                <a16:creationId xmlns:a16="http://schemas.microsoft.com/office/drawing/2014/main" id="{347E9149-0742-440E-A064-C9F74887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7288" y="3419475"/>
            <a:ext cx="1847850" cy="109220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2">
            <a:extLst>
              <a:ext uri="{FF2B5EF4-FFF2-40B4-BE49-F238E27FC236}">
                <a16:creationId xmlns:a16="http://schemas.microsoft.com/office/drawing/2014/main" id="{69BBFD5E-33D1-4E12-8F10-125280B90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1" y="2895601"/>
            <a:ext cx="887413" cy="1624013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3">
            <a:extLst>
              <a:ext uri="{FF2B5EF4-FFF2-40B4-BE49-F238E27FC236}">
                <a16:creationId xmlns:a16="http://schemas.microsoft.com/office/drawing/2014/main" id="{7F35E7B8-733C-43D8-80F5-915541DBEE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85139" y="1381125"/>
            <a:ext cx="1819275" cy="3130550"/>
          </a:xfrm>
          <a:prstGeom prst="line">
            <a:avLst/>
          </a:prstGeom>
          <a:noFill/>
          <a:ln w="14288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Oval 24">
            <a:extLst>
              <a:ext uri="{FF2B5EF4-FFF2-40B4-BE49-F238E27FC236}">
                <a16:creationId xmlns:a16="http://schemas.microsoft.com/office/drawing/2014/main" id="{22C3ED50-3291-4821-8026-38D56E331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6" y="4483101"/>
            <a:ext cx="74613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1" name="Rectangle 25">
            <a:extLst>
              <a:ext uri="{FF2B5EF4-FFF2-40B4-BE49-F238E27FC236}">
                <a16:creationId xmlns:a16="http://schemas.microsoft.com/office/drawing/2014/main" id="{514416CD-749F-44F3-8C3D-43395B6E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938" y="4586289"/>
            <a:ext cx="1939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en-US" altLang="en-US"/>
          </a:p>
        </p:txBody>
      </p:sp>
      <p:sp>
        <p:nvSpPr>
          <p:cNvPr id="7192" name="Oval 26">
            <a:extLst>
              <a:ext uri="{FF2B5EF4-FFF2-40B4-BE49-F238E27FC236}">
                <a16:creationId xmlns:a16="http://schemas.microsoft.com/office/drawing/2014/main" id="{A73A7072-8E3C-49A7-AC8C-E48EA90E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6564" y="4483101"/>
            <a:ext cx="7302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3" name="Rectangle 27">
            <a:extLst>
              <a:ext uri="{FF2B5EF4-FFF2-40B4-BE49-F238E27FC236}">
                <a16:creationId xmlns:a16="http://schemas.microsoft.com/office/drawing/2014/main" id="{55620481-A96A-432E-B0CD-2C3D67EA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0" y="4586288"/>
            <a:ext cx="18915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00" b="1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endParaRPr lang="en-US" altLang="en-US"/>
          </a:p>
        </p:txBody>
      </p:sp>
      <p:sp>
        <p:nvSpPr>
          <p:cNvPr id="7194" name="Oval 28">
            <a:extLst>
              <a:ext uri="{FF2B5EF4-FFF2-40B4-BE49-F238E27FC236}">
                <a16:creationId xmlns:a16="http://schemas.microsoft.com/office/drawing/2014/main" id="{A5E46A83-B15F-4240-89C5-15E438F03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4413" y="4483101"/>
            <a:ext cx="74612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5" name="Rectangle 29">
            <a:extLst>
              <a:ext uri="{FF2B5EF4-FFF2-40B4-BE49-F238E27FC236}">
                <a16:creationId xmlns:a16="http://schemas.microsoft.com/office/drawing/2014/main" id="{9A4DA9EB-EDF3-4D4C-A33E-064DB64A5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863" y="4556126"/>
            <a:ext cx="1778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endParaRPr lang="en-US" altLang="en-US"/>
          </a:p>
        </p:txBody>
      </p:sp>
      <p:sp>
        <p:nvSpPr>
          <p:cNvPr id="7196" name="Oval 30">
            <a:extLst>
              <a:ext uri="{FF2B5EF4-FFF2-40B4-BE49-F238E27FC236}">
                <a16:creationId xmlns:a16="http://schemas.microsoft.com/office/drawing/2014/main" id="{247847C9-012F-4D3A-A3E2-CF1E13B78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1" y="2857501"/>
            <a:ext cx="73025" cy="74613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7" name="Rectangle 31">
            <a:extLst>
              <a:ext uri="{FF2B5EF4-FFF2-40B4-BE49-F238E27FC236}">
                <a16:creationId xmlns:a16="http://schemas.microsoft.com/office/drawing/2014/main" id="{A86559A2-C5BC-425C-8E17-4922B6A74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1" y="2533651"/>
            <a:ext cx="2524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endParaRPr lang="en-US" altLang="en-US"/>
          </a:p>
        </p:txBody>
      </p:sp>
      <p:sp>
        <p:nvSpPr>
          <p:cNvPr id="7198" name="Oval 32">
            <a:extLst>
              <a:ext uri="{FF2B5EF4-FFF2-40B4-BE49-F238E27FC236}">
                <a16:creationId xmlns:a16="http://schemas.microsoft.com/office/drawing/2014/main" id="{FC2CD9F0-27FC-4BDE-9A31-1700C2091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9" y="3389313"/>
            <a:ext cx="73025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9" name="Rectangle 33">
            <a:extLst>
              <a:ext uri="{FF2B5EF4-FFF2-40B4-BE49-F238E27FC236}">
                <a16:creationId xmlns:a16="http://schemas.microsoft.com/office/drawing/2014/main" id="{BAD81814-EB8E-41D2-85A1-EB7F2F10D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255964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endParaRPr lang="en-US" altLang="en-US"/>
          </a:p>
        </p:txBody>
      </p:sp>
      <p:sp>
        <p:nvSpPr>
          <p:cNvPr id="7200" name="Oval 34">
            <a:extLst>
              <a:ext uri="{FF2B5EF4-FFF2-40B4-BE49-F238E27FC236}">
                <a16:creationId xmlns:a16="http://schemas.microsoft.com/office/drawing/2014/main" id="{F44AC936-89EE-4E0E-8693-13A1AD0C7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6" y="3389313"/>
            <a:ext cx="74613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1" name="Oval 35">
            <a:extLst>
              <a:ext uri="{FF2B5EF4-FFF2-40B4-BE49-F238E27FC236}">
                <a16:creationId xmlns:a16="http://schemas.microsoft.com/office/drawing/2014/main" id="{111B70A9-2A8C-4EDA-A106-99B45AE4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839" y="1350963"/>
            <a:ext cx="73025" cy="746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2" name="Rectangle 36">
            <a:extLst>
              <a:ext uri="{FF2B5EF4-FFF2-40B4-BE49-F238E27FC236}">
                <a16:creationId xmlns:a16="http://schemas.microsoft.com/office/drawing/2014/main" id="{B4CCC40F-E576-49A6-ADC8-67FF5693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475" y="1247776"/>
            <a:ext cx="1920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endParaRPr lang="en-US" altLang="en-US"/>
          </a:p>
        </p:txBody>
      </p:sp>
      <p:sp>
        <p:nvSpPr>
          <p:cNvPr id="152613" name="Line 37">
            <a:extLst>
              <a:ext uri="{FF2B5EF4-FFF2-40B4-BE49-F238E27FC236}">
                <a16:creationId xmlns:a16="http://schemas.microsoft.com/office/drawing/2014/main" id="{6F0EBE56-F4D2-4C30-91BE-58DF642FC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962400"/>
            <a:ext cx="152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14" name="Line 38">
            <a:extLst>
              <a:ext uri="{FF2B5EF4-FFF2-40B4-BE49-F238E27FC236}">
                <a16:creationId xmlns:a16="http://schemas.microsoft.com/office/drawing/2014/main" id="{07ED89B0-E0D7-4469-81C8-C537BFE98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048000"/>
            <a:ext cx="1524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2615" name="Group 39">
            <a:extLst>
              <a:ext uri="{FF2B5EF4-FFF2-40B4-BE49-F238E27FC236}">
                <a16:creationId xmlns:a16="http://schemas.microsoft.com/office/drawing/2014/main" id="{1CC46E89-9E1E-4275-8F01-43085BDE396C}"/>
              </a:ext>
            </a:extLst>
          </p:cNvPr>
          <p:cNvGrpSpPr>
            <a:grpSpLocks/>
          </p:cNvGrpSpPr>
          <p:nvPr/>
        </p:nvGrpSpPr>
        <p:grpSpPr bwMode="auto">
          <a:xfrm>
            <a:off x="9829800" y="2743200"/>
            <a:ext cx="228600" cy="152400"/>
            <a:chOff x="5232" y="2667"/>
            <a:chExt cx="144" cy="96"/>
          </a:xfrm>
        </p:grpSpPr>
        <p:sp>
          <p:nvSpPr>
            <p:cNvPr id="7238" name="Line 40">
              <a:extLst>
                <a:ext uri="{FF2B5EF4-FFF2-40B4-BE49-F238E27FC236}">
                  <a16:creationId xmlns:a16="http://schemas.microsoft.com/office/drawing/2014/main" id="{87A535FE-74F7-496E-A264-398BE1F0D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2" y="2688"/>
              <a:ext cx="144" cy="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Line 41">
              <a:extLst>
                <a:ext uri="{FF2B5EF4-FFF2-40B4-BE49-F238E27FC236}">
                  <a16:creationId xmlns:a16="http://schemas.microsoft.com/office/drawing/2014/main" id="{FC1A5ADC-EBAA-45BB-88C3-B4EFC929B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" y="2667"/>
              <a:ext cx="96" cy="9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2618" name="Group 42">
            <a:extLst>
              <a:ext uri="{FF2B5EF4-FFF2-40B4-BE49-F238E27FC236}">
                <a16:creationId xmlns:a16="http://schemas.microsoft.com/office/drawing/2014/main" id="{CDF010AD-FD94-40E8-A50F-A925C6993F66}"/>
              </a:ext>
            </a:extLst>
          </p:cNvPr>
          <p:cNvGrpSpPr>
            <a:grpSpLocks/>
          </p:cNvGrpSpPr>
          <p:nvPr/>
        </p:nvGrpSpPr>
        <p:grpSpPr bwMode="auto">
          <a:xfrm>
            <a:off x="8720138" y="1909763"/>
            <a:ext cx="228600" cy="152400"/>
            <a:chOff x="5232" y="2667"/>
            <a:chExt cx="144" cy="96"/>
          </a:xfrm>
        </p:grpSpPr>
        <p:sp>
          <p:nvSpPr>
            <p:cNvPr id="7236" name="Line 43">
              <a:extLst>
                <a:ext uri="{FF2B5EF4-FFF2-40B4-BE49-F238E27FC236}">
                  <a16:creationId xmlns:a16="http://schemas.microsoft.com/office/drawing/2014/main" id="{CD7145C2-FAD0-4253-AC18-71547547A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2" y="2688"/>
              <a:ext cx="144" cy="4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7" name="Line 44">
              <a:extLst>
                <a:ext uri="{FF2B5EF4-FFF2-40B4-BE49-F238E27FC236}">
                  <a16:creationId xmlns:a16="http://schemas.microsoft.com/office/drawing/2014/main" id="{53AE4A08-6BCB-4F04-844E-E2A91E1AB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" y="2667"/>
              <a:ext cx="96" cy="9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07" name="Group 45">
            <a:extLst>
              <a:ext uri="{FF2B5EF4-FFF2-40B4-BE49-F238E27FC236}">
                <a16:creationId xmlns:a16="http://schemas.microsoft.com/office/drawing/2014/main" id="{CFCD4699-0289-4F33-9AC4-3EEF577A9E88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295400"/>
            <a:ext cx="5334000" cy="990600"/>
            <a:chOff x="528" y="816"/>
            <a:chExt cx="3360" cy="624"/>
          </a:xfrm>
        </p:grpSpPr>
        <p:graphicFrame>
          <p:nvGraphicFramePr>
            <p:cNvPr id="7234" name="Object 46">
              <a:extLst>
                <a:ext uri="{FF2B5EF4-FFF2-40B4-BE49-F238E27FC236}">
                  <a16:creationId xmlns:a16="http://schemas.microsoft.com/office/drawing/2014/main" id="{ECDB9122-9292-4EC9-97F8-D579295D70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8" y="816"/>
            <a:ext cx="1429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Equation" r:id="rId7" imgW="1002960" imgH="253800" progId="Equation.DSMT4">
                    <p:embed/>
                  </p:oleObj>
                </mc:Choice>
                <mc:Fallback>
                  <p:oleObj name="Equation" r:id="rId7" imgW="1002960" imgH="253800" progId="Equation.DSMT4">
                    <p:embed/>
                    <p:pic>
                      <p:nvPicPr>
                        <p:cNvPr id="7234" name="Object 46">
                          <a:extLst>
                            <a:ext uri="{FF2B5EF4-FFF2-40B4-BE49-F238E27FC236}">
                              <a16:creationId xmlns:a16="http://schemas.microsoft.com/office/drawing/2014/main" id="{ECDB9122-9292-4EC9-97F8-D579295D70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" y="816"/>
                          <a:ext cx="1429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35" name="Text Box 47">
              <a:extLst>
                <a:ext uri="{FF2B5EF4-FFF2-40B4-BE49-F238E27FC236}">
                  <a16:creationId xmlns:a16="http://schemas.microsoft.com/office/drawing/2014/main" id="{7C2CC311-F0CB-4DCA-8D6B-F65C5CD406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152"/>
              <a:ext cx="33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b)  CD = AC + BD.</a:t>
              </a:r>
            </a:p>
          </p:txBody>
        </p:sp>
      </p:grpSp>
      <p:sp>
        <p:nvSpPr>
          <p:cNvPr id="7208" name="Line 50">
            <a:extLst>
              <a:ext uri="{FF2B5EF4-FFF2-40B4-BE49-F238E27FC236}">
                <a16:creationId xmlns:a16="http://schemas.microsoft.com/office/drawing/2014/main" id="{16CCD1D6-0D67-46A1-A8B2-6B89D28FF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1447800"/>
            <a:ext cx="3581400" cy="1981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" name="Line 51">
            <a:extLst>
              <a:ext uri="{FF2B5EF4-FFF2-40B4-BE49-F238E27FC236}">
                <a16:creationId xmlns:a16="http://schemas.microsoft.com/office/drawing/2014/main" id="{DB298960-3968-4741-B651-005FA6539C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429000"/>
            <a:ext cx="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0" name="Line 52">
            <a:extLst>
              <a:ext uri="{FF2B5EF4-FFF2-40B4-BE49-F238E27FC236}">
                <a16:creationId xmlns:a16="http://schemas.microsoft.com/office/drawing/2014/main" id="{EBB0B607-6BCC-4B27-90F2-D59DDA86E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0" y="1371600"/>
            <a:ext cx="0" cy="31813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29" name="Text Box 53">
            <a:extLst>
              <a:ext uri="{FF2B5EF4-FFF2-40B4-BE49-F238E27FC236}">
                <a16:creationId xmlns:a16="http://schemas.microsoft.com/office/drawing/2014/main" id="{9D459281-7FAE-42DB-9B2C-210DF93FD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038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2630" name="Text Box 54">
            <a:extLst>
              <a:ext uri="{FF2B5EF4-FFF2-40B4-BE49-F238E27FC236}">
                <a16:creationId xmlns:a16="http://schemas.microsoft.com/office/drawing/2014/main" id="{D24D8067-AD6D-44A6-81A5-BE559DF2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81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CC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2631" name="Arc 55">
            <a:extLst>
              <a:ext uri="{FF2B5EF4-FFF2-40B4-BE49-F238E27FC236}">
                <a16:creationId xmlns:a16="http://schemas.microsoft.com/office/drawing/2014/main" id="{3180812C-D1CC-4B2C-A0F8-78F6F96039C5}"/>
              </a:ext>
            </a:extLst>
          </p:cNvPr>
          <p:cNvSpPr>
            <a:spLocks/>
          </p:cNvSpPr>
          <p:nvPr/>
        </p:nvSpPr>
        <p:spPr bwMode="auto">
          <a:xfrm rot="12703660" flipV="1">
            <a:off x="7296150" y="4195764"/>
            <a:ext cx="369888" cy="376237"/>
          </a:xfrm>
          <a:custGeom>
            <a:avLst/>
            <a:gdLst>
              <a:gd name="T0" fmla="*/ 4003986 w 21600"/>
              <a:gd name="T1" fmla="*/ 0 h 31760"/>
              <a:gd name="T2" fmla="*/ 4551181 w 21600"/>
              <a:gd name="T3" fmla="*/ 4456999 h 31760"/>
              <a:gd name="T4" fmla="*/ 0 w 21600"/>
              <a:gd name="T5" fmla="*/ 2348768 h 317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1760" fill="none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</a:path>
              <a:path w="21600" h="31760" stroke="0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  <a:lnTo>
                  <a:pt x="0" y="16737"/>
                </a:lnTo>
                <a:lnTo>
                  <a:pt x="13654" y="-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632" name="Text Box 56">
            <a:extLst>
              <a:ext uri="{FF2B5EF4-FFF2-40B4-BE49-F238E27FC236}">
                <a16:creationId xmlns:a16="http://schemas.microsoft.com/office/drawing/2014/main" id="{B325CEE9-A7BD-4561-BFB3-5899FCE2D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1148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2633" name="Text Box 57">
            <a:extLst>
              <a:ext uri="{FF2B5EF4-FFF2-40B4-BE49-F238E27FC236}">
                <a16:creationId xmlns:a16="http://schemas.microsoft.com/office/drawing/2014/main" id="{AFD256A8-B695-4E03-A071-E63929AA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6576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152634" name="Group 58">
            <a:extLst>
              <a:ext uri="{FF2B5EF4-FFF2-40B4-BE49-F238E27FC236}">
                <a16:creationId xmlns:a16="http://schemas.microsoft.com/office/drawing/2014/main" id="{F163A743-7C90-4705-BBB8-650B90064A7D}"/>
              </a:ext>
            </a:extLst>
          </p:cNvPr>
          <p:cNvGrpSpPr>
            <a:grpSpLocks/>
          </p:cNvGrpSpPr>
          <p:nvPr/>
        </p:nvGrpSpPr>
        <p:grpSpPr bwMode="auto">
          <a:xfrm rot="7865183">
            <a:off x="7891463" y="3933826"/>
            <a:ext cx="506413" cy="830262"/>
            <a:chOff x="4416" y="1680"/>
            <a:chExt cx="319" cy="459"/>
          </a:xfrm>
        </p:grpSpPr>
        <p:sp>
          <p:nvSpPr>
            <p:cNvPr id="7230" name="Arc 59">
              <a:extLst>
                <a:ext uri="{FF2B5EF4-FFF2-40B4-BE49-F238E27FC236}">
                  <a16:creationId xmlns:a16="http://schemas.microsoft.com/office/drawing/2014/main" id="{93D5AADD-C6A8-458D-97DA-AE0CEF3E16F1}"/>
                </a:ext>
              </a:extLst>
            </p:cNvPr>
            <p:cNvSpPr>
              <a:spLocks/>
            </p:cNvSpPr>
            <p:nvPr/>
          </p:nvSpPr>
          <p:spPr bwMode="auto">
            <a:xfrm rot="21090697" flipH="1">
              <a:off x="4495" y="1897"/>
              <a:ext cx="240" cy="242"/>
            </a:xfrm>
            <a:custGeom>
              <a:avLst/>
              <a:gdLst>
                <a:gd name="T0" fmla="*/ 2 w 21600"/>
                <a:gd name="T1" fmla="*/ 0 h 21871"/>
                <a:gd name="T2" fmla="*/ 2 w 21600"/>
                <a:gd name="T3" fmla="*/ 3 h 21871"/>
                <a:gd name="T4" fmla="*/ 0 w 21600"/>
                <a:gd name="T5" fmla="*/ 1 h 218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871" fill="none" extrusionOk="0">
                  <a:moveTo>
                    <a:pt x="20053" y="0"/>
                  </a:moveTo>
                  <a:cubicBezTo>
                    <a:pt x="21075" y="2552"/>
                    <a:pt x="21600" y="5276"/>
                    <a:pt x="21600" y="8026"/>
                  </a:cubicBezTo>
                  <a:cubicBezTo>
                    <a:pt x="21600" y="13086"/>
                    <a:pt x="19823" y="17986"/>
                    <a:pt x="16579" y="21871"/>
                  </a:cubicBezTo>
                </a:path>
                <a:path w="21600" h="21871" stroke="0" extrusionOk="0">
                  <a:moveTo>
                    <a:pt x="20053" y="0"/>
                  </a:moveTo>
                  <a:cubicBezTo>
                    <a:pt x="21075" y="2552"/>
                    <a:pt x="21600" y="5276"/>
                    <a:pt x="21600" y="8026"/>
                  </a:cubicBezTo>
                  <a:cubicBezTo>
                    <a:pt x="21600" y="13086"/>
                    <a:pt x="19823" y="17986"/>
                    <a:pt x="16579" y="21871"/>
                  </a:cubicBezTo>
                  <a:lnTo>
                    <a:pt x="0" y="8026"/>
                  </a:lnTo>
                  <a:lnTo>
                    <a:pt x="20053" y="0"/>
                  </a:lnTo>
                  <a:close/>
                </a:path>
              </a:pathLst>
            </a:cu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Arc 60">
              <a:extLst>
                <a:ext uri="{FF2B5EF4-FFF2-40B4-BE49-F238E27FC236}">
                  <a16:creationId xmlns:a16="http://schemas.microsoft.com/office/drawing/2014/main" id="{DAC8A44C-85A6-478E-BCE0-43D7883EB531}"/>
                </a:ext>
              </a:extLst>
            </p:cNvPr>
            <p:cNvSpPr>
              <a:spLocks/>
            </p:cNvSpPr>
            <p:nvPr/>
          </p:nvSpPr>
          <p:spPr bwMode="auto">
            <a:xfrm rot="461039" flipH="1">
              <a:off x="4464" y="1680"/>
              <a:ext cx="240" cy="254"/>
            </a:xfrm>
            <a:custGeom>
              <a:avLst/>
              <a:gdLst>
                <a:gd name="T0" fmla="*/ 2 w 21600"/>
                <a:gd name="T1" fmla="*/ 0 h 22820"/>
                <a:gd name="T2" fmla="*/ 2 w 21600"/>
                <a:gd name="T3" fmla="*/ 3 h 22820"/>
                <a:gd name="T4" fmla="*/ 0 w 21600"/>
                <a:gd name="T5" fmla="*/ 2 h 228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820" fill="none" extrusionOk="0">
                  <a:moveTo>
                    <a:pt x="16696" y="-1"/>
                  </a:moveTo>
                  <a:cubicBezTo>
                    <a:pt x="19866" y="3863"/>
                    <a:pt x="21600" y="8706"/>
                    <a:pt x="21600" y="13704"/>
                  </a:cubicBezTo>
                  <a:cubicBezTo>
                    <a:pt x="21600" y="16853"/>
                    <a:pt x="20911" y="19964"/>
                    <a:pt x="19582" y="22820"/>
                  </a:cubicBezTo>
                </a:path>
                <a:path w="21600" h="22820" stroke="0" extrusionOk="0">
                  <a:moveTo>
                    <a:pt x="16696" y="-1"/>
                  </a:moveTo>
                  <a:cubicBezTo>
                    <a:pt x="19866" y="3863"/>
                    <a:pt x="21600" y="8706"/>
                    <a:pt x="21600" y="13704"/>
                  </a:cubicBezTo>
                  <a:cubicBezTo>
                    <a:pt x="21600" y="16853"/>
                    <a:pt x="20911" y="19964"/>
                    <a:pt x="19582" y="22820"/>
                  </a:cubicBezTo>
                  <a:lnTo>
                    <a:pt x="0" y="13704"/>
                  </a:lnTo>
                  <a:lnTo>
                    <a:pt x="16696" y="-1"/>
                  </a:lnTo>
                  <a:close/>
                </a:path>
              </a:pathLst>
            </a:cu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2" name="Line 61">
              <a:extLst>
                <a:ext uri="{FF2B5EF4-FFF2-40B4-BE49-F238E27FC236}">
                  <a16:creationId xmlns:a16="http://schemas.microsoft.com/office/drawing/2014/main" id="{8601446E-F4E5-4B57-82BC-1FAD2B116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776"/>
              <a:ext cx="96" cy="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62">
              <a:extLst>
                <a:ext uri="{FF2B5EF4-FFF2-40B4-BE49-F238E27FC236}">
                  <a16:creationId xmlns:a16="http://schemas.microsoft.com/office/drawing/2014/main" id="{39A2BE22-D82F-423F-99F0-EE9642123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6" y="1968"/>
              <a:ext cx="84" cy="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639" name="Arc 63">
            <a:extLst>
              <a:ext uri="{FF2B5EF4-FFF2-40B4-BE49-F238E27FC236}">
                <a16:creationId xmlns:a16="http://schemas.microsoft.com/office/drawing/2014/main" id="{08600449-5850-4FEB-9FD0-9786943FBD8A}"/>
              </a:ext>
            </a:extLst>
          </p:cNvPr>
          <p:cNvSpPr>
            <a:spLocks/>
          </p:cNvSpPr>
          <p:nvPr/>
        </p:nvSpPr>
        <p:spPr bwMode="auto">
          <a:xfrm rot="12703660" flipV="1">
            <a:off x="7500939" y="3952875"/>
            <a:ext cx="369887" cy="304800"/>
          </a:xfrm>
          <a:custGeom>
            <a:avLst/>
            <a:gdLst>
              <a:gd name="T0" fmla="*/ 4003975 w 21600"/>
              <a:gd name="T1" fmla="*/ 0 h 31760"/>
              <a:gd name="T2" fmla="*/ 4551168 w 21600"/>
              <a:gd name="T3" fmla="*/ 2925159 h 31760"/>
              <a:gd name="T4" fmla="*/ 0 w 21600"/>
              <a:gd name="T5" fmla="*/ 1541514 h 317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1760" fill="none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</a:path>
              <a:path w="21600" h="31760" stroke="0" extrusionOk="0">
                <a:moveTo>
                  <a:pt x="13654" y="-1"/>
                </a:moveTo>
                <a:cubicBezTo>
                  <a:pt x="18682" y="4102"/>
                  <a:pt x="21600" y="10247"/>
                  <a:pt x="21600" y="16737"/>
                </a:cubicBezTo>
                <a:cubicBezTo>
                  <a:pt x="21600" y="22343"/>
                  <a:pt x="19419" y="27731"/>
                  <a:pt x="15519" y="31759"/>
                </a:cubicBezTo>
                <a:lnTo>
                  <a:pt x="0" y="16737"/>
                </a:lnTo>
                <a:lnTo>
                  <a:pt x="13654" y="-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8" name="Rectangle 64">
            <a:extLst>
              <a:ext uri="{FF2B5EF4-FFF2-40B4-BE49-F238E27FC236}">
                <a16:creationId xmlns:a16="http://schemas.microsoft.com/office/drawing/2014/main" id="{482E1F40-844B-45F2-88A9-3EC1549D7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4357688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9" name="Rectangle 65">
            <a:extLst>
              <a:ext uri="{FF2B5EF4-FFF2-40B4-BE49-F238E27FC236}">
                <a16:creationId xmlns:a16="http://schemas.microsoft.com/office/drawing/2014/main" id="{3DB9711F-5348-46BD-BB56-37A8439CC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0" name="Rectangle 66">
            <a:extLst>
              <a:ext uri="{FF2B5EF4-FFF2-40B4-BE49-F238E27FC236}">
                <a16:creationId xmlns:a16="http://schemas.microsoft.com/office/drawing/2014/main" id="{2167C810-8291-4175-88DC-4290E05E3408}"/>
              </a:ext>
            </a:extLst>
          </p:cNvPr>
          <p:cNvSpPr>
            <a:spLocks noChangeArrowheads="1"/>
          </p:cNvSpPr>
          <p:nvPr/>
        </p:nvSpPr>
        <p:spPr bwMode="auto">
          <a:xfrm rot="19749390">
            <a:off x="7196138" y="285115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1" name="Rectangle 67">
            <a:extLst>
              <a:ext uri="{FF2B5EF4-FFF2-40B4-BE49-F238E27FC236}">
                <a16:creationId xmlns:a16="http://schemas.microsoft.com/office/drawing/2014/main" id="{ED608E07-087C-4D74-A895-117ACA24F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378" y="2286000"/>
            <a:ext cx="35099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c)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</a:rPr>
              <a:t> AC.BD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đổi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M di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chuyển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400" dirty="0">
                <a:latin typeface="Times New Roman" panose="02020603050405020304" pitchFamily="18" charset="0"/>
              </a:rPr>
              <a:t> (O).  </a:t>
            </a:r>
          </a:p>
        </p:txBody>
      </p:sp>
      <p:sp>
        <p:nvSpPr>
          <p:cNvPr id="152644" name="Rectangle 68">
            <a:extLst>
              <a:ext uri="{FF2B5EF4-FFF2-40B4-BE49-F238E27FC236}">
                <a16:creationId xmlns:a16="http://schemas.microsoft.com/office/drawing/2014/main" id="{1C0E9DEA-5969-457A-862D-D659E1D3D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638800"/>
            <a:ext cx="259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</a:rPr>
              <a:t>AC.BD=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223" name="Text Box 72">
            <a:extLst>
              <a:ext uri="{FF2B5EF4-FFF2-40B4-BE49-F238E27FC236}">
                <a16:creationId xmlns:a16="http://schemas.microsoft.com/office/drawing/2014/main" id="{92F4BC96-7704-4877-A049-35A68EE6E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572" y="321856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>
                <a:solidFill>
                  <a:srgbClr val="FF0000"/>
                </a:solidFill>
                <a:latin typeface="Times New Roman" panose="02020603050405020304" pitchFamily="18" charset="0"/>
              </a:rPr>
              <a:t>Chứng minh:</a:t>
            </a:r>
          </a:p>
        </p:txBody>
      </p:sp>
      <p:sp>
        <p:nvSpPr>
          <p:cNvPr id="7224" name="Text Box 73">
            <a:extLst>
              <a:ext uri="{FF2B5EF4-FFF2-40B4-BE49-F238E27FC236}">
                <a16:creationId xmlns:a16="http://schemas.microsoft.com/office/drawing/2014/main" id="{6C6D1843-E4E9-4E11-BE19-A7662BAB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8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đk AB</a:t>
            </a:r>
          </a:p>
        </p:txBody>
      </p:sp>
      <p:sp>
        <p:nvSpPr>
          <p:cNvPr id="152654" name="Rectangle 78">
            <a:extLst>
              <a:ext uri="{FF2B5EF4-FFF2-40B4-BE49-F238E27FC236}">
                <a16:creationId xmlns:a16="http://schemas.microsoft.com/office/drawing/2014/main" id="{D01ABCCA-2A31-470B-B78B-A397B5CED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c)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</a:rPr>
              <a:t> AC.BD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đổi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</a:rPr>
              <a:t> M di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chuyển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nửa</a:t>
            </a:r>
            <a:r>
              <a:rPr lang="en-US" altLang="en-US" sz="2400" dirty="0">
                <a:latin typeface="Times New Roman" panose="02020603050405020304" pitchFamily="18" charset="0"/>
              </a:rPr>
              <a:t> (O).  </a:t>
            </a:r>
          </a:p>
        </p:txBody>
      </p:sp>
      <p:sp>
        <p:nvSpPr>
          <p:cNvPr id="7226" name="AutoShape 80">
            <a:hlinkClick r:id="rId9" action="ppaction://program" highlightClick="1"/>
            <a:extLst>
              <a:ext uri="{FF2B5EF4-FFF2-40B4-BE49-F238E27FC236}">
                <a16:creationId xmlns:a16="http://schemas.microsoft.com/office/drawing/2014/main" id="{E931381C-B438-4B6D-93DE-79DCC872A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6324600"/>
            <a:ext cx="4572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2657" name="Rectangle 81">
            <a:extLst>
              <a:ext uri="{FF2B5EF4-FFF2-40B4-BE49-F238E27FC236}">
                <a16:creationId xmlns:a16="http://schemas.microsoft.com/office/drawing/2014/main" id="{A7D3F3C3-4766-4348-9504-9507CDF4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0"/>
            <a:ext cx="259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</a:rPr>
              <a:t>AC.BD=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CM.MD</a:t>
            </a:r>
          </a:p>
        </p:txBody>
      </p:sp>
      <p:sp>
        <p:nvSpPr>
          <p:cNvPr id="152650" name="AutoShape 74">
            <a:extLst>
              <a:ext uri="{FF2B5EF4-FFF2-40B4-BE49-F238E27FC236}">
                <a16:creationId xmlns:a16="http://schemas.microsoft.com/office/drawing/2014/main" id="{33BD920A-6052-4BA4-B7BE-4F6DE7351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872" y="3675768"/>
            <a:ext cx="4419600" cy="3276600"/>
          </a:xfrm>
          <a:prstGeom prst="cloudCallout">
            <a:avLst>
              <a:gd name="adj1" fmla="val -31755"/>
              <a:gd name="adj2" fmla="val 74662"/>
            </a:avLst>
          </a:prstGeom>
          <a:solidFill>
            <a:srgbClr val="E6F616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52651" name="Picture 75">
            <a:extLst>
              <a:ext uri="{FF2B5EF4-FFF2-40B4-BE49-F238E27FC236}">
                <a16:creationId xmlns:a16="http://schemas.microsoft.com/office/drawing/2014/main" id="{CEC45A59-7527-4AC3-AF0E-3D9690A9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9" y="4182652"/>
            <a:ext cx="3505200" cy="2217738"/>
          </a:xfrm>
          <a:prstGeom prst="rect">
            <a:avLst/>
          </a:prstGeom>
          <a:solidFill>
            <a:srgbClr val="E6F6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52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2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2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52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52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2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2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2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2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2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2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2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2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2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2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2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2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52" grpId="0" animBg="1"/>
      <p:bldP spid="152629" grpId="0"/>
      <p:bldP spid="152630" grpId="0"/>
      <p:bldP spid="152632" grpId="0"/>
      <p:bldP spid="152633" grpId="0"/>
      <p:bldP spid="152644" grpId="0"/>
      <p:bldP spid="152654" grpId="0"/>
      <p:bldP spid="1526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-154748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977327" y="2079745"/>
            <a:ext cx="7137341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lý thuyết, định lý.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bài 26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28/115-116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(SGK)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/>
          </p:cNvSpPr>
          <p:nvPr/>
        </p:nvSpPr>
        <p:spPr bwMode="auto">
          <a:xfrm>
            <a:off x="1259579" y="1726809"/>
            <a:ext cx="965043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6:</a:t>
            </a:r>
          </a:p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TÍNH CHẤT HAI TIẾP TUYẾN CẮT NHAU</a:t>
            </a:r>
          </a:p>
        </p:txBody>
      </p:sp>
      <p:pic>
        <p:nvPicPr>
          <p:cNvPr id="6148" name="Picture 4" descr="Bible2 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1"/>
            <a:ext cx="331046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o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oo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61954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boca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676">
            <a:off x="9211733" y="7250113"/>
            <a:ext cx="223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ER\Desktop\vẽ\Khung hinh dep photoshop (14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26" y="-1747523"/>
            <a:ext cx="15226414" cy="106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477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805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7104" y="935235"/>
            <a:ext cx="3469819" cy="455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marL="514350" indent="-514350" algn="just">
              <a:buAutoNum type="alphaLcParenR"/>
            </a:pPr>
            <a:endParaRPr lang="fr-FR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44441" y="1390869"/>
            <a:ext cx="8255302" cy="19713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AB, AC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(O).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29" y="1600070"/>
            <a:ext cx="3783070" cy="28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272133"/>
              </p:ext>
            </p:extLst>
          </p:nvPr>
        </p:nvGraphicFramePr>
        <p:xfrm>
          <a:off x="3962598" y="4431928"/>
          <a:ext cx="1951037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4" imgW="660240" imgH="203040" progId="Equation.DSMT4">
                  <p:embed/>
                </p:oleObj>
              </mc:Choice>
              <mc:Fallback>
                <p:oleObj name="Equation" r:id="rId4" imgW="660240" imgH="203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598" y="4431928"/>
                        <a:ext cx="1951037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913878"/>
              </p:ext>
            </p:extLst>
          </p:nvPr>
        </p:nvGraphicFramePr>
        <p:xfrm>
          <a:off x="5869185" y="4304489"/>
          <a:ext cx="24765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6" imgW="838080" imgH="253800" progId="Equation.DSMT4">
                  <p:embed/>
                </p:oleObj>
              </mc:Choice>
              <mc:Fallback>
                <p:oleObj name="Equation" r:id="rId6" imgW="838080" imgH="2538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185" y="4304489"/>
                        <a:ext cx="24765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81925"/>
              </p:ext>
            </p:extLst>
          </p:nvPr>
        </p:nvGraphicFramePr>
        <p:xfrm>
          <a:off x="8328223" y="4310839"/>
          <a:ext cx="24749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8" imgW="838080" imgH="228600" progId="Equation.DSMT4">
                  <p:embed/>
                </p:oleObj>
              </mc:Choice>
              <mc:Fallback>
                <p:oleObj name="Equation" r:id="rId8" imgW="8380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223" y="4310839"/>
                        <a:ext cx="24749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757246" y="3516924"/>
            <a:ext cx="7257757" cy="8159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</a:p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1078619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10474" y="1244011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29" y="1600070"/>
            <a:ext cx="3783070" cy="28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205652"/>
              </p:ext>
            </p:extLst>
          </p:nvPr>
        </p:nvGraphicFramePr>
        <p:xfrm>
          <a:off x="7942416" y="1485900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4" imgW="622080" imgH="177480" progId="Equation.DSMT4">
                  <p:embed/>
                </p:oleObj>
              </mc:Choice>
              <mc:Fallback>
                <p:oleObj name="Equation" r:id="rId4" imgW="622080" imgH="177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416" y="1485900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538797"/>
              </p:ext>
            </p:extLst>
          </p:nvPr>
        </p:nvGraphicFramePr>
        <p:xfrm>
          <a:off x="8077200" y="1933085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6" imgW="799920" imgH="228600" progId="Equation.DSMT4">
                  <p:embed/>
                </p:oleObj>
              </mc:Choice>
              <mc:Fallback>
                <p:oleObj name="Equation" r:id="rId6" imgW="79992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1933085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94349"/>
              </p:ext>
            </p:extLst>
          </p:nvPr>
        </p:nvGraphicFramePr>
        <p:xfrm>
          <a:off x="8004666" y="2503590"/>
          <a:ext cx="24749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8" imgW="838080" imgH="228600" progId="Equation.DSMT4">
                  <p:embed/>
                </p:oleObj>
              </mc:Choice>
              <mc:Fallback>
                <p:oleObj name="Equation" r:id="rId8" imgW="83808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666" y="2503590"/>
                        <a:ext cx="24749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08126" y="1846587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4005778" y="2435095"/>
            <a:ext cx="8242496" cy="8520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2842846" y="4006947"/>
            <a:ext cx="6506307" cy="17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Chứng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: 	                  </a:t>
            </a:r>
          </a:p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	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              	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072002"/>
              </p:ext>
            </p:extLst>
          </p:nvPr>
        </p:nvGraphicFramePr>
        <p:xfrm>
          <a:off x="4380711" y="4620716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0" imgW="622080" imgH="177480" progId="Equation.DSMT4">
                  <p:embed/>
                </p:oleObj>
              </mc:Choice>
              <mc:Fallback>
                <p:oleObj name="Equation" r:id="rId10" imgW="6220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0711" y="4620716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335628"/>
              </p:ext>
            </p:extLst>
          </p:nvPr>
        </p:nvGraphicFramePr>
        <p:xfrm>
          <a:off x="4318696" y="5068391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12" imgW="799920" imgH="228600" progId="Equation.DSMT4">
                  <p:embed/>
                </p:oleObj>
              </mc:Choice>
              <mc:Fallback>
                <p:oleObj name="Equation" r:id="rId12" imgW="79992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696" y="5068391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248687"/>
              </p:ext>
            </p:extLst>
          </p:nvPr>
        </p:nvGraphicFramePr>
        <p:xfrm>
          <a:off x="4245671" y="5638304"/>
          <a:ext cx="24749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14" imgW="838200" imgH="228600" progId="Equation.DSMT4">
                  <p:embed/>
                </p:oleObj>
              </mc:Choice>
              <mc:Fallback>
                <p:oleObj name="Equation" r:id="rId14" imgW="83820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71" y="5638304"/>
                        <a:ext cx="24749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6696220" y="4495533"/>
            <a:ext cx="597876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C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6697119" y="5265017"/>
            <a:ext cx="5372961" cy="51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AO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6673527" y="5836890"/>
            <a:ext cx="5438757" cy="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OA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004508"/>
              </p:ext>
            </p:extLst>
          </p:nvPr>
        </p:nvGraphicFramePr>
        <p:xfrm>
          <a:off x="6228676" y="4123769"/>
          <a:ext cx="2963863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15" imgW="1002960" imgH="177480" progId="Equation.DSMT4">
                  <p:embed/>
                </p:oleObj>
              </mc:Choice>
              <mc:Fallback>
                <p:oleObj name="Equation" r:id="rId15" imgW="1002960" imgH="177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676" y="4123769"/>
                        <a:ext cx="2963863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895547"/>
              </p:ext>
            </p:extLst>
          </p:nvPr>
        </p:nvGraphicFramePr>
        <p:xfrm>
          <a:off x="10838047" y="5107207"/>
          <a:ext cx="10509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17" imgW="355320" imgH="228600" progId="Equation.DSMT4">
                  <p:embed/>
                </p:oleObj>
              </mc:Choice>
              <mc:Fallback>
                <p:oleObj name="Equation" r:id="rId17" imgW="35532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8047" y="5107207"/>
                        <a:ext cx="10509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758292"/>
              </p:ext>
            </p:extLst>
          </p:nvPr>
        </p:nvGraphicFramePr>
        <p:xfrm>
          <a:off x="10775731" y="5667156"/>
          <a:ext cx="108743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19" imgW="368280" imgH="228600" progId="Equation.DSMT4">
                  <p:embed/>
                </p:oleObj>
              </mc:Choice>
              <mc:Fallback>
                <p:oleObj name="Equation" r:id="rId19" imgW="36828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5731" y="5667156"/>
                        <a:ext cx="1087437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48"/>
          <p:cNvSpPr>
            <a:spLocks noChangeArrowheads="1"/>
          </p:cNvSpPr>
          <p:nvPr/>
        </p:nvSpPr>
        <p:spPr bwMode="auto">
          <a:xfrm>
            <a:off x="7208192" y="1765779"/>
            <a:ext cx="2329708" cy="21224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>
            <a:off x="7952407" y="1824517"/>
            <a:ext cx="589027" cy="1002506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50"/>
          <p:cNvSpPr>
            <a:spLocks noChangeShapeType="1"/>
          </p:cNvSpPr>
          <p:nvPr/>
        </p:nvSpPr>
        <p:spPr bwMode="auto">
          <a:xfrm flipH="1">
            <a:off x="7965107" y="2815117"/>
            <a:ext cx="569383" cy="100330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51"/>
          <p:cNvSpPr>
            <a:spLocks noChangeShapeType="1"/>
          </p:cNvSpPr>
          <p:nvPr/>
        </p:nvSpPr>
        <p:spPr bwMode="auto">
          <a:xfrm>
            <a:off x="7871973" y="3645379"/>
            <a:ext cx="160867" cy="50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52"/>
          <p:cNvSpPr>
            <a:spLocks noChangeShapeType="1"/>
          </p:cNvSpPr>
          <p:nvPr/>
        </p:nvSpPr>
        <p:spPr bwMode="auto">
          <a:xfrm flipH="1">
            <a:off x="7804240" y="3645379"/>
            <a:ext cx="67733" cy="1222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53"/>
          <p:cNvSpPr>
            <a:spLocks noChangeShapeType="1"/>
          </p:cNvSpPr>
          <p:nvPr/>
        </p:nvSpPr>
        <p:spPr bwMode="auto">
          <a:xfrm flipH="1">
            <a:off x="4941433" y="1818167"/>
            <a:ext cx="3044836" cy="1008062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54"/>
          <p:cNvSpPr>
            <a:spLocks noChangeShapeType="1"/>
          </p:cNvSpPr>
          <p:nvPr/>
        </p:nvSpPr>
        <p:spPr bwMode="auto">
          <a:xfrm>
            <a:off x="4936157" y="2827023"/>
            <a:ext cx="3062817" cy="1010444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55"/>
          <p:cNvSpPr>
            <a:spLocks noChangeShapeType="1"/>
          </p:cNvSpPr>
          <p:nvPr/>
        </p:nvSpPr>
        <p:spPr bwMode="auto">
          <a:xfrm flipH="1">
            <a:off x="4941433" y="2826229"/>
            <a:ext cx="3600000" cy="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4637265" y="2645453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59"/>
          <p:cNvSpPr>
            <a:spLocks noChangeShapeType="1"/>
          </p:cNvSpPr>
          <p:nvPr/>
        </p:nvSpPr>
        <p:spPr bwMode="auto">
          <a:xfrm>
            <a:off x="7804240" y="1884842"/>
            <a:ext cx="67733" cy="11271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60"/>
          <p:cNvSpPr>
            <a:spLocks noChangeShapeType="1"/>
          </p:cNvSpPr>
          <p:nvPr/>
        </p:nvSpPr>
        <p:spPr bwMode="auto">
          <a:xfrm flipH="1">
            <a:off x="7871971" y="1941198"/>
            <a:ext cx="160868" cy="5635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65"/>
          <p:cNvSpPr>
            <a:spLocks noChangeArrowheads="1"/>
          </p:cNvSpPr>
          <p:nvPr/>
        </p:nvSpPr>
        <p:spPr bwMode="auto">
          <a:xfrm>
            <a:off x="7939707" y="3797779"/>
            <a:ext cx="67733" cy="508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67"/>
          <p:cNvSpPr>
            <a:spLocks noChangeArrowheads="1"/>
          </p:cNvSpPr>
          <p:nvPr/>
        </p:nvSpPr>
        <p:spPr bwMode="auto">
          <a:xfrm>
            <a:off x="7924889" y="1805467"/>
            <a:ext cx="69851" cy="492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68"/>
          <p:cNvSpPr>
            <a:spLocks noChangeArrowheads="1"/>
          </p:cNvSpPr>
          <p:nvPr/>
        </p:nvSpPr>
        <p:spPr bwMode="auto">
          <a:xfrm>
            <a:off x="7857060" y="1502453"/>
            <a:ext cx="171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8591640" y="2648430"/>
            <a:ext cx="1987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66"/>
          <p:cNvSpPr>
            <a:spLocks noChangeArrowheads="1"/>
          </p:cNvSpPr>
          <p:nvPr/>
        </p:nvSpPr>
        <p:spPr bwMode="auto">
          <a:xfrm>
            <a:off x="7816940" y="3833961"/>
            <a:ext cx="1859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rc 36"/>
          <p:cNvSpPr/>
          <p:nvPr/>
        </p:nvSpPr>
        <p:spPr>
          <a:xfrm rot="5400000">
            <a:off x="4864429" y="2549409"/>
            <a:ext cx="414147" cy="551973"/>
          </a:xfrm>
          <a:prstGeom prst="arc">
            <a:avLst>
              <a:gd name="adj1" fmla="val 14400574"/>
              <a:gd name="adj2" fmla="val 18016762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16200000">
            <a:off x="8505404" y="2396225"/>
            <a:ext cx="463217" cy="856776"/>
          </a:xfrm>
          <a:prstGeom prst="arc">
            <a:avLst>
              <a:gd name="adj1" fmla="val 14400574"/>
              <a:gd name="adj2" fmla="val 18016762"/>
            </a:avLst>
          </a:prstGeom>
          <a:ln w="34925" cmpd="dbl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 rot="20953231">
            <a:off x="237090" y="1281330"/>
            <a:ext cx="5574148" cy="1319736"/>
          </a:xfrm>
          <a:prstGeom prst="wedgeRectCallout">
            <a:avLst>
              <a:gd name="adj1" fmla="val 35820"/>
              <a:gd name="adj2" fmla="val 982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tuyến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 rot="21414077">
            <a:off x="4842961" y="4576370"/>
            <a:ext cx="7305106" cy="1952962"/>
          </a:xfrm>
          <a:prstGeom prst="wedgeEllipseCallout">
            <a:avLst>
              <a:gd name="adj1" fmla="val 1580"/>
              <a:gd name="adj2" fmla="val -13802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0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2000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37" grpId="0" animBg="1"/>
      <p:bldP spid="37" grpId="1" animBg="1"/>
      <p:bldP spid="38" grpId="0" animBg="1"/>
      <p:bldP spid="38" grpId="1" animBg="1"/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26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7184862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hai tiếp tuyến cắt nhau: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7" y="4441742"/>
            <a:ext cx="3360468" cy="248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28700" y="1147360"/>
            <a:ext cx="3249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SGK/114 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560749"/>
            <a:ext cx="12075728" cy="3046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9286" y="4607738"/>
            <a:ext cx="7216726" cy="20603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GT   		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22115" y="5169865"/>
            <a:ext cx="2387914" cy="1456020"/>
            <a:chOff x="5511095" y="5071389"/>
            <a:chExt cx="2474913" cy="16764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7902465"/>
                </p:ext>
              </p:extLst>
            </p:nvPr>
          </p:nvGraphicFramePr>
          <p:xfrm>
            <a:off x="5647620" y="5071389"/>
            <a:ext cx="1838325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name="Equation" r:id="rId4" imgW="621760" imgH="177646" progId="Equation.DSMT4">
                    <p:embed/>
                  </p:oleObj>
                </mc:Choice>
                <mc:Fallback>
                  <p:oleObj name="Equation" r:id="rId4" imgW="621760" imgH="177646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7620" y="5071389"/>
                          <a:ext cx="1838325" cy="512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976198"/>
                </p:ext>
              </p:extLst>
            </p:nvPr>
          </p:nvGraphicFramePr>
          <p:xfrm>
            <a:off x="5584120" y="5519064"/>
            <a:ext cx="2363788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Equation" r:id="rId6" imgW="800100" imgH="228600" progId="Equation.DSMT4">
                    <p:embed/>
                  </p:oleObj>
                </mc:Choice>
                <mc:Fallback>
                  <p:oleObj name="Equation" r:id="rId6" imgW="800100" imgH="228600" progId="Equation.DSMT4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4120" y="5519064"/>
                          <a:ext cx="2363788" cy="658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022209"/>
                </p:ext>
              </p:extLst>
            </p:nvPr>
          </p:nvGraphicFramePr>
          <p:xfrm>
            <a:off x="5511095" y="6088976"/>
            <a:ext cx="2474913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4" name="Equation" r:id="rId8" imgW="838200" imgH="228600" progId="Equation.DSMT4">
                    <p:embed/>
                  </p:oleObj>
                </mc:Choice>
                <mc:Fallback>
                  <p:oleObj name="Equation" r:id="rId8" imgW="83820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1095" y="6088976"/>
                          <a:ext cx="2474913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15984"/>
              </p:ext>
            </p:extLst>
          </p:nvPr>
        </p:nvGraphicFramePr>
        <p:xfrm>
          <a:off x="5857875" y="4616231"/>
          <a:ext cx="14303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10" imgW="520560" imgH="203040" progId="Equation.DSMT4">
                  <p:embed/>
                </p:oleObj>
              </mc:Choice>
              <mc:Fallback>
                <p:oleObj name="Equation" r:id="rId10" imgW="52056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4616231"/>
                        <a:ext cx="14303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481704"/>
              </p:ext>
            </p:extLst>
          </p:nvPr>
        </p:nvGraphicFramePr>
        <p:xfrm>
          <a:off x="9833700" y="4608513"/>
          <a:ext cx="7318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12" imgW="266400" imgH="203040" progId="Equation.DSMT4">
                  <p:embed/>
                </p:oleObj>
              </mc:Choice>
              <mc:Fallback>
                <p:oleObj name="Equation" r:id="rId12" imgW="26640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3700" y="4608513"/>
                        <a:ext cx="7318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613009" y="4607738"/>
            <a:ext cx="14068" cy="2060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39286" y="5092505"/>
            <a:ext cx="5922499" cy="1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3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7257E5D0-9D30-4FF0-97B0-8B144157FD3C}"/>
  <p:tag name="ISPRING_SLIDE_ID_2" val="{4F9E4EC0-72D8-49DF-B272-3A18C41110E9}"/>
  <p:tag name="GENSWF_ADVANCE_TIME" val="23.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97896A0-8FC8-4EB6-9D74-011A7E7DAD75}&quot;/&gt;&lt;isInvalidForFieldText val=&quot;0&quot;/&gt;&lt;Image&gt;&lt;filename val=&quot;C:\Users\thtru\AppData\Local\Temp\PR\data\asimages\{597896A0-8FC8-4EB6-9D74-011A7E7DAD75}_1.png&quot;/&gt;&lt;left val=&quot;0&quot;/&gt;&lt;top val=&quot;138&quot;/&gt;&lt;width val=&quot;720&quot;/&gt;&lt;height val=&quot;6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4|0.7|0.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86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2103</Words>
  <Application>Microsoft Office PowerPoint</Application>
  <PresentationFormat>Widescreen</PresentationFormat>
  <Paragraphs>308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Times New Roman</vt:lpstr>
      <vt:lpstr>VNI-Times</vt:lpstr>
      <vt:lpstr>Arial</vt:lpstr>
      <vt:lpstr>.VnTime</vt:lpstr>
      <vt:lpstr>Wingdings</vt:lpstr>
      <vt:lpstr>Calibri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Hoàng Thu Trang</cp:lastModifiedBy>
  <cp:revision>177</cp:revision>
  <dcterms:created xsi:type="dcterms:W3CDTF">2021-06-22T15:39:08Z</dcterms:created>
  <dcterms:modified xsi:type="dcterms:W3CDTF">2021-11-21T09:38:19Z</dcterms:modified>
</cp:coreProperties>
</file>