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52" r:id="rId3"/>
    <p:sldId id="328" r:id="rId4"/>
    <p:sldId id="381" r:id="rId5"/>
    <p:sldId id="318" r:id="rId6"/>
    <p:sldId id="317" r:id="rId7"/>
    <p:sldId id="319" r:id="rId8"/>
    <p:sldId id="322" r:id="rId9"/>
    <p:sldId id="316" r:id="rId10"/>
    <p:sldId id="351" r:id="rId11"/>
    <p:sldId id="350" r:id="rId12"/>
    <p:sldId id="347" r:id="rId13"/>
    <p:sldId id="382" r:id="rId14"/>
    <p:sldId id="362" r:id="rId15"/>
    <p:sldId id="345" r:id="rId16"/>
    <p:sldId id="364" r:id="rId17"/>
    <p:sldId id="365" r:id="rId18"/>
    <p:sldId id="348" r:id="rId19"/>
    <p:sldId id="349" r:id="rId20"/>
    <p:sldId id="312" r:id="rId21"/>
    <p:sldId id="383" r:id="rId22"/>
    <p:sldId id="330" r:id="rId23"/>
    <p:sldId id="361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0000"/>
    <a:srgbClr val="800000"/>
    <a:srgbClr val="FFFFCC"/>
    <a:srgbClr val="FFFF00"/>
    <a:srgbClr val="FF9900"/>
    <a:srgbClr val="CC0000"/>
    <a:srgbClr val="CA2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49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8" d="100"/>
        <a:sy n="108" d="100"/>
      </p:scale>
      <p:origin x="0" y="-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BF9AA5-5D18-4574-9363-44D47E433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8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00893-798E-4F9A-9DB3-BBD62082E020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00893-798E-4F9A-9DB3-BBD62082E020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A00893-798E-4F9A-9DB3-BBD62082E020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EA95-4AE7-4DD3-8C21-C30C5615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BC0D-6125-4A3D-A042-D53DDCDFB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AA7-D2EE-41EF-9C29-C23ECB981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3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A162-227E-4CB4-A26C-E3AFA9D38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DFC56-4040-4D6D-B764-354DE2499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640F-97D6-465C-97C2-8B729E825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BF12-58F7-4DF4-A418-CCA8BD14E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466C-5047-46E9-B79B-E5F6AB362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2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D9DF-2411-423E-A7DA-9CD7D7696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A3C3-982F-4911-A47B-2E68FFA27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050EE-A64C-4A76-AE29-AE0EE9458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D4A69-C144-4CE2-8FED-C7EADA93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2EC3-2119-4EB5-9C8D-9137D4A86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5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7AEDB73-E26B-4EFC-A551-9C943A32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14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hyperlink" Target="file:///K:\Tinh%20chat%20hai%20tiep%20tuyen\Package%20-%20ve%20duong%20tron%20bang%20tiep\ve%20duong%20tron%20noi%20tiep.exe" TargetMode="Externa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9.gi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0.wmf"/><Relationship Id="rId4" Type="http://schemas.openxmlformats.org/officeDocument/2006/relationships/image" Target="../media/image42.wmf"/><Relationship Id="rId9" Type="http://schemas.openxmlformats.org/officeDocument/2006/relationships/hyperlink" Target="file:///C:\Users\ABC\Desktop\Abt30c.g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4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Video HD 001">
            <a:hlinkClick r:id="" action="ppaction://media"/>
            <a:extLst>
              <a:ext uri="{FF2B5EF4-FFF2-40B4-BE49-F238E27FC236}">
                <a16:creationId xmlns:a16="http://schemas.microsoft.com/office/drawing/2014/main" id="{F0A022C7-73DB-4B61-B650-6259DFF27E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121400"/>
          </a:xfrm>
          <a:prstGeom prst="rect">
            <a:avLst/>
          </a:prstGeom>
        </p:spPr>
      </p:pic>
      <p:sp>
        <p:nvSpPr>
          <p:cNvPr id="8" name="Pentagon 15">
            <a:extLst>
              <a:ext uri="{FF2B5EF4-FFF2-40B4-BE49-F238E27FC236}">
                <a16:creationId xmlns:a16="http://schemas.microsoft.com/office/drawing/2014/main" id="{10B36F37-E836-4D0B-86F0-BC39D4FEFC33}"/>
              </a:ext>
            </a:extLst>
          </p:cNvPr>
          <p:cNvSpPr/>
          <p:nvPr/>
        </p:nvSpPr>
        <p:spPr>
          <a:xfrm rot="16200000" flipV="1">
            <a:off x="-1117673" y="5473650"/>
            <a:ext cx="2420888" cy="402580"/>
          </a:xfrm>
          <a:custGeom>
            <a:avLst/>
            <a:gdLst>
              <a:gd name="connsiteX0" fmla="*/ 0 w 2420888"/>
              <a:gd name="connsiteY0" fmla="*/ 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0 w 2420888"/>
              <a:gd name="connsiteY5" fmla="*/ 0 h 720080"/>
              <a:gd name="connsiteX0" fmla="*/ 12700 w 2420888"/>
              <a:gd name="connsiteY0" fmla="*/ 34290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12700 w 2420888"/>
              <a:gd name="connsiteY5" fmla="*/ 342900 h 720080"/>
              <a:gd name="connsiteX0" fmla="*/ 12700 w 2420888"/>
              <a:gd name="connsiteY0" fmla="*/ 12700 h 389880"/>
              <a:gd name="connsiteX1" fmla="*/ 2264046 w 2420888"/>
              <a:gd name="connsiteY1" fmla="*/ 0 h 389880"/>
              <a:gd name="connsiteX2" fmla="*/ 2420888 w 2420888"/>
              <a:gd name="connsiteY2" fmla="*/ 29840 h 389880"/>
              <a:gd name="connsiteX3" fmla="*/ 2048146 w 2420888"/>
              <a:gd name="connsiteY3" fmla="*/ 389880 h 389880"/>
              <a:gd name="connsiteX4" fmla="*/ 0 w 2420888"/>
              <a:gd name="connsiteY4" fmla="*/ 389880 h 389880"/>
              <a:gd name="connsiteX5" fmla="*/ 12700 w 2420888"/>
              <a:gd name="connsiteY5" fmla="*/ 12700 h 389880"/>
              <a:gd name="connsiteX0" fmla="*/ 12700 w 2420888"/>
              <a:gd name="connsiteY0" fmla="*/ 25400 h 402580"/>
              <a:gd name="connsiteX1" fmla="*/ 2403746 w 2420888"/>
              <a:gd name="connsiteY1" fmla="*/ 0 h 402580"/>
              <a:gd name="connsiteX2" fmla="*/ 2420888 w 2420888"/>
              <a:gd name="connsiteY2" fmla="*/ 42540 h 402580"/>
              <a:gd name="connsiteX3" fmla="*/ 2048146 w 2420888"/>
              <a:gd name="connsiteY3" fmla="*/ 402580 h 402580"/>
              <a:gd name="connsiteX4" fmla="*/ 0 w 2420888"/>
              <a:gd name="connsiteY4" fmla="*/ 402580 h 402580"/>
              <a:gd name="connsiteX5" fmla="*/ 12700 w 2420888"/>
              <a:gd name="connsiteY5" fmla="*/ 25400 h 4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88" h="402580">
                <a:moveTo>
                  <a:pt x="12700" y="25400"/>
                </a:moveTo>
                <a:lnTo>
                  <a:pt x="2403746" y="0"/>
                </a:lnTo>
                <a:lnTo>
                  <a:pt x="2420888" y="42540"/>
                </a:lnTo>
                <a:lnTo>
                  <a:pt x="2048146" y="402580"/>
                </a:lnTo>
                <a:lnTo>
                  <a:pt x="0" y="402580"/>
                </a:lnTo>
                <a:lnTo>
                  <a:pt x="12700" y="2540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id-ID" kern="0">
              <a:solidFill>
                <a:sysClr val="window" lastClr="FFFFFF"/>
              </a:solidFill>
            </a:endParaRPr>
          </a:p>
        </p:txBody>
      </p:sp>
      <p:grpSp>
        <p:nvGrpSpPr>
          <p:cNvPr id="3080" name="Group 8">
            <a:extLst>
              <a:ext uri="{FF2B5EF4-FFF2-40B4-BE49-F238E27FC236}">
                <a16:creationId xmlns:a16="http://schemas.microsoft.com/office/drawing/2014/main" id="{52F2AE87-9989-44CC-BF15-FF6F9D9D58EE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5675313"/>
            <a:ext cx="7372350" cy="1220787"/>
            <a:chOff x="702422" y="5229200"/>
            <a:chExt cx="7371579" cy="1667283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A42CB970-E6F3-4287-8FDA-2F5D9F6B0375}"/>
                </a:ext>
              </a:extLst>
            </p:cNvPr>
            <p:cNvSpPr/>
            <p:nvPr/>
          </p:nvSpPr>
          <p:spPr>
            <a:xfrm rot="16200000" flipV="1">
              <a:off x="234370" y="5697252"/>
              <a:ext cx="1656184" cy="720080"/>
            </a:xfrm>
            <a:prstGeom prst="homePlate">
              <a:avLst>
                <a:gd name="adj" fmla="val 51764"/>
              </a:avLst>
            </a:prstGeom>
            <a:blipFill>
              <a:blip r:embed="rId6"/>
              <a:tile tx="0" ty="0" sx="100000" sy="100000" flip="none" algn="tl"/>
            </a:blip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id-ID" kern="0">
                <a:solidFill>
                  <a:sysClr val="window" lastClr="FFFFFF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0D78AF1-6581-476F-87C7-3BAE112E14A6}"/>
                </a:ext>
              </a:extLst>
            </p:cNvPr>
            <p:cNvGrpSpPr/>
            <p:nvPr/>
          </p:nvGrpSpPr>
          <p:grpSpPr>
            <a:xfrm>
              <a:off x="1440885" y="5267683"/>
              <a:ext cx="6633116" cy="1628800"/>
              <a:chOff x="2114228" y="4725144"/>
              <a:chExt cx="6633116" cy="5085184"/>
            </a:xfrm>
            <a:blipFill>
              <a:blip r:embed="rId6"/>
              <a:tile tx="0" ty="0" sx="100000" sy="100000" flip="none" algn="tl"/>
            </a:blipFill>
          </p:grpSpPr>
          <p:sp>
            <p:nvSpPr>
              <p:cNvPr id="12" name="Pentagon 11">
                <a:extLst>
                  <a:ext uri="{FF2B5EF4-FFF2-40B4-BE49-F238E27FC236}">
                    <a16:creationId xmlns:a16="http://schemas.microsoft.com/office/drawing/2014/main" id="{877FCC4F-243B-4928-8662-D1FF9E0C9296}"/>
                  </a:ext>
                </a:extLst>
              </p:cNvPr>
              <p:cNvSpPr/>
              <p:nvPr/>
            </p:nvSpPr>
            <p:spPr>
              <a:xfrm rot="16200000" flipV="1">
                <a:off x="-68324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3" name="Pentagon 12">
                <a:extLst>
                  <a:ext uri="{FF2B5EF4-FFF2-40B4-BE49-F238E27FC236}">
                    <a16:creationId xmlns:a16="http://schemas.microsoft.com/office/drawing/2014/main" id="{743AAAC8-897B-4FBF-8D3B-1C800D4F6DA0}"/>
                  </a:ext>
                </a:extLst>
              </p:cNvPr>
              <p:cNvSpPr/>
              <p:nvPr/>
            </p:nvSpPr>
            <p:spPr>
              <a:xfrm rot="16200000" flipV="1">
                <a:off x="665447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4" name="Pentagon 13">
                <a:extLst>
                  <a:ext uri="{FF2B5EF4-FFF2-40B4-BE49-F238E27FC236}">
                    <a16:creationId xmlns:a16="http://schemas.microsoft.com/office/drawing/2014/main" id="{4DB592DF-623D-42A9-ACED-5990F21DB20D}"/>
                  </a:ext>
                </a:extLst>
              </p:cNvPr>
              <p:cNvSpPr/>
              <p:nvPr/>
            </p:nvSpPr>
            <p:spPr>
              <a:xfrm rot="16200000" flipV="1">
                <a:off x="1409935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5" name="Pentagon 14">
                <a:extLst>
                  <a:ext uri="{FF2B5EF4-FFF2-40B4-BE49-F238E27FC236}">
                    <a16:creationId xmlns:a16="http://schemas.microsoft.com/office/drawing/2014/main" id="{B9BC0E6E-B409-43AF-B480-363A696704EA}"/>
                  </a:ext>
                </a:extLst>
              </p:cNvPr>
              <p:cNvSpPr/>
              <p:nvPr/>
            </p:nvSpPr>
            <p:spPr>
              <a:xfrm rot="16200000" flipV="1">
                <a:off x="2143706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6" name="Pentagon 15">
                <a:extLst>
                  <a:ext uri="{FF2B5EF4-FFF2-40B4-BE49-F238E27FC236}">
                    <a16:creationId xmlns:a16="http://schemas.microsoft.com/office/drawing/2014/main" id="{AEF9A640-A212-401F-B0AF-D4C8EAA46DCA}"/>
                  </a:ext>
                </a:extLst>
              </p:cNvPr>
              <p:cNvSpPr/>
              <p:nvPr/>
            </p:nvSpPr>
            <p:spPr>
              <a:xfrm rot="16200000" flipV="1">
                <a:off x="2888194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7" name="Pentagon 16">
                <a:extLst>
                  <a:ext uri="{FF2B5EF4-FFF2-40B4-BE49-F238E27FC236}">
                    <a16:creationId xmlns:a16="http://schemas.microsoft.com/office/drawing/2014/main" id="{F73A9C06-A98C-40F9-B876-302BE1CBF5A4}"/>
                  </a:ext>
                </a:extLst>
              </p:cNvPr>
              <p:cNvSpPr/>
              <p:nvPr/>
            </p:nvSpPr>
            <p:spPr>
              <a:xfrm rot="16200000" flipV="1">
                <a:off x="3621965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8" name="Pentagon 17">
                <a:extLst>
                  <a:ext uri="{FF2B5EF4-FFF2-40B4-BE49-F238E27FC236}">
                    <a16:creationId xmlns:a16="http://schemas.microsoft.com/office/drawing/2014/main" id="{79344D7E-D527-4062-978C-60B6C3AADB83}"/>
                  </a:ext>
                </a:extLst>
              </p:cNvPr>
              <p:cNvSpPr/>
              <p:nvPr/>
            </p:nvSpPr>
            <p:spPr>
              <a:xfrm rot="16200000" flipV="1">
                <a:off x="4366453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9" name="Pentagon 18">
                <a:extLst>
                  <a:ext uri="{FF2B5EF4-FFF2-40B4-BE49-F238E27FC236}">
                    <a16:creationId xmlns:a16="http://schemas.microsoft.com/office/drawing/2014/main" id="{B39D4388-56D5-4C59-8305-45B11F865DE0}"/>
                  </a:ext>
                </a:extLst>
              </p:cNvPr>
              <p:cNvSpPr/>
              <p:nvPr/>
            </p:nvSpPr>
            <p:spPr>
              <a:xfrm rot="16200000" flipV="1">
                <a:off x="5100224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0" name="Pentagon 19">
                <a:extLst>
                  <a:ext uri="{FF2B5EF4-FFF2-40B4-BE49-F238E27FC236}">
                    <a16:creationId xmlns:a16="http://schemas.microsoft.com/office/drawing/2014/main" id="{24319DF4-DC36-4A7C-B2C6-BC6E25217B07}"/>
                  </a:ext>
                </a:extLst>
              </p:cNvPr>
              <p:cNvSpPr/>
              <p:nvPr/>
            </p:nvSpPr>
            <p:spPr>
              <a:xfrm rot="16200000" flipV="1">
                <a:off x="5844712" y="6907696"/>
                <a:ext cx="5085184" cy="720080"/>
              </a:xfrm>
              <a:prstGeom prst="homePlate">
                <a:avLst>
                  <a:gd name="adj" fmla="val 51764"/>
                </a:avLst>
              </a:pr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anchor="ctr"/>
              <a:lstStyle/>
              <a:p>
                <a:pPr algn="ctr">
                  <a:defRPr/>
                </a:pPr>
                <a:endParaRPr lang="id-ID" kern="0">
                  <a:solidFill>
                    <a:sysClr val="window" lastClr="FFFFFF"/>
                  </a:solidFill>
                </a:endParaRPr>
              </a:p>
            </p:txBody>
          </p:sp>
        </p:grpSp>
      </p:grpSp>
      <p:sp>
        <p:nvSpPr>
          <p:cNvPr id="24" name="Pentagon 15">
            <a:extLst>
              <a:ext uri="{FF2B5EF4-FFF2-40B4-BE49-F238E27FC236}">
                <a16:creationId xmlns:a16="http://schemas.microsoft.com/office/drawing/2014/main" id="{EBAFC581-84A1-4C32-8DF0-A0AA6A940474}"/>
              </a:ext>
            </a:extLst>
          </p:cNvPr>
          <p:cNvSpPr/>
          <p:nvPr/>
        </p:nvSpPr>
        <p:spPr>
          <a:xfrm rot="5400000" flipH="1" flipV="1">
            <a:off x="-715662" y="5467300"/>
            <a:ext cx="2420888" cy="415280"/>
          </a:xfrm>
          <a:custGeom>
            <a:avLst/>
            <a:gdLst>
              <a:gd name="connsiteX0" fmla="*/ 0 w 2420888"/>
              <a:gd name="connsiteY0" fmla="*/ 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0 w 2420888"/>
              <a:gd name="connsiteY5" fmla="*/ 0 h 720080"/>
              <a:gd name="connsiteX0" fmla="*/ 12700 w 2420888"/>
              <a:gd name="connsiteY0" fmla="*/ 34290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12700 w 2420888"/>
              <a:gd name="connsiteY5" fmla="*/ 342900 h 720080"/>
              <a:gd name="connsiteX0" fmla="*/ 12700 w 2420888"/>
              <a:gd name="connsiteY0" fmla="*/ 12700 h 389880"/>
              <a:gd name="connsiteX1" fmla="*/ 2264046 w 2420888"/>
              <a:gd name="connsiteY1" fmla="*/ 0 h 389880"/>
              <a:gd name="connsiteX2" fmla="*/ 2420888 w 2420888"/>
              <a:gd name="connsiteY2" fmla="*/ 29840 h 389880"/>
              <a:gd name="connsiteX3" fmla="*/ 2048146 w 2420888"/>
              <a:gd name="connsiteY3" fmla="*/ 389880 h 389880"/>
              <a:gd name="connsiteX4" fmla="*/ 0 w 2420888"/>
              <a:gd name="connsiteY4" fmla="*/ 389880 h 389880"/>
              <a:gd name="connsiteX5" fmla="*/ 12700 w 2420888"/>
              <a:gd name="connsiteY5" fmla="*/ 12700 h 389880"/>
              <a:gd name="connsiteX0" fmla="*/ 12700 w 2420888"/>
              <a:gd name="connsiteY0" fmla="*/ 25400 h 402580"/>
              <a:gd name="connsiteX1" fmla="*/ 2403746 w 2420888"/>
              <a:gd name="connsiteY1" fmla="*/ 0 h 402580"/>
              <a:gd name="connsiteX2" fmla="*/ 2420888 w 2420888"/>
              <a:gd name="connsiteY2" fmla="*/ 42540 h 402580"/>
              <a:gd name="connsiteX3" fmla="*/ 2048146 w 2420888"/>
              <a:gd name="connsiteY3" fmla="*/ 402580 h 402580"/>
              <a:gd name="connsiteX4" fmla="*/ 0 w 2420888"/>
              <a:gd name="connsiteY4" fmla="*/ 402580 h 402580"/>
              <a:gd name="connsiteX5" fmla="*/ 12700 w 2420888"/>
              <a:gd name="connsiteY5" fmla="*/ 25400 h 402580"/>
              <a:gd name="connsiteX0" fmla="*/ 12700 w 2420888"/>
              <a:gd name="connsiteY0" fmla="*/ 0 h 415280"/>
              <a:gd name="connsiteX1" fmla="*/ 2403746 w 2420888"/>
              <a:gd name="connsiteY1" fmla="*/ 12700 h 415280"/>
              <a:gd name="connsiteX2" fmla="*/ 2420888 w 2420888"/>
              <a:gd name="connsiteY2" fmla="*/ 55240 h 415280"/>
              <a:gd name="connsiteX3" fmla="*/ 2048146 w 2420888"/>
              <a:gd name="connsiteY3" fmla="*/ 415280 h 415280"/>
              <a:gd name="connsiteX4" fmla="*/ 0 w 2420888"/>
              <a:gd name="connsiteY4" fmla="*/ 415280 h 415280"/>
              <a:gd name="connsiteX5" fmla="*/ 12700 w 2420888"/>
              <a:gd name="connsiteY5" fmla="*/ 0 h 4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88" h="415280">
                <a:moveTo>
                  <a:pt x="12700" y="0"/>
                </a:moveTo>
                <a:lnTo>
                  <a:pt x="2403746" y="12700"/>
                </a:lnTo>
                <a:lnTo>
                  <a:pt x="2420888" y="55240"/>
                </a:lnTo>
                <a:lnTo>
                  <a:pt x="2048146" y="415280"/>
                </a:lnTo>
                <a:lnTo>
                  <a:pt x="0" y="415280"/>
                </a:lnTo>
                <a:lnTo>
                  <a:pt x="12700" y="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id-ID" kern="0">
              <a:solidFill>
                <a:sysClr val="window" lastClr="FFFFFF"/>
              </a:solidFill>
            </a:endParaRPr>
          </a:p>
        </p:txBody>
      </p:sp>
      <p:sp>
        <p:nvSpPr>
          <p:cNvPr id="25" name="Pentagon 15">
            <a:extLst>
              <a:ext uri="{FF2B5EF4-FFF2-40B4-BE49-F238E27FC236}">
                <a16:creationId xmlns:a16="http://schemas.microsoft.com/office/drawing/2014/main" id="{91098E65-543B-4EF5-8EE0-88109EC19690}"/>
              </a:ext>
            </a:extLst>
          </p:cNvPr>
          <p:cNvSpPr/>
          <p:nvPr/>
        </p:nvSpPr>
        <p:spPr>
          <a:xfrm rot="16200000" flipV="1">
            <a:off x="7540411" y="5946869"/>
            <a:ext cx="1499084" cy="402580"/>
          </a:xfrm>
          <a:custGeom>
            <a:avLst/>
            <a:gdLst>
              <a:gd name="connsiteX0" fmla="*/ 0 w 2420888"/>
              <a:gd name="connsiteY0" fmla="*/ 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0 w 2420888"/>
              <a:gd name="connsiteY5" fmla="*/ 0 h 720080"/>
              <a:gd name="connsiteX0" fmla="*/ 12700 w 2420888"/>
              <a:gd name="connsiteY0" fmla="*/ 34290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12700 w 2420888"/>
              <a:gd name="connsiteY5" fmla="*/ 342900 h 720080"/>
              <a:gd name="connsiteX0" fmla="*/ 12700 w 2420888"/>
              <a:gd name="connsiteY0" fmla="*/ 12700 h 389880"/>
              <a:gd name="connsiteX1" fmla="*/ 2264046 w 2420888"/>
              <a:gd name="connsiteY1" fmla="*/ 0 h 389880"/>
              <a:gd name="connsiteX2" fmla="*/ 2420888 w 2420888"/>
              <a:gd name="connsiteY2" fmla="*/ 29840 h 389880"/>
              <a:gd name="connsiteX3" fmla="*/ 2048146 w 2420888"/>
              <a:gd name="connsiteY3" fmla="*/ 389880 h 389880"/>
              <a:gd name="connsiteX4" fmla="*/ 0 w 2420888"/>
              <a:gd name="connsiteY4" fmla="*/ 389880 h 389880"/>
              <a:gd name="connsiteX5" fmla="*/ 12700 w 2420888"/>
              <a:gd name="connsiteY5" fmla="*/ 12700 h 389880"/>
              <a:gd name="connsiteX0" fmla="*/ 12700 w 2420888"/>
              <a:gd name="connsiteY0" fmla="*/ 25400 h 402580"/>
              <a:gd name="connsiteX1" fmla="*/ 2403746 w 2420888"/>
              <a:gd name="connsiteY1" fmla="*/ 0 h 402580"/>
              <a:gd name="connsiteX2" fmla="*/ 2420888 w 2420888"/>
              <a:gd name="connsiteY2" fmla="*/ 42540 h 402580"/>
              <a:gd name="connsiteX3" fmla="*/ 2048146 w 2420888"/>
              <a:gd name="connsiteY3" fmla="*/ 402580 h 402580"/>
              <a:gd name="connsiteX4" fmla="*/ 0 w 2420888"/>
              <a:gd name="connsiteY4" fmla="*/ 402580 h 402580"/>
              <a:gd name="connsiteX5" fmla="*/ 12700 w 2420888"/>
              <a:gd name="connsiteY5" fmla="*/ 25400 h 40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88" h="402580">
                <a:moveTo>
                  <a:pt x="12700" y="25400"/>
                </a:moveTo>
                <a:lnTo>
                  <a:pt x="2403746" y="0"/>
                </a:lnTo>
                <a:lnTo>
                  <a:pt x="2420888" y="42540"/>
                </a:lnTo>
                <a:lnTo>
                  <a:pt x="2048146" y="402580"/>
                </a:lnTo>
                <a:lnTo>
                  <a:pt x="0" y="402580"/>
                </a:lnTo>
                <a:lnTo>
                  <a:pt x="12700" y="2540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id-ID" kern="0">
              <a:solidFill>
                <a:sysClr val="window" lastClr="FFFFFF"/>
              </a:solidFill>
            </a:endParaRPr>
          </a:p>
        </p:txBody>
      </p:sp>
      <p:sp>
        <p:nvSpPr>
          <p:cNvPr id="26" name="Pentagon 15">
            <a:extLst>
              <a:ext uri="{FF2B5EF4-FFF2-40B4-BE49-F238E27FC236}">
                <a16:creationId xmlns:a16="http://schemas.microsoft.com/office/drawing/2014/main" id="{360539D7-6A9C-4A82-B9D0-8A2504A4109F}"/>
              </a:ext>
            </a:extLst>
          </p:cNvPr>
          <p:cNvSpPr/>
          <p:nvPr/>
        </p:nvSpPr>
        <p:spPr>
          <a:xfrm rot="5400000" flipH="1" flipV="1">
            <a:off x="7457628" y="5478399"/>
            <a:ext cx="2420888" cy="415280"/>
          </a:xfrm>
          <a:custGeom>
            <a:avLst/>
            <a:gdLst>
              <a:gd name="connsiteX0" fmla="*/ 0 w 2420888"/>
              <a:gd name="connsiteY0" fmla="*/ 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0 w 2420888"/>
              <a:gd name="connsiteY5" fmla="*/ 0 h 720080"/>
              <a:gd name="connsiteX0" fmla="*/ 12700 w 2420888"/>
              <a:gd name="connsiteY0" fmla="*/ 34290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12700 w 2420888"/>
              <a:gd name="connsiteY5" fmla="*/ 342900 h 720080"/>
              <a:gd name="connsiteX0" fmla="*/ 12700 w 2420888"/>
              <a:gd name="connsiteY0" fmla="*/ 12700 h 389880"/>
              <a:gd name="connsiteX1" fmla="*/ 2264046 w 2420888"/>
              <a:gd name="connsiteY1" fmla="*/ 0 h 389880"/>
              <a:gd name="connsiteX2" fmla="*/ 2420888 w 2420888"/>
              <a:gd name="connsiteY2" fmla="*/ 29840 h 389880"/>
              <a:gd name="connsiteX3" fmla="*/ 2048146 w 2420888"/>
              <a:gd name="connsiteY3" fmla="*/ 389880 h 389880"/>
              <a:gd name="connsiteX4" fmla="*/ 0 w 2420888"/>
              <a:gd name="connsiteY4" fmla="*/ 389880 h 389880"/>
              <a:gd name="connsiteX5" fmla="*/ 12700 w 2420888"/>
              <a:gd name="connsiteY5" fmla="*/ 12700 h 389880"/>
              <a:gd name="connsiteX0" fmla="*/ 12700 w 2420888"/>
              <a:gd name="connsiteY0" fmla="*/ 25400 h 402580"/>
              <a:gd name="connsiteX1" fmla="*/ 2403746 w 2420888"/>
              <a:gd name="connsiteY1" fmla="*/ 0 h 402580"/>
              <a:gd name="connsiteX2" fmla="*/ 2420888 w 2420888"/>
              <a:gd name="connsiteY2" fmla="*/ 42540 h 402580"/>
              <a:gd name="connsiteX3" fmla="*/ 2048146 w 2420888"/>
              <a:gd name="connsiteY3" fmla="*/ 402580 h 402580"/>
              <a:gd name="connsiteX4" fmla="*/ 0 w 2420888"/>
              <a:gd name="connsiteY4" fmla="*/ 402580 h 402580"/>
              <a:gd name="connsiteX5" fmla="*/ 12700 w 2420888"/>
              <a:gd name="connsiteY5" fmla="*/ 25400 h 402580"/>
              <a:gd name="connsiteX0" fmla="*/ 12700 w 2420888"/>
              <a:gd name="connsiteY0" fmla="*/ 0 h 415280"/>
              <a:gd name="connsiteX1" fmla="*/ 2403746 w 2420888"/>
              <a:gd name="connsiteY1" fmla="*/ 12700 h 415280"/>
              <a:gd name="connsiteX2" fmla="*/ 2420888 w 2420888"/>
              <a:gd name="connsiteY2" fmla="*/ 55240 h 415280"/>
              <a:gd name="connsiteX3" fmla="*/ 2048146 w 2420888"/>
              <a:gd name="connsiteY3" fmla="*/ 415280 h 415280"/>
              <a:gd name="connsiteX4" fmla="*/ 0 w 2420888"/>
              <a:gd name="connsiteY4" fmla="*/ 415280 h 415280"/>
              <a:gd name="connsiteX5" fmla="*/ 12700 w 2420888"/>
              <a:gd name="connsiteY5" fmla="*/ 0 h 4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88" h="415280">
                <a:moveTo>
                  <a:pt x="12700" y="0"/>
                </a:moveTo>
                <a:lnTo>
                  <a:pt x="2403746" y="12700"/>
                </a:lnTo>
                <a:lnTo>
                  <a:pt x="2420888" y="55240"/>
                </a:lnTo>
                <a:lnTo>
                  <a:pt x="2048146" y="415280"/>
                </a:lnTo>
                <a:lnTo>
                  <a:pt x="0" y="415280"/>
                </a:lnTo>
                <a:lnTo>
                  <a:pt x="12700" y="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id-ID" kern="0">
              <a:solidFill>
                <a:sysClr val="window" lastClr="FFFFFF"/>
              </a:solidFill>
            </a:endParaRPr>
          </a:p>
        </p:txBody>
      </p:sp>
      <p:sp>
        <p:nvSpPr>
          <p:cNvPr id="27" name="Pentagon 15">
            <a:extLst>
              <a:ext uri="{FF2B5EF4-FFF2-40B4-BE49-F238E27FC236}">
                <a16:creationId xmlns:a16="http://schemas.microsoft.com/office/drawing/2014/main" id="{92BB62A6-D530-43D5-8749-F4A6623C3FC9}"/>
              </a:ext>
            </a:extLst>
          </p:cNvPr>
          <p:cNvSpPr/>
          <p:nvPr/>
        </p:nvSpPr>
        <p:spPr>
          <a:xfrm rot="16200000" flipV="1">
            <a:off x="7872908" y="5478399"/>
            <a:ext cx="2420888" cy="415280"/>
          </a:xfrm>
          <a:custGeom>
            <a:avLst/>
            <a:gdLst>
              <a:gd name="connsiteX0" fmla="*/ 0 w 2420888"/>
              <a:gd name="connsiteY0" fmla="*/ 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0 w 2420888"/>
              <a:gd name="connsiteY5" fmla="*/ 0 h 720080"/>
              <a:gd name="connsiteX0" fmla="*/ 12700 w 2420888"/>
              <a:gd name="connsiteY0" fmla="*/ 342900 h 720080"/>
              <a:gd name="connsiteX1" fmla="*/ 2048146 w 2420888"/>
              <a:gd name="connsiteY1" fmla="*/ 0 h 720080"/>
              <a:gd name="connsiteX2" fmla="*/ 2420888 w 2420888"/>
              <a:gd name="connsiteY2" fmla="*/ 360040 h 720080"/>
              <a:gd name="connsiteX3" fmla="*/ 2048146 w 2420888"/>
              <a:gd name="connsiteY3" fmla="*/ 720080 h 720080"/>
              <a:gd name="connsiteX4" fmla="*/ 0 w 2420888"/>
              <a:gd name="connsiteY4" fmla="*/ 720080 h 720080"/>
              <a:gd name="connsiteX5" fmla="*/ 12700 w 2420888"/>
              <a:gd name="connsiteY5" fmla="*/ 342900 h 720080"/>
              <a:gd name="connsiteX0" fmla="*/ 12700 w 2420888"/>
              <a:gd name="connsiteY0" fmla="*/ 12700 h 389880"/>
              <a:gd name="connsiteX1" fmla="*/ 2264046 w 2420888"/>
              <a:gd name="connsiteY1" fmla="*/ 0 h 389880"/>
              <a:gd name="connsiteX2" fmla="*/ 2420888 w 2420888"/>
              <a:gd name="connsiteY2" fmla="*/ 29840 h 389880"/>
              <a:gd name="connsiteX3" fmla="*/ 2048146 w 2420888"/>
              <a:gd name="connsiteY3" fmla="*/ 389880 h 389880"/>
              <a:gd name="connsiteX4" fmla="*/ 0 w 2420888"/>
              <a:gd name="connsiteY4" fmla="*/ 389880 h 389880"/>
              <a:gd name="connsiteX5" fmla="*/ 12700 w 2420888"/>
              <a:gd name="connsiteY5" fmla="*/ 12700 h 389880"/>
              <a:gd name="connsiteX0" fmla="*/ 12700 w 2420888"/>
              <a:gd name="connsiteY0" fmla="*/ 25400 h 402580"/>
              <a:gd name="connsiteX1" fmla="*/ 2403746 w 2420888"/>
              <a:gd name="connsiteY1" fmla="*/ 0 h 402580"/>
              <a:gd name="connsiteX2" fmla="*/ 2420888 w 2420888"/>
              <a:gd name="connsiteY2" fmla="*/ 42540 h 402580"/>
              <a:gd name="connsiteX3" fmla="*/ 2048146 w 2420888"/>
              <a:gd name="connsiteY3" fmla="*/ 402580 h 402580"/>
              <a:gd name="connsiteX4" fmla="*/ 0 w 2420888"/>
              <a:gd name="connsiteY4" fmla="*/ 402580 h 402580"/>
              <a:gd name="connsiteX5" fmla="*/ 12700 w 2420888"/>
              <a:gd name="connsiteY5" fmla="*/ 25400 h 402580"/>
              <a:gd name="connsiteX0" fmla="*/ 12700 w 2420888"/>
              <a:gd name="connsiteY0" fmla="*/ 0 h 415280"/>
              <a:gd name="connsiteX1" fmla="*/ 2403746 w 2420888"/>
              <a:gd name="connsiteY1" fmla="*/ 12700 h 415280"/>
              <a:gd name="connsiteX2" fmla="*/ 2420888 w 2420888"/>
              <a:gd name="connsiteY2" fmla="*/ 55240 h 415280"/>
              <a:gd name="connsiteX3" fmla="*/ 2048146 w 2420888"/>
              <a:gd name="connsiteY3" fmla="*/ 415280 h 415280"/>
              <a:gd name="connsiteX4" fmla="*/ 0 w 2420888"/>
              <a:gd name="connsiteY4" fmla="*/ 415280 h 415280"/>
              <a:gd name="connsiteX5" fmla="*/ 12700 w 2420888"/>
              <a:gd name="connsiteY5" fmla="*/ 0 h 41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20888" h="415280">
                <a:moveTo>
                  <a:pt x="12700" y="0"/>
                </a:moveTo>
                <a:lnTo>
                  <a:pt x="2403746" y="12700"/>
                </a:lnTo>
                <a:lnTo>
                  <a:pt x="2420888" y="55240"/>
                </a:lnTo>
                <a:lnTo>
                  <a:pt x="2048146" y="415280"/>
                </a:lnTo>
                <a:lnTo>
                  <a:pt x="0" y="415280"/>
                </a:lnTo>
                <a:lnTo>
                  <a:pt x="12700" y="0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id-ID" kern="0">
              <a:solidFill>
                <a:sysClr val="window" lastClr="FFFFFF"/>
              </a:solidFill>
            </a:endParaRPr>
          </a:p>
        </p:txBody>
      </p:sp>
      <p:pic>
        <p:nvPicPr>
          <p:cNvPr id="3093" name="Picture 27">
            <a:extLst>
              <a:ext uri="{FF2B5EF4-FFF2-40B4-BE49-F238E27FC236}">
                <a16:creationId xmlns:a16="http://schemas.microsoft.com/office/drawing/2014/main" id="{D9E5A382-AB61-4270-9DEA-1618E49C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0" y="5035550"/>
            <a:ext cx="1425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8">
            <a:extLst>
              <a:ext uri="{FF2B5EF4-FFF2-40B4-BE49-F238E27FC236}">
                <a16:creationId xmlns:a16="http://schemas.microsoft.com/office/drawing/2014/main" id="{61CCD63F-CAC3-49C6-BF38-8A5A3BE04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925" y="6032500"/>
            <a:ext cx="28543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9">
            <a:extLst>
              <a:ext uri="{FF2B5EF4-FFF2-40B4-BE49-F238E27FC236}">
                <a16:creationId xmlns:a16="http://schemas.microsoft.com/office/drawing/2014/main" id="{ABF5B4EA-226C-4305-B952-39F77E24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035550"/>
            <a:ext cx="19859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30">
            <a:extLst>
              <a:ext uri="{FF2B5EF4-FFF2-40B4-BE49-F238E27FC236}">
                <a16:creationId xmlns:a16="http://schemas.microsoft.com/office/drawing/2014/main" id="{7B150C8C-8725-44E3-B700-88A2AF5D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05563"/>
            <a:ext cx="1552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1">
            <a:extLst>
              <a:ext uri="{FF2B5EF4-FFF2-40B4-BE49-F238E27FC236}">
                <a16:creationId xmlns:a16="http://schemas.microsoft.com/office/drawing/2014/main" id="{418CBAC1-14AE-49FC-B864-5D8EE298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5037138"/>
            <a:ext cx="48101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2">
            <a:extLst>
              <a:ext uri="{FF2B5EF4-FFF2-40B4-BE49-F238E27FC236}">
                <a16:creationId xmlns:a16="http://schemas.microsoft.com/office/drawing/2014/main" id="{3E22DB7E-C1EA-49FB-B070-6C216CA6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6273800"/>
            <a:ext cx="1724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33">
            <a:extLst>
              <a:ext uri="{FF2B5EF4-FFF2-40B4-BE49-F238E27FC236}">
                <a16:creationId xmlns:a16="http://schemas.microsoft.com/office/drawing/2014/main" id="{CE79EE43-F9C4-4D3D-86F0-D73D31EA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6350000"/>
            <a:ext cx="17240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34">
            <a:extLst>
              <a:ext uri="{FF2B5EF4-FFF2-40B4-BE49-F238E27FC236}">
                <a16:creationId xmlns:a16="http://schemas.microsoft.com/office/drawing/2014/main" id="{E36F48CA-C28F-4282-8CD9-1D039CE44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5834063"/>
            <a:ext cx="285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0EF81E-7230-438F-A92C-645AB19F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4909"/>
            <a:ext cx="9394826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5">
            <a:extLst>
              <a:ext uri="{FF2B5EF4-FFF2-40B4-BE49-F238E27FC236}">
                <a16:creationId xmlns:a16="http://schemas.microsoft.com/office/drawing/2014/main" id="{64502AC3-799B-477C-AE9A-9FD79A689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05563"/>
            <a:ext cx="15525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6">
            <a:extLst>
              <a:ext uri="{FF2B5EF4-FFF2-40B4-BE49-F238E27FC236}">
                <a16:creationId xmlns:a16="http://schemas.microsoft.com/office/drawing/2014/main" id="{082D79E4-4431-4D5C-AB3E-D66CDDE7E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6405563"/>
            <a:ext cx="15509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lowchart: Stored Data 20">
            <a:extLst>
              <a:ext uri="{FF2B5EF4-FFF2-40B4-BE49-F238E27FC236}">
                <a16:creationId xmlns:a16="http://schemas.microsoft.com/office/drawing/2014/main" id="{B7AAB190-851A-46FC-A796-8CB41DEB6DE4}"/>
              </a:ext>
            </a:extLst>
          </p:cNvPr>
          <p:cNvSpPr/>
          <p:nvPr/>
        </p:nvSpPr>
        <p:spPr>
          <a:xfrm rot="16200000" flipH="1" flipV="1">
            <a:off x="4014192" y="-4185592"/>
            <a:ext cx="1080119" cy="9252519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6058 w 10000"/>
              <a:gd name="connsiteY2" fmla="*/ 496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688 w 9021"/>
              <a:gd name="connsiteY0" fmla="*/ 0 h 10000"/>
              <a:gd name="connsiteX1" fmla="*/ 9021 w 9021"/>
              <a:gd name="connsiteY1" fmla="*/ 0 h 10000"/>
              <a:gd name="connsiteX2" fmla="*/ 5079 w 9021"/>
              <a:gd name="connsiteY2" fmla="*/ 4960 h 10000"/>
              <a:gd name="connsiteX3" fmla="*/ 9021 w 9021"/>
              <a:gd name="connsiteY3" fmla="*/ 10000 h 10000"/>
              <a:gd name="connsiteX4" fmla="*/ 688 w 9021"/>
              <a:gd name="connsiteY4" fmla="*/ 10000 h 10000"/>
              <a:gd name="connsiteX5" fmla="*/ 38 w 9021"/>
              <a:gd name="connsiteY5" fmla="*/ 5040 h 10000"/>
              <a:gd name="connsiteX6" fmla="*/ 688 w 9021"/>
              <a:gd name="connsiteY6" fmla="*/ 0 h 10000"/>
              <a:gd name="connsiteX0" fmla="*/ 1023 w 10260"/>
              <a:gd name="connsiteY0" fmla="*/ 0 h 10000"/>
              <a:gd name="connsiteX1" fmla="*/ 10260 w 10260"/>
              <a:gd name="connsiteY1" fmla="*/ 0 h 10000"/>
              <a:gd name="connsiteX2" fmla="*/ 5890 w 10260"/>
              <a:gd name="connsiteY2" fmla="*/ 4960 h 10000"/>
              <a:gd name="connsiteX3" fmla="*/ 10260 w 10260"/>
              <a:gd name="connsiteY3" fmla="*/ 10000 h 10000"/>
              <a:gd name="connsiteX4" fmla="*/ 1023 w 10260"/>
              <a:gd name="connsiteY4" fmla="*/ 10000 h 10000"/>
              <a:gd name="connsiteX5" fmla="*/ 302 w 10260"/>
              <a:gd name="connsiteY5" fmla="*/ 5040 h 10000"/>
              <a:gd name="connsiteX6" fmla="*/ 1023 w 10260"/>
              <a:gd name="connsiteY6" fmla="*/ 0 h 10000"/>
              <a:gd name="connsiteX0" fmla="*/ 763 w 10000"/>
              <a:gd name="connsiteY0" fmla="*/ 0 h 10000"/>
              <a:gd name="connsiteX1" fmla="*/ 10000 w 10000"/>
              <a:gd name="connsiteY1" fmla="*/ 0 h 10000"/>
              <a:gd name="connsiteX2" fmla="*/ 5630 w 10000"/>
              <a:gd name="connsiteY2" fmla="*/ 4960 h 10000"/>
              <a:gd name="connsiteX3" fmla="*/ 10000 w 10000"/>
              <a:gd name="connsiteY3" fmla="*/ 10000 h 10000"/>
              <a:gd name="connsiteX4" fmla="*/ 763 w 10000"/>
              <a:gd name="connsiteY4" fmla="*/ 10000 h 10000"/>
              <a:gd name="connsiteX5" fmla="*/ 42 w 10000"/>
              <a:gd name="connsiteY5" fmla="*/ 5040 h 10000"/>
              <a:gd name="connsiteX6" fmla="*/ 763 w 10000"/>
              <a:gd name="connsiteY6" fmla="*/ 0 h 10000"/>
              <a:gd name="connsiteX0" fmla="*/ 763 w 10000"/>
              <a:gd name="connsiteY0" fmla="*/ 0 h 10000"/>
              <a:gd name="connsiteX1" fmla="*/ 10000 w 10000"/>
              <a:gd name="connsiteY1" fmla="*/ 0 h 10000"/>
              <a:gd name="connsiteX2" fmla="*/ 3591 w 10000"/>
              <a:gd name="connsiteY2" fmla="*/ 4980 h 10000"/>
              <a:gd name="connsiteX3" fmla="*/ 10000 w 10000"/>
              <a:gd name="connsiteY3" fmla="*/ 10000 h 10000"/>
              <a:gd name="connsiteX4" fmla="*/ 763 w 10000"/>
              <a:gd name="connsiteY4" fmla="*/ 10000 h 10000"/>
              <a:gd name="connsiteX5" fmla="*/ 42 w 10000"/>
              <a:gd name="connsiteY5" fmla="*/ 5040 h 10000"/>
              <a:gd name="connsiteX6" fmla="*/ 763 w 10000"/>
              <a:gd name="connsiteY6" fmla="*/ 0 h 10000"/>
              <a:gd name="connsiteX0" fmla="*/ 763 w 12746"/>
              <a:gd name="connsiteY0" fmla="*/ 0 h 10000"/>
              <a:gd name="connsiteX1" fmla="*/ 12746 w 12746"/>
              <a:gd name="connsiteY1" fmla="*/ 0 h 10000"/>
              <a:gd name="connsiteX2" fmla="*/ 3591 w 12746"/>
              <a:gd name="connsiteY2" fmla="*/ 4980 h 10000"/>
              <a:gd name="connsiteX3" fmla="*/ 10000 w 12746"/>
              <a:gd name="connsiteY3" fmla="*/ 10000 h 10000"/>
              <a:gd name="connsiteX4" fmla="*/ 763 w 12746"/>
              <a:gd name="connsiteY4" fmla="*/ 10000 h 10000"/>
              <a:gd name="connsiteX5" fmla="*/ 42 w 12746"/>
              <a:gd name="connsiteY5" fmla="*/ 5040 h 10000"/>
              <a:gd name="connsiteX6" fmla="*/ 763 w 12746"/>
              <a:gd name="connsiteY6" fmla="*/ 0 h 10000"/>
              <a:gd name="connsiteX0" fmla="*/ 763 w 12746"/>
              <a:gd name="connsiteY0" fmla="*/ 0 h 10000"/>
              <a:gd name="connsiteX1" fmla="*/ 12746 w 12746"/>
              <a:gd name="connsiteY1" fmla="*/ 0 h 10000"/>
              <a:gd name="connsiteX2" fmla="*/ 3591 w 12746"/>
              <a:gd name="connsiteY2" fmla="*/ 4980 h 10000"/>
              <a:gd name="connsiteX3" fmla="*/ 12388 w 12746"/>
              <a:gd name="connsiteY3" fmla="*/ 10000 h 10000"/>
              <a:gd name="connsiteX4" fmla="*/ 763 w 12746"/>
              <a:gd name="connsiteY4" fmla="*/ 10000 h 10000"/>
              <a:gd name="connsiteX5" fmla="*/ 42 w 12746"/>
              <a:gd name="connsiteY5" fmla="*/ 5040 h 10000"/>
              <a:gd name="connsiteX6" fmla="*/ 763 w 12746"/>
              <a:gd name="connsiteY6" fmla="*/ 0 h 10000"/>
              <a:gd name="connsiteX0" fmla="*/ 763 w 12746"/>
              <a:gd name="connsiteY0" fmla="*/ 0 h 10000"/>
              <a:gd name="connsiteX1" fmla="*/ 12746 w 12746"/>
              <a:gd name="connsiteY1" fmla="*/ 0 h 10000"/>
              <a:gd name="connsiteX2" fmla="*/ 2755 w 12746"/>
              <a:gd name="connsiteY2" fmla="*/ 4960 h 10000"/>
              <a:gd name="connsiteX3" fmla="*/ 12388 w 12746"/>
              <a:gd name="connsiteY3" fmla="*/ 10000 h 10000"/>
              <a:gd name="connsiteX4" fmla="*/ 763 w 12746"/>
              <a:gd name="connsiteY4" fmla="*/ 10000 h 10000"/>
              <a:gd name="connsiteX5" fmla="*/ 42 w 12746"/>
              <a:gd name="connsiteY5" fmla="*/ 5040 h 10000"/>
              <a:gd name="connsiteX6" fmla="*/ 763 w 12746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46" h="10000">
                <a:moveTo>
                  <a:pt x="763" y="0"/>
                </a:moveTo>
                <a:lnTo>
                  <a:pt x="12746" y="0"/>
                </a:lnTo>
                <a:cubicBezTo>
                  <a:pt x="11725" y="0"/>
                  <a:pt x="2815" y="3293"/>
                  <a:pt x="2755" y="4960"/>
                </a:cubicBezTo>
                <a:cubicBezTo>
                  <a:pt x="2695" y="6627"/>
                  <a:pt x="11367" y="10000"/>
                  <a:pt x="12388" y="10000"/>
                </a:cubicBezTo>
                <a:lnTo>
                  <a:pt x="763" y="10000"/>
                </a:lnTo>
                <a:cubicBezTo>
                  <a:pt x="-258" y="10000"/>
                  <a:pt x="42" y="9961"/>
                  <a:pt x="42" y="5040"/>
                </a:cubicBezTo>
                <a:cubicBezTo>
                  <a:pt x="42" y="119"/>
                  <a:pt x="-258" y="0"/>
                  <a:pt x="763" y="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7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cDeTriomp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8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48"/>
          <p:cNvSpPr>
            <a:spLocks noChangeArrowheads="1"/>
          </p:cNvSpPr>
          <p:nvPr/>
        </p:nvSpPr>
        <p:spPr bwMode="auto">
          <a:xfrm>
            <a:off x="6672263" y="3074103"/>
            <a:ext cx="2119312" cy="21224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>
            <a:off x="7367588" y="3132841"/>
            <a:ext cx="441770" cy="1002506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 flipH="1">
            <a:off x="7377113" y="4123441"/>
            <a:ext cx="427037" cy="10033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>
            <a:off x="7307263" y="4953703"/>
            <a:ext cx="120650" cy="50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 flipH="1">
            <a:off x="7256463" y="4953703"/>
            <a:ext cx="50800" cy="1222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 flipH="1">
            <a:off x="5109357" y="3126491"/>
            <a:ext cx="2283627" cy="1008062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>
            <a:off x="5105400" y="4135347"/>
            <a:ext cx="2297113" cy="101044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55"/>
          <p:cNvSpPr>
            <a:spLocks noChangeShapeType="1"/>
          </p:cNvSpPr>
          <p:nvPr/>
        </p:nvSpPr>
        <p:spPr bwMode="auto">
          <a:xfrm flipH="1">
            <a:off x="5109358" y="4134553"/>
            <a:ext cx="27000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4881232" y="3953776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>
            <a:off x="7256463" y="3193166"/>
            <a:ext cx="50800" cy="1127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H="1">
            <a:off x="7307261" y="3249522"/>
            <a:ext cx="120651" cy="5635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65"/>
          <p:cNvSpPr>
            <a:spLocks noChangeArrowheads="1"/>
          </p:cNvSpPr>
          <p:nvPr/>
        </p:nvSpPr>
        <p:spPr bwMode="auto">
          <a:xfrm>
            <a:off x="7358063" y="5106103"/>
            <a:ext cx="50800" cy="508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67"/>
          <p:cNvSpPr>
            <a:spLocks noChangeArrowheads="1"/>
          </p:cNvSpPr>
          <p:nvPr/>
        </p:nvSpPr>
        <p:spPr bwMode="auto">
          <a:xfrm>
            <a:off x="7346950" y="3113791"/>
            <a:ext cx="52388" cy="492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8"/>
          <p:cNvSpPr>
            <a:spLocks noChangeArrowheads="1"/>
          </p:cNvSpPr>
          <p:nvPr/>
        </p:nvSpPr>
        <p:spPr bwMode="auto">
          <a:xfrm>
            <a:off x="7296078" y="2810776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7847013" y="3956753"/>
            <a:ext cx="198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7265988" y="5142284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25700"/>
              </p:ext>
            </p:extLst>
          </p:nvPr>
        </p:nvGraphicFramePr>
        <p:xfrm>
          <a:off x="762000" y="4719754"/>
          <a:ext cx="2311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2" name="Equation" r:id="rId4" imgW="1155600" imgH="291960" progId="Equation.DSMT4">
                  <p:embed/>
                </p:oleObj>
              </mc:Choice>
              <mc:Fallback>
                <p:oleObj name="Equation" r:id="rId4" imgW="1155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19754"/>
                        <a:ext cx="2311400" cy="584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40664"/>
              </p:ext>
            </p:extLst>
          </p:nvPr>
        </p:nvGraphicFramePr>
        <p:xfrm>
          <a:off x="750888" y="3387725"/>
          <a:ext cx="18113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3" name="Equation" r:id="rId6" imgW="888840" imgH="228600" progId="Equation.DSMT4">
                  <p:embed/>
                </p:oleObj>
              </mc:Choice>
              <mc:Fallback>
                <p:oleObj name="Equation" r:id="rId6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888" y="3387725"/>
                        <a:ext cx="1811337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8738"/>
              </p:ext>
            </p:extLst>
          </p:nvPr>
        </p:nvGraphicFramePr>
        <p:xfrm>
          <a:off x="721259" y="3819532"/>
          <a:ext cx="21844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4" name="Equation" r:id="rId8" imgW="1155600" imgH="291960" progId="Equation.DSMT4">
                  <p:embed/>
                </p:oleObj>
              </mc:Choice>
              <mc:Fallback>
                <p:oleObj name="Equation" r:id="rId8" imgW="1155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1259" y="3819532"/>
                        <a:ext cx="2184400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381000" y="1783140"/>
            <a:ext cx="8207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AB, AC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</a:p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rc 36"/>
          <p:cNvSpPr/>
          <p:nvPr/>
        </p:nvSpPr>
        <p:spPr>
          <a:xfrm rot="5400000">
            <a:off x="4968183" y="3926729"/>
            <a:ext cx="414147" cy="413980"/>
          </a:xfrm>
          <a:prstGeom prst="arc">
            <a:avLst>
              <a:gd name="adj1" fmla="val 14400574"/>
              <a:gd name="adj2" fmla="val 18016762"/>
            </a:avLst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7756086" y="3811646"/>
            <a:ext cx="463217" cy="642582"/>
          </a:xfrm>
          <a:prstGeom prst="arc">
            <a:avLst>
              <a:gd name="adj1" fmla="val 14400574"/>
              <a:gd name="adj2" fmla="val 18016762"/>
            </a:avLst>
          </a:prstGeom>
          <a:ln w="34925" cmpd="dbl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 rot="20953231">
            <a:off x="1987951" y="5581572"/>
            <a:ext cx="4163206" cy="491953"/>
          </a:xfrm>
          <a:prstGeom prst="wedgeRectCallout">
            <a:avLst>
              <a:gd name="adj1" fmla="val 36473"/>
              <a:gd name="adj2" fmla="val -2809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bởi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tuyến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21414077">
            <a:off x="3802117" y="5910918"/>
            <a:ext cx="4772647" cy="894940"/>
          </a:xfrm>
          <a:prstGeom prst="wedgeEllipseCallout">
            <a:avLst>
              <a:gd name="adj1" fmla="val 32629"/>
              <a:gd name="adj2" fmla="val -23129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BOC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7880C7B-3AAA-4D91-8666-B3B905D3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" y="151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Text Box 44">
            <a:extLst>
              <a:ext uri="{FF2B5EF4-FFF2-40B4-BE49-F238E27FC236}">
                <a16:creationId xmlns:a16="http://schemas.microsoft.com/office/drawing/2014/main" id="{3E8E822C-7042-406D-94A8-960EC61FB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345389"/>
            <a:ext cx="68627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9DDFDC97-4D86-4289-906C-10D324C9B5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899" y="533400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9044A086-61DE-4916-BB9A-412A0C176C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875268" y="940165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D746009A-C35D-402D-B3CE-82EED71AB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" y="5169874"/>
            <a:ext cx="6352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BOC.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DE00983D-18B7-4380-B201-1A1CA530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7" y="4332458"/>
            <a:ext cx="621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BAC.</a:t>
            </a:r>
          </a:p>
        </p:txBody>
      </p:sp>
    </p:spTree>
    <p:extLst>
      <p:ext uri="{BB962C8B-B14F-4D97-AF65-F5344CB8AC3E}">
        <p14:creationId xmlns:p14="http://schemas.microsoft.com/office/powerpoint/2010/main" val="40616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5" presetClass="emph" presetSubtype="0" repeatCount="2000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2000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36" grpId="0"/>
      <p:bldP spid="37" grpId="0" animBg="1"/>
      <p:bldP spid="37" grpId="1" animBg="1"/>
      <p:bldP spid="38" grpId="0" animBg="1"/>
      <p:bldP spid="38" grpId="1" animBg="1"/>
      <p:bldP spid="4" grpId="0" animBg="1"/>
      <p:bldP spid="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386557" y="2209800"/>
            <a:ext cx="2057400" cy="43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436598" y="2687617"/>
            <a:ext cx="1757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 lí:</a:t>
            </a: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386556" y="3266453"/>
            <a:ext cx="8370888" cy="310854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hai tiếp tuyến của một đường tròn cắt nhau tại một điểm thì:</a:t>
            </a:r>
          </a:p>
          <a:p>
            <a:pPr algn="just">
              <a:buFontTx/>
              <a:buChar char="•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Điểm đó cách đều hai tiếp điểm.</a:t>
            </a:r>
          </a:p>
          <a:p>
            <a:pPr algn="just">
              <a:buFontTx/>
              <a:buChar char="•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Tia kẻ từ điểm đó đi qua tâm là tia phân giác của góc tạo bởi hai tiếp tuyến.</a:t>
            </a:r>
          </a:p>
          <a:p>
            <a:pPr algn="just">
              <a:buFontTx/>
              <a:buChar char="•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Tia kẻ từ tâm đi qua điểm đó là tia phân giác của góc tạo bởi hai bán kính đi qua các tiếp điểm.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4C4BB98B-3183-4A0B-A309-3D859F8BC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66" y="111125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0484A0AD-6CFB-4553-83CE-3076D254C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534180"/>
            <a:ext cx="68627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7F086BE7-922D-45C3-8002-9BF2B7D181B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899" y="722191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5ABF17D1-07FE-48BA-8A48-831BAB6FB38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875268" y="1128956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6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7"/>
          <p:cNvSpPr>
            <a:spLocks noChangeArrowheads="1"/>
          </p:cNvSpPr>
          <p:nvPr/>
        </p:nvSpPr>
        <p:spPr bwMode="auto">
          <a:xfrm>
            <a:off x="946299" y="6422481"/>
            <a:ext cx="432000" cy="43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619" y="2326474"/>
            <a:ext cx="205263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45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60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c. 30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10097" y="3168212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609600"/>
            <a:ext cx="88122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h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CHB = 60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Freeform 29"/>
          <p:cNvSpPr>
            <a:spLocks/>
          </p:cNvSpPr>
          <p:nvPr/>
        </p:nvSpPr>
        <p:spPr bwMode="auto">
          <a:xfrm>
            <a:off x="4777775" y="632229"/>
            <a:ext cx="556226" cy="104161"/>
          </a:xfrm>
          <a:custGeom>
            <a:avLst/>
            <a:gdLst>
              <a:gd name="T0" fmla="*/ 0 w 336"/>
              <a:gd name="T1" fmla="*/ 2147483647 h 96"/>
              <a:gd name="T2" fmla="*/ 2147483647 w 336"/>
              <a:gd name="T3" fmla="*/ 0 h 96"/>
              <a:gd name="T4" fmla="*/ 2147483647 w 336"/>
              <a:gd name="T5" fmla="*/ 2147483647 h 96"/>
              <a:gd name="T6" fmla="*/ 0 60000 65536"/>
              <a:gd name="T7" fmla="*/ 0 60000 65536"/>
              <a:gd name="T8" fmla="*/ 0 60000 65536"/>
              <a:gd name="T9" fmla="*/ 0 w 336"/>
              <a:gd name="T10" fmla="*/ 0 h 96"/>
              <a:gd name="T11" fmla="*/ 336 w 33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96">
                <a:moveTo>
                  <a:pt x="0" y="96"/>
                </a:moveTo>
                <a:lnTo>
                  <a:pt x="192" y="0"/>
                </a:lnTo>
                <a:lnTo>
                  <a:pt x="336" y="9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29625" y="1852706"/>
            <a:ext cx="4248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S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44513" y="4432577"/>
            <a:ext cx="41036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S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 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BOC l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a. 60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b. 90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c. 120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55665" y="1777602"/>
            <a:ext cx="3668705" cy="2784072"/>
            <a:chOff x="399021" y="3368660"/>
            <a:chExt cx="3668705" cy="2784072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011305" y="4611621"/>
              <a:ext cx="292190" cy="382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2555875" y="4637075"/>
              <a:ext cx="1079500" cy="382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51"/>
            <p:cNvSpPr>
              <a:spLocks noChangeArrowheads="1"/>
            </p:cNvSpPr>
            <p:nvPr/>
          </p:nvSpPr>
          <p:spPr bwMode="auto">
            <a:xfrm rot="2056367">
              <a:off x="2185659" y="5503870"/>
              <a:ext cx="180000" cy="18000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52"/>
            <p:cNvSpPr>
              <a:spLocks noChangeShapeType="1"/>
            </p:cNvSpPr>
            <p:nvPr/>
          </p:nvSpPr>
          <p:spPr bwMode="auto">
            <a:xfrm rot="467567">
              <a:off x="399021" y="4747763"/>
              <a:ext cx="2733675" cy="12827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rot="467567">
              <a:off x="2258004" y="3902871"/>
              <a:ext cx="723162" cy="86395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auto">
            <a:xfrm rot="467567">
              <a:off x="1764263" y="3731567"/>
              <a:ext cx="2303463" cy="2160588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2895600" y="4566295"/>
              <a:ext cx="32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rot="467567" flipH="1">
              <a:off x="2347720" y="4746224"/>
              <a:ext cx="503640" cy="10357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61"/>
            <p:cNvSpPr>
              <a:spLocks noChangeShapeType="1"/>
            </p:cNvSpPr>
            <p:nvPr/>
          </p:nvSpPr>
          <p:spPr bwMode="auto">
            <a:xfrm rot="467567" flipH="1">
              <a:off x="533292" y="3368660"/>
              <a:ext cx="2252578" cy="1800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62"/>
            <p:cNvSpPr>
              <a:spLocks noChangeArrowheads="1"/>
            </p:cNvSpPr>
            <p:nvPr/>
          </p:nvSpPr>
          <p:spPr bwMode="auto">
            <a:xfrm rot="19625878">
              <a:off x="2207458" y="3900820"/>
              <a:ext cx="180000" cy="18000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 rot="467567" flipV="1">
              <a:off x="821563" y="4651007"/>
              <a:ext cx="2089150" cy="268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621491" y="4322906"/>
              <a:ext cx="4460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4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2125954" y="3428140"/>
              <a:ext cx="3603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400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/>
          </p:nvSpPr>
          <p:spPr bwMode="auto">
            <a:xfrm>
              <a:off x="2091761" y="5691067"/>
              <a:ext cx="3378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2400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4" name="Line 68"/>
            <p:cNvSpPr>
              <a:spLocks noChangeShapeType="1"/>
            </p:cNvSpPr>
            <p:nvPr/>
          </p:nvSpPr>
          <p:spPr bwMode="auto">
            <a:xfrm flipH="1">
              <a:off x="2306638" y="3860788"/>
              <a:ext cx="33337" cy="18716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AutoShape 7">
            <a:extLst>
              <a:ext uri="{FF2B5EF4-FFF2-40B4-BE49-F238E27FC236}">
                <a16:creationId xmlns:a16="http://schemas.microsoft.com/office/drawing/2014/main" id="{C024BB84-ADCB-4B27-AB3B-1BF965023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9" descr="Woven mat"/>
          <p:cNvSpPr>
            <a:spLocks noChangeArrowheads="1"/>
          </p:cNvSpPr>
          <p:nvPr/>
        </p:nvSpPr>
        <p:spPr bwMode="auto">
          <a:xfrm>
            <a:off x="1281260" y="2965160"/>
            <a:ext cx="2765425" cy="27654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1295564" y="2963840"/>
            <a:ext cx="2765425" cy="2765425"/>
            <a:chOff x="0" y="1216"/>
            <a:chExt cx="1742" cy="1742"/>
          </a:xfrm>
          <a:blipFill>
            <a:blip r:embed="rId3"/>
            <a:tile tx="0" ty="0" sx="100000" sy="100000" flip="none" algn="tl"/>
          </a:blipFill>
        </p:grpSpPr>
        <p:sp>
          <p:nvSpPr>
            <p:cNvPr id="7" name="Oval 100" descr="Woven mat"/>
            <p:cNvSpPr>
              <a:spLocks noChangeArrowheads="1"/>
            </p:cNvSpPr>
            <p:nvPr/>
          </p:nvSpPr>
          <p:spPr bwMode="auto">
            <a:xfrm>
              <a:off x="0" y="1216"/>
              <a:ext cx="1742" cy="1742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1"/>
            <p:cNvSpPr>
              <a:spLocks noChangeShapeType="1"/>
            </p:cNvSpPr>
            <p:nvPr/>
          </p:nvSpPr>
          <p:spPr bwMode="auto">
            <a:xfrm flipV="1">
              <a:off x="239" y="1409"/>
              <a:ext cx="1224" cy="1270"/>
            </a:xfrm>
            <a:prstGeom prst="lin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86444" y="2457197"/>
            <a:ext cx="324000" cy="3600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30725" y="5743745"/>
            <a:ext cx="3420000" cy="3240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8"/>
          <p:cNvSpPr>
            <a:spLocks noChangeArrowheads="1"/>
          </p:cNvSpPr>
          <p:nvPr/>
        </p:nvSpPr>
        <p:spPr bwMode="auto">
          <a:xfrm>
            <a:off x="838200" y="4370535"/>
            <a:ext cx="1076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7200" b="1" dirty="0">
                <a:sym typeface="Wingdings" pitchFamily="2" charset="2"/>
              </a:rPr>
              <a:t></a:t>
            </a:r>
            <a:r>
              <a:rPr lang="en-US" dirty="0"/>
              <a:t> </a:t>
            </a:r>
          </a:p>
        </p:txBody>
      </p:sp>
      <p:sp>
        <p:nvSpPr>
          <p:cNvPr id="12" name="Line 103"/>
          <p:cNvSpPr>
            <a:spLocks noChangeShapeType="1"/>
          </p:cNvSpPr>
          <p:nvPr/>
        </p:nvSpPr>
        <p:spPr bwMode="auto">
          <a:xfrm flipV="1">
            <a:off x="1706277" y="3370847"/>
            <a:ext cx="1944000" cy="194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04"/>
          <p:cNvSpPr>
            <a:spLocks noChangeArrowheads="1"/>
          </p:cNvSpPr>
          <p:nvPr/>
        </p:nvSpPr>
        <p:spPr bwMode="auto">
          <a:xfrm>
            <a:off x="2790545" y="2449365"/>
            <a:ext cx="10763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7200" b="1">
                <a:sym typeface="Wingdings" pitchFamily="2" charset="2"/>
              </a:rPr>
              <a:t></a:t>
            </a:r>
            <a:r>
              <a:rPr lang="en-US"/>
              <a:t> </a:t>
            </a:r>
          </a:p>
        </p:txBody>
      </p:sp>
      <p:sp>
        <p:nvSpPr>
          <p:cNvPr id="14" name="Rectangle 114"/>
          <p:cNvSpPr>
            <a:spLocks noChangeArrowheads="1"/>
          </p:cNvSpPr>
          <p:nvPr/>
        </p:nvSpPr>
        <p:spPr bwMode="auto">
          <a:xfrm>
            <a:off x="685800" y="152400"/>
            <a:ext cx="8553734" cy="12287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5" name="Line 103"/>
          <p:cNvSpPr>
            <a:spLocks noChangeShapeType="1"/>
          </p:cNvSpPr>
          <p:nvPr/>
        </p:nvSpPr>
        <p:spPr bwMode="auto">
          <a:xfrm flipV="1">
            <a:off x="1696594" y="3377698"/>
            <a:ext cx="1944000" cy="194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2013110" y="4183984"/>
            <a:ext cx="614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 Box 106"/>
          <p:cNvSpPr txBox="1">
            <a:spLocks noChangeArrowheads="1"/>
          </p:cNvSpPr>
          <p:nvPr/>
        </p:nvSpPr>
        <p:spPr bwMode="auto">
          <a:xfrm>
            <a:off x="2529048" y="3859350"/>
            <a:ext cx="608893" cy="6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304800" y="381000"/>
            <a:ext cx="381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?2</a:t>
            </a:r>
          </a:p>
        </p:txBody>
      </p: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5768975" y="2963840"/>
            <a:ext cx="2765425" cy="2765425"/>
            <a:chOff x="0" y="1216"/>
            <a:chExt cx="1742" cy="1742"/>
          </a:xfrm>
          <a:blipFill>
            <a:blip r:embed="rId3"/>
            <a:tile tx="0" ty="0" sx="100000" sy="100000" flip="none" algn="tl"/>
          </a:blipFill>
        </p:grpSpPr>
        <p:sp>
          <p:nvSpPr>
            <p:cNvPr id="23" name="Oval 100" descr="Woven mat"/>
            <p:cNvSpPr>
              <a:spLocks noChangeArrowheads="1"/>
            </p:cNvSpPr>
            <p:nvPr/>
          </p:nvSpPr>
          <p:spPr bwMode="auto">
            <a:xfrm>
              <a:off x="0" y="1216"/>
              <a:ext cx="1742" cy="1742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01"/>
            <p:cNvSpPr>
              <a:spLocks noChangeShapeType="1"/>
            </p:cNvSpPr>
            <p:nvPr/>
          </p:nvSpPr>
          <p:spPr bwMode="auto">
            <a:xfrm flipV="1">
              <a:off x="239" y="1409"/>
              <a:ext cx="1224" cy="1270"/>
            </a:xfrm>
            <a:prstGeom prst="line">
              <a:avLst/>
            </a:prstGeom>
            <a:grp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1295564" y="2367405"/>
            <a:ext cx="3409324" cy="3348000"/>
            <a:chOff x="2299" y="1477"/>
            <a:chExt cx="2335" cy="2293"/>
          </a:xfrm>
          <a:solidFill>
            <a:schemeClr val="accent1">
              <a:alpha val="86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AutoShape 6" descr="Large checker board"/>
            <p:cNvSpPr>
              <a:spLocks noChangeArrowheads="1"/>
            </p:cNvSpPr>
            <p:nvPr/>
          </p:nvSpPr>
          <p:spPr bwMode="auto">
            <a:xfrm rot="16200000">
              <a:off x="2341" y="1477"/>
              <a:ext cx="2293" cy="2293"/>
            </a:xfrm>
            <a:prstGeom prst="rtTriangle">
              <a:avLst/>
            </a:prstGeom>
            <a:grpFill/>
            <a:ln w="38100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" name="Object 107"/>
            <p:cNvGraphicFramePr>
              <a:graphicFrameLocks noChangeAspect="1"/>
            </p:cNvGraphicFramePr>
            <p:nvPr/>
          </p:nvGraphicFramePr>
          <p:xfrm>
            <a:off x="2299" y="3358"/>
            <a:ext cx="30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08" name="Equation" r:id="rId4" imgW="241200" imgH="203040" progId="Equation.DSMT4">
                    <p:embed/>
                  </p:oleObj>
                </mc:Choice>
                <mc:Fallback>
                  <p:oleObj name="Equation" r:id="rId4" imgW="241200" imgH="203040" progId="Equation.DSMT4">
                    <p:embed/>
                    <p:pic>
                      <p:nvPicPr>
                        <p:cNvPr id="18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3358"/>
                          <a:ext cx="30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849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94 L -0.12483 -0.24098 C -0.15122 -0.29699 -0.19028 -0.32547 -0.23108 -0.32547 C -0.27761 -0.32547 -0.31476 -0.29699 -0.34115 -0.24098 L -0.46545 0.00694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03 -0.00602 L 0.2125 -0.2824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38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05 -0.00231 L -0.21198 0.27454 " pathEditMode="relative" rAng="0" ptsTypes="AA">
                                      <p:cBhvr>
                                        <p:cTn id="6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138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85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/>
      <p:bldP spid="11" grpId="1"/>
      <p:bldP spid="11" grpId="2"/>
      <p:bldP spid="12" grpId="0" animBg="1"/>
      <p:bldP spid="13" grpId="0"/>
      <p:bldP spid="13" grpId="1"/>
      <p:bldP spid="13" grpId="2"/>
      <p:bldP spid="14" grpId="0"/>
      <p:bldP spid="15" grpId="0" animBg="1"/>
      <p:bldP spid="15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5"/>
          <p:cNvSpPr>
            <a:spLocks noChangeArrowheads="1"/>
          </p:cNvSpPr>
          <p:nvPr/>
        </p:nvSpPr>
        <p:spPr bwMode="auto">
          <a:xfrm>
            <a:off x="179388" y="751344"/>
            <a:ext cx="49260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    Cho tam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ABC.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Gọi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I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giao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; D, E, F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vuông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kẻ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I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BC, AC, AB.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Chứng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minh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D, E, F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nằm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cùng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tròn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I.</a:t>
            </a:r>
          </a:p>
        </p:txBody>
      </p: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28009" r="4869" b="12038"/>
          <a:stretch>
            <a:fillRect/>
          </a:stretch>
        </p:blipFill>
        <p:spPr bwMode="auto">
          <a:xfrm>
            <a:off x="5257800" y="677444"/>
            <a:ext cx="3657600" cy="264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179388" y="766707"/>
            <a:ext cx="381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?3</a:t>
            </a:r>
          </a:p>
        </p:txBody>
      </p: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179388" y="3657600"/>
            <a:ext cx="49260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    Cho tam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ABC, K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giao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ngoài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tại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B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C; D, E, F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thứ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vuông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kẻ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K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đến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BC, AC, AB.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Chứng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minh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điểm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D, E, F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nằm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cùng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tròn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</a:rPr>
              <a:t>tâm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</a:rPr>
              <a:t> K.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179388" y="3672963"/>
            <a:ext cx="381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?4</a:t>
            </a:r>
          </a:p>
        </p:txBody>
      </p:sp>
      <p:pic>
        <p:nvPicPr>
          <p:cNvPr id="2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t="24770" r="18956" b="9027"/>
          <a:stretch>
            <a:fillRect/>
          </a:stretch>
        </p:blipFill>
        <p:spPr bwMode="auto">
          <a:xfrm>
            <a:off x="5722960" y="3339152"/>
            <a:ext cx="3009624" cy="34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id="{20CEA243-E684-49F3-9518-279F835B7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679D37B0-7F55-479A-987F-80FF9B298707}"/>
              </a:ext>
            </a:extLst>
          </p:cNvPr>
          <p:cNvSpPr/>
          <p:nvPr/>
        </p:nvSpPr>
        <p:spPr>
          <a:xfrm>
            <a:off x="8458200" y="6477000"/>
            <a:ext cx="457200" cy="291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241003" y="5479474"/>
            <a:ext cx="8686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Tâm của đường tròn nội tiếp tam giác là giao điểm các đường phân giác các góc trong của tam giác.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304800" y="3375442"/>
            <a:ext cx="541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260218" y="3833614"/>
            <a:ext cx="530238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Khái niệm: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 tròn tiếp xúc với ba cạnh của một tam giác gọi là đường tròn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tiếp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tam giác, còn tam giác gọi là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 tiếp </a:t>
            </a:r>
            <a:r>
              <a:rPr lang="en-US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 tròn.</a:t>
            </a:r>
          </a:p>
        </p:txBody>
      </p:sp>
      <p:pic>
        <p:nvPicPr>
          <p:cNvPr id="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28009" r="4869" b="12038"/>
          <a:stretch>
            <a:fillRect/>
          </a:stretch>
        </p:blipFill>
        <p:spPr bwMode="auto">
          <a:xfrm>
            <a:off x="6176971" y="3550724"/>
            <a:ext cx="273842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14262"/>
              </p:ext>
            </p:extLst>
          </p:nvPr>
        </p:nvGraphicFramePr>
        <p:xfrm>
          <a:off x="304800" y="2681288"/>
          <a:ext cx="5092721" cy="4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Equation" r:id="rId4" imgW="2616120" imgH="253800" progId="Equation.DSMT4">
                  <p:embed/>
                </p:oleObj>
              </mc:Choice>
              <mc:Fallback>
                <p:oleObj name="Equation" r:id="rId4" imgW="2616120" imgH="2538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81288"/>
                        <a:ext cx="5092721" cy="4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9243" y="2209800"/>
            <a:ext cx="555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AB, 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260275" y="1981200"/>
            <a:ext cx="2667000" cy="1880418"/>
            <a:chOff x="6260275" y="540326"/>
            <a:chExt cx="2667000" cy="1880418"/>
          </a:xfrm>
        </p:grpSpPr>
        <p:grpSp>
          <p:nvGrpSpPr>
            <p:cNvPr id="57" name="Group 56"/>
            <p:cNvGrpSpPr/>
            <p:nvPr/>
          </p:nvGrpSpPr>
          <p:grpSpPr>
            <a:xfrm>
              <a:off x="6260275" y="540326"/>
              <a:ext cx="2667000" cy="1880418"/>
              <a:chOff x="4621920" y="578509"/>
              <a:chExt cx="3910343" cy="2690152"/>
            </a:xfrm>
          </p:grpSpPr>
          <p:sp>
            <p:nvSpPr>
              <p:cNvPr id="64" name="Oval 48"/>
              <p:cNvSpPr>
                <a:spLocks noChangeArrowheads="1"/>
              </p:cNvSpPr>
              <p:nvPr/>
            </p:nvSpPr>
            <p:spPr bwMode="auto">
              <a:xfrm>
                <a:off x="6412951" y="892263"/>
                <a:ext cx="2119312" cy="212248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7108276" y="951001"/>
                <a:ext cx="441770" cy="100250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Line 50"/>
              <p:cNvSpPr>
                <a:spLocks noChangeShapeType="1"/>
              </p:cNvSpPr>
              <p:nvPr/>
            </p:nvSpPr>
            <p:spPr bwMode="auto">
              <a:xfrm flipH="1">
                <a:off x="7117801" y="1941601"/>
                <a:ext cx="427037" cy="100330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Line 53"/>
              <p:cNvSpPr>
                <a:spLocks noChangeShapeType="1"/>
              </p:cNvSpPr>
              <p:nvPr/>
            </p:nvSpPr>
            <p:spPr bwMode="auto">
              <a:xfrm flipH="1">
                <a:off x="4850045" y="944651"/>
                <a:ext cx="2283627" cy="100806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54"/>
              <p:cNvSpPr>
                <a:spLocks noChangeShapeType="1"/>
              </p:cNvSpPr>
              <p:nvPr/>
            </p:nvSpPr>
            <p:spPr bwMode="auto">
              <a:xfrm>
                <a:off x="4846088" y="1953507"/>
                <a:ext cx="2297113" cy="101044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55"/>
              <p:cNvSpPr>
                <a:spLocks noChangeShapeType="1"/>
              </p:cNvSpPr>
              <p:nvPr/>
            </p:nvSpPr>
            <p:spPr bwMode="auto">
              <a:xfrm flipH="1">
                <a:off x="4850046" y="1952713"/>
                <a:ext cx="2700000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Rectangle 56"/>
              <p:cNvSpPr>
                <a:spLocks noChangeArrowheads="1"/>
              </p:cNvSpPr>
              <p:nvPr/>
            </p:nvSpPr>
            <p:spPr bwMode="auto">
              <a:xfrm>
                <a:off x="4621920" y="1771936"/>
                <a:ext cx="190377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>
                <a:off x="6997151" y="1011326"/>
                <a:ext cx="50800" cy="11271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60"/>
              <p:cNvSpPr>
                <a:spLocks noChangeShapeType="1"/>
              </p:cNvSpPr>
              <p:nvPr/>
            </p:nvSpPr>
            <p:spPr bwMode="auto">
              <a:xfrm flipH="1">
                <a:off x="7047949" y="1067682"/>
                <a:ext cx="120651" cy="5635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Oval 67"/>
              <p:cNvSpPr>
                <a:spLocks noChangeArrowheads="1"/>
              </p:cNvSpPr>
              <p:nvPr/>
            </p:nvSpPr>
            <p:spPr bwMode="auto">
              <a:xfrm>
                <a:off x="7087638" y="931951"/>
                <a:ext cx="52388" cy="4921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/>
            </p:nvSpPr>
            <p:spPr bwMode="auto">
              <a:xfrm>
                <a:off x="7020080" y="578509"/>
                <a:ext cx="176275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/>
            </p:nvSpPr>
            <p:spPr bwMode="auto">
              <a:xfrm>
                <a:off x="7587700" y="1774913"/>
                <a:ext cx="204479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51"/>
              <p:cNvSpPr>
                <a:spLocks noChangeShapeType="1"/>
              </p:cNvSpPr>
              <p:nvPr/>
            </p:nvSpPr>
            <p:spPr bwMode="auto">
              <a:xfrm>
                <a:off x="7047951" y="2771863"/>
                <a:ext cx="120650" cy="508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52"/>
              <p:cNvSpPr>
                <a:spLocks noChangeShapeType="1"/>
              </p:cNvSpPr>
              <p:nvPr/>
            </p:nvSpPr>
            <p:spPr bwMode="auto">
              <a:xfrm flipH="1">
                <a:off x="6997151" y="2771863"/>
                <a:ext cx="50800" cy="12223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Oval 65"/>
              <p:cNvSpPr>
                <a:spLocks noChangeArrowheads="1"/>
              </p:cNvSpPr>
              <p:nvPr/>
            </p:nvSpPr>
            <p:spPr bwMode="auto">
              <a:xfrm>
                <a:off x="7098751" y="2924263"/>
                <a:ext cx="50800" cy="508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Rectangle 66"/>
              <p:cNvSpPr>
                <a:spLocks noChangeArrowheads="1"/>
              </p:cNvSpPr>
              <p:nvPr/>
            </p:nvSpPr>
            <p:spPr bwMode="auto">
              <a:xfrm>
                <a:off x="7006676" y="2960444"/>
                <a:ext cx="190377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Arc 57"/>
            <p:cNvSpPr/>
            <p:nvPr/>
          </p:nvSpPr>
          <p:spPr>
            <a:xfrm rot="2748023">
              <a:off x="6358693" y="1286712"/>
              <a:ext cx="352702" cy="521477"/>
            </a:xfrm>
            <a:prstGeom prst="arc">
              <a:avLst>
                <a:gd name="adj1" fmla="val 16200000"/>
                <a:gd name="adj2" fmla="val 18133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4514410">
              <a:off x="6386362" y="1391013"/>
              <a:ext cx="346390" cy="324119"/>
            </a:xfrm>
            <a:prstGeom prst="arc">
              <a:avLst>
                <a:gd name="adj1" fmla="val 16061577"/>
                <a:gd name="adj2" fmla="val 188973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13548023">
              <a:off x="8206242" y="1091611"/>
              <a:ext cx="381477" cy="650128"/>
            </a:xfrm>
            <a:prstGeom prst="arc">
              <a:avLst>
                <a:gd name="adj1" fmla="val 15878070"/>
                <a:gd name="adj2" fmla="val 17685126"/>
              </a:avLst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cmpd="dbl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Arc 60"/>
            <p:cNvSpPr/>
            <p:nvPr/>
          </p:nvSpPr>
          <p:spPr>
            <a:xfrm rot="15314410">
              <a:off x="8166529" y="1251440"/>
              <a:ext cx="374650" cy="404081"/>
            </a:xfrm>
            <a:prstGeom prst="arc">
              <a:avLst>
                <a:gd name="adj1" fmla="val 16061577"/>
                <a:gd name="adj2" fmla="val 18897347"/>
              </a:avLst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cmpd="dbl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7220848" y="1089592"/>
              <a:ext cx="72000" cy="7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7291360" y="1881904"/>
              <a:ext cx="72000" cy="7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utoShape 7">
            <a:extLst>
              <a:ext uri="{FF2B5EF4-FFF2-40B4-BE49-F238E27FC236}">
                <a16:creationId xmlns:a16="http://schemas.microsoft.com/office/drawing/2014/main" id="{B5BFC1A7-7550-47B9-9096-DFF53FE9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04" y="25514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Text Box 44">
            <a:extLst>
              <a:ext uri="{FF2B5EF4-FFF2-40B4-BE49-F238E27FC236}">
                <a16:creationId xmlns:a16="http://schemas.microsoft.com/office/drawing/2014/main" id="{988E7EF2-92F9-4B76-84B5-6708313A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534180"/>
            <a:ext cx="68627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66FEE006-F4A0-495D-A0AB-7484AD4154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899" y="722191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AB51BEE7-FFCE-4776-A4B5-71C3D1A39C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875268" y="1128956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6091EA7B-348F-4FFD-A2F4-F300A6B79146}"/>
              </a:ext>
            </a:extLst>
          </p:cNvPr>
          <p:cNvSpPr/>
          <p:nvPr/>
        </p:nvSpPr>
        <p:spPr>
          <a:xfrm>
            <a:off x="8504544" y="6420358"/>
            <a:ext cx="516911" cy="318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-35256" y="2467496"/>
            <a:ext cx="541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auto">
          <a:xfrm>
            <a:off x="152400" y="2809570"/>
            <a:ext cx="59167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28009" r="4869" b="12038"/>
          <a:stretch>
            <a:fillRect/>
          </a:stretch>
        </p:blipFill>
        <p:spPr bwMode="auto">
          <a:xfrm>
            <a:off x="6329371" y="2109850"/>
            <a:ext cx="273842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633691"/>
              </p:ext>
            </p:extLst>
          </p:nvPr>
        </p:nvGraphicFramePr>
        <p:xfrm>
          <a:off x="304800" y="2182785"/>
          <a:ext cx="5092721" cy="4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5" name="Equation" r:id="rId4" imgW="2616120" imgH="253800" progId="Equation.DSMT4">
                  <p:embed/>
                </p:oleObj>
              </mc:Choice>
              <mc:Fallback>
                <p:oleObj name="Equation" r:id="rId4" imgW="2616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82785"/>
                        <a:ext cx="5092721" cy="4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09243" y="1838498"/>
            <a:ext cx="555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AB, AC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93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75262" y="4164675"/>
            <a:ext cx="58785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5.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bàng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31" name="Text Box 94"/>
          <p:cNvSpPr txBox="1">
            <a:spLocks noChangeArrowheads="1"/>
          </p:cNvSpPr>
          <p:nvPr/>
        </p:nvSpPr>
        <p:spPr bwMode="auto">
          <a:xfrm>
            <a:off x="157688" y="4573189"/>
            <a:ext cx="63193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152400" y="5461325"/>
            <a:ext cx="65503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 (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C).</a:t>
            </a:r>
          </a:p>
        </p:txBody>
      </p:sp>
      <p:pic>
        <p:nvPicPr>
          <p:cNvPr id="33" name="Picture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3" t="24770" r="18956" b="9027"/>
          <a:stretch>
            <a:fillRect/>
          </a:stretch>
        </p:blipFill>
        <p:spPr bwMode="auto">
          <a:xfrm>
            <a:off x="6844352" y="4248439"/>
            <a:ext cx="2223448" cy="25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152400" y="3661752"/>
            <a:ext cx="632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60275" y="540326"/>
            <a:ext cx="2667000" cy="1880418"/>
            <a:chOff x="6260275" y="540326"/>
            <a:chExt cx="2667000" cy="1880418"/>
          </a:xfrm>
        </p:grpSpPr>
        <p:grpSp>
          <p:nvGrpSpPr>
            <p:cNvPr id="38" name="Group 37"/>
            <p:cNvGrpSpPr/>
            <p:nvPr/>
          </p:nvGrpSpPr>
          <p:grpSpPr>
            <a:xfrm>
              <a:off x="6260275" y="540326"/>
              <a:ext cx="2667000" cy="1880418"/>
              <a:chOff x="4621920" y="578509"/>
              <a:chExt cx="3910343" cy="2690152"/>
            </a:xfrm>
          </p:grpSpPr>
          <p:sp>
            <p:nvSpPr>
              <p:cNvPr id="39" name="Oval 48"/>
              <p:cNvSpPr>
                <a:spLocks noChangeArrowheads="1"/>
              </p:cNvSpPr>
              <p:nvPr/>
            </p:nvSpPr>
            <p:spPr bwMode="auto">
              <a:xfrm>
                <a:off x="6412951" y="892263"/>
                <a:ext cx="2119312" cy="212248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>
                <a:off x="7108276" y="951001"/>
                <a:ext cx="441770" cy="1002506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Line 50"/>
              <p:cNvSpPr>
                <a:spLocks noChangeShapeType="1"/>
              </p:cNvSpPr>
              <p:nvPr/>
            </p:nvSpPr>
            <p:spPr bwMode="auto">
              <a:xfrm flipH="1">
                <a:off x="7117801" y="1941601"/>
                <a:ext cx="427037" cy="100330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53"/>
              <p:cNvSpPr>
                <a:spLocks noChangeShapeType="1"/>
              </p:cNvSpPr>
              <p:nvPr/>
            </p:nvSpPr>
            <p:spPr bwMode="auto">
              <a:xfrm flipH="1">
                <a:off x="4850045" y="944651"/>
                <a:ext cx="2283627" cy="100806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Line 54"/>
              <p:cNvSpPr>
                <a:spLocks noChangeShapeType="1"/>
              </p:cNvSpPr>
              <p:nvPr/>
            </p:nvSpPr>
            <p:spPr bwMode="auto">
              <a:xfrm>
                <a:off x="4846088" y="1953507"/>
                <a:ext cx="2297113" cy="101044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Line 55"/>
              <p:cNvSpPr>
                <a:spLocks noChangeShapeType="1"/>
              </p:cNvSpPr>
              <p:nvPr/>
            </p:nvSpPr>
            <p:spPr bwMode="auto">
              <a:xfrm flipH="1">
                <a:off x="4850046" y="1952713"/>
                <a:ext cx="2700000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auto">
              <a:xfrm>
                <a:off x="4621920" y="1771936"/>
                <a:ext cx="190377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Line 59"/>
              <p:cNvSpPr>
                <a:spLocks noChangeShapeType="1"/>
              </p:cNvSpPr>
              <p:nvPr/>
            </p:nvSpPr>
            <p:spPr bwMode="auto">
              <a:xfrm>
                <a:off x="6997151" y="1011326"/>
                <a:ext cx="50800" cy="11271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Line 60"/>
              <p:cNvSpPr>
                <a:spLocks noChangeShapeType="1"/>
              </p:cNvSpPr>
              <p:nvPr/>
            </p:nvSpPr>
            <p:spPr bwMode="auto">
              <a:xfrm flipH="1">
                <a:off x="7047949" y="1067682"/>
                <a:ext cx="120651" cy="5635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>
                <a:off x="7087638" y="931951"/>
                <a:ext cx="52388" cy="4921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68"/>
              <p:cNvSpPr>
                <a:spLocks noChangeArrowheads="1"/>
              </p:cNvSpPr>
              <p:nvPr/>
            </p:nvSpPr>
            <p:spPr bwMode="auto">
              <a:xfrm>
                <a:off x="7020080" y="578509"/>
                <a:ext cx="176275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69"/>
              <p:cNvSpPr>
                <a:spLocks noChangeArrowheads="1"/>
              </p:cNvSpPr>
              <p:nvPr/>
            </p:nvSpPr>
            <p:spPr bwMode="auto">
              <a:xfrm>
                <a:off x="7587700" y="1774913"/>
                <a:ext cx="204479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7047951" y="2771863"/>
                <a:ext cx="120650" cy="508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 flipH="1">
                <a:off x="6997151" y="2771863"/>
                <a:ext cx="50800" cy="12223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Oval 65"/>
              <p:cNvSpPr>
                <a:spLocks noChangeArrowheads="1"/>
              </p:cNvSpPr>
              <p:nvPr/>
            </p:nvSpPr>
            <p:spPr bwMode="auto">
              <a:xfrm>
                <a:off x="7098751" y="2924263"/>
                <a:ext cx="50800" cy="508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66"/>
              <p:cNvSpPr>
                <a:spLocks noChangeArrowheads="1"/>
              </p:cNvSpPr>
              <p:nvPr/>
            </p:nvSpPr>
            <p:spPr bwMode="auto">
              <a:xfrm>
                <a:off x="7006676" y="2960444"/>
                <a:ext cx="190377" cy="308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1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5" name="Arc 34"/>
            <p:cNvSpPr/>
            <p:nvPr/>
          </p:nvSpPr>
          <p:spPr>
            <a:xfrm rot="2748023">
              <a:off x="6358693" y="1286712"/>
              <a:ext cx="352702" cy="521477"/>
            </a:xfrm>
            <a:prstGeom prst="arc">
              <a:avLst>
                <a:gd name="adj1" fmla="val 16200000"/>
                <a:gd name="adj2" fmla="val 1813367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4514410">
              <a:off x="6386362" y="1391013"/>
              <a:ext cx="346390" cy="324119"/>
            </a:xfrm>
            <a:prstGeom prst="arc">
              <a:avLst>
                <a:gd name="adj1" fmla="val 16061577"/>
                <a:gd name="adj2" fmla="val 1889734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 rot="13548023">
              <a:off x="8206242" y="1091611"/>
              <a:ext cx="381477" cy="650128"/>
            </a:xfrm>
            <a:prstGeom prst="arc">
              <a:avLst>
                <a:gd name="adj1" fmla="val 15878070"/>
                <a:gd name="adj2" fmla="val 17685126"/>
              </a:avLst>
            </a:prstGeom>
            <a:ln w="190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cmpd="dbl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Arc 56"/>
            <p:cNvSpPr/>
            <p:nvPr/>
          </p:nvSpPr>
          <p:spPr>
            <a:xfrm rot="15314410">
              <a:off x="8166529" y="1251440"/>
              <a:ext cx="374650" cy="404081"/>
            </a:xfrm>
            <a:prstGeom prst="arc">
              <a:avLst>
                <a:gd name="adj1" fmla="val 16061577"/>
                <a:gd name="adj2" fmla="val 18897347"/>
              </a:avLst>
            </a:prstGeom>
            <a:ln w="190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cmpd="dbl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7220848" y="1089592"/>
              <a:ext cx="72000" cy="7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291360" y="1881904"/>
              <a:ext cx="72000" cy="72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utoShape 7">
            <a:extLst>
              <a:ext uri="{FF2B5EF4-FFF2-40B4-BE49-F238E27FC236}">
                <a16:creationId xmlns:a16="http://schemas.microsoft.com/office/drawing/2014/main" id="{703B8FAF-BCA2-4A06-83D4-8C4CC744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28EB868E-0E0E-4E5E-A517-3F352EEF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06" y="1421589"/>
            <a:ext cx="68627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8">
            <a:extLst>
              <a:ext uri="{FF2B5EF4-FFF2-40B4-BE49-F238E27FC236}">
                <a16:creationId xmlns:a16="http://schemas.microsoft.com/office/drawing/2014/main" id="{24F7EFBE-4CA6-4EF7-A837-75B1A5E4B3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367" y="609600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 Box 28">
            <a:extLst>
              <a:ext uri="{FF2B5EF4-FFF2-40B4-BE49-F238E27FC236}">
                <a16:creationId xmlns:a16="http://schemas.microsoft.com/office/drawing/2014/main" id="{86670EEF-1BEE-4AAE-88B9-141ABDDFE0A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1066800" y="1016365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Administrator\Desktop\300px-Incircle_and_Excirc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45" y="609600"/>
            <a:ext cx="4123509" cy="4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9458985E-1DFA-4CD9-917E-F17B0DD5D21A}"/>
              </a:ext>
            </a:extLst>
          </p:cNvPr>
          <p:cNvSpPr/>
          <p:nvPr/>
        </p:nvSpPr>
        <p:spPr>
          <a:xfrm>
            <a:off x="8712200" y="5638800"/>
            <a:ext cx="431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B69B1271-55E9-448E-9067-A3881C8FD7ED}"/>
              </a:ext>
            </a:extLst>
          </p:cNvPr>
          <p:cNvSpPr/>
          <p:nvPr/>
        </p:nvSpPr>
        <p:spPr>
          <a:xfrm>
            <a:off x="8686800" y="6553200"/>
            <a:ext cx="431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714375"/>
            <a:ext cx="8153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Cho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AMB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en-US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2041" y="2598163"/>
            <a:ext cx="1540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A.    56</a:t>
            </a:r>
            <a:r>
              <a:rPr lang="en-US" sz="32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964300" y="2615625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B.    65</a:t>
            </a:r>
            <a:r>
              <a:rPr lang="en-US" sz="32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3100" y="3200400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C.    75</a:t>
            </a:r>
            <a:r>
              <a:rPr lang="en-US" sz="32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964191" y="3200400"/>
            <a:ext cx="1540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D.    60</a:t>
            </a:r>
            <a:r>
              <a:rPr lang="en-US" sz="3200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38200" y="4813300"/>
            <a:ext cx="1524000" cy="1295400"/>
          </a:xfrm>
          <a:prstGeom prst="smileyFace">
            <a:avLst>
              <a:gd name="adj" fmla="val -4653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533400" y="4356100"/>
            <a:ext cx="2476500" cy="828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 đã sai rồi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4" descr="happyface2">
            <a:hlinkClick r:id="" action="ppaction://noaction">
              <a:snd r:embed="rId4" name="coin.wav"/>
            </a:hlinkClick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371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609600" y="4279900"/>
            <a:ext cx="2476500" cy="828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Chúc mừng bạn</a:t>
            </a:r>
          </a:p>
        </p:txBody>
      </p:sp>
      <p:grpSp>
        <p:nvGrpSpPr>
          <p:cNvPr id="13" name="Group 16"/>
          <p:cNvGrpSpPr>
            <a:grpSpLocks noChangeAspect="1"/>
          </p:cNvGrpSpPr>
          <p:nvPr/>
        </p:nvGrpSpPr>
        <p:grpSpPr bwMode="auto">
          <a:xfrm>
            <a:off x="5391150" y="2290765"/>
            <a:ext cx="2971800" cy="2041528"/>
            <a:chOff x="3396" y="1776"/>
            <a:chExt cx="1872" cy="1286"/>
          </a:xfrm>
        </p:grpSpPr>
        <p:sp>
          <p:nvSpPr>
            <p:cNvPr id="1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3456" y="1869"/>
              <a:ext cx="1812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rc 18"/>
            <p:cNvSpPr>
              <a:spLocks/>
            </p:cNvSpPr>
            <p:nvPr/>
          </p:nvSpPr>
          <p:spPr bwMode="auto">
            <a:xfrm>
              <a:off x="4528" y="2020"/>
              <a:ext cx="85" cy="8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21884 w 21884"/>
                <a:gd name="T1" fmla="*/ 21575 h 21600"/>
                <a:gd name="T2" fmla="*/ 0 w 21884"/>
                <a:gd name="T3" fmla="*/ 5642 h 21600"/>
                <a:gd name="T4" fmla="*/ 20850 w 2188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84" h="21600" fill="none" extrusionOk="0">
                  <a:moveTo>
                    <a:pt x="21884" y="21575"/>
                  </a:moveTo>
                  <a:cubicBezTo>
                    <a:pt x="21539" y="21591"/>
                    <a:pt x="21194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21884" h="21600" stroke="0" extrusionOk="0">
                  <a:moveTo>
                    <a:pt x="21884" y="21575"/>
                  </a:moveTo>
                  <a:cubicBezTo>
                    <a:pt x="21539" y="21591"/>
                    <a:pt x="21194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325" y="1981"/>
              <a:ext cx="897" cy="896"/>
            </a:xfrm>
            <a:prstGeom prst="ellips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3591" y="2008"/>
              <a:ext cx="1022" cy="405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591" y="2413"/>
              <a:ext cx="1022" cy="432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4613" y="2008"/>
              <a:ext cx="1" cy="837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4613" y="2008"/>
              <a:ext cx="158" cy="419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flipH="1">
              <a:off x="4613" y="2427"/>
              <a:ext cx="158" cy="418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4546" y="209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732" y="2371"/>
              <a:ext cx="8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US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3826" y="2375"/>
              <a:ext cx="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en-US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4762" y="2417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800" y="2319"/>
              <a:ext cx="15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3581" y="2403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396" y="2320"/>
              <a:ext cx="15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4604" y="1999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579" y="1776"/>
              <a:ext cx="11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604" y="2835"/>
              <a:ext cx="23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593" y="2868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3657600" y="4552950"/>
            <a:ext cx="5256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MAB có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 = MB (tính chất 2 tiếp tuyến cắt nhau)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MAB  cân tại M.</a:t>
            </a:r>
            <a:endParaRPr lang="en-US" sz="2400" b="1" baseline="30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692349"/>
              </p:ext>
            </p:extLst>
          </p:nvPr>
        </p:nvGraphicFramePr>
        <p:xfrm>
          <a:off x="3810000" y="5446713"/>
          <a:ext cx="45974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6" imgW="2869920" imgH="495000" progId="Equation.DSMT4">
                  <p:embed/>
                </p:oleObj>
              </mc:Choice>
              <mc:Fallback>
                <p:oleObj name="Equation" r:id="rId6" imgW="28699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46713"/>
                        <a:ext cx="4597400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143"/>
          <p:cNvSpPr txBox="1">
            <a:spLocks noChangeArrowheads="1"/>
          </p:cNvSpPr>
          <p:nvPr/>
        </p:nvSpPr>
        <p:spPr bwMode="auto">
          <a:xfrm>
            <a:off x="3276600" y="177800"/>
            <a:ext cx="2484438" cy="584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BÀI TẬP </a:t>
            </a:r>
          </a:p>
        </p:txBody>
      </p:sp>
    </p:spTree>
    <p:extLst>
      <p:ext uri="{BB962C8B-B14F-4D97-AF65-F5344CB8AC3E}">
        <p14:creationId xmlns:p14="http://schemas.microsoft.com/office/powerpoint/2010/main" val="1608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2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Rectangle 3"/>
          <p:cNvSpPr>
            <a:spLocks noChangeArrowheads="1"/>
          </p:cNvSpPr>
          <p:nvPr/>
        </p:nvSpPr>
        <p:spPr bwMode="auto">
          <a:xfrm>
            <a:off x="19334" y="91281"/>
            <a:ext cx="9124666" cy="6766719"/>
          </a:xfrm>
          <a:prstGeom prst="rect">
            <a:avLst/>
          </a:prstGeom>
          <a:gradFill rotWithShape="0">
            <a:gsLst>
              <a:gs pos="0">
                <a:srgbClr val="FFFF99">
                  <a:alpha val="29804"/>
                </a:srgbClr>
              </a:gs>
              <a:gs pos="50000">
                <a:schemeClr val="bg1"/>
              </a:gs>
              <a:gs pos="100000">
                <a:srgbClr val="FFFF99"/>
              </a:gs>
            </a:gsLst>
            <a:lin ang="2700000" scaled="1"/>
          </a:gra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" y="98424"/>
            <a:ext cx="89916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5.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033057"/>
              </p:ext>
            </p:extLst>
          </p:nvPr>
        </p:nvGraphicFramePr>
        <p:xfrm>
          <a:off x="114300" y="1040875"/>
          <a:ext cx="8846498" cy="5906805"/>
        </p:xfrm>
        <a:graphic>
          <a:graphicData uri="http://schemas.openxmlformats.org/drawingml/2006/table">
            <a:tbl>
              <a:tblPr/>
              <a:tblGrid>
                <a:gridCol w="366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ột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ột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kumimoji="0" lang="vi-VN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Nối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4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218364" y="1600200"/>
            <a:ext cx="3429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226324" y="2626056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2. Đường tròn bàng tiếp tam giác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89742" y="3719292"/>
            <a:ext cx="3543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3. Đường tròn ngoại tiếp tam giác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218364" y="4958065"/>
            <a:ext cx="365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200924" y="5992914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3862316" y="1660002"/>
            <a:ext cx="4114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l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úc với ba cạnh của tam 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3862316" y="2498598"/>
            <a:ext cx="41716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l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ểm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phân giác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tam 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3810000" y="3658407"/>
            <a:ext cx="42046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là đường tròn tiếp xúc với một cạnh của tam giác và phần kéo dài của hai cạnh kia.</a:t>
            </a: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895298" y="4944802"/>
            <a:ext cx="4037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là đường tròn đi qua ba đỉnh của tam giác.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3838292" y="5848171"/>
            <a:ext cx="41142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là giao điểm 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đường phân giác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8014648" y="1855787"/>
            <a:ext cx="971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a</a:t>
            </a: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8014648" y="2792412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2 - c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8014648" y="3903959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3 - d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7976548" y="4975224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4 - b 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8046398" y="5889624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5 - e</a:t>
            </a:r>
          </a:p>
        </p:txBody>
      </p:sp>
    </p:spTree>
    <p:extLst>
      <p:ext uri="{BB962C8B-B14F-4D97-AF65-F5344CB8AC3E}">
        <p14:creationId xmlns:p14="http://schemas.microsoft.com/office/powerpoint/2010/main" val="160885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3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3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3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9" descr="Woven mat"/>
          <p:cNvSpPr>
            <a:spLocks noChangeArrowheads="1"/>
          </p:cNvSpPr>
          <p:nvPr/>
        </p:nvSpPr>
        <p:spPr bwMode="auto">
          <a:xfrm>
            <a:off x="6019800" y="3391098"/>
            <a:ext cx="2765425" cy="27654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2092" y="2724600"/>
            <a:ext cx="324000" cy="36000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75800" y="5994523"/>
            <a:ext cx="3420000" cy="3240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accent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14"/>
          <p:cNvSpPr>
            <a:spLocks noChangeArrowheads="1"/>
          </p:cNvSpPr>
          <p:nvPr/>
        </p:nvSpPr>
        <p:spPr bwMode="auto">
          <a:xfrm>
            <a:off x="489330" y="914400"/>
            <a:ext cx="7954963" cy="12287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”, 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1137346" y="2595600"/>
            <a:ext cx="3348000" cy="3348000"/>
            <a:chOff x="2045" y="1337"/>
            <a:chExt cx="2293" cy="2293"/>
          </a:xfrm>
          <a:solidFill>
            <a:schemeClr val="accent1">
              <a:alpha val="86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AutoShape 6" descr="Large checker board"/>
            <p:cNvSpPr>
              <a:spLocks noChangeArrowheads="1"/>
            </p:cNvSpPr>
            <p:nvPr/>
          </p:nvSpPr>
          <p:spPr bwMode="auto">
            <a:xfrm rot="16200000">
              <a:off x="2045" y="1337"/>
              <a:ext cx="2293" cy="2293"/>
            </a:xfrm>
            <a:prstGeom prst="rtTriangle">
              <a:avLst/>
            </a:prstGeom>
            <a:grpFill/>
            <a:ln w="38100">
              <a:solidFill>
                <a:schemeClr val="accent6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2840116"/>
                </p:ext>
              </p:extLst>
            </p:nvPr>
          </p:nvGraphicFramePr>
          <p:xfrm>
            <a:off x="2299" y="3358"/>
            <a:ext cx="306" cy="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12" name="Equation" r:id="rId4" imgW="241200" imgH="203040" progId="Equation.DSMT4">
                    <p:embed/>
                  </p:oleObj>
                </mc:Choice>
                <mc:Fallback>
                  <p:oleObj name="Equation" r:id="rId4" imgW="241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3358"/>
                          <a:ext cx="306" cy="2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WordArt 11">
            <a:extLst>
              <a:ext uri="{FF2B5EF4-FFF2-40B4-BE49-F238E27FC236}">
                <a16:creationId xmlns:a16="http://schemas.microsoft.com/office/drawing/2014/main" id="{47D4A299-2713-449B-960A-6C5480E556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31763"/>
            <a:ext cx="538162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0388" dir="14606097" algn="ctr" rotWithShape="0">
                    <a:srgbClr val="868686">
                      <a:alpha val="50000"/>
                    </a:srgbClr>
                  </a:outerShdw>
                </a:effectLst>
                <a:latin typeface="VNI-Jamai" pitchFamily="2" charset="0"/>
              </a:rPr>
              <a:t>Khôûi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0388" dir="14606097" algn="ctr" rotWithShape="0">
                    <a:srgbClr val="868686">
                      <a:alpha val="50000"/>
                    </a:srgbClr>
                  </a:outerShdw>
                </a:effectLst>
                <a:latin typeface="VNI-Jamai" pitchFamily="2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0388" dir="14606097" algn="ctr" rotWithShape="0">
                    <a:srgbClr val="868686">
                      <a:alpha val="50000"/>
                    </a:srgbClr>
                  </a:outerShdw>
                </a:effectLst>
                <a:latin typeface="VNI-Jamai" pitchFamily="2" charset="0"/>
              </a:rPr>
              <a:t>ñoäng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70388" dir="14606097" algn="ctr" rotWithShape="0">
                  <a:srgbClr val="868686">
                    <a:alpha val="50000"/>
                  </a:srgbClr>
                </a:outerShdw>
              </a:effectLst>
              <a:latin typeface="VNI-Jama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21" name="Rectangle 13">
            <a:extLst>
              <a:ext uri="{FF2B5EF4-FFF2-40B4-BE49-F238E27FC236}">
                <a16:creationId xmlns:a16="http://schemas.microsoft.com/office/drawing/2014/main" id="{F60EE396-E144-44E2-9FB4-1F2E3CF4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4459778" cy="59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 err="1">
                <a:solidFill>
                  <a:srgbClr val="0000FF"/>
                </a:solidFill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</a:rPr>
              <a:t> 30 SGK/116:</a:t>
            </a:r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E03284F5-3D1E-4236-9D5D-CF04E90D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50987"/>
            <a:ext cx="8736937" cy="272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	</a:t>
            </a: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</a:rPr>
              <a:t> O có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kính</a:t>
            </a:r>
            <a:r>
              <a:rPr lang="en-US" altLang="en-US" sz="2800" dirty="0">
                <a:latin typeface="Times New Roman" panose="02020603050405020304" pitchFamily="18" charset="0"/>
              </a:rPr>
              <a:t> AB.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Gọi</a:t>
            </a:r>
            <a:r>
              <a:rPr lang="en-US" altLang="en-US" sz="2800" dirty="0">
                <a:latin typeface="Times New Roman" panose="02020603050405020304" pitchFamily="18" charset="0"/>
              </a:rPr>
              <a:t> Ax, By là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các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góc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với</a:t>
            </a:r>
            <a:r>
              <a:rPr lang="en-US" altLang="en-US" sz="2800" dirty="0">
                <a:latin typeface="Times New Roman" panose="02020603050405020304" pitchFamily="18" charset="0"/>
              </a:rPr>
              <a:t> AB (Ax, By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tròn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cùng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thuộc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một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mặt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phẳng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bơ</a:t>
            </a:r>
            <a:r>
              <a:rPr lang="en-US" altLang="en-US" sz="2800" dirty="0">
                <a:latin typeface="Times New Roman" panose="02020603050405020304" pitchFamily="18" charset="0"/>
              </a:rPr>
              <a:t>̀ AB). Qua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điểm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thuộc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tròn</a:t>
            </a:r>
            <a:r>
              <a:rPr lang="en-US" altLang="en-US" sz="2800" dirty="0">
                <a:latin typeface="Times New Roman" panose="02020603050405020304" pitchFamily="18" charset="0"/>
              </a:rPr>
              <a:t> (M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khác</a:t>
            </a:r>
            <a:r>
              <a:rPr lang="en-US" altLang="en-US" sz="2800" dirty="0">
                <a:latin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va</a:t>
            </a:r>
            <a:r>
              <a:rPr lang="en-US" altLang="en-US" sz="2800" dirty="0">
                <a:latin typeface="Times New Roman" panose="02020603050405020304" pitchFamily="18" charset="0"/>
              </a:rPr>
              <a:t>̀ B),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ke</a:t>
            </a:r>
            <a:r>
              <a:rPr lang="en-US" altLang="en-US" sz="2800" dirty="0">
                <a:latin typeface="Times New Roman" panose="02020603050405020304" pitchFamily="18" charset="0"/>
              </a:rPr>
              <a:t>̉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tiếp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tuyến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với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đường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tròn</a:t>
            </a:r>
            <a:r>
              <a:rPr lang="en-US" altLang="en-US" sz="2800" dirty="0">
                <a:latin typeface="Times New Roman" panose="02020603050405020304" pitchFamily="18" charset="0"/>
              </a:rPr>
              <a:t>, nó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cắt</a:t>
            </a:r>
            <a:r>
              <a:rPr lang="en-US" altLang="en-US" sz="2800" dirty="0">
                <a:latin typeface="Times New Roman" panose="02020603050405020304" pitchFamily="18" charset="0"/>
              </a:rPr>
              <a:t> Ax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va</a:t>
            </a:r>
            <a:r>
              <a:rPr lang="en-US" altLang="en-US" sz="2800" dirty="0">
                <a:latin typeface="Times New Roman" panose="02020603050405020304" pitchFamily="18" charset="0"/>
              </a:rPr>
              <a:t>̀ By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</a:rPr>
              <a:t>́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800" dirty="0">
                <a:latin typeface="Times New Roman" panose="02020603050405020304" pitchFamily="18" charset="0"/>
              </a:rPr>
              <a:t>̣ ở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va</a:t>
            </a:r>
            <a:r>
              <a:rPr lang="en-US" altLang="en-US" sz="2800" dirty="0">
                <a:latin typeface="Times New Roman" panose="02020603050405020304" pitchFamily="18" charset="0"/>
              </a:rPr>
              <a:t>̀ D.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Chứng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rằng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9823" name="Object 15">
            <a:extLst>
              <a:ext uri="{FF2B5EF4-FFF2-40B4-BE49-F238E27FC236}">
                <a16:creationId xmlns:a16="http://schemas.microsoft.com/office/drawing/2014/main" id="{5B66FC41-4EE4-4724-9A55-945555EE1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983902"/>
              </p:ext>
            </p:extLst>
          </p:nvPr>
        </p:nvGraphicFramePr>
        <p:xfrm>
          <a:off x="431800" y="4191000"/>
          <a:ext cx="24876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3" imgW="1002960" imgH="253800" progId="Equation.DSMT4">
                  <p:embed/>
                </p:oleObj>
              </mc:Choice>
              <mc:Fallback>
                <p:oleObj name="Equation" r:id="rId3" imgW="1002960" imgH="253800" progId="Equation.DSMT4">
                  <p:embed/>
                  <p:pic>
                    <p:nvPicPr>
                      <p:cNvPr id="119823" name="Object 15">
                        <a:extLst>
                          <a:ext uri="{FF2B5EF4-FFF2-40B4-BE49-F238E27FC236}">
                            <a16:creationId xmlns:a16="http://schemas.microsoft.com/office/drawing/2014/main" id="{5B66FC41-4EE4-4724-9A55-945555EE1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191000"/>
                        <a:ext cx="24876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4" name="Text Box 16">
            <a:extLst>
              <a:ext uri="{FF2B5EF4-FFF2-40B4-BE49-F238E27FC236}">
                <a16:creationId xmlns:a16="http://schemas.microsoft.com/office/drawing/2014/main" id="{D1ACA8FA-4125-4ECB-95D3-A7E0797B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4795838"/>
            <a:ext cx="5382491" cy="53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b)    CD = AC + BD.</a:t>
            </a:r>
          </a:p>
        </p:txBody>
      </p:sp>
      <p:sp>
        <p:nvSpPr>
          <p:cNvPr id="119825" name="Text Box 17">
            <a:extLst>
              <a:ext uri="{FF2B5EF4-FFF2-40B4-BE49-F238E27FC236}">
                <a16:creationId xmlns:a16="http://schemas.microsoft.com/office/drawing/2014/main" id="{98073443-7274-4801-B9F6-1C50067E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5329237"/>
            <a:ext cx="8304415" cy="9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c)    Tích AC.BD không đổi khi điểm M di chuyển trên nửa đường tròn.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D9B330D5-F9E1-431C-AC9C-4BD44A2D4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88" y="68175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/>
      <p:bldP spid="119822" grpId="0"/>
      <p:bldP spid="119824" grpId="0"/>
      <p:bldP spid="1198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4">
            <a:extLst>
              <a:ext uri="{FF2B5EF4-FFF2-40B4-BE49-F238E27FC236}">
                <a16:creationId xmlns:a16="http://schemas.microsoft.com/office/drawing/2014/main" id="{13DEA1A2-4928-4FD7-AA2E-BC704A5A33B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343400" y="228600"/>
            <a:ext cx="45259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97" name="Group 73">
            <a:extLst>
              <a:ext uri="{FF2B5EF4-FFF2-40B4-BE49-F238E27FC236}">
                <a16:creationId xmlns:a16="http://schemas.microsoft.com/office/drawing/2014/main" id="{1206D9D8-3805-4812-9335-A2D0B5284E59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514600"/>
            <a:ext cx="3962400" cy="3733800"/>
            <a:chOff x="240" y="1680"/>
            <a:chExt cx="2496" cy="2295"/>
          </a:xfrm>
        </p:grpSpPr>
        <p:sp>
          <p:nvSpPr>
            <p:cNvPr id="6219" name="Oval 71">
              <a:extLst>
                <a:ext uri="{FF2B5EF4-FFF2-40B4-BE49-F238E27FC236}">
                  <a16:creationId xmlns:a16="http://schemas.microsoft.com/office/drawing/2014/main" id="{F3EBD7C7-9A77-4B58-9CDB-13DDC497F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76"/>
              <a:ext cx="2304" cy="21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20" name="Rectangle 72">
              <a:extLst>
                <a:ext uri="{FF2B5EF4-FFF2-40B4-BE49-F238E27FC236}">
                  <a16:creationId xmlns:a16="http://schemas.microsoft.com/office/drawing/2014/main" id="{F47B1FDE-A8AB-4E5F-BD11-A457B825C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680"/>
              <a:ext cx="2496" cy="1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aphicFrame>
        <p:nvGraphicFramePr>
          <p:cNvPr id="6148" name="Object 3">
            <a:extLst>
              <a:ext uri="{FF2B5EF4-FFF2-40B4-BE49-F238E27FC236}">
                <a16:creationId xmlns:a16="http://schemas.microsoft.com/office/drawing/2014/main" id="{ECC58ED9-1BE2-467F-B289-9CAF555EA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79388"/>
          <a:ext cx="596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6" name="Equation" r:id="rId3" imgW="418918" imgH="393529" progId="Equation.DSMT4">
                  <p:embed/>
                </p:oleObj>
              </mc:Choice>
              <mc:Fallback>
                <p:oleObj name="Equation" r:id="rId3" imgW="418918" imgH="393529" progId="Equation.DSMT4">
                  <p:embed/>
                  <p:pic>
                    <p:nvPicPr>
                      <p:cNvPr id="6148" name="Object 3">
                        <a:extLst>
                          <a:ext uri="{FF2B5EF4-FFF2-40B4-BE49-F238E27FC236}">
                            <a16:creationId xmlns:a16="http://schemas.microsoft.com/office/drawing/2014/main" id="{ECC58ED9-1BE2-467F-B289-9CAF555EA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9388"/>
                        <a:ext cx="596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>
            <a:extLst>
              <a:ext uri="{FF2B5EF4-FFF2-40B4-BE49-F238E27FC236}">
                <a16:creationId xmlns:a16="http://schemas.microsoft.com/office/drawing/2014/main" id="{2F49AE3D-BFB0-469B-B812-B5E258A5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Tiếp tuyến tại M cắt Ax, By ở C và D</a:t>
            </a: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0DF40547-F03F-433A-9CD9-5147D02B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2139950"/>
            <a:ext cx="307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03D2B27B-F7FA-4CEC-AF86-096092C208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726" y="0"/>
            <a:ext cx="42861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3617FCA5-E2FC-4F6A-B367-8BE08BC93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98563"/>
            <a:ext cx="44958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0">
            <a:extLst>
              <a:ext uri="{FF2B5EF4-FFF2-40B4-BE49-F238E27FC236}">
                <a16:creationId xmlns:a16="http://schemas.microsoft.com/office/drawing/2014/main" id="{6580556B-34F0-4918-A782-DE1342D9C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GT</a:t>
            </a: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7BC70948-3DB9-4266-8F32-F3D5142EB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7683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KL</a:t>
            </a:r>
          </a:p>
        </p:txBody>
      </p:sp>
      <p:sp>
        <p:nvSpPr>
          <p:cNvPr id="6155" name="Arc 15">
            <a:extLst>
              <a:ext uri="{FF2B5EF4-FFF2-40B4-BE49-F238E27FC236}">
                <a16:creationId xmlns:a16="http://schemas.microsoft.com/office/drawing/2014/main" id="{15C1894B-4977-4CDF-B1BC-6A9C5AB86B45}"/>
              </a:ext>
            </a:extLst>
          </p:cNvPr>
          <p:cNvSpPr>
            <a:spLocks/>
          </p:cNvSpPr>
          <p:nvPr/>
        </p:nvSpPr>
        <p:spPr bwMode="auto">
          <a:xfrm>
            <a:off x="4713288" y="2665413"/>
            <a:ext cx="3697287" cy="1846262"/>
          </a:xfrm>
          <a:custGeom>
            <a:avLst/>
            <a:gdLst>
              <a:gd name="T0" fmla="*/ 0 w 43200"/>
              <a:gd name="T1" fmla="*/ 157809415 h 21600"/>
              <a:gd name="T2" fmla="*/ 316433592 w 43200"/>
              <a:gd name="T3" fmla="*/ 157809415 h 21600"/>
              <a:gd name="T4" fmla="*/ 158216839 w 43200"/>
              <a:gd name="T5" fmla="*/ 15780941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6">
            <a:extLst>
              <a:ext uri="{FF2B5EF4-FFF2-40B4-BE49-F238E27FC236}">
                <a16:creationId xmlns:a16="http://schemas.microsoft.com/office/drawing/2014/main" id="{158B887E-9F1F-442C-B9C6-79689E031D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4511675"/>
            <a:ext cx="3697287" cy="1588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7">
            <a:extLst>
              <a:ext uri="{FF2B5EF4-FFF2-40B4-BE49-F238E27FC236}">
                <a16:creationId xmlns:a16="http://schemas.microsoft.com/office/drawing/2014/main" id="{20D4C97B-643D-48D3-85AA-DE8370A14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1025525"/>
            <a:ext cx="15875" cy="34861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Rectangle 18">
            <a:extLst>
              <a:ext uri="{FF2B5EF4-FFF2-40B4-BE49-F238E27FC236}">
                <a16:creationId xmlns:a16="http://schemas.microsoft.com/office/drawing/2014/main" id="{4E2B502C-A569-48DB-A03D-0F413D220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573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/>
          </a:p>
        </p:txBody>
      </p:sp>
      <p:sp>
        <p:nvSpPr>
          <p:cNvPr id="6159" name="Line 19">
            <a:extLst>
              <a:ext uri="{FF2B5EF4-FFF2-40B4-BE49-F238E27FC236}">
                <a16:creationId xmlns:a16="http://schemas.microsoft.com/office/drawing/2014/main" id="{D482426D-147D-40C5-83B8-ABC241BD4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838200"/>
            <a:ext cx="28575" cy="3673475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Rectangle 20">
            <a:extLst>
              <a:ext uri="{FF2B5EF4-FFF2-40B4-BE49-F238E27FC236}">
                <a16:creationId xmlns:a16="http://schemas.microsoft.com/office/drawing/2014/main" id="{D9208275-AD4E-4C08-A92B-5ADBBB23B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7620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en-US"/>
          </a:p>
        </p:txBody>
      </p:sp>
      <p:sp>
        <p:nvSpPr>
          <p:cNvPr id="6161" name="Line 21">
            <a:extLst>
              <a:ext uri="{FF2B5EF4-FFF2-40B4-BE49-F238E27FC236}">
                <a16:creationId xmlns:a16="http://schemas.microsoft.com/office/drawing/2014/main" id="{225019DA-DA05-4ABE-9069-916BEC5593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3288" y="1381125"/>
            <a:ext cx="3667125" cy="20383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6" name="Line 22">
            <a:extLst>
              <a:ext uri="{FF2B5EF4-FFF2-40B4-BE49-F238E27FC236}">
                <a16:creationId xmlns:a16="http://schemas.microsoft.com/office/drawing/2014/main" id="{14C8320B-6E9C-47B3-8A3C-15B077650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3419475"/>
            <a:ext cx="1847850" cy="109220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3">
            <a:extLst>
              <a:ext uri="{FF2B5EF4-FFF2-40B4-BE49-F238E27FC236}">
                <a16:creationId xmlns:a16="http://schemas.microsoft.com/office/drawing/2014/main" id="{35D04EAF-409A-4907-ADC9-F6F173744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3725" y="2887663"/>
            <a:ext cx="887413" cy="1624012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48" name="Line 24">
            <a:extLst>
              <a:ext uri="{FF2B5EF4-FFF2-40B4-BE49-F238E27FC236}">
                <a16:creationId xmlns:a16="http://schemas.microsoft.com/office/drawing/2014/main" id="{C5E5D168-2A71-4ABF-B940-62535E9F4B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371600"/>
            <a:ext cx="1819275" cy="31305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Oval 34">
            <a:extLst>
              <a:ext uri="{FF2B5EF4-FFF2-40B4-BE49-F238E27FC236}">
                <a16:creationId xmlns:a16="http://schemas.microsoft.com/office/drawing/2014/main" id="{1A39D34F-7303-4040-996C-C3944F89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4483100"/>
            <a:ext cx="74613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6" name="Rectangle 35">
            <a:extLst>
              <a:ext uri="{FF2B5EF4-FFF2-40B4-BE49-F238E27FC236}">
                <a16:creationId xmlns:a16="http://schemas.microsoft.com/office/drawing/2014/main" id="{1862187D-5158-48A6-B31E-78B14C615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586288"/>
            <a:ext cx="1920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6167" name="Oval 36">
            <a:extLst>
              <a:ext uri="{FF2B5EF4-FFF2-40B4-BE49-F238E27FC236}">
                <a16:creationId xmlns:a16="http://schemas.microsoft.com/office/drawing/2014/main" id="{4EDEB851-CCCA-4108-8C8A-5E650FBB6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483100"/>
            <a:ext cx="7302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8" name="Rectangle 37">
            <a:extLst>
              <a:ext uri="{FF2B5EF4-FFF2-40B4-BE49-F238E27FC236}">
                <a16:creationId xmlns:a16="http://schemas.microsoft.com/office/drawing/2014/main" id="{9A26AA04-FC6A-4951-8063-D2818AC1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586288"/>
            <a:ext cx="187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en-US"/>
          </a:p>
        </p:txBody>
      </p:sp>
      <p:sp>
        <p:nvSpPr>
          <p:cNvPr id="6169" name="Oval 38">
            <a:extLst>
              <a:ext uri="{FF2B5EF4-FFF2-40B4-BE49-F238E27FC236}">
                <a16:creationId xmlns:a16="http://schemas.microsoft.com/office/drawing/2014/main" id="{8EDE6BB4-A55C-435A-A1C5-93D16DFD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4483100"/>
            <a:ext cx="74612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0" name="Rectangle 39">
            <a:extLst>
              <a:ext uri="{FF2B5EF4-FFF2-40B4-BE49-F238E27FC236}">
                <a16:creationId xmlns:a16="http://schemas.microsoft.com/office/drawing/2014/main" id="{962A0EE1-18E7-4779-A7B6-BA157105B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4556125"/>
            <a:ext cx="177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6171" name="Oval 40">
            <a:extLst>
              <a:ext uri="{FF2B5EF4-FFF2-40B4-BE49-F238E27FC236}">
                <a16:creationId xmlns:a16="http://schemas.microsoft.com/office/drawing/2014/main" id="{84B71062-FA7A-456B-BC47-B6142983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857500"/>
            <a:ext cx="73025" cy="746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Rectangle 41">
            <a:extLst>
              <a:ext uri="{FF2B5EF4-FFF2-40B4-BE49-F238E27FC236}">
                <a16:creationId xmlns:a16="http://schemas.microsoft.com/office/drawing/2014/main" id="{F32D3378-0A2F-48AB-AA9F-123BB873D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2533650"/>
            <a:ext cx="252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endParaRPr lang="en-US" altLang="en-US"/>
          </a:p>
        </p:txBody>
      </p:sp>
      <p:sp>
        <p:nvSpPr>
          <p:cNvPr id="6173" name="Oval 42">
            <a:extLst>
              <a:ext uri="{FF2B5EF4-FFF2-40B4-BE49-F238E27FC236}">
                <a16:creationId xmlns:a16="http://schemas.microsoft.com/office/drawing/2014/main" id="{37CDDAD3-8952-46B7-B6A5-68C57162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389313"/>
            <a:ext cx="73025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4" name="Rectangle 43">
            <a:extLst>
              <a:ext uri="{FF2B5EF4-FFF2-40B4-BE49-F238E27FC236}">
                <a16:creationId xmlns:a16="http://schemas.microsoft.com/office/drawing/2014/main" id="{4B1B942D-98E2-451C-8562-D2B8567E3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3255963"/>
            <a:ext cx="192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6175" name="Oval 44">
            <a:extLst>
              <a:ext uri="{FF2B5EF4-FFF2-40B4-BE49-F238E27FC236}">
                <a16:creationId xmlns:a16="http://schemas.microsoft.com/office/drawing/2014/main" id="{887BD0B6-F1B0-4920-95F0-F74C8E5A9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89313"/>
            <a:ext cx="74613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6" name="Oval 45">
            <a:extLst>
              <a:ext uri="{FF2B5EF4-FFF2-40B4-BE49-F238E27FC236}">
                <a16:creationId xmlns:a16="http://schemas.microsoft.com/office/drawing/2014/main" id="{84A76F5A-DCFC-4758-86E3-CCD44732A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1350963"/>
            <a:ext cx="73025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7" name="Rectangle 46">
            <a:extLst>
              <a:ext uri="{FF2B5EF4-FFF2-40B4-BE49-F238E27FC236}">
                <a16:creationId xmlns:a16="http://schemas.microsoft.com/office/drawing/2014/main" id="{13D6CDCA-35A9-46D3-9275-13201E50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475" y="1247775"/>
            <a:ext cx="192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en-US" altLang="en-US"/>
          </a:p>
        </p:txBody>
      </p:sp>
      <p:sp>
        <p:nvSpPr>
          <p:cNvPr id="129071" name="Line 47">
            <a:extLst>
              <a:ext uri="{FF2B5EF4-FFF2-40B4-BE49-F238E27FC236}">
                <a16:creationId xmlns:a16="http://schemas.microsoft.com/office/drawing/2014/main" id="{32B2E655-6752-409E-BEB9-A6304E0FA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038" y="39624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2" name="Line 48">
            <a:extLst>
              <a:ext uri="{FF2B5EF4-FFF2-40B4-BE49-F238E27FC236}">
                <a16:creationId xmlns:a16="http://schemas.microsoft.com/office/drawing/2014/main" id="{F52B6C77-4F3D-417A-9A88-4821EF443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1438" y="3048000"/>
            <a:ext cx="1524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9073" name="Group 49">
            <a:extLst>
              <a:ext uri="{FF2B5EF4-FFF2-40B4-BE49-F238E27FC236}">
                <a16:creationId xmlns:a16="http://schemas.microsoft.com/office/drawing/2014/main" id="{E186CBE9-AD37-4B7B-A57E-2088F7E31776}"/>
              </a:ext>
            </a:extLst>
          </p:cNvPr>
          <p:cNvGrpSpPr>
            <a:grpSpLocks/>
          </p:cNvGrpSpPr>
          <p:nvPr/>
        </p:nvGrpSpPr>
        <p:grpSpPr bwMode="auto">
          <a:xfrm>
            <a:off x="8275638" y="2743200"/>
            <a:ext cx="228600" cy="152400"/>
            <a:chOff x="5232" y="2667"/>
            <a:chExt cx="144" cy="96"/>
          </a:xfrm>
        </p:grpSpPr>
        <p:sp>
          <p:nvSpPr>
            <p:cNvPr id="6217" name="Line 50">
              <a:extLst>
                <a:ext uri="{FF2B5EF4-FFF2-40B4-BE49-F238E27FC236}">
                  <a16:creationId xmlns:a16="http://schemas.microsoft.com/office/drawing/2014/main" id="{7B593552-8F75-4328-972C-808BB5B5F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88"/>
              <a:ext cx="144" cy="4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Line 51">
              <a:extLst>
                <a:ext uri="{FF2B5EF4-FFF2-40B4-BE49-F238E27FC236}">
                  <a16:creationId xmlns:a16="http://schemas.microsoft.com/office/drawing/2014/main" id="{82ABBBAE-C087-463B-9623-DF9DA92D3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2667"/>
              <a:ext cx="96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076" name="Group 52">
            <a:extLst>
              <a:ext uri="{FF2B5EF4-FFF2-40B4-BE49-F238E27FC236}">
                <a16:creationId xmlns:a16="http://schemas.microsoft.com/office/drawing/2014/main" id="{A3445320-BBFD-4316-BCD2-09B9675E4DF5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905000"/>
            <a:ext cx="228600" cy="152400"/>
            <a:chOff x="5232" y="2667"/>
            <a:chExt cx="144" cy="96"/>
          </a:xfrm>
        </p:grpSpPr>
        <p:sp>
          <p:nvSpPr>
            <p:cNvPr id="6215" name="Line 53">
              <a:extLst>
                <a:ext uri="{FF2B5EF4-FFF2-40B4-BE49-F238E27FC236}">
                  <a16:creationId xmlns:a16="http://schemas.microsoft.com/office/drawing/2014/main" id="{65C6CA81-B2A7-452E-9799-93B3C1908D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88"/>
              <a:ext cx="144" cy="4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54">
              <a:extLst>
                <a:ext uri="{FF2B5EF4-FFF2-40B4-BE49-F238E27FC236}">
                  <a16:creationId xmlns:a16="http://schemas.microsoft.com/office/drawing/2014/main" id="{610994BD-4D2B-4749-9AB1-CABB5A0DB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2667"/>
              <a:ext cx="96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2" name="Group 105">
            <a:extLst>
              <a:ext uri="{FF2B5EF4-FFF2-40B4-BE49-F238E27FC236}">
                <a16:creationId xmlns:a16="http://schemas.microsoft.com/office/drawing/2014/main" id="{8AC78DA2-3CC3-4628-BE04-51AB7DD421F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5334000" cy="990600"/>
            <a:chOff x="432" y="816"/>
            <a:chExt cx="3360" cy="624"/>
          </a:xfrm>
        </p:grpSpPr>
        <p:graphicFrame>
          <p:nvGraphicFramePr>
            <p:cNvPr id="6213" name="Object 68">
              <a:extLst>
                <a:ext uri="{FF2B5EF4-FFF2-40B4-BE49-F238E27FC236}">
                  <a16:creationId xmlns:a16="http://schemas.microsoft.com/office/drawing/2014/main" id="{67741896-BC2A-4DEE-A670-AE105DF34EE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287826"/>
                </p:ext>
              </p:extLst>
            </p:nvPr>
          </p:nvGraphicFramePr>
          <p:xfrm>
            <a:off x="462" y="816"/>
            <a:ext cx="1428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7" name="Equation" r:id="rId5" imgW="1002960" imgH="253800" progId="Equation.DSMT4">
                    <p:embed/>
                  </p:oleObj>
                </mc:Choice>
                <mc:Fallback>
                  <p:oleObj name="Equation" r:id="rId5" imgW="1002960" imgH="253800" progId="Equation.DSMT4">
                    <p:embed/>
                    <p:pic>
                      <p:nvPicPr>
                        <p:cNvPr id="6213" name="Object 68">
                          <a:extLst>
                            <a:ext uri="{FF2B5EF4-FFF2-40B4-BE49-F238E27FC236}">
                              <a16:creationId xmlns:a16="http://schemas.microsoft.com/office/drawing/2014/main" id="{67741896-BC2A-4DEE-A670-AE105DF34E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816"/>
                          <a:ext cx="1428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4" name="Text Box 69">
              <a:extLst>
                <a:ext uri="{FF2B5EF4-FFF2-40B4-BE49-F238E27FC236}">
                  <a16:creationId xmlns:a16="http://schemas.microsoft.com/office/drawing/2014/main" id="{62412FB8-8339-4A76-ACBF-2DCE6DF14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52"/>
              <a:ext cx="3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b)  CD = AC + BD.</a:t>
              </a:r>
            </a:p>
          </p:txBody>
        </p:sp>
      </p:grpSp>
      <p:sp>
        <p:nvSpPr>
          <p:cNvPr id="129098" name="Line 74">
            <a:extLst>
              <a:ext uri="{FF2B5EF4-FFF2-40B4-BE49-F238E27FC236}">
                <a16:creationId xmlns:a16="http://schemas.microsoft.com/office/drawing/2014/main" id="{C4DA0506-9177-4F79-A357-F629B21CB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5350" y="4191000"/>
            <a:ext cx="47625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99" name="Line 75">
            <a:extLst>
              <a:ext uri="{FF2B5EF4-FFF2-40B4-BE49-F238E27FC236}">
                <a16:creationId xmlns:a16="http://schemas.microsoft.com/office/drawing/2014/main" id="{985DB7B0-7042-4EBC-ABC2-670D2EF1D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4114800"/>
            <a:ext cx="47625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0" name="Line 76">
            <a:extLst>
              <a:ext uri="{FF2B5EF4-FFF2-40B4-BE49-F238E27FC236}">
                <a16:creationId xmlns:a16="http://schemas.microsoft.com/office/drawing/2014/main" id="{094D6D61-62D4-49EA-BAB1-D3FFBB937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447800"/>
            <a:ext cx="3581400" cy="1981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1" name="Line 77">
            <a:extLst>
              <a:ext uri="{FF2B5EF4-FFF2-40B4-BE49-F238E27FC236}">
                <a16:creationId xmlns:a16="http://schemas.microsoft.com/office/drawing/2014/main" id="{8FC83F9F-8A8D-45EA-858D-9A8E1389D3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429000"/>
            <a:ext cx="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2" name="Line 78">
            <a:extLst>
              <a:ext uri="{FF2B5EF4-FFF2-40B4-BE49-F238E27FC236}">
                <a16:creationId xmlns:a16="http://schemas.microsoft.com/office/drawing/2014/main" id="{B86D7EC2-9B94-46E9-ADEF-0A0566292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6288" y="1404938"/>
            <a:ext cx="0" cy="3181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04" name="Text Box 80">
            <a:extLst>
              <a:ext uri="{FF2B5EF4-FFF2-40B4-BE49-F238E27FC236}">
                <a16:creationId xmlns:a16="http://schemas.microsoft.com/office/drawing/2014/main" id="{F848FDE0-0CDA-424F-A84D-E502ABBBD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9105" name="Text Box 81">
            <a:extLst>
              <a:ext uri="{FF2B5EF4-FFF2-40B4-BE49-F238E27FC236}">
                <a16:creationId xmlns:a16="http://schemas.microsoft.com/office/drawing/2014/main" id="{8CB5F80F-F890-4505-9382-C58118E0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9108" name="Arc 84">
            <a:extLst>
              <a:ext uri="{FF2B5EF4-FFF2-40B4-BE49-F238E27FC236}">
                <a16:creationId xmlns:a16="http://schemas.microsoft.com/office/drawing/2014/main" id="{4AF2A7A9-E930-4303-AFFA-0073D3A053BC}"/>
              </a:ext>
            </a:extLst>
          </p:cNvPr>
          <p:cNvSpPr>
            <a:spLocks/>
          </p:cNvSpPr>
          <p:nvPr/>
        </p:nvSpPr>
        <p:spPr bwMode="auto">
          <a:xfrm rot="12703660" flipV="1">
            <a:off x="5743575" y="4176713"/>
            <a:ext cx="369888" cy="376237"/>
          </a:xfrm>
          <a:custGeom>
            <a:avLst/>
            <a:gdLst>
              <a:gd name="T0" fmla="*/ 4003986 w 21600"/>
              <a:gd name="T1" fmla="*/ 0 h 31760"/>
              <a:gd name="T2" fmla="*/ 4551181 w 21600"/>
              <a:gd name="T3" fmla="*/ 4456999 h 31760"/>
              <a:gd name="T4" fmla="*/ 0 w 21600"/>
              <a:gd name="T5" fmla="*/ 2348768 h 31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760" fill="none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</a:path>
              <a:path w="21600" h="31760" stroke="0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  <a:lnTo>
                  <a:pt x="0" y="16737"/>
                </a:lnTo>
                <a:lnTo>
                  <a:pt x="13654" y="-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0" name="Text Box 86">
            <a:extLst>
              <a:ext uri="{FF2B5EF4-FFF2-40B4-BE49-F238E27FC236}">
                <a16:creationId xmlns:a16="http://schemas.microsoft.com/office/drawing/2014/main" id="{EDBC73FB-EC28-46AE-A63C-DFA2E5D5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14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9111" name="Text Box 87">
            <a:extLst>
              <a:ext uri="{FF2B5EF4-FFF2-40B4-BE49-F238E27FC236}">
                <a16:creationId xmlns:a16="http://schemas.microsoft.com/office/drawing/2014/main" id="{A44676E5-44FA-4469-AEAB-98E768FB6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129112" name="Group 88">
            <a:extLst>
              <a:ext uri="{FF2B5EF4-FFF2-40B4-BE49-F238E27FC236}">
                <a16:creationId xmlns:a16="http://schemas.microsoft.com/office/drawing/2014/main" id="{56A26AB7-B9C5-4778-882E-54EC75D70BC5}"/>
              </a:ext>
            </a:extLst>
          </p:cNvPr>
          <p:cNvGrpSpPr>
            <a:grpSpLocks/>
          </p:cNvGrpSpPr>
          <p:nvPr/>
        </p:nvGrpSpPr>
        <p:grpSpPr bwMode="auto">
          <a:xfrm rot="7865183">
            <a:off x="6381751" y="3890962"/>
            <a:ext cx="506412" cy="830263"/>
            <a:chOff x="4416" y="1680"/>
            <a:chExt cx="319" cy="459"/>
          </a:xfrm>
        </p:grpSpPr>
        <p:sp>
          <p:nvSpPr>
            <p:cNvPr id="6209" name="Arc 89">
              <a:extLst>
                <a:ext uri="{FF2B5EF4-FFF2-40B4-BE49-F238E27FC236}">
                  <a16:creationId xmlns:a16="http://schemas.microsoft.com/office/drawing/2014/main" id="{7828978B-C949-4701-83F6-356A62443DCF}"/>
                </a:ext>
              </a:extLst>
            </p:cNvPr>
            <p:cNvSpPr>
              <a:spLocks/>
            </p:cNvSpPr>
            <p:nvPr/>
          </p:nvSpPr>
          <p:spPr bwMode="auto">
            <a:xfrm rot="21090697" flipH="1">
              <a:off x="4495" y="1897"/>
              <a:ext cx="240" cy="242"/>
            </a:xfrm>
            <a:custGeom>
              <a:avLst/>
              <a:gdLst>
                <a:gd name="T0" fmla="*/ 2 w 21600"/>
                <a:gd name="T1" fmla="*/ 0 h 21871"/>
                <a:gd name="T2" fmla="*/ 2 w 21600"/>
                <a:gd name="T3" fmla="*/ 3 h 21871"/>
                <a:gd name="T4" fmla="*/ 0 w 21600"/>
                <a:gd name="T5" fmla="*/ 1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20053" y="0"/>
                  </a:moveTo>
                  <a:cubicBezTo>
                    <a:pt x="21075" y="2552"/>
                    <a:pt x="21600" y="5276"/>
                    <a:pt x="21600" y="8026"/>
                  </a:cubicBezTo>
                  <a:cubicBezTo>
                    <a:pt x="21600" y="13086"/>
                    <a:pt x="19823" y="17986"/>
                    <a:pt x="16579" y="21871"/>
                  </a:cubicBezTo>
                </a:path>
                <a:path w="21600" h="21871" stroke="0" extrusionOk="0">
                  <a:moveTo>
                    <a:pt x="20053" y="0"/>
                  </a:moveTo>
                  <a:cubicBezTo>
                    <a:pt x="21075" y="2552"/>
                    <a:pt x="21600" y="5276"/>
                    <a:pt x="21600" y="8026"/>
                  </a:cubicBezTo>
                  <a:cubicBezTo>
                    <a:pt x="21600" y="13086"/>
                    <a:pt x="19823" y="17986"/>
                    <a:pt x="16579" y="21871"/>
                  </a:cubicBezTo>
                  <a:lnTo>
                    <a:pt x="0" y="8026"/>
                  </a:lnTo>
                  <a:lnTo>
                    <a:pt x="20053" y="0"/>
                  </a:lnTo>
                  <a:close/>
                </a:path>
              </a:pathLst>
            </a:cu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Arc 90">
              <a:extLst>
                <a:ext uri="{FF2B5EF4-FFF2-40B4-BE49-F238E27FC236}">
                  <a16:creationId xmlns:a16="http://schemas.microsoft.com/office/drawing/2014/main" id="{12C783CD-3D31-4985-B33F-456E666023CD}"/>
                </a:ext>
              </a:extLst>
            </p:cNvPr>
            <p:cNvSpPr>
              <a:spLocks/>
            </p:cNvSpPr>
            <p:nvPr/>
          </p:nvSpPr>
          <p:spPr bwMode="auto">
            <a:xfrm rot="461039" flipH="1">
              <a:off x="4464" y="1680"/>
              <a:ext cx="240" cy="254"/>
            </a:xfrm>
            <a:custGeom>
              <a:avLst/>
              <a:gdLst>
                <a:gd name="T0" fmla="*/ 2 w 21600"/>
                <a:gd name="T1" fmla="*/ 0 h 22820"/>
                <a:gd name="T2" fmla="*/ 2 w 21600"/>
                <a:gd name="T3" fmla="*/ 3 h 22820"/>
                <a:gd name="T4" fmla="*/ 0 w 21600"/>
                <a:gd name="T5" fmla="*/ 2 h 228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820" fill="none" extrusionOk="0">
                  <a:moveTo>
                    <a:pt x="16696" y="-1"/>
                  </a:moveTo>
                  <a:cubicBezTo>
                    <a:pt x="19866" y="3863"/>
                    <a:pt x="21600" y="8706"/>
                    <a:pt x="21600" y="13704"/>
                  </a:cubicBezTo>
                  <a:cubicBezTo>
                    <a:pt x="21600" y="16853"/>
                    <a:pt x="20911" y="19964"/>
                    <a:pt x="19582" y="22820"/>
                  </a:cubicBezTo>
                </a:path>
                <a:path w="21600" h="22820" stroke="0" extrusionOk="0">
                  <a:moveTo>
                    <a:pt x="16696" y="-1"/>
                  </a:moveTo>
                  <a:cubicBezTo>
                    <a:pt x="19866" y="3863"/>
                    <a:pt x="21600" y="8706"/>
                    <a:pt x="21600" y="13704"/>
                  </a:cubicBezTo>
                  <a:cubicBezTo>
                    <a:pt x="21600" y="16853"/>
                    <a:pt x="20911" y="19964"/>
                    <a:pt x="19582" y="22820"/>
                  </a:cubicBezTo>
                  <a:lnTo>
                    <a:pt x="0" y="13704"/>
                  </a:lnTo>
                  <a:lnTo>
                    <a:pt x="16696" y="-1"/>
                  </a:lnTo>
                  <a:close/>
                </a:path>
              </a:pathLst>
            </a:cu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Line 91">
              <a:extLst>
                <a:ext uri="{FF2B5EF4-FFF2-40B4-BE49-F238E27FC236}">
                  <a16:creationId xmlns:a16="http://schemas.microsoft.com/office/drawing/2014/main" id="{3B751A3A-A0D4-441A-8E38-8C8E06003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776"/>
              <a:ext cx="96" cy="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Line 92">
              <a:extLst>
                <a:ext uri="{FF2B5EF4-FFF2-40B4-BE49-F238E27FC236}">
                  <a16:creationId xmlns:a16="http://schemas.microsoft.com/office/drawing/2014/main" id="{96DCC505-9B04-44F8-8FF4-6A5CDB9E7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" y="1968"/>
              <a:ext cx="84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117" name="Arc 93">
            <a:extLst>
              <a:ext uri="{FF2B5EF4-FFF2-40B4-BE49-F238E27FC236}">
                <a16:creationId xmlns:a16="http://schemas.microsoft.com/office/drawing/2014/main" id="{471E788B-90C4-4417-9103-490C5AE4CE0E}"/>
              </a:ext>
            </a:extLst>
          </p:cNvPr>
          <p:cNvSpPr>
            <a:spLocks/>
          </p:cNvSpPr>
          <p:nvPr/>
        </p:nvSpPr>
        <p:spPr bwMode="auto">
          <a:xfrm rot="12703660" flipV="1">
            <a:off x="6019800" y="3995738"/>
            <a:ext cx="369888" cy="304800"/>
          </a:xfrm>
          <a:custGeom>
            <a:avLst/>
            <a:gdLst>
              <a:gd name="T0" fmla="*/ 4003986 w 21600"/>
              <a:gd name="T1" fmla="*/ 0 h 31760"/>
              <a:gd name="T2" fmla="*/ 4551181 w 21600"/>
              <a:gd name="T3" fmla="*/ 2925159 h 31760"/>
              <a:gd name="T4" fmla="*/ 0 w 21600"/>
              <a:gd name="T5" fmla="*/ 1541514 h 31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760" fill="none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</a:path>
              <a:path w="21600" h="31760" stroke="0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  <a:lnTo>
                  <a:pt x="0" y="16737"/>
                </a:lnTo>
                <a:lnTo>
                  <a:pt x="13654" y="-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94">
            <a:extLst>
              <a:ext uri="{FF2B5EF4-FFF2-40B4-BE49-F238E27FC236}">
                <a16:creationId xmlns:a16="http://schemas.microsoft.com/office/drawing/2014/main" id="{42BAE19D-4F8A-409E-88B9-7D2EBC69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357688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6" name="Rectangle 95">
            <a:extLst>
              <a:ext uri="{FF2B5EF4-FFF2-40B4-BE49-F238E27FC236}">
                <a16:creationId xmlns:a16="http://schemas.microsoft.com/office/drawing/2014/main" id="{8456B2C0-2634-496E-81DE-B51D65D2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20" name="Rectangle 96">
            <a:extLst>
              <a:ext uri="{FF2B5EF4-FFF2-40B4-BE49-F238E27FC236}">
                <a16:creationId xmlns:a16="http://schemas.microsoft.com/office/drawing/2014/main" id="{D7F0DDD3-0CF4-43AB-A5AD-1990FE8814E3}"/>
              </a:ext>
            </a:extLst>
          </p:cNvPr>
          <p:cNvSpPr>
            <a:spLocks noChangeArrowheads="1"/>
          </p:cNvSpPr>
          <p:nvPr/>
        </p:nvSpPr>
        <p:spPr bwMode="auto">
          <a:xfrm rot="-1850610">
            <a:off x="5700713" y="2836863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8" name="Rectangle 97">
            <a:extLst>
              <a:ext uri="{FF2B5EF4-FFF2-40B4-BE49-F238E27FC236}">
                <a16:creationId xmlns:a16="http://schemas.microsoft.com/office/drawing/2014/main" id="{920E960A-4487-4FD7-B280-A4C373E1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</a:rPr>
              <a:t>c)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</a:rPr>
              <a:t> AC.BD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đổi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M di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chuyển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400" dirty="0">
                <a:latin typeface="Times New Roman" panose="02020603050405020304" pitchFamily="18" charset="0"/>
              </a:rPr>
              <a:t> (O).  </a:t>
            </a:r>
          </a:p>
        </p:txBody>
      </p:sp>
      <p:sp>
        <p:nvSpPr>
          <p:cNvPr id="129134" name="Text Box 110">
            <a:extLst>
              <a:ext uri="{FF2B5EF4-FFF2-40B4-BE49-F238E27FC236}">
                <a16:creationId xmlns:a16="http://schemas.microsoft.com/office/drawing/2014/main" id="{DB276CCE-F16F-4D31-BC3D-D3A58C2D9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505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Chứng minh:</a:t>
            </a:r>
          </a:p>
        </p:txBody>
      </p:sp>
      <p:sp>
        <p:nvSpPr>
          <p:cNvPr id="6200" name="Text Box 112">
            <a:extLst>
              <a:ext uri="{FF2B5EF4-FFF2-40B4-BE49-F238E27FC236}">
                <a16:creationId xmlns:a16="http://schemas.microsoft.com/office/drawing/2014/main" id="{3A4B111A-B357-4C11-B4E4-33B92BFEA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228600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đk AB,</a:t>
            </a:r>
          </a:p>
        </p:txBody>
      </p:sp>
      <p:sp>
        <p:nvSpPr>
          <p:cNvPr id="129140" name="Rectangle 116">
            <a:extLst>
              <a:ext uri="{FF2B5EF4-FFF2-40B4-BE49-F238E27FC236}">
                <a16:creationId xmlns:a16="http://schemas.microsoft.com/office/drawing/2014/main" id="{502A6BCB-848D-4394-8FC3-69018090E437}"/>
              </a:ext>
            </a:extLst>
          </p:cNvPr>
          <p:cNvSpPr>
            <a:spLocks noChangeArrowheads="1"/>
          </p:cNvSpPr>
          <p:nvPr/>
        </p:nvSpPr>
        <p:spPr bwMode="auto">
          <a:xfrm rot="2067378">
            <a:off x="6400800" y="4252913"/>
            <a:ext cx="228600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41" name="Text Box 117">
            <a:extLst>
              <a:ext uri="{FF2B5EF4-FFF2-40B4-BE49-F238E27FC236}">
                <a16:creationId xmlns:a16="http://schemas.microsoft.com/office/drawing/2014/main" id="{8B92CAC8-5118-4802-BB70-3AC026CE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29143" name="Object 119">
            <a:extLst>
              <a:ext uri="{FF2B5EF4-FFF2-40B4-BE49-F238E27FC236}">
                <a16:creationId xmlns:a16="http://schemas.microsoft.com/office/drawing/2014/main" id="{B8F8F8CB-4CB8-4FD3-A1DE-B47339ECC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17769"/>
              </p:ext>
            </p:extLst>
          </p:nvPr>
        </p:nvGraphicFramePr>
        <p:xfrm>
          <a:off x="276225" y="4343400"/>
          <a:ext cx="22669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8" name="Equation" r:id="rId7" imgW="1002960" imgH="253800" progId="Equation.DSMT4">
                  <p:embed/>
                </p:oleObj>
              </mc:Choice>
              <mc:Fallback>
                <p:oleObj name="Equation" r:id="rId7" imgW="1002960" imgH="253800" progId="Equation.DSMT4">
                  <p:embed/>
                  <p:pic>
                    <p:nvPicPr>
                      <p:cNvPr id="129143" name="Object 119">
                        <a:extLst>
                          <a:ext uri="{FF2B5EF4-FFF2-40B4-BE49-F238E27FC236}">
                            <a16:creationId xmlns:a16="http://schemas.microsoft.com/office/drawing/2014/main" id="{B8F8F8CB-4CB8-4FD3-A1DE-B47339ECC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343400"/>
                        <a:ext cx="22669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48" name="Text Box 124">
            <a:extLst>
              <a:ext uri="{FF2B5EF4-FFF2-40B4-BE49-F238E27FC236}">
                <a16:creationId xmlns:a16="http://schemas.microsoft.com/office/drawing/2014/main" id="{DF40D542-7EDD-4696-AEC8-0D31E18E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41" y="57150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b)  CD = AC + BD.</a:t>
            </a:r>
          </a:p>
        </p:txBody>
      </p:sp>
      <p:sp>
        <p:nvSpPr>
          <p:cNvPr id="129161" name="AutoShape 137">
            <a:extLst>
              <a:ext uri="{FF2B5EF4-FFF2-40B4-BE49-F238E27FC236}">
                <a16:creationId xmlns:a16="http://schemas.microsoft.com/office/drawing/2014/main" id="{DBBF88F3-4060-4345-B518-6E69C1D3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0" y="4908463"/>
            <a:ext cx="3810000" cy="1828800"/>
          </a:xfrm>
          <a:prstGeom prst="cloudCallout">
            <a:avLst>
              <a:gd name="adj1" fmla="val -22833"/>
              <a:gd name="adj2" fmla="val 110852"/>
            </a:avLst>
          </a:prstGeom>
          <a:solidFill>
            <a:srgbClr val="E6F616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graphicFrame>
        <p:nvGraphicFramePr>
          <p:cNvPr id="129162" name="Object 138">
            <a:extLst>
              <a:ext uri="{FF2B5EF4-FFF2-40B4-BE49-F238E27FC236}">
                <a16:creationId xmlns:a16="http://schemas.microsoft.com/office/drawing/2014/main" id="{9FF8E7E7-CCF7-4E03-80C0-C6D80D2F0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32341"/>
              </p:ext>
            </p:extLst>
          </p:nvPr>
        </p:nvGraphicFramePr>
        <p:xfrm>
          <a:off x="510684" y="5152939"/>
          <a:ext cx="3200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9" name="Equation" r:id="rId9" imgW="1511300" imgH="266700" progId="Equation.DSMT4">
                  <p:embed/>
                </p:oleObj>
              </mc:Choice>
              <mc:Fallback>
                <p:oleObj name="Equation" r:id="rId9" imgW="1511300" imgH="266700" progId="Equation.DSMT4">
                  <p:embed/>
                  <p:pic>
                    <p:nvPicPr>
                      <p:cNvPr id="129162" name="Object 138">
                        <a:extLst>
                          <a:ext uri="{FF2B5EF4-FFF2-40B4-BE49-F238E27FC236}">
                            <a16:creationId xmlns:a16="http://schemas.microsoft.com/office/drawing/2014/main" id="{9FF8E7E7-CCF7-4E03-80C0-C6D80D2F0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84" y="5152939"/>
                        <a:ext cx="3200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163" name="Object 139">
            <a:extLst>
              <a:ext uri="{FF2B5EF4-FFF2-40B4-BE49-F238E27FC236}">
                <a16:creationId xmlns:a16="http://schemas.microsoft.com/office/drawing/2014/main" id="{F9B01917-DD2E-403F-9491-EFCEE919D1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943600"/>
          <a:ext cx="22860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11" imgW="1079032" imgH="266584" progId="Equation.DSMT4">
                  <p:embed/>
                </p:oleObj>
              </mc:Choice>
              <mc:Fallback>
                <p:oleObj name="Equation" r:id="rId11" imgW="1079032" imgH="266584" progId="Equation.DSMT4">
                  <p:embed/>
                  <p:pic>
                    <p:nvPicPr>
                      <p:cNvPr id="129163" name="Object 139">
                        <a:extLst>
                          <a:ext uri="{FF2B5EF4-FFF2-40B4-BE49-F238E27FC236}">
                            <a16:creationId xmlns:a16="http://schemas.microsoft.com/office/drawing/2014/main" id="{F9B01917-DD2E-403F-9491-EFCEE919D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43600"/>
                        <a:ext cx="22860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8" name="Object 144">
            <a:extLst>
              <a:ext uri="{FF2B5EF4-FFF2-40B4-BE49-F238E27FC236}">
                <a16:creationId xmlns:a16="http://schemas.microsoft.com/office/drawing/2014/main" id="{9EA39DA1-C9FE-4AC6-A99B-A0B4C1FE1F5E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51113" y="261938"/>
          <a:ext cx="347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13" imgW="1663700" imgH="203200" progId="Equation.DSMT4">
                  <p:embed/>
                </p:oleObj>
              </mc:Choice>
              <mc:Fallback>
                <p:oleObj name="Equation" r:id="rId13" imgW="1663700" imgH="203200" progId="Equation.DSMT4">
                  <p:embed/>
                  <p:pic>
                    <p:nvPicPr>
                      <p:cNvPr id="6208" name="Object 144">
                        <a:extLst>
                          <a:ext uri="{FF2B5EF4-FFF2-40B4-BE49-F238E27FC236}">
                            <a16:creationId xmlns:a16="http://schemas.microsoft.com/office/drawing/2014/main" id="{9EA39DA1-C9FE-4AC6-A99B-A0B4C1FE1F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61938"/>
                        <a:ext cx="347027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9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9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29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9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9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2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29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2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04" grpId="0"/>
      <p:bldP spid="129105" grpId="0"/>
      <p:bldP spid="129110" grpId="0"/>
      <p:bldP spid="129111" grpId="0"/>
      <p:bldP spid="129134" grpId="0"/>
      <p:bldP spid="129140" grpId="0" animBg="1"/>
      <p:bldP spid="129141" grpId="0"/>
      <p:bldP spid="129141" grpId="1"/>
      <p:bldP spid="129161" grpId="0" animBg="1"/>
      <p:bldP spid="12916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3">
            <a:extLst>
              <a:ext uri="{FF2B5EF4-FFF2-40B4-BE49-F238E27FC236}">
                <a16:creationId xmlns:a16="http://schemas.microsoft.com/office/drawing/2014/main" id="{D977AC8B-FB01-4875-8885-D0849508173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19600" y="228600"/>
            <a:ext cx="45259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52" name="Rectangle 76">
            <a:extLst>
              <a:ext uri="{FF2B5EF4-FFF2-40B4-BE49-F238E27FC236}">
                <a16:creationId xmlns:a16="http://schemas.microsoft.com/office/drawing/2014/main" id="{2CD91EE6-077D-4FF2-84F4-46704154C313}"/>
              </a:ext>
            </a:extLst>
          </p:cNvPr>
          <p:cNvSpPr>
            <a:spLocks noChangeArrowheads="1"/>
          </p:cNvSpPr>
          <p:nvPr/>
        </p:nvSpPr>
        <p:spPr bwMode="auto">
          <a:xfrm rot="2067378">
            <a:off x="6400800" y="4252913"/>
            <a:ext cx="228600" cy="217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172" name="Object 5">
            <a:extLst>
              <a:ext uri="{FF2B5EF4-FFF2-40B4-BE49-F238E27FC236}">
                <a16:creationId xmlns:a16="http://schemas.microsoft.com/office/drawing/2014/main" id="{8F92EA3F-76A7-4651-B019-ED2B008CFA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79388"/>
          <a:ext cx="5969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Equation" r:id="rId3" imgW="418918" imgH="393529" progId="Equation.DSMT4">
                  <p:embed/>
                </p:oleObj>
              </mc:Choice>
              <mc:Fallback>
                <p:oleObj name="Equation" r:id="rId3" imgW="418918" imgH="393529" progId="Equation.DSMT4">
                  <p:embed/>
                  <p:pic>
                    <p:nvPicPr>
                      <p:cNvPr id="7172" name="Object 5">
                        <a:extLst>
                          <a:ext uri="{FF2B5EF4-FFF2-40B4-BE49-F238E27FC236}">
                            <a16:creationId xmlns:a16="http://schemas.microsoft.com/office/drawing/2014/main" id="{8F92EA3F-76A7-4651-B019-ED2B008CFA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9388"/>
                        <a:ext cx="596900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>
            <a:extLst>
              <a:ext uri="{FF2B5EF4-FFF2-40B4-BE49-F238E27FC236}">
                <a16:creationId xmlns:a16="http://schemas.microsoft.com/office/drawing/2014/main" id="{7858172C-B743-4664-BDDD-446320ADCF35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514600" y="304800"/>
          <a:ext cx="25908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Equation" r:id="rId5" imgW="1752600" imgH="203200" progId="Equation.DSMT4">
                  <p:embed/>
                </p:oleObj>
              </mc:Choice>
              <mc:Fallback>
                <p:oleObj name="Equation" r:id="rId5" imgW="1752600" imgH="203200" progId="Equation.DSMT4">
                  <p:embed/>
                  <p:pic>
                    <p:nvPicPr>
                      <p:cNvPr id="7173" name="Object 6">
                        <a:extLst>
                          <a:ext uri="{FF2B5EF4-FFF2-40B4-BE49-F238E27FC236}">
                            <a16:creationId xmlns:a16="http://schemas.microsoft.com/office/drawing/2014/main" id="{7858172C-B743-4664-BDDD-446320ADC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4800"/>
                        <a:ext cx="25908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>
            <a:extLst>
              <a:ext uri="{FF2B5EF4-FFF2-40B4-BE49-F238E27FC236}">
                <a16:creationId xmlns:a16="http://schemas.microsoft.com/office/drawing/2014/main" id="{127A8AC0-0829-41ED-9569-2E4F6AEF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Tiếp tuyến tại M cắt Ax, By ở C và D</a:t>
            </a:r>
          </a:p>
        </p:txBody>
      </p:sp>
      <p:sp>
        <p:nvSpPr>
          <p:cNvPr id="7175" name="Text Box 8">
            <a:extLst>
              <a:ext uri="{FF2B5EF4-FFF2-40B4-BE49-F238E27FC236}">
                <a16:creationId xmlns:a16="http://schemas.microsoft.com/office/drawing/2014/main" id="{0878AE75-FDF6-49E4-98B2-2A507D85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2139950"/>
            <a:ext cx="307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5822BFA1-43E0-496E-AC19-82259D194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776" y="-1"/>
            <a:ext cx="23812" cy="293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0">
            <a:extLst>
              <a:ext uri="{FF2B5EF4-FFF2-40B4-BE49-F238E27FC236}">
                <a16:creationId xmlns:a16="http://schemas.microsoft.com/office/drawing/2014/main" id="{3D30E7D5-9652-4DF6-8B1F-E0923DDCB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98563"/>
            <a:ext cx="4495800" cy="2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5EB508DF-0E48-41A0-854C-3DE99EDD5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GT</a:t>
            </a:r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3A0904AB-6F72-4E4A-832E-80F6BC6B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7683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KL</a:t>
            </a:r>
          </a:p>
        </p:txBody>
      </p:sp>
      <p:sp>
        <p:nvSpPr>
          <p:cNvPr id="7180" name="Arc 14">
            <a:extLst>
              <a:ext uri="{FF2B5EF4-FFF2-40B4-BE49-F238E27FC236}">
                <a16:creationId xmlns:a16="http://schemas.microsoft.com/office/drawing/2014/main" id="{15D99CC0-4FCC-4E41-A710-B616FC3A1EB2}"/>
              </a:ext>
            </a:extLst>
          </p:cNvPr>
          <p:cNvSpPr>
            <a:spLocks/>
          </p:cNvSpPr>
          <p:nvPr/>
        </p:nvSpPr>
        <p:spPr bwMode="auto">
          <a:xfrm>
            <a:off x="4713288" y="2665413"/>
            <a:ext cx="3697287" cy="1846262"/>
          </a:xfrm>
          <a:custGeom>
            <a:avLst/>
            <a:gdLst>
              <a:gd name="T0" fmla="*/ 0 w 43200"/>
              <a:gd name="T1" fmla="*/ 157809415 h 21600"/>
              <a:gd name="T2" fmla="*/ 316433592 w 43200"/>
              <a:gd name="T3" fmla="*/ 157809415 h 21600"/>
              <a:gd name="T4" fmla="*/ 158216839 w 43200"/>
              <a:gd name="T5" fmla="*/ 15780941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</a:path>
              <a:path w="432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428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5">
            <a:extLst>
              <a:ext uri="{FF2B5EF4-FFF2-40B4-BE49-F238E27FC236}">
                <a16:creationId xmlns:a16="http://schemas.microsoft.com/office/drawing/2014/main" id="{18B6F9AF-04C8-4DB7-9CA5-B5A437089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4511675"/>
            <a:ext cx="3697287" cy="1588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6">
            <a:extLst>
              <a:ext uri="{FF2B5EF4-FFF2-40B4-BE49-F238E27FC236}">
                <a16:creationId xmlns:a16="http://schemas.microsoft.com/office/drawing/2014/main" id="{DA1A1B77-2618-4007-966D-E6BAAD410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1025525"/>
            <a:ext cx="15875" cy="34861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Rectangle 17">
            <a:extLst>
              <a:ext uri="{FF2B5EF4-FFF2-40B4-BE49-F238E27FC236}">
                <a16:creationId xmlns:a16="http://schemas.microsoft.com/office/drawing/2014/main" id="{4E189798-D5CA-4D89-B80B-65E0B6FEA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573213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/>
          </a:p>
        </p:txBody>
      </p:sp>
      <p:sp>
        <p:nvSpPr>
          <p:cNvPr id="7184" name="Line 18">
            <a:extLst>
              <a:ext uri="{FF2B5EF4-FFF2-40B4-BE49-F238E27FC236}">
                <a16:creationId xmlns:a16="http://schemas.microsoft.com/office/drawing/2014/main" id="{C27000F0-CE84-4A1B-A8DF-499744089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838200"/>
            <a:ext cx="28575" cy="3673475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Rectangle 19">
            <a:extLst>
              <a:ext uri="{FF2B5EF4-FFF2-40B4-BE49-F238E27FC236}">
                <a16:creationId xmlns:a16="http://schemas.microsoft.com/office/drawing/2014/main" id="{82354757-3068-48DD-8422-4BFA9929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762000"/>
            <a:ext cx="1333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en-US"/>
          </a:p>
        </p:txBody>
      </p:sp>
      <p:sp>
        <p:nvSpPr>
          <p:cNvPr id="7186" name="Line 20">
            <a:extLst>
              <a:ext uri="{FF2B5EF4-FFF2-40B4-BE49-F238E27FC236}">
                <a16:creationId xmlns:a16="http://schemas.microsoft.com/office/drawing/2014/main" id="{EC257B71-4ACD-4C42-BC5F-E6BD104C91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13288" y="1381125"/>
            <a:ext cx="3667125" cy="20383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21">
            <a:extLst>
              <a:ext uri="{FF2B5EF4-FFF2-40B4-BE49-F238E27FC236}">
                <a16:creationId xmlns:a16="http://schemas.microsoft.com/office/drawing/2014/main" id="{347E9149-0742-440E-A064-C9F748876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3288" y="3419475"/>
            <a:ext cx="1847850" cy="109220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2">
            <a:extLst>
              <a:ext uri="{FF2B5EF4-FFF2-40B4-BE49-F238E27FC236}">
                <a16:creationId xmlns:a16="http://schemas.microsoft.com/office/drawing/2014/main" id="{69BBFD5E-33D1-4E12-8F10-125280B90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95600"/>
            <a:ext cx="887413" cy="1624013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3">
            <a:extLst>
              <a:ext uri="{FF2B5EF4-FFF2-40B4-BE49-F238E27FC236}">
                <a16:creationId xmlns:a16="http://schemas.microsoft.com/office/drawing/2014/main" id="{7F35E7B8-733C-43D8-80F5-915541DBEE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1138" y="1381125"/>
            <a:ext cx="1819275" cy="3130550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Oval 24">
            <a:extLst>
              <a:ext uri="{FF2B5EF4-FFF2-40B4-BE49-F238E27FC236}">
                <a16:creationId xmlns:a16="http://schemas.microsoft.com/office/drawing/2014/main" id="{22C3ED50-3291-4821-8026-38D56E331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4483100"/>
            <a:ext cx="74613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1" name="Rectangle 25">
            <a:extLst>
              <a:ext uri="{FF2B5EF4-FFF2-40B4-BE49-F238E27FC236}">
                <a16:creationId xmlns:a16="http://schemas.microsoft.com/office/drawing/2014/main" id="{514416CD-749F-44F3-8C3D-43395B6EB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586288"/>
            <a:ext cx="1920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7192" name="Oval 26">
            <a:extLst>
              <a:ext uri="{FF2B5EF4-FFF2-40B4-BE49-F238E27FC236}">
                <a16:creationId xmlns:a16="http://schemas.microsoft.com/office/drawing/2014/main" id="{A73A7072-8E3C-49A7-AC8C-E48EA90E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2563" y="4483100"/>
            <a:ext cx="7302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3" name="Rectangle 27">
            <a:extLst>
              <a:ext uri="{FF2B5EF4-FFF2-40B4-BE49-F238E27FC236}">
                <a16:creationId xmlns:a16="http://schemas.microsoft.com/office/drawing/2014/main" id="{55620481-A96A-432E-B0CD-2C3D67EA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4586288"/>
            <a:ext cx="187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endParaRPr lang="en-US" altLang="en-US"/>
          </a:p>
        </p:txBody>
      </p:sp>
      <p:sp>
        <p:nvSpPr>
          <p:cNvPr id="7194" name="Oval 28">
            <a:extLst>
              <a:ext uri="{FF2B5EF4-FFF2-40B4-BE49-F238E27FC236}">
                <a16:creationId xmlns:a16="http://schemas.microsoft.com/office/drawing/2014/main" id="{A5E46A83-B15F-4240-89C5-15E438F0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413" y="4483100"/>
            <a:ext cx="74612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5" name="Rectangle 29">
            <a:extLst>
              <a:ext uri="{FF2B5EF4-FFF2-40B4-BE49-F238E27FC236}">
                <a16:creationId xmlns:a16="http://schemas.microsoft.com/office/drawing/2014/main" id="{9A4DA9EB-EDF3-4D4C-A33E-064DB64A5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4556125"/>
            <a:ext cx="177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7196" name="Oval 30">
            <a:extLst>
              <a:ext uri="{FF2B5EF4-FFF2-40B4-BE49-F238E27FC236}">
                <a16:creationId xmlns:a16="http://schemas.microsoft.com/office/drawing/2014/main" id="{247847C9-012F-4D3A-A3E2-CF1E13B7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2857500"/>
            <a:ext cx="73025" cy="746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7" name="Rectangle 31">
            <a:extLst>
              <a:ext uri="{FF2B5EF4-FFF2-40B4-BE49-F238E27FC236}">
                <a16:creationId xmlns:a16="http://schemas.microsoft.com/office/drawing/2014/main" id="{A86559A2-C5BC-425C-8E17-4922B6A7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2533650"/>
            <a:ext cx="252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endParaRPr lang="en-US" altLang="en-US"/>
          </a:p>
        </p:txBody>
      </p:sp>
      <p:sp>
        <p:nvSpPr>
          <p:cNvPr id="7198" name="Oval 32">
            <a:extLst>
              <a:ext uri="{FF2B5EF4-FFF2-40B4-BE49-F238E27FC236}">
                <a16:creationId xmlns:a16="http://schemas.microsoft.com/office/drawing/2014/main" id="{FC2CD9F0-27FC-4BDE-9A31-1700C2091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389313"/>
            <a:ext cx="73025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9" name="Rectangle 33">
            <a:extLst>
              <a:ext uri="{FF2B5EF4-FFF2-40B4-BE49-F238E27FC236}">
                <a16:creationId xmlns:a16="http://schemas.microsoft.com/office/drawing/2014/main" id="{BAD81814-EB8E-41D2-85A1-EB7F2F10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3255963"/>
            <a:ext cx="192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7200" name="Oval 34">
            <a:extLst>
              <a:ext uri="{FF2B5EF4-FFF2-40B4-BE49-F238E27FC236}">
                <a16:creationId xmlns:a16="http://schemas.microsoft.com/office/drawing/2014/main" id="{F44AC936-89EE-4E0E-8693-13A1AD0C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5" y="3389313"/>
            <a:ext cx="74613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1" name="Oval 35">
            <a:extLst>
              <a:ext uri="{FF2B5EF4-FFF2-40B4-BE49-F238E27FC236}">
                <a16:creationId xmlns:a16="http://schemas.microsoft.com/office/drawing/2014/main" id="{111B70A9-2A8C-4EDA-A106-99B45AE4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1350963"/>
            <a:ext cx="73025" cy="746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2" name="Rectangle 36">
            <a:extLst>
              <a:ext uri="{FF2B5EF4-FFF2-40B4-BE49-F238E27FC236}">
                <a16:creationId xmlns:a16="http://schemas.microsoft.com/office/drawing/2014/main" id="{B4CCC40F-E576-49A6-ADC8-67FF5693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9475" y="1247775"/>
            <a:ext cx="1920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en-US" altLang="en-US"/>
          </a:p>
        </p:txBody>
      </p:sp>
      <p:sp>
        <p:nvSpPr>
          <p:cNvPr id="152613" name="Line 37">
            <a:extLst>
              <a:ext uri="{FF2B5EF4-FFF2-40B4-BE49-F238E27FC236}">
                <a16:creationId xmlns:a16="http://schemas.microsoft.com/office/drawing/2014/main" id="{6F0EBE56-F4D2-4C30-91BE-58DF642FC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962400"/>
            <a:ext cx="152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14" name="Line 38">
            <a:extLst>
              <a:ext uri="{FF2B5EF4-FFF2-40B4-BE49-F238E27FC236}">
                <a16:creationId xmlns:a16="http://schemas.microsoft.com/office/drawing/2014/main" id="{07ED89B0-E0D7-4469-81C8-C537BFE98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048000"/>
            <a:ext cx="1524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2615" name="Group 39">
            <a:extLst>
              <a:ext uri="{FF2B5EF4-FFF2-40B4-BE49-F238E27FC236}">
                <a16:creationId xmlns:a16="http://schemas.microsoft.com/office/drawing/2014/main" id="{1CC46E89-9E1E-4275-8F01-43085BDE396C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2743200"/>
            <a:ext cx="228600" cy="152400"/>
            <a:chOff x="5232" y="2667"/>
            <a:chExt cx="144" cy="96"/>
          </a:xfrm>
        </p:grpSpPr>
        <p:sp>
          <p:nvSpPr>
            <p:cNvPr id="7238" name="Line 40">
              <a:extLst>
                <a:ext uri="{FF2B5EF4-FFF2-40B4-BE49-F238E27FC236}">
                  <a16:creationId xmlns:a16="http://schemas.microsoft.com/office/drawing/2014/main" id="{87A535FE-74F7-496E-A264-398BE1F0D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88"/>
              <a:ext cx="144" cy="4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41">
              <a:extLst>
                <a:ext uri="{FF2B5EF4-FFF2-40B4-BE49-F238E27FC236}">
                  <a16:creationId xmlns:a16="http://schemas.microsoft.com/office/drawing/2014/main" id="{FC1A5ADC-EBAA-45BB-88C3-B4EFC929B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2667"/>
              <a:ext cx="96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618" name="Group 42">
            <a:extLst>
              <a:ext uri="{FF2B5EF4-FFF2-40B4-BE49-F238E27FC236}">
                <a16:creationId xmlns:a16="http://schemas.microsoft.com/office/drawing/2014/main" id="{CDF010AD-FD94-40E8-A50F-A925C6993F66}"/>
              </a:ext>
            </a:extLst>
          </p:cNvPr>
          <p:cNvGrpSpPr>
            <a:grpSpLocks/>
          </p:cNvGrpSpPr>
          <p:nvPr/>
        </p:nvGrpSpPr>
        <p:grpSpPr bwMode="auto">
          <a:xfrm>
            <a:off x="7196138" y="1909763"/>
            <a:ext cx="228600" cy="152400"/>
            <a:chOff x="5232" y="2667"/>
            <a:chExt cx="144" cy="96"/>
          </a:xfrm>
        </p:grpSpPr>
        <p:sp>
          <p:nvSpPr>
            <p:cNvPr id="7236" name="Line 43">
              <a:extLst>
                <a:ext uri="{FF2B5EF4-FFF2-40B4-BE49-F238E27FC236}">
                  <a16:creationId xmlns:a16="http://schemas.microsoft.com/office/drawing/2014/main" id="{CD7145C2-FAD0-4253-AC18-71547547A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88"/>
              <a:ext cx="144" cy="4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Line 44">
              <a:extLst>
                <a:ext uri="{FF2B5EF4-FFF2-40B4-BE49-F238E27FC236}">
                  <a16:creationId xmlns:a16="http://schemas.microsoft.com/office/drawing/2014/main" id="{53AE4A08-6BCB-4F04-844E-E2A91E1AB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2667"/>
              <a:ext cx="96" cy="9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07" name="Group 45">
            <a:extLst>
              <a:ext uri="{FF2B5EF4-FFF2-40B4-BE49-F238E27FC236}">
                <a16:creationId xmlns:a16="http://schemas.microsoft.com/office/drawing/2014/main" id="{CFCD4699-0289-4F33-9AC4-3EEF577A9E8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95400"/>
            <a:ext cx="5334000" cy="990600"/>
            <a:chOff x="528" y="816"/>
            <a:chExt cx="3360" cy="624"/>
          </a:xfrm>
        </p:grpSpPr>
        <p:graphicFrame>
          <p:nvGraphicFramePr>
            <p:cNvPr id="7234" name="Object 46">
              <a:extLst>
                <a:ext uri="{FF2B5EF4-FFF2-40B4-BE49-F238E27FC236}">
                  <a16:creationId xmlns:a16="http://schemas.microsoft.com/office/drawing/2014/main" id="{ECDB9122-9292-4EC9-97F8-D579295D70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9891447"/>
                </p:ext>
              </p:extLst>
            </p:nvPr>
          </p:nvGraphicFramePr>
          <p:xfrm>
            <a:off x="558" y="816"/>
            <a:ext cx="1429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10" name="Equation" r:id="rId7" imgW="1002960" imgH="253800" progId="Equation.DSMT4">
                    <p:embed/>
                  </p:oleObj>
                </mc:Choice>
                <mc:Fallback>
                  <p:oleObj name="Equation" r:id="rId7" imgW="1002960" imgH="253800" progId="Equation.DSMT4">
                    <p:embed/>
                    <p:pic>
                      <p:nvPicPr>
                        <p:cNvPr id="7234" name="Object 46">
                          <a:extLst>
                            <a:ext uri="{FF2B5EF4-FFF2-40B4-BE49-F238E27FC236}">
                              <a16:creationId xmlns:a16="http://schemas.microsoft.com/office/drawing/2014/main" id="{ECDB9122-9292-4EC9-97F8-D579295D70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" y="816"/>
                          <a:ext cx="1429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35" name="Text Box 47">
              <a:extLst>
                <a:ext uri="{FF2B5EF4-FFF2-40B4-BE49-F238E27FC236}">
                  <a16:creationId xmlns:a16="http://schemas.microsoft.com/office/drawing/2014/main" id="{7C2CC311-F0CB-4DCA-8D6B-F65C5CD40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152"/>
              <a:ext cx="3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latin typeface="Times New Roman" panose="02020603050405020304" pitchFamily="18" charset="0"/>
                </a:rPr>
                <a:t>b)  CD = AC + BD.</a:t>
              </a:r>
            </a:p>
          </p:txBody>
        </p:sp>
      </p:grpSp>
      <p:sp>
        <p:nvSpPr>
          <p:cNvPr id="7208" name="Line 50">
            <a:extLst>
              <a:ext uri="{FF2B5EF4-FFF2-40B4-BE49-F238E27FC236}">
                <a16:creationId xmlns:a16="http://schemas.microsoft.com/office/drawing/2014/main" id="{16CCD1D6-0D67-46A1-A8B2-6B89D28FF3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447800"/>
            <a:ext cx="3581400" cy="1981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51">
            <a:extLst>
              <a:ext uri="{FF2B5EF4-FFF2-40B4-BE49-F238E27FC236}">
                <a16:creationId xmlns:a16="http://schemas.microsoft.com/office/drawing/2014/main" id="{DB298960-3968-4741-B651-005FA6539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429000"/>
            <a:ext cx="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52">
            <a:extLst>
              <a:ext uri="{FF2B5EF4-FFF2-40B4-BE49-F238E27FC236}">
                <a16:creationId xmlns:a16="http://schemas.microsoft.com/office/drawing/2014/main" id="{EBB0B607-6BCC-4B27-90F2-D59DDA86E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371600"/>
            <a:ext cx="0" cy="31813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9" name="Text Box 53">
            <a:extLst>
              <a:ext uri="{FF2B5EF4-FFF2-40B4-BE49-F238E27FC236}">
                <a16:creationId xmlns:a16="http://schemas.microsoft.com/office/drawing/2014/main" id="{9D459281-7FAE-42DB-9B2C-210DF93FD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038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2630" name="Text Box 54">
            <a:extLst>
              <a:ext uri="{FF2B5EF4-FFF2-40B4-BE49-F238E27FC236}">
                <a16:creationId xmlns:a16="http://schemas.microsoft.com/office/drawing/2014/main" id="{D24D8067-AD6D-44A6-81A5-BE559DF25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581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2631" name="Arc 55">
            <a:extLst>
              <a:ext uri="{FF2B5EF4-FFF2-40B4-BE49-F238E27FC236}">
                <a16:creationId xmlns:a16="http://schemas.microsoft.com/office/drawing/2014/main" id="{3180812C-D1CC-4B2C-A0F8-78F6F96039C5}"/>
              </a:ext>
            </a:extLst>
          </p:cNvPr>
          <p:cNvSpPr>
            <a:spLocks/>
          </p:cNvSpPr>
          <p:nvPr/>
        </p:nvSpPr>
        <p:spPr bwMode="auto">
          <a:xfrm rot="12703660" flipV="1">
            <a:off x="5772150" y="4195763"/>
            <a:ext cx="369888" cy="376237"/>
          </a:xfrm>
          <a:custGeom>
            <a:avLst/>
            <a:gdLst>
              <a:gd name="T0" fmla="*/ 4003986 w 21600"/>
              <a:gd name="T1" fmla="*/ 0 h 31760"/>
              <a:gd name="T2" fmla="*/ 4551181 w 21600"/>
              <a:gd name="T3" fmla="*/ 4456999 h 31760"/>
              <a:gd name="T4" fmla="*/ 0 w 21600"/>
              <a:gd name="T5" fmla="*/ 2348768 h 31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760" fill="none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</a:path>
              <a:path w="21600" h="31760" stroke="0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  <a:lnTo>
                  <a:pt x="0" y="16737"/>
                </a:lnTo>
                <a:lnTo>
                  <a:pt x="13654" y="-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2" name="Text Box 56">
            <a:extLst>
              <a:ext uri="{FF2B5EF4-FFF2-40B4-BE49-F238E27FC236}">
                <a16:creationId xmlns:a16="http://schemas.microsoft.com/office/drawing/2014/main" id="{B325CEE9-A7BD-4561-BFB3-5899FCE2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14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2633" name="Text Box 57">
            <a:extLst>
              <a:ext uri="{FF2B5EF4-FFF2-40B4-BE49-F238E27FC236}">
                <a16:creationId xmlns:a16="http://schemas.microsoft.com/office/drawing/2014/main" id="{AFD256A8-B695-4E03-A071-E63929AA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152634" name="Group 58">
            <a:extLst>
              <a:ext uri="{FF2B5EF4-FFF2-40B4-BE49-F238E27FC236}">
                <a16:creationId xmlns:a16="http://schemas.microsoft.com/office/drawing/2014/main" id="{F163A743-7C90-4705-BBB8-650B90064A7D}"/>
              </a:ext>
            </a:extLst>
          </p:cNvPr>
          <p:cNvGrpSpPr>
            <a:grpSpLocks/>
          </p:cNvGrpSpPr>
          <p:nvPr/>
        </p:nvGrpSpPr>
        <p:grpSpPr bwMode="auto">
          <a:xfrm rot="7865183">
            <a:off x="6367462" y="3933826"/>
            <a:ext cx="506413" cy="830262"/>
            <a:chOff x="4416" y="1680"/>
            <a:chExt cx="319" cy="459"/>
          </a:xfrm>
        </p:grpSpPr>
        <p:sp>
          <p:nvSpPr>
            <p:cNvPr id="7230" name="Arc 59">
              <a:extLst>
                <a:ext uri="{FF2B5EF4-FFF2-40B4-BE49-F238E27FC236}">
                  <a16:creationId xmlns:a16="http://schemas.microsoft.com/office/drawing/2014/main" id="{93D5AADD-C6A8-458D-97DA-AE0CEF3E16F1}"/>
                </a:ext>
              </a:extLst>
            </p:cNvPr>
            <p:cNvSpPr>
              <a:spLocks/>
            </p:cNvSpPr>
            <p:nvPr/>
          </p:nvSpPr>
          <p:spPr bwMode="auto">
            <a:xfrm rot="21090697" flipH="1">
              <a:off x="4495" y="1897"/>
              <a:ext cx="240" cy="242"/>
            </a:xfrm>
            <a:custGeom>
              <a:avLst/>
              <a:gdLst>
                <a:gd name="T0" fmla="*/ 2 w 21600"/>
                <a:gd name="T1" fmla="*/ 0 h 21871"/>
                <a:gd name="T2" fmla="*/ 2 w 21600"/>
                <a:gd name="T3" fmla="*/ 3 h 21871"/>
                <a:gd name="T4" fmla="*/ 0 w 21600"/>
                <a:gd name="T5" fmla="*/ 1 h 218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871" fill="none" extrusionOk="0">
                  <a:moveTo>
                    <a:pt x="20053" y="0"/>
                  </a:moveTo>
                  <a:cubicBezTo>
                    <a:pt x="21075" y="2552"/>
                    <a:pt x="21600" y="5276"/>
                    <a:pt x="21600" y="8026"/>
                  </a:cubicBezTo>
                  <a:cubicBezTo>
                    <a:pt x="21600" y="13086"/>
                    <a:pt x="19823" y="17986"/>
                    <a:pt x="16579" y="21871"/>
                  </a:cubicBezTo>
                </a:path>
                <a:path w="21600" h="21871" stroke="0" extrusionOk="0">
                  <a:moveTo>
                    <a:pt x="20053" y="0"/>
                  </a:moveTo>
                  <a:cubicBezTo>
                    <a:pt x="21075" y="2552"/>
                    <a:pt x="21600" y="5276"/>
                    <a:pt x="21600" y="8026"/>
                  </a:cubicBezTo>
                  <a:cubicBezTo>
                    <a:pt x="21600" y="13086"/>
                    <a:pt x="19823" y="17986"/>
                    <a:pt x="16579" y="21871"/>
                  </a:cubicBezTo>
                  <a:lnTo>
                    <a:pt x="0" y="8026"/>
                  </a:lnTo>
                  <a:lnTo>
                    <a:pt x="20053" y="0"/>
                  </a:lnTo>
                  <a:close/>
                </a:path>
              </a:pathLst>
            </a:cu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1" name="Arc 60">
              <a:extLst>
                <a:ext uri="{FF2B5EF4-FFF2-40B4-BE49-F238E27FC236}">
                  <a16:creationId xmlns:a16="http://schemas.microsoft.com/office/drawing/2014/main" id="{DAC8A44C-85A6-478E-BCE0-43D7883EB531}"/>
                </a:ext>
              </a:extLst>
            </p:cNvPr>
            <p:cNvSpPr>
              <a:spLocks/>
            </p:cNvSpPr>
            <p:nvPr/>
          </p:nvSpPr>
          <p:spPr bwMode="auto">
            <a:xfrm rot="461039" flipH="1">
              <a:off x="4464" y="1680"/>
              <a:ext cx="240" cy="254"/>
            </a:xfrm>
            <a:custGeom>
              <a:avLst/>
              <a:gdLst>
                <a:gd name="T0" fmla="*/ 2 w 21600"/>
                <a:gd name="T1" fmla="*/ 0 h 22820"/>
                <a:gd name="T2" fmla="*/ 2 w 21600"/>
                <a:gd name="T3" fmla="*/ 3 h 22820"/>
                <a:gd name="T4" fmla="*/ 0 w 21600"/>
                <a:gd name="T5" fmla="*/ 2 h 228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820" fill="none" extrusionOk="0">
                  <a:moveTo>
                    <a:pt x="16696" y="-1"/>
                  </a:moveTo>
                  <a:cubicBezTo>
                    <a:pt x="19866" y="3863"/>
                    <a:pt x="21600" y="8706"/>
                    <a:pt x="21600" y="13704"/>
                  </a:cubicBezTo>
                  <a:cubicBezTo>
                    <a:pt x="21600" y="16853"/>
                    <a:pt x="20911" y="19964"/>
                    <a:pt x="19582" y="22820"/>
                  </a:cubicBezTo>
                </a:path>
                <a:path w="21600" h="22820" stroke="0" extrusionOk="0">
                  <a:moveTo>
                    <a:pt x="16696" y="-1"/>
                  </a:moveTo>
                  <a:cubicBezTo>
                    <a:pt x="19866" y="3863"/>
                    <a:pt x="21600" y="8706"/>
                    <a:pt x="21600" y="13704"/>
                  </a:cubicBezTo>
                  <a:cubicBezTo>
                    <a:pt x="21600" y="16853"/>
                    <a:pt x="20911" y="19964"/>
                    <a:pt x="19582" y="22820"/>
                  </a:cubicBezTo>
                  <a:lnTo>
                    <a:pt x="0" y="13704"/>
                  </a:lnTo>
                  <a:lnTo>
                    <a:pt x="16696" y="-1"/>
                  </a:lnTo>
                  <a:close/>
                </a:path>
              </a:pathLst>
            </a:cu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Line 61">
              <a:extLst>
                <a:ext uri="{FF2B5EF4-FFF2-40B4-BE49-F238E27FC236}">
                  <a16:creationId xmlns:a16="http://schemas.microsoft.com/office/drawing/2014/main" id="{8601446E-F4E5-4B57-82BC-1FAD2B116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1776"/>
              <a:ext cx="96" cy="4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62">
              <a:extLst>
                <a:ext uri="{FF2B5EF4-FFF2-40B4-BE49-F238E27FC236}">
                  <a16:creationId xmlns:a16="http://schemas.microsoft.com/office/drawing/2014/main" id="{39A2BE22-D82F-423F-99F0-EE9642123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" y="1968"/>
              <a:ext cx="84" cy="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639" name="Arc 63">
            <a:extLst>
              <a:ext uri="{FF2B5EF4-FFF2-40B4-BE49-F238E27FC236}">
                <a16:creationId xmlns:a16="http://schemas.microsoft.com/office/drawing/2014/main" id="{08600449-5850-4FEB-9FD0-9786943FBD8A}"/>
              </a:ext>
            </a:extLst>
          </p:cNvPr>
          <p:cNvSpPr>
            <a:spLocks/>
          </p:cNvSpPr>
          <p:nvPr/>
        </p:nvSpPr>
        <p:spPr bwMode="auto">
          <a:xfrm rot="12703660" flipV="1">
            <a:off x="5976938" y="3952875"/>
            <a:ext cx="369887" cy="304800"/>
          </a:xfrm>
          <a:custGeom>
            <a:avLst/>
            <a:gdLst>
              <a:gd name="T0" fmla="*/ 4003975 w 21600"/>
              <a:gd name="T1" fmla="*/ 0 h 31760"/>
              <a:gd name="T2" fmla="*/ 4551168 w 21600"/>
              <a:gd name="T3" fmla="*/ 2925159 h 31760"/>
              <a:gd name="T4" fmla="*/ 0 w 21600"/>
              <a:gd name="T5" fmla="*/ 1541514 h 31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1760" fill="none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</a:path>
              <a:path w="21600" h="31760" stroke="0" extrusionOk="0">
                <a:moveTo>
                  <a:pt x="13654" y="-1"/>
                </a:moveTo>
                <a:cubicBezTo>
                  <a:pt x="18682" y="4102"/>
                  <a:pt x="21600" y="10247"/>
                  <a:pt x="21600" y="16737"/>
                </a:cubicBezTo>
                <a:cubicBezTo>
                  <a:pt x="21600" y="22343"/>
                  <a:pt x="19419" y="27731"/>
                  <a:pt x="15519" y="31759"/>
                </a:cubicBezTo>
                <a:lnTo>
                  <a:pt x="0" y="16737"/>
                </a:lnTo>
                <a:lnTo>
                  <a:pt x="13654" y="-1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Rectangle 64">
            <a:extLst>
              <a:ext uri="{FF2B5EF4-FFF2-40B4-BE49-F238E27FC236}">
                <a16:creationId xmlns:a16="http://schemas.microsoft.com/office/drawing/2014/main" id="{482E1F40-844B-45F2-88A9-3EC1549D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4357688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19" name="Rectangle 65">
            <a:extLst>
              <a:ext uri="{FF2B5EF4-FFF2-40B4-BE49-F238E27FC236}">
                <a16:creationId xmlns:a16="http://schemas.microsoft.com/office/drawing/2014/main" id="{3DB9711F-5348-46BD-BB56-37A8439CC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343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20" name="Rectangle 66">
            <a:extLst>
              <a:ext uri="{FF2B5EF4-FFF2-40B4-BE49-F238E27FC236}">
                <a16:creationId xmlns:a16="http://schemas.microsoft.com/office/drawing/2014/main" id="{2167C810-8291-4175-88DC-4290E05E3408}"/>
              </a:ext>
            </a:extLst>
          </p:cNvPr>
          <p:cNvSpPr>
            <a:spLocks noChangeArrowheads="1"/>
          </p:cNvSpPr>
          <p:nvPr/>
        </p:nvSpPr>
        <p:spPr bwMode="auto">
          <a:xfrm rot="-1850610">
            <a:off x="5672138" y="285115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21" name="Rectangle 67">
            <a:extLst>
              <a:ext uri="{FF2B5EF4-FFF2-40B4-BE49-F238E27FC236}">
                <a16:creationId xmlns:a16="http://schemas.microsoft.com/office/drawing/2014/main" id="{ED608E07-087C-4D74-A895-117ACA24F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377" y="2286000"/>
            <a:ext cx="350996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</a:rPr>
              <a:t>c)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</a:rPr>
              <a:t> AC.BD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đổi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M di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chuyển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400" dirty="0">
                <a:latin typeface="Times New Roman" panose="02020603050405020304" pitchFamily="18" charset="0"/>
              </a:rPr>
              <a:t> (O).  </a:t>
            </a:r>
          </a:p>
        </p:txBody>
      </p:sp>
      <p:sp>
        <p:nvSpPr>
          <p:cNvPr id="152644" name="Rectangle 68">
            <a:extLst>
              <a:ext uri="{FF2B5EF4-FFF2-40B4-BE49-F238E27FC236}">
                <a16:creationId xmlns:a16="http://schemas.microsoft.com/office/drawing/2014/main" id="{1C0E9DEA-5969-457A-862D-D659E1D3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AC.BD=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223" name="Text Box 72">
            <a:extLst>
              <a:ext uri="{FF2B5EF4-FFF2-40B4-BE49-F238E27FC236}">
                <a16:creationId xmlns:a16="http://schemas.microsoft.com/office/drawing/2014/main" id="{92F4BC96-7704-4877-A049-35A68EE6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72" y="321856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Chứng minh:</a:t>
            </a:r>
          </a:p>
        </p:txBody>
      </p:sp>
      <p:sp>
        <p:nvSpPr>
          <p:cNvPr id="7224" name="Text Box 73">
            <a:extLst>
              <a:ext uri="{FF2B5EF4-FFF2-40B4-BE49-F238E27FC236}">
                <a16:creationId xmlns:a16="http://schemas.microsoft.com/office/drawing/2014/main" id="{6C6D1843-E4E9-4E11-BE19-A7662BAB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đk AB</a:t>
            </a:r>
          </a:p>
        </p:txBody>
      </p:sp>
      <p:sp>
        <p:nvSpPr>
          <p:cNvPr id="152654" name="Rectangle 78">
            <a:extLst>
              <a:ext uri="{FF2B5EF4-FFF2-40B4-BE49-F238E27FC236}">
                <a16:creationId xmlns:a16="http://schemas.microsoft.com/office/drawing/2014/main" id="{D01ABCCA-2A31-470B-B78B-A397B5CE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72000"/>
            <a:ext cx="358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</a:rPr>
              <a:t>c)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</a:rPr>
              <a:t> AC.BD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đổi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M di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chuyển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nửa</a:t>
            </a:r>
            <a:r>
              <a:rPr lang="en-US" altLang="en-US" sz="2400" dirty="0">
                <a:latin typeface="Times New Roman" panose="02020603050405020304" pitchFamily="18" charset="0"/>
              </a:rPr>
              <a:t> (O).  </a:t>
            </a:r>
          </a:p>
        </p:txBody>
      </p:sp>
      <p:sp>
        <p:nvSpPr>
          <p:cNvPr id="7226" name="AutoShape 80">
            <a:hlinkClick r:id="rId9" action="ppaction://program" highlightClick="1"/>
            <a:extLst>
              <a:ext uri="{FF2B5EF4-FFF2-40B4-BE49-F238E27FC236}">
                <a16:creationId xmlns:a16="http://schemas.microsoft.com/office/drawing/2014/main" id="{E931381C-B438-4B6D-93DE-79DCC872A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324600"/>
            <a:ext cx="457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657" name="Rectangle 81">
            <a:extLst>
              <a:ext uri="{FF2B5EF4-FFF2-40B4-BE49-F238E27FC236}">
                <a16:creationId xmlns:a16="http://schemas.microsoft.com/office/drawing/2014/main" id="{A7D3F3C3-4766-4348-9504-9507CDF4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0"/>
            <a:ext cx="2590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AC.BD=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CM.MD</a:t>
            </a:r>
          </a:p>
        </p:txBody>
      </p:sp>
      <p:sp>
        <p:nvSpPr>
          <p:cNvPr id="152650" name="AutoShape 74">
            <a:extLst>
              <a:ext uri="{FF2B5EF4-FFF2-40B4-BE49-F238E27FC236}">
                <a16:creationId xmlns:a16="http://schemas.microsoft.com/office/drawing/2014/main" id="{33BD920A-6052-4BA4-B7BE-4F6DE7351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128" y="3675768"/>
            <a:ext cx="4419600" cy="3276600"/>
          </a:xfrm>
          <a:prstGeom prst="cloudCallout">
            <a:avLst>
              <a:gd name="adj1" fmla="val -31755"/>
              <a:gd name="adj2" fmla="val 74662"/>
            </a:avLst>
          </a:prstGeom>
          <a:solidFill>
            <a:srgbClr val="E6F616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52651" name="Picture 75">
            <a:extLst>
              <a:ext uri="{FF2B5EF4-FFF2-40B4-BE49-F238E27FC236}">
                <a16:creationId xmlns:a16="http://schemas.microsoft.com/office/drawing/2014/main" id="{CEC45A59-7527-4AC3-AF0E-3D9690A9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9" y="4182652"/>
            <a:ext cx="3505200" cy="2217738"/>
          </a:xfrm>
          <a:prstGeom prst="rect">
            <a:avLst/>
          </a:prstGeom>
          <a:solidFill>
            <a:srgbClr val="E6F6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52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52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52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2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2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52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2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52" grpId="0" animBg="1"/>
      <p:bldP spid="152629" grpId="0"/>
      <p:bldP spid="152630" grpId="0"/>
      <p:bldP spid="152632" grpId="0"/>
      <p:bldP spid="152633" grpId="0"/>
      <p:bldP spid="152644" grpId="0"/>
      <p:bldP spid="152654" grpId="0"/>
      <p:bldP spid="1526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58" name="AutoShape 310"/>
          <p:cNvSpPr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FFCC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FF33"/>
                    </a:gs>
                    <a:gs pos="50000">
                      <a:schemeClr val="bg1"/>
                    </a:gs>
                    <a:gs pos="100000">
                      <a:srgbClr val="99FF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flatTx/>
          </a:bodyPr>
          <a:lstStyle/>
          <a:p>
            <a:pPr eaLnBrk="0" hangingPunct="0">
              <a:defRPr/>
            </a:pPr>
            <a:endParaRPr lang="vi-VN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438400" y="457200"/>
            <a:ext cx="4572000" cy="685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Hướng dẫn học ở nhà: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33387" y="1371600"/>
            <a:ext cx="85820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thuộc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chất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 tiếp tuyến cắt nhau.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Luyện vẽ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 tròn nội tiếp tam giác, đường tròn bàng tiếp tam giác.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BTVN: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22, 24, 25, 26,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27, 28, 29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31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(SGK)</a:t>
            </a:r>
          </a:p>
        </p:txBody>
      </p:sp>
    </p:spTree>
    <p:extLst>
      <p:ext uri="{BB962C8B-B14F-4D97-AF65-F5344CB8AC3E}">
        <p14:creationId xmlns:p14="http://schemas.microsoft.com/office/powerpoint/2010/main" val="9993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358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986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gradFill rotWithShape="0">
            <a:gsLst>
              <a:gs pos="0">
                <a:srgbClr val="00FF00">
                  <a:alpha val="30000"/>
                </a:srgbClr>
              </a:gs>
              <a:gs pos="50000">
                <a:schemeClr val="bg1"/>
              </a:gs>
              <a:gs pos="100000">
                <a:srgbClr val="00FF00">
                  <a:alpha val="30000"/>
                </a:srgbClr>
              </a:gs>
            </a:gsLst>
            <a:lin ang="2700000" scaled="1"/>
          </a:gradFill>
          <a:ln w="9525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CCFFCC"/>
            </a:solidFill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FF33"/>
                    </a:gs>
                    <a:gs pos="50000">
                      <a:schemeClr val="bg1"/>
                    </a:gs>
                    <a:gs pos="100000">
                      <a:srgbClr val="99FF33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flatTx/>
          </a:bodyPr>
          <a:lstStyle/>
          <a:p>
            <a:pPr eaLnBrk="0" hangingPunct="0">
              <a:defRPr/>
            </a:pPr>
            <a:endParaRPr lang="vi-VN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590" name="Picture 12" descr="Picture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136650"/>
            <a:ext cx="247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22"/>
          <p:cNvSpPr>
            <a:spLocks noChangeArrowheads="1"/>
          </p:cNvSpPr>
          <p:nvPr/>
        </p:nvSpPr>
        <p:spPr bwMode="auto">
          <a:xfrm>
            <a:off x="152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4" name="Rectangle 23"/>
          <p:cNvSpPr>
            <a:spLocks noChangeArrowheads="1"/>
          </p:cNvSpPr>
          <p:nvPr/>
        </p:nvSpPr>
        <p:spPr bwMode="auto">
          <a:xfrm>
            <a:off x="152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5" name="Rectangle 24"/>
          <p:cNvSpPr>
            <a:spLocks noChangeArrowheads="1"/>
          </p:cNvSpPr>
          <p:nvPr/>
        </p:nvSpPr>
        <p:spPr bwMode="auto">
          <a:xfrm>
            <a:off x="15240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6" name="Rectangle 25"/>
          <p:cNvSpPr>
            <a:spLocks noChangeArrowheads="1"/>
          </p:cNvSpPr>
          <p:nvPr/>
        </p:nvSpPr>
        <p:spPr bwMode="auto">
          <a:xfrm>
            <a:off x="152400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7" name="Rectangle 26"/>
          <p:cNvSpPr>
            <a:spLocks noChangeArrowheads="1"/>
          </p:cNvSpPr>
          <p:nvPr/>
        </p:nvSpPr>
        <p:spPr bwMode="auto">
          <a:xfrm>
            <a:off x="152400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8" name="Rectangle 27"/>
          <p:cNvSpPr>
            <a:spLocks noChangeArrowheads="1"/>
          </p:cNvSpPr>
          <p:nvPr/>
        </p:nvSpPr>
        <p:spPr bwMode="auto">
          <a:xfrm>
            <a:off x="152400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9" name="Rectangle 28"/>
          <p:cNvSpPr>
            <a:spLocks noChangeArrowheads="1"/>
          </p:cNvSpPr>
          <p:nvPr/>
        </p:nvSpPr>
        <p:spPr bwMode="auto">
          <a:xfrm>
            <a:off x="152400" y="262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58" name="AutoShape 30"/>
          <p:cNvSpPr>
            <a:spLocks noChangeArrowheads="1"/>
          </p:cNvSpPr>
          <p:nvPr/>
        </p:nvSpPr>
        <p:spPr bwMode="auto">
          <a:xfrm>
            <a:off x="3048000" y="152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59" name="AutoShape 31"/>
          <p:cNvSpPr>
            <a:spLocks noChangeArrowheads="1"/>
          </p:cNvSpPr>
          <p:nvPr/>
        </p:nvSpPr>
        <p:spPr bwMode="auto">
          <a:xfrm>
            <a:off x="5715000" y="152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60" name="AutoShape 32"/>
          <p:cNvSpPr>
            <a:spLocks noChangeArrowheads="1"/>
          </p:cNvSpPr>
          <p:nvPr/>
        </p:nvSpPr>
        <p:spPr bwMode="auto">
          <a:xfrm>
            <a:off x="1524000" y="5638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61" name="AutoShape 33"/>
          <p:cNvSpPr>
            <a:spLocks noChangeArrowheads="1"/>
          </p:cNvSpPr>
          <p:nvPr/>
        </p:nvSpPr>
        <p:spPr bwMode="auto">
          <a:xfrm>
            <a:off x="6858000" y="57150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62" name="WordArt 3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229600" cy="6781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086704"/>
                <a:gd name="adj2" fmla="val 64306"/>
              </a:avLst>
            </a:prstTxWarp>
          </a:bodyPr>
          <a:lstStyle/>
          <a:p>
            <a:pPr algn="ctr"/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kÝnh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chóc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c¸c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thÇy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c«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gi¸o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m¹nh khoÎ-h¹nh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phóc</a:t>
            </a:r>
            <a:endParaRPr lang="en-US" sz="3600" b="1" kern="10" dirty="0">
              <a:ln w="1587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MysticalH"/>
            </a:endParaRPr>
          </a:p>
          <a:p>
            <a:pPr algn="ctr"/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chóc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c¸c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em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häc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sinh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ch¨m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ngoan-häc</a:t>
            </a:r>
            <a:r>
              <a:rPr lang="en-US" sz="3600" b="1" kern="10" dirty="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b="1" kern="10" dirty="0" err="1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giái</a:t>
            </a:r>
            <a:endParaRPr lang="en-US" sz="3600" b="1" kern="10" dirty="0">
              <a:ln w="15875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MysticalH"/>
            </a:endParaRPr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533400" y="5334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64" name="AutoShape 36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  <p:sp>
        <p:nvSpPr>
          <p:cNvPr id="201765" name="WordArt 37"/>
          <p:cNvSpPr>
            <a:spLocks noChangeArrowheads="1" noChangeShapeType="1" noTextEdit="1"/>
          </p:cNvSpPr>
          <p:nvPr/>
        </p:nvSpPr>
        <p:spPr bwMode="auto">
          <a:xfrm>
            <a:off x="2362200" y="4267200"/>
            <a:ext cx="4876800" cy="1054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Xin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ch©n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thµnh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</a:t>
            </a:r>
            <a:r>
              <a:rPr lang="en-US" sz="3600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c¶m</a:t>
            </a:r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MysticalH"/>
              </a:rPr>
              <a:t> ¬n!</a:t>
            </a:r>
          </a:p>
        </p:txBody>
      </p:sp>
      <p:pic>
        <p:nvPicPr>
          <p:cNvPr id="201766" name="Picture 38"/>
          <p:cNvPicPr>
            <a:picLocks noChangeAspect="1" noChangeArrowheads="1"/>
          </p:cNvPicPr>
          <p:nvPr/>
        </p:nvPicPr>
        <p:blipFill>
          <a:blip r:embed="rId4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913562" y="5430838"/>
            <a:ext cx="1641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1" dur="20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8" grpId="0" animBg="1"/>
      <p:bldP spid="201758" grpId="1" animBg="1"/>
      <p:bldP spid="201759" grpId="0" animBg="1"/>
      <p:bldP spid="201759" grpId="1" animBg="1"/>
      <p:bldP spid="201760" grpId="0" animBg="1"/>
      <p:bldP spid="201760" grpId="1" animBg="1"/>
      <p:bldP spid="201761" grpId="0" animBg="1"/>
      <p:bldP spid="201761" grpId="1" animBg="1"/>
      <p:bldP spid="201762" grpId="0" animBg="1"/>
      <p:bldP spid="201762" grpId="1" animBg="1"/>
      <p:bldP spid="201763" grpId="0" animBg="1"/>
      <p:bldP spid="201763" grpId="1" animBg="1"/>
      <p:bldP spid="201764" grpId="0" animBg="1"/>
      <p:bldP spid="201764" grpId="1" animBg="1"/>
      <p:bldP spid="201765" grpId="0" animBg="1"/>
      <p:bldP spid="201765" grpId="1" animBg="1"/>
      <p:bldP spid="20176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0">
            <a:extLst>
              <a:ext uri="{FF2B5EF4-FFF2-40B4-BE49-F238E27FC236}">
                <a16:creationId xmlns:a16="http://schemas.microsoft.com/office/drawing/2014/main" id="{830A91DF-2298-4098-9B52-D6D70140BBC1}"/>
              </a:ext>
            </a:extLst>
          </p:cNvPr>
          <p:cNvGrpSpPr>
            <a:grpSpLocks/>
          </p:cNvGrpSpPr>
          <p:nvPr/>
        </p:nvGrpSpPr>
        <p:grpSpPr bwMode="auto">
          <a:xfrm>
            <a:off x="1916113" y="5470525"/>
            <a:ext cx="4552950" cy="433387"/>
            <a:chOff x="3787" y="2478"/>
            <a:chExt cx="1716" cy="272"/>
          </a:xfrm>
        </p:grpSpPr>
        <p:sp>
          <p:nvSpPr>
            <p:cNvPr id="44046" name="Text Box 11">
              <a:extLst>
                <a:ext uri="{FF2B5EF4-FFF2-40B4-BE49-F238E27FC236}">
                  <a16:creationId xmlns:a16="http://schemas.microsoft.com/office/drawing/2014/main" id="{0F1F877D-2D5E-4E96-B24D-6A73A5EC2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47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a</a:t>
              </a:r>
            </a:p>
          </p:txBody>
        </p:sp>
        <p:sp>
          <p:nvSpPr>
            <p:cNvPr id="44047" name="Line 12">
              <a:extLst>
                <a:ext uri="{FF2B5EF4-FFF2-40B4-BE49-F238E27FC236}">
                  <a16:creationId xmlns:a16="http://schemas.microsoft.com/office/drawing/2014/main" id="{BE4D2186-7CFE-4C3A-93EA-126DDF2745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7" y="2750"/>
              <a:ext cx="1716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35" name="Group 2">
            <a:extLst>
              <a:ext uri="{FF2B5EF4-FFF2-40B4-BE49-F238E27FC236}">
                <a16:creationId xmlns:a16="http://schemas.microsoft.com/office/drawing/2014/main" id="{A6CFF432-D58D-479B-81F4-A79763F8762C}"/>
              </a:ext>
            </a:extLst>
          </p:cNvPr>
          <p:cNvGrpSpPr>
            <a:grpSpLocks/>
          </p:cNvGrpSpPr>
          <p:nvPr/>
        </p:nvGrpSpPr>
        <p:grpSpPr bwMode="auto">
          <a:xfrm>
            <a:off x="4040188" y="4679039"/>
            <a:ext cx="1257300" cy="1214437"/>
            <a:chOff x="6804025" y="2138785"/>
            <a:chExt cx="1256275" cy="1214320"/>
          </a:xfrm>
        </p:grpSpPr>
        <p:sp>
          <p:nvSpPr>
            <p:cNvPr id="44044" name="Oval 5">
              <a:extLst>
                <a:ext uri="{FF2B5EF4-FFF2-40B4-BE49-F238E27FC236}">
                  <a16:creationId xmlns:a16="http://schemas.microsoft.com/office/drawing/2014/main" id="{B73D672A-A305-4AAF-AA79-EE6F07E6A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4025" y="2138785"/>
              <a:ext cx="1256275" cy="12143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45" name="Text Box 6">
              <a:extLst>
                <a:ext uri="{FF2B5EF4-FFF2-40B4-BE49-F238E27FC236}">
                  <a16:creationId xmlns:a16="http://schemas.microsoft.com/office/drawing/2014/main" id="{3DC5176E-3199-4531-BAFB-E06C063AD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4220" y="2594155"/>
              <a:ext cx="71704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66"/>
                  </a:solidFill>
                  <a:latin typeface=".VnArial Narrow" panose="020B7200000000000000" pitchFamily="34" charset="0"/>
                </a:rPr>
                <a:t>• O</a:t>
              </a:r>
            </a:p>
          </p:txBody>
        </p:sp>
      </p:grpSp>
      <p:sp>
        <p:nvSpPr>
          <p:cNvPr id="10" name="Rectangle 13">
            <a:extLst>
              <a:ext uri="{FF2B5EF4-FFF2-40B4-BE49-F238E27FC236}">
                <a16:creationId xmlns:a16="http://schemas.microsoft.com/office/drawing/2014/main" id="{FED802F4-9AF9-4455-BFCD-CFA71D29C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263" y="5729287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C0099"/>
                </a:solidFill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D216673-F626-47A9-8010-C44CC3FF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5" y="5957887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33CC"/>
                </a:solidFill>
                <a:latin typeface=".VnArial Narrow" panose="020B7200000000000000" pitchFamily="34" charset="0"/>
              </a:rPr>
              <a:t>C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E6008FA-E9AA-4BCF-93D0-919AC437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46750"/>
            <a:ext cx="152400" cy="152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4BA660F3-3B1B-40EE-AD59-22FB957BE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5316537"/>
            <a:ext cx="0" cy="56515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AutoShape 7">
            <a:extLst>
              <a:ext uri="{FF2B5EF4-FFF2-40B4-BE49-F238E27FC236}">
                <a16:creationId xmlns:a16="http://schemas.microsoft.com/office/drawing/2014/main" id="{0C00F81C-D9FB-4366-8D9C-F9825584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758825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041" name="Text Box 28">
            <a:extLst>
              <a:ext uri="{FF2B5EF4-FFF2-40B4-BE49-F238E27FC236}">
                <a16:creationId xmlns:a16="http://schemas.microsoft.com/office/drawing/2014/main" id="{0F40AF1B-6F12-4884-8CCF-70D5886065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5263" y="1373187"/>
            <a:ext cx="730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25F17C98-46EF-4F87-9712-29860D97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944687"/>
            <a:ext cx="8353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latin typeface="Arial" panose="020B0604020202020204" pitchFamily="34" charset="0"/>
              </a:rPr>
              <a:t>Nếu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chung</a:t>
            </a:r>
            <a:r>
              <a:rPr lang="en-US" altLang="en-US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thì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tuyến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.                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F9B1998F-4FCB-4925-B1F4-E8D29C13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674937"/>
            <a:ext cx="82819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 err="1">
                <a:latin typeface="Arial" panose="020B0604020202020204" pitchFamily="34" charset="0"/>
              </a:rPr>
              <a:t>Nếu</a:t>
            </a:r>
            <a:r>
              <a:rPr lang="en-US" altLang="en-US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khoảng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tâm</a:t>
            </a:r>
            <a:r>
              <a:rPr lang="en-US" altLang="en-US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dirty="0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bằng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bán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kính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thì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tuyến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WordArt 11">
            <a:extLst>
              <a:ext uri="{FF2B5EF4-FFF2-40B4-BE49-F238E27FC236}">
                <a16:creationId xmlns:a16="http://schemas.microsoft.com/office/drawing/2014/main" id="{AA6A3F87-15B9-4A66-B321-A3A4A15701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-22224"/>
            <a:ext cx="64008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70388" dir="14606097" algn="ctr" rotWithShape="0">
                    <a:srgbClr val="868686">
                      <a:alpha val="50000"/>
                    </a:srgbClr>
                  </a:outerShdw>
                </a:effectLst>
                <a:latin typeface="VNI-Jamai" pitchFamily="2" charset="0"/>
              </a:rPr>
              <a:t>HÌNH THAØNH KIEÁN THÖÙC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5" grpId="0" animBg="1"/>
      <p:bldP spid="44041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3">
            <a:extLst>
              <a:ext uri="{FF2B5EF4-FFF2-40B4-BE49-F238E27FC236}">
                <a16:creationId xmlns:a16="http://schemas.microsoft.com/office/drawing/2014/main" id="{562FDAD3-BC07-43DB-A406-4E02F7C42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0" y="4179888"/>
            <a:ext cx="865188" cy="79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Oval 5">
            <a:extLst>
              <a:ext uri="{FF2B5EF4-FFF2-40B4-BE49-F238E27FC236}">
                <a16:creationId xmlns:a16="http://schemas.microsoft.com/office/drawing/2014/main" id="{E8A697F0-ABCA-48C9-93B3-C75E0B903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111625"/>
            <a:ext cx="1524000" cy="1447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Text Box 6">
            <a:extLst>
              <a:ext uri="{FF2B5EF4-FFF2-40B4-BE49-F238E27FC236}">
                <a16:creationId xmlns:a16="http://schemas.microsoft.com/office/drawing/2014/main" id="{7D0BF603-167C-497A-8655-8DBF70F1F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468788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  <a:latin typeface=".VnArial Narrow" panose="020B7200000000000000" pitchFamily="34" charset="0"/>
              </a:rPr>
              <a:t>• O</a:t>
            </a:r>
          </a:p>
        </p:txBody>
      </p:sp>
      <p:sp>
        <p:nvSpPr>
          <p:cNvPr id="45061" name="Line 7">
            <a:extLst>
              <a:ext uri="{FF2B5EF4-FFF2-40B4-BE49-F238E27FC236}">
                <a16:creationId xmlns:a16="http://schemas.microsoft.com/office/drawing/2014/main" id="{834FABEA-C37B-4C8C-A3DD-E95974A667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58088" y="4886325"/>
            <a:ext cx="0" cy="690563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Text Box 8">
            <a:extLst>
              <a:ext uri="{FF2B5EF4-FFF2-40B4-BE49-F238E27FC236}">
                <a16:creationId xmlns:a16="http://schemas.microsoft.com/office/drawing/2014/main" id="{3F74E84D-1811-4E8A-8E35-BB16612E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55673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33CC"/>
                </a:solidFill>
                <a:latin typeface=".VnArial Narrow" panose="020B7200000000000000" pitchFamily="34" charset="0"/>
              </a:rPr>
              <a:t>C</a:t>
            </a:r>
          </a:p>
        </p:txBody>
      </p:sp>
      <p:sp>
        <p:nvSpPr>
          <p:cNvPr id="45063" name="Rectangle 9">
            <a:extLst>
              <a:ext uri="{FF2B5EF4-FFF2-40B4-BE49-F238E27FC236}">
                <a16:creationId xmlns:a16="http://schemas.microsoft.com/office/drawing/2014/main" id="{6FB8E102-0823-49EB-9FFD-939E6B3C3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5437188"/>
            <a:ext cx="152400" cy="1524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5064" name="Group 10">
            <a:extLst>
              <a:ext uri="{FF2B5EF4-FFF2-40B4-BE49-F238E27FC236}">
                <a16:creationId xmlns:a16="http://schemas.microsoft.com/office/drawing/2014/main" id="{BF8C31F0-00F6-488E-807D-B8B057CB96F2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5151438"/>
            <a:ext cx="2160587" cy="433387"/>
            <a:chOff x="3787" y="2478"/>
            <a:chExt cx="1716" cy="272"/>
          </a:xfrm>
        </p:grpSpPr>
        <p:sp>
          <p:nvSpPr>
            <p:cNvPr id="45083" name="Text Box 11">
              <a:extLst>
                <a:ext uri="{FF2B5EF4-FFF2-40B4-BE49-F238E27FC236}">
                  <a16:creationId xmlns:a16="http://schemas.microsoft.com/office/drawing/2014/main" id="{302DC103-5F03-4C96-89D5-8D0992B8D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47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33CC"/>
                  </a:solidFill>
                  <a:latin typeface=".VnArial Narrow" panose="020B7200000000000000" pitchFamily="34" charset="0"/>
                </a:rPr>
                <a:t>a</a:t>
              </a:r>
            </a:p>
          </p:txBody>
        </p:sp>
        <p:sp>
          <p:nvSpPr>
            <p:cNvPr id="45084" name="Line 12">
              <a:extLst>
                <a:ext uri="{FF2B5EF4-FFF2-40B4-BE49-F238E27FC236}">
                  <a16:creationId xmlns:a16="http://schemas.microsoft.com/office/drawing/2014/main" id="{CF22EB27-A1EA-4CB7-9790-DC6CEFB90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7" y="2750"/>
              <a:ext cx="1716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5" name="Rectangle 13">
            <a:extLst>
              <a:ext uri="{FF2B5EF4-FFF2-40B4-BE49-F238E27FC236}">
                <a16:creationId xmlns:a16="http://schemas.microsoft.com/office/drawing/2014/main" id="{3DAD77DB-4E21-4586-AECE-0478B9F0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675" y="5402263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CC0099"/>
                </a:solidFill>
                <a:latin typeface="Arial" panose="020B0604020202020204" pitchFamily="34" charset="0"/>
              </a:rPr>
              <a:t>•</a:t>
            </a:r>
          </a:p>
        </p:txBody>
      </p:sp>
      <p:sp>
        <p:nvSpPr>
          <p:cNvPr id="45066" name="Text Box 19">
            <a:extLst>
              <a:ext uri="{FF2B5EF4-FFF2-40B4-BE49-F238E27FC236}">
                <a16:creationId xmlns:a16="http://schemas.microsoft.com/office/drawing/2014/main" id="{3F29E494-DF8E-487C-A2F1-0B490A9A8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076325"/>
            <a:ext cx="83534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en-US" dirty="0" err="1">
                <a:latin typeface="Arial" panose="020B0604020202020204" pitchFamily="34" charset="0"/>
              </a:rPr>
              <a:t>Nếu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chỉ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điểm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thì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tuyến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.                </a:t>
            </a:r>
          </a:p>
        </p:txBody>
      </p:sp>
      <p:sp>
        <p:nvSpPr>
          <p:cNvPr id="45067" name="Text Box 20">
            <a:extLst>
              <a:ext uri="{FF2B5EF4-FFF2-40B4-BE49-F238E27FC236}">
                <a16:creationId xmlns:a16="http://schemas.microsoft.com/office/drawing/2014/main" id="{88D90CA7-FAC5-4BD3-A34A-687B347E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676400"/>
            <a:ext cx="82819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AutoNum type="alphaLcParenR" startAt="2"/>
            </a:pPr>
            <a:r>
              <a:rPr lang="en-US" altLang="en-US" dirty="0" err="1">
                <a:latin typeface="Arial" panose="020B0604020202020204" pitchFamily="34" charset="0"/>
              </a:rPr>
              <a:t>Nếu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khoảng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tâm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một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bằng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bán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kính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thì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tiếp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tuyến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tròn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10FC7DB9-388F-4DFE-8F4A-BDCAC3A33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2517775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>
                <a:solidFill>
                  <a:srgbClr val="FF0000"/>
                </a:solidFill>
              </a:rPr>
              <a:t>ĐỊNH LÍ:</a:t>
            </a: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id="{1BAAD7A8-0F6C-47C7-B1D2-0457DFEBA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73388"/>
            <a:ext cx="8135937" cy="10445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Nếu một đường thẳng</a:t>
            </a:r>
            <a:r>
              <a:rPr lang="en-US" altLang="en-US">
                <a:solidFill>
                  <a:srgbClr val="71685A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33CC"/>
                </a:solidFill>
                <a:latin typeface="Arial" panose="020B0604020202020204" pitchFamily="34" charset="0"/>
              </a:rPr>
              <a:t>đi qua một điểm của đường tròn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33CC"/>
                </a:solidFill>
                <a:latin typeface="Arial" panose="020B0604020202020204" pitchFamily="34" charset="0"/>
              </a:rPr>
              <a:t>vuông góc với bán kính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33CC"/>
                </a:solidFill>
                <a:latin typeface="Arial" panose="020B0604020202020204" pitchFamily="34" charset="0"/>
              </a:rPr>
              <a:t>đi qua điểm đó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thì đường thẳng ấy</a:t>
            </a:r>
            <a:r>
              <a:rPr lang="en-US" altLang="en-US">
                <a:solidFill>
                  <a:srgbClr val="71685A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là một tiếp tuyến của đường tròn.</a:t>
            </a:r>
          </a:p>
        </p:txBody>
      </p:sp>
      <p:grpSp>
        <p:nvGrpSpPr>
          <p:cNvPr id="70681" name="Group 38">
            <a:extLst>
              <a:ext uri="{FF2B5EF4-FFF2-40B4-BE49-F238E27FC236}">
                <a16:creationId xmlns:a16="http://schemas.microsoft.com/office/drawing/2014/main" id="{1C438938-8007-4A43-8DE0-8010D6967824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4264025"/>
            <a:ext cx="4103688" cy="1008063"/>
            <a:chOff x="295" y="3385"/>
            <a:chExt cx="2585" cy="635"/>
          </a:xfrm>
        </p:grpSpPr>
        <p:sp>
          <p:nvSpPr>
            <p:cNvPr id="45075" name="Line 34">
              <a:extLst>
                <a:ext uri="{FF2B5EF4-FFF2-40B4-BE49-F238E27FC236}">
                  <a16:creationId xmlns:a16="http://schemas.microsoft.com/office/drawing/2014/main" id="{C99BA911-1E60-4E9D-83ED-3C915C3B8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" y="3385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35">
              <a:extLst>
                <a:ext uri="{FF2B5EF4-FFF2-40B4-BE49-F238E27FC236}">
                  <a16:creationId xmlns:a16="http://schemas.microsoft.com/office/drawing/2014/main" id="{127B91F9-FC5A-416B-830E-0809D42BB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3748"/>
              <a:ext cx="25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Text Box 36">
              <a:extLst>
                <a:ext uri="{FF2B5EF4-FFF2-40B4-BE49-F238E27FC236}">
                  <a16:creationId xmlns:a16="http://schemas.microsoft.com/office/drawing/2014/main" id="{78750CD6-0B10-40D1-8126-D39FF067AA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" y="3484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GT</a:t>
              </a:r>
            </a:p>
          </p:txBody>
        </p:sp>
        <p:sp>
          <p:nvSpPr>
            <p:cNvPr id="45078" name="Text Box 37">
              <a:extLst>
                <a:ext uri="{FF2B5EF4-FFF2-40B4-BE49-F238E27FC236}">
                  <a16:creationId xmlns:a16="http://schemas.microsoft.com/office/drawing/2014/main" id="{F794375F-7A9D-4458-B572-B2E30C166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3748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976279C-F1A1-4047-B138-061CD24DE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4395788"/>
            <a:ext cx="286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  <a:sym typeface="Symbol" panose="05050102010706020507" pitchFamily="18" charset="2"/>
              </a:rPr>
              <a:t>C  a; </a:t>
            </a:r>
            <a:r>
              <a:rPr lang="en-US" altLang="en-US" b="1">
                <a:latin typeface="Arial" panose="020B0604020202020204" pitchFamily="34" charset="0"/>
              </a:rPr>
              <a:t>C </a:t>
            </a:r>
            <a:r>
              <a:rPr lang="en-US" altLang="en-US" b="1">
                <a:latin typeface="Arial" panose="020B0604020202020204" pitchFamily="34" charset="0"/>
                <a:sym typeface="Symbol" panose="05050102010706020507" pitchFamily="18" charset="2"/>
              </a:rPr>
              <a:t> (O); a  OC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47915D-9F73-4AAE-A772-C38010C5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849813"/>
            <a:ext cx="291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a là tiếp tuyến của (O)</a:t>
            </a:r>
          </a:p>
        </p:txBody>
      </p:sp>
      <p:sp>
        <p:nvSpPr>
          <p:cNvPr id="29" name="AutoShape 7">
            <a:extLst>
              <a:ext uri="{FF2B5EF4-FFF2-40B4-BE49-F238E27FC236}">
                <a16:creationId xmlns:a16="http://schemas.microsoft.com/office/drawing/2014/main" id="{86B24A96-3405-4EBE-8269-48410535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00225802-BDAA-4CC0-BD31-E786996458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5263" y="609600"/>
            <a:ext cx="730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/>
      <p:bldP spid="22550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43" name="Rectangle 47">
            <a:extLst>
              <a:ext uri="{FF2B5EF4-FFF2-40B4-BE49-F238E27FC236}">
                <a16:creationId xmlns:a16="http://schemas.microsoft.com/office/drawing/2014/main" id="{56D46910-252E-4F81-A293-70BC965A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115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003300"/>
                </a:solidFill>
                <a:latin typeface="Arial" charset="0"/>
                <a:cs typeface="+mn-cs"/>
              </a:rPr>
              <a:t>Bài</a:t>
            </a:r>
            <a:r>
              <a:rPr lang="en-US" sz="2800" b="1" dirty="0">
                <a:solidFill>
                  <a:srgbClr val="003300"/>
                </a:solidFill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Arial" charset="0"/>
                <a:cs typeface="+mn-cs"/>
              </a:rPr>
              <a:t>tập</a:t>
            </a:r>
            <a:r>
              <a:rPr lang="en-US" sz="2800" b="1" dirty="0">
                <a:solidFill>
                  <a:srgbClr val="003300"/>
                </a:solidFill>
                <a:latin typeface="Arial" charset="0"/>
                <a:cs typeface="+mn-cs"/>
              </a:rPr>
              <a:t> 1: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Trong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các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sau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hình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nào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cho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ta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biết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thẳng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>
                <a:solidFill>
                  <a:srgbClr val="ED24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a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là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tiếp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tuyến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tròn</a:t>
            </a:r>
            <a:r>
              <a:rPr lang="en-US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(O)?</a:t>
            </a:r>
          </a:p>
        </p:txBody>
      </p:sp>
      <p:pic>
        <p:nvPicPr>
          <p:cNvPr id="55354" name="Picture 58">
            <a:extLst>
              <a:ext uri="{FF2B5EF4-FFF2-40B4-BE49-F238E27FC236}">
                <a16:creationId xmlns:a16="http://schemas.microsoft.com/office/drawing/2014/main" id="{59418061-6D31-4056-AF66-462D988BF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635125"/>
            <a:ext cx="2136775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5" name="Picture 59">
            <a:extLst>
              <a:ext uri="{FF2B5EF4-FFF2-40B4-BE49-F238E27FC236}">
                <a16:creationId xmlns:a16="http://schemas.microsoft.com/office/drawing/2014/main" id="{53071D66-3F56-45BD-84D5-1A1100F2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8533">
            <a:off x="5003800" y="1152525"/>
            <a:ext cx="24384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6" name="Picture 60">
            <a:extLst>
              <a:ext uri="{FF2B5EF4-FFF2-40B4-BE49-F238E27FC236}">
                <a16:creationId xmlns:a16="http://schemas.microsoft.com/office/drawing/2014/main" id="{F11BA0C2-C171-4ECF-B52D-1AA7B3120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530725"/>
            <a:ext cx="18192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57" name="Picture 61">
            <a:extLst>
              <a:ext uri="{FF2B5EF4-FFF2-40B4-BE49-F238E27FC236}">
                <a16:creationId xmlns:a16="http://schemas.microsoft.com/office/drawing/2014/main" id="{AA884CC9-42F4-4B57-9B79-1DA1A3476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302125"/>
            <a:ext cx="2438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58" name="Text Box 62">
            <a:extLst>
              <a:ext uri="{FF2B5EF4-FFF2-40B4-BE49-F238E27FC236}">
                <a16:creationId xmlns:a16="http://schemas.microsoft.com/office/drawing/2014/main" id="{458208DD-0BC8-4F23-B144-13479317A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716338"/>
            <a:ext cx="990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1" tIns="43631" rIns="87261" bIns="43631">
            <a:spAutoFit/>
          </a:bodyPr>
          <a:lstStyle>
            <a:lvl1pPr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00"/>
                </a:solidFill>
              </a:rPr>
              <a:t>Hình 1</a:t>
            </a:r>
          </a:p>
        </p:txBody>
      </p:sp>
      <p:sp>
        <p:nvSpPr>
          <p:cNvPr id="55359" name="Text Box 63">
            <a:extLst>
              <a:ext uri="{FF2B5EF4-FFF2-40B4-BE49-F238E27FC236}">
                <a16:creationId xmlns:a16="http://schemas.microsoft.com/office/drawing/2014/main" id="{DD7253CF-4162-4184-835B-06BB2D53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644900"/>
            <a:ext cx="9906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1" tIns="43631" rIns="87261" bIns="43631">
            <a:spAutoFit/>
          </a:bodyPr>
          <a:lstStyle>
            <a:lvl1pPr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00"/>
                </a:solidFill>
              </a:rPr>
              <a:t>Hình 2</a:t>
            </a:r>
          </a:p>
        </p:txBody>
      </p:sp>
      <p:sp>
        <p:nvSpPr>
          <p:cNvPr id="55360" name="Text Box 64">
            <a:extLst>
              <a:ext uri="{FF2B5EF4-FFF2-40B4-BE49-F238E27FC236}">
                <a16:creationId xmlns:a16="http://schemas.microsoft.com/office/drawing/2014/main" id="{7A7EC166-32A0-4BFF-B5FD-C52278D0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237288"/>
            <a:ext cx="990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1" tIns="43631" rIns="87261" bIns="43631">
            <a:spAutoFit/>
          </a:bodyPr>
          <a:lstStyle>
            <a:lvl1pPr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00"/>
                </a:solidFill>
              </a:rPr>
              <a:t>Hình 3</a:t>
            </a:r>
          </a:p>
        </p:txBody>
      </p:sp>
      <p:sp>
        <p:nvSpPr>
          <p:cNvPr id="55361" name="Text Box 65">
            <a:extLst>
              <a:ext uri="{FF2B5EF4-FFF2-40B4-BE49-F238E27FC236}">
                <a16:creationId xmlns:a16="http://schemas.microsoft.com/office/drawing/2014/main" id="{9AF7241C-5FDD-463C-B10F-696598CE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6165850"/>
            <a:ext cx="990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61" tIns="43631" rIns="87261" bIns="43631">
            <a:spAutoFit/>
          </a:bodyPr>
          <a:lstStyle>
            <a:lvl1pPr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73125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00"/>
                </a:solidFill>
              </a:rPr>
              <a:t>Hình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43" grpId="0" animBg="1"/>
      <p:bldP spid="55358" grpId="0"/>
      <p:bldP spid="55358" grpId="1"/>
      <p:bldP spid="55359" grpId="0"/>
      <p:bldP spid="55360" grpId="0"/>
      <p:bldP spid="55360" grpId="1"/>
      <p:bldP spid="55361" grpId="0"/>
      <p:bldP spid="553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2A4254A-9574-4B36-B9EB-FD675B6A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381000"/>
            <a:ext cx="8353425" cy="10080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>
                <a:solidFill>
                  <a:srgbClr val="003300"/>
                </a:solidFill>
                <a:latin typeface="Arial" charset="0"/>
                <a:cs typeface="+mn-cs"/>
              </a:rPr>
              <a:t>Bài</a:t>
            </a:r>
            <a:r>
              <a:rPr lang="en-US" sz="2800" b="1" dirty="0">
                <a:solidFill>
                  <a:srgbClr val="003300"/>
                </a:solidFill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Arial" charset="0"/>
                <a:cs typeface="+mn-cs"/>
              </a:rPr>
              <a:t>tập</a:t>
            </a:r>
            <a:r>
              <a:rPr lang="en-US" sz="2800" b="1" dirty="0">
                <a:solidFill>
                  <a:srgbClr val="003300"/>
                </a:solidFill>
                <a:latin typeface="Arial" charset="0"/>
                <a:cs typeface="+mn-cs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b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tuyến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 ?</a:t>
            </a:r>
            <a:endParaRPr 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70B87EE3-0558-4C58-B599-0E35013F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2163"/>
            <a:ext cx="528478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7" name="Text Box 7">
            <a:extLst>
              <a:ext uri="{FF2B5EF4-FFF2-40B4-BE49-F238E27FC236}">
                <a16:creationId xmlns:a16="http://schemas.microsoft.com/office/drawing/2014/main" id="{C2894F15-B310-4934-9C91-00B9D1293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916488"/>
            <a:ext cx="7727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thẳng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i="1" dirty="0">
                <a:solidFill>
                  <a:srgbClr val="ED24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là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tuyến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(K;KN)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Line 5">
            <a:extLst>
              <a:ext uri="{FF2B5EF4-FFF2-40B4-BE49-F238E27FC236}">
                <a16:creationId xmlns:a16="http://schemas.microsoft.com/office/drawing/2014/main" id="{8A81F6CE-8960-420F-9F7A-6604A5151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9788" y="4016375"/>
            <a:ext cx="0" cy="11541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A2FB144A-FCAE-41FE-8BA8-B3ECB798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8" y="4987925"/>
            <a:ext cx="155575" cy="152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268C2-1DF8-4C3D-AA3F-3C010DB67B6D}"/>
              </a:ext>
            </a:extLst>
          </p:cNvPr>
          <p:cNvGrpSpPr>
            <a:grpSpLocks/>
          </p:cNvGrpSpPr>
          <p:nvPr/>
        </p:nvGrpSpPr>
        <p:grpSpPr bwMode="auto">
          <a:xfrm>
            <a:off x="6372225" y="3663950"/>
            <a:ext cx="2617788" cy="1833563"/>
            <a:chOff x="6372225" y="3663950"/>
            <a:chExt cx="2617788" cy="1833863"/>
          </a:xfrm>
        </p:grpSpPr>
        <p:sp>
          <p:nvSpPr>
            <p:cNvPr id="48162" name="Line 2">
              <a:extLst>
                <a:ext uri="{FF2B5EF4-FFF2-40B4-BE49-F238E27FC236}">
                  <a16:creationId xmlns:a16="http://schemas.microsoft.com/office/drawing/2014/main" id="{DFFC33E7-6E72-4212-AFF2-9183E9312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76231" y="4002088"/>
              <a:ext cx="506413" cy="11525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3">
              <a:extLst>
                <a:ext uri="{FF2B5EF4-FFF2-40B4-BE49-F238E27FC236}">
                  <a16:creationId xmlns:a16="http://schemas.microsoft.com/office/drawing/2014/main" id="{0D686CF6-A513-453D-92C6-DAE71EB50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3850" y="5154613"/>
              <a:ext cx="19431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Line 4">
              <a:extLst>
                <a:ext uri="{FF2B5EF4-FFF2-40B4-BE49-F238E27FC236}">
                  <a16:creationId xmlns:a16="http://schemas.microsoft.com/office/drawing/2014/main" id="{EFA0EE9E-51EB-4944-B92F-B3FFF7794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4002088"/>
              <a:ext cx="1439862" cy="11525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Text Box 7">
              <a:extLst>
                <a:ext uri="{FF2B5EF4-FFF2-40B4-BE49-F238E27FC236}">
                  <a16:creationId xmlns:a16="http://schemas.microsoft.com/office/drawing/2014/main" id="{B48819BF-84B8-4679-AE70-E4A1EEA99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9288" y="3663950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00"/>
                  </a:solidFill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48166" name="Text Box 8">
              <a:extLst>
                <a:ext uri="{FF2B5EF4-FFF2-40B4-BE49-F238E27FC236}">
                  <a16:creationId xmlns:a16="http://schemas.microsoft.com/office/drawing/2014/main" id="{01CFFC62-A9E3-4CC1-89DB-B0E8B9642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225" y="5098690"/>
              <a:ext cx="304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3300"/>
                  </a:solidFill>
                  <a:latin typeface="Garamond" panose="02020404030301010803" pitchFamily="18" charset="0"/>
                </a:rPr>
                <a:t>B</a:t>
              </a:r>
            </a:p>
          </p:txBody>
        </p:sp>
        <p:sp>
          <p:nvSpPr>
            <p:cNvPr id="48167" name="Text Box 9">
              <a:extLst>
                <a:ext uri="{FF2B5EF4-FFF2-40B4-BE49-F238E27FC236}">
                  <a16:creationId xmlns:a16="http://schemas.microsoft.com/office/drawing/2014/main" id="{5628E94E-3488-4415-A3CC-676360AA0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2813" y="5131101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3300"/>
                  </a:solidFill>
                  <a:latin typeface="Garamond" panose="02020404030301010803" pitchFamily="18" charset="0"/>
                </a:rPr>
                <a:t>C</a:t>
              </a:r>
            </a:p>
          </p:txBody>
        </p:sp>
      </p:grpSp>
      <p:sp>
        <p:nvSpPr>
          <p:cNvPr id="26634" name="Text Box 10">
            <a:extLst>
              <a:ext uri="{FF2B5EF4-FFF2-40B4-BE49-F238E27FC236}">
                <a16:creationId xmlns:a16="http://schemas.microsoft.com/office/drawing/2014/main" id="{523BD1F6-99B6-4086-B7BE-CA055DFA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288" y="5099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Garamond" panose="02020404030301010803" pitchFamily="18" charset="0"/>
              </a:rPr>
              <a:t>H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DFCCE2F-9F5A-4701-AE7A-C8098723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1628775"/>
            <a:ext cx="6408738" cy="707886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Cho tam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giác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ABC,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cao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AH.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Chứng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minh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rằng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BC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(A; AH).</a:t>
            </a:r>
          </a:p>
        </p:txBody>
      </p:sp>
      <p:sp>
        <p:nvSpPr>
          <p:cNvPr id="26636" name="Oval 12">
            <a:extLst>
              <a:ext uri="{FF2B5EF4-FFF2-40B4-BE49-F238E27FC236}">
                <a16:creationId xmlns:a16="http://schemas.microsoft.com/office/drawing/2014/main" id="{ABBBAC8C-2932-4ECB-8326-4511C29EF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2338" y="2844800"/>
            <a:ext cx="2360612" cy="23114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37" name="Group 13">
            <a:extLst>
              <a:ext uri="{FF2B5EF4-FFF2-40B4-BE49-F238E27FC236}">
                <a16:creationId xmlns:a16="http://schemas.microsoft.com/office/drawing/2014/main" id="{DB51C3B1-7047-42C1-AB11-503A65CF7EDF}"/>
              </a:ext>
            </a:extLst>
          </p:cNvPr>
          <p:cNvGrpSpPr>
            <a:grpSpLocks/>
          </p:cNvGrpSpPr>
          <p:nvPr/>
        </p:nvGrpSpPr>
        <p:grpSpPr bwMode="auto">
          <a:xfrm>
            <a:off x="625475" y="2501900"/>
            <a:ext cx="4392613" cy="1079500"/>
            <a:chOff x="612" y="845"/>
            <a:chExt cx="2767" cy="680"/>
          </a:xfrm>
        </p:grpSpPr>
        <p:sp>
          <p:nvSpPr>
            <p:cNvPr id="48159" name="Line 14">
              <a:extLst>
                <a:ext uri="{FF2B5EF4-FFF2-40B4-BE49-F238E27FC236}">
                  <a16:creationId xmlns:a16="http://schemas.microsoft.com/office/drawing/2014/main" id="{4ED0C363-8FCF-4AF2-B9AA-BE40D3E34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935"/>
              <a:ext cx="0" cy="5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Line 15">
              <a:extLst>
                <a:ext uri="{FF2B5EF4-FFF2-40B4-BE49-F238E27FC236}">
                  <a16:creationId xmlns:a16="http://schemas.microsoft.com/office/drawing/2014/main" id="{E10B141A-93A6-4EDA-8A35-2C892D47D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207"/>
              <a:ext cx="235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Text Box 16">
              <a:extLst>
                <a:ext uri="{FF2B5EF4-FFF2-40B4-BE49-F238E27FC236}">
                  <a16:creationId xmlns:a16="http://schemas.microsoft.com/office/drawing/2014/main" id="{49E51C72-761A-40AD-B678-E8E70C2BEE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845"/>
              <a:ext cx="276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400" b="1">
                  <a:solidFill>
                    <a:srgbClr val="0000FF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GT        </a:t>
              </a:r>
            </a:p>
            <a:p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  KL   </a:t>
              </a:r>
            </a:p>
          </p:txBody>
        </p:sp>
      </p:grpSp>
      <p:grpSp>
        <p:nvGrpSpPr>
          <p:cNvPr id="26642" name="Group 18">
            <a:extLst>
              <a:ext uri="{FF2B5EF4-FFF2-40B4-BE49-F238E27FC236}">
                <a16:creationId xmlns:a16="http://schemas.microsoft.com/office/drawing/2014/main" id="{123D0311-E132-4F12-B5E7-1CD8DE5BF182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4170363"/>
            <a:ext cx="2087562" cy="396875"/>
            <a:chOff x="657" y="2115"/>
            <a:chExt cx="2949" cy="250"/>
          </a:xfrm>
        </p:grpSpPr>
        <p:sp>
          <p:nvSpPr>
            <p:cNvPr id="48156" name="Text Box 19">
              <a:extLst>
                <a:ext uri="{FF2B5EF4-FFF2-40B4-BE49-F238E27FC236}">
                  <a16:creationId xmlns:a16="http://schemas.microsoft.com/office/drawing/2014/main" id="{9A0D1CBA-D47B-4294-9AFF-F20807154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115"/>
              <a:ext cx="29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latin typeface="Arial" panose="020B0604020202020204" pitchFamily="34" charset="0"/>
                </a:rPr>
                <a:t> H     (A; AH)  </a:t>
              </a:r>
            </a:p>
          </p:txBody>
        </p:sp>
        <p:graphicFrame>
          <p:nvGraphicFramePr>
            <p:cNvPr id="48157" name="Object 20">
              <a:extLst>
                <a:ext uri="{FF2B5EF4-FFF2-40B4-BE49-F238E27FC236}">
                  <a16:creationId xmlns:a16="http://schemas.microsoft.com/office/drawing/2014/main" id="{3FCDB532-B81C-4FC1-A58F-8BEA0C1382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55" y="2178"/>
            <a:ext cx="31" cy="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2" name="Equation" r:id="rId3" imgW="47641" imgH="57193" progId="Equation.3">
                    <p:embed/>
                  </p:oleObj>
                </mc:Choice>
                <mc:Fallback>
                  <p:oleObj name="Equation" r:id="rId3" imgW="47641" imgH="57193" progId="Equation.3">
                    <p:embed/>
                    <p:pic>
                      <p:nvPicPr>
                        <p:cNvPr id="48157" name="Object 20">
                          <a:extLst>
                            <a:ext uri="{FF2B5EF4-FFF2-40B4-BE49-F238E27FC236}">
                              <a16:creationId xmlns:a16="http://schemas.microsoft.com/office/drawing/2014/main" id="{3FCDB532-B81C-4FC1-A58F-8BEA0C1382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755" y="2178"/>
                          <a:ext cx="31" cy="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58" name="Object 21">
              <a:extLst>
                <a:ext uri="{FF2B5EF4-FFF2-40B4-BE49-F238E27FC236}">
                  <a16:creationId xmlns:a16="http://schemas.microsoft.com/office/drawing/2014/main" id="{3EDCD394-5F6D-47D4-994D-DD966E7B92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2" y="2191"/>
            <a:ext cx="20" cy="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3" name="Equation" r:id="rId5" imgW="9605" imgH="9596" progId="Equation.3">
                    <p:embed/>
                  </p:oleObj>
                </mc:Choice>
                <mc:Fallback>
                  <p:oleObj name="Equation" r:id="rId5" imgW="9605" imgH="9596" progId="Equation.3">
                    <p:embed/>
                    <p:pic>
                      <p:nvPicPr>
                        <p:cNvPr id="48158" name="Object 21">
                          <a:extLst>
                            <a:ext uri="{FF2B5EF4-FFF2-40B4-BE49-F238E27FC236}">
                              <a16:creationId xmlns:a16="http://schemas.microsoft.com/office/drawing/2014/main" id="{3EDCD394-5F6D-47D4-994D-DD966E7B92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1742" y="2191"/>
                          <a:ext cx="20" cy="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46" name="Rectangle 22">
            <a:extLst>
              <a:ext uri="{FF2B5EF4-FFF2-40B4-BE49-F238E27FC236}">
                <a16:creationId xmlns:a16="http://schemas.microsoft.com/office/drawing/2014/main" id="{36E007D7-33CF-4A2A-ACDB-2580A1B22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5326063"/>
            <a:ext cx="5759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b="1">
                <a:latin typeface="Arial" panose="020B0604020202020204" pitchFamily="34" charset="0"/>
              </a:rPr>
              <a:t>  =&gt; BC là tiếp tuyến của đường tròn (A; AH) 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en-US" b="1">
                <a:latin typeface="Arial" panose="020B0604020202020204" pitchFamily="34" charset="0"/>
                <a:sym typeface="FoxPrint" pitchFamily="49" charset="2"/>
              </a:rPr>
              <a:t>               (dấu hiệu nhận biết tiếp tuyến)</a:t>
            </a:r>
            <a:r>
              <a:rPr lang="en-US" altLang="en-US">
                <a:latin typeface="Arial" panose="020B0604020202020204" pitchFamily="34" charset="0"/>
              </a:rPr>
              <a:t>       </a:t>
            </a:r>
          </a:p>
        </p:txBody>
      </p:sp>
      <p:sp>
        <p:nvSpPr>
          <p:cNvPr id="26647" name="Rectangle 23">
            <a:extLst>
              <a:ext uri="{FF2B5EF4-FFF2-40B4-BE49-F238E27FC236}">
                <a16:creationId xmlns:a16="http://schemas.microsoft.com/office/drawing/2014/main" id="{2B57D46F-118E-477C-B4D7-0485F34B5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1684338"/>
            <a:ext cx="792163" cy="647700"/>
          </a:xfrm>
          <a:prstGeom prst="rect">
            <a:avLst/>
          </a:prstGeom>
          <a:solidFill>
            <a:srgbClr val="006666"/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?1</a:t>
            </a:r>
            <a:endParaRPr lang="vi-VN" altLang="en-US" sz="28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48" name="WordArt 24">
            <a:extLst>
              <a:ext uri="{FF2B5EF4-FFF2-40B4-BE49-F238E27FC236}">
                <a16:creationId xmlns:a16="http://schemas.microsoft.com/office/drawing/2014/main" id="{3D90F034-A6DE-4EF9-AD19-C22739B52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3732213"/>
            <a:ext cx="1871662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Chứng minh:</a:t>
            </a: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12E97029-D768-49B6-A562-CFC33643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1116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333399"/>
                </a:solidFill>
                <a:latin typeface="Arial" panose="020B0604020202020204" pitchFamily="34" charset="0"/>
              </a:rPr>
              <a:t>Ta có:</a:t>
            </a:r>
            <a:endParaRPr lang="vi-VN" altLang="en-US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6658" name="Object 34">
            <a:extLst>
              <a:ext uri="{FF2B5EF4-FFF2-40B4-BE49-F238E27FC236}">
                <a16:creationId xmlns:a16="http://schemas.microsoft.com/office/drawing/2014/main" id="{43B832A8-0409-4F50-BFBD-39412052D2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9263" y="4254500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4" name="Equation" r:id="rId7" imgW="126725" imgH="126725" progId="Equation.DSMT4">
                  <p:embed/>
                </p:oleObj>
              </mc:Choice>
              <mc:Fallback>
                <p:oleObj name="Equation" r:id="rId7" imgW="126725" imgH="126725" progId="Equation.DSMT4">
                  <p:embed/>
                  <p:pic>
                    <p:nvPicPr>
                      <p:cNvPr id="26658" name="Object 34">
                        <a:extLst>
                          <a:ext uri="{FF2B5EF4-FFF2-40B4-BE49-F238E27FC236}">
                            <a16:creationId xmlns:a16="http://schemas.microsoft.com/office/drawing/2014/main" id="{43B832A8-0409-4F50-BFBD-39412052D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4254500"/>
                        <a:ext cx="288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6" name="Rectangle 37">
            <a:extLst>
              <a:ext uri="{FF2B5EF4-FFF2-40B4-BE49-F238E27FC236}">
                <a16:creationId xmlns:a16="http://schemas.microsoft.com/office/drawing/2014/main" id="{7AEA188E-62FB-49A9-861E-330C1159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4643438"/>
            <a:ext cx="2662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    AH    BC tại H ( gt)</a:t>
            </a:r>
            <a:endParaRPr lang="vi-VN" altLang="en-US" b="1">
              <a:latin typeface="Arial" panose="020B0604020202020204" pitchFamily="34" charset="0"/>
            </a:endParaRPr>
          </a:p>
        </p:txBody>
      </p:sp>
      <p:graphicFrame>
        <p:nvGraphicFramePr>
          <p:cNvPr id="26663" name="Object 39">
            <a:extLst>
              <a:ext uri="{FF2B5EF4-FFF2-40B4-BE49-F238E27FC236}">
                <a16:creationId xmlns:a16="http://schemas.microsoft.com/office/drawing/2014/main" id="{4478B458-75A2-435D-9BBF-691DB0106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75" y="4111625"/>
          <a:ext cx="5794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Equation" r:id="rId9" imgW="177569" imgH="253670" progId="Equation.DSMT4">
                  <p:embed/>
                </p:oleObj>
              </mc:Choice>
              <mc:Fallback>
                <p:oleObj name="Equation" r:id="rId9" imgW="177569" imgH="253670" progId="Equation.DSMT4">
                  <p:embed/>
                  <p:pic>
                    <p:nvPicPr>
                      <p:cNvPr id="26663" name="Object 39">
                        <a:extLst>
                          <a:ext uri="{FF2B5EF4-FFF2-40B4-BE49-F238E27FC236}">
                            <a16:creationId xmlns:a16="http://schemas.microsoft.com/office/drawing/2014/main" id="{4478B458-75A2-435D-9BBF-691DB0106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4111625"/>
                        <a:ext cx="57943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15CB77C-6ECD-4295-885E-E61345C4B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2670175"/>
            <a:ext cx="4216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 Tam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giác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ABC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AH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 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BC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tại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88583-7BF5-483C-8B46-56F42B686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3125788"/>
            <a:ext cx="3587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BC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 (A;AH).</a:t>
            </a: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624A48FC-6664-4EF9-BB1B-A82DEE0F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8288" y="4197350"/>
            <a:ext cx="1460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; H      BC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7FF8ABE-11A8-4C97-B8DC-85D84884E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7563" y="4243388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6" name="Equation" r:id="rId11" imgW="126725" imgH="126725" progId="Equation.DSMT4">
                  <p:embed/>
                </p:oleObj>
              </mc:Choice>
              <mc:Fallback>
                <p:oleObj name="Equation" r:id="rId11" imgW="126725" imgH="126725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7FF8ABE-11A8-4C97-B8DC-85D84884E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4243388"/>
                        <a:ext cx="288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1879B0C-892B-4D90-94F5-9E4AC65A0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7513" y="4622800"/>
            <a:ext cx="354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  <a:sym typeface="Symbol" panose="05050102010706020507" pitchFamily="18" charset="2"/>
              </a:rPr>
              <a:t></a:t>
            </a:r>
            <a:endParaRPr lang="en-US" altLang="en-US"/>
          </a:p>
        </p:txBody>
      </p:sp>
      <p:sp>
        <p:nvSpPr>
          <p:cNvPr id="41" name="AutoShape 7">
            <a:extLst>
              <a:ext uri="{FF2B5EF4-FFF2-40B4-BE49-F238E27FC236}">
                <a16:creationId xmlns:a16="http://schemas.microsoft.com/office/drawing/2014/main" id="{6604620B-C15D-47F2-A7FB-DF59A35B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83304231-C818-42B6-A8AB-D03BB0454B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5263" y="609600"/>
            <a:ext cx="730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25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25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66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4" grpId="0"/>
      <p:bldP spid="26636" grpId="0" animBg="1"/>
      <p:bldP spid="26647" grpId="0" animBg="1"/>
      <p:bldP spid="26649" grpId="0"/>
      <p:bldP spid="73756" grpId="0"/>
      <p:bldP spid="3" grpId="0"/>
      <p:bldP spid="4" grpId="0"/>
      <p:bldP spid="4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>
            <a:extLst>
              <a:ext uri="{FF2B5EF4-FFF2-40B4-BE49-F238E27FC236}">
                <a16:creationId xmlns:a16="http://schemas.microsoft.com/office/drawing/2014/main" id="{AB565A2C-AFC3-49D2-9738-20FA023AE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2205038"/>
            <a:ext cx="0" cy="36004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B5FB61C7-CCA5-4D26-99DE-2B17F5FF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74" y="1987550"/>
            <a:ext cx="388430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Dựng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M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trung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điểm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AO</a:t>
            </a:r>
            <a:r>
              <a:rPr lang="vi-VN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5C86FA07-A330-43A7-87F5-0BCB5B116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019" y="2290763"/>
            <a:ext cx="4531156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Dựng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tròn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tâm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M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bán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kính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MO,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cắt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tròn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(O)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tại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B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và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C</a:t>
            </a:r>
            <a:r>
              <a:rPr lang="vi-VN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3AAB186F-29BA-4E43-B200-27F47D61F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366" y="2857500"/>
            <a:ext cx="381137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Kẻ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thẳng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AB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và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AC</a:t>
            </a:r>
            <a:r>
              <a:rPr lang="vi-VN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503364FD-FC62-422C-B996-6E34F460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238" y="3138488"/>
            <a:ext cx="394296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Ta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được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tiếp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tuyến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cần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dựng</a:t>
            </a:r>
            <a:r>
              <a:rPr lang="vi-VN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en-US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13107F76-6BEF-4B29-88EE-96DA26D3A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3629" y="3429000"/>
            <a:ext cx="506544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?2 Hãy chứng minh cách dựng trên là đúng?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085CDC0C-7322-40EF-BE73-21A0B177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88" y="3411538"/>
            <a:ext cx="2517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u="sng">
                <a:solidFill>
                  <a:srgbClr val="800080"/>
                </a:solidFill>
                <a:latin typeface="Arial" panose="020B0604020202020204" pitchFamily="34" charset="0"/>
              </a:rPr>
              <a:t>Chứng minh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id="{23ECFA71-03D2-4E14-B8C5-352DFF09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921" y="3732213"/>
            <a:ext cx="4819704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Ta có M là trung điểm của AO nên BM là trung  tuyến của ABO và BM = MO= MA =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id="{FF241015-A00F-4D5E-882C-96FAEBA5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734" y="4416425"/>
            <a:ext cx="316451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(Bán kính của (M;     ))</a:t>
            </a:r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ABA3DC26-E0A7-476F-BFCD-E9E4C19C4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44" y="4870450"/>
            <a:ext cx="302024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Nên AOB vuông tại B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2BE7BB62-6D36-4E94-8661-0078BAB83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616" y="5249863"/>
            <a:ext cx="381137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=&gt; AB  OB tại B mà B (O)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FF475366-034F-4951-AE7F-D0D7349DA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728" y="5554663"/>
            <a:ext cx="499727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Vậy AB là tiếp tuyến của đường tròn (O)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25517B01-A56E-4E0F-8C79-A99111E5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53" y="6008688"/>
            <a:ext cx="693942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Chứng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minh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tương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tự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:</a:t>
            </a:r>
            <a:r>
              <a:rPr lang="vi-VN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AC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tiếp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tuyến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sym typeface="Symbol" panose="05050102010706020507" pitchFamily="18" charset="2"/>
              </a:rPr>
              <a:t>tròn</a:t>
            </a:r>
            <a:r>
              <a:rPr lang="en-US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 (O)</a:t>
            </a:r>
          </a:p>
        </p:txBody>
      </p:sp>
      <p:sp>
        <p:nvSpPr>
          <p:cNvPr id="28689" name="Oval 17">
            <a:extLst>
              <a:ext uri="{FF2B5EF4-FFF2-40B4-BE49-F238E27FC236}">
                <a16:creationId xmlns:a16="http://schemas.microsoft.com/office/drawing/2014/main" id="{A8795067-872F-4A9F-9BA2-47ACB98C8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687" y="3230563"/>
            <a:ext cx="860887" cy="842962"/>
          </a:xfrm>
          <a:prstGeom prst="ellips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A487302E-395E-4CDB-8C2A-4E608CF56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9523" y="3656013"/>
            <a:ext cx="1453839" cy="15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1" name="Group 19">
            <a:extLst>
              <a:ext uri="{FF2B5EF4-FFF2-40B4-BE49-F238E27FC236}">
                <a16:creationId xmlns:a16="http://schemas.microsoft.com/office/drawing/2014/main" id="{1F8AF640-80FF-4259-8F69-B65BCA354D65}"/>
              </a:ext>
            </a:extLst>
          </p:cNvPr>
          <p:cNvGrpSpPr>
            <a:grpSpLocks/>
          </p:cNvGrpSpPr>
          <p:nvPr/>
        </p:nvGrpSpPr>
        <p:grpSpPr bwMode="auto">
          <a:xfrm>
            <a:off x="2535410" y="3271838"/>
            <a:ext cx="131590" cy="93662"/>
            <a:chOff x="3933" y="2142"/>
            <a:chExt cx="83" cy="59"/>
          </a:xfrm>
        </p:grpSpPr>
        <p:sp>
          <p:nvSpPr>
            <p:cNvPr id="49234" name="Line 20">
              <a:extLst>
                <a:ext uri="{FF2B5EF4-FFF2-40B4-BE49-F238E27FC236}">
                  <a16:creationId xmlns:a16="http://schemas.microsoft.com/office/drawing/2014/main" id="{9328D043-672C-4653-8A81-D5C8B29798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0187">
              <a:off x="3933" y="2142"/>
              <a:ext cx="29" cy="5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Line 21">
              <a:extLst>
                <a:ext uri="{FF2B5EF4-FFF2-40B4-BE49-F238E27FC236}">
                  <a16:creationId xmlns:a16="http://schemas.microsoft.com/office/drawing/2014/main" id="{C4079649-897E-4E25-AEAF-E47B7AB42B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69640" flipH="1">
              <a:off x="3958" y="2171"/>
              <a:ext cx="58" cy="3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4" name="Line 22">
            <a:extLst>
              <a:ext uri="{FF2B5EF4-FFF2-40B4-BE49-F238E27FC236}">
                <a16:creationId xmlns:a16="http://schemas.microsoft.com/office/drawing/2014/main" id="{FC7A23A6-DD99-4A96-AB10-ADE5AC68C7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0728" y="3244850"/>
            <a:ext cx="605634" cy="414338"/>
          </a:xfrm>
          <a:prstGeom prst="line">
            <a:avLst/>
          </a:prstGeom>
          <a:noFill/>
          <a:ln w="1270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7D8AC5FE-BDAD-4C59-AA68-5B62D30F3C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22528" y="3243263"/>
            <a:ext cx="1323834" cy="41592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Rectangle 24">
            <a:extLst>
              <a:ext uri="{FF2B5EF4-FFF2-40B4-BE49-F238E27FC236}">
                <a16:creationId xmlns:a16="http://schemas.microsoft.com/office/drawing/2014/main" id="{BEC7BEB0-22E7-41BC-9495-E296777F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023" y="3043238"/>
            <a:ext cx="8402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8697" name="Oval 25">
            <a:extLst>
              <a:ext uri="{FF2B5EF4-FFF2-40B4-BE49-F238E27FC236}">
                <a16:creationId xmlns:a16="http://schemas.microsoft.com/office/drawing/2014/main" id="{854C143A-1E55-49CA-A3E6-5E11AC7C9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506" y="3644900"/>
            <a:ext cx="45719" cy="396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698" name="Rectangle 26">
            <a:extLst>
              <a:ext uri="{FF2B5EF4-FFF2-40B4-BE49-F238E27FC236}">
                <a16:creationId xmlns:a16="http://schemas.microsoft.com/office/drawing/2014/main" id="{BA341AF9-AA8F-4053-89E0-47201D15D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989" y="3697288"/>
            <a:ext cx="106224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28699" name="Rectangle 27">
            <a:extLst>
              <a:ext uri="{FF2B5EF4-FFF2-40B4-BE49-F238E27FC236}">
                <a16:creationId xmlns:a16="http://schemas.microsoft.com/office/drawing/2014/main" id="{8271391F-0EDC-4BD0-B10B-4E4A4315A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416" y="3659188"/>
            <a:ext cx="9829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8700" name="Rectangle 28">
            <a:extLst>
              <a:ext uri="{FF2B5EF4-FFF2-40B4-BE49-F238E27FC236}">
                <a16:creationId xmlns:a16="http://schemas.microsoft.com/office/drawing/2014/main" id="{FC34B826-59AB-4003-AF35-EC5B242A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710" y="3673475"/>
            <a:ext cx="8402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8701" name="Line 29">
            <a:extLst>
              <a:ext uri="{FF2B5EF4-FFF2-40B4-BE49-F238E27FC236}">
                <a16:creationId xmlns:a16="http://schemas.microsoft.com/office/drawing/2014/main" id="{5F2593BD-B95F-4521-980A-3BF07AB33B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1666" y="3621088"/>
            <a:ext cx="22196" cy="69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>
            <a:extLst>
              <a:ext uri="{FF2B5EF4-FFF2-40B4-BE49-F238E27FC236}">
                <a16:creationId xmlns:a16="http://schemas.microsoft.com/office/drawing/2014/main" id="{C821FCBE-4508-4F1B-8CC2-6683EADE30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3353" y="3621088"/>
            <a:ext cx="22196" cy="698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>
            <a:extLst>
              <a:ext uri="{FF2B5EF4-FFF2-40B4-BE49-F238E27FC236}">
                <a16:creationId xmlns:a16="http://schemas.microsoft.com/office/drawing/2014/main" id="{579AB0FA-9FB6-42FC-8E90-4C7C2D2D5E5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2499605" y="3383841"/>
            <a:ext cx="414338" cy="13000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Oval 32">
            <a:extLst>
              <a:ext uri="{FF2B5EF4-FFF2-40B4-BE49-F238E27FC236}">
                <a16:creationId xmlns:a16="http://schemas.microsoft.com/office/drawing/2014/main" id="{F1A79FB1-C4DA-4A3E-86C6-1C889A55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369" y="3633788"/>
            <a:ext cx="45719" cy="396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05" name="Oval 33">
            <a:extLst>
              <a:ext uri="{FF2B5EF4-FFF2-40B4-BE49-F238E27FC236}">
                <a16:creationId xmlns:a16="http://schemas.microsoft.com/office/drawing/2014/main" id="{8FC0CE4F-BC55-4845-8265-6E8007A0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931" y="3633788"/>
            <a:ext cx="45719" cy="396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8706" name="Group 34">
            <a:extLst>
              <a:ext uri="{FF2B5EF4-FFF2-40B4-BE49-F238E27FC236}">
                <a16:creationId xmlns:a16="http://schemas.microsoft.com/office/drawing/2014/main" id="{CAD89F4E-007D-43A9-9D24-BB6C72C3623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96841" y="2498630"/>
            <a:ext cx="2295525" cy="2283018"/>
            <a:chOff x="3690" y="1872"/>
            <a:chExt cx="1446" cy="1440"/>
          </a:xfrm>
        </p:grpSpPr>
        <p:sp>
          <p:nvSpPr>
            <p:cNvPr id="49206" name="AutoShape 35">
              <a:extLst>
                <a:ext uri="{FF2B5EF4-FFF2-40B4-BE49-F238E27FC236}">
                  <a16:creationId xmlns:a16="http://schemas.microsoft.com/office/drawing/2014/main" id="{E8207DC8-8008-45D7-8D15-C045FAD6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872"/>
              <a:ext cx="1446" cy="1440"/>
            </a:xfrm>
            <a:prstGeom prst="flowChartOr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9207" name="Group 36">
              <a:extLst>
                <a:ext uri="{FF2B5EF4-FFF2-40B4-BE49-F238E27FC236}">
                  <a16:creationId xmlns:a16="http://schemas.microsoft.com/office/drawing/2014/main" id="{9A3B1A97-1BD4-4102-90C1-28AB74AA4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6" y="1907"/>
              <a:ext cx="789" cy="680"/>
              <a:chOff x="2471" y="2046"/>
              <a:chExt cx="813" cy="680"/>
            </a:xfrm>
          </p:grpSpPr>
          <p:sp>
            <p:nvSpPr>
              <p:cNvPr id="49208" name="Freeform 37">
                <a:extLst>
                  <a:ext uri="{FF2B5EF4-FFF2-40B4-BE49-F238E27FC236}">
                    <a16:creationId xmlns:a16="http://schemas.microsoft.com/office/drawing/2014/main" id="{9D497092-B721-4E2F-9463-43DC4A11040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52095">
                <a:off x="2471" y="2117"/>
                <a:ext cx="813" cy="609"/>
              </a:xfrm>
              <a:custGeom>
                <a:avLst/>
                <a:gdLst>
                  <a:gd name="T0" fmla="*/ 0 w 2242"/>
                  <a:gd name="T1" fmla="*/ 0 h 2252"/>
                  <a:gd name="T2" fmla="*/ 0 w 2242"/>
                  <a:gd name="T3" fmla="*/ 0 h 2252"/>
                  <a:gd name="T4" fmla="*/ 0 w 2242"/>
                  <a:gd name="T5" fmla="*/ 0 h 2252"/>
                  <a:gd name="T6" fmla="*/ 0 w 2242"/>
                  <a:gd name="T7" fmla="*/ 0 h 2252"/>
                  <a:gd name="T8" fmla="*/ 0 w 2242"/>
                  <a:gd name="T9" fmla="*/ 0 h 2252"/>
                  <a:gd name="T10" fmla="*/ 0 w 2242"/>
                  <a:gd name="T11" fmla="*/ 0 h 2252"/>
                  <a:gd name="T12" fmla="*/ 0 w 2242"/>
                  <a:gd name="T13" fmla="*/ 0 h 2252"/>
                  <a:gd name="T14" fmla="*/ 0 w 2242"/>
                  <a:gd name="T15" fmla="*/ 0 h 2252"/>
                  <a:gd name="T16" fmla="*/ 0 w 2242"/>
                  <a:gd name="T17" fmla="*/ 0 h 2252"/>
                  <a:gd name="T18" fmla="*/ 0 w 2242"/>
                  <a:gd name="T19" fmla="*/ 0 h 2252"/>
                  <a:gd name="T20" fmla="*/ 0 w 2242"/>
                  <a:gd name="T21" fmla="*/ 0 h 2252"/>
                  <a:gd name="T22" fmla="*/ 0 w 2242"/>
                  <a:gd name="T23" fmla="*/ 0 h 2252"/>
                  <a:gd name="T24" fmla="*/ 0 w 2242"/>
                  <a:gd name="T25" fmla="*/ 0 h 2252"/>
                  <a:gd name="T26" fmla="*/ 0 w 2242"/>
                  <a:gd name="T27" fmla="*/ 0 h 2252"/>
                  <a:gd name="T28" fmla="*/ 0 w 2242"/>
                  <a:gd name="T29" fmla="*/ 0 h 2252"/>
                  <a:gd name="T30" fmla="*/ 0 w 2242"/>
                  <a:gd name="T31" fmla="*/ 0 h 2252"/>
                  <a:gd name="T32" fmla="*/ 0 w 2242"/>
                  <a:gd name="T33" fmla="*/ 0 h 2252"/>
                  <a:gd name="T34" fmla="*/ 0 w 2242"/>
                  <a:gd name="T35" fmla="*/ 0 h 2252"/>
                  <a:gd name="T36" fmla="*/ 0 w 2242"/>
                  <a:gd name="T37" fmla="*/ 0 h 2252"/>
                  <a:gd name="T38" fmla="*/ 0 w 2242"/>
                  <a:gd name="T39" fmla="*/ 0 h 2252"/>
                  <a:gd name="T40" fmla="*/ 0 w 2242"/>
                  <a:gd name="T41" fmla="*/ 0 h 2252"/>
                  <a:gd name="T42" fmla="*/ 0 w 2242"/>
                  <a:gd name="T43" fmla="*/ 0 h 2252"/>
                  <a:gd name="T44" fmla="*/ 0 w 2242"/>
                  <a:gd name="T45" fmla="*/ 0 h 2252"/>
                  <a:gd name="T46" fmla="*/ 0 w 2242"/>
                  <a:gd name="T47" fmla="*/ 0 h 2252"/>
                  <a:gd name="T48" fmla="*/ 0 w 2242"/>
                  <a:gd name="T49" fmla="*/ 0 h 2252"/>
                  <a:gd name="T50" fmla="*/ 0 w 2242"/>
                  <a:gd name="T51" fmla="*/ 0 h 2252"/>
                  <a:gd name="T52" fmla="*/ 0 w 2242"/>
                  <a:gd name="T53" fmla="*/ 0 h 2252"/>
                  <a:gd name="T54" fmla="*/ 0 w 2242"/>
                  <a:gd name="T55" fmla="*/ 0 h 2252"/>
                  <a:gd name="T56" fmla="*/ 0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09" name="Group 38">
                <a:extLst>
                  <a:ext uri="{FF2B5EF4-FFF2-40B4-BE49-F238E27FC236}">
                    <a16:creationId xmlns:a16="http://schemas.microsoft.com/office/drawing/2014/main" id="{5CF6A3C6-36E2-4B98-A5DC-CDE61F7DC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93247">
                <a:off x="2976" y="2210"/>
                <a:ext cx="185" cy="513"/>
                <a:chOff x="1890" y="213"/>
                <a:chExt cx="360" cy="900"/>
              </a:xfrm>
            </p:grpSpPr>
            <p:sp>
              <p:nvSpPr>
                <p:cNvPr id="49228" name="Freeform 39">
                  <a:extLst>
                    <a:ext uri="{FF2B5EF4-FFF2-40B4-BE49-F238E27FC236}">
                      <a16:creationId xmlns:a16="http://schemas.microsoft.com/office/drawing/2014/main" id="{27F6CB1B-733D-401D-9CDA-CD465F7A7A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1 w 186"/>
                    <a:gd name="T1" fmla="*/ 0 h 234"/>
                    <a:gd name="T2" fmla="*/ 0 w 186"/>
                    <a:gd name="T3" fmla="*/ 1 h 234"/>
                    <a:gd name="T4" fmla="*/ 1 w 186"/>
                    <a:gd name="T5" fmla="*/ 1 h 234"/>
                    <a:gd name="T6" fmla="*/ 1 w 186"/>
                    <a:gd name="T7" fmla="*/ 1 h 234"/>
                    <a:gd name="T8" fmla="*/ 1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9" name="Freeform 40">
                  <a:extLst>
                    <a:ext uri="{FF2B5EF4-FFF2-40B4-BE49-F238E27FC236}">
                      <a16:creationId xmlns:a16="http://schemas.microsoft.com/office/drawing/2014/main" id="{F0CE5450-50D2-4B42-BCEB-C78A4289A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0 w 419"/>
                    <a:gd name="T1" fmla="*/ 1 h 1406"/>
                    <a:gd name="T2" fmla="*/ 0 w 419"/>
                    <a:gd name="T3" fmla="*/ 1 h 1406"/>
                    <a:gd name="T4" fmla="*/ 0 w 419"/>
                    <a:gd name="T5" fmla="*/ 1 h 1406"/>
                    <a:gd name="T6" fmla="*/ 0 w 419"/>
                    <a:gd name="T7" fmla="*/ 0 h 1406"/>
                    <a:gd name="T8" fmla="*/ 0 w 419"/>
                    <a:gd name="T9" fmla="*/ 1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0" name="Freeform 41">
                  <a:extLst>
                    <a:ext uri="{FF2B5EF4-FFF2-40B4-BE49-F238E27FC236}">
                      <a16:creationId xmlns:a16="http://schemas.microsoft.com/office/drawing/2014/main" id="{6B8516E8-2614-4479-9E8F-6E2D5624E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1 w 438"/>
                    <a:gd name="T1" fmla="*/ 0 h 1364"/>
                    <a:gd name="T2" fmla="*/ 0 w 438"/>
                    <a:gd name="T3" fmla="*/ 1 h 1364"/>
                    <a:gd name="T4" fmla="*/ 1 w 438"/>
                    <a:gd name="T5" fmla="*/ 1 h 1364"/>
                    <a:gd name="T6" fmla="*/ 1 w 438"/>
                    <a:gd name="T7" fmla="*/ 1 h 1364"/>
                    <a:gd name="T8" fmla="*/ 1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1" name="Freeform 42">
                  <a:extLst>
                    <a:ext uri="{FF2B5EF4-FFF2-40B4-BE49-F238E27FC236}">
                      <a16:creationId xmlns:a16="http://schemas.microsoft.com/office/drawing/2014/main" id="{EEA28D03-8E0F-4EC7-B13E-A194996086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1 w 115"/>
                    <a:gd name="T1" fmla="*/ 1 h 167"/>
                    <a:gd name="T2" fmla="*/ 0 w 115"/>
                    <a:gd name="T3" fmla="*/ 1 h 167"/>
                    <a:gd name="T4" fmla="*/ 1 w 115"/>
                    <a:gd name="T5" fmla="*/ 0 h 167"/>
                    <a:gd name="T6" fmla="*/ 1 w 115"/>
                    <a:gd name="T7" fmla="*/ 1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2" name="Freeform 43">
                  <a:extLst>
                    <a:ext uri="{FF2B5EF4-FFF2-40B4-BE49-F238E27FC236}">
                      <a16:creationId xmlns:a16="http://schemas.microsoft.com/office/drawing/2014/main" id="{2AAE96B5-8C44-45A5-9167-7DD04E31A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 w 280"/>
                    <a:gd name="T1" fmla="*/ 0 h 191"/>
                    <a:gd name="T2" fmla="*/ 1 w 280"/>
                    <a:gd name="T3" fmla="*/ 0 h 191"/>
                    <a:gd name="T4" fmla="*/ 0 w 280"/>
                    <a:gd name="T5" fmla="*/ 0 h 191"/>
                    <a:gd name="T6" fmla="*/ 1 w 280"/>
                    <a:gd name="T7" fmla="*/ 0 h 191"/>
                    <a:gd name="T8" fmla="*/ 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33" name="Freeform 44">
                  <a:extLst>
                    <a:ext uri="{FF2B5EF4-FFF2-40B4-BE49-F238E27FC236}">
                      <a16:creationId xmlns:a16="http://schemas.microsoft.com/office/drawing/2014/main" id="{2D6A4596-47C7-4DBD-99D5-D803D4B517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9 w 342"/>
                    <a:gd name="T1" fmla="*/ 0 h 1399"/>
                    <a:gd name="T2" fmla="*/ 0 w 342"/>
                    <a:gd name="T3" fmla="*/ 1 h 1399"/>
                    <a:gd name="T4" fmla="*/ 9 w 342"/>
                    <a:gd name="T5" fmla="*/ 1 h 1399"/>
                    <a:gd name="T6" fmla="*/ 9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9210" name="Group 45">
                <a:extLst>
                  <a:ext uri="{FF2B5EF4-FFF2-40B4-BE49-F238E27FC236}">
                    <a16:creationId xmlns:a16="http://schemas.microsoft.com/office/drawing/2014/main" id="{C7CB1203-8C15-44E6-976C-C5502068B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48054">
                <a:off x="2519" y="2046"/>
                <a:ext cx="710" cy="634"/>
                <a:chOff x="912" y="384"/>
                <a:chExt cx="1383" cy="949"/>
              </a:xfrm>
            </p:grpSpPr>
            <p:sp>
              <p:nvSpPr>
                <p:cNvPr id="49211" name="Freeform 46">
                  <a:extLst>
                    <a:ext uri="{FF2B5EF4-FFF2-40B4-BE49-F238E27FC236}">
                      <a16:creationId xmlns:a16="http://schemas.microsoft.com/office/drawing/2014/main" id="{F76DDBCB-4010-4463-B739-4DD39A1582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 w 201"/>
                    <a:gd name="T1" fmla="*/ 0 h 126"/>
                    <a:gd name="T2" fmla="*/ 0 w 201"/>
                    <a:gd name="T3" fmla="*/ 1 h 126"/>
                    <a:gd name="T4" fmla="*/ 1 w 201"/>
                    <a:gd name="T5" fmla="*/ 1 h 126"/>
                    <a:gd name="T6" fmla="*/ 2 w 201"/>
                    <a:gd name="T7" fmla="*/ 1 h 126"/>
                    <a:gd name="T8" fmla="*/ 1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2" name="Freeform 47">
                  <a:extLst>
                    <a:ext uri="{FF2B5EF4-FFF2-40B4-BE49-F238E27FC236}">
                      <a16:creationId xmlns:a16="http://schemas.microsoft.com/office/drawing/2014/main" id="{6FA61B58-D3BE-4D19-A428-1E367C11B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1 w 189"/>
                    <a:gd name="T1" fmla="*/ 0 h 144"/>
                    <a:gd name="T2" fmla="*/ 1 w 189"/>
                    <a:gd name="T3" fmla="*/ 1 h 144"/>
                    <a:gd name="T4" fmla="*/ 0 w 189"/>
                    <a:gd name="T5" fmla="*/ 1 h 144"/>
                    <a:gd name="T6" fmla="*/ 1 w 189"/>
                    <a:gd name="T7" fmla="*/ 1 h 144"/>
                    <a:gd name="T8" fmla="*/ 2 w 189"/>
                    <a:gd name="T9" fmla="*/ 1 h 144"/>
                    <a:gd name="T10" fmla="*/ 1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3" name="Freeform 48">
                  <a:extLst>
                    <a:ext uri="{FF2B5EF4-FFF2-40B4-BE49-F238E27FC236}">
                      <a16:creationId xmlns:a16="http://schemas.microsoft.com/office/drawing/2014/main" id="{70D69502-4057-4F48-9DE1-45FD31C94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1 w 174"/>
                    <a:gd name="T1" fmla="*/ 0 h 128"/>
                    <a:gd name="T2" fmla="*/ 1 w 174"/>
                    <a:gd name="T3" fmla="*/ 1 h 128"/>
                    <a:gd name="T4" fmla="*/ 0 w 174"/>
                    <a:gd name="T5" fmla="*/ 1 h 128"/>
                    <a:gd name="T6" fmla="*/ 2 w 174"/>
                    <a:gd name="T7" fmla="*/ 1 h 128"/>
                    <a:gd name="T8" fmla="*/ 1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4" name="Freeform 49">
                  <a:extLst>
                    <a:ext uri="{FF2B5EF4-FFF2-40B4-BE49-F238E27FC236}">
                      <a16:creationId xmlns:a16="http://schemas.microsoft.com/office/drawing/2014/main" id="{953683E9-DAE5-4655-BFFD-FD97A817A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1 w 217"/>
                    <a:gd name="T1" fmla="*/ 0 h 205"/>
                    <a:gd name="T2" fmla="*/ 1 w 217"/>
                    <a:gd name="T3" fmla="*/ 1 h 205"/>
                    <a:gd name="T4" fmla="*/ 1 w 217"/>
                    <a:gd name="T5" fmla="*/ 1 h 205"/>
                    <a:gd name="T6" fmla="*/ 2 w 217"/>
                    <a:gd name="T7" fmla="*/ 1 h 205"/>
                    <a:gd name="T8" fmla="*/ 2 w 217"/>
                    <a:gd name="T9" fmla="*/ 1 h 205"/>
                    <a:gd name="T10" fmla="*/ 1 w 217"/>
                    <a:gd name="T11" fmla="*/ 1 h 205"/>
                    <a:gd name="T12" fmla="*/ 0 w 217"/>
                    <a:gd name="T13" fmla="*/ 1 h 205"/>
                    <a:gd name="T14" fmla="*/ 1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5" name="Freeform 50">
                  <a:extLst>
                    <a:ext uri="{FF2B5EF4-FFF2-40B4-BE49-F238E27FC236}">
                      <a16:creationId xmlns:a16="http://schemas.microsoft.com/office/drawing/2014/main" id="{EA2E98DE-07DC-43C9-BCBE-A22AA3CE4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1 w 204"/>
                    <a:gd name="T1" fmla="*/ 1 h 113"/>
                    <a:gd name="T2" fmla="*/ 0 w 204"/>
                    <a:gd name="T3" fmla="*/ 1 h 113"/>
                    <a:gd name="T4" fmla="*/ 1 w 204"/>
                    <a:gd name="T5" fmla="*/ 1 h 113"/>
                    <a:gd name="T6" fmla="*/ 2 w 204"/>
                    <a:gd name="T7" fmla="*/ 0 h 113"/>
                    <a:gd name="T8" fmla="*/ 1 w 204"/>
                    <a:gd name="T9" fmla="*/ 1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6" name="Freeform 51">
                  <a:extLst>
                    <a:ext uri="{FF2B5EF4-FFF2-40B4-BE49-F238E27FC236}">
                      <a16:creationId xmlns:a16="http://schemas.microsoft.com/office/drawing/2014/main" id="{D2C35BF6-36AD-41C3-8DCA-596081BC81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 w 188"/>
                    <a:gd name="T1" fmla="*/ 0 h 150"/>
                    <a:gd name="T2" fmla="*/ 0 w 188"/>
                    <a:gd name="T3" fmla="*/ 1 h 150"/>
                    <a:gd name="T4" fmla="*/ 1 w 188"/>
                    <a:gd name="T5" fmla="*/ 1 h 150"/>
                    <a:gd name="T6" fmla="*/ 2 w 188"/>
                    <a:gd name="T7" fmla="*/ 1 h 150"/>
                    <a:gd name="T8" fmla="*/ 1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7" name="Freeform 52">
                  <a:extLst>
                    <a:ext uri="{FF2B5EF4-FFF2-40B4-BE49-F238E27FC236}">
                      <a16:creationId xmlns:a16="http://schemas.microsoft.com/office/drawing/2014/main" id="{5A04BC43-2656-4DE4-8DAD-1CA43EB3B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1 w 135"/>
                    <a:gd name="T1" fmla="*/ 0 h 118"/>
                    <a:gd name="T2" fmla="*/ 0 w 135"/>
                    <a:gd name="T3" fmla="*/ 1 h 118"/>
                    <a:gd name="T4" fmla="*/ 1 w 135"/>
                    <a:gd name="T5" fmla="*/ 1 h 118"/>
                    <a:gd name="T6" fmla="*/ 1 w 135"/>
                    <a:gd name="T7" fmla="*/ 1 h 118"/>
                    <a:gd name="T8" fmla="*/ 1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8" name="Freeform 53">
                  <a:extLst>
                    <a:ext uri="{FF2B5EF4-FFF2-40B4-BE49-F238E27FC236}">
                      <a16:creationId xmlns:a16="http://schemas.microsoft.com/office/drawing/2014/main" id="{9C4022BC-057F-48E9-A0E4-9750E19686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 w 387"/>
                    <a:gd name="T1" fmla="*/ 0 h 263"/>
                    <a:gd name="T2" fmla="*/ 1 w 387"/>
                    <a:gd name="T3" fmla="*/ 0 h 263"/>
                    <a:gd name="T4" fmla="*/ 2 w 387"/>
                    <a:gd name="T5" fmla="*/ 1 h 263"/>
                    <a:gd name="T6" fmla="*/ 2 w 387"/>
                    <a:gd name="T7" fmla="*/ 1 h 263"/>
                    <a:gd name="T8" fmla="*/ 2 w 387"/>
                    <a:gd name="T9" fmla="*/ 1 h 263"/>
                    <a:gd name="T10" fmla="*/ 2 w 387"/>
                    <a:gd name="T11" fmla="*/ 1 h 263"/>
                    <a:gd name="T12" fmla="*/ 2 w 387"/>
                    <a:gd name="T13" fmla="*/ 1 h 263"/>
                    <a:gd name="T14" fmla="*/ 3 w 387"/>
                    <a:gd name="T15" fmla="*/ 1 h 263"/>
                    <a:gd name="T16" fmla="*/ 3 w 387"/>
                    <a:gd name="T17" fmla="*/ 1 h 263"/>
                    <a:gd name="T18" fmla="*/ 3 w 387"/>
                    <a:gd name="T19" fmla="*/ 1 h 263"/>
                    <a:gd name="T20" fmla="*/ 3 w 387"/>
                    <a:gd name="T21" fmla="*/ 1 h 263"/>
                    <a:gd name="T22" fmla="*/ 3 w 387"/>
                    <a:gd name="T23" fmla="*/ 1 h 263"/>
                    <a:gd name="T24" fmla="*/ 3 w 387"/>
                    <a:gd name="T25" fmla="*/ 1 h 263"/>
                    <a:gd name="T26" fmla="*/ 3 w 387"/>
                    <a:gd name="T27" fmla="*/ 1 h 263"/>
                    <a:gd name="T28" fmla="*/ 3 w 387"/>
                    <a:gd name="T29" fmla="*/ 1 h 263"/>
                    <a:gd name="T30" fmla="*/ 3 w 387"/>
                    <a:gd name="T31" fmla="*/ 1 h 263"/>
                    <a:gd name="T32" fmla="*/ 3 w 387"/>
                    <a:gd name="T33" fmla="*/ 1 h 263"/>
                    <a:gd name="T34" fmla="*/ 2 w 387"/>
                    <a:gd name="T35" fmla="*/ 1 h 263"/>
                    <a:gd name="T36" fmla="*/ 2 w 387"/>
                    <a:gd name="T37" fmla="*/ 1 h 263"/>
                    <a:gd name="T38" fmla="*/ 2 w 387"/>
                    <a:gd name="T39" fmla="*/ 1 h 263"/>
                    <a:gd name="T40" fmla="*/ 2 w 387"/>
                    <a:gd name="T41" fmla="*/ 1 h 263"/>
                    <a:gd name="T42" fmla="*/ 1 w 387"/>
                    <a:gd name="T43" fmla="*/ 1 h 263"/>
                    <a:gd name="T44" fmla="*/ 1 w 387"/>
                    <a:gd name="T45" fmla="*/ 1 h 263"/>
                    <a:gd name="T46" fmla="*/ 1 w 387"/>
                    <a:gd name="T47" fmla="*/ 1 h 263"/>
                    <a:gd name="T48" fmla="*/ 1 w 387"/>
                    <a:gd name="T49" fmla="*/ 1 h 263"/>
                    <a:gd name="T50" fmla="*/ 1 w 387"/>
                    <a:gd name="T51" fmla="*/ 1 h 263"/>
                    <a:gd name="T52" fmla="*/ 1 w 387"/>
                    <a:gd name="T53" fmla="*/ 1 h 263"/>
                    <a:gd name="T54" fmla="*/ 1 w 387"/>
                    <a:gd name="T55" fmla="*/ 1 h 263"/>
                    <a:gd name="T56" fmla="*/ 1 w 387"/>
                    <a:gd name="T57" fmla="*/ 1 h 263"/>
                    <a:gd name="T58" fmla="*/ 1 w 387"/>
                    <a:gd name="T59" fmla="*/ 1 h 263"/>
                    <a:gd name="T60" fmla="*/ 1 w 387"/>
                    <a:gd name="T61" fmla="*/ 1 h 263"/>
                    <a:gd name="T62" fmla="*/ 1 w 387"/>
                    <a:gd name="T63" fmla="*/ 1 h 263"/>
                    <a:gd name="T64" fmla="*/ 1 w 387"/>
                    <a:gd name="T65" fmla="*/ 1 h 263"/>
                    <a:gd name="T66" fmla="*/ 0 w 387"/>
                    <a:gd name="T67" fmla="*/ 1 h 263"/>
                    <a:gd name="T68" fmla="*/ 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19" name="Freeform 54">
                  <a:extLst>
                    <a:ext uri="{FF2B5EF4-FFF2-40B4-BE49-F238E27FC236}">
                      <a16:creationId xmlns:a16="http://schemas.microsoft.com/office/drawing/2014/main" id="{A657614B-A2DC-4484-B58F-5521D9D9F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9 w 1051"/>
                    <a:gd name="T1" fmla="*/ 0 h 917"/>
                    <a:gd name="T2" fmla="*/ 0 w 1051"/>
                    <a:gd name="T3" fmla="*/ 1 h 917"/>
                    <a:gd name="T4" fmla="*/ 1 w 1051"/>
                    <a:gd name="T5" fmla="*/ 1 h 917"/>
                    <a:gd name="T6" fmla="*/ 10 w 1051"/>
                    <a:gd name="T7" fmla="*/ 1 h 917"/>
                    <a:gd name="T8" fmla="*/ 9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0" name="Freeform 55">
                  <a:extLst>
                    <a:ext uri="{FF2B5EF4-FFF2-40B4-BE49-F238E27FC236}">
                      <a16:creationId xmlns:a16="http://schemas.microsoft.com/office/drawing/2014/main" id="{5B75EE9D-D2BA-4212-B0FE-0823A2E1F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9 w 1048"/>
                    <a:gd name="T1" fmla="*/ 1 h 884"/>
                    <a:gd name="T2" fmla="*/ 0 w 1048"/>
                    <a:gd name="T3" fmla="*/ 1 h 884"/>
                    <a:gd name="T4" fmla="*/ 1 w 1048"/>
                    <a:gd name="T5" fmla="*/ 1 h 884"/>
                    <a:gd name="T6" fmla="*/ 9 w 1048"/>
                    <a:gd name="T7" fmla="*/ 0 h 884"/>
                    <a:gd name="T8" fmla="*/ 9 w 1048"/>
                    <a:gd name="T9" fmla="*/ 1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1" name="Freeform 56">
                  <a:extLst>
                    <a:ext uri="{FF2B5EF4-FFF2-40B4-BE49-F238E27FC236}">
                      <a16:creationId xmlns:a16="http://schemas.microsoft.com/office/drawing/2014/main" id="{6B6EAB82-DD8A-4029-9564-7F9FACA90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2 w 299"/>
                    <a:gd name="T1" fmla="*/ 0 h 258"/>
                    <a:gd name="T2" fmla="*/ 0 w 299"/>
                    <a:gd name="T3" fmla="*/ 1 h 258"/>
                    <a:gd name="T4" fmla="*/ 1 w 299"/>
                    <a:gd name="T5" fmla="*/ 1 h 258"/>
                    <a:gd name="T6" fmla="*/ 3 w 299"/>
                    <a:gd name="T7" fmla="*/ 1 h 258"/>
                    <a:gd name="T8" fmla="*/ 2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2" name="Freeform 57">
                  <a:extLst>
                    <a:ext uri="{FF2B5EF4-FFF2-40B4-BE49-F238E27FC236}">
                      <a16:creationId xmlns:a16="http://schemas.microsoft.com/office/drawing/2014/main" id="{073A1652-935E-47B0-8065-57759C7226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2 w 239"/>
                    <a:gd name="T1" fmla="*/ 0 h 255"/>
                    <a:gd name="T2" fmla="*/ 0 w 239"/>
                    <a:gd name="T3" fmla="*/ 1 h 255"/>
                    <a:gd name="T4" fmla="*/ 1 w 239"/>
                    <a:gd name="T5" fmla="*/ 1 h 255"/>
                    <a:gd name="T6" fmla="*/ 2 w 239"/>
                    <a:gd name="T7" fmla="*/ 1 h 255"/>
                    <a:gd name="T8" fmla="*/ 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3" name="Freeform 58">
                  <a:extLst>
                    <a:ext uri="{FF2B5EF4-FFF2-40B4-BE49-F238E27FC236}">
                      <a16:creationId xmlns:a16="http://schemas.microsoft.com/office/drawing/2014/main" id="{54359CE9-96D7-4A55-9945-9E559B2D0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2 w 378"/>
                    <a:gd name="T1" fmla="*/ 0 h 351"/>
                    <a:gd name="T2" fmla="*/ 1 w 378"/>
                    <a:gd name="T3" fmla="*/ 1 h 351"/>
                    <a:gd name="T4" fmla="*/ 0 w 378"/>
                    <a:gd name="T5" fmla="*/ 1 h 351"/>
                    <a:gd name="T6" fmla="*/ 2 w 378"/>
                    <a:gd name="T7" fmla="*/ 1 h 351"/>
                    <a:gd name="T8" fmla="*/ 3 w 378"/>
                    <a:gd name="T9" fmla="*/ 1 h 351"/>
                    <a:gd name="T10" fmla="*/ 2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4" name="Freeform 59">
                  <a:extLst>
                    <a:ext uri="{FF2B5EF4-FFF2-40B4-BE49-F238E27FC236}">
                      <a16:creationId xmlns:a16="http://schemas.microsoft.com/office/drawing/2014/main" id="{96A6EB98-9F53-402D-9029-446A06027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2 w 243"/>
                    <a:gd name="T1" fmla="*/ 0 h 206"/>
                    <a:gd name="T2" fmla="*/ 0 w 243"/>
                    <a:gd name="T3" fmla="*/ 1 h 206"/>
                    <a:gd name="T4" fmla="*/ 1 w 243"/>
                    <a:gd name="T5" fmla="*/ 1 h 206"/>
                    <a:gd name="T6" fmla="*/ 2 w 243"/>
                    <a:gd name="T7" fmla="*/ 1 h 206"/>
                    <a:gd name="T8" fmla="*/ 2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5" name="Freeform 60">
                  <a:extLst>
                    <a:ext uri="{FF2B5EF4-FFF2-40B4-BE49-F238E27FC236}">
                      <a16:creationId xmlns:a16="http://schemas.microsoft.com/office/drawing/2014/main" id="{23D73EA6-43E1-49D2-9451-9CD3329B1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 w 216"/>
                    <a:gd name="T1" fmla="*/ 0 h 208"/>
                    <a:gd name="T2" fmla="*/ 0 w 216"/>
                    <a:gd name="T3" fmla="*/ 1 h 208"/>
                    <a:gd name="T4" fmla="*/ 1 w 216"/>
                    <a:gd name="T5" fmla="*/ 1 h 208"/>
                    <a:gd name="T6" fmla="*/ 2 w 216"/>
                    <a:gd name="T7" fmla="*/ 1 h 208"/>
                    <a:gd name="T8" fmla="*/ 1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6" name="Freeform 61">
                  <a:extLst>
                    <a:ext uri="{FF2B5EF4-FFF2-40B4-BE49-F238E27FC236}">
                      <a16:creationId xmlns:a16="http://schemas.microsoft.com/office/drawing/2014/main" id="{3BE6BD9C-9594-4633-B816-FD63956ADA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 w 189"/>
                    <a:gd name="T1" fmla="*/ 0 h 123"/>
                    <a:gd name="T2" fmla="*/ 0 w 189"/>
                    <a:gd name="T3" fmla="*/ 1 h 123"/>
                    <a:gd name="T4" fmla="*/ 1 w 189"/>
                    <a:gd name="T5" fmla="*/ 1 h 123"/>
                    <a:gd name="T6" fmla="*/ 2 w 189"/>
                    <a:gd name="T7" fmla="*/ 1 h 123"/>
                    <a:gd name="T8" fmla="*/ 1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27" name="Freeform 62">
                  <a:extLst>
                    <a:ext uri="{FF2B5EF4-FFF2-40B4-BE49-F238E27FC236}">
                      <a16:creationId xmlns:a16="http://schemas.microsoft.com/office/drawing/2014/main" id="{E85F0BDD-C884-44A5-AD9D-84ADA1A72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1 w 142"/>
                    <a:gd name="T1" fmla="*/ 1 h 180"/>
                    <a:gd name="T2" fmla="*/ 0 w 142"/>
                    <a:gd name="T3" fmla="*/ 1 h 180"/>
                    <a:gd name="T4" fmla="*/ 1 w 142"/>
                    <a:gd name="T5" fmla="*/ 1 h 180"/>
                    <a:gd name="T6" fmla="*/ 1 w 142"/>
                    <a:gd name="T7" fmla="*/ 0 h 180"/>
                    <a:gd name="T8" fmla="*/ 1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735" name="Oval 63">
            <a:extLst>
              <a:ext uri="{FF2B5EF4-FFF2-40B4-BE49-F238E27FC236}">
                <a16:creationId xmlns:a16="http://schemas.microsoft.com/office/drawing/2014/main" id="{FF46C2A2-B21E-48DA-AEE7-387966D73C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32852" y="2925112"/>
            <a:ext cx="1436688" cy="1434813"/>
          </a:xfrm>
          <a:prstGeom prst="ellips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36" name="Oval 64">
            <a:extLst>
              <a:ext uri="{FF2B5EF4-FFF2-40B4-BE49-F238E27FC236}">
                <a16:creationId xmlns:a16="http://schemas.microsoft.com/office/drawing/2014/main" id="{4CB29D61-15A8-424F-807C-6920A478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931" y="3225800"/>
            <a:ext cx="45719" cy="396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37" name="Oval 65">
            <a:extLst>
              <a:ext uri="{FF2B5EF4-FFF2-40B4-BE49-F238E27FC236}">
                <a16:creationId xmlns:a16="http://schemas.microsoft.com/office/drawing/2014/main" id="{3802F968-CB42-4ACE-A633-4DF4E5BD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756" y="4029075"/>
            <a:ext cx="45719" cy="396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738" name="Rectangle 66">
            <a:extLst>
              <a:ext uri="{FF2B5EF4-FFF2-40B4-BE49-F238E27FC236}">
                <a16:creationId xmlns:a16="http://schemas.microsoft.com/office/drawing/2014/main" id="{9069F90F-2D1C-4855-9B7D-3730C4E3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133" y="4103688"/>
            <a:ext cx="9195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28739" name="Picture 67" descr="hand">
            <a:extLst>
              <a:ext uri="{FF2B5EF4-FFF2-40B4-BE49-F238E27FC236}">
                <a16:creationId xmlns:a16="http://schemas.microsoft.com/office/drawing/2014/main" id="{6E6CD7BF-6C3F-4E86-A341-F924002F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6948">
            <a:off x="931260" y="2609503"/>
            <a:ext cx="848205" cy="8874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0" name="Picture 68" descr="hand">
            <a:extLst>
              <a:ext uri="{FF2B5EF4-FFF2-40B4-BE49-F238E27FC236}">
                <a16:creationId xmlns:a16="http://schemas.microsoft.com/office/drawing/2014/main" id="{511A0E18-327B-4C6D-839B-52F6FABD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013">
            <a:off x="1477439" y="2995828"/>
            <a:ext cx="848205" cy="8874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1" name="Line 69">
            <a:extLst>
              <a:ext uri="{FF2B5EF4-FFF2-40B4-BE49-F238E27FC236}">
                <a16:creationId xmlns:a16="http://schemas.microsoft.com/office/drawing/2014/main" id="{13B923CF-E4C6-49CE-B260-D0C43EB43C37}"/>
              </a:ext>
            </a:extLst>
          </p:cNvPr>
          <p:cNvSpPr>
            <a:spLocks noChangeShapeType="1"/>
          </p:cNvSpPr>
          <p:nvPr/>
        </p:nvSpPr>
        <p:spPr bwMode="auto">
          <a:xfrm rot="2016477" flipH="1">
            <a:off x="1308097" y="3651728"/>
            <a:ext cx="1323833" cy="415925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2" name="Line 70">
            <a:extLst>
              <a:ext uri="{FF2B5EF4-FFF2-40B4-BE49-F238E27FC236}">
                <a16:creationId xmlns:a16="http://schemas.microsoft.com/office/drawing/2014/main" id="{B7AF2F23-926F-4854-A249-6EDEE55563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31211" y="3657600"/>
            <a:ext cx="611976" cy="395288"/>
          </a:xfrm>
          <a:prstGeom prst="line">
            <a:avLst/>
          </a:prstGeom>
          <a:noFill/>
          <a:ln w="1270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3" name="Line 71">
            <a:extLst>
              <a:ext uri="{FF2B5EF4-FFF2-40B4-BE49-F238E27FC236}">
                <a16:creationId xmlns:a16="http://schemas.microsoft.com/office/drawing/2014/main" id="{A8767152-0511-4B98-8324-37A33964A01A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505952" y="3790241"/>
            <a:ext cx="398463" cy="12683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44" name="Group 72">
            <a:extLst>
              <a:ext uri="{FF2B5EF4-FFF2-40B4-BE49-F238E27FC236}">
                <a16:creationId xmlns:a16="http://schemas.microsoft.com/office/drawing/2014/main" id="{24199442-2B5B-4D22-9ADD-1655BC9598E4}"/>
              </a:ext>
            </a:extLst>
          </p:cNvPr>
          <p:cNvGrpSpPr>
            <a:grpSpLocks/>
          </p:cNvGrpSpPr>
          <p:nvPr/>
        </p:nvGrpSpPr>
        <p:grpSpPr bwMode="auto">
          <a:xfrm rot="7372375">
            <a:off x="2528939" y="3929157"/>
            <a:ext cx="131762" cy="93540"/>
            <a:chOff x="3933" y="2142"/>
            <a:chExt cx="83" cy="59"/>
          </a:xfrm>
        </p:grpSpPr>
        <p:sp>
          <p:nvSpPr>
            <p:cNvPr id="49204" name="Line 73">
              <a:extLst>
                <a:ext uri="{FF2B5EF4-FFF2-40B4-BE49-F238E27FC236}">
                  <a16:creationId xmlns:a16="http://schemas.microsoft.com/office/drawing/2014/main" id="{0AAA7AB7-0D21-4A2F-A436-EBBC8D42DB2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40187">
              <a:off x="3933" y="2142"/>
              <a:ext cx="29" cy="5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Line 74">
              <a:extLst>
                <a:ext uri="{FF2B5EF4-FFF2-40B4-BE49-F238E27FC236}">
                  <a16:creationId xmlns:a16="http://schemas.microsoft.com/office/drawing/2014/main" id="{9E06961F-ADA8-414C-A1A7-27D5B84F1E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69640" flipH="1">
              <a:off x="3958" y="2171"/>
              <a:ext cx="58" cy="3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8747" name="Picture 75" descr="Thước kẻ">
            <a:extLst>
              <a:ext uri="{FF2B5EF4-FFF2-40B4-BE49-F238E27FC236}">
                <a16:creationId xmlns:a16="http://schemas.microsoft.com/office/drawing/2014/main" id="{E698E00D-29C9-44A4-97D1-8A4A0FCF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552">
            <a:off x="472460" y="3907425"/>
            <a:ext cx="323903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8" name="Picture 76" descr="Thước kẻ">
            <a:extLst>
              <a:ext uri="{FF2B5EF4-FFF2-40B4-BE49-F238E27FC236}">
                <a16:creationId xmlns:a16="http://schemas.microsoft.com/office/drawing/2014/main" id="{8D231596-47E4-4599-A1CF-E13BFA59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551">
            <a:off x="472446" y="3426779"/>
            <a:ext cx="323903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9" name="Text Box 77">
            <a:extLst>
              <a:ext uri="{FF2B5EF4-FFF2-40B4-BE49-F238E27FC236}">
                <a16:creationId xmlns:a16="http://schemas.microsoft.com/office/drawing/2014/main" id="{99516B57-36FA-4F44-938F-841F2C67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367" y="1682750"/>
            <a:ext cx="230045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u="sng">
                <a:solidFill>
                  <a:srgbClr val="800080"/>
                </a:solidFill>
                <a:latin typeface="Arial" panose="020B0604020202020204" pitchFamily="34" charset="0"/>
              </a:rPr>
              <a:t>Cách dựng:</a:t>
            </a:r>
            <a:endParaRPr lang="vi-VN" altLang="en-US" b="1" i="1" u="sng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750" name="Object 78">
            <a:extLst>
              <a:ext uri="{FF2B5EF4-FFF2-40B4-BE49-F238E27FC236}">
                <a16:creationId xmlns:a16="http://schemas.microsoft.com/office/drawing/2014/main" id="{2028ED1B-183B-4910-A716-83A76EA21B5B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70424837"/>
              </p:ext>
            </p:extLst>
          </p:nvPr>
        </p:nvGraphicFramePr>
        <p:xfrm>
          <a:off x="8671289" y="4070350"/>
          <a:ext cx="27903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6" imgW="257031" imgH="399965" progId="Equation.DSMT4">
                  <p:embed/>
                </p:oleObj>
              </mc:Choice>
              <mc:Fallback>
                <p:oleObj name="Equation" r:id="rId6" imgW="257031" imgH="399965" progId="Equation.DSMT4">
                  <p:embed/>
                  <p:pic>
                    <p:nvPicPr>
                      <p:cNvPr id="28750" name="Object 78">
                        <a:extLst>
                          <a:ext uri="{FF2B5EF4-FFF2-40B4-BE49-F238E27FC236}">
                            <a16:creationId xmlns:a16="http://schemas.microsoft.com/office/drawing/2014/main" id="{2028ED1B-183B-4910-A716-83A76EA21B5B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289" y="4070350"/>
                        <a:ext cx="27903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51" name="Object 79">
            <a:extLst>
              <a:ext uri="{FF2B5EF4-FFF2-40B4-BE49-F238E27FC236}">
                <a16:creationId xmlns:a16="http://schemas.microsoft.com/office/drawing/2014/main" id="{0723E862-D72C-48E5-81FF-3258C6AC8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62392"/>
              </p:ext>
            </p:extLst>
          </p:nvPr>
        </p:nvGraphicFramePr>
        <p:xfrm>
          <a:off x="7380630" y="4406900"/>
          <a:ext cx="26159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8" imgW="257031" imgH="399965" progId="Equation.DSMT4">
                  <p:embed/>
                </p:oleObj>
              </mc:Choice>
              <mc:Fallback>
                <p:oleObj name="Equation" r:id="rId8" imgW="257031" imgH="399965" progId="Equation.DSMT4">
                  <p:embed/>
                  <p:pic>
                    <p:nvPicPr>
                      <p:cNvPr id="28751" name="Object 79">
                        <a:extLst>
                          <a:ext uri="{FF2B5EF4-FFF2-40B4-BE49-F238E27FC236}">
                            <a16:creationId xmlns:a16="http://schemas.microsoft.com/office/drawing/2014/main" id="{0723E862-D72C-48E5-81FF-3258C6AC80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630" y="4406900"/>
                        <a:ext cx="26159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8" name="Text Box 86">
            <a:extLst>
              <a:ext uri="{FF2B5EF4-FFF2-40B4-BE49-F238E27FC236}">
                <a16:creationId xmlns:a16="http://schemas.microsoft.com/office/drawing/2014/main" id="{F31C4DF7-B80B-4D5A-A51D-802D396BE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45" y="1355725"/>
            <a:ext cx="855973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toán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: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Qua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điểm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nằm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bên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ngoài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tròn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(O),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hãy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dựng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tuyến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đường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tròn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84" name="AutoShape 7">
            <a:extLst>
              <a:ext uri="{FF2B5EF4-FFF2-40B4-BE49-F238E27FC236}">
                <a16:creationId xmlns:a16="http://schemas.microsoft.com/office/drawing/2014/main" id="{2E8D252E-BD6F-4911-A7F3-522D8FDA5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74" y="14288"/>
            <a:ext cx="8600951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5" name="Text Box 28">
            <a:extLst>
              <a:ext uri="{FF2B5EF4-FFF2-40B4-BE49-F238E27FC236}">
                <a16:creationId xmlns:a16="http://schemas.microsoft.com/office/drawing/2014/main" id="{9B5853B0-5B42-40C1-9DAD-4345550F6DE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899" y="570718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083CABC1-C9C8-42C2-9860-10516F84A35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875268" y="977483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8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8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4445 -0.06065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28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2" y="-303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23 L 0.14704 0.05162 " pathEditMode="relative" rAng="0" ptsTypes="AA">
                                      <p:cBhvr>
                                        <p:cTn id="141" dur="3000" fill="hold"/>
                                        <p:tgtEl>
                                          <p:spTgt spid="28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5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1" grpId="0"/>
      <p:bldP spid="28681" grpId="1"/>
      <p:bldP spid="28682" grpId="0"/>
      <p:bldP spid="28683" grpId="0"/>
      <p:bldP spid="28684" grpId="0"/>
      <p:bldP spid="28685" grpId="0"/>
      <p:bldP spid="28686" grpId="0"/>
      <p:bldP spid="28687" grpId="0"/>
      <p:bldP spid="28688" grpId="0"/>
      <p:bldP spid="28689" grpId="0" animBg="1"/>
      <p:bldP spid="28696" grpId="0"/>
      <p:bldP spid="28697" grpId="0" animBg="1"/>
      <p:bldP spid="28698" grpId="0"/>
      <p:bldP spid="28699" grpId="0"/>
      <p:bldP spid="28700" grpId="0"/>
      <p:bldP spid="28704" grpId="0" animBg="1"/>
      <p:bldP spid="28705" grpId="0" animBg="1"/>
      <p:bldP spid="28735" grpId="0" animBg="1"/>
      <p:bldP spid="28736" grpId="0" animBg="1"/>
      <p:bldP spid="28736" grpId="1" animBg="1"/>
      <p:bldP spid="28737" grpId="0" animBg="1"/>
      <p:bldP spid="28737" grpId="1" animBg="1"/>
      <p:bldP spid="28738" grpId="0"/>
      <p:bldP spid="28749" grpId="0"/>
      <p:bldP spid="28758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56" name="Text Box 44"/>
          <p:cNvSpPr txBox="1">
            <a:spLocks noChangeArrowheads="1"/>
          </p:cNvSpPr>
          <p:nvPr/>
        </p:nvSpPr>
        <p:spPr bwMode="auto">
          <a:xfrm>
            <a:off x="325438" y="1472024"/>
            <a:ext cx="68627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762000" y="2568575"/>
            <a:ext cx="82073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AB, AC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04800" y="2622550"/>
            <a:ext cx="381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58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?1</a:t>
            </a:r>
          </a:p>
        </p:txBody>
      </p:sp>
      <p:sp>
        <p:nvSpPr>
          <p:cNvPr id="20" name="Oval 48"/>
          <p:cNvSpPr>
            <a:spLocks noChangeArrowheads="1"/>
          </p:cNvSpPr>
          <p:nvPr/>
        </p:nvSpPr>
        <p:spPr bwMode="auto">
          <a:xfrm>
            <a:off x="6672263" y="4203502"/>
            <a:ext cx="2119312" cy="212248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>
            <a:off x="7367588" y="4262240"/>
            <a:ext cx="441770" cy="1002506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 flipH="1">
            <a:off x="7377113" y="5252840"/>
            <a:ext cx="427037" cy="10033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>
            <a:off x="7307263" y="6083102"/>
            <a:ext cx="120650" cy="50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 flipH="1">
            <a:off x="7256463" y="6083102"/>
            <a:ext cx="50800" cy="1222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 flipH="1">
            <a:off x="5109357" y="4255890"/>
            <a:ext cx="2283627" cy="1008062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54"/>
          <p:cNvSpPr>
            <a:spLocks noChangeShapeType="1"/>
          </p:cNvSpPr>
          <p:nvPr/>
        </p:nvSpPr>
        <p:spPr bwMode="auto">
          <a:xfrm>
            <a:off x="5105400" y="5264746"/>
            <a:ext cx="2297113" cy="1010444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55"/>
          <p:cNvSpPr>
            <a:spLocks noChangeShapeType="1"/>
          </p:cNvSpPr>
          <p:nvPr/>
        </p:nvSpPr>
        <p:spPr bwMode="auto">
          <a:xfrm flipH="1">
            <a:off x="5109358" y="5263952"/>
            <a:ext cx="2700000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4881232" y="5083175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59"/>
          <p:cNvSpPr>
            <a:spLocks noChangeShapeType="1"/>
          </p:cNvSpPr>
          <p:nvPr/>
        </p:nvSpPr>
        <p:spPr bwMode="auto">
          <a:xfrm>
            <a:off x="7256463" y="4322565"/>
            <a:ext cx="50800" cy="1127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H="1">
            <a:off x="7307261" y="4378921"/>
            <a:ext cx="120651" cy="56356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65"/>
          <p:cNvSpPr>
            <a:spLocks noChangeArrowheads="1"/>
          </p:cNvSpPr>
          <p:nvPr/>
        </p:nvSpPr>
        <p:spPr bwMode="auto">
          <a:xfrm>
            <a:off x="7358063" y="6235502"/>
            <a:ext cx="50800" cy="508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67"/>
          <p:cNvSpPr>
            <a:spLocks noChangeArrowheads="1"/>
          </p:cNvSpPr>
          <p:nvPr/>
        </p:nvSpPr>
        <p:spPr bwMode="auto">
          <a:xfrm>
            <a:off x="7346950" y="4243190"/>
            <a:ext cx="52388" cy="492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8"/>
          <p:cNvSpPr>
            <a:spLocks noChangeArrowheads="1"/>
          </p:cNvSpPr>
          <p:nvPr/>
        </p:nvSpPr>
        <p:spPr bwMode="auto">
          <a:xfrm>
            <a:off x="7296078" y="3940175"/>
            <a:ext cx="1715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9"/>
          <p:cNvSpPr>
            <a:spLocks noChangeArrowheads="1"/>
          </p:cNvSpPr>
          <p:nvPr/>
        </p:nvSpPr>
        <p:spPr bwMode="auto">
          <a:xfrm>
            <a:off x="7847013" y="5086152"/>
            <a:ext cx="1987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7265988" y="6271683"/>
            <a:ext cx="185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293907"/>
              </p:ext>
            </p:extLst>
          </p:nvPr>
        </p:nvGraphicFramePr>
        <p:xfrm>
          <a:off x="1295400" y="5412359"/>
          <a:ext cx="195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12359"/>
                        <a:ext cx="1955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741594"/>
              </p:ext>
            </p:extLst>
          </p:nvPr>
        </p:nvGraphicFramePr>
        <p:xfrm>
          <a:off x="1371600" y="4397375"/>
          <a:ext cx="1447800" cy="387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Equation" r:id="rId6" imgW="711000" imgH="190440" progId="Equation.DSMT4">
                  <p:embed/>
                </p:oleObj>
              </mc:Choice>
              <mc:Fallback>
                <p:oleObj name="Equation" r:id="rId6" imgW="7110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4397375"/>
                        <a:ext cx="1447800" cy="387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5898"/>
              </p:ext>
            </p:extLst>
          </p:nvPr>
        </p:nvGraphicFramePr>
        <p:xfrm>
          <a:off x="1295400" y="4863583"/>
          <a:ext cx="1905001" cy="50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8" imgW="965160" imgH="253800" progId="Equation.DSMT4">
                  <p:embed/>
                </p:oleObj>
              </mc:Choice>
              <mc:Fallback>
                <p:oleObj name="Equation" r:id="rId8" imgW="965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4863583"/>
                        <a:ext cx="1905001" cy="501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7">
            <a:extLst>
              <a:ext uri="{FF2B5EF4-FFF2-40B4-BE49-F238E27FC236}">
                <a16:creationId xmlns:a16="http://schemas.microsoft.com/office/drawing/2014/main" id="{30A55A8D-DCA9-4002-8CB1-C786FA482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4288"/>
            <a:ext cx="8612187" cy="574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12014F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TIẾP TUYẾN CỦA Đ</a:t>
            </a: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ỜNG TRÒN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1BDA010B-9023-42A4-ADE9-DE213DD2EC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5899" y="660035"/>
            <a:ext cx="729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1.Dấu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hiệu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tiếp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tuyến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tròn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 Box 28">
            <a:extLst>
              <a:ext uri="{FF2B5EF4-FFF2-40B4-BE49-F238E27FC236}">
                <a16:creationId xmlns:a16="http://schemas.microsoft.com/office/drawing/2014/main" id="{D131BA8E-8598-4291-8473-8D3A29C567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875268" y="1066800"/>
            <a:ext cx="802052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vi-VN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Cách vẽ tiếp tuyến của đường tròn:</a:t>
            </a:r>
            <a:endParaRPr lang="en-US" altLang="en-US" sz="2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6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8241</TotalTime>
  <Words>2256</Words>
  <Application>Microsoft Office PowerPoint</Application>
  <PresentationFormat>On-screen Show (4:3)</PresentationFormat>
  <Paragraphs>263</Paragraphs>
  <Slides>24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.VnArial Narrow</vt:lpstr>
      <vt:lpstr>.VnMysticalH</vt:lpstr>
      <vt:lpstr>Arial</vt:lpstr>
      <vt:lpstr>Calibri</vt:lpstr>
      <vt:lpstr>Garamond</vt:lpstr>
      <vt:lpstr>Symbol</vt:lpstr>
      <vt:lpstr>Times New Roman</vt:lpstr>
      <vt:lpstr>VNI-Jamai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soan 9</dc:title>
  <dc:creator>Khuong Minh Hao</dc:creator>
  <cp:lastModifiedBy>Hoàng Thu Trang</cp:lastModifiedBy>
  <cp:revision>663</cp:revision>
  <dcterms:created xsi:type="dcterms:W3CDTF">2009-01-25T15:50:20Z</dcterms:created>
  <dcterms:modified xsi:type="dcterms:W3CDTF">2021-11-21T09:40:08Z</dcterms:modified>
</cp:coreProperties>
</file>