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4" r:id="rId4"/>
  </p:sldMasterIdLst>
  <p:notesMasterIdLst>
    <p:notesMasterId r:id="rId24"/>
  </p:notesMasterIdLst>
  <p:sldIdLst>
    <p:sldId id="290" r:id="rId5"/>
    <p:sldId id="292" r:id="rId6"/>
    <p:sldId id="259" r:id="rId7"/>
    <p:sldId id="293" r:id="rId8"/>
    <p:sldId id="260" r:id="rId9"/>
    <p:sldId id="261" r:id="rId10"/>
    <p:sldId id="262" r:id="rId11"/>
    <p:sldId id="263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75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2.wmf"/><Relationship Id="rId7" Type="http://schemas.openxmlformats.org/officeDocument/2006/relationships/image" Target="../media/image50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47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570E3-3D95-47D2-B395-8DA50D76CA3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52337-8D16-404B-BD1A-728C813B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06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10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A547EB-7BF1-48C7-8F4D-12EE1FF4E4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1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1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E139-10A7-4502-B063-A9CED4E1AC71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167D-0D0C-4140-A74B-7B70033A0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4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5786-1204-49F7-828A-E647DABEA4D5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8F5A-B1DA-481D-BF2E-095D2BE8C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03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A549-E365-440A-9173-3DF60600C95D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428B0-4734-4C81-92FF-1D636546B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23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B56-8F0D-419C-8AF0-C8DB63B1CF5D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ECFE0-A130-4307-B207-D63CF627F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213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D2A7-F492-4114-B2A6-7C60CC5B09C3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03AB-1124-444C-8C4F-0E24104EE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894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D191-197A-49A9-A118-B6D38EE6A700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54976-C2AD-41D5-94EF-80397B09B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835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C1AB-F7CE-401A-BEEA-6B0C1F4DA32F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11DA0-BBFD-4ACA-B56F-0B8B9073C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8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CC93-D6E1-45E0-A618-75860FCD5F76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D77F2-B47A-4EF9-9520-03F1BC29F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41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3FFA-322B-4228-A748-F7EA3394373B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8FF45-4997-4F30-AB18-EE9E5A176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334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FAA1-F7CE-4D63-BCED-650BDC90AB56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C0E91-5A04-4622-81AC-13D6499CE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2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04B2-6603-4B11-89F7-6E9FB3B602CA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31697-85EA-4C6F-AA6D-89A57854D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259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0"/>
            <a:ext cx="12192000" cy="6854952"/>
            <a:chOff x="0" y="0"/>
            <a:chExt cx="9144000" cy="514121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86"/>
              <a:ext cx="9144000" cy="513892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0"/>
              <a:ext cx="9144000" cy="2849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0326">
            <a:off x="7331115" y="-588065"/>
            <a:ext cx="5129839" cy="32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8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07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79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68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91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264352" y="5349214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224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19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608AF-B8F2-4E9E-A1BD-7696743DB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491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24EA8-AD2C-4CA3-9F08-C1777258F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008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67B2D-7B64-4C3B-ABFB-226CDF337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930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33A60-43F1-4492-8997-195A28EAF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7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35DC2-2767-49EF-A2D3-427FFD87B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73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5F377-1112-4842-80B0-438AFF7C3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361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78245-9E59-4870-A742-C5FDEF6D1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408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8DFD8-A87E-4DE5-989D-E7F065222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37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660E2-FFE2-4129-8E28-569A98AC3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188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58DDF-E466-488E-88BA-20A5AE8FB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262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5F380-1159-48DF-A175-1EFC94DDD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91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CB2E0-6924-48C1-BCE3-7E917B7A2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13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78D766-8FC6-4427-A757-8FA2E2C60B8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8628F6-48C5-40D8-AC7B-CE81686B06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2C7A37-709B-49FB-96DF-EE763AC965CF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ADE71F-7EC4-4D1A-9748-4B8035F5B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7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63811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563D797C-7DBB-4BA9-A05B-EAF378369F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11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55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5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32.bin"/><Relationship Id="rId24" Type="http://schemas.openxmlformats.org/officeDocument/2006/relationships/slide" Target="slide15.xml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slide" Target="slide19.xml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14.xml"/><Relationship Id="rId16" Type="http://schemas.openxmlformats.org/officeDocument/2006/relationships/slide" Target="slide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slide" Target="slide19.xml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7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slide" Target="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6.wmf"/><Relationship Id="rId11" Type="http://schemas.openxmlformats.org/officeDocument/2006/relationships/slide" Target="slide19.xml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4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oleObject" Target="../embeddings/oleObject48.bin"/><Relationship Id="rId7" Type="http://schemas.openxmlformats.org/officeDocument/2006/relationships/slide" Target="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4952"/>
            <a:chOff x="0" y="0"/>
            <a:chExt cx="9144000" cy="51412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86"/>
              <a:ext cx="9144000" cy="513892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0" y="0"/>
              <a:ext cx="9144000" cy="2849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5" y="2619907"/>
            <a:ext cx="3623628" cy="4197083"/>
          </a:xfrm>
          <a:prstGeom prst="rect">
            <a:avLst/>
          </a:prstGeom>
        </p:spPr>
      </p:pic>
      <p:sp>
        <p:nvSpPr>
          <p:cNvPr id="20" name="TextBox 7"/>
          <p:cNvSpPr txBox="1"/>
          <p:nvPr/>
        </p:nvSpPr>
        <p:spPr>
          <a:xfrm>
            <a:off x="419100" y="512114"/>
            <a:ext cx="11353800" cy="173773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altLang="zh-CN" sz="8000" b="1" dirty="0" smtClean="0">
                <a:ln w="41275">
                  <a:noFill/>
                </a:ln>
                <a:solidFill>
                  <a:srgbClr val="FF0000"/>
                </a:solidFill>
                <a:ea typeface="汉仪行楷简" panose="02010609000101010101" pitchFamily="49" charset="-122"/>
                <a:cs typeface="Times New Roman" panose="02020603050405020304" pitchFamily="18" charset="0"/>
              </a:rPr>
              <a:t>TIẾT 6:</a:t>
            </a:r>
          </a:p>
          <a:p>
            <a:r>
              <a:rPr lang="en-US" altLang="zh-CN" sz="8000" b="1" dirty="0" smtClean="0">
                <a:ln w="41275">
                  <a:noFill/>
                </a:ln>
                <a:solidFill>
                  <a:srgbClr val="FF0000"/>
                </a:solidFill>
                <a:ea typeface="汉仪行楷简" panose="0201060900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smtClean="0">
                <a:ln w="41275">
                  <a:noFill/>
                </a:ln>
                <a:solidFill>
                  <a:srgbClr val="FF0000"/>
                </a:solidFill>
                <a:ea typeface="汉仪行楷简" panose="02010609000101010101" pitchFamily="49" charset="-122"/>
                <a:cs typeface="Times New Roman" panose="02020603050405020304" pitchFamily="18" charset="0"/>
              </a:rPr>
              <a:t>LŨY THỪA CỦA MỘT SỐ HỮU TỈ </a:t>
            </a:r>
            <a:endParaRPr lang="zh-CN" altLang="en-US" sz="5400" b="1" dirty="0">
              <a:ln w="41275">
                <a:noFill/>
              </a:ln>
              <a:solidFill>
                <a:srgbClr val="FF0000"/>
              </a:solidFill>
              <a:ea typeface="汉仪行楷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3778409" y="1220755"/>
            <a:ext cx="1728192" cy="173773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endParaRPr lang="zh-CN" altLang="en-US" sz="15333" b="1" dirty="0">
              <a:ln w="41275">
                <a:solidFill>
                  <a:schemeClr val="bg1"/>
                </a:solidFill>
              </a:ln>
              <a:gradFill>
                <a:gsLst>
                  <a:gs pos="21000">
                    <a:srgbClr val="007600"/>
                  </a:gs>
                  <a:gs pos="72000">
                    <a:srgbClr val="50C81E"/>
                  </a:gs>
                </a:gsLst>
                <a:lin ang="7200000" scaled="0"/>
              </a:gradFill>
              <a:effectLst>
                <a:outerShdw blurRad="50800" dist="127000" dir="10800000" algn="r" rotWithShape="0">
                  <a:prstClr val="black">
                    <a:alpha val="40000"/>
                  </a:prstClr>
                </a:outerShdw>
              </a:effectLst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6577028" y="1614344"/>
            <a:ext cx="1728192" cy="173773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endParaRPr lang="zh-CN" altLang="en-US" sz="15333" b="1" dirty="0">
              <a:ln w="41275">
                <a:solidFill>
                  <a:schemeClr val="bg1"/>
                </a:solidFill>
              </a:ln>
              <a:gradFill>
                <a:gsLst>
                  <a:gs pos="21000">
                    <a:srgbClr val="007600"/>
                  </a:gs>
                  <a:gs pos="72000">
                    <a:srgbClr val="50C81E"/>
                  </a:gs>
                </a:gsLst>
                <a:lin ang="7200000" scaled="0"/>
              </a:gradFill>
              <a:effectLst>
                <a:outerShdw blurRad="50800" dist="127000" dir="10800000" algn="r" rotWithShape="0">
                  <a:prstClr val="black">
                    <a:alpha val="40000"/>
                  </a:prstClr>
                </a:outerShdw>
              </a:effectLst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7728181" y="1326312"/>
            <a:ext cx="1728192" cy="173773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endParaRPr lang="zh-CN" altLang="en-US" sz="15333" b="1" dirty="0">
              <a:ln w="41275">
                <a:solidFill>
                  <a:schemeClr val="bg1"/>
                </a:solidFill>
              </a:ln>
              <a:gradFill>
                <a:gsLst>
                  <a:gs pos="21000">
                    <a:srgbClr val="021381"/>
                  </a:gs>
                  <a:gs pos="79000">
                    <a:srgbClr val="3EA3F7"/>
                  </a:gs>
                </a:gsLst>
                <a:lin ang="7200000" scaled="0"/>
              </a:gradFill>
              <a:effectLst>
                <a:outerShdw blurRad="50800" dist="127000" dir="10800000" algn="r" rotWithShape="0">
                  <a:prstClr val="black">
                    <a:alpha val="40000"/>
                  </a:prstClr>
                </a:outerShdw>
              </a:effectLst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07463" y="-962925"/>
            <a:ext cx="8889096" cy="3672180"/>
            <a:chOff x="2630597" y="-722194"/>
            <a:chExt cx="6666822" cy="275413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10326">
              <a:off x="5450040" y="-368479"/>
              <a:ext cx="3847379" cy="24004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34392">
              <a:off x="2630597" y="-722194"/>
              <a:ext cx="3847379" cy="2400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40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2" name="Group 10"/>
          <p:cNvGrpSpPr>
            <a:grpSpLocks/>
          </p:cNvGrpSpPr>
          <p:nvPr/>
        </p:nvGrpSpPr>
        <p:grpSpPr bwMode="auto">
          <a:xfrm>
            <a:off x="4343400" y="609600"/>
            <a:ext cx="3352800" cy="1143000"/>
            <a:chOff x="2819400" y="1252538"/>
            <a:chExt cx="3352800" cy="1143000"/>
          </a:xfrm>
        </p:grpSpPr>
        <p:sp>
          <p:nvSpPr>
            <p:cNvPr id="6" name="Plaque 5"/>
            <p:cNvSpPr/>
            <p:nvPr/>
          </p:nvSpPr>
          <p:spPr>
            <a:xfrm>
              <a:off x="2819400" y="1252538"/>
              <a:ext cx="3352800" cy="1143000"/>
            </a:xfrm>
            <a:prstGeom prst="plaqu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graphicFrame>
          <p:nvGraphicFramePr>
            <p:cNvPr id="4100" name="Object 2"/>
            <p:cNvGraphicFramePr>
              <a:graphicFrameLocks noChangeAspect="1"/>
            </p:cNvGraphicFramePr>
            <p:nvPr/>
          </p:nvGraphicFramePr>
          <p:xfrm>
            <a:off x="2895600" y="1328738"/>
            <a:ext cx="31242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Equation" r:id="rId3" imgW="1041120" imgH="304560" progId="Equation.DSMT4">
                    <p:embed/>
                  </p:oleObj>
                </mc:Choice>
                <mc:Fallback>
                  <p:oleObj name="Equation" r:id="rId3" imgW="1041120" imgH="304560" progId="Equation.DSMT4">
                    <p:embed/>
                    <p:pic>
                      <p:nvPicPr>
                        <p:cNvPr id="410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1328738"/>
                          <a:ext cx="3124200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3" name="Group 3"/>
          <p:cNvGrpSpPr>
            <a:grpSpLocks/>
          </p:cNvGrpSpPr>
          <p:nvPr/>
        </p:nvGrpSpPr>
        <p:grpSpPr bwMode="auto">
          <a:xfrm>
            <a:off x="1401683" y="1747838"/>
            <a:ext cx="968535" cy="1015663"/>
            <a:chOff x="-437282" y="-304800"/>
            <a:chExt cx="1961838" cy="1669127"/>
          </a:xfrm>
        </p:grpSpPr>
        <p:sp>
          <p:nvSpPr>
            <p:cNvPr id="13" name="Rounded Rectangle 12"/>
            <p:cNvSpPr/>
            <p:nvPr/>
          </p:nvSpPr>
          <p:spPr>
            <a:xfrm>
              <a:off x="-3015" y="438"/>
              <a:ext cx="1147969" cy="91310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437282" y="-304800"/>
              <a:ext cx="1961838" cy="16691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?</a:t>
              </a:r>
              <a:r>
                <a:rPr lang="en-US" sz="4400" b="1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</p:grpSp>
      <p:sp>
        <p:nvSpPr>
          <p:cNvPr id="4104" name="Rectangle 14"/>
          <p:cNvSpPr>
            <a:spLocks noChangeArrowheads="1"/>
          </p:cNvSpPr>
          <p:nvPr/>
        </p:nvSpPr>
        <p:spPr bwMode="auto">
          <a:xfrm>
            <a:off x="2286000" y="21336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6385746" y="2364432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(1.5)</a:t>
            </a:r>
            <a:r>
              <a:rPr lang="en-US" altLang="en-US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.8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464733"/>
              </p:ext>
            </p:extLst>
          </p:nvPr>
        </p:nvGraphicFramePr>
        <p:xfrm>
          <a:off x="3447330" y="2034309"/>
          <a:ext cx="1810470" cy="109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876240" imgH="533160" progId="Equation.DSMT4">
                  <p:embed/>
                </p:oleObj>
              </mc:Choice>
              <mc:Fallback>
                <p:oleObj name="Equation" r:id="rId5" imgW="876240" imgH="53316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330" y="2034309"/>
                        <a:ext cx="1810470" cy="10938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46"/>
          <p:cNvSpPr txBox="1">
            <a:spLocks noChangeArrowheads="1"/>
          </p:cNvSpPr>
          <p:nvPr/>
        </p:nvSpPr>
        <p:spPr bwMode="auto">
          <a:xfrm>
            <a:off x="914400" y="3119438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238704"/>
              </p:ext>
            </p:extLst>
          </p:nvPr>
        </p:nvGraphicFramePr>
        <p:xfrm>
          <a:off x="3449638" y="3549649"/>
          <a:ext cx="3941761" cy="111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7" imgW="1879560" imgH="533160" progId="Equation.DSMT4">
                  <p:embed/>
                </p:oleObj>
              </mc:Choice>
              <mc:Fallback>
                <p:oleObj name="Equation" r:id="rId7" imgW="1879560" imgH="533160" progId="Equation.DSMT4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3549649"/>
                        <a:ext cx="3941761" cy="11149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Rectangle 22"/>
          <p:cNvSpPr>
            <a:spLocks noChangeArrowheads="1"/>
          </p:cNvSpPr>
          <p:nvPr/>
        </p:nvSpPr>
        <p:spPr bwMode="auto">
          <a:xfrm>
            <a:off x="2819401" y="3733800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sp>
        <p:nvSpPr>
          <p:cNvPr id="3086" name="Rectangle 23"/>
          <p:cNvSpPr>
            <a:spLocks noChangeArrowheads="1"/>
          </p:cNvSpPr>
          <p:nvPr/>
        </p:nvSpPr>
        <p:spPr bwMode="auto">
          <a:xfrm>
            <a:off x="1708732" y="4724400"/>
            <a:ext cx="8502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(1,5)</a:t>
            </a:r>
            <a:r>
              <a:rPr lang="en-US" alt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.8   =    (1,5)</a:t>
            </a:r>
            <a:r>
              <a:rPr lang="en-US" alt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en-US" alt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(1,5.2)</a:t>
            </a:r>
            <a:r>
              <a:rPr lang="en-US" alt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3</a:t>
            </a:r>
            <a:r>
              <a:rPr lang="en-US" alt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6317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3085" grpId="0"/>
      <p:bldP spid="30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828800" y="23622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altLang="en-US" sz="2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1524000" y="3056409"/>
            <a:ext cx="2167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prstClr val="black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629400" y="2286000"/>
            <a:ext cx="4572000" cy="2336800"/>
            <a:chOff x="5105400" y="1447800"/>
            <a:chExt cx="4572000" cy="2336800"/>
          </a:xfrm>
        </p:grpSpPr>
        <p:graphicFrame>
          <p:nvGraphicFramePr>
            <p:cNvPr id="5128" name="Object 2"/>
            <p:cNvGraphicFramePr>
              <a:graphicFrameLocks noChangeAspect="1"/>
            </p:cNvGraphicFramePr>
            <p:nvPr/>
          </p:nvGraphicFramePr>
          <p:xfrm>
            <a:off x="5486400" y="1447800"/>
            <a:ext cx="2224088" cy="73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0" name="Equation" r:id="rId3" imgW="1600200" imgH="533160" progId="Equation.DSMT4">
                    <p:embed/>
                  </p:oleObj>
                </mc:Choice>
                <mc:Fallback>
                  <p:oleObj name="Equation" r:id="rId3" imgW="1600200" imgH="533160" progId="Equation.DSMT4">
                    <p:embed/>
                    <p:pic>
                      <p:nvPicPr>
                        <p:cNvPr id="512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447800"/>
                          <a:ext cx="2224088" cy="735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3"/>
            <p:cNvGraphicFramePr>
              <a:graphicFrameLocks noChangeAspect="1"/>
            </p:cNvGraphicFramePr>
            <p:nvPr/>
          </p:nvGraphicFramePr>
          <p:xfrm>
            <a:off x="5511084" y="2209800"/>
            <a:ext cx="2601913" cy="73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" name="Equation" r:id="rId5" imgW="1879560" imgH="533160" progId="Equation.DSMT4">
                    <p:embed/>
                  </p:oleObj>
                </mc:Choice>
                <mc:Fallback>
                  <p:oleObj name="Equation" r:id="rId5" imgW="1879560" imgH="533160" progId="Equation.DSMT4">
                    <p:embed/>
                    <p:pic>
                      <p:nvPicPr>
                        <p:cNvPr id="512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1084" y="2209800"/>
                          <a:ext cx="2601913" cy="735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4"/>
            <p:cNvGraphicFramePr>
              <a:graphicFrameLocks noChangeAspect="1"/>
            </p:cNvGraphicFramePr>
            <p:nvPr/>
          </p:nvGraphicFramePr>
          <p:xfrm>
            <a:off x="5562600" y="3048000"/>
            <a:ext cx="2154238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2" name="Equation" r:id="rId7" imgW="1549080" imgH="533160" progId="Equation.DSMT4">
                    <p:embed/>
                  </p:oleObj>
                </mc:Choice>
                <mc:Fallback>
                  <p:oleObj name="Equation" r:id="rId7" imgW="1549080" imgH="533160" progId="Equation.DSMT4">
                    <p:embed/>
                    <p:pic>
                      <p:nvPicPr>
                        <p:cNvPr id="513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3048000"/>
                          <a:ext cx="2154238" cy="736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9" name="Rectangle 21"/>
            <p:cNvSpPr>
              <a:spLocks noChangeArrowheads="1"/>
            </p:cNvSpPr>
            <p:nvPr/>
          </p:nvSpPr>
          <p:spPr bwMode="auto">
            <a:xfrm>
              <a:off x="5105400" y="1568747"/>
              <a:ext cx="4572000" cy="209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sym typeface="Symbol" panose="05050102010706020507" pitchFamily="18" charset="2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sym typeface="Symbol" panose="05050102010706020507" pitchFamily="18" charset="2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sym typeface="Symbol" panose="05050102010706020507" pitchFamily="18" charset="2"/>
              </a:endParaRPr>
            </a:p>
            <a:p>
              <a:pPr eaLnBrk="1" fontAlgn="base" hangingPunct="1">
                <a:spcBef>
                  <a:spcPts val="120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prstClr val="black"/>
                  </a:solidFill>
                  <a:sym typeface="Symbol" panose="05050102010706020507" pitchFamily="18" charset="2"/>
                </a:rPr>
                <a:t></a:t>
              </a: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5135" name="Group 3"/>
          <p:cNvGrpSpPr>
            <a:grpSpLocks/>
          </p:cNvGrpSpPr>
          <p:nvPr/>
        </p:nvGrpSpPr>
        <p:grpSpPr bwMode="auto">
          <a:xfrm>
            <a:off x="1363153" y="381000"/>
            <a:ext cx="893194" cy="923330"/>
            <a:chOff x="-360979" y="-304800"/>
            <a:chExt cx="1809229" cy="1517388"/>
          </a:xfrm>
        </p:grpSpPr>
        <p:sp>
          <p:nvSpPr>
            <p:cNvPr id="25" name="Rounded Rectangle 24"/>
            <p:cNvSpPr/>
            <p:nvPr/>
          </p:nvSpPr>
          <p:spPr>
            <a:xfrm>
              <a:off x="-3015" y="439"/>
              <a:ext cx="1147969" cy="91310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360979" y="-304800"/>
              <a:ext cx="1809229" cy="1517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?</a:t>
              </a:r>
              <a:r>
                <a:rPr lang="en-US" sz="4000" b="1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sp>
        <p:nvSpPr>
          <p:cNvPr id="5136" name="Rectangle 26"/>
          <p:cNvSpPr>
            <a:spLocks noChangeArrowheads="1"/>
          </p:cNvSpPr>
          <p:nvPr/>
        </p:nvSpPr>
        <p:spPr bwMode="auto">
          <a:xfrm>
            <a:off x="2362200" y="6096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sánh:</a:t>
            </a:r>
            <a:endParaRPr lang="en-US" altLang="en-US" sz="2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733800" y="4572000"/>
            <a:ext cx="4572000" cy="1709738"/>
            <a:chOff x="2438400" y="5148262"/>
            <a:chExt cx="4572000" cy="1709738"/>
          </a:xfrm>
        </p:grpSpPr>
        <p:sp>
          <p:nvSpPr>
            <p:cNvPr id="15" name="Plaque 14"/>
            <p:cNvSpPr/>
            <p:nvPr/>
          </p:nvSpPr>
          <p:spPr>
            <a:xfrm>
              <a:off x="2438400" y="5715000"/>
              <a:ext cx="4572000" cy="1143000"/>
            </a:xfrm>
            <a:prstGeom prst="plaqu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144" name="Group 3"/>
            <p:cNvGrpSpPr>
              <a:grpSpLocks/>
            </p:cNvGrpSpPr>
            <p:nvPr/>
          </p:nvGrpSpPr>
          <p:grpSpPr bwMode="auto">
            <a:xfrm>
              <a:off x="3475037" y="5148262"/>
              <a:ext cx="2392363" cy="566738"/>
              <a:chOff x="23872" y="636"/>
              <a:chExt cx="4839260" cy="930891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99582" y="636"/>
                <a:ext cx="4001139" cy="912637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3872" y="71121"/>
                <a:ext cx="4839260" cy="8604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 dirty="0" err="1">
                    <a:ln w="31550" cmpd="sng">
                      <a:gradFill>
                        <a:gsLst>
                          <a:gs pos="25000">
                            <a:srgbClr val="4F81BD">
                              <a:shade val="25000"/>
                              <a:satMod val="190000"/>
                            </a:srgbClr>
                          </a:gs>
                          <a:gs pos="80000">
                            <a:srgbClr val="4F81BD">
                              <a:tint val="75000"/>
                              <a:satMod val="19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2B2FE1"/>
                    </a:solidFill>
                    <a:effectLst>
                      <a:outerShdw blurRad="41275" dist="12700" dir="120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800" dirty="0">
                    <a:ln w="31550" cmpd="sng">
                      <a:gradFill>
                        <a:gsLst>
                          <a:gs pos="25000">
                            <a:srgbClr val="4F81BD">
                              <a:shade val="25000"/>
                              <a:satMod val="190000"/>
                            </a:srgbClr>
                          </a:gs>
                          <a:gs pos="80000">
                            <a:srgbClr val="4F81BD">
                              <a:tint val="75000"/>
                              <a:satMod val="19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2B2FE1"/>
                    </a:solidFill>
                    <a:effectLst>
                      <a:outerShdw blurRad="41275" dist="12700" dir="120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n w="31550" cmpd="sng">
                      <a:gradFill>
                        <a:gsLst>
                          <a:gs pos="25000">
                            <a:srgbClr val="4F81BD">
                              <a:shade val="25000"/>
                              <a:satMod val="190000"/>
                            </a:srgbClr>
                          </a:gs>
                          <a:gs pos="80000">
                            <a:srgbClr val="4F81BD">
                              <a:tint val="75000"/>
                              <a:satMod val="19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2B2FE1"/>
                    </a:solidFill>
                    <a:effectLst>
                      <a:outerShdw blurRad="41275" dist="12700" dir="120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endParaRPr lang="en-US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5127" name="Object 6"/>
            <p:cNvGraphicFramePr>
              <a:graphicFrameLocks noChangeAspect="1"/>
            </p:cNvGraphicFramePr>
            <p:nvPr/>
          </p:nvGraphicFramePr>
          <p:xfrm>
            <a:off x="2819400" y="5681662"/>
            <a:ext cx="3827462" cy="1165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" name="Equation" r:id="rId9" imgW="1422360" imgH="558720" progId="Equation.DSMT4">
                    <p:embed/>
                  </p:oleObj>
                </mc:Choice>
                <mc:Fallback>
                  <p:oleObj name="Equation" r:id="rId9" imgW="1422360" imgH="558720" progId="Equation.DSMT4">
                    <p:embed/>
                    <p:pic>
                      <p:nvPicPr>
                        <p:cNvPr id="512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5681662"/>
                          <a:ext cx="3827462" cy="1165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Box 46"/>
          <p:cNvSpPr txBox="1">
            <a:spLocks noChangeArrowheads="1"/>
          </p:cNvSpPr>
          <p:nvPr/>
        </p:nvSpPr>
        <p:spPr bwMode="auto">
          <a:xfrm>
            <a:off x="1524000" y="1600201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4117" name="Rectangle 33"/>
          <p:cNvSpPr>
            <a:spLocks noChangeArrowheads="1"/>
          </p:cNvSpPr>
          <p:nvPr/>
        </p:nvSpPr>
        <p:spPr bwMode="auto">
          <a:xfrm>
            <a:off x="1600200" y="6248400"/>
            <a:ext cx="922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thừa của một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lũy thừa.</a:t>
            </a:r>
            <a:endParaRPr lang="en-US" altLang="en-US" sz="3200" b="1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638426" y="982663"/>
          <a:ext cx="19780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11" imgW="1422360" imgH="545760" progId="Equation.DSMT4">
                  <p:embed/>
                </p:oleObj>
              </mc:Choice>
              <mc:Fallback>
                <p:oleObj name="Equation" r:id="rId11" imgW="1422360" imgH="545760" progId="Equation.DSMT4">
                  <p:embed/>
                  <p:pic>
                    <p:nvPicPr>
                      <p:cNvPr id="51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6" y="982663"/>
                        <a:ext cx="1978025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6705600" y="914401"/>
          <a:ext cx="2173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13" imgW="1562040" imgH="545760" progId="Equation.DSMT4">
                  <p:embed/>
                </p:oleObj>
              </mc:Choice>
              <mc:Fallback>
                <p:oleObj name="Equation" r:id="rId13" imgW="1562040" imgH="545760" progId="Equation.DSMT4">
                  <p:embed/>
                  <p:pic>
                    <p:nvPicPr>
                      <p:cNvPr id="51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914401"/>
                        <a:ext cx="2173288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2438400" y="2133601"/>
          <a:ext cx="25717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15" imgW="1803240" imgH="533160" progId="Equation.DSMT4">
                  <p:embed/>
                </p:oleObj>
              </mc:Choice>
              <mc:Fallback>
                <p:oleObj name="Equation" r:id="rId15" imgW="1803240" imgH="533160" progId="Equation.DSMT4">
                  <p:embed/>
                  <p:pic>
                    <p:nvPicPr>
                      <p:cNvPr id="410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1"/>
                        <a:ext cx="257175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1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2438401" y="2971800"/>
          <a:ext cx="2722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17" imgW="1917360" imgH="482400" progId="Equation.DSMT4">
                  <p:embed/>
                </p:oleObj>
              </mc:Choice>
              <mc:Fallback>
                <p:oleObj name="Equation" r:id="rId17" imgW="1917360" imgH="482400" progId="Equation.DSMT4">
                  <p:embed/>
                  <p:pic>
                    <p:nvPicPr>
                      <p:cNvPr id="410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2971800"/>
                        <a:ext cx="27225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4102" name="Object 13"/>
          <p:cNvGraphicFramePr>
            <a:graphicFrameLocks noChangeAspect="1"/>
          </p:cNvGraphicFramePr>
          <p:nvPr/>
        </p:nvGraphicFramePr>
        <p:xfrm>
          <a:off x="2446338" y="3733800"/>
          <a:ext cx="17446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19" imgW="977760" imgH="431640" progId="Equation.DSMT4">
                  <p:embed/>
                </p:oleObj>
              </mc:Choice>
              <mc:Fallback>
                <p:oleObj name="Equation" r:id="rId19" imgW="977760" imgH="431640" progId="Equation.DSMT4">
                  <p:embed/>
                  <p:pic>
                    <p:nvPicPr>
                      <p:cNvPr id="410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3733800"/>
                        <a:ext cx="17446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005884" y="-69165"/>
            <a:ext cx="73667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Lũy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1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thương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  <p:bldP spid="33" grpId="0" autoUpdateAnimBg="0"/>
      <p:bldP spid="4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4" name="Group 3"/>
          <p:cNvGrpSpPr>
            <a:grpSpLocks/>
          </p:cNvGrpSpPr>
          <p:nvPr/>
        </p:nvGrpSpPr>
        <p:grpSpPr bwMode="auto">
          <a:xfrm>
            <a:off x="1401683" y="1747838"/>
            <a:ext cx="968535" cy="1015663"/>
            <a:chOff x="-437282" y="-304800"/>
            <a:chExt cx="1961838" cy="1669127"/>
          </a:xfrm>
        </p:grpSpPr>
        <p:sp>
          <p:nvSpPr>
            <p:cNvPr id="13" name="Rounded Rectangle 12"/>
            <p:cNvSpPr/>
            <p:nvPr/>
          </p:nvSpPr>
          <p:spPr>
            <a:xfrm>
              <a:off x="-3015" y="438"/>
              <a:ext cx="1147969" cy="91310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437282" y="-304800"/>
              <a:ext cx="1961838" cy="16691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?</a:t>
              </a:r>
              <a:r>
                <a:rPr lang="en-US" sz="4400" b="1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</p:grp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2286000" y="21336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TextBox 46"/>
          <p:cNvSpPr txBox="1">
            <a:spLocks noChangeArrowheads="1"/>
          </p:cNvSpPr>
          <p:nvPr/>
        </p:nvSpPr>
        <p:spPr bwMode="auto">
          <a:xfrm>
            <a:off x="1219200" y="3119438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57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</a:endParaRPr>
          </a:p>
        </p:txBody>
      </p:sp>
      <p:grpSp>
        <p:nvGrpSpPr>
          <p:cNvPr id="6158" name="Group 31"/>
          <p:cNvGrpSpPr>
            <a:grpSpLocks/>
          </p:cNvGrpSpPr>
          <p:nvPr/>
        </p:nvGrpSpPr>
        <p:grpSpPr bwMode="auto">
          <a:xfrm>
            <a:off x="3886200" y="609600"/>
            <a:ext cx="4572000" cy="1176338"/>
            <a:chOff x="2438400" y="5681662"/>
            <a:chExt cx="4572000" cy="1176338"/>
          </a:xfrm>
        </p:grpSpPr>
        <p:sp>
          <p:nvSpPr>
            <p:cNvPr id="22" name="Plaque 21"/>
            <p:cNvSpPr/>
            <p:nvPr/>
          </p:nvSpPr>
          <p:spPr>
            <a:xfrm>
              <a:off x="2438400" y="5715000"/>
              <a:ext cx="4572000" cy="1143000"/>
            </a:xfrm>
            <a:prstGeom prst="plaqu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graphicFrame>
          <p:nvGraphicFramePr>
            <p:cNvPr id="6152" name="Object 6"/>
            <p:cNvGraphicFramePr>
              <a:graphicFrameLocks noChangeAspect="1"/>
            </p:cNvGraphicFramePr>
            <p:nvPr/>
          </p:nvGraphicFramePr>
          <p:xfrm>
            <a:off x="2819400" y="5681662"/>
            <a:ext cx="3827462" cy="1165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name="Equation" r:id="rId3" imgW="1422360" imgH="558720" progId="Equation.DSMT4">
                    <p:embed/>
                  </p:oleObj>
                </mc:Choice>
                <mc:Fallback>
                  <p:oleObj name="Equation" r:id="rId3" imgW="1422360" imgH="558720" progId="Equation.DSMT4">
                    <p:embed/>
                    <p:pic>
                      <p:nvPicPr>
                        <p:cNvPr id="615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5681662"/>
                          <a:ext cx="3827462" cy="1165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9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877342"/>
              </p:ext>
            </p:extLst>
          </p:nvPr>
        </p:nvGraphicFramePr>
        <p:xfrm>
          <a:off x="2286000" y="3758553"/>
          <a:ext cx="2870199" cy="97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5" imgW="1562040" imgH="533160" progId="Equation.DSMT4">
                  <p:embed/>
                </p:oleObj>
              </mc:Choice>
              <mc:Fallback>
                <p:oleObj name="Equation" r:id="rId5" imgW="1562040" imgH="533160" progId="Equation.DSMT4">
                  <p:embed/>
                  <p:pic>
                    <p:nvPicPr>
                      <p:cNvPr id="51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58553"/>
                        <a:ext cx="2870199" cy="9717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</a:endParaRPr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60305"/>
              </p:ext>
            </p:extLst>
          </p:nvPr>
        </p:nvGraphicFramePr>
        <p:xfrm>
          <a:off x="6420526" y="3763171"/>
          <a:ext cx="3561674" cy="94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7" imgW="2108160" imgH="558720" progId="Equation.DSMT4">
                  <p:embed/>
                </p:oleObj>
              </mc:Choice>
              <mc:Fallback>
                <p:oleObj name="Equation" r:id="rId7" imgW="2108160" imgH="558720" progId="Equation.DSMT4">
                  <p:embed/>
                  <p:pic>
                    <p:nvPicPr>
                      <p:cNvPr id="51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526" y="3763171"/>
                        <a:ext cx="3561674" cy="947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</a:endParaRPr>
          </a:p>
        </p:txBody>
      </p:sp>
      <p:graphicFrame>
        <p:nvGraphicFramePr>
          <p:cNvPr id="51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33326"/>
              </p:ext>
            </p:extLst>
          </p:nvPr>
        </p:nvGraphicFramePr>
        <p:xfrm>
          <a:off x="2971799" y="5144162"/>
          <a:ext cx="4475717" cy="110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9" imgW="2145960" imgH="533160" progId="Equation.DSMT4">
                  <p:embed/>
                </p:oleObj>
              </mc:Choice>
              <mc:Fallback>
                <p:oleObj name="Equation" r:id="rId9" imgW="2145960" imgH="533160" progId="Equation.DSMT4">
                  <p:embed/>
                  <p:pic>
                    <p:nvPicPr>
                      <p:cNvPr id="512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799" y="5144162"/>
                        <a:ext cx="4475717" cy="1104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858968"/>
              </p:ext>
            </p:extLst>
          </p:nvPr>
        </p:nvGraphicFramePr>
        <p:xfrm>
          <a:off x="3501776" y="2185193"/>
          <a:ext cx="917824" cy="1132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11" imgW="380880" imgH="469800" progId="Equation.DSMT4">
                  <p:embed/>
                </p:oleObj>
              </mc:Choice>
              <mc:Fallback>
                <p:oleObj name="Equation" r:id="rId11" imgW="380880" imgH="469800" progId="Equation.DSMT4">
                  <p:embed/>
                  <p:pic>
                    <p:nvPicPr>
                      <p:cNvPr id="61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776" y="2185193"/>
                        <a:ext cx="917824" cy="1132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124561"/>
              </p:ext>
            </p:extLst>
          </p:nvPr>
        </p:nvGraphicFramePr>
        <p:xfrm>
          <a:off x="5181599" y="2286000"/>
          <a:ext cx="1238927" cy="103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13" imgW="609480" imgH="507960" progId="Equation.DSMT4">
                  <p:embed/>
                </p:oleObj>
              </mc:Choice>
              <mc:Fallback>
                <p:oleObj name="Equation" r:id="rId13" imgW="609480" imgH="507960" progId="Equation.DSMT4">
                  <p:embed/>
                  <p:pic>
                    <p:nvPicPr>
                      <p:cNvPr id="61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599" y="2286000"/>
                        <a:ext cx="1238927" cy="1031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79646"/>
              </p:ext>
            </p:extLst>
          </p:nvPr>
        </p:nvGraphicFramePr>
        <p:xfrm>
          <a:off x="7620000" y="2259014"/>
          <a:ext cx="838201" cy="107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15" imgW="368280" imgH="469800" progId="Equation.DSMT4">
                  <p:embed/>
                </p:oleObj>
              </mc:Choice>
              <mc:Fallback>
                <p:oleObj name="Equation" r:id="rId15" imgW="368280" imgH="469800" progId="Equation.DSMT4">
                  <p:embed/>
                  <p:pic>
                    <p:nvPicPr>
                      <p:cNvPr id="61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59014"/>
                        <a:ext cx="838201" cy="1070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8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1439353" y="1747838"/>
            <a:ext cx="893194" cy="923330"/>
            <a:chOff x="-360979" y="-304800"/>
            <a:chExt cx="1809229" cy="1517388"/>
          </a:xfrm>
        </p:grpSpPr>
        <p:sp>
          <p:nvSpPr>
            <p:cNvPr id="13" name="Rounded Rectangle 12"/>
            <p:cNvSpPr/>
            <p:nvPr/>
          </p:nvSpPr>
          <p:spPr>
            <a:xfrm>
              <a:off x="-3015" y="438"/>
              <a:ext cx="1147969" cy="91310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360979" y="-304800"/>
              <a:ext cx="1809229" cy="1517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?</a:t>
              </a:r>
              <a:r>
                <a:rPr lang="en-US" sz="4000" b="1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5</a:t>
              </a:r>
            </a:p>
          </p:txBody>
        </p:sp>
      </p:grp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2286000" y="2057401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TextBox 46"/>
          <p:cNvSpPr txBox="1">
            <a:spLocks noChangeArrowheads="1"/>
          </p:cNvSpPr>
          <p:nvPr/>
        </p:nvSpPr>
        <p:spPr bwMode="auto">
          <a:xfrm>
            <a:off x="1600200" y="31194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7176" name="Group 31"/>
          <p:cNvGrpSpPr>
            <a:grpSpLocks/>
          </p:cNvGrpSpPr>
          <p:nvPr/>
        </p:nvGrpSpPr>
        <p:grpSpPr bwMode="auto">
          <a:xfrm>
            <a:off x="6083300" y="-11113"/>
            <a:ext cx="4572000" cy="1176338"/>
            <a:chOff x="2438400" y="5681662"/>
            <a:chExt cx="4572000" cy="1176338"/>
          </a:xfrm>
        </p:grpSpPr>
        <p:sp>
          <p:nvSpPr>
            <p:cNvPr id="22" name="Plaque 21"/>
            <p:cNvSpPr/>
            <p:nvPr/>
          </p:nvSpPr>
          <p:spPr>
            <a:xfrm>
              <a:off x="2438400" y="5715000"/>
              <a:ext cx="4572000" cy="1143000"/>
            </a:xfrm>
            <a:prstGeom prst="plaqu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graphicFrame>
          <p:nvGraphicFramePr>
            <p:cNvPr id="7171" name="Object 2"/>
            <p:cNvGraphicFramePr>
              <a:graphicFrameLocks noChangeAspect="1"/>
            </p:cNvGraphicFramePr>
            <p:nvPr/>
          </p:nvGraphicFramePr>
          <p:xfrm>
            <a:off x="2819400" y="5681662"/>
            <a:ext cx="3827462" cy="1165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Equation" r:id="rId3" imgW="1422360" imgH="558720" progId="Equation.DSMT4">
                    <p:embed/>
                  </p:oleObj>
                </mc:Choice>
                <mc:Fallback>
                  <p:oleObj name="Equation" r:id="rId3" imgW="1422360" imgH="558720" progId="Equation.DSMT4">
                    <p:embed/>
                    <p:pic>
                      <p:nvPicPr>
                        <p:cNvPr id="717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5681662"/>
                          <a:ext cx="3827462" cy="1165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80" name="Rectangle 20"/>
          <p:cNvSpPr>
            <a:spLocks noChangeArrowheads="1"/>
          </p:cNvSpPr>
          <p:nvPr/>
        </p:nvSpPr>
        <p:spPr bwMode="auto">
          <a:xfrm>
            <a:off x="2438400" y="2514601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(0,125)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. 8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181" name="Rectangle 22"/>
          <p:cNvSpPr>
            <a:spLocks noChangeArrowheads="1"/>
          </p:cNvSpPr>
          <p:nvPr/>
        </p:nvSpPr>
        <p:spPr bwMode="auto">
          <a:xfrm>
            <a:off x="6400800" y="2463801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(-39)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13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2514600" y="4038601"/>
            <a:ext cx="553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(0,125)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.8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 (0,125.8)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 1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9" name="Rectangle 23"/>
          <p:cNvSpPr>
            <a:spLocks noChangeArrowheads="1"/>
          </p:cNvSpPr>
          <p:nvPr/>
        </p:nvSpPr>
        <p:spPr bwMode="auto">
          <a:xfrm>
            <a:off x="2514600" y="5105401"/>
            <a:ext cx="5875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(-39)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(13)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(-39 : 13)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 -3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 81</a:t>
            </a:r>
            <a:r>
              <a:rPr lang="en-US" altLang="en-US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84" name="Group 10"/>
          <p:cNvGrpSpPr>
            <a:grpSpLocks/>
          </p:cNvGrpSpPr>
          <p:nvPr/>
        </p:nvGrpSpPr>
        <p:grpSpPr bwMode="auto">
          <a:xfrm>
            <a:off x="1524000" y="12700"/>
            <a:ext cx="3352800" cy="1143000"/>
            <a:chOff x="2819400" y="1252538"/>
            <a:chExt cx="3352800" cy="1143000"/>
          </a:xfrm>
        </p:grpSpPr>
        <p:sp>
          <p:nvSpPr>
            <p:cNvPr id="21" name="Plaque 20"/>
            <p:cNvSpPr/>
            <p:nvPr/>
          </p:nvSpPr>
          <p:spPr>
            <a:xfrm>
              <a:off x="2819400" y="1252538"/>
              <a:ext cx="3352800" cy="1143000"/>
            </a:xfrm>
            <a:prstGeom prst="plaqu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2895600" y="1328738"/>
            <a:ext cx="31242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Equation" r:id="rId5" imgW="1041120" imgH="304560" progId="Equation.DSMT4">
                    <p:embed/>
                  </p:oleObj>
                </mc:Choice>
                <mc:Fallback>
                  <p:oleObj name="Equation" r:id="rId5" imgW="1041120" imgH="304560" progId="Equation.DSMT4">
                    <p:embed/>
                    <p:pic>
                      <p:nvPicPr>
                        <p:cNvPr id="717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1328738"/>
                          <a:ext cx="3124200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064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6158" grpId="0"/>
      <p:bldP spid="61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TextBox 3"/>
          <p:cNvSpPr txBox="1">
            <a:spLocks noChangeArrowheads="1"/>
          </p:cNvSpPr>
          <p:nvPr/>
        </p:nvSpPr>
        <p:spPr bwMode="auto">
          <a:xfrm>
            <a:off x="2362200" y="11430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dấu “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vào ô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đúng, sai 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hợp.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các câu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có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05200" y="1"/>
            <a:ext cx="5410200" cy="5847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Cñng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cè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-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LUYÖN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 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TËP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TimeH" pitchFamily="34" charset="0"/>
              <a:cs typeface="Aharoni" pitchFamily="2" charset="-79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32" name="Rectangle 26"/>
          <p:cNvSpPr>
            <a:spLocks noChangeArrowheads="1"/>
          </p:cNvSpPr>
          <p:nvPr/>
        </p:nvSpPr>
        <p:spPr bwMode="auto">
          <a:xfrm>
            <a:off x="1524000" y="762001"/>
            <a:ext cx="26670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2B2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34: (SGK/22)</a:t>
            </a:r>
            <a:r>
              <a:rPr lang="en-US" altLang="en-US" sz="24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12900" y="1524000"/>
          <a:ext cx="8991600" cy="545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10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81"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081">
                <a:tc>
                  <a:txBody>
                    <a:bodyPr/>
                    <a:lstStyle/>
                    <a:p>
                      <a:endParaRPr lang="en-US" sz="4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081">
                <a:tc>
                  <a:txBody>
                    <a:bodyPr/>
                    <a:lstStyle/>
                    <a:p>
                      <a:endParaRPr lang="en-US" sz="4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008"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453">
                <a:tc>
                  <a:txBody>
                    <a:bodyPr/>
                    <a:lstStyle/>
                    <a:p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453">
                <a:tc>
                  <a:txBody>
                    <a:bodyPr/>
                    <a:lstStyle/>
                    <a:p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218" name="Object 13"/>
          <p:cNvGraphicFramePr>
            <a:graphicFrameLocks noChangeAspect="1"/>
          </p:cNvGraphicFramePr>
          <p:nvPr/>
        </p:nvGraphicFramePr>
        <p:xfrm>
          <a:off x="1600201" y="2362201"/>
          <a:ext cx="22320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3" imgW="1562040" imgH="304560" progId="Equation.DSMT4">
                  <p:embed/>
                </p:oleObj>
              </mc:Choice>
              <mc:Fallback>
                <p:oleObj name="Equation" r:id="rId3" imgW="1562040" imgH="304560" progId="Equation.DSMT4">
                  <p:embed/>
                  <p:pic>
                    <p:nvPicPr>
                      <p:cNvPr id="92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2362201"/>
                        <a:ext cx="22320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4"/>
          <p:cNvGraphicFramePr>
            <a:graphicFrameLocks noChangeAspect="1"/>
          </p:cNvGraphicFramePr>
          <p:nvPr/>
        </p:nvGraphicFramePr>
        <p:xfrm>
          <a:off x="1643064" y="2971801"/>
          <a:ext cx="27765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5" imgW="1942920" imgH="304560" progId="Equation.DSMT4">
                  <p:embed/>
                </p:oleObj>
              </mc:Choice>
              <mc:Fallback>
                <p:oleObj name="Equation" r:id="rId5" imgW="1942920" imgH="304560" progId="Equation.DSMT4">
                  <p:embed/>
                  <p:pic>
                    <p:nvPicPr>
                      <p:cNvPr id="921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4" y="2971801"/>
                        <a:ext cx="27765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5"/>
          <p:cNvGraphicFramePr>
            <a:graphicFrameLocks noChangeAspect="1"/>
          </p:cNvGraphicFramePr>
          <p:nvPr/>
        </p:nvGraphicFramePr>
        <p:xfrm>
          <a:off x="1622426" y="3733801"/>
          <a:ext cx="27209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7" imgW="1904760" imgH="304560" progId="Equation.DSMT4">
                  <p:embed/>
                </p:oleObj>
              </mc:Choice>
              <mc:Fallback>
                <p:oleObj name="Equation" r:id="rId7" imgW="1904760" imgH="304560" progId="Equation.DSMT4">
                  <p:embed/>
                  <p:pic>
                    <p:nvPicPr>
                      <p:cNvPr id="922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6" y="3733801"/>
                        <a:ext cx="27209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6"/>
          <p:cNvGraphicFramePr>
            <a:graphicFrameLocks noChangeAspect="1"/>
          </p:cNvGraphicFramePr>
          <p:nvPr/>
        </p:nvGraphicFramePr>
        <p:xfrm>
          <a:off x="1638301" y="4248150"/>
          <a:ext cx="232251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9" imgW="1625400" imgH="634680" progId="Equation.DSMT4">
                  <p:embed/>
                </p:oleObj>
              </mc:Choice>
              <mc:Fallback>
                <p:oleObj name="Equation" r:id="rId9" imgW="1625400" imgH="634680" progId="Equation.DSMT4">
                  <p:embed/>
                  <p:pic>
                    <p:nvPicPr>
                      <p:cNvPr id="922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1" y="4248150"/>
                        <a:ext cx="232251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7"/>
          <p:cNvGraphicFramePr>
            <a:graphicFrameLocks noChangeAspect="1"/>
          </p:cNvGraphicFramePr>
          <p:nvPr/>
        </p:nvGraphicFramePr>
        <p:xfrm>
          <a:off x="1611314" y="5170488"/>
          <a:ext cx="36464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11" imgW="2552400" imgH="533160" progId="Equation.DSMT4">
                  <p:embed/>
                </p:oleObj>
              </mc:Choice>
              <mc:Fallback>
                <p:oleObj name="Equation" r:id="rId11" imgW="2552400" imgH="533160" progId="Equation.DSMT4">
                  <p:embed/>
                  <p:pic>
                    <p:nvPicPr>
                      <p:cNvPr id="922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4" y="5170488"/>
                        <a:ext cx="36464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8"/>
          <p:cNvGraphicFramePr>
            <a:graphicFrameLocks noChangeAspect="1"/>
          </p:cNvGraphicFramePr>
          <p:nvPr/>
        </p:nvGraphicFramePr>
        <p:xfrm>
          <a:off x="1647826" y="6096000"/>
          <a:ext cx="20859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13" imgW="1460160" imgH="533160" progId="Equation.DSMT4">
                  <p:embed/>
                </p:oleObj>
              </mc:Choice>
              <mc:Fallback>
                <p:oleObj name="Equation" r:id="rId13" imgW="1460160" imgH="533160" progId="Equation.DSMT4">
                  <p:embed/>
                  <p:pic>
                    <p:nvPicPr>
                      <p:cNvPr id="922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6" y="6096000"/>
                        <a:ext cx="20859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057900" y="22733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21401" y="2133600"/>
            <a:ext cx="53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3200">
              <a:solidFill>
                <a:srgbClr val="FF0000"/>
              </a:solidFill>
            </a:endParaRPr>
          </a:p>
        </p:txBody>
      </p:sp>
      <p:graphicFrame>
        <p:nvGraphicFramePr>
          <p:cNvPr id="7218" name="Object 13"/>
          <p:cNvGraphicFramePr>
            <a:graphicFrameLocks noChangeAspect="1"/>
          </p:cNvGraphicFramePr>
          <p:nvPr/>
        </p:nvGraphicFramePr>
        <p:xfrm>
          <a:off x="6811963" y="2362201"/>
          <a:ext cx="28829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15" imgW="2019240" imgH="304560" progId="Equation.DSMT4">
                  <p:embed/>
                </p:oleObj>
              </mc:Choice>
              <mc:Fallback>
                <p:oleObj name="Equation" r:id="rId15" imgW="2019240" imgH="304560" progId="Equation.DSMT4">
                  <p:embed/>
                  <p:pic>
                    <p:nvPicPr>
                      <p:cNvPr id="72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963" y="2362201"/>
                        <a:ext cx="28829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9" name="Object 15"/>
          <p:cNvGraphicFramePr>
            <a:graphicFrameLocks noChangeAspect="1"/>
          </p:cNvGraphicFramePr>
          <p:nvPr/>
        </p:nvGraphicFramePr>
        <p:xfrm>
          <a:off x="6757988" y="3810001"/>
          <a:ext cx="3556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17" imgW="2489040" imgH="304560" progId="Equation.DSMT4">
                  <p:embed/>
                </p:oleObj>
              </mc:Choice>
              <mc:Fallback>
                <p:oleObj name="Equation" r:id="rId17" imgW="2489040" imgH="304560" progId="Equation.DSMT4">
                  <p:embed/>
                  <p:pic>
                    <p:nvPicPr>
                      <p:cNvPr id="72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3810001"/>
                        <a:ext cx="35560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0" name="Object 16"/>
          <p:cNvGraphicFramePr>
            <a:graphicFrameLocks noChangeAspect="1"/>
          </p:cNvGraphicFramePr>
          <p:nvPr/>
        </p:nvGraphicFramePr>
        <p:xfrm>
          <a:off x="6777039" y="4267200"/>
          <a:ext cx="31575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19" imgW="2209680" imgH="634680" progId="Equation.DSMT4">
                  <p:embed/>
                </p:oleObj>
              </mc:Choice>
              <mc:Fallback>
                <p:oleObj name="Equation" r:id="rId19" imgW="2209680" imgH="634680" progId="Equation.DSMT4">
                  <p:embed/>
                  <p:pic>
                    <p:nvPicPr>
                      <p:cNvPr id="72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9" y="4267200"/>
                        <a:ext cx="31575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1" name="Object 18"/>
          <p:cNvGraphicFramePr>
            <a:graphicFrameLocks noChangeAspect="1"/>
          </p:cNvGraphicFramePr>
          <p:nvPr/>
        </p:nvGraphicFramePr>
        <p:xfrm>
          <a:off x="6884988" y="5978525"/>
          <a:ext cx="319246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21" imgW="2234880" imgH="698400" progId="Equation.DSMT4">
                  <p:embed/>
                </p:oleObj>
              </mc:Choice>
              <mc:Fallback>
                <p:oleObj name="Equation" r:id="rId21" imgW="2234880" imgH="698400" progId="Equation.DSMT4">
                  <p:embed/>
                  <p:pic>
                    <p:nvPicPr>
                      <p:cNvPr id="722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5978525"/>
                        <a:ext cx="3192462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372100" y="2274888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45200" y="2970213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59400" y="29718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5200" y="3668713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59400" y="36703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45200" y="4341814"/>
            <a:ext cx="609600" cy="8143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59400" y="4341814"/>
            <a:ext cx="609600" cy="8143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45200" y="5191125"/>
            <a:ext cx="609600" cy="8143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59400" y="5192714"/>
            <a:ext cx="609600" cy="8143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45200" y="6083300"/>
            <a:ext cx="609600" cy="8143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59400" y="6084889"/>
            <a:ext cx="609600" cy="8143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443538" y="29591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3200">
              <a:solidFill>
                <a:srgbClr val="0033CC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43538" y="52324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3200">
              <a:solidFill>
                <a:srgbClr val="0033CC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29338" y="3505200"/>
            <a:ext cx="538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146801" y="4267200"/>
            <a:ext cx="53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134101" y="5943600"/>
            <a:ext cx="53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36" name="Right Arrow 35">
            <a:hlinkClick r:id="rId23" action="ppaction://hlinksldjump"/>
          </p:cNvPr>
          <p:cNvSpPr/>
          <p:nvPr/>
        </p:nvSpPr>
        <p:spPr>
          <a:xfrm>
            <a:off x="1524000" y="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Left Arrow 36">
            <a:hlinkClick r:id="rId24" action="ppaction://hlinksldjump"/>
          </p:cNvPr>
          <p:cNvSpPr/>
          <p:nvPr/>
        </p:nvSpPr>
        <p:spPr>
          <a:xfrm>
            <a:off x="10287000" y="0"/>
            <a:ext cx="381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7049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4" grpId="0"/>
      <p:bldP spid="20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1524000" y="1066800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 thừa nhận tính chất sau: Với                       nếu                thì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 = n 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Dựa vào tính chất này hãy tìm các số tự nhiên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và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biết: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816600" y="1143001"/>
          <a:ext cx="16779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3" imgW="990360" imgH="215640" progId="Equation.DSMT4">
                  <p:embed/>
                </p:oleObj>
              </mc:Choice>
              <mc:Fallback>
                <p:oleObj name="Equation" r:id="rId3" imgW="990360" imgH="215640" progId="Equation.DSMT4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1143001"/>
                        <a:ext cx="16779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8099426" y="1066800"/>
          <a:ext cx="9683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426" y="1066800"/>
                        <a:ext cx="9683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828800" y="2057400"/>
          <a:ext cx="2089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7" imgW="1218960" imgH="533160" progId="Equation.DSMT4">
                  <p:embed/>
                </p:oleObj>
              </mc:Choice>
              <mc:Fallback>
                <p:oleObj name="Equation" r:id="rId7" imgW="1218960" imgH="533160" progId="Equation.DSMT4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20891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7000876" y="2133600"/>
          <a:ext cx="18954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9" imgW="1104840" imgH="533160" progId="Equation.DSMT4">
                  <p:embed/>
                </p:oleObj>
              </mc:Choice>
              <mc:Fallback>
                <p:oleObj name="Equation" r:id="rId9" imgW="1104840" imgH="533160" progId="Equation.DSMT4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6" y="2133600"/>
                        <a:ext cx="18954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773238" y="3581400"/>
          <a:ext cx="47037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11" imgW="3187440" imgH="533160" progId="Equation.DSMT4">
                  <p:embed/>
                </p:oleObj>
              </mc:Choice>
              <mc:Fallback>
                <p:oleObj name="Equation" r:id="rId11" imgW="3187440" imgH="533160" progId="Equation.DSMT4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3581400"/>
                        <a:ext cx="47037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757364" y="5029200"/>
          <a:ext cx="45672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13" imgW="3060360" imgH="533160" progId="Equation.DSMT4">
                  <p:embed/>
                </p:oleObj>
              </mc:Choice>
              <mc:Fallback>
                <p:oleObj name="Equation" r:id="rId13" imgW="3060360" imgH="533160" progId="Equation.DSMT4">
                  <p:embed/>
                  <p:pic>
                    <p:nvPicPr>
                      <p:cNvPr id="225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4" y="5029200"/>
                        <a:ext cx="45672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26"/>
          <p:cNvSpPr>
            <a:spLocks noChangeArrowheads="1"/>
          </p:cNvSpPr>
          <p:nvPr/>
        </p:nvSpPr>
        <p:spPr bwMode="auto">
          <a:xfrm>
            <a:off x="1524000" y="609601"/>
            <a:ext cx="26670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2B2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35: (SGK/22)</a:t>
            </a:r>
            <a:r>
              <a:rPr lang="en-US" altLang="en-US" sz="24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46"/>
          <p:cNvSpPr txBox="1">
            <a:spLocks noChangeArrowheads="1"/>
          </p:cNvSpPr>
          <p:nvPr/>
        </p:nvSpPr>
        <p:spPr bwMode="auto">
          <a:xfrm>
            <a:off x="1524000" y="2971801"/>
            <a:ext cx="13716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5801" y="1"/>
            <a:ext cx="3048001" cy="5847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LUYÖN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 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TËP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TimeH" pitchFamily="34" charset="0"/>
              <a:cs typeface="Aharoni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1"/>
            <a:ext cx="5410200" cy="5847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Cñng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cè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-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LUYÖN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 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TËP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TimeH" pitchFamily="34" charset="0"/>
              <a:cs typeface="Aharoni" pitchFamily="2" charset="-79"/>
            </a:endParaRPr>
          </a:p>
        </p:txBody>
      </p:sp>
      <p:sp>
        <p:nvSpPr>
          <p:cNvPr id="16" name="Right Arrow 15">
            <a:hlinkClick r:id="rId15" action="ppaction://hlinksldjump"/>
          </p:cNvPr>
          <p:cNvSpPr/>
          <p:nvPr/>
        </p:nvSpPr>
        <p:spPr>
          <a:xfrm>
            <a:off x="1524000" y="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Left Arrow 16">
            <a:hlinkClick r:id="rId16" action="ppaction://hlinksldjump"/>
          </p:cNvPr>
          <p:cNvSpPr/>
          <p:nvPr/>
        </p:nvSpPr>
        <p:spPr>
          <a:xfrm>
            <a:off x="10287000" y="0"/>
            <a:ext cx="381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5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6"/>
          <p:cNvSpPr>
            <a:spLocks noChangeArrowheads="1"/>
          </p:cNvSpPr>
          <p:nvPr/>
        </p:nvSpPr>
        <p:spPr bwMode="auto">
          <a:xfrm>
            <a:off x="1524000" y="604838"/>
            <a:ext cx="2667000" cy="4619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2B2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(SGK/22)</a:t>
            </a:r>
            <a:r>
              <a:rPr lang="en-US" altLang="en-US" sz="24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1752600" y="1062038"/>
            <a:ext cx="891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thức sau: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852613" y="1619250"/>
          <a:ext cx="13779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3" imgW="634680" imgH="469800" progId="Equation.DSMT4">
                  <p:embed/>
                </p:oleObj>
              </mc:Choice>
              <mc:Fallback>
                <p:oleObj name="Equation" r:id="rId3" imgW="634680" imgH="469800" progId="Equation.DSMT4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1619250"/>
                        <a:ext cx="137795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6242050" y="1635125"/>
          <a:ext cx="137795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5" imgW="634680" imgH="482400" progId="Equation.DSMT4">
                  <p:embed/>
                </p:oleObj>
              </mc:Choice>
              <mc:Fallback>
                <p:oleObj name="Equation" r:id="rId5" imgW="634680" imgH="482400" progId="Equation.DSMT4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1635125"/>
                        <a:ext cx="1377950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524001" y="3244850"/>
          <a:ext cx="49688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7" imgW="2361960" imgH="558720" progId="Equation.DSMT4">
                  <p:embed/>
                </p:oleObj>
              </mc:Choice>
              <mc:Fallback>
                <p:oleObj name="Equation" r:id="rId7" imgW="2361960" imgH="558720" progId="Equation.DSMT4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244850"/>
                        <a:ext cx="496887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560513" y="4579938"/>
          <a:ext cx="90471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9" imgW="4381200" imgH="698400" progId="Equation.DSMT4">
                  <p:embed/>
                </p:oleObj>
              </mc:Choice>
              <mc:Fallback>
                <p:oleObj name="Equation" r:id="rId9" imgW="4381200" imgH="698400" progId="Equation.DSMT4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4579938"/>
                        <a:ext cx="9047162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6"/>
          <p:cNvSpPr txBox="1">
            <a:spLocks noChangeArrowheads="1"/>
          </p:cNvSpPr>
          <p:nvPr/>
        </p:nvSpPr>
        <p:spPr bwMode="auto">
          <a:xfrm>
            <a:off x="1524000" y="2819401"/>
            <a:ext cx="13716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1" y="1"/>
            <a:ext cx="3048001" cy="5847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LUYÖN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 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TËP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TimeH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1"/>
            <a:ext cx="5410200" cy="5847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Cñng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cè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-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LUYÖN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 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TËP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TimeH" pitchFamily="34" charset="0"/>
              <a:cs typeface="Aharoni" pitchFamily="2" charset="-79"/>
            </a:endParaRPr>
          </a:p>
        </p:txBody>
      </p:sp>
      <p:sp>
        <p:nvSpPr>
          <p:cNvPr id="13" name="Right Arrow 12">
            <a:hlinkClick r:id="rId11" action="ppaction://hlinksldjump"/>
          </p:cNvPr>
          <p:cNvSpPr/>
          <p:nvPr/>
        </p:nvSpPr>
        <p:spPr>
          <a:xfrm>
            <a:off x="1524000" y="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Left Arrow 13">
            <a:hlinkClick r:id="rId12" action="ppaction://hlinksldjump"/>
          </p:cNvPr>
          <p:cNvSpPr/>
          <p:nvPr/>
        </p:nvSpPr>
        <p:spPr>
          <a:xfrm>
            <a:off x="10287000" y="0"/>
            <a:ext cx="381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7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6"/>
          <p:cNvSpPr>
            <a:spLocks noChangeArrowheads="1"/>
          </p:cNvSpPr>
          <p:nvPr/>
        </p:nvSpPr>
        <p:spPr bwMode="auto">
          <a:xfrm>
            <a:off x="1524000" y="604838"/>
            <a:ext cx="2667000" cy="4619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2B2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38: (SGK/22)</a:t>
            </a:r>
            <a:r>
              <a:rPr lang="en-US" altLang="en-US" sz="24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1752600" y="1195388"/>
            <a:ext cx="891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Viết các số 2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3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dưới dạng các lũy thừa có số mũ là 9.</a:t>
            </a:r>
          </a:p>
        </p:txBody>
      </p:sp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1752600" y="1824038"/>
            <a:ext cx="891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Trong hai số 2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3</a:t>
            </a:r>
            <a:r>
              <a:rPr lang="en-US" altLang="en-US" sz="24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số nào lớn hơn?</a:t>
            </a: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1524000" y="2590801"/>
            <a:ext cx="13716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236788" y="3308350"/>
          <a:ext cx="233521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1384200" imgH="749160" progId="Equation.DSMT4">
                  <p:embed/>
                </p:oleObj>
              </mc:Choice>
              <mc:Fallback>
                <p:oleObj name="Equation" r:id="rId3" imgW="1384200" imgH="74916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3308350"/>
                        <a:ext cx="2335212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209800" y="5130800"/>
          <a:ext cx="28273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5" imgW="1676160" imgH="266400" progId="Equation.DSMT4">
                  <p:embed/>
                </p:oleObj>
              </mc:Choice>
              <mc:Fallback>
                <p:oleObj name="Equation" r:id="rId5" imgW="1676160" imgH="266400" progId="Equation.DSMT4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30800"/>
                        <a:ext cx="28273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495801" y="1"/>
            <a:ext cx="3048001" cy="5847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LUYÖN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 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TËP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TimeH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1"/>
            <a:ext cx="5410200" cy="5847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Cñng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cè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-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LUYÖN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  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  <a:cs typeface="Aharoni" pitchFamily="2" charset="-79"/>
              </a:rPr>
              <a:t>TËP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TimeH" pitchFamily="34" charset="0"/>
              <a:cs typeface="Aharoni" pitchFamily="2" charset="-79"/>
            </a:endParaRPr>
          </a:p>
        </p:txBody>
      </p:sp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1524000" y="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Left Arrow 12">
            <a:hlinkClick r:id="rId8" action="ppaction://hlinksldjump"/>
          </p:cNvPr>
          <p:cNvSpPr/>
          <p:nvPr/>
        </p:nvSpPr>
        <p:spPr>
          <a:xfrm>
            <a:off x="10287000" y="0"/>
            <a:ext cx="381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9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705100" y="381000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b="1">
                <a:solidFill>
                  <a:srgbClr val="FB4513"/>
                </a:solidFill>
                <a:latin typeface=".VnTimeH" pitchFamily="34" charset="0"/>
              </a:rPr>
              <a:t>Ghi nhí</a:t>
            </a:r>
            <a:r>
              <a:rPr lang="vi-VN" sz="2400" b="1" i="1">
                <a:solidFill>
                  <a:srgbClr val="FB4513"/>
                </a:solidFill>
                <a:latin typeface=".VnTimeH" pitchFamily="34" charset="0"/>
              </a:rPr>
              <a:t>:</a:t>
            </a:r>
            <a:r>
              <a:rPr lang="vi-VN" sz="2400">
                <a:solidFill>
                  <a:srgbClr val="FB4513"/>
                </a:solidFill>
                <a:latin typeface=".VnTimeH" pitchFamily="34" charset="0"/>
              </a:rPr>
              <a:t>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90900" y="1281115"/>
            <a:ext cx="5448300" cy="890589"/>
            <a:chOff x="2304" y="885"/>
            <a:chExt cx="2740" cy="561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304" y="894"/>
              <a:ext cx="1008" cy="291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CCEC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x</a:t>
              </a:r>
              <a:r>
                <a:rPr lang="en-US" sz="2400" b="1" baseline="3000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= x.x…x  </a:t>
              </a:r>
              <a:r>
                <a:rPr lang="en-US" sz="2400" b="1" baseline="3000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2598" y="885"/>
              <a:ext cx="2446" cy="561"/>
              <a:chOff x="1104" y="918"/>
              <a:chExt cx="2446" cy="561"/>
            </a:xfrm>
          </p:grpSpPr>
          <p:sp>
            <p:nvSpPr>
              <p:cNvPr id="20" name="AutoShape 8"/>
              <p:cNvSpPr>
                <a:spLocks/>
              </p:cNvSpPr>
              <p:nvPr/>
            </p:nvSpPr>
            <p:spPr bwMode="auto">
              <a:xfrm rot="-5400000">
                <a:off x="1394" y="994"/>
                <a:ext cx="48" cy="399"/>
              </a:xfrm>
              <a:prstGeom prst="leftBrace">
                <a:avLst>
                  <a:gd name="adj1" fmla="val 152126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Time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Time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Time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Time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Time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Time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Time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Time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Time" pitchFamily="34" charset="0"/>
                    <a:ea typeface="+mn-ea"/>
                    <a:cs typeface="Arial" charset="0"/>
                  </a:defRPr>
                </a:lvl9pPr>
              </a:lstStyle>
              <a:p>
                <a:endParaRPr lang="vi-VN" sz="2400">
                  <a:latin typeface="Arial" charset="0"/>
                </a:endParaRPr>
              </a:p>
            </p:txBody>
          </p: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1104" y="918"/>
                <a:ext cx="2446" cy="561"/>
                <a:chOff x="864" y="738"/>
                <a:chExt cx="2446" cy="561"/>
              </a:xfrm>
            </p:grpSpPr>
            <p:pic>
              <p:nvPicPr>
                <p:cNvPr id="22" name="Picture 2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16" y="738"/>
                  <a:ext cx="1394" cy="240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rgbClr val="CCEC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64" y="1008"/>
                  <a:ext cx="83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>
                      <a:latin typeface="Times New Roman" pitchFamily="18" charset="0"/>
                      <a:cs typeface="Times New Roman" pitchFamily="18" charset="0"/>
                    </a:rPr>
                    <a:t>n thừa số</a:t>
                  </a:r>
                </a:p>
              </p:txBody>
            </p:sp>
          </p:grpSp>
        </p:grp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90900" y="2362200"/>
            <a:ext cx="2676428" cy="461665"/>
          </a:xfrm>
          <a:prstGeom prst="rect">
            <a:avLst/>
          </a:prstGeom>
          <a:solidFill>
            <a:srgbClr val="CCECFF"/>
          </a:solidFill>
          <a:ln w="28575">
            <a:solidFill>
              <a:srgbClr val="CCE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. x 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= x 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m+n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33700" y="3124200"/>
            <a:ext cx="5219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x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= x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m - 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Arial" charset="0"/>
              </a:rPr>
              <a:t>x </a:t>
            </a:r>
            <a:r>
              <a:rPr lang="vi-VN" sz="2400" b="1" dirty="0">
                <a:latin typeface="Arial" charset="0"/>
                <a:sym typeface="Symbol" pitchFamily="18" charset="2"/>
              </a:rPr>
              <a:t></a:t>
            </a:r>
            <a:r>
              <a:rPr lang="vi-VN" sz="2400" b="1" dirty="0">
                <a:latin typeface="Arial" charset="0"/>
              </a:rPr>
              <a:t> 0; m </a:t>
            </a:r>
            <a:r>
              <a:rPr lang="vi-VN" sz="2400" b="1" dirty="0">
                <a:latin typeface="Arial" charset="0"/>
                <a:sym typeface="Symbol" pitchFamily="18" charset="2"/>
              </a:rPr>
              <a:t> n</a:t>
            </a:r>
            <a:r>
              <a:rPr lang="vi-VN" sz="2400" b="1" dirty="0">
                <a:latin typeface="Arial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3228976" y="3919538"/>
            <a:ext cx="2838353" cy="461665"/>
          </a:xfrm>
          <a:prstGeom prst="rect">
            <a:avLst/>
          </a:prstGeom>
          <a:solidFill>
            <a:srgbClr val="CCECFF"/>
          </a:solidFill>
          <a:ln w="28575">
            <a:solidFill>
              <a:srgbClr val="CCE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(x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= x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m . 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219325" y="2033588"/>
            <a:ext cx="5934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dirty="0"/>
              <a:t>2)  TÝch 2 luü thõa cïng c¬ sè </a:t>
            </a: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2171700" y="914400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1. </a:t>
            </a:r>
            <a:r>
              <a:rPr lang="en-US" sz="2400" dirty="0" err="1">
                <a:latin typeface="Arial" charset="0"/>
              </a:rPr>
              <a:t>Định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nghĩa</a:t>
            </a:r>
            <a:r>
              <a:rPr lang="en-US" sz="2400" dirty="0">
                <a:latin typeface="Arial" charset="0"/>
              </a:rPr>
              <a:t> :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2209800" y="2762250"/>
            <a:ext cx="445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dirty="0"/>
              <a:t>3)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Th­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/>
              <a:t> 2 luü thõa cïng c¬ sè </a:t>
            </a: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2247900" y="3581400"/>
            <a:ext cx="5205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dirty="0"/>
              <a:t>4)  Luü thõa của luü thõa : </a:t>
            </a: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2276476" y="4986338"/>
            <a:ext cx="3971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6) </a:t>
            </a:r>
            <a:r>
              <a:rPr lang="en-US" sz="2400" dirty="0" err="1"/>
              <a:t>Luü</a:t>
            </a:r>
            <a:r>
              <a:rPr lang="en-US" sz="2400" dirty="0"/>
              <a:t> </a:t>
            </a:r>
            <a:r>
              <a:rPr lang="en-US" sz="2400" dirty="0" err="1"/>
              <a:t>thõa</a:t>
            </a:r>
            <a:r>
              <a:rPr lang="en-US" sz="2400" dirty="0"/>
              <a:t> </a:t>
            </a:r>
            <a:r>
              <a:rPr lang="en-US" sz="2400" dirty="0" err="1"/>
              <a:t>cña</a:t>
            </a:r>
            <a:r>
              <a:rPr lang="en-US" sz="2400" dirty="0"/>
              <a:t> 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th­ương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2286001" y="4267200"/>
            <a:ext cx="3971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5) Luü thõa cña mét tÝch</a:t>
            </a:r>
            <a:endParaRPr lang="vi-VN" sz="2400">
              <a:latin typeface="Arial" charset="0"/>
            </a:endParaRPr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3305175" y="4614863"/>
            <a:ext cx="2133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(x. y)</a:t>
            </a:r>
            <a:r>
              <a:rPr lang="vi-VN" sz="2400" baseline="30000">
                <a:latin typeface="Arial" charset="0"/>
              </a:rPr>
              <a:t>n</a:t>
            </a:r>
            <a:r>
              <a:rPr lang="vi-VN" sz="2400">
                <a:latin typeface="Arial" charset="0"/>
              </a:rPr>
              <a:t> = x</a:t>
            </a:r>
            <a:r>
              <a:rPr lang="vi-VN" sz="2400" baseline="30000">
                <a:latin typeface="Arial" charset="0"/>
              </a:rPr>
              <a:t>n</a:t>
            </a:r>
            <a:r>
              <a:rPr lang="vi-VN" sz="2400">
                <a:latin typeface="Arial" charset="0"/>
              </a:rPr>
              <a:t> . y</a:t>
            </a:r>
            <a:r>
              <a:rPr lang="vi-VN" sz="2400" baseline="30000">
                <a:latin typeface="Arial" charset="0"/>
              </a:rPr>
              <a:t>n</a:t>
            </a:r>
            <a:endParaRPr lang="vi-VN" sz="240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099546" y="5586411"/>
            <a:ext cx="4063894" cy="685801"/>
            <a:chOff x="3684" y="2953"/>
            <a:chExt cx="1570" cy="4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Text Box 50"/>
            <p:cNvSpPr txBox="1">
              <a:spLocks noChangeArrowheads="1"/>
            </p:cNvSpPr>
            <p:nvPr/>
          </p:nvSpPr>
          <p:spPr bwMode="auto">
            <a:xfrm>
              <a:off x="3984" y="3024"/>
              <a:ext cx="1270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sz="2400" dirty="0"/>
                <a:t> </a:t>
              </a:r>
              <a:r>
                <a:rPr lang="vi-VN" sz="2400" dirty="0">
                  <a:latin typeface="Arial" charset="0"/>
                </a:rPr>
                <a:t>=       (y </a:t>
              </a:r>
              <a:r>
                <a:rPr lang="vi-VN" sz="2400" dirty="0">
                  <a:latin typeface="Arial" charset="0"/>
                  <a:sym typeface="Symbol" pitchFamily="18" charset="2"/>
                </a:rPr>
                <a:t></a:t>
              </a:r>
              <a:r>
                <a:rPr lang="vi-VN" sz="2400" dirty="0">
                  <a:latin typeface="Arial" charset="0"/>
                </a:rPr>
                <a:t> 0)</a:t>
              </a: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" y="2953"/>
              <a:ext cx="333" cy="432"/>
            </a:xfrm>
            <a:prstGeom prst="rect">
              <a:avLst/>
            </a:prstGeom>
            <a:grpFill/>
            <a:extLst/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" y="2958"/>
              <a:ext cx="233" cy="384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25876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2133600"/>
            <a:ext cx="96393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40; 42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(SGK/23)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50; 51 (SBT/11)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8382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HƯỚNG DẪN VỀ NHÀ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3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68712" y="45511"/>
            <a:ext cx="37115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66800" y="629711"/>
            <a:ext cx="10287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nghiã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luỹ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thừa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tắc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</a:rPr>
              <a:t>, chia </a:t>
            </a:r>
            <a:r>
              <a:rPr lang="en-US" sz="3200" dirty="0" err="1">
                <a:latin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luỹ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thừa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2057400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95400" y="2265899"/>
            <a:ext cx="108204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indent="457200"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28801" y="4662488"/>
            <a:ext cx="8526463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indent="457200"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</a:t>
            </a:r>
            <a:r>
              <a:rPr lang="en-US" sz="3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a</a:t>
            </a:r>
            <a:r>
              <a:rPr lang="en-US" sz="3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=a</a:t>
            </a:r>
            <a:r>
              <a:rPr lang="en-US" sz="3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30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m+n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  <a:p>
            <a:pPr indent="457200" algn="just" eaLnBrk="0" hangingPunct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</a:t>
            </a:r>
            <a:r>
              <a:rPr lang="en-US" sz="3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</a:t>
            </a:r>
            <a:r>
              <a:rPr lang="en-US" sz="3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=a</a:t>
            </a:r>
            <a:r>
              <a:rPr lang="en-US" sz="3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m-n</a:t>
            </a:r>
            <a:r>
              <a:rPr lang="en-US" sz="3200" dirty="0">
                <a:latin typeface="Arial" charset="0"/>
                <a:cs typeface="Times New Roman" pitchFamily="18" charset="0"/>
              </a:rPr>
              <a:t>	 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85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48644" y="9525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</a:rPr>
              <a:t>Lũy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</a:rPr>
              <a:t>thừa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</a:rPr>
              <a:t>mũ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</p:txBody>
      </p:sp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70" y="2552701"/>
            <a:ext cx="26082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244" y="1760539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848644" y="25527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Qui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33" y="1409701"/>
            <a:ext cx="14684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2839244" y="18669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n thừa số </a:t>
            </a:r>
          </a:p>
        </p:txBody>
      </p:sp>
      <p:pic>
        <p:nvPicPr>
          <p:cNvPr id="13" name="Picture 12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82" y="1409701"/>
            <a:ext cx="8810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54"/>
          <p:cNvSpPr>
            <a:spLocks noChangeArrowheads="1"/>
          </p:cNvSpPr>
          <p:nvPr/>
        </p:nvSpPr>
        <p:spPr bwMode="auto">
          <a:xfrm>
            <a:off x="1848644" y="1485900"/>
            <a:ext cx="4953000" cy="914400"/>
          </a:xfrm>
          <a:prstGeom prst="flowChartAlternateProcess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25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333FF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57" y="1485900"/>
            <a:ext cx="1168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94" y="1562100"/>
            <a:ext cx="23320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AutoShape 69"/>
          <p:cNvSpPr>
            <a:spLocks noChangeArrowheads="1"/>
          </p:cNvSpPr>
          <p:nvPr/>
        </p:nvSpPr>
        <p:spPr bwMode="auto">
          <a:xfrm>
            <a:off x="6954044" y="1485900"/>
            <a:ext cx="3429000" cy="914400"/>
          </a:xfrm>
          <a:prstGeom prst="flowChartAlternateProcess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25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333FF"/>
              </a:solidFill>
            </a:endParaRPr>
          </a:p>
        </p:txBody>
      </p:sp>
      <p:sp>
        <p:nvSpPr>
          <p:cNvPr id="18" name="AutoShape 70"/>
          <p:cNvSpPr>
            <a:spLocks noChangeArrowheads="1"/>
          </p:cNvSpPr>
          <p:nvPr/>
        </p:nvSpPr>
        <p:spPr bwMode="auto">
          <a:xfrm>
            <a:off x="1848644" y="3086100"/>
            <a:ext cx="533400" cy="533400"/>
          </a:xfrm>
          <a:prstGeom prst="flowChartMagneticDisk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3300"/>
                </a:solidFill>
                <a:latin typeface="Times New Roman" pitchFamily="18" charset="0"/>
              </a:rPr>
              <a:t>?1</a:t>
            </a:r>
          </a:p>
        </p:txBody>
      </p:sp>
      <p:sp>
        <p:nvSpPr>
          <p:cNvPr id="19" name="Text Box 71"/>
          <p:cNvSpPr txBox="1">
            <a:spLocks noChangeArrowheads="1"/>
          </p:cNvSpPr>
          <p:nvPr/>
        </p:nvSpPr>
        <p:spPr bwMode="auto">
          <a:xfrm>
            <a:off x="2382044" y="3086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</a:rPr>
              <a:t> :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19" y="3009901"/>
            <a:ext cx="47815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96645" y="3695700"/>
            <a:ext cx="81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44" y="42291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08" y="5295900"/>
            <a:ext cx="3394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32" y="4381501"/>
            <a:ext cx="3960812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44" y="5067301"/>
            <a:ext cx="49339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44" y="5676901"/>
            <a:ext cx="14478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389779" y="4229100"/>
            <a:ext cx="45719" cy="2057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1" y="152401"/>
            <a:ext cx="806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TIẾT 6: LŨY THỪA  CỦA  MỘT 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35383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17" grpId="0" animBg="1"/>
      <p:bldP spid="18" grpId="0" animBg="1"/>
      <p:bldP spid="19" grpId="0"/>
      <p:bldP spid="21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828800" y="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2) Tích và thương hai lũy thừa cùng cơ số: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38400" y="3343275"/>
            <a:ext cx="6858000" cy="990600"/>
            <a:chOff x="966" y="1920"/>
            <a:chExt cx="4320" cy="624"/>
          </a:xfrm>
        </p:grpSpPr>
        <p:sp>
          <p:nvSpPr>
            <p:cNvPr id="15368" name="Rectangle 18"/>
            <p:cNvSpPr>
              <a:spLocks noChangeArrowheads="1"/>
            </p:cNvSpPr>
            <p:nvPr/>
          </p:nvSpPr>
          <p:spPr bwMode="auto">
            <a:xfrm>
              <a:off x="966" y="1920"/>
              <a:ext cx="4320" cy="62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5369" name="Group 17"/>
            <p:cNvGrpSpPr>
              <a:grpSpLocks/>
            </p:cNvGrpSpPr>
            <p:nvPr/>
          </p:nvGrpSpPr>
          <p:grpSpPr bwMode="auto">
            <a:xfrm>
              <a:off x="1008" y="2016"/>
              <a:ext cx="4224" cy="412"/>
              <a:chOff x="1008" y="2016"/>
              <a:chExt cx="4224" cy="412"/>
            </a:xfrm>
          </p:grpSpPr>
          <p:graphicFrame>
            <p:nvGraphicFramePr>
              <p:cNvPr id="15370" name="Object 13"/>
              <p:cNvGraphicFramePr>
                <a:graphicFrameLocks noChangeAspect="1"/>
              </p:cNvGraphicFramePr>
              <p:nvPr/>
            </p:nvGraphicFramePr>
            <p:xfrm>
              <a:off x="3504" y="2037"/>
              <a:ext cx="1728" cy="3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1" name="Equation" r:id="rId5" imgW="749300" imgH="190500" progId="Equation.DSMT4">
                      <p:embed/>
                    </p:oleObj>
                  </mc:Choice>
                  <mc:Fallback>
                    <p:oleObj name="Equation" r:id="rId5" imgW="749300" imgH="190500" progId="Equation.DSMT4">
                      <p:embed/>
                      <p:pic>
                        <p:nvPicPr>
                          <p:cNvPr id="1537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2037"/>
                            <a:ext cx="1728" cy="3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CC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71" name="Rectangle 15"/>
              <p:cNvSpPr>
                <a:spLocks noChangeArrowheads="1"/>
              </p:cNvSpPr>
              <p:nvPr/>
            </p:nvSpPr>
            <p:spPr bwMode="auto">
              <a:xfrm>
                <a:off x="1008" y="2016"/>
                <a:ext cx="408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3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en-US" sz="3600" baseline="30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lang="en-US" altLang="en-US" sz="3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: x </a:t>
                </a:r>
                <a:r>
                  <a:rPr lang="en-US" altLang="en-US" sz="3600" baseline="30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</a:t>
                </a:r>
                <a:r>
                  <a:rPr lang="en-US" altLang="en-US" sz="3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= x </a:t>
                </a:r>
                <a:r>
                  <a:rPr lang="en-US" altLang="en-US" sz="3600" baseline="30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 - n </a:t>
                </a:r>
                <a:r>
                  <a:rPr lang="en-US" altLang="en-US" sz="3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Đk</a:t>
                </a:r>
              </a:p>
            </p:txBody>
          </p:sp>
        </p:grpSp>
      </p:grp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886200" y="993774"/>
            <a:ext cx="312420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. x </a:t>
            </a:r>
            <a:r>
              <a:rPr lang="en-US" altLang="en-US" sz="36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= x </a:t>
            </a:r>
            <a:r>
              <a:rPr lang="en-US" altLang="en-US" sz="3600" baseline="30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m+n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81000" y="2105026"/>
            <a:ext cx="1059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lũy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57200" y="4621260"/>
            <a:ext cx="9982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lũy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0,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lũy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lũy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chia)</a:t>
            </a:r>
          </a:p>
        </p:txBody>
      </p:sp>
    </p:spTree>
    <p:extLst>
      <p:ext uri="{BB962C8B-B14F-4D97-AF65-F5344CB8AC3E}">
        <p14:creationId xmlns:p14="http://schemas.microsoft.com/office/powerpoint/2010/main" val="23509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animBg="1"/>
      <p:bldP spid="16404" grpId="0"/>
      <p:bldP spid="164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327149" y="540327"/>
            <a:ext cx="8023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lũy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thừa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057400" y="1600200"/>
            <a:ext cx="4953000" cy="1371600"/>
          </a:xfrm>
          <a:prstGeom prst="flowChartAlternateProcess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25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22034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1864"/>
            <a:ext cx="441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867151"/>
            <a:ext cx="592455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1981200" y="3200400"/>
            <a:ext cx="533400" cy="533400"/>
          </a:xfrm>
          <a:prstGeom prst="flowChartMagneticDisk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3300"/>
                </a:solidFill>
                <a:latin typeface="Times New Roman" pitchFamily="18" charset="0"/>
              </a:rPr>
              <a:t>?2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590800" y="3276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lũy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thừa</a:t>
            </a:r>
            <a:r>
              <a:rPr lang="en-US" dirty="0">
                <a:latin typeface="Times New Roman" pitchFamily="18" charset="0"/>
              </a:rPr>
              <a:t> 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86351" y="4572000"/>
            <a:ext cx="81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048000" y="4800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2895600" y="5334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" name="Picture 11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85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5665788"/>
            <a:ext cx="342423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5067300"/>
            <a:ext cx="1143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9" y="5689600"/>
            <a:ext cx="1558925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5694364"/>
            <a:ext cx="16637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67300"/>
            <a:ext cx="1174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19200" y="495299"/>
            <a:ext cx="16002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Bài tập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19200" y="1447800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</a:rPr>
              <a:t> A, B, C, D </a:t>
            </a:r>
            <a:r>
              <a:rPr lang="en-US" sz="2800" dirty="0" err="1">
                <a:latin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</a:rPr>
              <a:t> :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650404"/>
            <a:ext cx="70485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3627437"/>
            <a:ext cx="702468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352550" y="256063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a)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333500" y="358933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b)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371600" y="464819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c)</a:t>
            </a:r>
          </a:p>
        </p:txBody>
      </p:sp>
      <p:pic>
        <p:nvPicPr>
          <p:cNvPr id="9" name="Picture 8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711699"/>
            <a:ext cx="69691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001000" y="5166590"/>
            <a:ext cx="4572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731818" y="4097481"/>
            <a:ext cx="4572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733801" y="3113881"/>
            <a:ext cx="485775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54567" y="685800"/>
            <a:ext cx="502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Lũy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lũy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92" y="1676400"/>
            <a:ext cx="51958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1135567" y="1981200"/>
            <a:ext cx="533400" cy="533400"/>
          </a:xfrm>
          <a:prstGeom prst="flowChartMagneticDisk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?3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745167" y="19812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</a:rPr>
              <a:t>:                  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                             </a:t>
            </a:r>
            <a:r>
              <a:rPr lang="en-US" dirty="0" err="1">
                <a:latin typeface="Times New Roman" pitchFamily="18" charset="0"/>
              </a:rPr>
              <a:t>và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10580" y="2514600"/>
            <a:ext cx="81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5562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67" y="3886200"/>
            <a:ext cx="54102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67" y="3867150"/>
            <a:ext cx="4267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765036" y="30289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2+2+2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622036" y="4763869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2+2+2+2+2</a:t>
            </a:r>
          </a:p>
        </p:txBody>
      </p:sp>
      <p:pic>
        <p:nvPicPr>
          <p:cNvPr id="14" name="Picture 13"/>
          <p:cNvPicPr>
            <a:picLocks noGrp="1"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67" y="3124200"/>
            <a:ext cx="1524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9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2743200" y="3611562"/>
            <a:ext cx="533400" cy="533400"/>
          </a:xfrm>
          <a:prstGeom prst="flowChartMagneticDisk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?4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636818" y="3574679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Điền số thích hợp vào ô vuông: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304800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670964" y="432326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sym typeface="Webdings" pitchFamily="18" charset="2"/>
              </a:rPr>
              <a:t>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174673" y="5295106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sym typeface="Webdings" pitchFamily="18" charset="2"/>
              </a:rPr>
              <a:t>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70518" y="4087523"/>
            <a:ext cx="83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00" y="5097461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51345" y="152400"/>
            <a:ext cx="502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Lũy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lũy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914400"/>
            <a:ext cx="3276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dirty="0" err="1" smtClean="0"/>
              <a:t>x</a:t>
            </a:r>
            <a:r>
              <a:rPr lang="en-US" sz="3600" baseline="30000" dirty="0" err="1" smtClean="0"/>
              <a:t>m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n  </a:t>
            </a:r>
            <a:r>
              <a:rPr lang="en-US" sz="3600" dirty="0" smtClean="0"/>
              <a:t>= </a:t>
            </a:r>
            <a:r>
              <a:rPr lang="en-US" sz="3600" dirty="0" err="1" smtClean="0"/>
              <a:t>x</a:t>
            </a:r>
            <a:r>
              <a:rPr lang="en-US" sz="3600" baseline="30000" dirty="0" err="1" smtClean="0"/>
              <a:t>m.n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533400" y="1650421"/>
            <a:ext cx="982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dirty="0" err="1"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lũy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thừa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lũy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thừa</a:t>
            </a:r>
            <a:r>
              <a:rPr lang="en-US" altLang="en-US" dirty="0">
                <a:latin typeface="Times New Roman" panose="02020603050405020304" pitchFamily="18" charset="0"/>
              </a:rPr>
              <a:t>, ta </a:t>
            </a:r>
            <a:r>
              <a:rPr lang="en-US" altLang="en-US" dirty="0" err="1">
                <a:latin typeface="Times New Roman" panose="02020603050405020304" pitchFamily="18" charset="0"/>
              </a:rPr>
              <a:t>giữ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cơ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mũ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1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828800" y="2362201"/>
            <a:ext cx="312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(2.5)</a:t>
            </a:r>
            <a:r>
              <a:rPr lang="en-US" altLang="en-US" sz="20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(10)</a:t>
            </a:r>
            <a:r>
              <a:rPr lang="en-US" altLang="en-US" sz="20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</a:t>
            </a:r>
            <a:r>
              <a:rPr lang="en-US" altLang="en-US" sz="20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</a:t>
            </a:r>
            <a:r>
              <a:rPr lang="en-US" altLang="en-US" sz="20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4. 25 =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 (2.5)</a:t>
            </a:r>
            <a:r>
              <a:rPr lang="en-US" altLang="en-US" sz="20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r>
              <a:rPr lang="en-US" altLang="en-US" sz="20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.5</a:t>
            </a:r>
            <a:r>
              <a:rPr lang="en-US" altLang="en-US" sz="20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081" name="Rectangle 19"/>
          <p:cNvSpPr>
            <a:spLocks noChangeArrowheads="1"/>
          </p:cNvSpPr>
          <p:nvPr/>
        </p:nvSpPr>
        <p:spPr bwMode="auto">
          <a:xfrm>
            <a:off x="1524000" y="3056409"/>
            <a:ext cx="2167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prstClr val="black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629400" y="2286000"/>
            <a:ext cx="4572000" cy="2336800"/>
            <a:chOff x="5105400" y="1447800"/>
            <a:chExt cx="4572000" cy="2336800"/>
          </a:xfrm>
        </p:grpSpPr>
        <p:graphicFrame>
          <p:nvGraphicFramePr>
            <p:cNvPr id="3076" name="Object 13"/>
            <p:cNvGraphicFramePr>
              <a:graphicFrameLocks noChangeAspect="1"/>
            </p:cNvGraphicFramePr>
            <p:nvPr/>
          </p:nvGraphicFramePr>
          <p:xfrm>
            <a:off x="5486400" y="1447800"/>
            <a:ext cx="2224088" cy="73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quation" r:id="rId3" imgW="1600200" imgH="533160" progId="Equation.DSMT4">
                    <p:embed/>
                  </p:oleObj>
                </mc:Choice>
                <mc:Fallback>
                  <p:oleObj name="Equation" r:id="rId3" imgW="1600200" imgH="533160" progId="Equation.DSMT4">
                    <p:embed/>
                    <p:pic>
                      <p:nvPicPr>
                        <p:cNvPr id="3076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447800"/>
                          <a:ext cx="2224088" cy="735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10"/>
            <p:cNvGraphicFramePr>
              <a:graphicFrameLocks noChangeAspect="1"/>
            </p:cNvGraphicFramePr>
            <p:nvPr/>
          </p:nvGraphicFramePr>
          <p:xfrm>
            <a:off x="5511084" y="2209800"/>
            <a:ext cx="2601913" cy="73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quation" r:id="rId5" imgW="1879560" imgH="533160" progId="Equation.DSMT4">
                    <p:embed/>
                  </p:oleObj>
                </mc:Choice>
                <mc:Fallback>
                  <p:oleObj name="Equation" r:id="rId5" imgW="1879560" imgH="533160" progId="Equation.DSMT4">
                    <p:embed/>
                    <p:pic>
                      <p:nvPicPr>
                        <p:cNvPr id="307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1084" y="2209800"/>
                          <a:ext cx="2601913" cy="735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9"/>
            <p:cNvGraphicFramePr>
              <a:graphicFrameLocks noChangeAspect="1"/>
            </p:cNvGraphicFramePr>
            <p:nvPr/>
          </p:nvGraphicFramePr>
          <p:xfrm>
            <a:off x="5562600" y="3048000"/>
            <a:ext cx="2154238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7" imgW="1549080" imgH="533160" progId="Equation.DSMT4">
                    <p:embed/>
                  </p:oleObj>
                </mc:Choice>
                <mc:Fallback>
                  <p:oleObj name="Equation" r:id="rId7" imgW="1549080" imgH="533160" progId="Equation.DSMT4">
                    <p:embed/>
                    <p:pic>
                      <p:nvPicPr>
                        <p:cNvPr id="307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3048000"/>
                          <a:ext cx="2154238" cy="736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5" name="Rectangle 21"/>
            <p:cNvSpPr>
              <a:spLocks noChangeArrowheads="1"/>
            </p:cNvSpPr>
            <p:nvPr/>
          </p:nvSpPr>
          <p:spPr bwMode="auto">
            <a:xfrm>
              <a:off x="5105400" y="1568747"/>
              <a:ext cx="4572000" cy="209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sym typeface="Symbol" panose="05050102010706020507" pitchFamily="18" charset="2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sym typeface="Symbol" panose="05050102010706020507" pitchFamily="18" charset="2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sym typeface="Symbol" panose="05050102010706020507" pitchFamily="18" charset="2"/>
              </a:endParaRPr>
            </a:p>
            <a:p>
              <a:pPr eaLnBrk="1" fontAlgn="base" hangingPunct="1">
                <a:spcBef>
                  <a:spcPts val="120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prstClr val="black"/>
                  </a:solidFill>
                  <a:sym typeface="Symbol" panose="05050102010706020507" pitchFamily="18" charset="2"/>
                </a:rPr>
                <a:t></a:t>
              </a: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083" name="Group 3"/>
          <p:cNvGrpSpPr>
            <a:grpSpLocks/>
          </p:cNvGrpSpPr>
          <p:nvPr/>
        </p:nvGrpSpPr>
        <p:grpSpPr bwMode="auto">
          <a:xfrm>
            <a:off x="1363153" y="381000"/>
            <a:ext cx="893194" cy="923330"/>
            <a:chOff x="-360979" y="-304800"/>
            <a:chExt cx="1809229" cy="1517388"/>
          </a:xfrm>
        </p:grpSpPr>
        <p:sp>
          <p:nvSpPr>
            <p:cNvPr id="25" name="Rounded Rectangle 24"/>
            <p:cNvSpPr/>
            <p:nvPr/>
          </p:nvSpPr>
          <p:spPr>
            <a:xfrm>
              <a:off x="-3015" y="439"/>
              <a:ext cx="1147969" cy="91310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360979" y="-304800"/>
              <a:ext cx="1809229" cy="1517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?</a:t>
              </a:r>
              <a:r>
                <a:rPr lang="en-US" sz="4000" b="1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</p:grpSp>
      <p:sp>
        <p:nvSpPr>
          <p:cNvPr id="3084" name="Rectangle 26"/>
          <p:cNvSpPr>
            <a:spLocks noChangeArrowheads="1"/>
          </p:cNvSpPr>
          <p:nvPr/>
        </p:nvSpPr>
        <p:spPr bwMode="auto">
          <a:xfrm>
            <a:off x="2362200" y="6096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sánh:</a:t>
            </a:r>
            <a:endParaRPr lang="en-US" altLang="en-US" sz="2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085" name="Rectangle 27"/>
          <p:cNvSpPr>
            <a:spLocks noChangeArrowheads="1"/>
          </p:cNvSpPr>
          <p:nvPr/>
        </p:nvSpPr>
        <p:spPr bwMode="auto">
          <a:xfrm>
            <a:off x="2133600" y="10668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(2.5)</a:t>
            </a:r>
            <a:r>
              <a:rPr lang="en-US" altLang="en-US" sz="20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và  2</a:t>
            </a:r>
            <a:r>
              <a:rPr lang="en-US" altLang="en-US" sz="20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.5</a:t>
            </a:r>
            <a:r>
              <a:rPr lang="en-US" altLang="en-US" sz="2000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5451476" y="863600"/>
          <a:ext cx="27019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9" imgW="1942920" imgH="533160" progId="Equation.DSMT4">
                  <p:embed/>
                </p:oleObj>
              </mc:Choice>
              <mc:Fallback>
                <p:oleObj name="Equation" r:id="rId9" imgW="1942920" imgH="533160" progId="Equation.DSMT4">
                  <p:embed/>
                  <p:pic>
                    <p:nvPicPr>
                      <p:cNvPr id="307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6" y="863600"/>
                        <a:ext cx="27019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343400" y="4572000"/>
            <a:ext cx="3352800" cy="1709738"/>
            <a:chOff x="2819400" y="5148262"/>
            <a:chExt cx="3352800" cy="1709738"/>
          </a:xfrm>
        </p:grpSpPr>
        <p:sp>
          <p:nvSpPr>
            <p:cNvPr id="15" name="Plaque 14"/>
            <p:cNvSpPr/>
            <p:nvPr/>
          </p:nvSpPr>
          <p:spPr>
            <a:xfrm>
              <a:off x="2819400" y="5715000"/>
              <a:ext cx="3352800" cy="1143000"/>
            </a:xfrm>
            <a:prstGeom prst="plaqu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090" name="Group 3"/>
            <p:cNvGrpSpPr>
              <a:grpSpLocks/>
            </p:cNvGrpSpPr>
            <p:nvPr/>
          </p:nvGrpSpPr>
          <p:grpSpPr bwMode="auto">
            <a:xfrm>
              <a:off x="3276600" y="5148262"/>
              <a:ext cx="2392363" cy="566738"/>
              <a:chOff x="-377525" y="636"/>
              <a:chExt cx="4839260" cy="930891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-1815" y="636"/>
                <a:ext cx="4001139" cy="912637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377525" y="71120"/>
                <a:ext cx="4839260" cy="8604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 dirty="0" err="1">
                    <a:ln w="31550" cmpd="sng">
                      <a:gradFill>
                        <a:gsLst>
                          <a:gs pos="25000">
                            <a:srgbClr val="4F81BD">
                              <a:shade val="25000"/>
                              <a:satMod val="190000"/>
                            </a:srgbClr>
                          </a:gs>
                          <a:gs pos="80000">
                            <a:srgbClr val="4F81BD">
                              <a:tint val="75000"/>
                              <a:satMod val="19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2B2FE1"/>
                    </a:solidFill>
                    <a:effectLst>
                      <a:outerShdw blurRad="41275" dist="12700" dir="120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800" dirty="0">
                    <a:ln w="31550" cmpd="sng">
                      <a:gradFill>
                        <a:gsLst>
                          <a:gs pos="25000">
                            <a:srgbClr val="4F81BD">
                              <a:shade val="25000"/>
                              <a:satMod val="190000"/>
                            </a:srgbClr>
                          </a:gs>
                          <a:gs pos="80000">
                            <a:srgbClr val="4F81BD">
                              <a:tint val="75000"/>
                              <a:satMod val="19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2B2FE1"/>
                    </a:solidFill>
                    <a:effectLst>
                      <a:outerShdw blurRad="41275" dist="12700" dir="120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n w="31550" cmpd="sng">
                      <a:gradFill>
                        <a:gsLst>
                          <a:gs pos="25000">
                            <a:srgbClr val="4F81BD">
                              <a:shade val="25000"/>
                              <a:satMod val="190000"/>
                            </a:srgbClr>
                          </a:gs>
                          <a:gs pos="80000">
                            <a:srgbClr val="4F81BD">
                              <a:tint val="75000"/>
                              <a:satMod val="19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2B2FE1"/>
                    </a:solidFill>
                    <a:effectLst>
                      <a:outerShdw blurRad="41275" dist="12700" dir="120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endParaRPr lang="en-US" dirty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2B2FE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3075" name="Object 21"/>
            <p:cNvGraphicFramePr>
              <a:graphicFrameLocks noChangeAspect="1"/>
            </p:cNvGraphicFramePr>
            <p:nvPr/>
          </p:nvGraphicFramePr>
          <p:xfrm>
            <a:off x="2895600" y="5791200"/>
            <a:ext cx="31242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4" name="Equation" r:id="rId11" imgW="1041120" imgH="304560" progId="Equation.DSMT4">
                    <p:embed/>
                  </p:oleObj>
                </mc:Choice>
                <mc:Fallback>
                  <p:oleObj name="Equation" r:id="rId11" imgW="1041120" imgH="304560" progId="Equation.DSMT4">
                    <p:embed/>
                    <p:pic>
                      <p:nvPicPr>
                        <p:cNvPr id="3075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5791200"/>
                          <a:ext cx="3124200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Box 46"/>
          <p:cNvSpPr txBox="1">
            <a:spLocks noChangeArrowheads="1"/>
          </p:cNvSpPr>
          <p:nvPr/>
        </p:nvSpPr>
        <p:spPr bwMode="auto">
          <a:xfrm>
            <a:off x="1524000" y="1752601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2065" name="Rectangle 33"/>
          <p:cNvSpPr>
            <a:spLocks noChangeArrowheads="1"/>
          </p:cNvSpPr>
          <p:nvPr/>
        </p:nvSpPr>
        <p:spPr bwMode="auto">
          <a:xfrm>
            <a:off x="2133600" y="62484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005884" y="-69165"/>
            <a:ext cx="73667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Lũy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1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tích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33" grpId="0" autoUpdateAnimBg="0"/>
      <p:bldP spid="206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</TotalTime>
  <Words>816</Words>
  <Application>Microsoft Office PowerPoint</Application>
  <PresentationFormat>Widescreen</PresentationFormat>
  <Paragraphs>144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SimSun</vt:lpstr>
      <vt:lpstr>.VnTime</vt:lpstr>
      <vt:lpstr>.VnTimeH</vt:lpstr>
      <vt:lpstr>Aharoni</vt:lpstr>
      <vt:lpstr>Arial</vt:lpstr>
      <vt:lpstr>Calibri</vt:lpstr>
      <vt:lpstr>Constantia</vt:lpstr>
      <vt:lpstr>Symbol</vt:lpstr>
      <vt:lpstr>Times New Roman</vt:lpstr>
      <vt:lpstr>VNI-Times</vt:lpstr>
      <vt:lpstr>Webdings</vt:lpstr>
      <vt:lpstr>Wingdings</vt:lpstr>
      <vt:lpstr>Wingdings 2</vt:lpstr>
      <vt:lpstr>汉仪行楷简</vt:lpstr>
      <vt:lpstr>等线</vt:lpstr>
      <vt:lpstr>Flow</vt:lpstr>
      <vt:lpstr>Office Theme</vt:lpstr>
      <vt:lpstr>第一PPT，www.1ppt.com</vt:lpstr>
      <vt:lpstr>Watermark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Athos</dc:creator>
  <cp:lastModifiedBy>dell</cp:lastModifiedBy>
  <cp:revision>26</cp:revision>
  <dcterms:created xsi:type="dcterms:W3CDTF">2017-09-10T14:27:33Z</dcterms:created>
  <dcterms:modified xsi:type="dcterms:W3CDTF">2021-09-17T10:22:33Z</dcterms:modified>
</cp:coreProperties>
</file>