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0" r:id="rId2"/>
    <p:sldId id="273" r:id="rId3"/>
    <p:sldId id="274" r:id="rId4"/>
    <p:sldId id="272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50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091DD-A6EF-466E-B097-594B4B6AF58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07242-5AAD-4706-8500-9BFC6780E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95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2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1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20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5C6101-7A51-49A8-86E6-0206F27248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5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4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0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5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3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12B4D-64F0-471A-97A5-C90A9AE2A76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C4924-62C5-4F86-A024-551C22713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9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1.jpeg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40.wmf"/><Relationship Id="rId4" Type="http://schemas.openxmlformats.org/officeDocument/2006/relationships/image" Target="../media/image42.png"/><Relationship Id="rId9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50.wmf"/><Relationship Id="rId3" Type="http://schemas.openxmlformats.org/officeDocument/2006/relationships/image" Target="../media/image43.jpeg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oleObject" Target="../embeddings/oleObject3.bin"/><Relationship Id="rId3" Type="http://schemas.openxmlformats.org/officeDocument/2006/relationships/image" Target="../media/image8.png"/><Relationship Id="rId21" Type="http://schemas.openxmlformats.org/officeDocument/2006/relationships/image" Target="../media/image5.wmf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3.wmf"/><Relationship Id="rId25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.bin"/><Relationship Id="rId20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oleObject" Target="../embeddings/oleObject6.bin"/><Relationship Id="rId5" Type="http://schemas.openxmlformats.org/officeDocument/2006/relationships/image" Target="../media/image10.png"/><Relationship Id="rId15" Type="http://schemas.openxmlformats.org/officeDocument/2006/relationships/image" Target="../media/image2.wmf"/><Relationship Id="rId23" Type="http://schemas.openxmlformats.org/officeDocument/2006/relationships/image" Target="../media/image6.wmf"/><Relationship Id="rId10" Type="http://schemas.openxmlformats.org/officeDocument/2006/relationships/image" Target="../media/image15.png"/><Relationship Id="rId19" Type="http://schemas.openxmlformats.org/officeDocument/2006/relationships/image" Target="../media/image4.wmf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oleObject" Target="../embeddings/oleObject1.bin"/><Relationship Id="rId22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13.bin"/><Relationship Id="rId26" Type="http://schemas.openxmlformats.org/officeDocument/2006/relationships/image" Target="../media/image28.wmf"/><Relationship Id="rId3" Type="http://schemas.openxmlformats.org/officeDocument/2006/relationships/oleObject" Target="../embeddings/oleObject7.bin"/><Relationship Id="rId21" Type="http://schemas.openxmlformats.org/officeDocument/2006/relationships/image" Target="../media/image26.wmf"/><Relationship Id="rId7" Type="http://schemas.openxmlformats.org/officeDocument/2006/relationships/image" Target="../media/image31.wmf"/><Relationship Id="rId12" Type="http://schemas.openxmlformats.org/officeDocument/2006/relationships/image" Target="../media/image22.wmf"/><Relationship Id="rId17" Type="http://schemas.openxmlformats.org/officeDocument/2006/relationships/image" Target="../media/image24.wmf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27.wmf"/><Relationship Id="rId5" Type="http://schemas.openxmlformats.org/officeDocument/2006/relationships/oleObject" Target="../embeddings/oleObject8.bin"/><Relationship Id="rId15" Type="http://schemas.openxmlformats.org/officeDocument/2006/relationships/image" Target="../media/image23.wmf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29.wmf"/><Relationship Id="rId10" Type="http://schemas.openxmlformats.org/officeDocument/2006/relationships/image" Target="../media/image32.wmf"/><Relationship Id="rId19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1.bin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17.bin"/><Relationship Id="rId30" Type="http://schemas.openxmlformats.org/officeDocument/2006/relationships/image" Target="../media/image3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1.jpe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2286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1524000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490328" y="1009629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35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ÔN TẬP CHƯƠNG II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1346015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38"/>
          <p:cNvSpPr>
            <a:spLocks noChangeArrowheads="1"/>
          </p:cNvSpPr>
          <p:nvPr/>
        </p:nvSpPr>
        <p:spPr bwMode="auto">
          <a:xfrm>
            <a:off x="1403648" y="2314387"/>
            <a:ext cx="575816" cy="60616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0" y="289067"/>
            <a:ext cx="762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7.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lnSpc>
                <a:spcPct val="200000"/>
              </a:lnSpc>
              <a:buAutoNum type="alphaUcPeriod"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200000"/>
              </a:lnSpc>
              <a:buAutoNum type="alphaUcPeriod" startAt="2"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fi-FI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i-FI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Các câu đều sai.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5246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38"/>
          <p:cNvSpPr>
            <a:spLocks noChangeArrowheads="1"/>
          </p:cNvSpPr>
          <p:nvPr/>
        </p:nvSpPr>
        <p:spPr bwMode="auto">
          <a:xfrm>
            <a:off x="1524000" y="2757217"/>
            <a:ext cx="575816" cy="60616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0" y="764704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30 cm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cm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  </a:t>
            </a:r>
          </a:p>
          <a:p>
            <a:pPr>
              <a:lnSpc>
                <a:spcPct val="200000"/>
              </a:lnSpc>
            </a:pP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 và </a:t>
            </a:r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cm      </a:t>
            </a: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6 </a:t>
            </a: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 và </a:t>
            </a:r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       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300000"/>
              </a:lnSpc>
            </a:pP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 và </a:t>
            </a:r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cm               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5246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38"/>
          <p:cNvSpPr>
            <a:spLocks noChangeArrowheads="1"/>
          </p:cNvSpPr>
          <p:nvPr/>
        </p:nvSpPr>
        <p:spPr bwMode="auto">
          <a:xfrm>
            <a:off x="2339752" y="4437112"/>
            <a:ext cx="575816" cy="60616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0" y="764704"/>
            <a:ext cx="762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   </a:t>
            </a:r>
          </a:p>
          <a:p>
            <a:pPr>
              <a:lnSpc>
                <a:spcPct val="200000"/>
              </a:lnSpc>
            </a:pPr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A.  3                </a:t>
            </a: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                   </a:t>
            </a:r>
          </a:p>
          <a:p>
            <a:pPr>
              <a:lnSpc>
                <a:spcPct val="200000"/>
              </a:lnSpc>
            </a:pPr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C</a:t>
            </a: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                D</a:t>
            </a: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Không tính được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93034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38"/>
          <p:cNvSpPr>
            <a:spLocks noChangeArrowheads="1"/>
          </p:cNvSpPr>
          <p:nvPr/>
        </p:nvSpPr>
        <p:spPr bwMode="auto">
          <a:xfrm>
            <a:off x="5148064" y="3573016"/>
            <a:ext cx="575816" cy="60616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0" y="764704"/>
            <a:ext cx="762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200m,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400m.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4 ha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B. 8 ha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ha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D.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 ha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494541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8216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BD,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12 cm, BD = 20 cm.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Toán 8 Chương 2 Bài 5: Diện tích hình thoi - Học hỏi 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Toán 8 Chương 2 Bài 5: Diện tích hình thoi - Học hỏi Ne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Toán 8 Chương 2 Bài 5: Diện tích hình thoi - Học hỏi Ne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7" name="Picture 7" descr="C:\Users\Administrator\Desktop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34259"/>
            <a:ext cx="2892926" cy="2078717"/>
          </a:xfrm>
          <a:prstGeom prst="rect">
            <a:avLst/>
          </a:prstGeom>
          <a:noFill/>
          <a:effectLst>
            <a:glow rad="127000">
              <a:schemeClr val="accent1">
                <a:lumMod val="20000"/>
                <a:lumOff val="8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7975" y="1786746"/>
            <a:ext cx="5551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2034" y="1181942"/>
            <a:ext cx="1023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938598"/>
              </p:ext>
            </p:extLst>
          </p:nvPr>
        </p:nvGraphicFramePr>
        <p:xfrm>
          <a:off x="2111758" y="2535777"/>
          <a:ext cx="2587201" cy="901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5" imgW="1130040" imgH="393480" progId="Equation.DSMT4">
                  <p:embed/>
                </p:oleObj>
              </mc:Choice>
              <mc:Fallback>
                <p:oleObj name="Equation" r:id="rId5" imgW="1130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1758" y="2535777"/>
                        <a:ext cx="2587201" cy="901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489622"/>
              </p:ext>
            </p:extLst>
          </p:nvPr>
        </p:nvGraphicFramePr>
        <p:xfrm>
          <a:off x="3821113" y="3789363"/>
          <a:ext cx="1668462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7" imgW="660240" imgH="393480" progId="Equation.DSMT4">
                  <p:embed/>
                </p:oleObj>
              </mc:Choice>
              <mc:Fallback>
                <p:oleObj name="Equation" r:id="rId7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21113" y="3789363"/>
                        <a:ext cx="1668462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79912" y="484999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131090"/>
              </p:ext>
            </p:extLst>
          </p:nvPr>
        </p:nvGraphicFramePr>
        <p:xfrm>
          <a:off x="4740572" y="4820766"/>
          <a:ext cx="22383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9" imgW="977760" imgH="241200" progId="Equation.DSMT4">
                  <p:embed/>
                </p:oleObj>
              </mc:Choice>
              <mc:Fallback>
                <p:oleObj name="Equation" r:id="rId9" imgW="97776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572" y="4820766"/>
                        <a:ext cx="22383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781686"/>
              </p:ext>
            </p:extLst>
          </p:nvPr>
        </p:nvGraphicFramePr>
        <p:xfrm>
          <a:off x="5790930" y="4005064"/>
          <a:ext cx="1755575" cy="585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11" imgW="609480" imgH="203040" progId="Equation.DSMT4">
                  <p:embed/>
                </p:oleObj>
              </mc:Choice>
              <mc:Fallback>
                <p:oleObj name="Equation" r:id="rId11" imgW="609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90930" y="4005064"/>
                        <a:ext cx="1755575" cy="585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6494541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55352"/>
            <a:ext cx="9199105" cy="389286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 = 6cm, AC = 8cm.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BC,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 qua AB.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APBQ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APBQ?</a:t>
            </a:r>
          </a:p>
          <a:p>
            <a:pPr>
              <a:lnSpc>
                <a:spcPct val="150000"/>
              </a:lnSpc>
            </a:pP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c) Chứng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minh S</a:t>
            </a:r>
            <a:r>
              <a:rPr lang="nl-NL" sz="2800" baseline="-25000" dirty="0">
                <a:latin typeface="Times New Roman" pitchFamily="18" charset="0"/>
                <a:cs typeface="Times New Roman" pitchFamily="18" charset="0"/>
              </a:rPr>
              <a:t>ACPQ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= S</a:t>
            </a:r>
            <a:r>
              <a:rPr lang="nl-NL" sz="2800" baseline="-25000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Administrator\Desktop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80928"/>
            <a:ext cx="2301523" cy="334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579039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71745"/>
            <a:ext cx="1523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245" y="810409"/>
            <a:ext cx="61926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PQ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 qua AB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 = OQ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PQ ⊥ AB ⇒ PO ⊥ AB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 ⊥ AB   ⇒ PO // AC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 // AC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 ⇒ OA = OC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OA = OB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OP = OQ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APBQ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PQ ⊥ 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APBQ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Administrator\Desktop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933" y="393561"/>
            <a:ext cx="2301523" cy="334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473115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71745"/>
            <a:ext cx="1523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245" y="810409"/>
            <a:ext cx="61926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Vì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là hình bình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⇒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5cm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Diện tích hình thoi APBQ là: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Administrator\Desktop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933" y="393561"/>
            <a:ext cx="2301523" cy="334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080193"/>
              </p:ext>
            </p:extLst>
          </p:nvPr>
        </p:nvGraphicFramePr>
        <p:xfrm>
          <a:off x="392113" y="3965575"/>
          <a:ext cx="4830762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4" imgW="2222280" imgH="393480" progId="Equation.DSMT4">
                  <p:embed/>
                </p:oleObj>
              </mc:Choice>
              <mc:Fallback>
                <p:oleObj name="Equation" r:id="rId4" imgW="222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2113" y="3965575"/>
                        <a:ext cx="4830762" cy="855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641245"/>
              </p:ext>
            </p:extLst>
          </p:nvPr>
        </p:nvGraphicFramePr>
        <p:xfrm>
          <a:off x="1016000" y="4941888"/>
          <a:ext cx="21669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16000" y="4941888"/>
                        <a:ext cx="2166938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8428363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71745"/>
            <a:ext cx="1523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245" y="810409"/>
            <a:ext cx="61926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Ta có :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ACPQ là hình bình hành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Vì PQ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nên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⇒                   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đpcm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Administrator\Desktop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933" y="393561"/>
            <a:ext cx="2301523" cy="334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241931"/>
              </p:ext>
            </p:extLst>
          </p:nvPr>
        </p:nvGraphicFramePr>
        <p:xfrm>
          <a:off x="395536" y="1837845"/>
          <a:ext cx="185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4" imgW="977760" imgH="241200" progId="Equation.DSMT4">
                  <p:embed/>
                </p:oleObj>
              </mc:Choice>
              <mc:Fallback>
                <p:oleObj name="Equation" r:id="rId4" imgW="977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837845"/>
                        <a:ext cx="1854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005970"/>
              </p:ext>
            </p:extLst>
          </p:nvPr>
        </p:nvGraphicFramePr>
        <p:xfrm>
          <a:off x="323528" y="2420888"/>
          <a:ext cx="2088232" cy="78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6" imgW="1041120" imgH="393480" progId="Equation.DSMT4">
                  <p:embed/>
                </p:oleObj>
              </mc:Choice>
              <mc:Fallback>
                <p:oleObj name="Equation" r:id="rId6" imgW="1041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3528" y="2420888"/>
                        <a:ext cx="2088232" cy="789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603830"/>
              </p:ext>
            </p:extLst>
          </p:nvPr>
        </p:nvGraphicFramePr>
        <p:xfrm>
          <a:off x="4067944" y="3072566"/>
          <a:ext cx="300856" cy="777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67944" y="3072566"/>
                        <a:ext cx="300856" cy="777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920935"/>
              </p:ext>
            </p:extLst>
          </p:nvPr>
        </p:nvGraphicFramePr>
        <p:xfrm>
          <a:off x="1115616" y="3884472"/>
          <a:ext cx="3096344" cy="705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10" imgW="1726920" imgH="393480" progId="Equation.DSMT4">
                  <p:embed/>
                </p:oleObj>
              </mc:Choice>
              <mc:Fallback>
                <p:oleObj name="Equation" r:id="rId10" imgW="1726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15616" y="3884472"/>
                        <a:ext cx="3096344" cy="705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388620"/>
              </p:ext>
            </p:extLst>
          </p:nvPr>
        </p:nvGraphicFramePr>
        <p:xfrm>
          <a:off x="899592" y="4630708"/>
          <a:ext cx="1800200" cy="590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12" imgW="774360" imgH="253800" progId="Equation.DSMT4">
                  <p:embed/>
                </p:oleObj>
              </mc:Choice>
              <mc:Fallback>
                <p:oleObj name="Equation" r:id="rId12" imgW="774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99592" y="4630708"/>
                        <a:ext cx="1800200" cy="590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308003"/>
              </p:ext>
            </p:extLst>
          </p:nvPr>
        </p:nvGraphicFramePr>
        <p:xfrm>
          <a:off x="1115616" y="5437981"/>
          <a:ext cx="18002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14" imgW="1800360" imgH="590400" progId="Equation.DSMT4">
                  <p:embed/>
                </p:oleObj>
              </mc:Choice>
              <mc:Fallback>
                <p:oleObj name="Equation" r:id="rId14" imgW="1800360" imgH="59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15616" y="5437981"/>
                        <a:ext cx="1800225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8428363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4" name="AutoShape 2" descr="Toán 8 Chương 2 Bài 5: Diện tích hình thoi - Học hỏi 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Toán 8 Chương 2 Bài 5: Diện tích hình thoi - Học hỏi Ne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Toán 8 Chương 2 Bài 5: Diện tích hình thoi - Học hỏi Ne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0590" y="436115"/>
            <a:ext cx="69847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II.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41; 45; 46 – SGK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133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lét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 SGK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II 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4467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1905000"/>
            <a:ext cx="2173287" cy="289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8359">
            <a:off x="3448050" y="1609725"/>
            <a:ext cx="11811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046964">
            <a:off x="2695575" y="1260475"/>
            <a:ext cx="104775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1905000"/>
            <a:ext cx="181768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 descr="image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884849">
            <a:off x="2058988" y="2190750"/>
            <a:ext cx="1143000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 descr="image00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1584325"/>
            <a:ext cx="22050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 descr="image00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62167">
            <a:off x="4772025" y="1063625"/>
            <a:ext cx="1703388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 descr="image00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838200"/>
            <a:ext cx="1965325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 descr="image0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1463675"/>
            <a:ext cx="17367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 descr="image0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38" y="1600200"/>
            <a:ext cx="1827212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02" name="Picture 34" descr="image0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63" y="3861048"/>
            <a:ext cx="1179512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217" name="Object 49"/>
          <p:cNvGraphicFramePr>
            <a:graphicFrameLocks noChangeAspect="1"/>
          </p:cNvGraphicFramePr>
          <p:nvPr/>
        </p:nvGraphicFramePr>
        <p:xfrm>
          <a:off x="4381500" y="1214438"/>
          <a:ext cx="4699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14" imgW="342720" imgH="177480" progId="Equation.DSMT4">
                  <p:embed/>
                </p:oleObj>
              </mc:Choice>
              <mc:Fallback>
                <p:oleObj name="Equation" r:id="rId14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1214438"/>
                        <a:ext cx="469900" cy="2428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8" name="Object 50"/>
          <p:cNvGraphicFramePr>
            <a:graphicFrameLocks noChangeAspect="1"/>
          </p:cNvGraphicFramePr>
          <p:nvPr/>
        </p:nvGraphicFramePr>
        <p:xfrm>
          <a:off x="7972425" y="838200"/>
          <a:ext cx="5334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16" imgW="342720" imgH="164880" progId="Equation.DSMT4">
                  <p:embed/>
                </p:oleObj>
              </mc:Choice>
              <mc:Fallback>
                <p:oleObj name="Equation" r:id="rId16" imgW="342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2425" y="838200"/>
                        <a:ext cx="533400" cy="257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" name="Object 51"/>
          <p:cNvGraphicFramePr>
            <a:graphicFrameLocks noChangeAspect="1"/>
          </p:cNvGraphicFramePr>
          <p:nvPr/>
        </p:nvGraphicFramePr>
        <p:xfrm>
          <a:off x="7737475" y="1524000"/>
          <a:ext cx="12065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18" imgW="825480" imgH="279360" progId="Equation.DSMT4">
                  <p:embed/>
                </p:oleObj>
              </mc:Choice>
              <mc:Fallback>
                <p:oleObj name="Equation" r:id="rId18" imgW="825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7475" y="1524000"/>
                        <a:ext cx="1206500" cy="4095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0" name="Object 52"/>
          <p:cNvGraphicFramePr>
            <a:graphicFrameLocks noChangeAspect="1"/>
          </p:cNvGraphicFramePr>
          <p:nvPr/>
        </p:nvGraphicFramePr>
        <p:xfrm>
          <a:off x="7839075" y="2400300"/>
          <a:ext cx="11684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20" imgW="863280" imgH="457200" progId="Equation.DSMT4">
                  <p:embed/>
                </p:oleObj>
              </mc:Choice>
              <mc:Fallback>
                <p:oleObj name="Equation" r:id="rId20" imgW="8632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075" y="2400300"/>
                        <a:ext cx="1168400" cy="6175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1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730521"/>
              </p:ext>
            </p:extLst>
          </p:nvPr>
        </p:nvGraphicFramePr>
        <p:xfrm>
          <a:off x="168275" y="1143000"/>
          <a:ext cx="26352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22" imgW="2145960" imgH="888840" progId="Equation.DSMT4">
                  <p:embed/>
                </p:oleObj>
              </mc:Choice>
              <mc:Fallback>
                <p:oleObj name="Equation" r:id="rId22" imgW="214596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1143000"/>
                        <a:ext cx="2635250" cy="987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2" name="Object 54"/>
          <p:cNvGraphicFramePr>
            <a:graphicFrameLocks noChangeAspect="1"/>
          </p:cNvGraphicFramePr>
          <p:nvPr/>
        </p:nvGraphicFramePr>
        <p:xfrm>
          <a:off x="152400" y="2286000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24" imgW="1663560" imgH="672840" progId="Equation.DSMT4">
                  <p:embed/>
                </p:oleObj>
              </mc:Choice>
              <mc:Fallback>
                <p:oleObj name="Equation" r:id="rId24" imgW="16635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0"/>
                        <a:ext cx="2057400" cy="765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2946400" y="76200"/>
            <a:ext cx="45974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 TẬP 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CHƯƠNG II</a:t>
            </a:r>
            <a:endParaRPr lang="en-US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50800" y="543114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I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– LÝ THUYẾT:</a:t>
            </a:r>
            <a:endParaRPr lang="en-US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15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419350" y="3087690"/>
          <a:ext cx="11588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087690"/>
                        <a:ext cx="11588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6" name="Group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24522941"/>
              </p:ext>
            </p:extLst>
          </p:nvPr>
        </p:nvGraphicFramePr>
        <p:xfrm>
          <a:off x="285750" y="933450"/>
          <a:ext cx="8458200" cy="487680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99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ữ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ật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vu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ô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</a:t>
                      </a: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Tam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ác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thang</a:t>
                      </a: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ành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55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40136043"/>
              </p:ext>
            </p:extLst>
          </p:nvPr>
        </p:nvGraphicFramePr>
        <p:xfrm>
          <a:off x="6019800" y="5124451"/>
          <a:ext cx="971550" cy="547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Equation" r:id="rId5" imgW="698400" imgH="393480" progId="Equation.DSMT4">
                  <p:embed/>
                </p:oleObj>
              </mc:Choice>
              <mc:Fallback>
                <p:oleObj name="Equation" r:id="rId5" imgW="69840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124451"/>
                        <a:ext cx="971550" cy="547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46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76650"/>
            <a:ext cx="2438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7" name="Text Box 18"/>
          <p:cNvSpPr txBox="1">
            <a:spLocks noChangeArrowheads="1"/>
          </p:cNvSpPr>
          <p:nvPr/>
        </p:nvSpPr>
        <p:spPr bwMode="auto">
          <a:xfrm>
            <a:off x="2438400" y="2990852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graphicFrame>
        <p:nvGraphicFramePr>
          <p:cNvPr id="2254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021642"/>
              </p:ext>
            </p:extLst>
          </p:nvPr>
        </p:nvGraphicFramePr>
        <p:xfrm>
          <a:off x="6684964" y="2667000"/>
          <a:ext cx="12715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Equation" r:id="rId8" imgW="596880" imgH="393480" progId="Equation.DSMT4">
                  <p:embed/>
                </p:oleObj>
              </mc:Choice>
              <mc:Fallback>
                <p:oleObj name="Equation" r:id="rId8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964" y="2667000"/>
                        <a:ext cx="12715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9" name="Rectangle 20"/>
          <p:cNvSpPr>
            <a:spLocks noChangeArrowheads="1"/>
          </p:cNvSpPr>
          <p:nvPr/>
        </p:nvSpPr>
        <p:spPr bwMode="auto">
          <a:xfrm>
            <a:off x="1009650" y="1447800"/>
            <a:ext cx="1524000" cy="933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50" name="Text Box 21"/>
          <p:cNvSpPr txBox="1">
            <a:spLocks noChangeArrowheads="1"/>
          </p:cNvSpPr>
          <p:nvPr/>
        </p:nvSpPr>
        <p:spPr bwMode="auto">
          <a:xfrm>
            <a:off x="762000" y="177165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b</a:t>
            </a:r>
            <a:endParaRPr lang="vi-VN" b="1"/>
          </a:p>
        </p:txBody>
      </p:sp>
      <p:sp>
        <p:nvSpPr>
          <p:cNvPr id="22551" name="Text Box 22"/>
          <p:cNvSpPr txBox="1">
            <a:spLocks noChangeArrowheads="1"/>
          </p:cNvSpPr>
          <p:nvPr/>
        </p:nvSpPr>
        <p:spPr bwMode="auto">
          <a:xfrm>
            <a:off x="1676400" y="2305052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a</a:t>
            </a:r>
            <a:endParaRPr lang="vi-VN" b="1"/>
          </a:p>
        </p:txBody>
      </p:sp>
      <p:sp>
        <p:nvSpPr>
          <p:cNvPr id="22552" name="Rectangle 23"/>
          <p:cNvSpPr>
            <a:spLocks noChangeArrowheads="1"/>
          </p:cNvSpPr>
          <p:nvPr/>
        </p:nvSpPr>
        <p:spPr bwMode="auto">
          <a:xfrm>
            <a:off x="3962400" y="1466850"/>
            <a:ext cx="897632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53" name="Text Box 24"/>
          <p:cNvSpPr txBox="1">
            <a:spLocks noChangeArrowheads="1"/>
          </p:cNvSpPr>
          <p:nvPr/>
        </p:nvSpPr>
        <p:spPr bwMode="auto">
          <a:xfrm>
            <a:off x="3619500" y="177165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a</a:t>
            </a:r>
            <a:endParaRPr lang="vi-VN" b="1"/>
          </a:p>
        </p:txBody>
      </p:sp>
      <p:pic>
        <p:nvPicPr>
          <p:cNvPr id="22554" name="Picture 2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14750"/>
            <a:ext cx="24384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5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606756"/>
              </p:ext>
            </p:extLst>
          </p:nvPr>
        </p:nvGraphicFramePr>
        <p:xfrm>
          <a:off x="304801" y="5181600"/>
          <a:ext cx="14001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Equation" r:id="rId11" imgW="914400" imgH="393480" progId="Equation.DSMT4">
                  <p:embed/>
                </p:oleObj>
              </mc:Choice>
              <mc:Fallback>
                <p:oleObj name="Equation" r:id="rId11" imgW="914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5181600"/>
                        <a:ext cx="14001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56" name="Picture 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29050"/>
            <a:ext cx="21717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7" name="Text Box 28"/>
          <p:cNvSpPr txBox="1">
            <a:spLocks noChangeArrowheads="1"/>
          </p:cNvSpPr>
          <p:nvPr/>
        </p:nvSpPr>
        <p:spPr bwMode="auto">
          <a:xfrm>
            <a:off x="6521450" y="4572002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endParaRPr lang="vi-VN"/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6610350" y="3333750"/>
            <a:ext cx="200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H</a:t>
            </a:r>
            <a:r>
              <a:rPr lang="vi-VN" sz="2400" b="1"/>
              <a:t>ình</a:t>
            </a:r>
            <a:r>
              <a:rPr lang="en-US" sz="2400" b="1"/>
              <a:t> thoi</a:t>
            </a:r>
            <a:endParaRPr lang="vi-VN" sz="2400" b="1"/>
          </a:p>
        </p:txBody>
      </p:sp>
      <p:graphicFrame>
        <p:nvGraphicFramePr>
          <p:cNvPr id="2255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098458"/>
              </p:ext>
            </p:extLst>
          </p:nvPr>
        </p:nvGraphicFramePr>
        <p:xfrm>
          <a:off x="3897313" y="5235577"/>
          <a:ext cx="10287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Equation" r:id="rId14" imgW="482400" imgH="177480" progId="Equation.DSMT4">
                  <p:embed/>
                </p:oleObj>
              </mc:Choice>
              <mc:Fallback>
                <p:oleObj name="Equation" r:id="rId14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5235577"/>
                        <a:ext cx="10287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229286"/>
              </p:ext>
            </p:extLst>
          </p:nvPr>
        </p:nvGraphicFramePr>
        <p:xfrm>
          <a:off x="1300163" y="2854327"/>
          <a:ext cx="100171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Equation" r:id="rId16" imgW="469800" imgH="177480" progId="Equation.DSMT4">
                  <p:embed/>
                </p:oleObj>
              </mc:Choice>
              <mc:Fallback>
                <p:oleObj name="Equation" r:id="rId16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2854327"/>
                        <a:ext cx="1001712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543668"/>
              </p:ext>
            </p:extLst>
          </p:nvPr>
        </p:nvGraphicFramePr>
        <p:xfrm>
          <a:off x="3429000" y="2774950"/>
          <a:ext cx="8937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18" imgW="419040" imgH="203040" progId="Equation.DSMT4">
                  <p:embed/>
                </p:oleObj>
              </mc:Choice>
              <mc:Fallback>
                <p:oleObj name="Equation" r:id="rId18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74950"/>
                        <a:ext cx="89376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525549"/>
              </p:ext>
            </p:extLst>
          </p:nvPr>
        </p:nvGraphicFramePr>
        <p:xfrm>
          <a:off x="7518400" y="5244722"/>
          <a:ext cx="9398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20" imgW="482400" imgH="177480" progId="Equation.DSMT4">
                  <p:embed/>
                </p:oleObj>
              </mc:Choice>
              <mc:Fallback>
                <p:oleObj name="Equation" r:id="rId20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400" y="5244722"/>
                        <a:ext cx="9398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63" name="Picture 3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1333500"/>
            <a:ext cx="23431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64" name="Line 35"/>
          <p:cNvSpPr>
            <a:spLocks noChangeShapeType="1"/>
          </p:cNvSpPr>
          <p:nvPr/>
        </p:nvSpPr>
        <p:spPr bwMode="auto">
          <a:xfrm>
            <a:off x="6184900" y="4400550"/>
            <a:ext cx="2095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6"/>
          <p:cNvSpPr>
            <a:spLocks noChangeShapeType="1"/>
          </p:cNvSpPr>
          <p:nvPr/>
        </p:nvSpPr>
        <p:spPr bwMode="auto">
          <a:xfrm>
            <a:off x="7239000" y="3829050"/>
            <a:ext cx="0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37"/>
          <p:cNvSpPr>
            <a:spLocks noChangeShapeType="1"/>
          </p:cNvSpPr>
          <p:nvPr/>
        </p:nvSpPr>
        <p:spPr bwMode="auto">
          <a:xfrm>
            <a:off x="7239000" y="4318000"/>
            <a:ext cx="95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38"/>
          <p:cNvSpPr>
            <a:spLocks noChangeShapeType="1"/>
          </p:cNvSpPr>
          <p:nvPr/>
        </p:nvSpPr>
        <p:spPr bwMode="auto">
          <a:xfrm>
            <a:off x="7340600" y="4318000"/>
            <a:ext cx="0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68" name="Object 9"/>
          <p:cNvGraphicFramePr>
            <a:graphicFrameLocks noChangeAspect="1"/>
          </p:cNvGraphicFramePr>
          <p:nvPr/>
        </p:nvGraphicFramePr>
        <p:xfrm>
          <a:off x="7315201" y="4495800"/>
          <a:ext cx="176213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23" imgW="164885" imgH="215619" progId="Equation.DSMT4">
                  <p:embed/>
                </p:oleObj>
              </mc:Choice>
              <mc:Fallback>
                <p:oleObj name="Equation" r:id="rId23" imgW="164885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1" y="4495800"/>
                        <a:ext cx="176213" cy="23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9" name="Object 10"/>
          <p:cNvGraphicFramePr>
            <a:graphicFrameLocks noChangeAspect="1"/>
          </p:cNvGraphicFramePr>
          <p:nvPr/>
        </p:nvGraphicFramePr>
        <p:xfrm>
          <a:off x="7315200" y="3962400"/>
          <a:ext cx="184150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25" imgW="177569" imgH="215619" progId="Equation.3">
                  <p:embed/>
                </p:oleObj>
              </mc:Choice>
              <mc:Fallback>
                <p:oleObj name="Equation" r:id="rId25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962400"/>
                        <a:ext cx="184150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7" name="Line 43"/>
          <p:cNvSpPr>
            <a:spLocks noChangeShapeType="1"/>
          </p:cNvSpPr>
          <p:nvPr/>
        </p:nvSpPr>
        <p:spPr bwMode="auto">
          <a:xfrm>
            <a:off x="3971926" y="1476375"/>
            <a:ext cx="888106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4243388" y="1542767"/>
            <a:ext cx="390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</a:t>
            </a:r>
            <a:endParaRPr lang="vi-VN" dirty="0"/>
          </a:p>
        </p:txBody>
      </p:sp>
      <p:graphicFrame>
        <p:nvGraphicFramePr>
          <p:cNvPr id="3690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116396"/>
              </p:ext>
            </p:extLst>
          </p:nvPr>
        </p:nvGraphicFramePr>
        <p:xfrm>
          <a:off x="4664075" y="2684463"/>
          <a:ext cx="10604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27" imgW="558720" imgH="393480" progId="Equation.DSMT4">
                  <p:embed/>
                </p:oleObj>
              </mc:Choice>
              <mc:Fallback>
                <p:oleObj name="Equation" r:id="rId27" imgW="558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2684463"/>
                        <a:ext cx="106045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11" name="Line 47"/>
          <p:cNvSpPr>
            <a:spLocks noChangeShapeType="1"/>
          </p:cNvSpPr>
          <p:nvPr/>
        </p:nvSpPr>
        <p:spPr bwMode="auto">
          <a:xfrm flipV="1">
            <a:off x="3952876" y="1476375"/>
            <a:ext cx="907156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38"/>
          <p:cNvSpPr>
            <a:spLocks noChangeShapeType="1"/>
          </p:cNvSpPr>
          <p:nvPr/>
        </p:nvSpPr>
        <p:spPr bwMode="auto">
          <a:xfrm>
            <a:off x="901700" y="4495800"/>
            <a:ext cx="15811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Text Box 39"/>
          <p:cNvSpPr txBox="1">
            <a:spLocks noChangeArrowheads="1"/>
          </p:cNvSpPr>
          <p:nvPr/>
        </p:nvSpPr>
        <p:spPr bwMode="auto">
          <a:xfrm>
            <a:off x="1587500" y="4191000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graphicFrame>
        <p:nvGraphicFramePr>
          <p:cNvPr id="225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121457"/>
              </p:ext>
            </p:extLst>
          </p:nvPr>
        </p:nvGraphicFramePr>
        <p:xfrm>
          <a:off x="2057400" y="5276850"/>
          <a:ext cx="87630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29" imgW="469800" imgH="177480" progId="Equation.DSMT4">
                  <p:embed/>
                </p:oleObj>
              </mc:Choice>
              <mc:Fallback>
                <p:oleObj name="Equation" r:id="rId29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276850"/>
                        <a:ext cx="87630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7" name="Text Box 60"/>
          <p:cNvSpPr txBox="1">
            <a:spLocks noChangeArrowheads="1"/>
          </p:cNvSpPr>
          <p:nvPr/>
        </p:nvSpPr>
        <p:spPr bwMode="auto">
          <a:xfrm>
            <a:off x="2133600" y="4114801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/</a:t>
            </a:r>
          </a:p>
        </p:txBody>
      </p:sp>
      <p:sp>
        <p:nvSpPr>
          <p:cNvPr id="22578" name="Text Box 61"/>
          <p:cNvSpPr txBox="1">
            <a:spLocks noChangeArrowheads="1"/>
          </p:cNvSpPr>
          <p:nvPr/>
        </p:nvSpPr>
        <p:spPr bwMode="auto">
          <a:xfrm>
            <a:off x="2514600" y="4495801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/</a:t>
            </a:r>
          </a:p>
        </p:txBody>
      </p:sp>
      <p:sp>
        <p:nvSpPr>
          <p:cNvPr id="22579" name="Text Box 63"/>
          <p:cNvSpPr txBox="1">
            <a:spLocks noChangeArrowheads="1"/>
          </p:cNvSpPr>
          <p:nvPr/>
        </p:nvSpPr>
        <p:spPr bwMode="auto">
          <a:xfrm>
            <a:off x="838200" y="4114801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\\</a:t>
            </a:r>
          </a:p>
        </p:txBody>
      </p:sp>
      <p:sp>
        <p:nvSpPr>
          <p:cNvPr id="22580" name="Text Box 64"/>
          <p:cNvSpPr txBox="1">
            <a:spLocks noChangeArrowheads="1"/>
          </p:cNvSpPr>
          <p:nvPr/>
        </p:nvSpPr>
        <p:spPr bwMode="auto">
          <a:xfrm>
            <a:off x="685800" y="4572001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\\</a:t>
            </a:r>
          </a:p>
        </p:txBody>
      </p:sp>
      <p:sp>
        <p:nvSpPr>
          <p:cNvPr id="22581" name="Text Box 65"/>
          <p:cNvSpPr txBox="1">
            <a:spLocks noChangeArrowheads="1"/>
          </p:cNvSpPr>
          <p:nvPr/>
        </p:nvSpPr>
        <p:spPr bwMode="auto">
          <a:xfrm>
            <a:off x="914401" y="304800"/>
            <a:ext cx="69699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dirty="0" smtClean="0"/>
              <a:t>DIỆN TÍCH CÁC ĐA GIÁC ĐÃ HỌC 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47839931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65"/>
          <p:cNvSpPr txBox="1">
            <a:spLocks noChangeArrowheads="1"/>
          </p:cNvSpPr>
          <p:nvPr/>
        </p:nvSpPr>
        <p:spPr bwMode="auto">
          <a:xfrm>
            <a:off x="107505" y="73967"/>
            <a:ext cx="2880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 dirty="0" smtClean="0"/>
              <a:t>II – LUYỆN TẬP:</a:t>
            </a:r>
            <a:endParaRPr lang="en-US" sz="2400" b="1" dirty="0"/>
          </a:p>
        </p:txBody>
      </p:sp>
      <p:sp>
        <p:nvSpPr>
          <p:cNvPr id="20" name="Oval 38"/>
          <p:cNvSpPr>
            <a:spLocks noChangeArrowheads="1"/>
          </p:cNvSpPr>
          <p:nvPr/>
        </p:nvSpPr>
        <p:spPr bwMode="auto">
          <a:xfrm>
            <a:off x="3059832" y="2787508"/>
            <a:ext cx="575815" cy="60616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20257" y="764704"/>
            <a:ext cx="6696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cm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cm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A.  30cm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B.  15cm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C.  15cm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745151551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38"/>
          <p:cNvSpPr>
            <a:spLocks noChangeArrowheads="1"/>
          </p:cNvSpPr>
          <p:nvPr/>
        </p:nvSpPr>
        <p:spPr bwMode="auto">
          <a:xfrm>
            <a:off x="3082798" y="2693867"/>
            <a:ext cx="575816" cy="60616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20257" y="764704"/>
            <a:ext cx="6696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A. 90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B. 135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C. 120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D. 108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5896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9851" y="328394"/>
            <a:ext cx="80894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ABCD.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N, P, Q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BC, CD, DA.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38"/>
          <p:cNvSpPr>
            <a:spLocks noChangeArrowheads="1"/>
          </p:cNvSpPr>
          <p:nvPr/>
        </p:nvSpPr>
        <p:spPr bwMode="auto">
          <a:xfrm>
            <a:off x="952939" y="3984086"/>
            <a:ext cx="575816" cy="60616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688858"/>
              </p:ext>
            </p:extLst>
          </p:nvPr>
        </p:nvGraphicFramePr>
        <p:xfrm>
          <a:off x="1115616" y="2603500"/>
          <a:ext cx="2621359" cy="8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4" imgW="1180800" imgH="393480" progId="Equation.DSMT4">
                  <p:embed/>
                </p:oleObj>
              </mc:Choice>
              <mc:Fallback>
                <p:oleObj name="Equation" r:id="rId4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2603500"/>
                        <a:ext cx="2621359" cy="87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072156"/>
              </p:ext>
            </p:extLst>
          </p:nvPr>
        </p:nvGraphicFramePr>
        <p:xfrm>
          <a:off x="5684838" y="2492897"/>
          <a:ext cx="2727360" cy="904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6" imgW="1180800" imgH="393480" progId="Equation.DSMT4">
                  <p:embed/>
                </p:oleObj>
              </mc:Choice>
              <mc:Fallback>
                <p:oleObj name="Equation" r:id="rId6" imgW="118080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2492897"/>
                        <a:ext cx="2727360" cy="904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107327"/>
              </p:ext>
            </p:extLst>
          </p:nvPr>
        </p:nvGraphicFramePr>
        <p:xfrm>
          <a:off x="1122363" y="3800475"/>
          <a:ext cx="27971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8" imgW="1180800" imgH="393480" progId="Equation.DSMT4">
                  <p:embed/>
                </p:oleObj>
              </mc:Choice>
              <mc:Fallback>
                <p:oleObj name="Equation" r:id="rId8" imgW="1180800" imgH="393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3800475"/>
                        <a:ext cx="27971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5076056" y="4160986"/>
            <a:ext cx="3529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.VnTime" pitchFamily="34" charset="0"/>
                <a:cs typeface="Times New Roman" pitchFamily="18" charset="0"/>
              </a:rPr>
              <a:t>    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297600686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38"/>
          <p:cNvSpPr>
            <a:spLocks noChangeArrowheads="1"/>
          </p:cNvSpPr>
          <p:nvPr/>
        </p:nvSpPr>
        <p:spPr bwMode="auto">
          <a:xfrm>
            <a:off x="652633" y="3713770"/>
            <a:ext cx="575816" cy="60616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79691" y="260648"/>
            <a:ext cx="808941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0,5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905246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38"/>
          <p:cNvSpPr>
            <a:spLocks noChangeArrowheads="1"/>
          </p:cNvSpPr>
          <p:nvPr/>
        </p:nvSpPr>
        <p:spPr bwMode="auto">
          <a:xfrm>
            <a:off x="2699792" y="2693867"/>
            <a:ext cx="575816" cy="60616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71600" y="620688"/>
            <a:ext cx="79454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10cm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12cm 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43150" lvl="4" indent="-514350">
              <a:lnSpc>
                <a:spcPct val="200000"/>
              </a:lnSpc>
              <a:buAutoNum type="alphaUcPeriod"/>
            </a:pP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cm</a:t>
            </a:r>
            <a:r>
              <a:rPr lang="fr-FR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B. 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120 cm</a:t>
            </a:r>
            <a:r>
              <a:rPr lang="fr-FR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fr-F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lnSpc>
                <a:spcPct val="200000"/>
              </a:lnSpc>
            </a:pP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80 cm</a:t>
            </a:r>
            <a:r>
              <a:rPr lang="fr-FR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D.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fr-F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5246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3447256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524000" y="441077"/>
            <a:ext cx="6288360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6146" name="Picture 11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15875"/>
            <a:ext cx="925252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38"/>
          <p:cNvSpPr>
            <a:spLocks noChangeArrowheads="1"/>
          </p:cNvSpPr>
          <p:nvPr/>
        </p:nvSpPr>
        <p:spPr bwMode="auto">
          <a:xfrm>
            <a:off x="4436492" y="4287171"/>
            <a:ext cx="575816" cy="606169"/>
          </a:xfrm>
          <a:prstGeom prst="ellipse">
            <a:avLst/>
          </a:prstGeom>
          <a:solidFill>
            <a:srgbClr val="FFFF00"/>
          </a:solidFill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63688" y="620687"/>
            <a:ext cx="69127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fr-FR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8cm,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10cm.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200000"/>
              </a:lnSpc>
              <a:buAutoNum type="alphaUcPeriod"/>
            </a:pP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cm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B. 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cm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fr-F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9 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		D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5246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711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.VnTime</vt:lpstr>
      <vt:lpstr>Arial</vt:lpstr>
      <vt:lpstr>Calibri</vt:lpstr>
      <vt:lpstr>Times New Roman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2: Đường trung bình của tam giác</dc:title>
  <dc:creator>Phuong Thao</dc:creator>
  <cp:lastModifiedBy>DELL</cp:lastModifiedBy>
  <cp:revision>147</cp:revision>
  <dcterms:created xsi:type="dcterms:W3CDTF">2021-09-25T14:09:28Z</dcterms:created>
  <dcterms:modified xsi:type="dcterms:W3CDTF">2022-01-24T01:57:40Z</dcterms:modified>
</cp:coreProperties>
</file>