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media/audio2.wav" ContentType="audio/wav"/>
  <Override PartName="/ppt/media/audio3.wav" ContentType="audio/wav"/>
  <Override PartName="/ppt/media/audio4.wav" ContentType="audio/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4" r:id="rId2"/>
    <p:sldId id="258" r:id="rId3"/>
    <p:sldId id="257" r:id="rId4"/>
    <p:sldId id="259" r:id="rId5"/>
    <p:sldId id="261" r:id="rId6"/>
    <p:sldId id="260" r:id="rId7"/>
    <p:sldId id="262" r:id="rId8"/>
    <p:sldId id="263" r:id="rId9"/>
    <p:sldId id="264" r:id="rId10"/>
    <p:sldId id="265" r:id="rId11"/>
    <p:sldId id="266" r:id="rId12"/>
    <p:sldId id="268" r:id="rId13"/>
    <p:sldId id="267" r:id="rId14"/>
    <p:sldId id="272" r:id="rId15"/>
    <p:sldId id="269" r:id="rId16"/>
    <p:sldId id="271" r:id="rId17"/>
    <p:sldId id="273" r:id="rId18"/>
    <p:sldId id="274" r:id="rId19"/>
    <p:sldId id="270" r:id="rId20"/>
    <p:sldId id="275" r:id="rId21"/>
    <p:sldId id="295" r:id="rId22"/>
    <p:sldId id="278" r:id="rId23"/>
    <p:sldId id="279" r:id="rId24"/>
    <p:sldId id="280" r:id="rId25"/>
    <p:sldId id="281" r:id="rId26"/>
    <p:sldId id="282" r:id="rId27"/>
    <p:sldId id="283" r:id="rId28"/>
    <p:sldId id="285" r:id="rId29"/>
    <p:sldId id="286" r:id="rId30"/>
    <p:sldId id="284" r:id="rId31"/>
    <p:sldId id="288"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60" d="100"/>
          <a:sy n="60" d="100"/>
        </p:scale>
        <p:origin x="133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30BA1-C71B-49F8-A2BF-94B244DEC312}" type="datetimeFigureOut">
              <a:rPr lang="en-US" smtClean="0"/>
              <a:t>2022-01-20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B088B-D3FE-486B-946A-16C900188792}" type="slidenum">
              <a:rPr lang="en-US" smtClean="0"/>
              <a:t>‹#›</a:t>
            </a:fld>
            <a:endParaRPr lang="en-US"/>
          </a:p>
        </p:txBody>
      </p:sp>
    </p:spTree>
    <p:extLst>
      <p:ext uri="{BB962C8B-B14F-4D97-AF65-F5344CB8AC3E}">
        <p14:creationId xmlns:p14="http://schemas.microsoft.com/office/powerpoint/2010/main" val="99348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2B088B-D3FE-486B-946A-16C900188792}" type="slidenum">
              <a:rPr lang="en-US" smtClean="0"/>
              <a:t>28</a:t>
            </a:fld>
            <a:endParaRPr lang="en-US"/>
          </a:p>
        </p:txBody>
      </p:sp>
    </p:spTree>
    <p:extLst>
      <p:ext uri="{BB962C8B-B14F-4D97-AF65-F5344CB8AC3E}">
        <p14:creationId xmlns:p14="http://schemas.microsoft.com/office/powerpoint/2010/main" val="223934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F1808A-B5BC-4375-804D-A98C4DAA3E26}" type="datetimeFigureOut">
              <a:rPr lang="en-US" smtClean="0"/>
              <a:t>2022-01-20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317316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1808A-B5BC-4375-804D-A98C4DAA3E26}" type="datetimeFigureOut">
              <a:rPr lang="en-US" smtClean="0"/>
              <a:t>2022-01-20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153608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1808A-B5BC-4375-804D-A98C4DAA3E26}" type="datetimeFigureOut">
              <a:rPr lang="en-US" smtClean="0"/>
              <a:t>2022-01-20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353031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1808A-B5BC-4375-804D-A98C4DAA3E26}" type="datetimeFigureOut">
              <a:rPr lang="en-US" smtClean="0"/>
              <a:t>2022-01-20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295436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1808A-B5BC-4375-804D-A98C4DAA3E26}" type="datetimeFigureOut">
              <a:rPr lang="en-US" smtClean="0"/>
              <a:t>2022-01-20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136601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F1808A-B5BC-4375-804D-A98C4DAA3E26}" type="datetimeFigureOut">
              <a:rPr lang="en-US" smtClean="0"/>
              <a:t>2022-01-20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417622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F1808A-B5BC-4375-804D-A98C4DAA3E26}" type="datetimeFigureOut">
              <a:rPr lang="en-US" smtClean="0"/>
              <a:t>2022-01-20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10741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F1808A-B5BC-4375-804D-A98C4DAA3E26}" type="datetimeFigureOut">
              <a:rPr lang="en-US" smtClean="0"/>
              <a:t>2022-01-20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408787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1808A-B5BC-4375-804D-A98C4DAA3E26}" type="datetimeFigureOut">
              <a:rPr lang="en-US" smtClean="0"/>
              <a:t>2022-01-20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366349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1808A-B5BC-4375-804D-A98C4DAA3E26}" type="datetimeFigureOut">
              <a:rPr lang="en-US" smtClean="0"/>
              <a:t>2022-01-20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127442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F1808A-B5BC-4375-804D-A98C4DAA3E26}" type="datetimeFigureOut">
              <a:rPr lang="en-US" smtClean="0"/>
              <a:t>2022-01-20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93FFE-C671-460F-9072-B27B01E718A3}" type="slidenum">
              <a:rPr lang="en-US" smtClean="0"/>
              <a:t>‹#›</a:t>
            </a:fld>
            <a:endParaRPr lang="en-US"/>
          </a:p>
        </p:txBody>
      </p:sp>
    </p:spTree>
    <p:extLst>
      <p:ext uri="{BB962C8B-B14F-4D97-AF65-F5344CB8AC3E}">
        <p14:creationId xmlns:p14="http://schemas.microsoft.com/office/powerpoint/2010/main" val="243320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1808A-B5BC-4375-804D-A98C4DAA3E26}" type="datetimeFigureOut">
              <a:rPr lang="en-US" smtClean="0"/>
              <a:t>2022-01-20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93FFE-C671-460F-9072-B27B01E718A3}" type="slidenum">
              <a:rPr lang="en-US" smtClean="0"/>
              <a:t>‹#›</a:t>
            </a:fld>
            <a:endParaRPr lang="en-US"/>
          </a:p>
        </p:txBody>
      </p:sp>
    </p:spTree>
    <p:extLst>
      <p:ext uri="{BB962C8B-B14F-4D97-AF65-F5344CB8AC3E}">
        <p14:creationId xmlns:p14="http://schemas.microsoft.com/office/powerpoint/2010/main" val="411753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7.gif"/><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slide" Target="slide26.xml"/><Relationship Id="rId18" Type="http://schemas.microsoft.com/office/2007/relationships/hdphoto" Target="../media/hdphoto6.wdp"/><Relationship Id="rId3" Type="http://schemas.openxmlformats.org/officeDocument/2006/relationships/image" Target="../media/image33.png"/><Relationship Id="rId21" Type="http://schemas.openxmlformats.org/officeDocument/2006/relationships/image" Target="../media/image43.gif"/><Relationship Id="rId7" Type="http://schemas.openxmlformats.org/officeDocument/2006/relationships/image" Target="../media/image36.png"/><Relationship Id="rId12" Type="http://schemas.openxmlformats.org/officeDocument/2006/relationships/slide" Target="slide25.xml"/><Relationship Id="rId17" Type="http://schemas.openxmlformats.org/officeDocument/2006/relationships/image" Target="../media/image40.png"/><Relationship Id="rId25" Type="http://schemas.openxmlformats.org/officeDocument/2006/relationships/slide" Target="slide29.xml"/><Relationship Id="rId2" Type="http://schemas.openxmlformats.org/officeDocument/2006/relationships/audio" Target="../media/audio1.wav"/><Relationship Id="rId16" Type="http://schemas.openxmlformats.org/officeDocument/2006/relationships/slide" Target="slide30.xml"/><Relationship Id="rId20" Type="http://schemas.openxmlformats.org/officeDocument/2006/relationships/image" Target="../media/image42.gif"/><Relationship Id="rId1" Type="http://schemas.openxmlformats.org/officeDocument/2006/relationships/slideLayout" Target="../slideLayouts/slideLayout2.xml"/><Relationship Id="rId6" Type="http://schemas.openxmlformats.org/officeDocument/2006/relationships/image" Target="../media/image35.png"/><Relationship Id="rId11" Type="http://schemas.microsoft.com/office/2007/relationships/hdphoto" Target="../media/hdphoto5.wdp"/><Relationship Id="rId24" Type="http://schemas.openxmlformats.org/officeDocument/2006/relationships/image" Target="../media/image45.png"/><Relationship Id="rId5" Type="http://schemas.microsoft.com/office/2007/relationships/hdphoto" Target="../media/hdphoto4.wdp"/><Relationship Id="rId15" Type="http://schemas.openxmlformats.org/officeDocument/2006/relationships/slide" Target="slide28.xml"/><Relationship Id="rId23" Type="http://schemas.microsoft.com/office/2007/relationships/hdphoto" Target="../media/hdphoto7.wdp"/><Relationship Id="rId10" Type="http://schemas.openxmlformats.org/officeDocument/2006/relationships/image" Target="../media/image39.png"/><Relationship Id="rId19" Type="http://schemas.openxmlformats.org/officeDocument/2006/relationships/image" Target="../media/image41.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slide" Target="slide27.xml"/><Relationship Id="rId22"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3.wav"/><Relationship Id="rId7" Type="http://schemas.openxmlformats.org/officeDocument/2006/relationships/image" Target="../media/image46.png"/><Relationship Id="rId12" Type="http://schemas.openxmlformats.org/officeDocument/2006/relationships/image" Target="../media/image4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48.png"/><Relationship Id="rId5" Type="http://schemas.openxmlformats.org/officeDocument/2006/relationships/audio" Target="../media/audio5.wav"/><Relationship Id="rId10" Type="http://schemas.openxmlformats.org/officeDocument/2006/relationships/image" Target="../media/image47.png"/><Relationship Id="rId4" Type="http://schemas.openxmlformats.org/officeDocument/2006/relationships/audio" Target="../media/audio4.wav"/><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13" Type="http://schemas.microsoft.com/office/2007/relationships/hdphoto" Target="../media/hdphoto8.wdp"/><Relationship Id="rId3" Type="http://schemas.openxmlformats.org/officeDocument/2006/relationships/audio" Target="../media/audio3.wav"/><Relationship Id="rId7" Type="http://schemas.openxmlformats.org/officeDocument/2006/relationships/image" Target="../media/image50.png"/><Relationship Id="rId12" Type="http://schemas.openxmlformats.org/officeDocument/2006/relationships/image" Target="../media/image46.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slide" Target="slide24.xml"/><Relationship Id="rId5" Type="http://schemas.openxmlformats.org/officeDocument/2006/relationships/audio" Target="../media/audio5.wav"/><Relationship Id="rId10" Type="http://schemas.openxmlformats.org/officeDocument/2006/relationships/image" Target="../media/image50.png"/><Relationship Id="rId4" Type="http://schemas.openxmlformats.org/officeDocument/2006/relationships/audio" Target="../media/audio4.wav"/><Relationship Id="rId9" Type="http://schemas.openxmlformats.org/officeDocument/2006/relationships/image" Target="../media/image47.png"/><Relationship Id="rId14" Type="http://schemas.openxmlformats.org/officeDocument/2006/relationships/image" Target="../media/image49.jpe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3.wav"/><Relationship Id="rId7" Type="http://schemas.openxmlformats.org/officeDocument/2006/relationships/image" Target="../media/image47.png"/><Relationship Id="rId12" Type="http://schemas.openxmlformats.org/officeDocument/2006/relationships/image" Target="../media/image4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8.wdp"/><Relationship Id="rId5" Type="http://schemas.openxmlformats.org/officeDocument/2006/relationships/audio" Target="../media/audio5.wav"/><Relationship Id="rId10" Type="http://schemas.openxmlformats.org/officeDocument/2006/relationships/image" Target="../media/image46.png"/><Relationship Id="rId4" Type="http://schemas.openxmlformats.org/officeDocument/2006/relationships/audio" Target="../media/audio4.wav"/><Relationship Id="rId9"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13" Type="http://schemas.microsoft.com/office/2007/relationships/hdphoto" Target="../media/hdphoto8.wdp"/><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slide" Target="slide24.xml"/><Relationship Id="rId5" Type="http://schemas.openxmlformats.org/officeDocument/2006/relationships/audio" Target="../media/audio4.wav"/><Relationship Id="rId10" Type="http://schemas.openxmlformats.org/officeDocument/2006/relationships/image" Target="../media/image48.png"/><Relationship Id="rId4" Type="http://schemas.openxmlformats.org/officeDocument/2006/relationships/audio" Target="../media/audio3.wav"/><Relationship Id="rId9" Type="http://schemas.openxmlformats.org/officeDocument/2006/relationships/image" Target="../media/image47.png"/><Relationship Id="rId14" Type="http://schemas.openxmlformats.org/officeDocument/2006/relationships/image" Target="../media/image49.jpe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3.wav"/><Relationship Id="rId7" Type="http://schemas.openxmlformats.org/officeDocument/2006/relationships/image" Target="../media/image47.png"/><Relationship Id="rId12" Type="http://schemas.openxmlformats.org/officeDocument/2006/relationships/image" Target="../media/image49.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8.wdp"/><Relationship Id="rId5" Type="http://schemas.openxmlformats.org/officeDocument/2006/relationships/audio" Target="../media/audio5.wav"/><Relationship Id="rId10" Type="http://schemas.openxmlformats.org/officeDocument/2006/relationships/image" Target="../media/image46.png"/><Relationship Id="rId4" Type="http://schemas.openxmlformats.org/officeDocument/2006/relationships/audio" Target="../media/audio4.wav"/><Relationship Id="rId9" Type="http://schemas.openxmlformats.org/officeDocument/2006/relationships/slide" Target="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5.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9.wmf"/><Relationship Id="rId4" Type="http://schemas.openxmlformats.org/officeDocument/2006/relationships/control" Target="../activeX/activeX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ác cách nói xin chào trong Tiếng Việt - Tiếng Việt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1" y="1492248"/>
            <a:ext cx="8837933" cy="536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5010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775" y="871530"/>
            <a:ext cx="374332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Lập bảng tần số</a:t>
            </a:r>
          </a:p>
        </p:txBody>
      </p:sp>
      <p:sp>
        <p:nvSpPr>
          <p:cNvPr id="9" name="TextBox 8"/>
          <p:cNvSpPr txBox="1"/>
          <p:nvPr/>
        </p:nvSpPr>
        <p:spPr>
          <a:xfrm>
            <a:off x="742950" y="1830613"/>
            <a:ext cx="7500938" cy="830997"/>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Bước 1: </a:t>
            </a:r>
            <a:r>
              <a:rPr lang="en-US" sz="2400">
                <a:latin typeface="Times New Roman" panose="02020603050405020304" pitchFamily="18" charset="0"/>
                <a:cs typeface="Times New Roman" panose="02020603050405020304" pitchFamily="18" charset="0"/>
              </a:rPr>
              <a:t>Lập một bảng gồm 2 dòng. Ở dòng trên ghi lại các giá trị khác nhau của dấu hiệu.</a:t>
            </a:r>
          </a:p>
        </p:txBody>
      </p:sp>
      <p:sp>
        <p:nvSpPr>
          <p:cNvPr id="10" name="TextBox 9"/>
          <p:cNvSpPr txBox="1"/>
          <p:nvPr/>
        </p:nvSpPr>
        <p:spPr>
          <a:xfrm>
            <a:off x="742950" y="3027608"/>
            <a:ext cx="7500938" cy="1200329"/>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Bước 2: </a:t>
            </a:r>
            <a:r>
              <a:rPr lang="en-US" sz="2400">
                <a:latin typeface="Times New Roman" panose="02020603050405020304" pitchFamily="18" charset="0"/>
                <a:cs typeface="Times New Roman" panose="02020603050405020304" pitchFamily="18" charset="0"/>
              </a:rPr>
              <a:t>Đếm số lần mà giá trị của dấu hiệu đó xuất hiện. Sau đó ghi số lần xuất hiện chính là tần số và ghi lại vào dòng dưới của bảng.</a:t>
            </a:r>
          </a:p>
        </p:txBody>
      </p:sp>
      <p:sp>
        <p:nvSpPr>
          <p:cNvPr id="2" name="TextBox 1"/>
          <p:cNvSpPr txBox="1"/>
          <p:nvPr/>
        </p:nvSpPr>
        <p:spPr>
          <a:xfrm>
            <a:off x="742950" y="4442249"/>
            <a:ext cx="134302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Lưu ý:</a:t>
            </a:r>
          </a:p>
        </p:txBody>
      </p:sp>
      <p:sp>
        <p:nvSpPr>
          <p:cNvPr id="12" name="TextBox 11"/>
          <p:cNvSpPr txBox="1"/>
          <p:nvPr/>
        </p:nvSpPr>
        <p:spPr>
          <a:xfrm>
            <a:off x="2085976" y="4427961"/>
            <a:ext cx="6400800"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Các giá trị khác nhau của dấu hiệu là </a:t>
            </a:r>
            <a:r>
              <a:rPr lang="en-US" sz="2400">
                <a:solidFill>
                  <a:srgbClr val="FF0000"/>
                </a:solidFill>
                <a:latin typeface="Times New Roman" panose="02020603050405020304" pitchFamily="18" charset="0"/>
                <a:cs typeface="Times New Roman" panose="02020603050405020304" pitchFamily="18" charset="0"/>
              </a:rPr>
              <a:t>số</a:t>
            </a:r>
            <a:r>
              <a:rPr lang="en-US" sz="2400">
                <a:latin typeface="Times New Roman" panose="02020603050405020304" pitchFamily="18" charset="0"/>
                <a:cs typeface="Times New Roman" panose="02020603050405020304" pitchFamily="18" charset="0"/>
              </a:rPr>
              <a:t> nên </a:t>
            </a:r>
            <a:r>
              <a:rPr lang="en-US" sz="2400">
                <a:solidFill>
                  <a:srgbClr val="FF0000"/>
                </a:solidFill>
                <a:latin typeface="Times New Roman" panose="02020603050405020304" pitchFamily="18" charset="0"/>
                <a:cs typeface="Times New Roman" panose="02020603050405020304" pitchFamily="18" charset="0"/>
              </a:rPr>
              <a:t>ghi</a:t>
            </a:r>
            <a:r>
              <a:rPr lang="en-US" sz="2400">
                <a:latin typeface="Times New Roman" panose="02020603050405020304" pitchFamily="18" charset="0"/>
                <a:cs typeface="Times New Roman" panose="02020603050405020304" pitchFamily="18" charset="0"/>
              </a:rPr>
              <a:t> theo </a:t>
            </a:r>
            <a:r>
              <a:rPr lang="en-US" sz="2400">
                <a:solidFill>
                  <a:srgbClr val="FF0000"/>
                </a:solidFill>
                <a:latin typeface="Times New Roman" panose="02020603050405020304" pitchFamily="18" charset="0"/>
                <a:cs typeface="Times New Roman" panose="02020603050405020304" pitchFamily="18" charset="0"/>
              </a:rPr>
              <a:t>thứ tự </a:t>
            </a:r>
            <a:r>
              <a:rPr lang="en-US" sz="2400">
                <a:latin typeface="Times New Roman" panose="02020603050405020304" pitchFamily="18" charset="0"/>
                <a:cs typeface="Times New Roman" panose="02020603050405020304" pitchFamily="18" charset="0"/>
              </a:rPr>
              <a:t>tăng dần</a:t>
            </a:r>
            <a:r>
              <a:rPr lang="en-US" sz="2400">
                <a:solidFill>
                  <a:srgbClr val="00B0F0"/>
                </a:solidFill>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hoặc giảm dần)</a:t>
            </a:r>
          </a:p>
        </p:txBody>
      </p:sp>
    </p:spTree>
    <p:extLst>
      <p:ext uri="{BB962C8B-B14F-4D97-AF65-F5344CB8AC3E}">
        <p14:creationId xmlns:p14="http://schemas.microsoft.com/office/powerpoint/2010/main" val="250999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3837" y="657314"/>
            <a:ext cx="1841500" cy="5715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Áp dụng</a:t>
            </a:r>
          </a:p>
        </p:txBody>
      </p:sp>
      <p:sp>
        <p:nvSpPr>
          <p:cNvPr id="5" name="TextBox 4"/>
          <p:cNvSpPr txBox="1"/>
          <p:nvPr/>
        </p:nvSpPr>
        <p:spPr>
          <a:xfrm>
            <a:off x="2285998" y="342900"/>
            <a:ext cx="6515100"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Chọn 30 hộp chè một cách tuỳ ý trong kho của một cửa hàng và đem cân, kết quả được ghi lại trong </a:t>
            </a:r>
            <a:r>
              <a:rPr lang="en-US" sz="2400" i="1">
                <a:latin typeface="Times New Roman" panose="02020603050405020304" pitchFamily="18" charset="0"/>
                <a:cs typeface="Times New Roman" panose="02020603050405020304" pitchFamily="18" charset="0"/>
              </a:rPr>
              <a:t>bảng 2 </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sau khi đã trừ khối lượng của vỏ</a:t>
            </a:r>
            <a:r>
              <a:rPr lang="en-US" sz="2400">
                <a:latin typeface="Times New Roman" panose="02020603050405020304" pitchFamily="18" charset="0"/>
                <a:cs typeface="Times New Roman" panose="02020603050405020304"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394441349"/>
              </p:ext>
            </p:extLst>
          </p:nvPr>
        </p:nvGraphicFramePr>
        <p:xfrm>
          <a:off x="223837" y="1871663"/>
          <a:ext cx="8599490" cy="3586163"/>
        </p:xfrm>
        <a:graphic>
          <a:graphicData uri="http://schemas.openxmlformats.org/drawingml/2006/table">
            <a:tbl>
              <a:tblPr firstRow="1" bandRow="1">
                <a:tableStyleId>{5940675A-B579-460E-94D1-54222C63F5DA}</a:tableStyleId>
              </a:tblPr>
              <a:tblGrid>
                <a:gridCol w="859949">
                  <a:extLst>
                    <a:ext uri="{9D8B030D-6E8A-4147-A177-3AD203B41FA5}">
                      <a16:colId xmlns:a16="http://schemas.microsoft.com/office/drawing/2014/main" val="20000"/>
                    </a:ext>
                  </a:extLst>
                </a:gridCol>
                <a:gridCol w="859949">
                  <a:extLst>
                    <a:ext uri="{9D8B030D-6E8A-4147-A177-3AD203B41FA5}">
                      <a16:colId xmlns:a16="http://schemas.microsoft.com/office/drawing/2014/main" val="20001"/>
                    </a:ext>
                  </a:extLst>
                </a:gridCol>
                <a:gridCol w="859949">
                  <a:extLst>
                    <a:ext uri="{9D8B030D-6E8A-4147-A177-3AD203B41FA5}">
                      <a16:colId xmlns:a16="http://schemas.microsoft.com/office/drawing/2014/main" val="20002"/>
                    </a:ext>
                  </a:extLst>
                </a:gridCol>
                <a:gridCol w="859949">
                  <a:extLst>
                    <a:ext uri="{9D8B030D-6E8A-4147-A177-3AD203B41FA5}">
                      <a16:colId xmlns:a16="http://schemas.microsoft.com/office/drawing/2014/main" val="20003"/>
                    </a:ext>
                  </a:extLst>
                </a:gridCol>
                <a:gridCol w="859949">
                  <a:extLst>
                    <a:ext uri="{9D8B030D-6E8A-4147-A177-3AD203B41FA5}">
                      <a16:colId xmlns:a16="http://schemas.microsoft.com/office/drawing/2014/main" val="20004"/>
                    </a:ext>
                  </a:extLst>
                </a:gridCol>
                <a:gridCol w="859949">
                  <a:extLst>
                    <a:ext uri="{9D8B030D-6E8A-4147-A177-3AD203B41FA5}">
                      <a16:colId xmlns:a16="http://schemas.microsoft.com/office/drawing/2014/main" val="20005"/>
                    </a:ext>
                  </a:extLst>
                </a:gridCol>
                <a:gridCol w="859949">
                  <a:extLst>
                    <a:ext uri="{9D8B030D-6E8A-4147-A177-3AD203B41FA5}">
                      <a16:colId xmlns:a16="http://schemas.microsoft.com/office/drawing/2014/main" val="20006"/>
                    </a:ext>
                  </a:extLst>
                </a:gridCol>
                <a:gridCol w="859949">
                  <a:extLst>
                    <a:ext uri="{9D8B030D-6E8A-4147-A177-3AD203B41FA5}">
                      <a16:colId xmlns:a16="http://schemas.microsoft.com/office/drawing/2014/main" val="20007"/>
                    </a:ext>
                  </a:extLst>
                </a:gridCol>
                <a:gridCol w="859949">
                  <a:extLst>
                    <a:ext uri="{9D8B030D-6E8A-4147-A177-3AD203B41FA5}">
                      <a16:colId xmlns:a16="http://schemas.microsoft.com/office/drawing/2014/main" val="20008"/>
                    </a:ext>
                  </a:extLst>
                </a:gridCol>
                <a:gridCol w="859949">
                  <a:extLst>
                    <a:ext uri="{9D8B030D-6E8A-4147-A177-3AD203B41FA5}">
                      <a16:colId xmlns:a16="http://schemas.microsoft.com/office/drawing/2014/main" val="20009"/>
                    </a:ext>
                  </a:extLst>
                </a:gridCol>
              </a:tblGrid>
              <a:tr h="642839">
                <a:tc gridSpan="10">
                  <a:txBody>
                    <a:bodyPr/>
                    <a:lstStyle/>
                    <a:p>
                      <a:pPr algn="ctr"/>
                      <a:r>
                        <a:rPr lang="en-US" sz="2400">
                          <a:latin typeface="Times New Roman" panose="02020603050405020304" pitchFamily="18" charset="0"/>
                          <a:cs typeface="Times New Roman" panose="02020603050405020304" pitchFamily="18" charset="0"/>
                        </a:rPr>
                        <a:t>Khối</a:t>
                      </a:r>
                      <a:r>
                        <a:rPr lang="en-US" sz="2400" baseline="0">
                          <a:latin typeface="Times New Roman" panose="02020603050405020304" pitchFamily="18" charset="0"/>
                          <a:cs typeface="Times New Roman" panose="02020603050405020304" pitchFamily="18" charset="0"/>
                        </a:rPr>
                        <a:t> lượng chè trong từng hộp (tính bằng gam)</a:t>
                      </a:r>
                      <a:endParaRPr lang="en-US" sz="240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1108">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extLst>
                  <a:ext uri="{0D108BD9-81ED-4DB2-BD59-A6C34878D82A}">
                    <a16:rowId xmlns:a16="http://schemas.microsoft.com/office/drawing/2014/main" val="10001"/>
                  </a:ext>
                </a:extLst>
              </a:tr>
              <a:tr h="981108">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extLst>
                  <a:ext uri="{0D108BD9-81ED-4DB2-BD59-A6C34878D82A}">
                    <a16:rowId xmlns:a16="http://schemas.microsoft.com/office/drawing/2014/main" val="10002"/>
                  </a:ext>
                </a:extLst>
              </a:tr>
              <a:tr h="981108">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extLst>
                  <a:ext uri="{0D108BD9-81ED-4DB2-BD59-A6C34878D82A}">
                    <a16:rowId xmlns:a16="http://schemas.microsoft.com/office/drawing/2014/main" val="10003"/>
                  </a:ext>
                </a:extLst>
              </a:tr>
            </a:tbl>
          </a:graphicData>
        </a:graphic>
      </p:graphicFrame>
      <p:sp>
        <p:nvSpPr>
          <p:cNvPr id="7" name="TextBox 6"/>
          <p:cNvSpPr txBox="1"/>
          <p:nvPr/>
        </p:nvSpPr>
        <p:spPr>
          <a:xfrm>
            <a:off x="7043738" y="5586205"/>
            <a:ext cx="1779589" cy="400110"/>
          </a:xfrm>
          <a:prstGeom prst="rect">
            <a:avLst/>
          </a:prstGeom>
          <a:noFill/>
        </p:spPr>
        <p:txBody>
          <a:bodyPr wrap="square" rtlCol="0">
            <a:spAutoFit/>
          </a:bodyPr>
          <a:lstStyle/>
          <a:p>
            <a:pPr algn="ctr"/>
            <a:r>
              <a:rPr lang="en-US" sz="2000" b="1" i="1">
                <a:latin typeface="Times New Roman" panose="02020603050405020304" pitchFamily="18" charset="0"/>
                <a:cs typeface="Times New Roman" panose="02020603050405020304" pitchFamily="18" charset="0"/>
              </a:rPr>
              <a:t>(Bảng 2)</a:t>
            </a:r>
          </a:p>
        </p:txBody>
      </p:sp>
      <p:sp>
        <p:nvSpPr>
          <p:cNvPr id="8" name="TextBox 7"/>
          <p:cNvSpPr txBox="1"/>
          <p:nvPr/>
        </p:nvSpPr>
        <p:spPr>
          <a:xfrm>
            <a:off x="1620520" y="5869842"/>
            <a:ext cx="2447129" cy="461665"/>
          </a:xfrm>
          <a:prstGeom prst="rect">
            <a:avLst/>
          </a:prstGeom>
          <a:noFill/>
        </p:spPr>
        <p:txBody>
          <a:bodyPr wrap="square" rtlCol="0">
            <a:spAutoFit/>
          </a:bodyPr>
          <a:lstStyle/>
          <a:p>
            <a:pPr algn="r"/>
            <a:r>
              <a:rPr lang="en-US" sz="2400" b="1" i="1">
                <a:solidFill>
                  <a:srgbClr val="FF0000"/>
                </a:solidFill>
                <a:latin typeface="Times New Roman" panose="02020603050405020304" pitchFamily="18" charset="0"/>
                <a:cs typeface="Times New Roman" panose="02020603050405020304" pitchFamily="18" charset="0"/>
              </a:rPr>
              <a:t>Lập bảng tần số?</a:t>
            </a:r>
          </a:p>
        </p:txBody>
      </p:sp>
      <p:pic>
        <p:nvPicPr>
          <p:cNvPr id="6146" name="Picture 2" descr="Dấu chấm hỏi Máy tính Biểu tượng thông Tin Clip nghệ thuật - Vấn đề png tải  về - Miễn phí trong suốt Khu Vực png Tải về."/>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10000" r="90000">
                        <a14:foregroundMark x1="41556" y1="24833" x2="60778" y2="34500"/>
                        <a14:foregroundMark x1="57778" y1="18000" x2="45556" y2="72167"/>
                        <a14:foregroundMark x1="39333" y1="71833" x2="65889" y2="83833"/>
                      </a14:backgroundRemoval>
                    </a14:imgEffect>
                  </a14:imgLayer>
                </a14:imgProps>
              </a:ext>
              <a:ext uri="{28A0092B-C50C-407E-A947-70E740481C1C}">
                <a14:useLocalDpi xmlns:a14="http://schemas.microsoft.com/office/drawing/2010/main" val="0"/>
              </a:ext>
            </a:extLst>
          </a:blip>
          <a:srcRect l="15117" r="14957"/>
          <a:stretch/>
        </p:blipFill>
        <p:spPr bwMode="auto">
          <a:xfrm>
            <a:off x="223836" y="5639010"/>
            <a:ext cx="1132523" cy="107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3798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up)">
                                      <p:cBhvr>
                                        <p:cTn id="22" dur="500"/>
                                        <p:tgtEl>
                                          <p:spTgt spid="61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76176351"/>
              </p:ext>
            </p:extLst>
          </p:nvPr>
        </p:nvGraphicFramePr>
        <p:xfrm>
          <a:off x="223837" y="285745"/>
          <a:ext cx="8599490" cy="3586163"/>
        </p:xfrm>
        <a:graphic>
          <a:graphicData uri="http://schemas.openxmlformats.org/drawingml/2006/table">
            <a:tbl>
              <a:tblPr firstRow="1" bandRow="1">
                <a:tableStyleId>{5940675A-B579-460E-94D1-54222C63F5DA}</a:tableStyleId>
              </a:tblPr>
              <a:tblGrid>
                <a:gridCol w="859949">
                  <a:extLst>
                    <a:ext uri="{9D8B030D-6E8A-4147-A177-3AD203B41FA5}">
                      <a16:colId xmlns:a16="http://schemas.microsoft.com/office/drawing/2014/main" val="20000"/>
                    </a:ext>
                  </a:extLst>
                </a:gridCol>
                <a:gridCol w="859949">
                  <a:extLst>
                    <a:ext uri="{9D8B030D-6E8A-4147-A177-3AD203B41FA5}">
                      <a16:colId xmlns:a16="http://schemas.microsoft.com/office/drawing/2014/main" val="20001"/>
                    </a:ext>
                  </a:extLst>
                </a:gridCol>
                <a:gridCol w="859949">
                  <a:extLst>
                    <a:ext uri="{9D8B030D-6E8A-4147-A177-3AD203B41FA5}">
                      <a16:colId xmlns:a16="http://schemas.microsoft.com/office/drawing/2014/main" val="20002"/>
                    </a:ext>
                  </a:extLst>
                </a:gridCol>
                <a:gridCol w="859949">
                  <a:extLst>
                    <a:ext uri="{9D8B030D-6E8A-4147-A177-3AD203B41FA5}">
                      <a16:colId xmlns:a16="http://schemas.microsoft.com/office/drawing/2014/main" val="20003"/>
                    </a:ext>
                  </a:extLst>
                </a:gridCol>
                <a:gridCol w="859949">
                  <a:extLst>
                    <a:ext uri="{9D8B030D-6E8A-4147-A177-3AD203B41FA5}">
                      <a16:colId xmlns:a16="http://schemas.microsoft.com/office/drawing/2014/main" val="20004"/>
                    </a:ext>
                  </a:extLst>
                </a:gridCol>
                <a:gridCol w="859949">
                  <a:extLst>
                    <a:ext uri="{9D8B030D-6E8A-4147-A177-3AD203B41FA5}">
                      <a16:colId xmlns:a16="http://schemas.microsoft.com/office/drawing/2014/main" val="20005"/>
                    </a:ext>
                  </a:extLst>
                </a:gridCol>
                <a:gridCol w="859949">
                  <a:extLst>
                    <a:ext uri="{9D8B030D-6E8A-4147-A177-3AD203B41FA5}">
                      <a16:colId xmlns:a16="http://schemas.microsoft.com/office/drawing/2014/main" val="20006"/>
                    </a:ext>
                  </a:extLst>
                </a:gridCol>
                <a:gridCol w="859949">
                  <a:extLst>
                    <a:ext uri="{9D8B030D-6E8A-4147-A177-3AD203B41FA5}">
                      <a16:colId xmlns:a16="http://schemas.microsoft.com/office/drawing/2014/main" val="20007"/>
                    </a:ext>
                  </a:extLst>
                </a:gridCol>
                <a:gridCol w="859949">
                  <a:extLst>
                    <a:ext uri="{9D8B030D-6E8A-4147-A177-3AD203B41FA5}">
                      <a16:colId xmlns:a16="http://schemas.microsoft.com/office/drawing/2014/main" val="20008"/>
                    </a:ext>
                  </a:extLst>
                </a:gridCol>
                <a:gridCol w="859949">
                  <a:extLst>
                    <a:ext uri="{9D8B030D-6E8A-4147-A177-3AD203B41FA5}">
                      <a16:colId xmlns:a16="http://schemas.microsoft.com/office/drawing/2014/main" val="20009"/>
                    </a:ext>
                  </a:extLst>
                </a:gridCol>
              </a:tblGrid>
              <a:tr h="642839">
                <a:tc gridSpan="10">
                  <a:txBody>
                    <a:bodyPr/>
                    <a:lstStyle/>
                    <a:p>
                      <a:pPr algn="ctr"/>
                      <a:r>
                        <a:rPr lang="en-US" sz="2400">
                          <a:latin typeface="Times New Roman" panose="02020603050405020304" pitchFamily="18" charset="0"/>
                          <a:cs typeface="Times New Roman" panose="02020603050405020304" pitchFamily="18" charset="0"/>
                        </a:rPr>
                        <a:t>Khối</a:t>
                      </a:r>
                      <a:r>
                        <a:rPr lang="en-US" sz="2400" baseline="0">
                          <a:latin typeface="Times New Roman" panose="02020603050405020304" pitchFamily="18" charset="0"/>
                          <a:cs typeface="Times New Roman" panose="02020603050405020304" pitchFamily="18" charset="0"/>
                        </a:rPr>
                        <a:t> lượng chè trong từng hộp (tính bằng gam)</a:t>
                      </a:r>
                      <a:endParaRPr lang="en-US" sz="2400">
                        <a:latin typeface="Times New Roman" panose="02020603050405020304" pitchFamily="18" charset="0"/>
                        <a:cs typeface="Times New Roman" panose="02020603050405020304" pitchFamily="18"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81108">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extLst>
                  <a:ext uri="{0D108BD9-81ED-4DB2-BD59-A6C34878D82A}">
                    <a16:rowId xmlns:a16="http://schemas.microsoft.com/office/drawing/2014/main" val="10001"/>
                  </a:ext>
                </a:extLst>
              </a:tr>
              <a:tr h="981108">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extLst>
                  <a:ext uri="{0D108BD9-81ED-4DB2-BD59-A6C34878D82A}">
                    <a16:rowId xmlns:a16="http://schemas.microsoft.com/office/drawing/2014/main" val="10002"/>
                  </a:ext>
                </a:extLst>
              </a:tr>
              <a:tr h="981108">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98</a:t>
                      </a:r>
                    </a:p>
                  </a:txBody>
                  <a:tcPr anchor="ctr"/>
                </a:tc>
                <a:tc>
                  <a:txBody>
                    <a:bodyPr/>
                    <a:lstStyle/>
                    <a:p>
                      <a:pPr algn="ctr"/>
                      <a:r>
                        <a:rPr lang="en-US" sz="2400" b="1">
                          <a:latin typeface="Times New Roman" panose="02020603050405020304" pitchFamily="18" charset="0"/>
                          <a:cs typeface="Times New Roman" panose="02020603050405020304" pitchFamily="18" charset="0"/>
                        </a:rPr>
                        <a:t>102</a:t>
                      </a:r>
                    </a:p>
                  </a:txBody>
                  <a:tcPr anchor="ctr"/>
                </a:tc>
                <a:tc>
                  <a:txBody>
                    <a:bodyPr/>
                    <a:lstStyle/>
                    <a:p>
                      <a:pPr algn="ctr"/>
                      <a:r>
                        <a:rPr lang="en-US" sz="2400" b="1">
                          <a:latin typeface="Times New Roman" panose="02020603050405020304" pitchFamily="18" charset="0"/>
                          <a:cs typeface="Times New Roman" panose="02020603050405020304" pitchFamily="18" charset="0"/>
                        </a:rPr>
                        <a:t>101</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tc>
                  <a:txBody>
                    <a:bodyPr/>
                    <a:lstStyle/>
                    <a:p>
                      <a:pPr algn="ctr"/>
                      <a:r>
                        <a:rPr lang="en-US" sz="2400" b="1">
                          <a:latin typeface="Times New Roman" panose="02020603050405020304" pitchFamily="18" charset="0"/>
                          <a:cs typeface="Times New Roman" panose="02020603050405020304" pitchFamily="18" charset="0"/>
                        </a:rPr>
                        <a:t>99</a:t>
                      </a:r>
                    </a:p>
                  </a:txBody>
                  <a:tcPr anchor="ctr"/>
                </a:tc>
                <a:tc>
                  <a:txBody>
                    <a:bodyPr/>
                    <a:lstStyle/>
                    <a:p>
                      <a:pPr algn="ctr"/>
                      <a:r>
                        <a:rPr lang="en-US" sz="2400" b="1">
                          <a:latin typeface="Times New Roman" panose="02020603050405020304" pitchFamily="18" charset="0"/>
                          <a:cs typeface="Times New Roman" panose="02020603050405020304" pitchFamily="18" charset="0"/>
                        </a:rPr>
                        <a:t>100</a:t>
                      </a:r>
                    </a:p>
                  </a:txBody>
                  <a:tcPr anchor="ctr"/>
                </a:tc>
                <a:extLst>
                  <a:ext uri="{0D108BD9-81ED-4DB2-BD59-A6C34878D82A}">
                    <a16:rowId xmlns:a16="http://schemas.microsoft.com/office/drawing/2014/main" val="10003"/>
                  </a:ext>
                </a:extLst>
              </a:tr>
            </a:tbl>
          </a:graphicData>
        </a:graphic>
      </p:graphicFrame>
      <p:sp>
        <p:nvSpPr>
          <p:cNvPr id="6" name="Rectangle 5"/>
          <p:cNvSpPr/>
          <p:nvPr/>
        </p:nvSpPr>
        <p:spPr>
          <a:xfrm>
            <a:off x="2125504" y="1191690"/>
            <a:ext cx="492444" cy="461665"/>
          </a:xfrm>
          <a:prstGeom prst="rect">
            <a:avLst/>
          </a:prstGeom>
          <a:solidFill>
            <a:schemeClr val="bg1"/>
          </a:solidFill>
        </p:spPr>
        <p:txBody>
          <a:bodyPr wrap="non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98</a:t>
            </a:r>
          </a:p>
        </p:txBody>
      </p:sp>
      <p:sp>
        <p:nvSpPr>
          <p:cNvPr id="7" name="Rectangle 6"/>
          <p:cNvSpPr/>
          <p:nvPr/>
        </p:nvSpPr>
        <p:spPr>
          <a:xfrm>
            <a:off x="2987518" y="1191689"/>
            <a:ext cx="492444" cy="461665"/>
          </a:xfrm>
          <a:prstGeom prst="rect">
            <a:avLst/>
          </a:prstGeom>
          <a:solidFill>
            <a:schemeClr val="bg1"/>
          </a:solidFill>
        </p:spPr>
        <p:txBody>
          <a:bodyPr wrap="non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98</a:t>
            </a:r>
          </a:p>
        </p:txBody>
      </p:sp>
      <p:sp>
        <p:nvSpPr>
          <p:cNvPr id="8" name="Rectangle 7"/>
          <p:cNvSpPr/>
          <p:nvPr/>
        </p:nvSpPr>
        <p:spPr>
          <a:xfrm>
            <a:off x="2983234" y="3153840"/>
            <a:ext cx="492444" cy="461665"/>
          </a:xfrm>
          <a:prstGeom prst="rect">
            <a:avLst/>
          </a:prstGeom>
          <a:solidFill>
            <a:schemeClr val="bg1"/>
          </a:solidFill>
        </p:spPr>
        <p:txBody>
          <a:bodyPr wrap="non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98</a:t>
            </a: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2276811374"/>
                  </p:ext>
                </p:extLst>
              </p:nvPr>
            </p:nvGraphicFramePr>
            <p:xfrm>
              <a:off x="330252" y="4854079"/>
              <a:ext cx="8493075" cy="1674814"/>
            </p:xfrm>
            <a:graphic>
              <a:graphicData uri="http://schemas.openxmlformats.org/drawingml/2006/table">
                <a:tbl>
                  <a:tblPr firstRow="1" bandRow="1">
                    <a:tableStyleId>{5940675A-B579-460E-94D1-54222C63F5DA}</a:tableStyleId>
                  </a:tblPr>
                  <a:tblGrid>
                    <a:gridCol w="1811043">
                      <a:extLst>
                        <a:ext uri="{9D8B030D-6E8A-4147-A177-3AD203B41FA5}">
                          <a16:colId xmlns:a16="http://schemas.microsoft.com/office/drawing/2014/main" val="20000"/>
                        </a:ext>
                      </a:extLst>
                    </a:gridCol>
                    <a:gridCol w="967032">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114425">
                      <a:extLst>
                        <a:ext uri="{9D8B030D-6E8A-4147-A177-3AD203B41FA5}">
                          <a16:colId xmlns:a16="http://schemas.microsoft.com/office/drawing/2014/main" val="20005"/>
                        </a:ext>
                      </a:extLst>
                    </a:gridCol>
                    <a:gridCol w="1585912">
                      <a:extLst>
                        <a:ext uri="{9D8B030D-6E8A-4147-A177-3AD203B41FA5}">
                          <a16:colId xmlns:a16="http://schemas.microsoft.com/office/drawing/2014/main" val="20006"/>
                        </a:ext>
                      </a:extLst>
                    </a:gridCol>
                  </a:tblGrid>
                  <a:tr h="837407">
                    <a:tc>
                      <a:txBody>
                        <a:bodyPr/>
                        <a:lstStyle/>
                        <a:p>
                          <a:pPr algn="ctr"/>
                          <a:r>
                            <a:rPr lang="en-US" sz="2400" b="0">
                              <a:latin typeface="Times New Roman" panose="02020603050405020304" pitchFamily="18" charset="0"/>
                              <a:cs typeface="Times New Roman" panose="02020603050405020304" pitchFamily="18" charset="0"/>
                            </a:rPr>
                            <a:t>Giá</a:t>
                          </a:r>
                          <a:r>
                            <a:rPr lang="en-US" sz="2400" b="0" baseline="0">
                              <a:latin typeface="Times New Roman" panose="02020603050405020304" pitchFamily="18" charset="0"/>
                              <a:cs typeface="Times New Roman" panose="02020603050405020304" pitchFamily="18" charset="0"/>
                            </a:rPr>
                            <a:t> trị (x)</a:t>
                          </a:r>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r>
                            <a:rPr lang="en-US" sz="2400" b="0">
                              <a:latin typeface="Times New Roman" panose="02020603050405020304" pitchFamily="18" charset="0"/>
                              <a:cs typeface="Times New Roman" panose="02020603050405020304" pitchFamily="18" charset="0"/>
                            </a:rPr>
                            <a:t>98</a:t>
                          </a:r>
                        </a:p>
                      </a:txBody>
                      <a:tcPr marL="90000" anchor="ctr"/>
                    </a:tc>
                    <a:tc>
                      <a:txBody>
                        <a:bodyPr/>
                        <a:lstStyle/>
                        <a:p>
                          <a:pPr algn="ctr"/>
                          <a:r>
                            <a:rPr lang="en-US" sz="2400" b="0">
                              <a:latin typeface="Times New Roman" panose="02020603050405020304" pitchFamily="18" charset="0"/>
                              <a:cs typeface="Times New Roman" panose="02020603050405020304" pitchFamily="18" charset="0"/>
                            </a:rPr>
                            <a:t>99</a:t>
                          </a:r>
                        </a:p>
                      </a:txBody>
                      <a:tcPr marL="90000" anchor="ctr"/>
                    </a:tc>
                    <a:tc>
                      <a:txBody>
                        <a:bodyPr/>
                        <a:lstStyle/>
                        <a:p>
                          <a:pPr algn="ctr"/>
                          <a:r>
                            <a:rPr lang="en-US" sz="2400" b="0">
                              <a:latin typeface="Times New Roman" panose="02020603050405020304" pitchFamily="18" charset="0"/>
                              <a:cs typeface="Times New Roman" panose="02020603050405020304" pitchFamily="18" charset="0"/>
                            </a:rPr>
                            <a:t>100</a:t>
                          </a:r>
                        </a:p>
                      </a:txBody>
                      <a:tcPr marL="90000" anchor="ctr"/>
                    </a:tc>
                    <a:tc>
                      <a:txBody>
                        <a:bodyPr/>
                        <a:lstStyle/>
                        <a:p>
                          <a:pPr algn="ctr"/>
                          <a:r>
                            <a:rPr lang="en-US" sz="2400" b="0">
                              <a:latin typeface="Times New Roman" panose="02020603050405020304" pitchFamily="18" charset="0"/>
                              <a:cs typeface="Times New Roman" panose="02020603050405020304" pitchFamily="18" charset="0"/>
                            </a:rPr>
                            <a:t>101</a:t>
                          </a:r>
                        </a:p>
                      </a:txBody>
                      <a:tcPr marL="90000" anchor="ctr"/>
                    </a:tc>
                    <a:tc>
                      <a:txBody>
                        <a:bodyPr/>
                        <a:lstStyle/>
                        <a:p>
                          <a:pPr algn="ctr"/>
                          <a:r>
                            <a:rPr lang="en-US" sz="2400" b="0">
                              <a:latin typeface="Times New Roman" panose="02020603050405020304" pitchFamily="18" charset="0"/>
                              <a:cs typeface="Times New Roman" panose="02020603050405020304" pitchFamily="18" charset="0"/>
                            </a:rPr>
                            <a:t>102</a:t>
                          </a: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837407">
                    <a:tc>
                      <a:txBody>
                        <a:bodyPr/>
                        <a:lstStyle/>
                        <a:p>
                          <a:pPr algn="ctr"/>
                          <a:r>
                            <a:rPr lang="en-US" sz="2400" b="0">
                              <a:latin typeface="Times New Roman" panose="02020603050405020304" pitchFamily="18" charset="0"/>
                              <a:cs typeface="Times New Roman" panose="02020603050405020304" pitchFamily="18" charset="0"/>
                            </a:rPr>
                            <a:t>Tần</a:t>
                          </a:r>
                          <a:r>
                            <a:rPr lang="en-US" sz="2400" b="0" baseline="0">
                              <a:latin typeface="Times New Roman" panose="02020603050405020304" pitchFamily="18" charset="0"/>
                              <a:cs typeface="Times New Roman" panose="02020603050405020304" pitchFamily="18" charset="0"/>
                            </a:rPr>
                            <a:t> số (n)</a:t>
                          </a:r>
                          <a:endParaRPr lang="en-US" sz="2400" b="0">
                            <a:latin typeface="Times New Roman" panose="02020603050405020304" pitchFamily="18" charset="0"/>
                            <a:cs typeface="Times New Roman" panose="02020603050405020304" pitchFamily="18" charset="0"/>
                          </a:endParaRPr>
                        </a:p>
                      </a:txBody>
                      <a:tcPr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   </m:t>
                                </m:r>
                              </m:oMath>
                            </m:oMathPara>
                          </a14:m>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2276811374"/>
                  </p:ext>
                </p:extLst>
              </p:nvPr>
            </p:nvGraphicFramePr>
            <p:xfrm>
              <a:off x="330252" y="4854079"/>
              <a:ext cx="8493075" cy="1674814"/>
            </p:xfrm>
            <a:graphic>
              <a:graphicData uri="http://schemas.openxmlformats.org/drawingml/2006/table">
                <a:tbl>
                  <a:tblPr firstRow="1" bandRow="1">
                    <a:tableStyleId>{5940675A-B579-460E-94D1-54222C63F5DA}</a:tableStyleId>
                  </a:tblPr>
                  <a:tblGrid>
                    <a:gridCol w="1811043"/>
                    <a:gridCol w="967032"/>
                    <a:gridCol w="957263"/>
                    <a:gridCol w="1000125"/>
                    <a:gridCol w="1057275"/>
                    <a:gridCol w="1114425"/>
                    <a:gridCol w="1585912"/>
                  </a:tblGrid>
                  <a:tr h="837407">
                    <a:tc>
                      <a:txBody>
                        <a:bodyPr/>
                        <a:lstStyle/>
                        <a:p>
                          <a:pPr algn="ctr"/>
                          <a:r>
                            <a:rPr lang="en-US" sz="2400" b="0" smtClean="0">
                              <a:latin typeface="Times New Roman" panose="02020603050405020304" pitchFamily="18" charset="0"/>
                              <a:cs typeface="Times New Roman" panose="02020603050405020304" pitchFamily="18" charset="0"/>
                            </a:rPr>
                            <a:t>Giá</a:t>
                          </a:r>
                          <a:r>
                            <a:rPr lang="en-US" sz="2400" b="0" baseline="0" smtClean="0">
                              <a:latin typeface="Times New Roman" panose="02020603050405020304" pitchFamily="18" charset="0"/>
                              <a:cs typeface="Times New Roman" panose="02020603050405020304" pitchFamily="18" charset="0"/>
                            </a:rPr>
                            <a:t> trị (x)</a:t>
                          </a:r>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r>
                            <a:rPr lang="en-US" sz="2400" b="0" smtClean="0">
                              <a:latin typeface="Times New Roman" panose="02020603050405020304" pitchFamily="18" charset="0"/>
                              <a:cs typeface="Times New Roman" panose="02020603050405020304" pitchFamily="18" charset="0"/>
                            </a:rPr>
                            <a:t>98</a:t>
                          </a:r>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400" b="0" smtClean="0">
                              <a:latin typeface="Times New Roman" panose="02020603050405020304" pitchFamily="18" charset="0"/>
                              <a:cs typeface="Times New Roman" panose="02020603050405020304" pitchFamily="18" charset="0"/>
                            </a:rPr>
                            <a:t>99</a:t>
                          </a:r>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400" b="0" smtClean="0">
                              <a:latin typeface="Times New Roman" panose="02020603050405020304" pitchFamily="18" charset="0"/>
                              <a:cs typeface="Times New Roman" panose="02020603050405020304" pitchFamily="18" charset="0"/>
                            </a:rPr>
                            <a:t>100</a:t>
                          </a:r>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400" b="0" smtClean="0">
                              <a:latin typeface="Times New Roman" panose="02020603050405020304" pitchFamily="18" charset="0"/>
                              <a:cs typeface="Times New Roman" panose="02020603050405020304" pitchFamily="18" charset="0"/>
                            </a:rPr>
                            <a:t>101</a:t>
                          </a:r>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400" b="0" smtClean="0">
                              <a:latin typeface="Times New Roman" panose="02020603050405020304" pitchFamily="18" charset="0"/>
                              <a:cs typeface="Times New Roman" panose="02020603050405020304" pitchFamily="18" charset="0"/>
                            </a:rPr>
                            <a:t>102</a:t>
                          </a:r>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r>
                  <a:tr h="837407">
                    <a:tc>
                      <a:txBody>
                        <a:bodyPr/>
                        <a:lstStyle/>
                        <a:p>
                          <a:pPr algn="ctr"/>
                          <a:r>
                            <a:rPr lang="en-US" sz="2400" b="0" smtClean="0">
                              <a:latin typeface="Times New Roman" panose="02020603050405020304" pitchFamily="18" charset="0"/>
                              <a:cs typeface="Times New Roman" panose="02020603050405020304" pitchFamily="18" charset="0"/>
                            </a:rPr>
                            <a:t>Tần</a:t>
                          </a:r>
                          <a:r>
                            <a:rPr lang="en-US" sz="2400" b="0" baseline="0" smtClean="0">
                              <a:latin typeface="Times New Roman" panose="02020603050405020304" pitchFamily="18" charset="0"/>
                              <a:cs typeface="Times New Roman" panose="02020603050405020304" pitchFamily="18" charset="0"/>
                            </a:rPr>
                            <a:t> số (n)</a:t>
                          </a:r>
                          <a:endParaRPr lang="en-US" sz="2400" b="0">
                            <a:latin typeface="Times New Roman" panose="02020603050405020304" pitchFamily="18" charset="0"/>
                            <a:cs typeface="Times New Roman" panose="02020603050405020304" pitchFamily="18" charset="0"/>
                          </a:endParaRPr>
                        </a:p>
                      </a:txBody>
                      <a:tcPr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a:p>
                      </a:txBody>
                      <a:tcPr marL="90000" anchor="ctr">
                        <a:blipFill rotWithShape="0">
                          <a:blip r:embed="rId2"/>
                          <a:stretch>
                            <a:fillRect l="-436538" t="-100725" r="-769" b="-1449"/>
                          </a:stretch>
                        </a:blipFill>
                      </a:tcPr>
                    </a:tc>
                  </a:tr>
                </a:tbl>
              </a:graphicData>
            </a:graphic>
          </p:graphicFrame>
        </mc:Fallback>
      </mc:AlternateContent>
      <p:sp>
        <p:nvSpPr>
          <p:cNvPr id="10" name="TextBox 9"/>
          <p:cNvSpPr txBox="1"/>
          <p:nvPr/>
        </p:nvSpPr>
        <p:spPr>
          <a:xfrm>
            <a:off x="777085" y="4132161"/>
            <a:ext cx="2447129" cy="461665"/>
          </a:xfrm>
          <a:prstGeom prst="rect">
            <a:avLst/>
          </a:prstGeom>
          <a:noFill/>
        </p:spPr>
        <p:txBody>
          <a:bodyPr wrap="square" rtlCol="0">
            <a:spAutoFit/>
          </a:bodyPr>
          <a:lstStyle/>
          <a:p>
            <a:r>
              <a:rPr lang="en-US" sz="2400" b="1" i="1">
                <a:solidFill>
                  <a:srgbClr val="FF0000"/>
                </a:solidFill>
                <a:latin typeface="Times New Roman" panose="02020603050405020304" pitchFamily="18" charset="0"/>
                <a:cs typeface="Times New Roman" panose="02020603050405020304" pitchFamily="18" charset="0"/>
              </a:rPr>
              <a:t>Bảng tần số:</a:t>
            </a:r>
          </a:p>
        </p:txBody>
      </p:sp>
      <p:sp>
        <p:nvSpPr>
          <p:cNvPr id="11" name="Rectangle 10"/>
          <p:cNvSpPr/>
          <p:nvPr/>
        </p:nvSpPr>
        <p:spPr>
          <a:xfrm>
            <a:off x="2448671" y="5849413"/>
            <a:ext cx="338554" cy="461665"/>
          </a:xfrm>
          <a:prstGeom prst="rect">
            <a:avLst/>
          </a:prstGeom>
        </p:spPr>
        <p:txBody>
          <a:bodyPr wrap="none">
            <a:spAutoFit/>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3</a:t>
            </a:r>
          </a:p>
        </p:txBody>
      </p:sp>
      <p:sp>
        <p:nvSpPr>
          <p:cNvPr id="12" name="Rectangle 11"/>
          <p:cNvSpPr/>
          <p:nvPr/>
        </p:nvSpPr>
        <p:spPr>
          <a:xfrm>
            <a:off x="3844768" y="1185974"/>
            <a:ext cx="492444" cy="461665"/>
          </a:xfrm>
          <a:prstGeom prst="rect">
            <a:avLst/>
          </a:prstGeom>
          <a:solidFill>
            <a:schemeClr val="bg1"/>
          </a:solidFill>
        </p:spPr>
        <p:txBody>
          <a:bodyPr wrap="none">
            <a:spAutoFit/>
          </a:bodyPr>
          <a:lstStyle/>
          <a:p>
            <a:pPr algn="ctr"/>
            <a:r>
              <a:rPr lang="en-US" sz="2400" b="1">
                <a:solidFill>
                  <a:srgbClr val="00B0F0"/>
                </a:solidFill>
                <a:latin typeface="Times New Roman" panose="02020603050405020304" pitchFamily="18" charset="0"/>
                <a:cs typeface="Times New Roman" panose="02020603050405020304" pitchFamily="18" charset="0"/>
              </a:rPr>
              <a:t>99</a:t>
            </a:r>
          </a:p>
        </p:txBody>
      </p:sp>
      <p:sp>
        <p:nvSpPr>
          <p:cNvPr id="13" name="Rectangle 12"/>
          <p:cNvSpPr/>
          <p:nvPr/>
        </p:nvSpPr>
        <p:spPr>
          <a:xfrm>
            <a:off x="3854288" y="2168003"/>
            <a:ext cx="492444" cy="461665"/>
          </a:xfrm>
          <a:prstGeom prst="rect">
            <a:avLst/>
          </a:prstGeom>
          <a:solidFill>
            <a:schemeClr val="bg1"/>
          </a:solidFill>
        </p:spPr>
        <p:txBody>
          <a:bodyPr wrap="none">
            <a:spAutoFit/>
          </a:bodyPr>
          <a:lstStyle/>
          <a:p>
            <a:pPr algn="ctr"/>
            <a:r>
              <a:rPr lang="en-US" sz="2400" b="1">
                <a:solidFill>
                  <a:srgbClr val="00B0F0"/>
                </a:solidFill>
                <a:latin typeface="Times New Roman" panose="02020603050405020304" pitchFamily="18" charset="0"/>
                <a:cs typeface="Times New Roman" panose="02020603050405020304" pitchFamily="18" charset="0"/>
              </a:rPr>
              <a:t>99</a:t>
            </a:r>
          </a:p>
        </p:txBody>
      </p:sp>
      <p:sp>
        <p:nvSpPr>
          <p:cNvPr id="14" name="Rectangle 13"/>
          <p:cNvSpPr/>
          <p:nvPr/>
        </p:nvSpPr>
        <p:spPr>
          <a:xfrm>
            <a:off x="8150057" y="2170855"/>
            <a:ext cx="492444" cy="461665"/>
          </a:xfrm>
          <a:prstGeom prst="rect">
            <a:avLst/>
          </a:prstGeom>
          <a:solidFill>
            <a:schemeClr val="bg1"/>
          </a:solidFill>
        </p:spPr>
        <p:txBody>
          <a:bodyPr wrap="none">
            <a:spAutoFit/>
          </a:bodyPr>
          <a:lstStyle/>
          <a:p>
            <a:pPr algn="ctr"/>
            <a:r>
              <a:rPr lang="en-US" sz="2400" b="1">
                <a:solidFill>
                  <a:srgbClr val="00B0F0"/>
                </a:solidFill>
                <a:latin typeface="Times New Roman" panose="02020603050405020304" pitchFamily="18" charset="0"/>
                <a:cs typeface="Times New Roman" panose="02020603050405020304" pitchFamily="18" charset="0"/>
              </a:rPr>
              <a:t>99</a:t>
            </a:r>
          </a:p>
        </p:txBody>
      </p:sp>
      <p:sp>
        <p:nvSpPr>
          <p:cNvPr id="15" name="Rectangle 14"/>
          <p:cNvSpPr/>
          <p:nvPr/>
        </p:nvSpPr>
        <p:spPr>
          <a:xfrm>
            <a:off x="7288041" y="3158606"/>
            <a:ext cx="492444" cy="461665"/>
          </a:xfrm>
          <a:prstGeom prst="rect">
            <a:avLst/>
          </a:prstGeom>
          <a:solidFill>
            <a:schemeClr val="bg1"/>
          </a:solidFill>
        </p:spPr>
        <p:txBody>
          <a:bodyPr wrap="none">
            <a:spAutoFit/>
          </a:bodyPr>
          <a:lstStyle/>
          <a:p>
            <a:pPr algn="ctr"/>
            <a:r>
              <a:rPr lang="en-US" sz="2400" b="1">
                <a:solidFill>
                  <a:srgbClr val="00B0F0"/>
                </a:solidFill>
                <a:latin typeface="Times New Roman" panose="02020603050405020304" pitchFamily="18" charset="0"/>
                <a:cs typeface="Times New Roman" panose="02020603050405020304" pitchFamily="18" charset="0"/>
              </a:rPr>
              <a:t>99</a:t>
            </a:r>
          </a:p>
        </p:txBody>
      </p:sp>
      <p:sp>
        <p:nvSpPr>
          <p:cNvPr id="16" name="Rectangle 15"/>
          <p:cNvSpPr/>
          <p:nvPr/>
        </p:nvSpPr>
        <p:spPr>
          <a:xfrm>
            <a:off x="3394491" y="5849413"/>
            <a:ext cx="338554" cy="461665"/>
          </a:xfrm>
          <a:prstGeom prst="rect">
            <a:avLst/>
          </a:prstGeom>
        </p:spPr>
        <p:txBody>
          <a:bodyPr wrap="none">
            <a:spAutoFit/>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4</a:t>
            </a:r>
          </a:p>
        </p:txBody>
      </p:sp>
      <p:sp>
        <p:nvSpPr>
          <p:cNvPr id="17" name="Rectangle 16"/>
          <p:cNvSpPr/>
          <p:nvPr/>
        </p:nvSpPr>
        <p:spPr>
          <a:xfrm>
            <a:off x="327628" y="1188201"/>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18" name="Rectangle 17"/>
          <p:cNvSpPr/>
          <p:nvPr/>
        </p:nvSpPr>
        <p:spPr>
          <a:xfrm>
            <a:off x="1187065" y="1185973"/>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19" name="Rectangle 18"/>
          <p:cNvSpPr/>
          <p:nvPr/>
        </p:nvSpPr>
        <p:spPr>
          <a:xfrm>
            <a:off x="4630646" y="1185973"/>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0" name="Rectangle 19"/>
          <p:cNvSpPr/>
          <p:nvPr/>
        </p:nvSpPr>
        <p:spPr>
          <a:xfrm>
            <a:off x="5500550" y="1178352"/>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1" name="Rectangle 20"/>
          <p:cNvSpPr/>
          <p:nvPr/>
        </p:nvSpPr>
        <p:spPr>
          <a:xfrm>
            <a:off x="7208723" y="1185971"/>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2" name="Rectangle 21"/>
          <p:cNvSpPr/>
          <p:nvPr/>
        </p:nvSpPr>
        <p:spPr>
          <a:xfrm>
            <a:off x="8060540" y="1185970"/>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3" name="Rectangle 22"/>
          <p:cNvSpPr/>
          <p:nvPr/>
        </p:nvSpPr>
        <p:spPr>
          <a:xfrm>
            <a:off x="330252" y="2170372"/>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4" name="Rectangle 23"/>
          <p:cNvSpPr/>
          <p:nvPr/>
        </p:nvSpPr>
        <p:spPr>
          <a:xfrm>
            <a:off x="2048560" y="2169629"/>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5" name="Rectangle 24"/>
          <p:cNvSpPr/>
          <p:nvPr/>
        </p:nvSpPr>
        <p:spPr>
          <a:xfrm>
            <a:off x="5492930" y="2168143"/>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6" name="Rectangle 25"/>
          <p:cNvSpPr/>
          <p:nvPr/>
        </p:nvSpPr>
        <p:spPr>
          <a:xfrm>
            <a:off x="6349908" y="2169628"/>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7" name="Rectangle 26"/>
          <p:cNvSpPr/>
          <p:nvPr/>
        </p:nvSpPr>
        <p:spPr>
          <a:xfrm>
            <a:off x="7199266" y="2170855"/>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8" name="Rectangle 27"/>
          <p:cNvSpPr/>
          <p:nvPr/>
        </p:nvSpPr>
        <p:spPr>
          <a:xfrm>
            <a:off x="1194684" y="3153839"/>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29" name="Rectangle 28"/>
          <p:cNvSpPr/>
          <p:nvPr/>
        </p:nvSpPr>
        <p:spPr>
          <a:xfrm>
            <a:off x="2048559" y="3151397"/>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30" name="Rectangle 29"/>
          <p:cNvSpPr/>
          <p:nvPr/>
        </p:nvSpPr>
        <p:spPr>
          <a:xfrm>
            <a:off x="5500550" y="3150986"/>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31" name="Rectangle 30"/>
          <p:cNvSpPr/>
          <p:nvPr/>
        </p:nvSpPr>
        <p:spPr>
          <a:xfrm>
            <a:off x="6346496" y="3151799"/>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32" name="Rectangle 31"/>
          <p:cNvSpPr/>
          <p:nvPr/>
        </p:nvSpPr>
        <p:spPr>
          <a:xfrm>
            <a:off x="8075699" y="3153026"/>
            <a:ext cx="646331" cy="461665"/>
          </a:xfrm>
          <a:prstGeom prst="rect">
            <a:avLst/>
          </a:prstGeom>
          <a:solidFill>
            <a:schemeClr val="bg1"/>
          </a:solidFill>
        </p:spPr>
        <p:txBody>
          <a:bodyPr wrap="none">
            <a:spAutoFit/>
          </a:bodyPr>
          <a:lstStyle/>
          <a:p>
            <a:pPr algn="ctr"/>
            <a:r>
              <a:rPr lang="en-US" sz="2400" b="1">
                <a:solidFill>
                  <a:srgbClr val="92D050"/>
                </a:solidFill>
                <a:latin typeface="Times New Roman" panose="02020603050405020304" pitchFamily="18" charset="0"/>
                <a:cs typeface="Times New Roman" panose="02020603050405020304" pitchFamily="18" charset="0"/>
              </a:rPr>
              <a:t>100</a:t>
            </a:r>
          </a:p>
        </p:txBody>
      </p:sp>
      <p:sp>
        <p:nvSpPr>
          <p:cNvPr id="33" name="Rectangle 32"/>
          <p:cNvSpPr/>
          <p:nvPr/>
        </p:nvSpPr>
        <p:spPr>
          <a:xfrm>
            <a:off x="4330566" y="5849412"/>
            <a:ext cx="492444" cy="461665"/>
          </a:xfrm>
          <a:prstGeom prst="rect">
            <a:avLst/>
          </a:prstGeom>
        </p:spPr>
        <p:txBody>
          <a:bodyPr wrap="none">
            <a:spAutoFit/>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16</a:t>
            </a:r>
          </a:p>
        </p:txBody>
      </p:sp>
      <p:sp>
        <p:nvSpPr>
          <p:cNvPr id="34" name="Rectangle 33"/>
          <p:cNvSpPr/>
          <p:nvPr/>
        </p:nvSpPr>
        <p:spPr>
          <a:xfrm>
            <a:off x="1189406" y="2168143"/>
            <a:ext cx="646331" cy="461665"/>
          </a:xfrm>
          <a:prstGeom prst="rect">
            <a:avLst/>
          </a:prstGeom>
          <a:solidFill>
            <a:schemeClr val="bg1"/>
          </a:solidFill>
        </p:spPr>
        <p:txBody>
          <a:bodyPr wrap="none">
            <a:spAutoFit/>
          </a:bodyPr>
          <a:lstStyle/>
          <a:p>
            <a:pPr algn="ctr"/>
            <a:r>
              <a:rPr lang="en-US" sz="2400" b="1">
                <a:solidFill>
                  <a:srgbClr val="CC00CC"/>
                </a:solidFill>
                <a:latin typeface="Times New Roman" panose="02020603050405020304" pitchFamily="18" charset="0"/>
                <a:cs typeface="Times New Roman" panose="02020603050405020304" pitchFamily="18" charset="0"/>
              </a:rPr>
              <a:t>101</a:t>
            </a:r>
          </a:p>
        </p:txBody>
      </p:sp>
      <p:sp>
        <p:nvSpPr>
          <p:cNvPr id="35" name="Rectangle 34"/>
          <p:cNvSpPr/>
          <p:nvPr/>
        </p:nvSpPr>
        <p:spPr>
          <a:xfrm>
            <a:off x="4625204" y="2168142"/>
            <a:ext cx="646331" cy="461665"/>
          </a:xfrm>
          <a:prstGeom prst="rect">
            <a:avLst/>
          </a:prstGeom>
          <a:solidFill>
            <a:schemeClr val="bg1"/>
          </a:solidFill>
        </p:spPr>
        <p:txBody>
          <a:bodyPr wrap="none">
            <a:spAutoFit/>
          </a:bodyPr>
          <a:lstStyle/>
          <a:p>
            <a:pPr algn="ctr"/>
            <a:r>
              <a:rPr lang="en-US" sz="2400" b="1">
                <a:solidFill>
                  <a:srgbClr val="CC00CC"/>
                </a:solidFill>
                <a:latin typeface="Times New Roman" panose="02020603050405020304" pitchFamily="18" charset="0"/>
                <a:cs typeface="Times New Roman" panose="02020603050405020304" pitchFamily="18" charset="0"/>
              </a:rPr>
              <a:t>101</a:t>
            </a:r>
          </a:p>
        </p:txBody>
      </p:sp>
      <p:sp>
        <p:nvSpPr>
          <p:cNvPr id="36" name="Rectangle 35"/>
          <p:cNvSpPr/>
          <p:nvPr/>
        </p:nvSpPr>
        <p:spPr>
          <a:xfrm>
            <a:off x="328358" y="3152543"/>
            <a:ext cx="646331" cy="461665"/>
          </a:xfrm>
          <a:prstGeom prst="rect">
            <a:avLst/>
          </a:prstGeom>
          <a:solidFill>
            <a:schemeClr val="bg1"/>
          </a:solidFill>
        </p:spPr>
        <p:txBody>
          <a:bodyPr wrap="none">
            <a:spAutoFit/>
          </a:bodyPr>
          <a:lstStyle/>
          <a:p>
            <a:pPr algn="ctr"/>
            <a:r>
              <a:rPr lang="en-US" sz="2400" b="1">
                <a:solidFill>
                  <a:srgbClr val="CC00CC"/>
                </a:solidFill>
                <a:latin typeface="Times New Roman" panose="02020603050405020304" pitchFamily="18" charset="0"/>
                <a:cs typeface="Times New Roman" panose="02020603050405020304" pitchFamily="18" charset="0"/>
              </a:rPr>
              <a:t>101</a:t>
            </a:r>
          </a:p>
        </p:txBody>
      </p:sp>
      <p:sp>
        <p:nvSpPr>
          <p:cNvPr id="37" name="Rectangle 36"/>
          <p:cNvSpPr/>
          <p:nvPr/>
        </p:nvSpPr>
        <p:spPr>
          <a:xfrm>
            <a:off x="4633137" y="3153026"/>
            <a:ext cx="646331" cy="461665"/>
          </a:xfrm>
          <a:prstGeom prst="rect">
            <a:avLst/>
          </a:prstGeom>
          <a:solidFill>
            <a:schemeClr val="bg1"/>
          </a:solidFill>
        </p:spPr>
        <p:txBody>
          <a:bodyPr wrap="none">
            <a:spAutoFit/>
          </a:bodyPr>
          <a:lstStyle/>
          <a:p>
            <a:pPr algn="ctr"/>
            <a:r>
              <a:rPr lang="en-US" sz="2400" b="1">
                <a:solidFill>
                  <a:srgbClr val="CC00CC"/>
                </a:solidFill>
                <a:latin typeface="Times New Roman" panose="02020603050405020304" pitchFamily="18" charset="0"/>
                <a:cs typeface="Times New Roman" panose="02020603050405020304" pitchFamily="18" charset="0"/>
              </a:rPr>
              <a:t>101</a:t>
            </a:r>
          </a:p>
        </p:txBody>
      </p:sp>
      <p:sp>
        <p:nvSpPr>
          <p:cNvPr id="38" name="Rectangle 37"/>
          <p:cNvSpPr/>
          <p:nvPr/>
        </p:nvSpPr>
        <p:spPr>
          <a:xfrm>
            <a:off x="5348075" y="5849412"/>
            <a:ext cx="338554" cy="461665"/>
          </a:xfrm>
          <a:prstGeom prst="rect">
            <a:avLst/>
          </a:prstGeom>
        </p:spPr>
        <p:txBody>
          <a:bodyPr wrap="none">
            <a:spAutoFit/>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4</a:t>
            </a:r>
          </a:p>
        </p:txBody>
      </p:sp>
      <p:sp>
        <p:nvSpPr>
          <p:cNvPr id="39" name="Rectangle 38"/>
          <p:cNvSpPr/>
          <p:nvPr/>
        </p:nvSpPr>
        <p:spPr>
          <a:xfrm>
            <a:off x="6492764" y="5849411"/>
            <a:ext cx="338554" cy="461665"/>
          </a:xfrm>
          <a:prstGeom prst="rect">
            <a:avLst/>
          </a:prstGeom>
        </p:spPr>
        <p:txBody>
          <a:bodyPr wrap="none">
            <a:spAutoFit/>
          </a:bodyPr>
          <a:lstStyle/>
          <a:p>
            <a:pPr algn="ctr"/>
            <a:r>
              <a:rPr lang="en-US" sz="2400">
                <a:solidFill>
                  <a:schemeClr val="tx1">
                    <a:lumMod val="95000"/>
                    <a:lumOff val="5000"/>
                  </a:schemeClr>
                </a:solidFill>
                <a:latin typeface="Times New Roman" panose="02020603050405020304" pitchFamily="18" charset="0"/>
                <a:cs typeface="Times New Roman" panose="02020603050405020304" pitchFamily="18" charset="0"/>
              </a:rPr>
              <a:t>3</a:t>
            </a:r>
          </a:p>
        </p:txBody>
      </p:sp>
      <mc:AlternateContent xmlns:mc="http://schemas.openxmlformats.org/markup-compatibility/2006" xmlns:a14="http://schemas.microsoft.com/office/drawing/2010/main">
        <mc:Choice Requires="a14">
          <p:sp>
            <p:nvSpPr>
              <p:cNvPr id="40" name="Rectangle 39"/>
              <p:cNvSpPr/>
              <p:nvPr/>
            </p:nvSpPr>
            <p:spPr>
              <a:xfrm>
                <a:off x="8145624" y="5891750"/>
                <a:ext cx="601447" cy="46166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30</m:t>
                      </m:r>
                    </m:oMath>
                  </m:oMathPara>
                </a14:m>
                <a:endParaRPr lang="en-US" sz="2400" b="0" i="1">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8145624" y="5891750"/>
                <a:ext cx="601447" cy="461665"/>
              </a:xfrm>
              <a:prstGeom prst="rect">
                <a:avLst/>
              </a:prstGeom>
              <a:blipFill rotWithShape="0">
                <a:blip r:embed="rId3"/>
                <a:stretch>
                  <a:fillRect l="-1010"/>
                </a:stretch>
              </a:blipFill>
            </p:spPr>
            <p:txBody>
              <a:bodyPr/>
              <a:lstStyle/>
              <a:p>
                <a:r>
                  <a:rPr lang="en-US">
                    <a:noFill/>
                  </a:rPr>
                  <a:t> </a:t>
                </a:r>
              </a:p>
            </p:txBody>
          </p:sp>
        </mc:Fallback>
      </mc:AlternateContent>
    </p:spTree>
    <p:extLst>
      <p:ext uri="{BB962C8B-B14F-4D97-AF65-F5344CB8AC3E}">
        <p14:creationId xmlns:p14="http://schemas.microsoft.com/office/powerpoint/2010/main" val="31473041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150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par>
                          <p:cTn id="52" fill="hold">
                            <p:stCondLst>
                              <p:cond delay="1000"/>
                            </p:stCondLst>
                            <p:childTnLst>
                              <p:par>
                                <p:cTn id="53" presetID="22" presetClass="entr" presetSubtype="4"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par>
                          <p:cTn id="56" fill="hold">
                            <p:stCondLst>
                              <p:cond delay="1500"/>
                            </p:stCondLst>
                            <p:childTnLst>
                              <p:par>
                                <p:cTn id="57" presetID="2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par>
                          <p:cTn id="60" fill="hold">
                            <p:stCondLst>
                              <p:cond delay="2000"/>
                            </p:stCondLst>
                            <p:childTnLst>
                              <p:par>
                                <p:cTn id="61" presetID="22" presetClass="entr" presetSubtype="4"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par>
                          <p:cTn id="64" fill="hold">
                            <p:stCondLst>
                              <p:cond delay="2500"/>
                            </p:stCondLst>
                            <p:childTnLst>
                              <p:par>
                                <p:cTn id="65" presetID="22" presetClass="entr" presetSubtype="4"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down)">
                                      <p:cBhvr>
                                        <p:cTn id="71" dur="500"/>
                                        <p:tgtEl>
                                          <p:spTgt spid="23"/>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down)">
                                      <p:cBhvr>
                                        <p:cTn id="87" dur="500"/>
                                        <p:tgtEl>
                                          <p:spTgt spid="27"/>
                                        </p:tgtEl>
                                      </p:cBhvr>
                                    </p:animEffect>
                                  </p:childTnLst>
                                </p:cTn>
                              </p:par>
                            </p:childTnLst>
                          </p:cTn>
                        </p:par>
                        <p:par>
                          <p:cTn id="88" fill="hold">
                            <p:stCondLst>
                              <p:cond delay="5500"/>
                            </p:stCondLst>
                            <p:childTnLst>
                              <p:par>
                                <p:cTn id="89" presetID="22" presetClass="entr" presetSubtype="4"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childTnLst>
                          </p:cTn>
                        </p:par>
                        <p:par>
                          <p:cTn id="92" fill="hold">
                            <p:stCondLst>
                              <p:cond delay="6000"/>
                            </p:stCondLst>
                            <p:childTnLst>
                              <p:par>
                                <p:cTn id="93" presetID="22" presetClass="entr" presetSubtype="4"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par>
                          <p:cTn id="96" fill="hold">
                            <p:stCondLst>
                              <p:cond delay="6500"/>
                            </p:stCondLst>
                            <p:childTnLst>
                              <p:par>
                                <p:cTn id="97" presetID="2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down)">
                                      <p:cBhvr>
                                        <p:cTn id="99" dur="500"/>
                                        <p:tgtEl>
                                          <p:spTgt spid="30"/>
                                        </p:tgtEl>
                                      </p:cBhvr>
                                    </p:animEffect>
                                  </p:childTnLst>
                                </p:cTn>
                              </p:par>
                            </p:childTnLst>
                          </p:cTn>
                        </p:par>
                        <p:par>
                          <p:cTn id="100" fill="hold">
                            <p:stCondLst>
                              <p:cond delay="7000"/>
                            </p:stCondLst>
                            <p:childTnLst>
                              <p:par>
                                <p:cTn id="101" presetID="22" presetClass="entr" presetSubtype="4"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500"/>
                                        <p:tgtEl>
                                          <p:spTgt spid="31"/>
                                        </p:tgtEl>
                                      </p:cBhvr>
                                    </p:animEffect>
                                  </p:childTnLst>
                                </p:cTn>
                              </p:par>
                            </p:childTnLst>
                          </p:cTn>
                        </p:par>
                        <p:par>
                          <p:cTn id="104" fill="hold">
                            <p:stCondLst>
                              <p:cond delay="7500"/>
                            </p:stCondLst>
                            <p:childTnLst>
                              <p:par>
                                <p:cTn id="105" presetID="22" presetClass="entr" presetSubtype="4" fill="hold" grpId="0"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down)">
                                      <p:cBhvr>
                                        <p:cTn id="107" dur="500"/>
                                        <p:tgtEl>
                                          <p:spTgt spid="32"/>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wipe(down)">
                                      <p:cBhvr>
                                        <p:cTn id="112" dur="500"/>
                                        <p:tgtEl>
                                          <p:spTgt spid="33"/>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down)">
                                      <p:cBhvr>
                                        <p:cTn id="117" dur="500"/>
                                        <p:tgtEl>
                                          <p:spTgt spid="34"/>
                                        </p:tgtEl>
                                      </p:cBhvr>
                                    </p:animEffect>
                                  </p:childTnLst>
                                </p:cTn>
                              </p:par>
                            </p:childTnLst>
                          </p:cTn>
                        </p:par>
                        <p:par>
                          <p:cTn id="118" fill="hold">
                            <p:stCondLst>
                              <p:cond delay="500"/>
                            </p:stCondLst>
                            <p:childTnLst>
                              <p:par>
                                <p:cTn id="119" presetID="22" presetClass="entr" presetSubtype="4" fill="hold" grpId="0"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down)">
                                      <p:cBhvr>
                                        <p:cTn id="121" dur="500"/>
                                        <p:tgtEl>
                                          <p:spTgt spid="35"/>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wipe(down)">
                                      <p:cBhvr>
                                        <p:cTn id="125" dur="500"/>
                                        <p:tgtEl>
                                          <p:spTgt spid="36"/>
                                        </p:tgtEl>
                                      </p:cBhvr>
                                    </p:animEffect>
                                  </p:childTnLst>
                                </p:cTn>
                              </p:par>
                            </p:childTnLst>
                          </p:cTn>
                        </p:par>
                        <p:par>
                          <p:cTn id="126" fill="hold">
                            <p:stCondLst>
                              <p:cond delay="1500"/>
                            </p:stCondLst>
                            <p:childTnLst>
                              <p:par>
                                <p:cTn id="127" presetID="22" presetClass="entr" presetSubtype="4"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Effect transition="in" filter="wipe(down)">
                                      <p:cBhvr>
                                        <p:cTn id="129" dur="500"/>
                                        <p:tgtEl>
                                          <p:spTgt spid="3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wipe(down)">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wipe(down)">
                                      <p:cBhvr>
                                        <p:cTn id="139" dur="500"/>
                                        <p:tgtEl>
                                          <p:spTgt spid="39"/>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0"/>
                                        </p:tgtEl>
                                        <p:attrNameLst>
                                          <p:attrName>style.visibility</p:attrName>
                                        </p:attrNameLst>
                                      </p:cBhvr>
                                      <p:to>
                                        <p:strVal val="visible"/>
                                      </p:to>
                                    </p:set>
                                    <p:animEffect transition="in" filter="wipe(down)">
                                      <p:cBhvr>
                                        <p:cTn id="1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animBg="1"/>
      <p:bldP spid="13" grpId="0" animBg="1"/>
      <p:bldP spid="14" grpId="0" animBg="1"/>
      <p:bldP spid="15" grpId="0" animBg="1"/>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animBg="1"/>
      <p:bldP spid="35" grpId="0" animBg="1"/>
      <p:bldP spid="36" grpId="0" animBg="1"/>
      <p:bldP spid="37" grpId="0" animBg="1"/>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697934836"/>
                  </p:ext>
                </p:extLst>
              </p:nvPr>
            </p:nvGraphicFramePr>
            <p:xfrm>
              <a:off x="308025" y="1612012"/>
              <a:ext cx="8493075" cy="1674814"/>
            </p:xfrm>
            <a:graphic>
              <a:graphicData uri="http://schemas.openxmlformats.org/drawingml/2006/table">
                <a:tbl>
                  <a:tblPr firstRow="1" bandRow="1">
                    <a:tableStyleId>{5940675A-B579-460E-94D1-54222C63F5DA}</a:tableStyleId>
                  </a:tblPr>
                  <a:tblGrid>
                    <a:gridCol w="1811043">
                      <a:extLst>
                        <a:ext uri="{9D8B030D-6E8A-4147-A177-3AD203B41FA5}">
                          <a16:colId xmlns:a16="http://schemas.microsoft.com/office/drawing/2014/main" val="20000"/>
                        </a:ext>
                      </a:extLst>
                    </a:gridCol>
                    <a:gridCol w="967032">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114425">
                      <a:extLst>
                        <a:ext uri="{9D8B030D-6E8A-4147-A177-3AD203B41FA5}">
                          <a16:colId xmlns:a16="http://schemas.microsoft.com/office/drawing/2014/main" val="20005"/>
                        </a:ext>
                      </a:extLst>
                    </a:gridCol>
                    <a:gridCol w="1585912">
                      <a:extLst>
                        <a:ext uri="{9D8B030D-6E8A-4147-A177-3AD203B41FA5}">
                          <a16:colId xmlns:a16="http://schemas.microsoft.com/office/drawing/2014/main" val="20006"/>
                        </a:ext>
                      </a:extLst>
                    </a:gridCol>
                  </a:tblGrid>
                  <a:tr h="837407">
                    <a:tc>
                      <a:txBody>
                        <a:bodyPr/>
                        <a:lstStyle/>
                        <a:p>
                          <a:pPr algn="ctr"/>
                          <a:r>
                            <a:rPr lang="en-US" sz="2400" b="0">
                              <a:latin typeface="Times New Roman" panose="02020603050405020304" pitchFamily="18" charset="0"/>
                              <a:cs typeface="Times New Roman" panose="02020603050405020304" pitchFamily="18" charset="0"/>
                            </a:rPr>
                            <a:t>Giá</a:t>
                          </a:r>
                          <a:r>
                            <a:rPr lang="en-US" sz="2400" b="0" baseline="0">
                              <a:latin typeface="Times New Roman" panose="02020603050405020304" pitchFamily="18" charset="0"/>
                              <a:cs typeface="Times New Roman" panose="02020603050405020304" pitchFamily="18" charset="0"/>
                            </a:rPr>
                            <a:t> trị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𝑥</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98</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99</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100</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101</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102</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837407">
                    <a:tc>
                      <a:txBody>
                        <a:bodyPr/>
                        <a:lstStyle/>
                        <a:p>
                          <a:pPr algn="ctr"/>
                          <a:r>
                            <a:rPr lang="en-US" sz="2400" b="0">
                              <a:latin typeface="Times New Roman" panose="02020603050405020304" pitchFamily="18" charset="0"/>
                              <a:cs typeface="Times New Roman" panose="02020603050405020304" pitchFamily="18" charset="0"/>
                            </a:rPr>
                            <a:t>Tần</a:t>
                          </a:r>
                          <a:r>
                            <a:rPr lang="en-US" sz="2400" b="0" baseline="0">
                              <a:latin typeface="Times New Roman" panose="02020603050405020304" pitchFamily="18" charset="0"/>
                              <a:cs typeface="Times New Roman" panose="02020603050405020304" pitchFamily="18" charset="0"/>
                            </a:rPr>
                            <a:t> số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𝑛</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16</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=30</m:t>
                                </m:r>
                              </m:oMath>
                            </m:oMathPara>
                          </a14:m>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697934836"/>
                  </p:ext>
                </p:extLst>
              </p:nvPr>
            </p:nvGraphicFramePr>
            <p:xfrm>
              <a:off x="308025" y="1612012"/>
              <a:ext cx="8493075" cy="1674814"/>
            </p:xfrm>
            <a:graphic>
              <a:graphicData uri="http://schemas.openxmlformats.org/drawingml/2006/table">
                <a:tbl>
                  <a:tblPr firstRow="1" bandRow="1">
                    <a:tableStyleId>{5940675A-B579-460E-94D1-54222C63F5DA}</a:tableStyleId>
                  </a:tblPr>
                  <a:tblGrid>
                    <a:gridCol w="1811043"/>
                    <a:gridCol w="967032"/>
                    <a:gridCol w="957263"/>
                    <a:gridCol w="1000125"/>
                    <a:gridCol w="1057275"/>
                    <a:gridCol w="1114425"/>
                    <a:gridCol w="1585912"/>
                  </a:tblGrid>
                  <a:tr h="837407">
                    <a:tc>
                      <a:txBody>
                        <a:bodyPr/>
                        <a:lstStyle/>
                        <a:p>
                          <a:endParaRPr lang="en-US"/>
                        </a:p>
                      </a:txBody>
                      <a:tcPr anchor="ctr">
                        <a:blipFill rotWithShape="0">
                          <a:blip r:embed="rId2"/>
                          <a:stretch>
                            <a:fillRect l="-337" t="-725" r="-370034" b="-101449"/>
                          </a:stretch>
                        </a:blipFill>
                      </a:tcPr>
                    </a:tc>
                    <a:tc>
                      <a:txBody>
                        <a:bodyPr/>
                        <a:lstStyle/>
                        <a:p>
                          <a:endParaRPr lang="en-US"/>
                        </a:p>
                      </a:txBody>
                      <a:tcPr marL="90000" anchor="ctr">
                        <a:blipFill rotWithShape="0">
                          <a:blip r:embed="rId2"/>
                          <a:stretch>
                            <a:fillRect l="-187421" t="-725" r="-591195" b="-101449"/>
                          </a:stretch>
                        </a:blipFill>
                      </a:tcPr>
                    </a:tc>
                    <a:tc>
                      <a:txBody>
                        <a:bodyPr/>
                        <a:lstStyle/>
                        <a:p>
                          <a:endParaRPr lang="en-US"/>
                        </a:p>
                      </a:txBody>
                      <a:tcPr marL="90000" anchor="ctr">
                        <a:blipFill rotWithShape="0">
                          <a:blip r:embed="rId2"/>
                          <a:stretch>
                            <a:fillRect l="-291083" t="-725" r="-498726" b="-101449"/>
                          </a:stretch>
                        </a:blipFill>
                      </a:tcPr>
                    </a:tc>
                    <a:tc>
                      <a:txBody>
                        <a:bodyPr/>
                        <a:lstStyle/>
                        <a:p>
                          <a:endParaRPr lang="en-US"/>
                        </a:p>
                      </a:txBody>
                      <a:tcPr marL="90000" anchor="ctr">
                        <a:blipFill rotWithShape="0">
                          <a:blip r:embed="rId2"/>
                          <a:stretch>
                            <a:fillRect l="-374390" t="-725" r="-377439" b="-101449"/>
                          </a:stretch>
                        </a:blipFill>
                      </a:tcPr>
                    </a:tc>
                    <a:tc>
                      <a:txBody>
                        <a:bodyPr/>
                        <a:lstStyle/>
                        <a:p>
                          <a:endParaRPr lang="en-US"/>
                        </a:p>
                      </a:txBody>
                      <a:tcPr marL="90000" anchor="ctr">
                        <a:blipFill rotWithShape="0">
                          <a:blip r:embed="rId2"/>
                          <a:stretch>
                            <a:fillRect l="-447126" t="-725" r="-255747" b="-101449"/>
                          </a:stretch>
                        </a:blipFill>
                      </a:tcPr>
                    </a:tc>
                    <a:tc>
                      <a:txBody>
                        <a:bodyPr/>
                        <a:lstStyle/>
                        <a:p>
                          <a:endParaRPr lang="en-US"/>
                        </a:p>
                      </a:txBody>
                      <a:tcPr marL="90000" anchor="ctr">
                        <a:blipFill rotWithShape="0">
                          <a:blip r:embed="rId2"/>
                          <a:stretch>
                            <a:fillRect l="-520219" t="-725" r="-143169" b="-101449"/>
                          </a:stretch>
                        </a:blipFill>
                      </a:tcP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r>
                  <a:tr h="837407">
                    <a:tc>
                      <a:txBody>
                        <a:bodyPr/>
                        <a:lstStyle/>
                        <a:p>
                          <a:endParaRPr lang="en-US"/>
                        </a:p>
                      </a:txBody>
                      <a:tcPr anchor="ctr">
                        <a:blipFill rotWithShape="0">
                          <a:blip r:embed="rId2"/>
                          <a:stretch>
                            <a:fillRect l="-337" t="-100725" r="-370034" b="-1449"/>
                          </a:stretch>
                        </a:blipFill>
                      </a:tcPr>
                    </a:tc>
                    <a:tc>
                      <a:txBody>
                        <a:bodyPr/>
                        <a:lstStyle/>
                        <a:p>
                          <a:endParaRPr lang="en-US"/>
                        </a:p>
                      </a:txBody>
                      <a:tcPr marL="90000" anchor="ctr">
                        <a:blipFill rotWithShape="0">
                          <a:blip r:embed="rId2"/>
                          <a:stretch>
                            <a:fillRect l="-187421" t="-100725" r="-591195" b="-1449"/>
                          </a:stretch>
                        </a:blipFill>
                      </a:tcPr>
                    </a:tc>
                    <a:tc>
                      <a:txBody>
                        <a:bodyPr/>
                        <a:lstStyle/>
                        <a:p>
                          <a:endParaRPr lang="en-US"/>
                        </a:p>
                      </a:txBody>
                      <a:tcPr marL="90000" anchor="ctr">
                        <a:blipFill rotWithShape="0">
                          <a:blip r:embed="rId2"/>
                          <a:stretch>
                            <a:fillRect l="-291083" t="-100725" r="-498726" b="-1449"/>
                          </a:stretch>
                        </a:blipFill>
                      </a:tcPr>
                    </a:tc>
                    <a:tc>
                      <a:txBody>
                        <a:bodyPr/>
                        <a:lstStyle/>
                        <a:p>
                          <a:endParaRPr lang="en-US"/>
                        </a:p>
                      </a:txBody>
                      <a:tcPr marL="90000" anchor="ctr">
                        <a:blipFill rotWithShape="0">
                          <a:blip r:embed="rId2"/>
                          <a:stretch>
                            <a:fillRect l="-374390" t="-100725" r="-377439" b="-1449"/>
                          </a:stretch>
                        </a:blipFill>
                      </a:tcPr>
                    </a:tc>
                    <a:tc>
                      <a:txBody>
                        <a:bodyPr/>
                        <a:lstStyle/>
                        <a:p>
                          <a:endParaRPr lang="en-US"/>
                        </a:p>
                      </a:txBody>
                      <a:tcPr marL="90000" anchor="ctr">
                        <a:blipFill rotWithShape="0">
                          <a:blip r:embed="rId2"/>
                          <a:stretch>
                            <a:fillRect l="-447126" t="-100725" r="-255747" b="-1449"/>
                          </a:stretch>
                        </a:blipFill>
                      </a:tcPr>
                    </a:tc>
                    <a:tc>
                      <a:txBody>
                        <a:bodyPr/>
                        <a:lstStyle/>
                        <a:p>
                          <a:endParaRPr lang="en-US"/>
                        </a:p>
                      </a:txBody>
                      <a:tcPr marL="90000" anchor="ctr">
                        <a:blipFill rotWithShape="0">
                          <a:blip r:embed="rId2"/>
                          <a:stretch>
                            <a:fillRect l="-520219" t="-100725" r="-143169" b="-1449"/>
                          </a:stretch>
                        </a:blipFill>
                      </a:tcPr>
                    </a:tc>
                    <a:tc>
                      <a:txBody>
                        <a:bodyPr/>
                        <a:lstStyle/>
                        <a:p>
                          <a:endParaRPr lang="en-US"/>
                        </a:p>
                      </a:txBody>
                      <a:tcPr marL="90000" anchor="ctr">
                        <a:blipFill rotWithShape="0">
                          <a:blip r:embed="rId2"/>
                          <a:stretch>
                            <a:fillRect l="-436538" t="-100725" r="-769" b="-1449"/>
                          </a:stretch>
                        </a:blipFill>
                      </a:tcPr>
                    </a:tc>
                  </a:tr>
                </a:tbl>
              </a:graphicData>
            </a:graphic>
          </p:graphicFrame>
        </mc:Fallback>
      </mc:AlternateContent>
      <p:sp>
        <p:nvSpPr>
          <p:cNvPr id="6" name="TextBox 5"/>
          <p:cNvSpPr txBox="1"/>
          <p:nvPr/>
        </p:nvSpPr>
        <p:spPr>
          <a:xfrm>
            <a:off x="308025" y="731736"/>
            <a:ext cx="2447129" cy="461665"/>
          </a:xfrm>
          <a:prstGeom prst="rect">
            <a:avLst/>
          </a:prstGeom>
          <a:noFill/>
        </p:spPr>
        <p:txBody>
          <a:bodyPr wrap="square" rtlCol="0">
            <a:spAutoFit/>
          </a:bodyPr>
          <a:lstStyle/>
          <a:p>
            <a:r>
              <a:rPr lang="en-US" sz="2400" b="1" i="1">
                <a:solidFill>
                  <a:srgbClr val="FF0000"/>
                </a:solidFill>
                <a:latin typeface="Times New Roman" panose="02020603050405020304" pitchFamily="18" charset="0"/>
                <a:cs typeface="Times New Roman" panose="02020603050405020304" pitchFamily="18" charset="0"/>
              </a:rPr>
              <a:t>Bảng tần số:</a:t>
            </a:r>
          </a:p>
        </p:txBody>
      </p:sp>
      <p:grpSp>
        <p:nvGrpSpPr>
          <p:cNvPr id="11" name="Group 10"/>
          <p:cNvGrpSpPr/>
          <p:nvPr/>
        </p:nvGrpSpPr>
        <p:grpSpPr>
          <a:xfrm>
            <a:off x="557213" y="3705436"/>
            <a:ext cx="7472362" cy="3249706"/>
            <a:chOff x="557213" y="3705436"/>
            <a:chExt cx="7472362" cy="3249706"/>
          </a:xfrm>
        </p:grpSpPr>
        <p:pic>
          <p:nvPicPr>
            <p:cNvPr id="7" name="Picture 4" descr="Giáo Viên Hình ảnh | Định dạng hình ảnh PNG 400276047| vn.lovepik.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12" b="100000" l="10000" r="90000"/>
                      </a14:imgEffect>
                    </a14:imgLayer>
                  </a14:imgProps>
                </a:ext>
                <a:ext uri="{28A0092B-C50C-407E-A947-70E740481C1C}">
                  <a14:useLocalDpi xmlns:a14="http://schemas.microsoft.com/office/drawing/2010/main" val="0"/>
                </a:ext>
              </a:extLst>
            </a:blip>
            <a:srcRect l="22883" r="14172"/>
            <a:stretch/>
          </p:blipFill>
          <p:spPr bwMode="auto">
            <a:xfrm>
              <a:off x="557213" y="3829049"/>
              <a:ext cx="1185867" cy="31260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443287" y="3705436"/>
              <a:ext cx="4586288" cy="1352339"/>
              <a:chOff x="4772025" y="1777595"/>
              <a:chExt cx="4586288" cy="1352339"/>
            </a:xfrm>
          </p:grpSpPr>
          <p:sp>
            <p:nvSpPr>
              <p:cNvPr id="9" name="Oval Callout 8"/>
              <p:cNvSpPr/>
              <p:nvPr/>
            </p:nvSpPr>
            <p:spPr>
              <a:xfrm>
                <a:off x="4772025" y="1777595"/>
                <a:ext cx="4586288" cy="1352339"/>
              </a:xfrm>
              <a:prstGeom prst="wedgeEllipseCallout">
                <a:avLst>
                  <a:gd name="adj1" fmla="val -93359"/>
                  <a:gd name="adj2" fmla="val 1853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5036344" y="2223096"/>
                <a:ext cx="3707607" cy="523220"/>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Tần số của giá trị là gì?</a:t>
                </a:r>
              </a:p>
            </p:txBody>
          </p:sp>
        </p:grpSp>
      </p:grpSp>
      <mc:AlternateContent xmlns:mc="http://schemas.openxmlformats.org/markup-compatibility/2006" xmlns:a14="http://schemas.microsoft.com/office/drawing/2010/main">
        <mc:Choice Requires="a14">
          <p:sp>
            <p:nvSpPr>
              <p:cNvPr id="12" name="Rounded Rectangle 11"/>
              <p:cNvSpPr/>
              <p:nvPr/>
            </p:nvSpPr>
            <p:spPr>
              <a:xfrm>
                <a:off x="641783" y="3804986"/>
                <a:ext cx="7825557" cy="17383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FF0000"/>
                    </a:solidFill>
                    <a:latin typeface="Times New Roman" panose="02020603050405020304" pitchFamily="18" charset="0"/>
                    <a:cs typeface="Times New Roman" panose="02020603050405020304" pitchFamily="18" charset="0"/>
                  </a:rPr>
                  <a:t>Số lần xuất hiện một giá trị trong dãy giá trị của dấu hiệu được gọi là </a:t>
                </a:r>
                <a:r>
                  <a:rPr lang="en-US" sz="2400" b="1" i="1">
                    <a:solidFill>
                      <a:srgbClr val="FF0000"/>
                    </a:solidFill>
                    <a:latin typeface="Times New Roman" panose="02020603050405020304" pitchFamily="18" charset="0"/>
                    <a:cs typeface="Times New Roman" panose="02020603050405020304" pitchFamily="18" charset="0"/>
                  </a:rPr>
                  <a:t>tần số </a:t>
                </a:r>
                <a:r>
                  <a:rPr lang="en-US" sz="2400" b="1">
                    <a:solidFill>
                      <a:srgbClr val="FF0000"/>
                    </a:solidFill>
                    <a:latin typeface="Times New Roman" panose="02020603050405020304" pitchFamily="18" charset="0"/>
                    <a:cs typeface="Times New Roman" panose="02020603050405020304" pitchFamily="18" charset="0"/>
                  </a:rPr>
                  <a:t>của giá trị đó (thường kí hiệu là </a:t>
                </a:r>
                <a14:m>
                  <m:oMath xmlns:m="http://schemas.openxmlformats.org/officeDocument/2006/math">
                    <m:r>
                      <a:rPr lang="en-US" sz="2400" b="1" i="1" smtClean="0">
                        <a:solidFill>
                          <a:srgbClr val="FF0000"/>
                        </a:solidFill>
                        <a:latin typeface="Cambria Math" panose="02040503050406030204" pitchFamily="18" charset="0"/>
                        <a:cs typeface="Times New Roman" panose="02020603050405020304" pitchFamily="18" charset="0"/>
                      </a:rPr>
                      <m:t>𝒏</m:t>
                    </m:r>
                  </m:oMath>
                </a14:m>
                <a:r>
                  <a:rPr lang="en-US" sz="2400" b="1">
                    <a:solidFill>
                      <a:srgbClr val="FF0000"/>
                    </a:solidFill>
                    <a:latin typeface="Times New Roman" panose="02020603050405020304" pitchFamily="18" charset="0"/>
                    <a:cs typeface="Times New Roman" panose="02020603050405020304" pitchFamily="18" charset="0"/>
                  </a:rPr>
                  <a:t>)</a:t>
                </a:r>
              </a:p>
            </p:txBody>
          </p:sp>
        </mc:Choice>
        <mc:Fallback xmlns="">
          <p:sp>
            <p:nvSpPr>
              <p:cNvPr id="12" name="Rounded Rectangle 11"/>
              <p:cNvSpPr>
                <a:spLocks noRot="1" noChangeAspect="1" noMove="1" noResize="1" noEditPoints="1" noAdjustHandles="1" noChangeArrowheads="1" noChangeShapeType="1" noTextEdit="1"/>
              </p:cNvSpPr>
              <p:nvPr/>
            </p:nvSpPr>
            <p:spPr>
              <a:xfrm>
                <a:off x="641783" y="3804986"/>
                <a:ext cx="7825557" cy="1738342"/>
              </a:xfrm>
              <a:prstGeom prst="roundRect">
                <a:avLst/>
              </a:prstGeom>
              <a:blipFill rotWithShape="0">
                <a:blip r:embed="rId5"/>
                <a:stretch>
                  <a:fillRect r="-1011"/>
                </a:stretch>
              </a:blipFill>
            </p:spPr>
            <p:txBody>
              <a:bodyPr/>
              <a:lstStyle/>
              <a:p>
                <a:r>
                  <a:rPr lang="en-US">
                    <a:noFill/>
                  </a:rPr>
                  <a:t> </a:t>
                </a:r>
              </a:p>
            </p:txBody>
          </p:sp>
        </mc:Fallback>
      </mc:AlternateContent>
    </p:spTree>
    <p:extLst>
      <p:ext uri="{BB962C8B-B14F-4D97-AF65-F5344CB8AC3E}">
        <p14:creationId xmlns:p14="http://schemas.microsoft.com/office/powerpoint/2010/main" val="4041874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6" presetClass="exit" presetSubtype="21" fill="hold" nodeType="withEffect">
                                  <p:stCondLst>
                                    <p:cond delay="0"/>
                                  </p:stCondLst>
                                  <p:childTnLst>
                                    <p:animEffect transition="out" filter="barn(inVertic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20844739"/>
                  </p:ext>
                </p:extLst>
              </p:nvPr>
            </p:nvGraphicFramePr>
            <p:xfrm>
              <a:off x="293738" y="1163257"/>
              <a:ext cx="8493075" cy="1674814"/>
            </p:xfrm>
            <a:graphic>
              <a:graphicData uri="http://schemas.openxmlformats.org/drawingml/2006/table">
                <a:tbl>
                  <a:tblPr firstRow="1" bandRow="1">
                    <a:tableStyleId>{5940675A-B579-460E-94D1-54222C63F5DA}</a:tableStyleId>
                  </a:tblPr>
                  <a:tblGrid>
                    <a:gridCol w="1811043">
                      <a:extLst>
                        <a:ext uri="{9D8B030D-6E8A-4147-A177-3AD203B41FA5}">
                          <a16:colId xmlns:a16="http://schemas.microsoft.com/office/drawing/2014/main" val="20000"/>
                        </a:ext>
                      </a:extLst>
                    </a:gridCol>
                    <a:gridCol w="967032">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114425">
                      <a:extLst>
                        <a:ext uri="{9D8B030D-6E8A-4147-A177-3AD203B41FA5}">
                          <a16:colId xmlns:a16="http://schemas.microsoft.com/office/drawing/2014/main" val="20005"/>
                        </a:ext>
                      </a:extLst>
                    </a:gridCol>
                    <a:gridCol w="1585912">
                      <a:extLst>
                        <a:ext uri="{9D8B030D-6E8A-4147-A177-3AD203B41FA5}">
                          <a16:colId xmlns:a16="http://schemas.microsoft.com/office/drawing/2014/main" val="20006"/>
                        </a:ext>
                      </a:extLst>
                    </a:gridCol>
                  </a:tblGrid>
                  <a:tr h="837407">
                    <a:tc>
                      <a:txBody>
                        <a:bodyPr/>
                        <a:lstStyle/>
                        <a:p>
                          <a:pPr algn="ctr"/>
                          <a:r>
                            <a:rPr lang="en-US" sz="2400" b="0">
                              <a:latin typeface="Times New Roman" panose="02020603050405020304" pitchFamily="18" charset="0"/>
                              <a:cs typeface="Times New Roman" panose="02020603050405020304" pitchFamily="18" charset="0"/>
                            </a:rPr>
                            <a:t>Giá</a:t>
                          </a:r>
                          <a:r>
                            <a:rPr lang="en-US" sz="2400" b="0" baseline="0">
                              <a:latin typeface="Times New Roman" panose="02020603050405020304" pitchFamily="18" charset="0"/>
                              <a:cs typeface="Times New Roman" panose="02020603050405020304" pitchFamily="18" charset="0"/>
                            </a:rPr>
                            <a:t> trị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𝑥</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98</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99</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100</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101</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102</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837407">
                    <a:tc>
                      <a:txBody>
                        <a:bodyPr/>
                        <a:lstStyle/>
                        <a:p>
                          <a:pPr algn="ctr"/>
                          <a:r>
                            <a:rPr lang="en-US" sz="2400" b="0">
                              <a:latin typeface="Times New Roman" panose="02020603050405020304" pitchFamily="18" charset="0"/>
                              <a:cs typeface="Times New Roman" panose="02020603050405020304" pitchFamily="18" charset="0"/>
                            </a:rPr>
                            <a:t>Tần</a:t>
                          </a:r>
                          <a:r>
                            <a:rPr lang="en-US" sz="2400" b="0" baseline="0">
                              <a:latin typeface="Times New Roman" panose="02020603050405020304" pitchFamily="18" charset="0"/>
                              <a:cs typeface="Times New Roman" panose="02020603050405020304" pitchFamily="18" charset="0"/>
                            </a:rPr>
                            <a:t> số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𝑛</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16</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=30</m:t>
                                </m:r>
                              </m:oMath>
                            </m:oMathPara>
                          </a14:m>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20844739"/>
                  </p:ext>
                </p:extLst>
              </p:nvPr>
            </p:nvGraphicFramePr>
            <p:xfrm>
              <a:off x="293738" y="1163257"/>
              <a:ext cx="8493075" cy="1674814"/>
            </p:xfrm>
            <a:graphic>
              <a:graphicData uri="http://schemas.openxmlformats.org/drawingml/2006/table">
                <a:tbl>
                  <a:tblPr firstRow="1" bandRow="1">
                    <a:tableStyleId>{5940675A-B579-460E-94D1-54222C63F5DA}</a:tableStyleId>
                  </a:tblPr>
                  <a:tblGrid>
                    <a:gridCol w="1811043"/>
                    <a:gridCol w="967032"/>
                    <a:gridCol w="957263"/>
                    <a:gridCol w="1000125"/>
                    <a:gridCol w="1057275"/>
                    <a:gridCol w="1114425"/>
                    <a:gridCol w="1585912"/>
                  </a:tblGrid>
                  <a:tr h="837407">
                    <a:tc>
                      <a:txBody>
                        <a:bodyPr/>
                        <a:lstStyle/>
                        <a:p>
                          <a:endParaRPr lang="en-US"/>
                        </a:p>
                      </a:txBody>
                      <a:tcPr anchor="ctr">
                        <a:blipFill rotWithShape="0">
                          <a:blip r:embed="rId2"/>
                          <a:stretch>
                            <a:fillRect l="-337" t="-725" r="-370034" b="-101449"/>
                          </a:stretch>
                        </a:blipFill>
                      </a:tcPr>
                    </a:tc>
                    <a:tc>
                      <a:txBody>
                        <a:bodyPr/>
                        <a:lstStyle/>
                        <a:p>
                          <a:endParaRPr lang="en-US"/>
                        </a:p>
                      </a:txBody>
                      <a:tcPr marL="90000" anchor="ctr">
                        <a:blipFill rotWithShape="0">
                          <a:blip r:embed="rId2"/>
                          <a:stretch>
                            <a:fillRect l="-187421" t="-725" r="-591195" b="-101449"/>
                          </a:stretch>
                        </a:blipFill>
                      </a:tcPr>
                    </a:tc>
                    <a:tc>
                      <a:txBody>
                        <a:bodyPr/>
                        <a:lstStyle/>
                        <a:p>
                          <a:endParaRPr lang="en-US"/>
                        </a:p>
                      </a:txBody>
                      <a:tcPr marL="90000" anchor="ctr">
                        <a:blipFill rotWithShape="0">
                          <a:blip r:embed="rId2"/>
                          <a:stretch>
                            <a:fillRect l="-291083" t="-725" r="-498726" b="-101449"/>
                          </a:stretch>
                        </a:blipFill>
                      </a:tcPr>
                    </a:tc>
                    <a:tc>
                      <a:txBody>
                        <a:bodyPr/>
                        <a:lstStyle/>
                        <a:p>
                          <a:endParaRPr lang="en-US"/>
                        </a:p>
                      </a:txBody>
                      <a:tcPr marL="90000" anchor="ctr">
                        <a:blipFill rotWithShape="0">
                          <a:blip r:embed="rId2"/>
                          <a:stretch>
                            <a:fillRect l="-374390" t="-725" r="-377439" b="-101449"/>
                          </a:stretch>
                        </a:blipFill>
                      </a:tcPr>
                    </a:tc>
                    <a:tc>
                      <a:txBody>
                        <a:bodyPr/>
                        <a:lstStyle/>
                        <a:p>
                          <a:endParaRPr lang="en-US"/>
                        </a:p>
                      </a:txBody>
                      <a:tcPr marL="90000" anchor="ctr">
                        <a:blipFill rotWithShape="0">
                          <a:blip r:embed="rId2"/>
                          <a:stretch>
                            <a:fillRect l="-447126" t="-725" r="-255747" b="-101449"/>
                          </a:stretch>
                        </a:blipFill>
                      </a:tcPr>
                    </a:tc>
                    <a:tc>
                      <a:txBody>
                        <a:bodyPr/>
                        <a:lstStyle/>
                        <a:p>
                          <a:endParaRPr lang="en-US"/>
                        </a:p>
                      </a:txBody>
                      <a:tcPr marL="90000" anchor="ctr">
                        <a:blipFill rotWithShape="0">
                          <a:blip r:embed="rId2"/>
                          <a:stretch>
                            <a:fillRect l="-520219" t="-725" r="-143169" b="-101449"/>
                          </a:stretch>
                        </a:blipFill>
                      </a:tcP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r>
                  <a:tr h="837407">
                    <a:tc>
                      <a:txBody>
                        <a:bodyPr/>
                        <a:lstStyle/>
                        <a:p>
                          <a:endParaRPr lang="en-US"/>
                        </a:p>
                      </a:txBody>
                      <a:tcPr anchor="ctr">
                        <a:blipFill rotWithShape="0">
                          <a:blip r:embed="rId2"/>
                          <a:stretch>
                            <a:fillRect l="-337" t="-100725" r="-370034" b="-1449"/>
                          </a:stretch>
                        </a:blipFill>
                      </a:tcPr>
                    </a:tc>
                    <a:tc>
                      <a:txBody>
                        <a:bodyPr/>
                        <a:lstStyle/>
                        <a:p>
                          <a:endParaRPr lang="en-US"/>
                        </a:p>
                      </a:txBody>
                      <a:tcPr marL="90000" anchor="ctr">
                        <a:blipFill rotWithShape="0">
                          <a:blip r:embed="rId2"/>
                          <a:stretch>
                            <a:fillRect l="-187421" t="-100725" r="-591195" b="-1449"/>
                          </a:stretch>
                        </a:blipFill>
                      </a:tcPr>
                    </a:tc>
                    <a:tc>
                      <a:txBody>
                        <a:bodyPr/>
                        <a:lstStyle/>
                        <a:p>
                          <a:endParaRPr lang="en-US"/>
                        </a:p>
                      </a:txBody>
                      <a:tcPr marL="90000" anchor="ctr">
                        <a:blipFill rotWithShape="0">
                          <a:blip r:embed="rId2"/>
                          <a:stretch>
                            <a:fillRect l="-291083" t="-100725" r="-498726" b="-1449"/>
                          </a:stretch>
                        </a:blipFill>
                      </a:tcPr>
                    </a:tc>
                    <a:tc>
                      <a:txBody>
                        <a:bodyPr/>
                        <a:lstStyle/>
                        <a:p>
                          <a:endParaRPr lang="en-US"/>
                        </a:p>
                      </a:txBody>
                      <a:tcPr marL="90000" anchor="ctr">
                        <a:blipFill rotWithShape="0">
                          <a:blip r:embed="rId2"/>
                          <a:stretch>
                            <a:fillRect l="-374390" t="-100725" r="-377439" b="-1449"/>
                          </a:stretch>
                        </a:blipFill>
                      </a:tcPr>
                    </a:tc>
                    <a:tc>
                      <a:txBody>
                        <a:bodyPr/>
                        <a:lstStyle/>
                        <a:p>
                          <a:endParaRPr lang="en-US"/>
                        </a:p>
                      </a:txBody>
                      <a:tcPr marL="90000" anchor="ctr">
                        <a:blipFill rotWithShape="0">
                          <a:blip r:embed="rId2"/>
                          <a:stretch>
                            <a:fillRect l="-447126" t="-100725" r="-255747" b="-1449"/>
                          </a:stretch>
                        </a:blipFill>
                      </a:tcPr>
                    </a:tc>
                    <a:tc>
                      <a:txBody>
                        <a:bodyPr/>
                        <a:lstStyle/>
                        <a:p>
                          <a:endParaRPr lang="en-US"/>
                        </a:p>
                      </a:txBody>
                      <a:tcPr marL="90000" anchor="ctr">
                        <a:blipFill rotWithShape="0">
                          <a:blip r:embed="rId2"/>
                          <a:stretch>
                            <a:fillRect l="-520219" t="-100725" r="-143169" b="-1449"/>
                          </a:stretch>
                        </a:blipFill>
                      </a:tcPr>
                    </a:tc>
                    <a:tc>
                      <a:txBody>
                        <a:bodyPr/>
                        <a:lstStyle/>
                        <a:p>
                          <a:endParaRPr lang="en-US"/>
                        </a:p>
                      </a:txBody>
                      <a:tcPr marL="90000" anchor="ctr">
                        <a:blipFill rotWithShape="0">
                          <a:blip r:embed="rId2"/>
                          <a:stretch>
                            <a:fillRect l="-436538" t="-100725" r="-769" b="-1449"/>
                          </a:stretch>
                        </a:blipFill>
                      </a:tcPr>
                    </a:tc>
                  </a:tr>
                </a:tbl>
              </a:graphicData>
            </a:graphic>
          </p:graphicFrame>
        </mc:Fallback>
      </mc:AlternateContent>
      <p:sp>
        <p:nvSpPr>
          <p:cNvPr id="6" name="TextBox 5"/>
          <p:cNvSpPr txBox="1"/>
          <p:nvPr/>
        </p:nvSpPr>
        <p:spPr>
          <a:xfrm>
            <a:off x="293738" y="282981"/>
            <a:ext cx="2447129" cy="461665"/>
          </a:xfrm>
          <a:prstGeom prst="rect">
            <a:avLst/>
          </a:prstGeom>
          <a:noFill/>
        </p:spPr>
        <p:txBody>
          <a:bodyPr wrap="square" rtlCol="0">
            <a:spAutoFit/>
          </a:bodyPr>
          <a:lstStyle/>
          <a:p>
            <a:r>
              <a:rPr lang="en-US" sz="2400" b="1" i="1">
                <a:solidFill>
                  <a:srgbClr val="FF0000"/>
                </a:solidFill>
                <a:latin typeface="Times New Roman" panose="02020603050405020304" pitchFamily="18" charset="0"/>
                <a:cs typeface="Times New Roman" panose="02020603050405020304" pitchFamily="18" charset="0"/>
              </a:rPr>
              <a:t>Bảng tần số:</a:t>
            </a:r>
          </a:p>
        </p:txBody>
      </p:sp>
      <mc:AlternateContent xmlns:mc="http://schemas.openxmlformats.org/markup-compatibility/2006" xmlns:a14="http://schemas.microsoft.com/office/drawing/2010/main">
        <mc:Choice Requires="a14">
          <p:sp>
            <p:nvSpPr>
              <p:cNvPr id="2" name="TextBox 1"/>
              <p:cNvSpPr txBox="1"/>
              <p:nvPr/>
            </p:nvSpPr>
            <p:spPr>
              <a:xfrm>
                <a:off x="658368" y="4206748"/>
                <a:ext cx="751636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Có </a:t>
                </a:r>
                <a14:m>
                  <m:oMath xmlns:m="http://schemas.openxmlformats.org/officeDocument/2006/math">
                    <m:r>
                      <a:rPr lang="en-US" sz="2400" i="1" smtClean="0">
                        <a:latin typeface="Cambria Math" panose="02040503050406030204" pitchFamily="18" charset="0"/>
                      </a:rPr>
                      <m:t>5</m:t>
                    </m:r>
                  </m:oMath>
                </a14:m>
                <a:r>
                  <a:rPr lang="en-US" sz="2400">
                    <a:latin typeface="Times New Roman" panose="02020603050405020304" pitchFamily="18" charset="0"/>
                    <a:cs typeface="Times New Roman" panose="02020603050405020304" pitchFamily="18" charset="0"/>
                  </a:rPr>
                  <a:t> giá trị khác nhau là </a:t>
                </a:r>
                <a14:m>
                  <m:oMath xmlns:m="http://schemas.openxmlformats.org/officeDocument/2006/math">
                    <m:r>
                      <a:rPr lang="en-US" sz="2400" i="1" smtClean="0">
                        <a:latin typeface="Cambria Math" panose="02040503050406030204" pitchFamily="18" charset="0"/>
                      </a:rPr>
                      <m:t>98; 99; 100; 101; 102</m:t>
                    </m:r>
                  </m:oMath>
                </a14:m>
                <a:endParaRPr lang="en-US" sz="2400" i="1">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58368" y="4206748"/>
                <a:ext cx="7516368" cy="461665"/>
              </a:xfrm>
              <a:prstGeom prst="rect">
                <a:avLst/>
              </a:prstGeom>
              <a:blipFill rotWithShape="0">
                <a:blip r:embed="rId3"/>
                <a:stretch>
                  <a:fillRect l="-121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58368" y="4816348"/>
                <a:ext cx="751636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Có </a:t>
                </a:r>
                <a14:m>
                  <m:oMath xmlns:m="http://schemas.openxmlformats.org/officeDocument/2006/math">
                    <m:r>
                      <a:rPr lang="en-US" sz="2400" i="1" smtClean="0">
                        <a:latin typeface="Cambria Math" panose="02040503050406030204" pitchFamily="18" charset="0"/>
                      </a:rPr>
                      <m:t>16 </m:t>
                    </m:r>
                  </m:oMath>
                </a14:m>
                <a:r>
                  <a:rPr lang="en-US" sz="2400">
                    <a:latin typeface="Times New Roman" panose="02020603050405020304" pitchFamily="18" charset="0"/>
                    <a:cs typeface="Times New Roman" panose="02020603050405020304" pitchFamily="18" charset="0"/>
                  </a:rPr>
                  <a:t> hộp chè có khối lượng là </a:t>
                </a:r>
                <a14:m>
                  <m:oMath xmlns:m="http://schemas.openxmlformats.org/officeDocument/2006/math">
                    <m:r>
                      <a:rPr lang="en-US" sz="2400" i="1" smtClean="0">
                        <a:latin typeface="Cambria Math" panose="02040503050406030204" pitchFamily="18" charset="0"/>
                      </a:rPr>
                      <m:t>100</m:t>
                    </m:r>
                    <m:r>
                      <a:rPr lang="en-US" sz="2400" b="0" i="0" smtClean="0">
                        <a:latin typeface="Cambria Math" panose="02040503050406030204" pitchFamily="18" charset="0"/>
                      </a:rPr>
                      <m:t> </m:t>
                    </m:r>
                    <m:r>
                      <m:rPr>
                        <m:sty m:val="p"/>
                      </m:rPr>
                      <a:rPr lang="en-US" sz="2400" i="0" smtClean="0">
                        <a:latin typeface="Cambria Math" panose="02040503050406030204" pitchFamily="18" charset="0"/>
                      </a:rPr>
                      <m:t>g</m:t>
                    </m:r>
                  </m:oMath>
                </a14:m>
                <a:r>
                  <a:rPr lang="en-US" sz="2400">
                    <a:latin typeface="Times New Roman" panose="02020603050405020304" pitchFamily="18" charset="0"/>
                    <a:cs typeface="Times New Roman" panose="02020603050405020304" pitchFamily="18" charset="0"/>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658368" y="4816348"/>
                <a:ext cx="7516368" cy="461665"/>
              </a:xfrm>
              <a:prstGeom prst="rect">
                <a:avLst/>
              </a:prstGeom>
              <a:blipFill rotWithShape="0">
                <a:blip r:embed="rId4"/>
                <a:stretch>
                  <a:fillRect l="-121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368" y="5425948"/>
                <a:ext cx="751636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Có 3  hộp chè có khối lượng là </a:t>
                </a:r>
                <a14:m>
                  <m:oMath xmlns:m="http://schemas.openxmlformats.org/officeDocument/2006/math">
                    <m:r>
                      <a:rPr lang="en-US" sz="2400" i="1" smtClean="0">
                        <a:latin typeface="Cambria Math" panose="02040503050406030204" pitchFamily="18" charset="0"/>
                      </a:rPr>
                      <m:t>98</m:t>
                    </m:r>
                    <m:r>
                      <a:rPr lang="en-US" sz="2400" b="0" i="0" smtClean="0">
                        <a:latin typeface="Cambria Math" panose="02040503050406030204" pitchFamily="18" charset="0"/>
                      </a:rPr>
                      <m:t> </m:t>
                    </m:r>
                    <m:r>
                      <m:rPr>
                        <m:sty m:val="p"/>
                      </m:rPr>
                      <a:rPr lang="en-US" sz="2400" i="0" smtClean="0">
                        <a:latin typeface="Cambria Math" panose="02040503050406030204" pitchFamily="18" charset="0"/>
                      </a:rPr>
                      <m:t>g</m:t>
                    </m:r>
                  </m:oMath>
                </a14:m>
                <a:r>
                  <a:rPr lang="en-US" sz="2400">
                    <a:latin typeface="Times New Roman" panose="02020603050405020304" pitchFamily="18" charset="0"/>
                    <a:cs typeface="Times New Roman" panose="02020603050405020304" pitchFamily="18" charset="0"/>
                  </a:rPr>
                  <a:t> và </a:t>
                </a:r>
                <a14:m>
                  <m:oMath xmlns:m="http://schemas.openxmlformats.org/officeDocument/2006/math">
                    <m:r>
                      <a:rPr lang="en-US" sz="2400" i="1" smtClean="0">
                        <a:latin typeface="Cambria Math" panose="02040503050406030204" pitchFamily="18" charset="0"/>
                      </a:rPr>
                      <m:t>102 </m:t>
                    </m:r>
                    <m:r>
                      <m:rPr>
                        <m:sty m:val="p"/>
                      </m:rPr>
                      <a:rPr lang="en-US" sz="2400" i="0" smtClean="0">
                        <a:latin typeface="Cambria Math" panose="02040503050406030204" pitchFamily="18" charset="0"/>
                      </a:rPr>
                      <m:t>g</m:t>
                    </m:r>
                  </m:oMath>
                </a14:m>
                <a:endParaRPr lang="en-US" sz="240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8368" y="5425948"/>
                <a:ext cx="7516368" cy="461665"/>
              </a:xfrm>
              <a:prstGeom prst="rect">
                <a:avLst/>
              </a:prstGeom>
              <a:blipFill rotWithShape="0">
                <a:blip r:embed="rId5"/>
                <a:stretch>
                  <a:fillRect l="-121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8368" y="6035548"/>
                <a:ext cx="751636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Các hộp chè có khối lượng chủ yếu là </a:t>
                </a:r>
                <a14:m>
                  <m:oMath xmlns:m="http://schemas.openxmlformats.org/officeDocument/2006/math">
                    <m:r>
                      <a:rPr lang="en-US" sz="2400" i="1" smtClean="0">
                        <a:latin typeface="Cambria Math" panose="02040503050406030204" pitchFamily="18" charset="0"/>
                      </a:rPr>
                      <m:t>100 </m:t>
                    </m:r>
                    <m:r>
                      <m:rPr>
                        <m:sty m:val="p"/>
                      </m:rPr>
                      <a:rPr lang="en-US" sz="2400" i="0" smtClean="0">
                        <a:latin typeface="Cambria Math" panose="02040503050406030204" pitchFamily="18" charset="0"/>
                      </a:rPr>
                      <m:t>g</m:t>
                    </m:r>
                  </m:oMath>
                </a14:m>
                <a:endParaRPr lang="en-US" sz="240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58368" y="6035548"/>
                <a:ext cx="7516368" cy="461665"/>
              </a:xfrm>
              <a:prstGeom prst="rect">
                <a:avLst/>
              </a:prstGeom>
              <a:blipFill rotWithShape="0">
                <a:blip r:embed="rId6"/>
                <a:stretch>
                  <a:fillRect l="-1217" t="-10526" b="-28947"/>
                </a:stretch>
              </a:blipFill>
            </p:spPr>
            <p:txBody>
              <a:bodyPr/>
              <a:lstStyle/>
              <a:p>
                <a:r>
                  <a:rPr lang="en-US">
                    <a:noFill/>
                  </a:rPr>
                  <a:t> </a:t>
                </a:r>
              </a:p>
            </p:txBody>
          </p:sp>
        </mc:Fallback>
      </mc:AlternateContent>
      <p:sp>
        <p:nvSpPr>
          <p:cNvPr id="16" name="TextBox 15"/>
          <p:cNvSpPr txBox="1"/>
          <p:nvPr/>
        </p:nvSpPr>
        <p:spPr>
          <a:xfrm>
            <a:off x="658368" y="3071729"/>
            <a:ext cx="7516368"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Nhận xét:</a:t>
            </a:r>
            <a:endParaRPr lang="en-US" sz="2400" b="1" i="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658368" y="3639238"/>
                <a:ext cx="751636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 Có </a:t>
                </a:r>
                <a14:m>
                  <m:oMath xmlns:m="http://schemas.openxmlformats.org/officeDocument/2006/math">
                    <m:r>
                      <a:rPr lang="en-US" sz="2400" b="0" i="1" smtClean="0">
                        <a:latin typeface="Cambria Math" panose="02040503050406030204" pitchFamily="18" charset="0"/>
                      </a:rPr>
                      <m:t>30</m:t>
                    </m:r>
                  </m:oMath>
                </a14:m>
                <a:r>
                  <a:rPr lang="en-US" sz="2400">
                    <a:latin typeface="Times New Roman" panose="02020603050405020304" pitchFamily="18" charset="0"/>
                    <a:cs typeface="Times New Roman" panose="02020603050405020304" pitchFamily="18" charset="0"/>
                  </a:rPr>
                  <a:t> giá trị của dấu hiệu</a:t>
                </a:r>
                <a:endParaRPr lang="en-US" sz="2400" i="1">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58368" y="3639238"/>
                <a:ext cx="7516368" cy="461665"/>
              </a:xfrm>
              <a:prstGeom prst="rect">
                <a:avLst/>
              </a:prstGeom>
              <a:blipFill rotWithShape="0">
                <a:blip r:embed="rId7"/>
                <a:stretch>
                  <a:fillRect l="-1217"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2758663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851661389"/>
                  </p:ext>
                </p:extLst>
              </p:nvPr>
            </p:nvGraphicFramePr>
            <p:xfrm>
              <a:off x="365175" y="783347"/>
              <a:ext cx="8493075" cy="1282075"/>
            </p:xfrm>
            <a:graphic>
              <a:graphicData uri="http://schemas.openxmlformats.org/drawingml/2006/table">
                <a:tbl>
                  <a:tblPr firstRow="1" bandRow="1">
                    <a:tableStyleId>{5940675A-B579-460E-94D1-54222C63F5DA}</a:tableStyleId>
                  </a:tblPr>
                  <a:tblGrid>
                    <a:gridCol w="1811043">
                      <a:extLst>
                        <a:ext uri="{9D8B030D-6E8A-4147-A177-3AD203B41FA5}">
                          <a16:colId xmlns:a16="http://schemas.microsoft.com/office/drawing/2014/main" val="20000"/>
                        </a:ext>
                      </a:extLst>
                    </a:gridCol>
                    <a:gridCol w="967032">
                      <a:extLst>
                        <a:ext uri="{9D8B030D-6E8A-4147-A177-3AD203B41FA5}">
                          <a16:colId xmlns:a16="http://schemas.microsoft.com/office/drawing/2014/main" val="20001"/>
                        </a:ext>
                      </a:extLst>
                    </a:gridCol>
                    <a:gridCol w="957263">
                      <a:extLst>
                        <a:ext uri="{9D8B030D-6E8A-4147-A177-3AD203B41FA5}">
                          <a16:colId xmlns:a16="http://schemas.microsoft.com/office/drawing/2014/main" val="20002"/>
                        </a:ext>
                      </a:extLst>
                    </a:gridCol>
                    <a:gridCol w="100012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114425">
                      <a:extLst>
                        <a:ext uri="{9D8B030D-6E8A-4147-A177-3AD203B41FA5}">
                          <a16:colId xmlns:a16="http://schemas.microsoft.com/office/drawing/2014/main" val="20005"/>
                        </a:ext>
                      </a:extLst>
                    </a:gridCol>
                    <a:gridCol w="1585912">
                      <a:extLst>
                        <a:ext uri="{9D8B030D-6E8A-4147-A177-3AD203B41FA5}">
                          <a16:colId xmlns:a16="http://schemas.microsoft.com/office/drawing/2014/main" val="20006"/>
                        </a:ext>
                      </a:extLst>
                    </a:gridCol>
                  </a:tblGrid>
                  <a:tr h="659691">
                    <a:tc>
                      <a:txBody>
                        <a:bodyPr/>
                        <a:lstStyle/>
                        <a:p>
                          <a:pPr algn="ctr"/>
                          <a:r>
                            <a:rPr lang="en-US" sz="2400" b="0">
                              <a:latin typeface="Times New Roman" panose="02020603050405020304" pitchFamily="18" charset="0"/>
                              <a:cs typeface="Times New Roman" panose="02020603050405020304" pitchFamily="18" charset="0"/>
                            </a:rPr>
                            <a:t>Giá</a:t>
                          </a:r>
                          <a:r>
                            <a:rPr lang="en-US" sz="2400" b="0" baseline="0">
                              <a:latin typeface="Times New Roman" panose="02020603050405020304" pitchFamily="18" charset="0"/>
                              <a:cs typeface="Times New Roman" panose="02020603050405020304" pitchFamily="18" charset="0"/>
                            </a:rPr>
                            <a:t> trị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𝑥</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98</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99</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100</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101</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102</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622384">
                    <a:tc>
                      <a:txBody>
                        <a:bodyPr/>
                        <a:lstStyle/>
                        <a:p>
                          <a:pPr algn="ctr"/>
                          <a:r>
                            <a:rPr lang="en-US" sz="2400" b="0">
                              <a:latin typeface="Times New Roman" panose="02020603050405020304" pitchFamily="18" charset="0"/>
                              <a:cs typeface="Times New Roman" panose="02020603050405020304" pitchFamily="18" charset="0"/>
                            </a:rPr>
                            <a:t>Tần</a:t>
                          </a:r>
                          <a:r>
                            <a:rPr lang="en-US" sz="2400" b="0" baseline="0">
                              <a:latin typeface="Times New Roman" panose="02020603050405020304" pitchFamily="18" charset="0"/>
                              <a:cs typeface="Times New Roman" panose="02020603050405020304" pitchFamily="18" charset="0"/>
                            </a:rPr>
                            <a:t> số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𝑛</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16</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=30</m:t>
                                </m:r>
                              </m:oMath>
                            </m:oMathPara>
                          </a14:m>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851661389"/>
                  </p:ext>
                </p:extLst>
              </p:nvPr>
            </p:nvGraphicFramePr>
            <p:xfrm>
              <a:off x="365175" y="783347"/>
              <a:ext cx="8493075" cy="1282075"/>
            </p:xfrm>
            <a:graphic>
              <a:graphicData uri="http://schemas.openxmlformats.org/drawingml/2006/table">
                <a:tbl>
                  <a:tblPr firstRow="1" bandRow="1">
                    <a:tableStyleId>{5940675A-B579-460E-94D1-54222C63F5DA}</a:tableStyleId>
                  </a:tblPr>
                  <a:tblGrid>
                    <a:gridCol w="1811043"/>
                    <a:gridCol w="967032"/>
                    <a:gridCol w="957263"/>
                    <a:gridCol w="1000125"/>
                    <a:gridCol w="1057275"/>
                    <a:gridCol w="1114425"/>
                    <a:gridCol w="1585912"/>
                  </a:tblGrid>
                  <a:tr h="659691">
                    <a:tc>
                      <a:txBody>
                        <a:bodyPr/>
                        <a:lstStyle/>
                        <a:p>
                          <a:endParaRPr lang="en-US"/>
                        </a:p>
                      </a:txBody>
                      <a:tcPr anchor="ctr">
                        <a:blipFill rotWithShape="0">
                          <a:blip r:embed="rId2"/>
                          <a:stretch>
                            <a:fillRect l="-337" t="-917" r="-370370" b="-101835"/>
                          </a:stretch>
                        </a:blipFill>
                      </a:tcPr>
                    </a:tc>
                    <a:tc>
                      <a:txBody>
                        <a:bodyPr/>
                        <a:lstStyle/>
                        <a:p>
                          <a:endParaRPr lang="en-US"/>
                        </a:p>
                      </a:txBody>
                      <a:tcPr marL="90000" anchor="ctr">
                        <a:blipFill rotWithShape="0">
                          <a:blip r:embed="rId2"/>
                          <a:stretch>
                            <a:fillRect l="-187421" t="-917" r="-591824" b="-101835"/>
                          </a:stretch>
                        </a:blipFill>
                      </a:tcPr>
                    </a:tc>
                    <a:tc>
                      <a:txBody>
                        <a:bodyPr/>
                        <a:lstStyle/>
                        <a:p>
                          <a:endParaRPr lang="en-US"/>
                        </a:p>
                      </a:txBody>
                      <a:tcPr marL="90000" anchor="ctr">
                        <a:blipFill rotWithShape="0">
                          <a:blip r:embed="rId2"/>
                          <a:stretch>
                            <a:fillRect l="-289241" t="-917" r="-495570" b="-101835"/>
                          </a:stretch>
                        </a:blipFill>
                      </a:tcPr>
                    </a:tc>
                    <a:tc>
                      <a:txBody>
                        <a:bodyPr/>
                        <a:lstStyle/>
                        <a:p>
                          <a:endParaRPr lang="en-US"/>
                        </a:p>
                      </a:txBody>
                      <a:tcPr marL="90000" anchor="ctr">
                        <a:blipFill rotWithShape="0">
                          <a:blip r:embed="rId2"/>
                          <a:stretch>
                            <a:fillRect l="-375000" t="-917" r="-377439" b="-101835"/>
                          </a:stretch>
                        </a:blipFill>
                      </a:tcPr>
                    </a:tc>
                    <a:tc>
                      <a:txBody>
                        <a:bodyPr/>
                        <a:lstStyle/>
                        <a:p>
                          <a:endParaRPr lang="en-US"/>
                        </a:p>
                      </a:txBody>
                      <a:tcPr marL="90000" anchor="ctr">
                        <a:blipFill rotWithShape="0">
                          <a:blip r:embed="rId2"/>
                          <a:stretch>
                            <a:fillRect l="-450289" t="-917" r="-257803" b="-101835"/>
                          </a:stretch>
                        </a:blipFill>
                      </a:tcPr>
                    </a:tc>
                    <a:tc>
                      <a:txBody>
                        <a:bodyPr/>
                        <a:lstStyle/>
                        <a:p>
                          <a:endParaRPr lang="en-US"/>
                        </a:p>
                      </a:txBody>
                      <a:tcPr marL="90000" anchor="ctr">
                        <a:blipFill rotWithShape="0">
                          <a:blip r:embed="rId2"/>
                          <a:stretch>
                            <a:fillRect l="-517391" t="-917" r="-142391" b="-101835"/>
                          </a:stretch>
                        </a:blipFill>
                      </a:tcP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r>
                  <a:tr h="622384">
                    <a:tc>
                      <a:txBody>
                        <a:bodyPr/>
                        <a:lstStyle/>
                        <a:p>
                          <a:endParaRPr lang="en-US"/>
                        </a:p>
                      </a:txBody>
                      <a:tcPr anchor="ctr">
                        <a:blipFill rotWithShape="0">
                          <a:blip r:embed="rId2"/>
                          <a:stretch>
                            <a:fillRect l="-337" t="-107843" r="-370370" b="-8824"/>
                          </a:stretch>
                        </a:blipFill>
                      </a:tcPr>
                    </a:tc>
                    <a:tc>
                      <a:txBody>
                        <a:bodyPr/>
                        <a:lstStyle/>
                        <a:p>
                          <a:endParaRPr lang="en-US"/>
                        </a:p>
                      </a:txBody>
                      <a:tcPr marL="90000" anchor="ctr">
                        <a:blipFill rotWithShape="0">
                          <a:blip r:embed="rId2"/>
                          <a:stretch>
                            <a:fillRect l="-187421" t="-107843" r="-591824" b="-8824"/>
                          </a:stretch>
                        </a:blipFill>
                      </a:tcPr>
                    </a:tc>
                    <a:tc>
                      <a:txBody>
                        <a:bodyPr/>
                        <a:lstStyle/>
                        <a:p>
                          <a:endParaRPr lang="en-US"/>
                        </a:p>
                      </a:txBody>
                      <a:tcPr marL="90000" anchor="ctr">
                        <a:blipFill rotWithShape="0">
                          <a:blip r:embed="rId2"/>
                          <a:stretch>
                            <a:fillRect l="-289241" t="-107843" r="-495570" b="-8824"/>
                          </a:stretch>
                        </a:blipFill>
                      </a:tcPr>
                    </a:tc>
                    <a:tc>
                      <a:txBody>
                        <a:bodyPr/>
                        <a:lstStyle/>
                        <a:p>
                          <a:endParaRPr lang="en-US"/>
                        </a:p>
                      </a:txBody>
                      <a:tcPr marL="90000" anchor="ctr">
                        <a:blipFill rotWithShape="0">
                          <a:blip r:embed="rId2"/>
                          <a:stretch>
                            <a:fillRect l="-375000" t="-107843" r="-377439" b="-8824"/>
                          </a:stretch>
                        </a:blipFill>
                      </a:tcPr>
                    </a:tc>
                    <a:tc>
                      <a:txBody>
                        <a:bodyPr/>
                        <a:lstStyle/>
                        <a:p>
                          <a:endParaRPr lang="en-US"/>
                        </a:p>
                      </a:txBody>
                      <a:tcPr marL="90000" anchor="ctr">
                        <a:blipFill rotWithShape="0">
                          <a:blip r:embed="rId2"/>
                          <a:stretch>
                            <a:fillRect l="-450289" t="-107843" r="-257803" b="-8824"/>
                          </a:stretch>
                        </a:blipFill>
                      </a:tcPr>
                    </a:tc>
                    <a:tc>
                      <a:txBody>
                        <a:bodyPr/>
                        <a:lstStyle/>
                        <a:p>
                          <a:endParaRPr lang="en-US"/>
                        </a:p>
                      </a:txBody>
                      <a:tcPr marL="90000" anchor="ctr">
                        <a:blipFill rotWithShape="0">
                          <a:blip r:embed="rId2"/>
                          <a:stretch>
                            <a:fillRect l="-517391" t="-107843" r="-142391" b="-8824"/>
                          </a:stretch>
                        </a:blipFill>
                      </a:tcPr>
                    </a:tc>
                    <a:tc>
                      <a:txBody>
                        <a:bodyPr/>
                        <a:lstStyle/>
                        <a:p>
                          <a:endParaRPr lang="en-US"/>
                        </a:p>
                      </a:txBody>
                      <a:tcPr marL="90000" anchor="ctr">
                        <a:blipFill rotWithShape="0">
                          <a:blip r:embed="rId2"/>
                          <a:stretch>
                            <a:fillRect l="-436923" t="-107843" r="-769" b="-8824"/>
                          </a:stretch>
                        </a:blipFill>
                      </a:tcPr>
                    </a:tc>
                  </a:tr>
                </a:tbl>
              </a:graphicData>
            </a:graphic>
          </p:graphicFrame>
        </mc:Fallback>
      </mc:AlternateContent>
      <p:sp>
        <p:nvSpPr>
          <p:cNvPr id="5" name="TextBox 4"/>
          <p:cNvSpPr txBox="1"/>
          <p:nvPr/>
        </p:nvSpPr>
        <p:spPr>
          <a:xfrm>
            <a:off x="365175" y="195669"/>
            <a:ext cx="2447129" cy="461665"/>
          </a:xfrm>
          <a:prstGeom prst="rect">
            <a:avLst/>
          </a:prstGeom>
          <a:noFill/>
        </p:spPr>
        <p:txBody>
          <a:bodyPr wrap="square" rtlCol="0">
            <a:spAutoFit/>
          </a:bodyPr>
          <a:lstStyle/>
          <a:p>
            <a:r>
              <a:rPr lang="en-US" sz="2400" b="1" i="1">
                <a:solidFill>
                  <a:srgbClr val="FF0000"/>
                </a:solidFill>
                <a:latin typeface="Times New Roman" panose="02020603050405020304" pitchFamily="18" charset="0"/>
                <a:cs typeface="Times New Roman" panose="02020603050405020304" pitchFamily="18" charset="0"/>
              </a:rPr>
              <a:t>Bảng tần số:</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626394029"/>
                  </p:ext>
                </p:extLst>
              </p:nvPr>
            </p:nvGraphicFramePr>
            <p:xfrm>
              <a:off x="1563712" y="3256758"/>
              <a:ext cx="6096000" cy="3483032"/>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19344">
                    <a:tc>
                      <a:txBody>
                        <a:bodyPr/>
                        <a:lstStyle/>
                        <a:p>
                          <a:pPr algn="ctr"/>
                          <a:r>
                            <a:rPr lang="en-US" sz="2400">
                              <a:latin typeface="Times New Roman" panose="02020603050405020304" pitchFamily="18" charset="0"/>
                              <a:cs typeface="Times New Roman" panose="02020603050405020304" pitchFamily="18" charset="0"/>
                            </a:rPr>
                            <a:t>Giá</a:t>
                          </a:r>
                          <a:r>
                            <a:rPr lang="en-US" sz="2400" baseline="0">
                              <a:latin typeface="Times New Roman" panose="02020603050405020304" pitchFamily="18" charset="0"/>
                              <a:cs typeface="Times New Roman" panose="02020603050405020304" pitchFamily="18" charset="0"/>
                            </a:rPr>
                            <a:t> trị </a:t>
                          </a:r>
                          <a14:m>
                            <m:oMath xmlns:m="http://schemas.openxmlformats.org/officeDocument/2006/math">
                              <m:r>
                                <a:rPr lang="en-US" sz="2400" i="1" baseline="0" smtClean="0">
                                  <a:latin typeface="Cambria Math" panose="02040503050406030204" pitchFamily="18" charset="0"/>
                                </a:rPr>
                                <m:t>(</m:t>
                              </m:r>
                              <m:r>
                                <a:rPr lang="en-US" sz="2400" i="1" baseline="0" smtClean="0">
                                  <a:latin typeface="Cambria Math" panose="02040503050406030204" pitchFamily="18" charset="0"/>
                                </a:rPr>
                                <m:t>𝑥</m:t>
                              </m:r>
                              <m:r>
                                <a:rPr lang="en-US" sz="2400" i="1" baseline="0" smtClean="0">
                                  <a:latin typeface="Cambria Math" panose="02040503050406030204" pitchFamily="18" charset="0"/>
                                </a:rPr>
                                <m:t>)</m:t>
                              </m:r>
                            </m:oMath>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r>
                            <a:rPr lang="en-US" sz="2400">
                              <a:latin typeface="Times New Roman" panose="02020603050405020304" pitchFamily="18" charset="0"/>
                              <a:cs typeface="Times New Roman" panose="02020603050405020304" pitchFamily="18" charset="0"/>
                            </a:rPr>
                            <a:t>Tần</a:t>
                          </a:r>
                          <a:r>
                            <a:rPr lang="en-US" sz="2400" baseline="0">
                              <a:latin typeface="Times New Roman" panose="02020603050405020304" pitchFamily="18" charset="0"/>
                              <a:cs typeface="Times New Roman" panose="02020603050405020304" pitchFamily="18" charset="0"/>
                            </a:rPr>
                            <a:t> số </a:t>
                          </a:r>
                          <a14:m>
                            <m:oMath xmlns:m="http://schemas.openxmlformats.org/officeDocument/2006/math">
                              <m:r>
                                <a:rPr lang="en-US" sz="2400" i="1" baseline="0" smtClean="0">
                                  <a:latin typeface="Cambria Math" panose="02040503050406030204" pitchFamily="18" charset="0"/>
                                </a:rPr>
                                <m:t>(</m:t>
                              </m:r>
                              <m:r>
                                <a:rPr lang="en-US" sz="2400" i="1" baseline="0" smtClean="0">
                                  <a:latin typeface="Cambria Math" panose="02040503050406030204" pitchFamily="18" charset="0"/>
                                </a:rPr>
                                <m:t>𝑛</m:t>
                              </m:r>
                              <m:r>
                                <a:rPr lang="en-US" sz="2400" i="1" baseline="0" smtClean="0">
                                  <a:latin typeface="Cambria Math" panose="02040503050406030204" pitchFamily="18" charset="0"/>
                                </a:rPr>
                                <m:t>)</m:t>
                              </m:r>
                            </m:oMath>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93948">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98</m:t>
                                </m:r>
                              </m:oMath>
                            </m:oMathPara>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3</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93948">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99</m:t>
                                </m:r>
                              </m:oMath>
                            </m:oMathPara>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4</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93948">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100</m:t>
                                </m:r>
                              </m:oMath>
                            </m:oMathPara>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16</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93948">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101</m:t>
                                </m:r>
                              </m:oMath>
                            </m:oMathPara>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4</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493948">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102</m:t>
                                </m:r>
                              </m:oMath>
                            </m:oMathPara>
                          </a14:m>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3</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493948">
                    <a:tc>
                      <a:txBody>
                        <a:bodyPr/>
                        <a:lstStyle/>
                        <a:p>
                          <a:pPr algn="ctr"/>
                          <a:endParaRPr lang="en-US" sz="240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𝑁</m:t>
                                </m:r>
                                <m:r>
                                  <a:rPr lang="en-US" sz="2400" i="1" smtClean="0">
                                    <a:latin typeface="Cambria Math" panose="02040503050406030204" pitchFamily="18" charset="0"/>
                                  </a:rPr>
                                  <m:t>=30</m:t>
                                </m:r>
                              </m:oMath>
                            </m:oMathPara>
                          </a14:m>
                          <a:endParaRPr lang="en-US" sz="24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626394029"/>
                  </p:ext>
                </p:extLst>
              </p:nvPr>
            </p:nvGraphicFramePr>
            <p:xfrm>
              <a:off x="1563712" y="3256758"/>
              <a:ext cx="6096000" cy="3483032"/>
            </p:xfrm>
            <a:graphic>
              <a:graphicData uri="http://schemas.openxmlformats.org/drawingml/2006/table">
                <a:tbl>
                  <a:tblPr firstRow="1" bandRow="1">
                    <a:tableStyleId>{5940675A-B579-460E-94D1-54222C63F5DA}</a:tableStyleId>
                  </a:tblPr>
                  <a:tblGrid>
                    <a:gridCol w="3048000"/>
                    <a:gridCol w="3048000"/>
                  </a:tblGrid>
                  <a:tr h="519344">
                    <a:tc>
                      <a:txBody>
                        <a:bodyPr/>
                        <a:lstStyle/>
                        <a:p>
                          <a:endParaRPr lang="en-US"/>
                        </a:p>
                      </a:txBody>
                      <a:tcPr anchor="ctr">
                        <a:blipFill rotWithShape="0">
                          <a:blip r:embed="rId3"/>
                          <a:stretch>
                            <a:fillRect l="-200" t="-3529" r="-100200" b="-575294"/>
                          </a:stretch>
                        </a:blipFill>
                      </a:tcPr>
                    </a:tc>
                    <a:tc>
                      <a:txBody>
                        <a:bodyPr/>
                        <a:lstStyle/>
                        <a:p>
                          <a:endParaRPr lang="en-US"/>
                        </a:p>
                      </a:txBody>
                      <a:tcPr anchor="ctr">
                        <a:blipFill rotWithShape="0">
                          <a:blip r:embed="rId3"/>
                          <a:stretch>
                            <a:fillRect l="-100400" t="-3529" r="-400" b="-575294"/>
                          </a:stretch>
                        </a:blipFill>
                      </a:tcPr>
                    </a:tc>
                  </a:tr>
                  <a:tr h="493948">
                    <a:tc>
                      <a:txBody>
                        <a:bodyPr/>
                        <a:lstStyle/>
                        <a:p>
                          <a:endParaRPr lang="en-US"/>
                        </a:p>
                      </a:txBody>
                      <a:tcPr anchor="ctr">
                        <a:blipFill rotWithShape="0">
                          <a:blip r:embed="rId3"/>
                          <a:stretch>
                            <a:fillRect l="-200" t="-108642" r="-100200" b="-503704"/>
                          </a:stretch>
                        </a:blipFill>
                      </a:tcPr>
                    </a:tc>
                    <a:tc>
                      <a:txBody>
                        <a:bodyPr/>
                        <a:lstStyle/>
                        <a:p>
                          <a:endParaRPr lang="en-US"/>
                        </a:p>
                      </a:txBody>
                      <a:tcPr anchor="ctr">
                        <a:blipFill rotWithShape="0">
                          <a:blip r:embed="rId3"/>
                          <a:stretch>
                            <a:fillRect l="-100400" t="-108642" r="-400" b="-503704"/>
                          </a:stretch>
                        </a:blipFill>
                      </a:tcPr>
                    </a:tc>
                  </a:tr>
                  <a:tr h="493948">
                    <a:tc>
                      <a:txBody>
                        <a:bodyPr/>
                        <a:lstStyle/>
                        <a:p>
                          <a:endParaRPr lang="en-US"/>
                        </a:p>
                      </a:txBody>
                      <a:tcPr anchor="ctr">
                        <a:blipFill rotWithShape="0">
                          <a:blip r:embed="rId3"/>
                          <a:stretch>
                            <a:fillRect l="-200" t="-206098" r="-100200" b="-397561"/>
                          </a:stretch>
                        </a:blipFill>
                      </a:tcPr>
                    </a:tc>
                    <a:tc>
                      <a:txBody>
                        <a:bodyPr/>
                        <a:lstStyle/>
                        <a:p>
                          <a:endParaRPr lang="en-US"/>
                        </a:p>
                      </a:txBody>
                      <a:tcPr anchor="ctr">
                        <a:blipFill rotWithShape="0">
                          <a:blip r:embed="rId3"/>
                          <a:stretch>
                            <a:fillRect l="-100400" t="-206098" r="-400" b="-397561"/>
                          </a:stretch>
                        </a:blipFill>
                      </a:tcPr>
                    </a:tc>
                  </a:tr>
                  <a:tr h="493948">
                    <a:tc>
                      <a:txBody>
                        <a:bodyPr/>
                        <a:lstStyle/>
                        <a:p>
                          <a:endParaRPr lang="en-US"/>
                        </a:p>
                      </a:txBody>
                      <a:tcPr anchor="ctr">
                        <a:blipFill rotWithShape="0">
                          <a:blip r:embed="rId3"/>
                          <a:stretch>
                            <a:fillRect l="-200" t="-309877" r="-100200" b="-302469"/>
                          </a:stretch>
                        </a:blipFill>
                      </a:tcPr>
                    </a:tc>
                    <a:tc>
                      <a:txBody>
                        <a:bodyPr/>
                        <a:lstStyle/>
                        <a:p>
                          <a:endParaRPr lang="en-US"/>
                        </a:p>
                      </a:txBody>
                      <a:tcPr anchor="ctr">
                        <a:blipFill rotWithShape="0">
                          <a:blip r:embed="rId3"/>
                          <a:stretch>
                            <a:fillRect l="-100400" t="-309877" r="-400" b="-302469"/>
                          </a:stretch>
                        </a:blipFill>
                      </a:tcPr>
                    </a:tc>
                  </a:tr>
                  <a:tr h="493948">
                    <a:tc>
                      <a:txBody>
                        <a:bodyPr/>
                        <a:lstStyle/>
                        <a:p>
                          <a:endParaRPr lang="en-US"/>
                        </a:p>
                      </a:txBody>
                      <a:tcPr anchor="ctr">
                        <a:blipFill rotWithShape="0">
                          <a:blip r:embed="rId3"/>
                          <a:stretch>
                            <a:fillRect l="-200" t="-409877" r="-100200" b="-202469"/>
                          </a:stretch>
                        </a:blipFill>
                      </a:tcPr>
                    </a:tc>
                    <a:tc>
                      <a:txBody>
                        <a:bodyPr/>
                        <a:lstStyle/>
                        <a:p>
                          <a:endParaRPr lang="en-US"/>
                        </a:p>
                      </a:txBody>
                      <a:tcPr anchor="ctr">
                        <a:blipFill rotWithShape="0">
                          <a:blip r:embed="rId3"/>
                          <a:stretch>
                            <a:fillRect l="-100400" t="-409877" r="-400" b="-202469"/>
                          </a:stretch>
                        </a:blipFill>
                      </a:tcPr>
                    </a:tc>
                  </a:tr>
                  <a:tr h="493948">
                    <a:tc>
                      <a:txBody>
                        <a:bodyPr/>
                        <a:lstStyle/>
                        <a:p>
                          <a:endParaRPr lang="en-US"/>
                        </a:p>
                      </a:txBody>
                      <a:tcPr anchor="ctr">
                        <a:blipFill rotWithShape="0">
                          <a:blip r:embed="rId3"/>
                          <a:stretch>
                            <a:fillRect l="-200" t="-509877" r="-100200" b="-102469"/>
                          </a:stretch>
                        </a:blipFill>
                      </a:tcPr>
                    </a:tc>
                    <a:tc>
                      <a:txBody>
                        <a:bodyPr/>
                        <a:lstStyle/>
                        <a:p>
                          <a:endParaRPr lang="en-US"/>
                        </a:p>
                      </a:txBody>
                      <a:tcPr anchor="ctr">
                        <a:blipFill rotWithShape="0">
                          <a:blip r:embed="rId3"/>
                          <a:stretch>
                            <a:fillRect l="-100400" t="-509877" r="-400" b="-102469"/>
                          </a:stretch>
                        </a:blipFill>
                      </a:tcPr>
                    </a:tc>
                  </a:tr>
                  <a:tr h="493948">
                    <a:tc>
                      <a:txBody>
                        <a:bodyPr/>
                        <a:lstStyle/>
                        <a:p>
                          <a:pPr algn="ctr"/>
                          <a:endParaRPr lang="en-US" sz="2400">
                            <a:latin typeface="Times New Roman" panose="02020603050405020304" pitchFamily="18" charset="0"/>
                            <a:cs typeface="Times New Roman" panose="02020603050405020304" pitchFamily="18" charset="0"/>
                          </a:endParaRPr>
                        </a:p>
                      </a:txBody>
                      <a:tcPr anchor="ctr"/>
                    </a:tc>
                    <a:tc>
                      <a:txBody>
                        <a:bodyPr/>
                        <a:lstStyle/>
                        <a:p>
                          <a:endParaRPr lang="en-US"/>
                        </a:p>
                      </a:txBody>
                      <a:tcPr anchor="ctr">
                        <a:blipFill rotWithShape="0">
                          <a:blip r:embed="rId3"/>
                          <a:stretch>
                            <a:fillRect l="-100400" t="-609877" r="-400" b="-2469"/>
                          </a:stretch>
                        </a:blipFill>
                      </a:tcPr>
                    </a:tc>
                  </a:tr>
                </a:tbl>
              </a:graphicData>
            </a:graphic>
          </p:graphicFrame>
        </mc:Fallback>
      </mc:AlternateContent>
      <p:sp>
        <p:nvSpPr>
          <p:cNvPr id="7" name="TextBox 6"/>
          <p:cNvSpPr txBox="1"/>
          <p:nvPr/>
        </p:nvSpPr>
        <p:spPr>
          <a:xfrm>
            <a:off x="365175" y="2555187"/>
            <a:ext cx="2447129" cy="461665"/>
          </a:xfrm>
          <a:prstGeom prst="rect">
            <a:avLst/>
          </a:prstGeom>
          <a:noFill/>
        </p:spPr>
        <p:txBody>
          <a:bodyPr wrap="square" rtlCol="0">
            <a:spAutoFit/>
          </a:bodyPr>
          <a:lstStyle/>
          <a:p>
            <a:r>
              <a:rPr lang="en-US" sz="2400" b="1" i="1">
                <a:solidFill>
                  <a:srgbClr val="FF0000"/>
                </a:solidFill>
                <a:latin typeface="Times New Roman" panose="02020603050405020304" pitchFamily="18" charset="0"/>
                <a:cs typeface="Times New Roman" panose="02020603050405020304" pitchFamily="18" charset="0"/>
              </a:rPr>
              <a:t>Bảng tần số:</a:t>
            </a:r>
          </a:p>
        </p:txBody>
      </p:sp>
      <p:sp>
        <p:nvSpPr>
          <p:cNvPr id="8" name="TextBox 7"/>
          <p:cNvSpPr txBox="1"/>
          <p:nvPr/>
        </p:nvSpPr>
        <p:spPr>
          <a:xfrm>
            <a:off x="2510967" y="177381"/>
            <a:ext cx="2447129"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(dạng ngang)</a:t>
            </a:r>
          </a:p>
        </p:txBody>
      </p:sp>
      <p:sp>
        <p:nvSpPr>
          <p:cNvPr id="9" name="TextBox 8"/>
          <p:cNvSpPr txBox="1"/>
          <p:nvPr/>
        </p:nvSpPr>
        <p:spPr>
          <a:xfrm>
            <a:off x="2510967" y="2512734"/>
            <a:ext cx="2447129"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(dạng dọc)</a:t>
            </a:r>
          </a:p>
        </p:txBody>
      </p:sp>
    </p:spTree>
    <p:extLst>
      <p:ext uri="{BB962C8B-B14F-4D97-AF65-F5344CB8AC3E}">
        <p14:creationId xmlns:p14="http://schemas.microsoft.com/office/powerpoint/2010/main" val="327958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775" y="871530"/>
            <a:ext cx="374332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Chú ý</a:t>
            </a:r>
          </a:p>
        </p:txBody>
      </p:sp>
      <p:sp>
        <p:nvSpPr>
          <p:cNvPr id="9" name="TextBox 8"/>
          <p:cNvSpPr txBox="1"/>
          <p:nvPr/>
        </p:nvSpPr>
        <p:spPr>
          <a:xfrm>
            <a:off x="742950" y="1830613"/>
            <a:ext cx="7500938"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Ta có thể chuyển bảng tần số dạng ngang thành bảng dạng dọc (chuyển dòng thành cột)</a:t>
            </a:r>
          </a:p>
        </p:txBody>
      </p:sp>
      <p:sp>
        <p:nvSpPr>
          <p:cNvPr id="7" name="TextBox 6"/>
          <p:cNvSpPr txBox="1"/>
          <p:nvPr/>
        </p:nvSpPr>
        <p:spPr>
          <a:xfrm>
            <a:off x="742950" y="2986313"/>
            <a:ext cx="7500938"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Từ bảng tần số giúp người điều tra dễ có những nhận xét chung về sự phân phối các giá trị của dấu hiệu và tiện lợi cho việc tính toán sau này.</a:t>
            </a:r>
          </a:p>
        </p:txBody>
      </p:sp>
      <p:sp>
        <p:nvSpPr>
          <p:cNvPr id="8" name="TextBox 7"/>
          <p:cNvSpPr txBox="1"/>
          <p:nvPr/>
        </p:nvSpPr>
        <p:spPr>
          <a:xfrm>
            <a:off x="742950" y="4511345"/>
            <a:ext cx="7500938" cy="830997"/>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 Từ bảng số liệu thống kê ban đầu có thể lập bảng “tần số” (bảng phân phối thực nghiệm của dấu hiệu)</a:t>
            </a:r>
          </a:p>
        </p:txBody>
      </p:sp>
    </p:spTree>
    <p:extLst>
      <p:ext uri="{BB962C8B-B14F-4D97-AF65-F5344CB8AC3E}">
        <p14:creationId xmlns:p14="http://schemas.microsoft.com/office/powerpoint/2010/main" val="40971394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621" y="366916"/>
            <a:ext cx="8117591" cy="5812806"/>
          </a:xfrm>
          <a:prstGeom prst="rect">
            <a:avLst/>
          </a:prstGeom>
        </p:spPr>
      </p:pic>
      <p:sp>
        <p:nvSpPr>
          <p:cNvPr id="5" name="Rectangle 4"/>
          <p:cNvSpPr/>
          <p:nvPr/>
        </p:nvSpPr>
        <p:spPr>
          <a:xfrm>
            <a:off x="2186155" y="1167107"/>
            <a:ext cx="4943148" cy="584775"/>
          </a:xfrm>
          <a:prstGeom prst="rect">
            <a:avLst/>
          </a:prstGeom>
          <a:noFill/>
        </p:spPr>
        <p:txBody>
          <a:bodyPr wrap="none" lIns="91440" tIns="45720" rIns="91440" bIns="45720">
            <a:spAutoFit/>
          </a:bodyPr>
          <a:lstStyle/>
          <a:p>
            <a:pPr algn="ctr"/>
            <a:r>
              <a:rPr lang="en-US" sz="3200" b="1" cap="none" spc="0">
                <a:ln w="22225">
                  <a:solidFill>
                    <a:schemeClr val="accent2"/>
                  </a:solidFill>
                  <a:prstDash val="solid"/>
                </a:ln>
                <a:solidFill>
                  <a:srgbClr val="FFFF00"/>
                </a:solidFill>
                <a:effectLst/>
              </a:rPr>
              <a:t>THÁNG SINH NÓI GÌ VỀ BẠN</a:t>
            </a:r>
          </a:p>
        </p:txBody>
      </p:sp>
    </p:spTree>
    <p:extLst>
      <p:ext uri="{BB962C8B-B14F-4D97-AF65-F5344CB8AC3E}">
        <p14:creationId xmlns:p14="http://schemas.microsoft.com/office/powerpoint/2010/main" val="1418788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1576" y="175663"/>
            <a:ext cx="7537513" cy="1754326"/>
          </a:xfrm>
          <a:prstGeom prst="rect">
            <a:avLst/>
          </a:prstGeom>
          <a:noFill/>
        </p:spPr>
        <p:txBody>
          <a:bodyPr wrap="square" rtlCol="0">
            <a:spAutoFit/>
          </a:bodyPr>
          <a:lstStyle/>
          <a:p>
            <a:pPr algn="just">
              <a:lnSpc>
                <a:spcPct val="150000"/>
              </a:lnSpc>
            </a:pPr>
            <a:r>
              <a:rPr lang="en-US" sz="2400">
                <a:latin typeface="Times New Roman" panose="02020603050405020304" pitchFamily="18" charset="0"/>
                <a:cs typeface="Times New Roman" panose="02020603050405020304" pitchFamily="18" charset="0"/>
              </a:rPr>
              <a:t>a) Thống kê ngày, tháng, năm sinh của các bạn trong lớp và những bạn có cùng tháng sinh thì xếp thành một nhóm. Điền kết quả thu được theo mẫu ở bảng sau:</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407283759"/>
                  </p:ext>
                </p:extLst>
              </p:nvPr>
            </p:nvGraphicFramePr>
            <p:xfrm>
              <a:off x="71437" y="2471738"/>
              <a:ext cx="9029699" cy="1457272"/>
            </p:xfrm>
            <a:graphic>
              <a:graphicData uri="http://schemas.openxmlformats.org/drawingml/2006/table">
                <a:tbl>
                  <a:tblPr firstRow="1" firstCol="1" bandRow="1">
                    <a:tableStyleId>{5940675A-B579-460E-94D1-54222C63F5DA}</a:tableStyleId>
                  </a:tblPr>
                  <a:tblGrid>
                    <a:gridCol w="1263544">
                      <a:extLst>
                        <a:ext uri="{9D8B030D-6E8A-4147-A177-3AD203B41FA5}">
                          <a16:colId xmlns:a16="http://schemas.microsoft.com/office/drawing/2014/main" val="20000"/>
                        </a:ext>
                      </a:extLst>
                    </a:gridCol>
                    <a:gridCol w="605736">
                      <a:extLst>
                        <a:ext uri="{9D8B030D-6E8A-4147-A177-3AD203B41FA5}">
                          <a16:colId xmlns:a16="http://schemas.microsoft.com/office/drawing/2014/main" val="20001"/>
                        </a:ext>
                      </a:extLst>
                    </a:gridCol>
                    <a:gridCol w="650699">
                      <a:extLst>
                        <a:ext uri="{9D8B030D-6E8A-4147-A177-3AD203B41FA5}">
                          <a16:colId xmlns:a16="http://schemas.microsoft.com/office/drawing/2014/main" val="20002"/>
                        </a:ext>
                      </a:extLst>
                    </a:gridCol>
                    <a:gridCol w="650699">
                      <a:extLst>
                        <a:ext uri="{9D8B030D-6E8A-4147-A177-3AD203B41FA5}">
                          <a16:colId xmlns:a16="http://schemas.microsoft.com/office/drawing/2014/main" val="20003"/>
                        </a:ext>
                      </a:extLst>
                    </a:gridCol>
                    <a:gridCol w="650699">
                      <a:extLst>
                        <a:ext uri="{9D8B030D-6E8A-4147-A177-3AD203B41FA5}">
                          <a16:colId xmlns:a16="http://schemas.microsoft.com/office/drawing/2014/main" val="20004"/>
                        </a:ext>
                      </a:extLst>
                    </a:gridCol>
                    <a:gridCol w="650699">
                      <a:extLst>
                        <a:ext uri="{9D8B030D-6E8A-4147-A177-3AD203B41FA5}">
                          <a16:colId xmlns:a16="http://schemas.microsoft.com/office/drawing/2014/main" val="20005"/>
                        </a:ext>
                      </a:extLst>
                    </a:gridCol>
                    <a:gridCol w="650699">
                      <a:extLst>
                        <a:ext uri="{9D8B030D-6E8A-4147-A177-3AD203B41FA5}">
                          <a16:colId xmlns:a16="http://schemas.microsoft.com/office/drawing/2014/main" val="20006"/>
                        </a:ext>
                      </a:extLst>
                    </a:gridCol>
                    <a:gridCol w="650699">
                      <a:extLst>
                        <a:ext uri="{9D8B030D-6E8A-4147-A177-3AD203B41FA5}">
                          <a16:colId xmlns:a16="http://schemas.microsoft.com/office/drawing/2014/main" val="20007"/>
                        </a:ext>
                      </a:extLst>
                    </a:gridCol>
                    <a:gridCol w="650699">
                      <a:extLst>
                        <a:ext uri="{9D8B030D-6E8A-4147-A177-3AD203B41FA5}">
                          <a16:colId xmlns:a16="http://schemas.microsoft.com/office/drawing/2014/main" val="20008"/>
                        </a:ext>
                      </a:extLst>
                    </a:gridCol>
                    <a:gridCol w="650699">
                      <a:extLst>
                        <a:ext uri="{9D8B030D-6E8A-4147-A177-3AD203B41FA5}">
                          <a16:colId xmlns:a16="http://schemas.microsoft.com/office/drawing/2014/main" val="20009"/>
                        </a:ext>
                      </a:extLst>
                    </a:gridCol>
                    <a:gridCol w="651609">
                      <a:extLst>
                        <a:ext uri="{9D8B030D-6E8A-4147-A177-3AD203B41FA5}">
                          <a16:colId xmlns:a16="http://schemas.microsoft.com/office/drawing/2014/main" val="20010"/>
                        </a:ext>
                      </a:extLst>
                    </a:gridCol>
                    <a:gridCol w="651609">
                      <a:extLst>
                        <a:ext uri="{9D8B030D-6E8A-4147-A177-3AD203B41FA5}">
                          <a16:colId xmlns:a16="http://schemas.microsoft.com/office/drawing/2014/main" val="20011"/>
                        </a:ext>
                      </a:extLst>
                    </a:gridCol>
                    <a:gridCol w="651609">
                      <a:extLst>
                        <a:ext uri="{9D8B030D-6E8A-4147-A177-3AD203B41FA5}">
                          <a16:colId xmlns:a16="http://schemas.microsoft.com/office/drawing/2014/main" val="20012"/>
                        </a:ext>
                      </a:extLst>
                    </a:gridCol>
                  </a:tblGrid>
                  <a:tr h="700923">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Tháng</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3</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5</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6</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7</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8</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9</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10</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99252">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Tần số </a:t>
                          </a:r>
                          <a14:m>
                            <m:oMath xmlns:m="http://schemas.openxmlformats.org/officeDocument/2006/math">
                              <m:r>
                                <a:rPr lang="en-US" sz="2400" i="1" smtClean="0">
                                  <a:effectLst/>
                                  <a:latin typeface="Cambria Math" panose="02040503050406030204" pitchFamily="18" charset="0"/>
                                  <a:cs typeface="Times New Roman" panose="02020603050405020304" pitchFamily="18" charset="0"/>
                                </a:rPr>
                                <m:t>(</m:t>
                              </m:r>
                              <m:r>
                                <a:rPr lang="en-US" sz="2400" i="1" smtClean="0">
                                  <a:effectLst/>
                                  <a:latin typeface="Cambria Math" panose="02040503050406030204" pitchFamily="18" charset="0"/>
                                  <a:cs typeface="Times New Roman" panose="02020603050405020304" pitchFamily="18" charset="0"/>
                                </a:rPr>
                                <m:t>𝑛</m:t>
                              </m:r>
                              <m:r>
                                <a:rPr lang="en-US" sz="2400" i="1" smtClean="0">
                                  <a:effectLst/>
                                  <a:latin typeface="Cambria Math" panose="02040503050406030204" pitchFamily="18" charset="0"/>
                                  <a:cs typeface="Times New Roman" panose="02020603050405020304" pitchFamily="18" charset="0"/>
                                </a:rPr>
                                <m:t>)</m:t>
                              </m:r>
                            </m:oMath>
                          </a14:m>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407283759"/>
                  </p:ext>
                </p:extLst>
              </p:nvPr>
            </p:nvGraphicFramePr>
            <p:xfrm>
              <a:off x="71437" y="2471738"/>
              <a:ext cx="9029699" cy="1457272"/>
            </p:xfrm>
            <a:graphic>
              <a:graphicData uri="http://schemas.openxmlformats.org/drawingml/2006/table">
                <a:tbl>
                  <a:tblPr firstRow="1" firstCol="1" bandRow="1">
                    <a:tableStyleId>{5940675A-B579-460E-94D1-54222C63F5DA}</a:tableStyleId>
                  </a:tblPr>
                  <a:tblGrid>
                    <a:gridCol w="1263544"/>
                    <a:gridCol w="605736"/>
                    <a:gridCol w="650699"/>
                    <a:gridCol w="650699"/>
                    <a:gridCol w="650699"/>
                    <a:gridCol w="650699"/>
                    <a:gridCol w="650699"/>
                    <a:gridCol w="650699"/>
                    <a:gridCol w="650699"/>
                    <a:gridCol w="650699"/>
                    <a:gridCol w="651609"/>
                    <a:gridCol w="651609"/>
                    <a:gridCol w="651609"/>
                  </a:tblGrid>
                  <a:tr h="700923">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Tháng</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3</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4</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5</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6</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7</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8</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9</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10</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11</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12</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56349">
                    <a:tc>
                      <a:txBody>
                        <a:bodyPr/>
                        <a:lstStyle/>
                        <a:p>
                          <a:endParaRPr lang="en-US"/>
                        </a:p>
                      </a:txBody>
                      <a:tcPr marL="68580" marR="68580" marT="0" marB="0" anchor="ctr">
                        <a:blipFill rotWithShape="0">
                          <a:blip r:embed="rId2"/>
                          <a:stretch>
                            <a:fillRect l="-483" t="-92800" r="-617391" b="-17600"/>
                          </a:stretch>
                        </a:blipFill>
                      </a:tcP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a:t>
                          </a: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
        <p:nvSpPr>
          <p:cNvPr id="7" name="Rounded Rectangle 6"/>
          <p:cNvSpPr/>
          <p:nvPr/>
        </p:nvSpPr>
        <p:spPr>
          <a:xfrm>
            <a:off x="71437" y="626817"/>
            <a:ext cx="962026" cy="8520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BT5</a:t>
            </a:r>
          </a:p>
          <a:p>
            <a:pPr algn="ctr"/>
            <a:r>
              <a:rPr lang="en-US" sz="2400" b="1">
                <a:solidFill>
                  <a:schemeClr val="tx1"/>
                </a:solidFill>
                <a:latin typeface="Times New Roman" panose="02020603050405020304" pitchFamily="18" charset="0"/>
                <a:cs typeface="Times New Roman" panose="02020603050405020304" pitchFamily="18" charset="0"/>
              </a:rPr>
              <a:t>SGK</a:t>
            </a:r>
          </a:p>
        </p:txBody>
      </p:sp>
      <p:sp>
        <p:nvSpPr>
          <p:cNvPr id="8" name="TextBox 7"/>
          <p:cNvSpPr txBox="1"/>
          <p:nvPr/>
        </p:nvSpPr>
        <p:spPr>
          <a:xfrm>
            <a:off x="1171576" y="4537122"/>
            <a:ext cx="7537513" cy="579967"/>
          </a:xfrm>
          <a:prstGeom prst="rect">
            <a:avLst/>
          </a:prstGeom>
          <a:noFill/>
        </p:spPr>
        <p:txBody>
          <a:bodyPr wrap="square" rtlCol="0">
            <a:spAutoFit/>
          </a:bodyPr>
          <a:lstStyle/>
          <a:p>
            <a:pPr algn="just">
              <a:lnSpc>
                <a:spcPct val="150000"/>
              </a:lnSpc>
            </a:pPr>
            <a:r>
              <a:rPr lang="en-US" sz="2400">
                <a:latin typeface="Times New Roman" panose="02020603050405020304" pitchFamily="18" charset="0"/>
                <a:cs typeface="Times New Roman" panose="02020603050405020304" pitchFamily="18" charset="0"/>
              </a:rPr>
              <a:t>b) Nêu nhận xét.</a:t>
            </a:r>
          </a:p>
        </p:txBody>
      </p:sp>
    </p:spTree>
    <p:extLst>
      <p:ext uri="{BB962C8B-B14F-4D97-AF65-F5344CB8AC3E}">
        <p14:creationId xmlns:p14="http://schemas.microsoft.com/office/powerpoint/2010/main" val="159929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715" y="227692"/>
            <a:ext cx="4656852" cy="646331"/>
          </a:xfrm>
          <a:prstGeom prst="rect">
            <a:avLst/>
          </a:prstGeom>
          <a:noFill/>
        </p:spPr>
        <p:txBody>
          <a:bodyPr wrap="none" lIns="91440" tIns="45720" rIns="91440" bIns="45720">
            <a:spAutoFit/>
          </a:bodyPr>
          <a:lstStyle/>
          <a:p>
            <a:pPr algn="ctr"/>
            <a:r>
              <a:rPr lang="en-US" sz="3600" b="1" cap="none" spc="0">
                <a:ln w="12700">
                  <a:solidFill>
                    <a:schemeClr val="accent5"/>
                  </a:solidFill>
                  <a:prstDash val="solid"/>
                </a:ln>
                <a:solidFill>
                  <a:srgbClr val="FFFF00"/>
                </a:solidFill>
                <a:effectLst/>
              </a:rPr>
              <a:t>BẠN SINH THÁNG MẤY:</a:t>
            </a:r>
          </a:p>
        </p:txBody>
      </p:sp>
      <p:graphicFrame>
        <p:nvGraphicFramePr>
          <p:cNvPr id="7" name="Table 6"/>
          <p:cNvGraphicFramePr>
            <a:graphicFrameLocks noGrp="1"/>
          </p:cNvGraphicFramePr>
          <p:nvPr>
            <p:extLst>
              <p:ext uri="{D42A27DB-BD31-4B8C-83A1-F6EECF244321}">
                <p14:modId xmlns:p14="http://schemas.microsoft.com/office/powerpoint/2010/main" val="2951067950"/>
              </p:ext>
            </p:extLst>
          </p:nvPr>
        </p:nvGraphicFramePr>
        <p:xfrm>
          <a:off x="1866815" y="1029960"/>
          <a:ext cx="5976938" cy="5486400"/>
        </p:xfrm>
        <a:graphic>
          <a:graphicData uri="http://schemas.openxmlformats.org/drawingml/2006/table">
            <a:tbl>
              <a:tblPr firstRow="1" bandRow="1">
                <a:tableStyleId>{2D5ABB26-0587-4C30-8999-92F81FD0307C}</a:tableStyleId>
              </a:tblPr>
              <a:tblGrid>
                <a:gridCol w="1676401">
                  <a:extLst>
                    <a:ext uri="{9D8B030D-6E8A-4147-A177-3AD203B41FA5}">
                      <a16:colId xmlns:a16="http://schemas.microsoft.com/office/drawing/2014/main" val="20000"/>
                    </a:ext>
                  </a:extLst>
                </a:gridCol>
                <a:gridCol w="4300537">
                  <a:extLst>
                    <a:ext uri="{9D8B030D-6E8A-4147-A177-3AD203B41FA5}">
                      <a16:colId xmlns:a16="http://schemas.microsoft.com/office/drawing/2014/main" val="20001"/>
                    </a:ext>
                  </a:extLst>
                </a:gridCol>
              </a:tblGrid>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1:</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a:t>
                      </a:r>
                      <a:r>
                        <a:rPr lang="en-US" sz="2400" baseline="0">
                          <a:latin typeface="Times New Roman" panose="02020603050405020304" pitchFamily="18" charset="0"/>
                          <a:cs typeface="Times New Roman" panose="02020603050405020304" pitchFamily="18" charset="0"/>
                        </a:rPr>
                        <a:t> hài hước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2:</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cá</a:t>
                      </a:r>
                      <a:r>
                        <a:rPr lang="en-US" sz="2400" baseline="0">
                          <a:latin typeface="Times New Roman" panose="02020603050405020304" pitchFamily="18" charset="0"/>
                          <a:cs typeface="Times New Roman" panose="02020603050405020304" pitchFamily="18" charset="0"/>
                        </a:rPr>
                        <a:t> tính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3:</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đáng</a:t>
                      </a:r>
                      <a:r>
                        <a:rPr lang="en-US" sz="2400" baseline="0">
                          <a:latin typeface="Times New Roman" panose="02020603050405020304" pitchFamily="18" charset="0"/>
                          <a:cs typeface="Times New Roman" panose="02020603050405020304" pitchFamily="18" charset="0"/>
                        </a:rPr>
                        <a:t> yêu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4:</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dịu</a:t>
                      </a:r>
                      <a:r>
                        <a:rPr lang="en-US" sz="2400" baseline="0">
                          <a:latin typeface="Times New Roman" panose="02020603050405020304" pitchFamily="18" charset="0"/>
                          <a:cs typeface="Times New Roman" panose="02020603050405020304" pitchFamily="18" charset="0"/>
                        </a:rPr>
                        <a:t> dàng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5:</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tốt</a:t>
                      </a:r>
                      <a:r>
                        <a:rPr lang="en-US" sz="2400" baseline="0">
                          <a:latin typeface="Times New Roman" panose="02020603050405020304" pitchFamily="18" charset="0"/>
                          <a:cs typeface="Times New Roman" panose="02020603050405020304" pitchFamily="18" charset="0"/>
                        </a:rPr>
                        <a:t> bụng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6:</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nghiêm</a:t>
                      </a:r>
                      <a:r>
                        <a:rPr lang="en-US" sz="2400" baseline="0">
                          <a:latin typeface="Times New Roman" panose="02020603050405020304" pitchFamily="18" charset="0"/>
                          <a:cs typeface="Times New Roman" panose="02020603050405020304" pitchFamily="18" charset="0"/>
                        </a:rPr>
                        <a:t> túc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7:</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xinh đẹp</a:t>
                      </a:r>
                      <a:r>
                        <a:rPr lang="en-US" sz="2400" baseline="0">
                          <a:latin typeface="Times New Roman" panose="02020603050405020304" pitchFamily="18" charset="0"/>
                          <a:cs typeface="Times New Roman" panose="02020603050405020304" pitchFamily="18" charset="0"/>
                        </a:rPr>
                        <a:t>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8:</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ngoan nhất</a:t>
                      </a:r>
                    </a:p>
                  </a:txBody>
                  <a:tcPr/>
                </a:tc>
                <a:extLst>
                  <a:ext uri="{0D108BD9-81ED-4DB2-BD59-A6C34878D82A}">
                    <a16:rowId xmlns:a16="http://schemas.microsoft.com/office/drawing/2014/main" val="10007"/>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9:</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lãng</a:t>
                      </a:r>
                      <a:r>
                        <a:rPr lang="en-US" sz="2400" baseline="0">
                          <a:latin typeface="Times New Roman" panose="02020603050405020304" pitchFamily="18" charset="0"/>
                          <a:cs typeface="Times New Roman" panose="02020603050405020304" pitchFamily="18" charset="0"/>
                        </a:rPr>
                        <a:t> mạn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10:</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cầu</a:t>
                      </a:r>
                      <a:r>
                        <a:rPr lang="en-US" sz="2400" baseline="0">
                          <a:latin typeface="Times New Roman" panose="02020603050405020304" pitchFamily="18" charset="0"/>
                          <a:cs typeface="Times New Roman" panose="02020603050405020304" pitchFamily="18" charset="0"/>
                        </a:rPr>
                        <a:t> toàn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9"/>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11:</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dễ</a:t>
                      </a:r>
                      <a:r>
                        <a:rPr lang="en-US" sz="2400" baseline="0">
                          <a:latin typeface="Times New Roman" panose="02020603050405020304" pitchFamily="18" charset="0"/>
                          <a:cs typeface="Times New Roman" panose="02020603050405020304" pitchFamily="18" charset="0"/>
                        </a:rPr>
                        <a:t> chịu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0"/>
                  </a:ext>
                </a:extLst>
              </a:tr>
              <a:tr h="370840">
                <a:tc>
                  <a:txBody>
                    <a:bodyPr/>
                    <a:lstStyle/>
                    <a:p>
                      <a:r>
                        <a:rPr lang="en-US" sz="2400">
                          <a:latin typeface="Times New Roman" panose="02020603050405020304" pitchFamily="18" charset="0"/>
                          <a:cs typeface="Times New Roman" panose="02020603050405020304" pitchFamily="18" charset="0"/>
                        </a:rPr>
                        <a:t>Tháng</a:t>
                      </a:r>
                      <a:r>
                        <a:rPr lang="en-US" sz="2400" baseline="0">
                          <a:latin typeface="Times New Roman" panose="02020603050405020304" pitchFamily="18" charset="0"/>
                          <a:cs typeface="Times New Roman" panose="02020603050405020304" pitchFamily="18" charset="0"/>
                        </a:rPr>
                        <a:t> 12:</a:t>
                      </a:r>
                      <a:endParaRPr lang="en-US" sz="2400">
                        <a:latin typeface="Times New Roman" panose="02020603050405020304" pitchFamily="18" charset="0"/>
                        <a:cs typeface="Times New Roman" panose="02020603050405020304" pitchFamily="18" charset="0"/>
                      </a:endParaRPr>
                    </a:p>
                  </a:txBody>
                  <a:tcPr/>
                </a:tc>
                <a:tc>
                  <a:txBody>
                    <a:bodyPr/>
                    <a:lstStyle/>
                    <a:p>
                      <a:r>
                        <a:rPr lang="en-US" sz="2400">
                          <a:latin typeface="Times New Roman" panose="02020603050405020304" pitchFamily="18" charset="0"/>
                          <a:cs typeface="Times New Roman" panose="02020603050405020304" pitchFamily="18" charset="0"/>
                        </a:rPr>
                        <a:t>Người hoàn</a:t>
                      </a:r>
                      <a:r>
                        <a:rPr lang="en-US" sz="2400" baseline="0">
                          <a:latin typeface="Times New Roman" panose="02020603050405020304" pitchFamily="18" charset="0"/>
                          <a:cs typeface="Times New Roman" panose="02020603050405020304" pitchFamily="18" charset="0"/>
                        </a:rPr>
                        <a:t> hảo nhất</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1"/>
                  </a:ext>
                </a:extLst>
              </a:tr>
            </a:tbl>
          </a:graphicData>
        </a:graphic>
      </p:graphicFrame>
      <p:pic>
        <p:nvPicPr>
          <p:cNvPr id="8196" name="Picture 4" descr="Mẫu Flash HOA VĂN, HOA VĂN 3 - Công ty nội thất"/>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169" r="20167"/>
          <a:stretch/>
        </p:blipFill>
        <p:spPr bwMode="auto">
          <a:xfrm>
            <a:off x="6523667" y="4024312"/>
            <a:ext cx="2705100" cy="28336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ươm Bướm Bay Hình ảnh PNG | Vector và các tập tin PSD | Tải về miễn phí  trên Pngtre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100000"/>
                    </a14:imgEffect>
                  </a14:imgLayer>
                </a14:imgProps>
              </a:ext>
              <a:ext uri="{28A0092B-C50C-407E-A947-70E740481C1C}">
                <a14:useLocalDpi xmlns:a14="http://schemas.microsoft.com/office/drawing/2010/main" val="0"/>
              </a:ext>
            </a:extLst>
          </a:blip>
          <a:srcRect/>
          <a:stretch>
            <a:fillRect/>
          </a:stretch>
        </p:blipFill>
        <p:spPr bwMode="auto">
          <a:xfrm rot="1807961">
            <a:off x="8006974" y="2873705"/>
            <a:ext cx="889799" cy="889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7653" y="3660245"/>
            <a:ext cx="546100" cy="728133"/>
          </a:xfrm>
          <a:prstGeom prst="rect">
            <a:avLst/>
          </a:prstGeom>
        </p:spPr>
      </p:pic>
    </p:spTree>
    <p:extLst>
      <p:ext uri="{BB962C8B-B14F-4D97-AF65-F5344CB8AC3E}">
        <p14:creationId xmlns:p14="http://schemas.microsoft.com/office/powerpoint/2010/main" val="243276826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ấu Vân Tay “Mật Mã” Của Mỗi Con Người « PHÂN TÍCH DẤU VÂN TAY | PHAN TICH  DAU VAN TAY | SINH TRẮC HỌC DẤU VÂN TAY"/>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9040" y="2805382"/>
            <a:ext cx="3757146" cy="42267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ố ngón xòe ra khi mở bàn tay tiết lộ chính xác nghề nghiệp tương la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831" y="3222173"/>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1335" y="572478"/>
            <a:ext cx="5240537" cy="1107996"/>
          </a:xfrm>
          <a:prstGeom prst="rect">
            <a:avLst/>
          </a:prstGeom>
          <a:noFill/>
        </p:spPr>
        <p:txBody>
          <a:bodyPr wrap="none" lIns="91440" tIns="45720" rIns="91440" bIns="45720">
            <a:spAutoFit/>
          </a:bodyPr>
          <a:lstStyle/>
          <a:p>
            <a:pPr algn="ctr"/>
            <a:r>
              <a:rPr lang="en-US" sz="6600" b="1" cap="none" spc="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KHỞI ĐỘNG</a:t>
            </a:r>
          </a:p>
        </p:txBody>
      </p:sp>
      <p:pic>
        <p:nvPicPr>
          <p:cNvPr id="2052" name="Picture 4" descr="Hình ảnh Sinh Viên Học Kỳ Mới, Khởi động, đã Bắt đầu, Mùa miễn phí tải tập  tin PNG PSDComment và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21525" t="8426" r="17284" b="8955"/>
          <a:stretch/>
        </p:blipFill>
        <p:spPr bwMode="auto">
          <a:xfrm>
            <a:off x="5428342" y="2056711"/>
            <a:ext cx="3556000" cy="4801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658" y="1712544"/>
            <a:ext cx="6139886" cy="769441"/>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BÍ MẬT CỦA VÂN TAY</a:t>
            </a:r>
          </a:p>
        </p:txBody>
      </p:sp>
    </p:spTree>
    <p:extLst>
      <p:ext uri="{BB962C8B-B14F-4D97-AF65-F5344CB8AC3E}">
        <p14:creationId xmlns:p14="http://schemas.microsoft.com/office/powerpoint/2010/main" val="3298400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2050"/>
                                        </p:tgtEl>
                                        <p:attrNameLst>
                                          <p:attrName>r</p:attrName>
                                        </p:attrNameLst>
                                      </p:cBhvr>
                                    </p:animRot>
                                    <p:animRot by="-240000">
                                      <p:cBhvr>
                                        <p:cTn id="25" dur="200" fill="hold">
                                          <p:stCondLst>
                                            <p:cond delay="200"/>
                                          </p:stCondLst>
                                        </p:cTn>
                                        <p:tgtEl>
                                          <p:spTgt spid="2050"/>
                                        </p:tgtEl>
                                        <p:attrNameLst>
                                          <p:attrName>r</p:attrName>
                                        </p:attrNameLst>
                                      </p:cBhvr>
                                    </p:animRot>
                                    <p:animRot by="240000">
                                      <p:cBhvr>
                                        <p:cTn id="26" dur="200" fill="hold">
                                          <p:stCondLst>
                                            <p:cond delay="400"/>
                                          </p:stCondLst>
                                        </p:cTn>
                                        <p:tgtEl>
                                          <p:spTgt spid="2050"/>
                                        </p:tgtEl>
                                        <p:attrNameLst>
                                          <p:attrName>r</p:attrName>
                                        </p:attrNameLst>
                                      </p:cBhvr>
                                    </p:animRot>
                                    <p:animRot by="-240000">
                                      <p:cBhvr>
                                        <p:cTn id="27" dur="200" fill="hold">
                                          <p:stCondLst>
                                            <p:cond delay="600"/>
                                          </p:stCondLst>
                                        </p:cTn>
                                        <p:tgtEl>
                                          <p:spTgt spid="2050"/>
                                        </p:tgtEl>
                                        <p:attrNameLst>
                                          <p:attrName>r</p:attrName>
                                        </p:attrNameLst>
                                      </p:cBhvr>
                                    </p:animRot>
                                    <p:animRot by="120000">
                                      <p:cBhvr>
                                        <p:cTn id="28"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0974" y="335906"/>
            <a:ext cx="962026" cy="879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BT7</a:t>
            </a:r>
          </a:p>
          <a:p>
            <a:pPr algn="ctr"/>
            <a:r>
              <a:rPr lang="en-US" sz="2400" b="1">
                <a:solidFill>
                  <a:schemeClr val="tx1"/>
                </a:solidFill>
                <a:latin typeface="Times New Roman" panose="02020603050405020304" pitchFamily="18" charset="0"/>
                <a:cs typeface="Times New Roman" panose="02020603050405020304" pitchFamily="18" charset="0"/>
              </a:rPr>
              <a:t>SGK</a:t>
            </a:r>
          </a:p>
        </p:txBody>
      </p:sp>
      <p:sp>
        <p:nvSpPr>
          <p:cNvPr id="5" name="TextBox 4"/>
          <p:cNvSpPr txBox="1"/>
          <p:nvPr/>
        </p:nvSpPr>
        <p:spPr>
          <a:xfrm>
            <a:off x="1171576" y="175663"/>
            <a:ext cx="7537513" cy="1200329"/>
          </a:xfrm>
          <a:prstGeom prst="rect">
            <a:avLst/>
          </a:prstGeom>
          <a:noFill/>
        </p:spPr>
        <p:txBody>
          <a:bodyPr wrap="square" rtlCol="0">
            <a:spAutoFit/>
          </a:bodyPr>
          <a:lstStyle/>
          <a:p>
            <a:pPr algn="just">
              <a:lnSpc>
                <a:spcPct val="150000"/>
              </a:lnSpc>
            </a:pPr>
            <a:r>
              <a:rPr lang="en-US" sz="2400">
                <a:latin typeface="Times New Roman" panose="02020603050405020304" pitchFamily="18" charset="0"/>
                <a:cs typeface="Times New Roman" panose="02020603050405020304" pitchFamily="18" charset="0"/>
              </a:rPr>
              <a:t>Tuổi nghề (tính theo năm) của một số công nhân trong một phân xưởng được ghi lại ở bảng sau</a:t>
            </a:r>
          </a:p>
        </p:txBody>
      </p:sp>
      <p:graphicFrame>
        <p:nvGraphicFramePr>
          <p:cNvPr id="7" name="Table 6"/>
          <p:cNvGraphicFramePr>
            <a:graphicFrameLocks noGrp="1"/>
          </p:cNvGraphicFramePr>
          <p:nvPr>
            <p:extLst>
              <p:ext uri="{D42A27DB-BD31-4B8C-83A1-F6EECF244321}">
                <p14:modId xmlns:p14="http://schemas.microsoft.com/office/powerpoint/2010/main" val="2502200150"/>
              </p:ext>
            </p:extLst>
          </p:nvPr>
        </p:nvGraphicFramePr>
        <p:xfrm>
          <a:off x="1505712" y="1817624"/>
          <a:ext cx="6096000" cy="228600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US" sz="2400">
                          <a:latin typeface="Times New Roman" panose="02020603050405020304" pitchFamily="18" charset="0"/>
                          <a:cs typeface="Times New Roman" panose="02020603050405020304" pitchFamily="18" charset="0"/>
                        </a:rPr>
                        <a:t>7</a:t>
                      </a:r>
                    </a:p>
                  </a:txBody>
                  <a:tcPr anchor="ctr"/>
                </a:tc>
                <a:tc>
                  <a:txBody>
                    <a:bodyPr/>
                    <a:lstStyle/>
                    <a:p>
                      <a:r>
                        <a:rPr lang="en-US" sz="2400">
                          <a:latin typeface="Times New Roman" panose="02020603050405020304" pitchFamily="18" charset="0"/>
                          <a:cs typeface="Times New Roman" panose="02020603050405020304" pitchFamily="18" charset="0"/>
                        </a:rPr>
                        <a:t>2</a:t>
                      </a:r>
                    </a:p>
                  </a:txBody>
                  <a:tcPr anchor="ctr"/>
                </a:tc>
                <a:tc>
                  <a:txBody>
                    <a:bodyPr/>
                    <a:lstStyle/>
                    <a:p>
                      <a:r>
                        <a:rPr lang="en-US" sz="2400">
                          <a:latin typeface="Times New Roman" panose="02020603050405020304" pitchFamily="18" charset="0"/>
                          <a:cs typeface="Times New Roman" panose="02020603050405020304" pitchFamily="18" charset="0"/>
                        </a:rPr>
                        <a:t>5</a:t>
                      </a:r>
                    </a:p>
                  </a:txBody>
                  <a:tcPr anchor="ctr"/>
                </a:tc>
                <a:tc>
                  <a:txBody>
                    <a:bodyPr/>
                    <a:lstStyle/>
                    <a:p>
                      <a:r>
                        <a:rPr lang="en-US" sz="2400">
                          <a:latin typeface="Times New Roman" panose="02020603050405020304" pitchFamily="18" charset="0"/>
                          <a:cs typeface="Times New Roman" panose="02020603050405020304" pitchFamily="18" charset="0"/>
                        </a:rPr>
                        <a:t>9</a:t>
                      </a:r>
                    </a:p>
                  </a:txBody>
                  <a:tcPr anchor="ctr"/>
                </a:tc>
                <a:tc>
                  <a:txBody>
                    <a:bodyPr/>
                    <a:lstStyle/>
                    <a:p>
                      <a:r>
                        <a:rPr lang="en-US" sz="2400">
                          <a:latin typeface="Times New Roman" panose="02020603050405020304" pitchFamily="18" charset="0"/>
                          <a:cs typeface="Times New Roman" panose="02020603050405020304" pitchFamily="18" charset="0"/>
                        </a:rPr>
                        <a:t>7</a:t>
                      </a:r>
                    </a:p>
                  </a:txBody>
                  <a:tcPr anchor="ctr"/>
                </a:tc>
                <a:extLst>
                  <a:ext uri="{0D108BD9-81ED-4DB2-BD59-A6C34878D82A}">
                    <a16:rowId xmlns:a16="http://schemas.microsoft.com/office/drawing/2014/main" val="10000"/>
                  </a:ext>
                </a:extLst>
              </a:tr>
              <a:tr h="370840">
                <a:tc>
                  <a:txBody>
                    <a:bodyPr/>
                    <a:lstStyle/>
                    <a:p>
                      <a:r>
                        <a:rPr lang="en-US" sz="2400">
                          <a:latin typeface="Times New Roman" panose="02020603050405020304" pitchFamily="18" charset="0"/>
                          <a:cs typeface="Times New Roman" panose="02020603050405020304" pitchFamily="18" charset="0"/>
                        </a:rPr>
                        <a:t>2</a:t>
                      </a:r>
                    </a:p>
                  </a:txBody>
                  <a:tcPr anchor="ctr"/>
                </a:tc>
                <a:tc>
                  <a:txBody>
                    <a:bodyPr/>
                    <a:lstStyle/>
                    <a:p>
                      <a:r>
                        <a:rPr lang="en-US" sz="2400">
                          <a:latin typeface="Times New Roman" panose="02020603050405020304" pitchFamily="18" charset="0"/>
                          <a:cs typeface="Times New Roman" panose="02020603050405020304" pitchFamily="18" charset="0"/>
                        </a:rPr>
                        <a:t>4</a:t>
                      </a:r>
                    </a:p>
                  </a:txBody>
                  <a:tcPr anchor="ctr"/>
                </a:tc>
                <a:tc>
                  <a:txBody>
                    <a:bodyPr/>
                    <a:lstStyle/>
                    <a:p>
                      <a:r>
                        <a:rPr lang="en-US" sz="2400">
                          <a:latin typeface="Times New Roman" panose="02020603050405020304" pitchFamily="18" charset="0"/>
                          <a:cs typeface="Times New Roman" panose="02020603050405020304" pitchFamily="18" charset="0"/>
                        </a:rPr>
                        <a:t>4</a:t>
                      </a:r>
                    </a:p>
                  </a:txBody>
                  <a:tcPr anchor="ctr"/>
                </a:tc>
                <a:tc>
                  <a:txBody>
                    <a:bodyPr/>
                    <a:lstStyle/>
                    <a:p>
                      <a:r>
                        <a:rPr lang="en-US" sz="2400">
                          <a:latin typeface="Times New Roman" panose="02020603050405020304" pitchFamily="18" charset="0"/>
                          <a:cs typeface="Times New Roman" panose="02020603050405020304" pitchFamily="18" charset="0"/>
                        </a:rPr>
                        <a:t>5</a:t>
                      </a:r>
                    </a:p>
                  </a:txBody>
                  <a:tcPr anchor="ctr"/>
                </a:tc>
                <a:tc>
                  <a:txBody>
                    <a:bodyPr/>
                    <a:lstStyle/>
                    <a:p>
                      <a:r>
                        <a:rPr lang="en-US" sz="2400">
                          <a:latin typeface="Times New Roman" panose="02020603050405020304" pitchFamily="18" charset="0"/>
                          <a:cs typeface="Times New Roman" panose="02020603050405020304" pitchFamily="18" charset="0"/>
                        </a:rPr>
                        <a:t>6</a:t>
                      </a:r>
                    </a:p>
                  </a:txBody>
                  <a:tcPr anchor="ctr"/>
                </a:tc>
                <a:extLst>
                  <a:ext uri="{0D108BD9-81ED-4DB2-BD59-A6C34878D82A}">
                    <a16:rowId xmlns:a16="http://schemas.microsoft.com/office/drawing/2014/main" val="10001"/>
                  </a:ext>
                </a:extLst>
              </a:tr>
              <a:tr h="370840">
                <a:tc>
                  <a:txBody>
                    <a:bodyPr/>
                    <a:lstStyle/>
                    <a:p>
                      <a:r>
                        <a:rPr lang="en-US" sz="2400">
                          <a:latin typeface="Times New Roman" panose="02020603050405020304" pitchFamily="18" charset="0"/>
                          <a:cs typeface="Times New Roman" panose="02020603050405020304" pitchFamily="18" charset="0"/>
                        </a:rPr>
                        <a:t>7</a:t>
                      </a:r>
                    </a:p>
                  </a:txBody>
                  <a:tcPr anchor="ctr"/>
                </a:tc>
                <a:tc>
                  <a:txBody>
                    <a:bodyPr/>
                    <a:lstStyle/>
                    <a:p>
                      <a:r>
                        <a:rPr lang="en-US" sz="2400">
                          <a:latin typeface="Times New Roman" panose="02020603050405020304" pitchFamily="18" charset="0"/>
                          <a:cs typeface="Times New Roman" panose="02020603050405020304" pitchFamily="18" charset="0"/>
                        </a:rPr>
                        <a:t>4</a:t>
                      </a:r>
                    </a:p>
                  </a:txBody>
                  <a:tcPr anchor="ctr"/>
                </a:tc>
                <a:tc>
                  <a:txBody>
                    <a:bodyPr/>
                    <a:lstStyle/>
                    <a:p>
                      <a:r>
                        <a:rPr lang="en-US" sz="2400">
                          <a:latin typeface="Times New Roman" panose="02020603050405020304" pitchFamily="18" charset="0"/>
                          <a:cs typeface="Times New Roman" panose="02020603050405020304" pitchFamily="18" charset="0"/>
                        </a:rPr>
                        <a:t>10</a:t>
                      </a:r>
                    </a:p>
                  </a:txBody>
                  <a:tcPr anchor="ctr"/>
                </a:tc>
                <a:tc>
                  <a:txBody>
                    <a:bodyPr/>
                    <a:lstStyle/>
                    <a:p>
                      <a:r>
                        <a:rPr lang="en-US" sz="2400">
                          <a:latin typeface="Times New Roman" panose="02020603050405020304" pitchFamily="18" charset="0"/>
                          <a:cs typeface="Times New Roman" panose="02020603050405020304" pitchFamily="18" charset="0"/>
                        </a:rPr>
                        <a:t>2</a:t>
                      </a:r>
                    </a:p>
                  </a:txBody>
                  <a:tcPr anchor="ctr"/>
                </a:tc>
                <a:tc>
                  <a:txBody>
                    <a:bodyPr/>
                    <a:lstStyle/>
                    <a:p>
                      <a:r>
                        <a:rPr lang="en-US" sz="2400">
                          <a:latin typeface="Times New Roman" panose="02020603050405020304" pitchFamily="18" charset="0"/>
                          <a:cs typeface="Times New Roman" panose="02020603050405020304" pitchFamily="18" charset="0"/>
                        </a:rPr>
                        <a:t>8</a:t>
                      </a:r>
                    </a:p>
                  </a:txBody>
                  <a:tcPr anchor="ctr"/>
                </a:tc>
                <a:extLst>
                  <a:ext uri="{0D108BD9-81ED-4DB2-BD59-A6C34878D82A}">
                    <a16:rowId xmlns:a16="http://schemas.microsoft.com/office/drawing/2014/main" val="10002"/>
                  </a:ext>
                </a:extLst>
              </a:tr>
              <a:tr h="370840">
                <a:tc>
                  <a:txBody>
                    <a:bodyPr/>
                    <a:lstStyle/>
                    <a:p>
                      <a:r>
                        <a:rPr lang="en-US" sz="2400">
                          <a:latin typeface="Times New Roman" panose="02020603050405020304" pitchFamily="18" charset="0"/>
                          <a:cs typeface="Times New Roman" panose="02020603050405020304" pitchFamily="18" charset="0"/>
                        </a:rPr>
                        <a:t>4</a:t>
                      </a:r>
                    </a:p>
                  </a:txBody>
                  <a:tcPr anchor="ctr"/>
                </a:tc>
                <a:tc>
                  <a:txBody>
                    <a:bodyPr/>
                    <a:lstStyle/>
                    <a:p>
                      <a:r>
                        <a:rPr lang="en-US" sz="2400">
                          <a:latin typeface="Times New Roman" panose="02020603050405020304" pitchFamily="18" charset="0"/>
                          <a:cs typeface="Times New Roman" panose="02020603050405020304" pitchFamily="18" charset="0"/>
                        </a:rPr>
                        <a:t>3</a:t>
                      </a:r>
                    </a:p>
                  </a:txBody>
                  <a:tcPr anchor="ctr"/>
                </a:tc>
                <a:tc>
                  <a:txBody>
                    <a:bodyPr/>
                    <a:lstStyle/>
                    <a:p>
                      <a:r>
                        <a:rPr lang="en-US" sz="2400">
                          <a:latin typeface="Times New Roman" panose="02020603050405020304" pitchFamily="18" charset="0"/>
                          <a:cs typeface="Times New Roman" panose="02020603050405020304" pitchFamily="18" charset="0"/>
                        </a:rPr>
                        <a:t>8</a:t>
                      </a:r>
                    </a:p>
                  </a:txBody>
                  <a:tcPr anchor="ctr"/>
                </a:tc>
                <a:tc>
                  <a:txBody>
                    <a:bodyPr/>
                    <a:lstStyle/>
                    <a:p>
                      <a:r>
                        <a:rPr lang="en-US" sz="2400">
                          <a:latin typeface="Times New Roman" panose="02020603050405020304" pitchFamily="18" charset="0"/>
                          <a:cs typeface="Times New Roman" panose="02020603050405020304" pitchFamily="18" charset="0"/>
                        </a:rPr>
                        <a:t>10</a:t>
                      </a:r>
                    </a:p>
                  </a:txBody>
                  <a:tcPr anchor="ctr"/>
                </a:tc>
                <a:tc>
                  <a:txBody>
                    <a:bodyPr/>
                    <a:lstStyle/>
                    <a:p>
                      <a:r>
                        <a:rPr lang="en-US" sz="2400">
                          <a:latin typeface="Times New Roman" panose="02020603050405020304" pitchFamily="18" charset="0"/>
                          <a:cs typeface="Times New Roman" panose="02020603050405020304" pitchFamily="18" charset="0"/>
                        </a:rPr>
                        <a:t>4</a:t>
                      </a:r>
                    </a:p>
                  </a:txBody>
                  <a:tcPr anchor="ctr"/>
                </a:tc>
                <a:extLst>
                  <a:ext uri="{0D108BD9-81ED-4DB2-BD59-A6C34878D82A}">
                    <a16:rowId xmlns:a16="http://schemas.microsoft.com/office/drawing/2014/main" val="10003"/>
                  </a:ext>
                </a:extLst>
              </a:tr>
              <a:tr h="370840">
                <a:tc>
                  <a:txBody>
                    <a:bodyPr/>
                    <a:lstStyle/>
                    <a:p>
                      <a:r>
                        <a:rPr lang="en-US" sz="2400">
                          <a:latin typeface="Times New Roman" panose="02020603050405020304" pitchFamily="18" charset="0"/>
                          <a:cs typeface="Times New Roman" panose="02020603050405020304" pitchFamily="18" charset="0"/>
                        </a:rPr>
                        <a:t>7</a:t>
                      </a:r>
                    </a:p>
                  </a:txBody>
                  <a:tcPr anchor="ctr"/>
                </a:tc>
                <a:tc>
                  <a:txBody>
                    <a:bodyPr/>
                    <a:lstStyle/>
                    <a:p>
                      <a:r>
                        <a:rPr lang="en-US" sz="2400">
                          <a:latin typeface="Times New Roman" panose="02020603050405020304" pitchFamily="18" charset="0"/>
                          <a:cs typeface="Times New Roman" panose="02020603050405020304" pitchFamily="18" charset="0"/>
                        </a:rPr>
                        <a:t>7</a:t>
                      </a:r>
                    </a:p>
                  </a:txBody>
                  <a:tcPr anchor="ctr"/>
                </a:tc>
                <a:tc>
                  <a:txBody>
                    <a:bodyPr/>
                    <a:lstStyle/>
                    <a:p>
                      <a:r>
                        <a:rPr lang="en-US" sz="2400">
                          <a:latin typeface="Times New Roman" panose="02020603050405020304" pitchFamily="18" charset="0"/>
                          <a:cs typeface="Times New Roman" panose="02020603050405020304" pitchFamily="18" charset="0"/>
                        </a:rPr>
                        <a:t>5</a:t>
                      </a:r>
                    </a:p>
                  </a:txBody>
                  <a:tcPr anchor="ctr"/>
                </a:tc>
                <a:tc>
                  <a:txBody>
                    <a:bodyPr/>
                    <a:lstStyle/>
                    <a:p>
                      <a:r>
                        <a:rPr lang="en-US" sz="2400">
                          <a:latin typeface="Times New Roman" panose="02020603050405020304" pitchFamily="18" charset="0"/>
                          <a:cs typeface="Times New Roman" panose="02020603050405020304" pitchFamily="18" charset="0"/>
                        </a:rPr>
                        <a:t>4</a:t>
                      </a:r>
                    </a:p>
                  </a:txBody>
                  <a:tcPr anchor="ctr"/>
                </a:tc>
                <a:tc>
                  <a:txBody>
                    <a:bodyPr/>
                    <a:lstStyle/>
                    <a:p>
                      <a:r>
                        <a:rPr lang="en-US" sz="2400">
                          <a:latin typeface="Times New Roman" panose="02020603050405020304" pitchFamily="18" charset="0"/>
                          <a:cs typeface="Times New Roman" panose="02020603050405020304" pitchFamily="18" charset="0"/>
                        </a:rPr>
                        <a:t>1</a:t>
                      </a:r>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234886" y="4299988"/>
            <a:ext cx="8637652" cy="2308324"/>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6538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721618998"/>
                  </p:ext>
                </p:extLst>
              </p:nvPr>
            </p:nvGraphicFramePr>
            <p:xfrm>
              <a:off x="293738" y="1798170"/>
              <a:ext cx="8658877" cy="1402080"/>
            </p:xfrm>
            <a:graphic>
              <a:graphicData uri="http://schemas.openxmlformats.org/drawingml/2006/table">
                <a:tbl>
                  <a:tblPr firstRow="1" bandRow="1">
                    <a:tableStyleId>{5940675A-B579-460E-94D1-54222C63F5DA}</a:tableStyleId>
                  </a:tblPr>
                  <a:tblGrid>
                    <a:gridCol w="1176569">
                      <a:extLst>
                        <a:ext uri="{9D8B030D-6E8A-4147-A177-3AD203B41FA5}">
                          <a16:colId xmlns:a16="http://schemas.microsoft.com/office/drawing/2014/main" val="20000"/>
                        </a:ext>
                      </a:extLst>
                    </a:gridCol>
                    <a:gridCol w="628246">
                      <a:extLst>
                        <a:ext uri="{9D8B030D-6E8A-4147-A177-3AD203B41FA5}">
                          <a16:colId xmlns:a16="http://schemas.microsoft.com/office/drawing/2014/main" val="20001"/>
                        </a:ext>
                      </a:extLst>
                    </a:gridCol>
                    <a:gridCol w="628246">
                      <a:extLst>
                        <a:ext uri="{9D8B030D-6E8A-4147-A177-3AD203B41FA5}">
                          <a16:colId xmlns:a16="http://schemas.microsoft.com/office/drawing/2014/main" val="2028664045"/>
                        </a:ext>
                      </a:extLst>
                    </a:gridCol>
                    <a:gridCol w="628246">
                      <a:extLst>
                        <a:ext uri="{9D8B030D-6E8A-4147-A177-3AD203B41FA5}">
                          <a16:colId xmlns:a16="http://schemas.microsoft.com/office/drawing/2014/main" val="1855697358"/>
                        </a:ext>
                      </a:extLst>
                    </a:gridCol>
                    <a:gridCol w="628246">
                      <a:extLst>
                        <a:ext uri="{9D8B030D-6E8A-4147-A177-3AD203B41FA5}">
                          <a16:colId xmlns:a16="http://schemas.microsoft.com/office/drawing/2014/main" val="3369635509"/>
                        </a:ext>
                      </a:extLst>
                    </a:gridCol>
                    <a:gridCol w="628246">
                      <a:extLst>
                        <a:ext uri="{9D8B030D-6E8A-4147-A177-3AD203B41FA5}">
                          <a16:colId xmlns:a16="http://schemas.microsoft.com/office/drawing/2014/main" val="1948287501"/>
                        </a:ext>
                      </a:extLst>
                    </a:gridCol>
                    <a:gridCol w="628246">
                      <a:extLst>
                        <a:ext uri="{9D8B030D-6E8A-4147-A177-3AD203B41FA5}">
                          <a16:colId xmlns:a16="http://schemas.microsoft.com/office/drawing/2014/main" val="1867332953"/>
                        </a:ext>
                      </a:extLst>
                    </a:gridCol>
                    <a:gridCol w="621900">
                      <a:extLst>
                        <a:ext uri="{9D8B030D-6E8A-4147-A177-3AD203B41FA5}">
                          <a16:colId xmlns:a16="http://schemas.microsoft.com/office/drawing/2014/main" val="20002"/>
                        </a:ext>
                      </a:extLst>
                    </a:gridCol>
                    <a:gridCol w="649746">
                      <a:extLst>
                        <a:ext uri="{9D8B030D-6E8A-4147-A177-3AD203B41FA5}">
                          <a16:colId xmlns:a16="http://schemas.microsoft.com/office/drawing/2014/main" val="20003"/>
                        </a:ext>
                      </a:extLst>
                    </a:gridCol>
                    <a:gridCol w="686875">
                      <a:extLst>
                        <a:ext uri="{9D8B030D-6E8A-4147-A177-3AD203B41FA5}">
                          <a16:colId xmlns:a16="http://schemas.microsoft.com/office/drawing/2014/main" val="20004"/>
                        </a:ext>
                      </a:extLst>
                    </a:gridCol>
                    <a:gridCol w="589214">
                      <a:extLst>
                        <a:ext uri="{9D8B030D-6E8A-4147-A177-3AD203B41FA5}">
                          <a16:colId xmlns:a16="http://schemas.microsoft.com/office/drawing/2014/main" val="20005"/>
                        </a:ext>
                      </a:extLst>
                    </a:gridCol>
                    <a:gridCol w="1165097">
                      <a:extLst>
                        <a:ext uri="{9D8B030D-6E8A-4147-A177-3AD203B41FA5}">
                          <a16:colId xmlns:a16="http://schemas.microsoft.com/office/drawing/2014/main" val="20006"/>
                        </a:ext>
                      </a:extLst>
                    </a:gridCol>
                  </a:tblGrid>
                  <a:tr h="600683">
                    <a:tc>
                      <a:txBody>
                        <a:bodyPr/>
                        <a:lstStyle/>
                        <a:p>
                          <a:pPr algn="ctr"/>
                          <a:r>
                            <a:rPr lang="en-US" sz="2000" b="0" dirty="0" err="1">
                              <a:latin typeface="Times New Roman" panose="02020603050405020304" pitchFamily="18" charset="0"/>
                              <a:cs typeface="Times New Roman" panose="02020603050405020304" pitchFamily="18" charset="0"/>
                            </a:rPr>
                            <a:t>Giá</a:t>
                          </a:r>
                          <a:r>
                            <a:rPr lang="en-US" sz="2000" b="0" baseline="0" dirty="0">
                              <a:latin typeface="Times New Roman" panose="02020603050405020304" pitchFamily="18" charset="0"/>
                              <a:cs typeface="Times New Roman" panose="02020603050405020304" pitchFamily="18" charset="0"/>
                            </a:rPr>
                            <a:t> </a:t>
                          </a:r>
                          <a:r>
                            <a:rPr lang="en-US" sz="2000" b="0" baseline="0" dirty="0" err="1">
                              <a:latin typeface="Times New Roman" panose="02020603050405020304" pitchFamily="18" charset="0"/>
                              <a:cs typeface="Times New Roman" panose="02020603050405020304" pitchFamily="18" charset="0"/>
                            </a:rPr>
                            <a:t>trị</a:t>
                          </a:r>
                          <a:r>
                            <a:rPr lang="en-US" sz="2000" b="0" baseline="0" dirty="0">
                              <a:latin typeface="Times New Roman" panose="02020603050405020304" pitchFamily="18" charset="0"/>
                              <a:cs typeface="Times New Roman" panose="02020603050405020304" pitchFamily="18" charset="0"/>
                            </a:rPr>
                            <a:t> </a:t>
                          </a:r>
                          <a14:m>
                            <m:oMath xmlns:m="http://schemas.openxmlformats.org/officeDocument/2006/math">
                              <m:r>
                                <a:rPr lang="en-US" sz="2000" b="0" i="1" baseline="0" smtClean="0">
                                  <a:latin typeface="Cambria Math" panose="02040503050406030204" pitchFamily="18" charset="0"/>
                                  <a:cs typeface="Times New Roman" panose="02020603050405020304" pitchFamily="18" charset="0"/>
                                </a:rPr>
                                <m:t>(</m:t>
                              </m:r>
                              <m:r>
                                <a:rPr lang="en-US" sz="2000" b="0" i="1" baseline="0" smtClean="0">
                                  <a:latin typeface="Cambria Math" panose="02040503050406030204" pitchFamily="18" charset="0"/>
                                  <a:cs typeface="Times New Roman" panose="02020603050405020304" pitchFamily="18" charset="0"/>
                                </a:rPr>
                                <m:t>𝑥</m:t>
                              </m:r>
                              <m:r>
                                <a:rPr lang="en-US" sz="2000" b="0" i="1" baseline="0" smtClean="0">
                                  <a:latin typeface="Cambria Math" panose="02040503050406030204" pitchFamily="18" charset="0"/>
                                  <a:cs typeface="Times New Roman" panose="02020603050405020304" pitchFamily="18" charset="0"/>
                                </a:rPr>
                                <m:t>)</m:t>
                              </m:r>
                            </m:oMath>
                          </a14:m>
                          <a:endParaRPr lang="en-US" sz="2000" b="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2</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4</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5</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6</a:t>
                          </a: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7</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8</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9</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10</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endParaRPr lang="en-US" sz="20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600683">
                    <a:tc>
                      <a:txBody>
                        <a:bodyPr/>
                        <a:lstStyle/>
                        <a:p>
                          <a:pPr algn="ctr"/>
                          <a:r>
                            <a:rPr lang="en-US" sz="2000" b="0">
                              <a:latin typeface="Times New Roman" panose="02020603050405020304" pitchFamily="18" charset="0"/>
                              <a:cs typeface="Times New Roman" panose="02020603050405020304" pitchFamily="18" charset="0"/>
                            </a:rPr>
                            <a:t>Tần</a:t>
                          </a:r>
                          <a:r>
                            <a:rPr lang="en-US" sz="2000" b="0" baseline="0">
                              <a:latin typeface="Times New Roman" panose="02020603050405020304" pitchFamily="18" charset="0"/>
                              <a:cs typeface="Times New Roman" panose="02020603050405020304" pitchFamily="18" charset="0"/>
                            </a:rPr>
                            <a:t> số </a:t>
                          </a:r>
                          <a14:m>
                            <m:oMath xmlns:m="http://schemas.openxmlformats.org/officeDocument/2006/math">
                              <m:r>
                                <a:rPr lang="en-US" sz="2000" b="0" i="1" baseline="0" smtClean="0">
                                  <a:latin typeface="Cambria Math" panose="02040503050406030204" pitchFamily="18" charset="0"/>
                                  <a:cs typeface="Times New Roman" panose="02020603050405020304" pitchFamily="18" charset="0"/>
                                </a:rPr>
                                <m:t>(</m:t>
                              </m:r>
                              <m:r>
                                <a:rPr lang="en-US" sz="2000" b="0" i="1" baseline="0" smtClean="0">
                                  <a:latin typeface="Cambria Math" panose="02040503050406030204" pitchFamily="18" charset="0"/>
                                  <a:cs typeface="Times New Roman" panose="02020603050405020304" pitchFamily="18" charset="0"/>
                                </a:rPr>
                                <m:t>𝑛</m:t>
                              </m:r>
                              <m:r>
                                <a:rPr lang="en-US" sz="2000" b="0" i="1" baseline="0" smtClean="0">
                                  <a:latin typeface="Cambria Math" panose="02040503050406030204" pitchFamily="18" charset="0"/>
                                  <a:cs typeface="Times New Roman" panose="02020603050405020304" pitchFamily="18" charset="0"/>
                                </a:rPr>
                                <m:t>)</m:t>
                              </m:r>
                            </m:oMath>
                          </a14:m>
                          <a:endParaRPr lang="en-US" sz="2000" b="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1</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6</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1</a:t>
                          </a: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5</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2</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1</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2</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𝑁</m:t>
                                </m:r>
                                <m:r>
                                  <a:rPr lang="en-US" sz="2000" b="0" i="1" smtClean="0">
                                    <a:latin typeface="Cambria Math" panose="02040503050406030204" pitchFamily="18" charset="0"/>
                                    <a:cs typeface="Times New Roman" panose="02020603050405020304" pitchFamily="18" charset="0"/>
                                  </a:rPr>
                                  <m:t>=25</m:t>
                                </m:r>
                              </m:oMath>
                            </m:oMathPara>
                          </a14:m>
                          <a:endParaRPr lang="en-US" sz="2000" b="0" dirty="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721618998"/>
                  </p:ext>
                </p:extLst>
              </p:nvPr>
            </p:nvGraphicFramePr>
            <p:xfrm>
              <a:off x="293738" y="1798170"/>
              <a:ext cx="8658877" cy="1402080"/>
            </p:xfrm>
            <a:graphic>
              <a:graphicData uri="http://schemas.openxmlformats.org/drawingml/2006/table">
                <a:tbl>
                  <a:tblPr firstRow="1" bandRow="1">
                    <a:tableStyleId>{5940675A-B579-460E-94D1-54222C63F5DA}</a:tableStyleId>
                  </a:tblPr>
                  <a:tblGrid>
                    <a:gridCol w="1176569">
                      <a:extLst>
                        <a:ext uri="{9D8B030D-6E8A-4147-A177-3AD203B41FA5}">
                          <a16:colId xmlns:a16="http://schemas.microsoft.com/office/drawing/2014/main" val="20000"/>
                        </a:ext>
                      </a:extLst>
                    </a:gridCol>
                    <a:gridCol w="628246">
                      <a:extLst>
                        <a:ext uri="{9D8B030D-6E8A-4147-A177-3AD203B41FA5}">
                          <a16:colId xmlns:a16="http://schemas.microsoft.com/office/drawing/2014/main" val="20001"/>
                        </a:ext>
                      </a:extLst>
                    </a:gridCol>
                    <a:gridCol w="628246">
                      <a:extLst>
                        <a:ext uri="{9D8B030D-6E8A-4147-A177-3AD203B41FA5}">
                          <a16:colId xmlns:a16="http://schemas.microsoft.com/office/drawing/2014/main" val="2028664045"/>
                        </a:ext>
                      </a:extLst>
                    </a:gridCol>
                    <a:gridCol w="628246">
                      <a:extLst>
                        <a:ext uri="{9D8B030D-6E8A-4147-A177-3AD203B41FA5}">
                          <a16:colId xmlns:a16="http://schemas.microsoft.com/office/drawing/2014/main" val="1855697358"/>
                        </a:ext>
                      </a:extLst>
                    </a:gridCol>
                    <a:gridCol w="628246">
                      <a:extLst>
                        <a:ext uri="{9D8B030D-6E8A-4147-A177-3AD203B41FA5}">
                          <a16:colId xmlns:a16="http://schemas.microsoft.com/office/drawing/2014/main" val="3369635509"/>
                        </a:ext>
                      </a:extLst>
                    </a:gridCol>
                    <a:gridCol w="628246">
                      <a:extLst>
                        <a:ext uri="{9D8B030D-6E8A-4147-A177-3AD203B41FA5}">
                          <a16:colId xmlns:a16="http://schemas.microsoft.com/office/drawing/2014/main" val="1948287501"/>
                        </a:ext>
                      </a:extLst>
                    </a:gridCol>
                    <a:gridCol w="628246">
                      <a:extLst>
                        <a:ext uri="{9D8B030D-6E8A-4147-A177-3AD203B41FA5}">
                          <a16:colId xmlns:a16="http://schemas.microsoft.com/office/drawing/2014/main" val="1867332953"/>
                        </a:ext>
                      </a:extLst>
                    </a:gridCol>
                    <a:gridCol w="621900">
                      <a:extLst>
                        <a:ext uri="{9D8B030D-6E8A-4147-A177-3AD203B41FA5}">
                          <a16:colId xmlns:a16="http://schemas.microsoft.com/office/drawing/2014/main" val="20002"/>
                        </a:ext>
                      </a:extLst>
                    </a:gridCol>
                    <a:gridCol w="649746">
                      <a:extLst>
                        <a:ext uri="{9D8B030D-6E8A-4147-A177-3AD203B41FA5}">
                          <a16:colId xmlns:a16="http://schemas.microsoft.com/office/drawing/2014/main" val="20003"/>
                        </a:ext>
                      </a:extLst>
                    </a:gridCol>
                    <a:gridCol w="686875">
                      <a:extLst>
                        <a:ext uri="{9D8B030D-6E8A-4147-A177-3AD203B41FA5}">
                          <a16:colId xmlns:a16="http://schemas.microsoft.com/office/drawing/2014/main" val="20004"/>
                        </a:ext>
                      </a:extLst>
                    </a:gridCol>
                    <a:gridCol w="589214">
                      <a:extLst>
                        <a:ext uri="{9D8B030D-6E8A-4147-A177-3AD203B41FA5}">
                          <a16:colId xmlns:a16="http://schemas.microsoft.com/office/drawing/2014/main" val="20005"/>
                        </a:ext>
                      </a:extLst>
                    </a:gridCol>
                    <a:gridCol w="1165097">
                      <a:extLst>
                        <a:ext uri="{9D8B030D-6E8A-4147-A177-3AD203B41FA5}">
                          <a16:colId xmlns:a16="http://schemas.microsoft.com/office/drawing/2014/main" val="20006"/>
                        </a:ext>
                      </a:extLst>
                    </a:gridCol>
                  </a:tblGrid>
                  <a:tr h="701040">
                    <a:tc>
                      <a:txBody>
                        <a:bodyPr/>
                        <a:lstStyle/>
                        <a:p>
                          <a:endParaRPr lang="en-US"/>
                        </a:p>
                      </a:txBody>
                      <a:tcPr anchor="ctr">
                        <a:blipFill>
                          <a:blip r:embed="rId2"/>
                          <a:stretch>
                            <a:fillRect l="-518" t="-4310" r="-637306" b="-108621"/>
                          </a:stretch>
                        </a:blipFill>
                      </a:tcPr>
                    </a:tc>
                    <a:tc>
                      <a:txBody>
                        <a:bodyPr/>
                        <a:lstStyle/>
                        <a:p>
                          <a:endParaRPr lang="en-US"/>
                        </a:p>
                      </a:txBody>
                      <a:tcPr marL="90000" anchor="ctr">
                        <a:blipFill>
                          <a:blip r:embed="rId2"/>
                          <a:stretch>
                            <a:fillRect l="-188350" t="-4310" r="-1094175" b="-108621"/>
                          </a:stretch>
                        </a:blipFill>
                      </a:tcPr>
                    </a:tc>
                    <a:tc>
                      <a:txBody>
                        <a:bodyPr/>
                        <a:lstStyle/>
                        <a:p>
                          <a:pPr algn="ctr"/>
                          <a:r>
                            <a:rPr lang="en-US" sz="2000" b="0" dirty="0">
                              <a:latin typeface="Times New Roman" panose="02020603050405020304" pitchFamily="18" charset="0"/>
                              <a:cs typeface="Times New Roman" panose="02020603050405020304" pitchFamily="18" charset="0"/>
                            </a:rPr>
                            <a:t>2</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4</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5</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6</a:t>
                          </a:r>
                        </a:p>
                      </a:txBody>
                      <a:tcPr marL="90000" anchor="ctr"/>
                    </a:tc>
                    <a:tc>
                      <a:txBody>
                        <a:bodyPr/>
                        <a:lstStyle/>
                        <a:p>
                          <a:endParaRPr lang="en-US"/>
                        </a:p>
                      </a:txBody>
                      <a:tcPr marL="90000" anchor="ctr">
                        <a:blipFill>
                          <a:blip r:embed="rId2"/>
                          <a:stretch>
                            <a:fillRect l="-797059" t="-4310" r="-499020" b="-108621"/>
                          </a:stretch>
                        </a:blipFill>
                      </a:tcPr>
                    </a:tc>
                    <a:tc>
                      <a:txBody>
                        <a:bodyPr/>
                        <a:lstStyle/>
                        <a:p>
                          <a:endParaRPr lang="en-US"/>
                        </a:p>
                      </a:txBody>
                      <a:tcPr marL="90000" anchor="ctr">
                        <a:blipFill>
                          <a:blip r:embed="rId2"/>
                          <a:stretch>
                            <a:fillRect l="-863208" t="-4310" r="-380189" b="-108621"/>
                          </a:stretch>
                        </a:blipFill>
                      </a:tcPr>
                    </a:tc>
                    <a:tc>
                      <a:txBody>
                        <a:bodyPr/>
                        <a:lstStyle/>
                        <a:p>
                          <a:endParaRPr lang="en-US"/>
                        </a:p>
                      </a:txBody>
                      <a:tcPr marL="90000" anchor="ctr">
                        <a:blipFill>
                          <a:blip r:embed="rId2"/>
                          <a:stretch>
                            <a:fillRect l="-903540" t="-4310" r="-256637" b="-108621"/>
                          </a:stretch>
                        </a:blipFill>
                      </a:tcPr>
                    </a:tc>
                    <a:tc>
                      <a:txBody>
                        <a:bodyPr/>
                        <a:lstStyle/>
                        <a:p>
                          <a:endParaRPr lang="en-US"/>
                        </a:p>
                      </a:txBody>
                      <a:tcPr marL="90000" anchor="ctr">
                        <a:blipFill>
                          <a:blip r:embed="rId2"/>
                          <a:stretch>
                            <a:fillRect l="-1169072" t="-4310" r="-198969" b="-108621"/>
                          </a:stretch>
                        </a:blipFill>
                      </a:tcPr>
                    </a:tc>
                    <a:tc>
                      <a:txBody>
                        <a:bodyPr/>
                        <a:lstStyle/>
                        <a:p>
                          <a:endParaRPr lang="en-US" sz="20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701040">
                    <a:tc>
                      <a:txBody>
                        <a:bodyPr/>
                        <a:lstStyle/>
                        <a:p>
                          <a:endParaRPr lang="en-US"/>
                        </a:p>
                      </a:txBody>
                      <a:tcPr anchor="ctr">
                        <a:blipFill>
                          <a:blip r:embed="rId2"/>
                          <a:stretch>
                            <a:fillRect l="-518" t="-105217" r="-637306" b="-9565"/>
                          </a:stretch>
                        </a:blipFill>
                      </a:tcPr>
                    </a:tc>
                    <a:tc>
                      <a:txBody>
                        <a:bodyPr/>
                        <a:lstStyle/>
                        <a:p>
                          <a:endParaRPr lang="en-US"/>
                        </a:p>
                      </a:txBody>
                      <a:tcPr marL="90000" anchor="ctr">
                        <a:blipFill>
                          <a:blip r:embed="rId2"/>
                          <a:stretch>
                            <a:fillRect l="-188350" t="-105217" r="-1094175" b="-9565"/>
                          </a:stretch>
                        </a:blipFill>
                      </a:tcP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1</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6</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3</a:t>
                          </a:r>
                        </a:p>
                      </a:txBody>
                      <a:tcPr marL="90000" anchor="ctr"/>
                    </a:tc>
                    <a:tc>
                      <a:txBody>
                        <a:bodyPr/>
                        <a:lstStyle/>
                        <a:p>
                          <a:pPr algn="ctr"/>
                          <a:r>
                            <a:rPr lang="en-US" sz="2000" b="0" dirty="0">
                              <a:latin typeface="Times New Roman" panose="02020603050405020304" pitchFamily="18" charset="0"/>
                              <a:cs typeface="Times New Roman" panose="02020603050405020304" pitchFamily="18" charset="0"/>
                            </a:rPr>
                            <a:t>1</a:t>
                          </a:r>
                        </a:p>
                      </a:txBody>
                      <a:tcPr marL="90000" anchor="ctr"/>
                    </a:tc>
                    <a:tc>
                      <a:txBody>
                        <a:bodyPr/>
                        <a:lstStyle/>
                        <a:p>
                          <a:endParaRPr lang="en-US"/>
                        </a:p>
                      </a:txBody>
                      <a:tcPr marL="90000" anchor="ctr">
                        <a:blipFill>
                          <a:blip r:embed="rId2"/>
                          <a:stretch>
                            <a:fillRect l="-797059" t="-105217" r="-499020" b="-9565"/>
                          </a:stretch>
                        </a:blipFill>
                      </a:tcPr>
                    </a:tc>
                    <a:tc>
                      <a:txBody>
                        <a:bodyPr/>
                        <a:lstStyle/>
                        <a:p>
                          <a:endParaRPr lang="en-US"/>
                        </a:p>
                      </a:txBody>
                      <a:tcPr marL="90000" anchor="ctr">
                        <a:blipFill>
                          <a:blip r:embed="rId2"/>
                          <a:stretch>
                            <a:fillRect l="-863208" t="-105217" r="-380189" b="-9565"/>
                          </a:stretch>
                        </a:blipFill>
                      </a:tcPr>
                    </a:tc>
                    <a:tc>
                      <a:txBody>
                        <a:bodyPr/>
                        <a:lstStyle/>
                        <a:p>
                          <a:endParaRPr lang="en-US"/>
                        </a:p>
                      </a:txBody>
                      <a:tcPr marL="90000" anchor="ctr">
                        <a:blipFill>
                          <a:blip r:embed="rId2"/>
                          <a:stretch>
                            <a:fillRect l="-903540" t="-105217" r="-256637" b="-9565"/>
                          </a:stretch>
                        </a:blipFill>
                      </a:tcPr>
                    </a:tc>
                    <a:tc>
                      <a:txBody>
                        <a:bodyPr/>
                        <a:lstStyle/>
                        <a:p>
                          <a:endParaRPr lang="en-US"/>
                        </a:p>
                      </a:txBody>
                      <a:tcPr marL="90000" anchor="ctr">
                        <a:blipFill>
                          <a:blip r:embed="rId2"/>
                          <a:stretch>
                            <a:fillRect l="-1169072" t="-105217" r="-198969" b="-9565"/>
                          </a:stretch>
                        </a:blipFill>
                      </a:tcPr>
                    </a:tc>
                    <a:tc>
                      <a:txBody>
                        <a:bodyPr/>
                        <a:lstStyle/>
                        <a:p>
                          <a:endParaRPr lang="en-US"/>
                        </a:p>
                      </a:txBody>
                      <a:tcPr marL="90000" anchor="ctr">
                        <a:blipFill>
                          <a:blip r:embed="rId2"/>
                          <a:stretch>
                            <a:fillRect l="-644503" t="-105217" r="-1047" b="-9565"/>
                          </a:stretch>
                        </a:blipFill>
                      </a:tcPr>
                    </a:tc>
                    <a:extLst>
                      <a:ext uri="{0D108BD9-81ED-4DB2-BD59-A6C34878D82A}">
                        <a16:rowId xmlns:a16="http://schemas.microsoft.com/office/drawing/2014/main" val="10001"/>
                      </a:ext>
                    </a:extLst>
                  </a:tr>
                </a:tbl>
              </a:graphicData>
            </a:graphic>
          </p:graphicFrame>
        </mc:Fallback>
      </mc:AlternateContent>
      <p:sp>
        <p:nvSpPr>
          <p:cNvPr id="6" name="TextBox 5"/>
          <p:cNvSpPr txBox="1"/>
          <p:nvPr/>
        </p:nvSpPr>
        <p:spPr>
          <a:xfrm>
            <a:off x="293738" y="1153766"/>
            <a:ext cx="24471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tần</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số</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 name="TextBox 1"/>
              <p:cNvSpPr txBox="1"/>
              <p:nvPr/>
            </p:nvSpPr>
            <p:spPr>
              <a:xfrm>
                <a:off x="658368" y="4515100"/>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10</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1;2;3;4;5;6;7;8;9;10</m:t>
                    </m:r>
                  </m:oMath>
                </a14:m>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58368" y="4515100"/>
                <a:ext cx="7516368" cy="461665"/>
              </a:xfrm>
              <a:prstGeom prst="rect">
                <a:avLst/>
              </a:prstGeom>
              <a:blipFill>
                <a:blip r:embed="rId3"/>
                <a:stretch>
                  <a:fillRect l="-1217" t="-10667" b="-30667"/>
                </a:stretch>
              </a:blipFill>
            </p:spPr>
            <p:txBody>
              <a:bodyPr/>
              <a:lstStyle/>
              <a:p>
                <a:r>
                  <a:rPr lang="en-US">
                    <a:noFill/>
                  </a:rPr>
                  <a:t> </a:t>
                </a:r>
              </a:p>
            </p:txBody>
          </p:sp>
        </mc:Fallback>
      </mc:AlternateContent>
      <p:sp>
        <p:nvSpPr>
          <p:cNvPr id="13" name="TextBox 12"/>
          <p:cNvSpPr txBox="1"/>
          <p:nvPr/>
        </p:nvSpPr>
        <p:spPr>
          <a:xfrm>
            <a:off x="658368" y="5124700"/>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658368" y="5734300"/>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658368" y="6343900"/>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7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58368" y="3380081"/>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658368" y="3947590"/>
                <a:ext cx="75163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25</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58368" y="3947590"/>
                <a:ext cx="7516368" cy="461665"/>
              </a:xfrm>
              <a:prstGeom prst="rect">
                <a:avLst/>
              </a:prstGeom>
              <a:blipFill>
                <a:blip r:embed="rId4"/>
                <a:stretch>
                  <a:fillRect l="-1217" t="-10667" b="-30667"/>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2CAFD9F-5377-49C5-8D39-2E407C153DD9}"/>
              </a:ext>
            </a:extLst>
          </p:cNvPr>
          <p:cNvSpPr txBox="1"/>
          <p:nvPr/>
        </p:nvSpPr>
        <p:spPr>
          <a:xfrm>
            <a:off x="293738" y="70803"/>
            <a:ext cx="7776374" cy="113396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xưởng</a:t>
            </a:r>
            <a:r>
              <a:rPr lang="en-US" sz="2400" dirty="0">
                <a:solidFill>
                  <a:prstClr val="black"/>
                </a:solidFill>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25.</a:t>
            </a:r>
          </a:p>
        </p:txBody>
      </p:sp>
    </p:spTree>
    <p:extLst>
      <p:ext uri="{BB962C8B-B14F-4D97-AF65-F5344CB8AC3E}">
        <p14:creationId xmlns:p14="http://schemas.microsoft.com/office/powerpoint/2010/main" val="462323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63" y="1100378"/>
            <a:ext cx="8532273" cy="4786072"/>
          </a:xfrm>
          <a:prstGeom prst="rect">
            <a:avLst/>
          </a:prstGeom>
        </p:spPr>
      </p:pic>
      <p:pic>
        <p:nvPicPr>
          <p:cNvPr id="2" name="tôi không dám nghỉ ngơi, vì tôi không có tiền tiết kiệm, tôi không dám than thở,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5737" y="1635617"/>
            <a:ext cx="457200" cy="457200"/>
          </a:xfrm>
          <a:prstGeom prst="rect">
            <a:avLst/>
          </a:prstGeom>
        </p:spPr>
      </p:pic>
    </p:spTree>
    <p:extLst>
      <p:ext uri="{BB962C8B-B14F-4D97-AF65-F5344CB8AC3E}">
        <p14:creationId xmlns:p14="http://schemas.microsoft.com/office/powerpoint/2010/main" val="31570539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numSld="9">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solidFill>
                  <a:srgbClr val="FF0000"/>
                </a:solidFill>
                <a:latin typeface="Times New Roman" panose="02020603050405020304" pitchFamily="18" charset="0"/>
                <a:cs typeface="Times New Roman" panose="02020603050405020304" pitchFamily="18" charset="0"/>
              </a:rPr>
              <a:t>LUẬT CHƠI</a:t>
            </a:r>
          </a:p>
        </p:txBody>
      </p:sp>
      <p:sp>
        <p:nvSpPr>
          <p:cNvPr id="4" name="TextBox 3"/>
          <p:cNvSpPr txBox="1"/>
          <p:nvPr/>
        </p:nvSpPr>
        <p:spPr>
          <a:xfrm>
            <a:off x="628650" y="2054679"/>
            <a:ext cx="7486650" cy="3785652"/>
          </a:xfrm>
          <a:prstGeom prst="rect">
            <a:avLst/>
          </a:prstGeom>
          <a:noFill/>
        </p:spPr>
        <p:txBody>
          <a:bodyPr wrap="square" rtlCol="0">
            <a:spAutoFit/>
          </a:bodyPr>
          <a:lstStyle/>
          <a:p>
            <a:pPr>
              <a:lnSpc>
                <a:spcPct val="200000"/>
              </a:lnSpc>
            </a:pPr>
            <a:r>
              <a:rPr lang="en-US" sz="2400">
                <a:latin typeface="Times New Roman" panose="02020603050405020304" pitchFamily="18" charset="0"/>
                <a:cs typeface="Times New Roman" panose="02020603050405020304" pitchFamily="18" charset="0"/>
              </a:rPr>
              <a:t>Có 5 câu hỏi. Mỗi câu hỏi có thời gian suy nghĩ là 30 giây</a:t>
            </a:r>
          </a:p>
          <a:p>
            <a:pPr>
              <a:lnSpc>
                <a:spcPct val="200000"/>
              </a:lnSpc>
            </a:pPr>
            <a:r>
              <a:rPr lang="en-US" sz="2400">
                <a:latin typeface="Times New Roman" panose="02020603050405020304" pitchFamily="18" charset="0"/>
                <a:cs typeface="Times New Roman" panose="02020603050405020304" pitchFamily="18" charset="0"/>
              </a:rPr>
              <a:t>Trả lời đúng mỗi câu hỏi là em có 1 nguyên liệu làm bánh.</a:t>
            </a:r>
          </a:p>
          <a:p>
            <a:pPr>
              <a:lnSpc>
                <a:spcPct val="200000"/>
              </a:lnSpc>
            </a:pPr>
            <a:r>
              <a:rPr lang="en-US" sz="2400">
                <a:latin typeface="Times New Roman" panose="02020603050405020304" pitchFamily="18" charset="0"/>
                <a:cs typeface="Times New Roman" panose="02020603050405020304" pitchFamily="18" charset="0"/>
              </a:rPr>
              <a:t>Học sinh chọn 1 câu hỏi, trả lời đúng sẽ được </a:t>
            </a:r>
            <a:r>
              <a:rPr lang="en-US" sz="2400" b="1">
                <a:solidFill>
                  <a:srgbClr val="002060"/>
                </a:solidFill>
                <a:latin typeface="Times New Roman" panose="02020603050405020304" pitchFamily="18" charset="0"/>
                <a:cs typeface="Times New Roman" panose="02020603050405020304" pitchFamily="18" charset="0"/>
              </a:rPr>
              <a:t>thách đố </a:t>
            </a:r>
            <a:r>
              <a:rPr lang="en-US" sz="2400">
                <a:latin typeface="Times New Roman" panose="02020603050405020304" pitchFamily="18" charset="0"/>
                <a:cs typeface="Times New Roman" panose="02020603050405020304" pitchFamily="18" charset="0"/>
              </a:rPr>
              <a:t>một bạn bất kì trong lớp trả lời câu số 2.</a:t>
            </a:r>
          </a:p>
          <a:p>
            <a:pPr>
              <a:lnSpc>
                <a:spcPct val="200000"/>
              </a:lnSpc>
            </a:pPr>
            <a:r>
              <a:rPr lang="en-US" sz="2400" b="1" i="1">
                <a:latin typeface="Times New Roman" panose="02020603050405020304" pitchFamily="18" charset="0"/>
                <a:cs typeface="Times New Roman" panose="02020603050405020304" pitchFamily="18" charset="0"/>
              </a:rPr>
              <a:t>Chúc các em thành công!</a:t>
            </a:r>
          </a:p>
        </p:txBody>
      </p:sp>
    </p:spTree>
    <p:extLst>
      <p:ext uri="{BB962C8B-B14F-4D97-AF65-F5344CB8AC3E}">
        <p14:creationId xmlns:p14="http://schemas.microsoft.com/office/powerpoint/2010/main" val="208765912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2000">
              <a:schemeClr val="accent1">
                <a:lumMod val="5000"/>
                <a:lumOff val="95000"/>
              </a:schemeClr>
            </a:gs>
            <a:gs pos="71000">
              <a:schemeClr val="accent1">
                <a:lumMod val="45000"/>
                <a:lumOff val="55000"/>
              </a:schemeClr>
            </a:gs>
            <a:gs pos="86000">
              <a:schemeClr val="accent1">
                <a:lumMod val="45000"/>
                <a:lumOff val="55000"/>
              </a:schemeClr>
            </a:gs>
            <a:gs pos="100000">
              <a:srgbClr val="00B050">
                <a:alpha val="48000"/>
              </a:srgbClr>
            </a:gs>
          </a:gsLst>
          <a:lin ang="5400000" scaled="1"/>
        </a:gradFill>
        <a:effectLst/>
      </p:bgPr>
    </p:bg>
    <p:spTree>
      <p:nvGrpSpPr>
        <p:cNvPr id="1" name=""/>
        <p:cNvGrpSpPr/>
        <p:nvPr/>
      </p:nvGrpSpPr>
      <p:grpSpPr>
        <a:xfrm>
          <a:off x="0" y="0"/>
          <a:ext cx="0" cy="0"/>
          <a:chOff x="0" y="0"/>
          <a:chExt cx="0" cy="0"/>
        </a:xfrm>
      </p:grpSpPr>
      <p:pic>
        <p:nvPicPr>
          <p:cNvPr id="2050" name="Picture 2" descr="Tips làm đẹp cấp tốc 4 ngày cuối năm – Bạn đã biết chưa? | Mỹ thuật, Hoa,  Painti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927" y="2068298"/>
            <a:ext cx="1728367" cy="116978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332770" y="3387435"/>
            <a:ext cx="6415088" cy="2499015"/>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0" b="84277" l="10000" r="9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13119" t="1348" r="49168" b="14484"/>
          <a:stretch/>
        </p:blipFill>
        <p:spPr>
          <a:xfrm>
            <a:off x="1353500" y="1719611"/>
            <a:ext cx="2531999" cy="399335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20640" b="25068"/>
          <a:stretch/>
        </p:blipFill>
        <p:spPr>
          <a:xfrm rot="21449952">
            <a:off x="3737250" y="3399006"/>
            <a:ext cx="1606130" cy="872009"/>
          </a:xfrm>
          <a:prstGeom prst="rect">
            <a:avLst/>
          </a:prstGeom>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5">
                    <a14:imgEffect>
                      <a14:backgroundRemoval t="53774" b="84277" l="38000" r="6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39746" t="55093" r="40733" b="18578"/>
          <a:stretch/>
        </p:blipFill>
        <p:spPr>
          <a:xfrm>
            <a:off x="4990670" y="3921389"/>
            <a:ext cx="914400" cy="871538"/>
          </a:xfrm>
          <a:prstGeom prst="rect">
            <a:avLst/>
          </a:prstGeom>
        </p:spPr>
      </p:pic>
      <p:pic>
        <p:nvPicPr>
          <p:cNvPr id="12" name="Picture 11"/>
          <p:cNvPicPr>
            <a:picLocks noChangeAspect="1"/>
          </p:cNvPicPr>
          <p:nvPr/>
        </p:nvPicPr>
        <p:blipFill rotWithShape="1">
          <a:blip r:embed="rId8">
            <a:extLst>
              <a:ext uri="{BEBA8EAE-BF5A-486C-A8C5-ECC9F3942E4B}">
                <a14:imgProps xmlns:a14="http://schemas.microsoft.com/office/drawing/2010/main">
                  <a14:imgLayer r:embed="rId5">
                    <a14:imgEffect>
                      <a14:backgroundRemoval t="71384" b="97484" l="46889" r="71111">
                        <a14:foregroundMark x1="44444" y1="15409" x2="37111" y2="36792"/>
                        <a14:foregroundMark x1="29111" y1="50629" x2="24222" y2="73585"/>
                        <a14:foregroundMark x1="36222" y1="62264" x2="36222" y2="62264"/>
                        <a14:foregroundMark x1="64889" y1="56604" x2="64889" y2="56604"/>
                        <a14:foregroundMark x1="65556" y1="52830" x2="66222" y2="56604"/>
                        <a14:foregroundMark x1="60222" y1="78931" x2="60222" y2="78931"/>
                        <a14:foregroundMark x1="60444" y1="79874" x2="62889" y2="83648"/>
                        <a14:foregroundMark x1="59333" y1="77044" x2="61111" y2="82390"/>
                        <a14:foregroundMark x1="62667" y1="80189" x2="63111" y2="79245"/>
                        <a14:foregroundMark x1="52889" y1="87421" x2="52889" y2="87421"/>
                        <a14:foregroundMark x1="64889" y1="79874" x2="64889" y2="79874"/>
                        <a14:foregroundMark x1="64667" y1="81447" x2="64667" y2="81447"/>
                        <a14:backgroundMark x1="42667" y1="81761" x2="52667" y2="81132"/>
                        <a14:backgroundMark x1="61556" y1="78302" x2="61556" y2="78302"/>
                        <a14:backgroundMark x1="63778" y1="80189" x2="63778" y2="80189"/>
                        <a14:backgroundMark x1="62000" y1="79245" x2="62000" y2="79245"/>
                      </a14:backgroundRemoval>
                    </a14:imgEffect>
                  </a14:imgLayer>
                </a14:imgProps>
              </a:ext>
              <a:ext uri="{28A0092B-C50C-407E-A947-70E740481C1C}">
                <a14:useLocalDpi xmlns:a14="http://schemas.microsoft.com/office/drawing/2010/main" val="0"/>
              </a:ext>
            </a:extLst>
          </a:blip>
          <a:srcRect l="49555" t="72511" r="30229" b="-818"/>
          <a:stretch/>
        </p:blipFill>
        <p:spPr>
          <a:xfrm>
            <a:off x="4453322" y="4665647"/>
            <a:ext cx="1090613" cy="107913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5546" y="4199064"/>
            <a:ext cx="835819" cy="835819"/>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backgroundRemoval t="0" b="84277" l="10000" r="9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50900" t="1348" r="13677" b="14484"/>
          <a:stretch/>
        </p:blipFill>
        <p:spPr>
          <a:xfrm>
            <a:off x="5547707" y="1306772"/>
            <a:ext cx="2378293" cy="3993357"/>
          </a:xfrm>
          <a:prstGeom prst="rect">
            <a:avLst/>
          </a:prstGeom>
        </p:spPr>
      </p:pic>
      <p:pic>
        <p:nvPicPr>
          <p:cNvPr id="3080"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3787599" y="2985836"/>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3800814" y="2729395"/>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3807420" y="2451883"/>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4405448" y="2965890"/>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4418663" y="2709450"/>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4425269" y="2431938"/>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5014111" y="3039642"/>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5027326" y="2783201"/>
            <a:ext cx="590551" cy="5715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5033932" y="2505689"/>
            <a:ext cx="590551" cy="571501"/>
          </a:xfrm>
          <a:prstGeom prst="rect">
            <a:avLst/>
          </a:prstGeom>
          <a:noFill/>
          <a:extLst>
            <a:ext uri="{909E8E84-426E-40DD-AFC4-6F175D3DCCD1}">
              <a14:hiddenFill xmlns:a14="http://schemas.microsoft.com/office/drawing/2010/main">
                <a:solidFill>
                  <a:srgbClr val="FFFFFF"/>
                </a:solidFill>
              </a14:hiddenFill>
            </a:ext>
          </a:extLst>
        </p:spPr>
      </p:pic>
      <p:sp>
        <p:nvSpPr>
          <p:cNvPr id="13" name="Hexagon 12">
            <a:hlinkClick r:id="rId12" action="ppaction://hlinksldjump"/>
          </p:cNvPr>
          <p:cNvSpPr/>
          <p:nvPr/>
        </p:nvSpPr>
        <p:spPr>
          <a:xfrm>
            <a:off x="3298" y="414215"/>
            <a:ext cx="1722869" cy="421099"/>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a:latin typeface="Times New Roman" panose="02020603050405020304" pitchFamily="18" charset="0"/>
                <a:cs typeface="Times New Roman" panose="02020603050405020304" pitchFamily="18" charset="0"/>
              </a:rPr>
              <a:t>Lá dong</a:t>
            </a:r>
          </a:p>
        </p:txBody>
      </p:sp>
      <p:sp>
        <p:nvSpPr>
          <p:cNvPr id="28" name="Hexagon 27">
            <a:hlinkClick r:id="rId13" action="ppaction://hlinksldjump"/>
          </p:cNvPr>
          <p:cNvSpPr/>
          <p:nvPr/>
        </p:nvSpPr>
        <p:spPr>
          <a:xfrm>
            <a:off x="1836405" y="414215"/>
            <a:ext cx="1722869" cy="421099"/>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a:latin typeface="Times New Roman" panose="02020603050405020304" pitchFamily="18" charset="0"/>
                <a:cs typeface="Times New Roman" panose="02020603050405020304" pitchFamily="18" charset="0"/>
              </a:rPr>
              <a:t>Gạo nếp</a:t>
            </a:r>
          </a:p>
        </p:txBody>
      </p:sp>
      <p:sp>
        <p:nvSpPr>
          <p:cNvPr id="29" name="Hexagon 28">
            <a:hlinkClick r:id="rId14" action="ppaction://hlinksldjump"/>
          </p:cNvPr>
          <p:cNvSpPr/>
          <p:nvPr/>
        </p:nvSpPr>
        <p:spPr>
          <a:xfrm>
            <a:off x="3673809" y="414215"/>
            <a:ext cx="1722869" cy="421099"/>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a:latin typeface="Times New Roman" panose="02020603050405020304" pitchFamily="18" charset="0"/>
                <a:cs typeface="Times New Roman" panose="02020603050405020304" pitchFamily="18" charset="0"/>
              </a:rPr>
              <a:t>Thịt lợn</a:t>
            </a:r>
          </a:p>
        </p:txBody>
      </p:sp>
      <p:sp>
        <p:nvSpPr>
          <p:cNvPr id="30" name="Hexagon 29">
            <a:hlinkClick r:id="rId15" action="ppaction://hlinksldjump"/>
          </p:cNvPr>
          <p:cNvSpPr/>
          <p:nvPr/>
        </p:nvSpPr>
        <p:spPr>
          <a:xfrm>
            <a:off x="5478297" y="414215"/>
            <a:ext cx="1722869" cy="421099"/>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a:latin typeface="Times New Roman" panose="02020603050405020304" pitchFamily="18" charset="0"/>
                <a:cs typeface="Times New Roman" panose="02020603050405020304" pitchFamily="18" charset="0"/>
              </a:rPr>
              <a:t>Đỗ xanh</a:t>
            </a:r>
          </a:p>
        </p:txBody>
      </p:sp>
      <p:pic>
        <p:nvPicPr>
          <p:cNvPr id="3084" name="Picture 12" descr="Hình ảnh Mũi Tên, Mũi Tên, Trở Lại, Chỉ Lại Vector và PNG với nền trong  suốt để tải xuống miễn phí">
            <a:hlinkClick r:id="rId16" action="ppaction://hlinksldjump"/>
          </p:cNvPr>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flipH="1">
            <a:off x="8288794" y="5760272"/>
            <a:ext cx="532262" cy="511102"/>
          </a:xfrm>
          <a:prstGeom prst="rect">
            <a:avLst/>
          </a:prstGeom>
          <a:noFill/>
          <a:extLst>
            <a:ext uri="{909E8E84-426E-40DD-AFC4-6F175D3DCCD1}">
              <a14:hiddenFill xmlns:a14="http://schemas.microsoft.com/office/drawing/2010/main">
                <a:solidFill>
                  <a:srgbClr val="FFFFFF"/>
                </a:solidFill>
              </a14:hiddenFill>
            </a:ext>
          </a:extLst>
        </p:spPr>
      </p:pic>
      <p:pic>
        <p:nvPicPr>
          <p:cNvPr id="3088" name="TET" descr="hình thư pháp, ảnh động thư pháp đẹp, hinh thu phap mien phi"/>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5370" y="1399331"/>
            <a:ext cx="745686" cy="74568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C:\Users\Administrator\Downloads\Video\Hinh phao hoa (3).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91521" y="1466892"/>
            <a:ext cx="1326356" cy="12357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9" descr="C:\Users\Administrator\Downloads\Video\Hinh phao hoa (4).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3673584" y="1693881"/>
            <a:ext cx="857250" cy="8501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descr="C:\Users\Administrator\Downloads\Video\Hinh phao hoa (4).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5354748" y="1690179"/>
            <a:ext cx="857250" cy="85010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Administrator\Downloads\Video\Hinh phao hoa (3).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2668699" y="1501045"/>
            <a:ext cx="1326356" cy="12357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Tips làm đẹp cấp tốc 4 ngày cuối năm – Bạn đã biết chưa? | Mỹ thuật, Hoa,  Painting"/>
          <p:cNvPicPr>
            <a:picLocks noChangeAspect="1" noChangeArrowheads="1"/>
          </p:cNvPicPr>
          <p:nvPr/>
        </p:nvPicPr>
        <p:blipFill>
          <a:blip r:embed="rId22">
            <a:extLst>
              <a:ext uri="{BEBA8EAE-BF5A-486C-A8C5-ECC9F3942E4B}">
                <a14:imgProps xmlns:a14="http://schemas.microsoft.com/office/drawing/2010/main">
                  <a14:imgLayer r:embed="rId23">
                    <a14:imgEffect>
                      <a14:backgroundRemoval t="9689" b="95502" l="1171" r="93443"/>
                    </a14:imgEffect>
                  </a14:imgLayer>
                </a14:imgProps>
              </a:ext>
              <a:ext uri="{28A0092B-C50C-407E-A947-70E740481C1C}">
                <a14:useLocalDpi xmlns:a14="http://schemas.microsoft.com/office/drawing/2010/main" val="0"/>
              </a:ext>
            </a:extLst>
          </a:blip>
          <a:srcRect/>
          <a:stretch>
            <a:fillRect/>
          </a:stretch>
        </p:blipFill>
        <p:spPr bwMode="auto">
          <a:xfrm flipH="1">
            <a:off x="6633580" y="2154451"/>
            <a:ext cx="2555443" cy="172956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Gói Bánh Chưng – Thời Báo Newspaper"/>
          <p:cNvPicPr>
            <a:picLocks noChangeAspect="1" noChangeArrowheads="1"/>
          </p:cNvPicPr>
          <p:nvPr/>
        </p:nvPicPr>
        <p:blipFill rotWithShape="1">
          <a:blip r:embed="rId24">
            <a:extLst>
              <a:ext uri="{28A0092B-C50C-407E-A947-70E740481C1C}">
                <a14:useLocalDpi xmlns:a14="http://schemas.microsoft.com/office/drawing/2010/main" val="0"/>
              </a:ext>
            </a:extLst>
          </a:blip>
          <a:srcRect l="29036" t="16492" r="38347" b="30036"/>
          <a:stretch/>
        </p:blipFill>
        <p:spPr bwMode="auto">
          <a:xfrm>
            <a:off x="3663424" y="5067027"/>
            <a:ext cx="924091" cy="852156"/>
          </a:xfrm>
          <a:prstGeom prst="rect">
            <a:avLst/>
          </a:prstGeom>
          <a:noFill/>
          <a:extLst>
            <a:ext uri="{909E8E84-426E-40DD-AFC4-6F175D3DCCD1}">
              <a14:hiddenFill xmlns:a14="http://schemas.microsoft.com/office/drawing/2010/main">
                <a:solidFill>
                  <a:srgbClr val="FFFFFF"/>
                </a:solidFill>
              </a14:hiddenFill>
            </a:ext>
          </a:extLst>
        </p:spPr>
      </p:pic>
      <p:sp>
        <p:nvSpPr>
          <p:cNvPr id="34" name="Hexagon 33">
            <a:hlinkClick r:id="rId25" action="ppaction://hlinksldjump"/>
          </p:cNvPr>
          <p:cNvSpPr/>
          <p:nvPr/>
        </p:nvSpPr>
        <p:spPr>
          <a:xfrm>
            <a:off x="7298178" y="439395"/>
            <a:ext cx="1844909" cy="421099"/>
          </a:xfrm>
          <a:prstGeom prst="hexagon">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a:latin typeface="Times New Roman" panose="02020603050405020304" pitchFamily="18" charset="0"/>
                <a:cs typeface="Times New Roman" panose="02020603050405020304" pitchFamily="18" charset="0"/>
              </a:rPr>
              <a:t>Khuôn bánh</a:t>
            </a:r>
          </a:p>
        </p:txBody>
      </p:sp>
    </p:spTree>
    <p:extLst>
      <p:ext uri="{BB962C8B-B14F-4D97-AF65-F5344CB8AC3E}">
        <p14:creationId xmlns:p14="http://schemas.microsoft.com/office/powerpoint/2010/main" val="20158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grpId="0" nodeType="clickEffect">
                                  <p:stCondLst>
                                    <p:cond delay="0"/>
                                  </p:stCondLst>
                                  <p:childTnLst>
                                    <p:anim calcmode="lin" valueType="num">
                                      <p:cBhvr additive="base">
                                        <p:cTn id="27" dur="500"/>
                                        <p:tgtEl>
                                          <p:spTgt spid="13"/>
                                        </p:tgtEl>
                                        <p:attrNameLst>
                                          <p:attrName>ppt_y</p:attrName>
                                        </p:attrNameLst>
                                      </p:cBhvr>
                                      <p:tavLst>
                                        <p:tav tm="0">
                                          <p:val>
                                            <p:strVal val="#ppt_y"/>
                                          </p:val>
                                        </p:tav>
                                        <p:tav tm="100000">
                                          <p:val>
                                            <p:strVal val="#ppt_y+#ppt_h*1.125000"/>
                                          </p:val>
                                        </p:tav>
                                      </p:tavLst>
                                    </p:anim>
                                    <p:animEffect transition="out" filter="wipe(dow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4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grpId="0" nodeType="clickEffect">
                                  <p:stCondLst>
                                    <p:cond delay="0"/>
                                  </p:stCondLst>
                                  <p:childTnLst>
                                    <p:anim calcmode="lin" valueType="num">
                                      <p:cBhvr additive="base">
                                        <p:cTn id="39" dur="500"/>
                                        <p:tgtEl>
                                          <p:spTgt spid="28"/>
                                        </p:tgtEl>
                                        <p:attrNameLst>
                                          <p:attrName>ppt_y</p:attrName>
                                        </p:attrNameLst>
                                      </p:cBhvr>
                                      <p:tavLst>
                                        <p:tav tm="0">
                                          <p:val>
                                            <p:strVal val="#ppt_y"/>
                                          </p:val>
                                        </p:tav>
                                        <p:tav tm="100000">
                                          <p:val>
                                            <p:strVal val="#ppt_y+#ppt_h*1.125000"/>
                                          </p:val>
                                        </p:tav>
                                      </p:tavLst>
                                    </p:anim>
                                    <p:animEffect transition="out" filter="wipe(down)">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grpId="0" nodeType="clickEffect">
                                  <p:stCondLst>
                                    <p:cond delay="0"/>
                                  </p:stCondLst>
                                  <p:childTnLst>
                                    <p:anim calcmode="lin" valueType="num">
                                      <p:cBhvr additive="base">
                                        <p:cTn id="51" dur="500"/>
                                        <p:tgtEl>
                                          <p:spTgt spid="29"/>
                                        </p:tgtEl>
                                        <p:attrNameLst>
                                          <p:attrName>ppt_y</p:attrName>
                                        </p:attrNameLst>
                                      </p:cBhvr>
                                      <p:tavLst>
                                        <p:tav tm="0">
                                          <p:val>
                                            <p:strVal val="#ppt_y"/>
                                          </p:val>
                                        </p:tav>
                                        <p:tav tm="100000">
                                          <p:val>
                                            <p:strVal val="#ppt_y+#ppt_h*1.125000"/>
                                          </p:val>
                                        </p:tav>
                                      </p:tavLst>
                                    </p:anim>
                                    <p:animEffect transition="out" filter="wipe(down)">
                                      <p:cBhvr>
                                        <p:cTn id="52" dur="500"/>
                                        <p:tgtEl>
                                          <p:spTgt spid="29"/>
                                        </p:tgtEl>
                                      </p:cBhvr>
                                    </p:animEffect>
                                    <p:set>
                                      <p:cBhvr>
                                        <p:cTn id="53" dur="1" fill="hold">
                                          <p:stCondLst>
                                            <p:cond delay="499"/>
                                          </p:stCondLst>
                                        </p:cTn>
                                        <p:tgtEl>
                                          <p:spTgt spid="29"/>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grpId="0" nodeType="clickEffect">
                                  <p:stCondLst>
                                    <p:cond delay="0"/>
                                  </p:stCondLst>
                                  <p:childTnLst>
                                    <p:anim calcmode="lin" valueType="num">
                                      <p:cBhvr additive="base">
                                        <p:cTn id="63" dur="500"/>
                                        <p:tgtEl>
                                          <p:spTgt spid="30"/>
                                        </p:tgtEl>
                                        <p:attrNameLst>
                                          <p:attrName>ppt_y</p:attrName>
                                        </p:attrNameLst>
                                      </p:cBhvr>
                                      <p:tavLst>
                                        <p:tav tm="0">
                                          <p:val>
                                            <p:strVal val="#ppt_y"/>
                                          </p:val>
                                        </p:tav>
                                        <p:tav tm="100000">
                                          <p:val>
                                            <p:strVal val="#ppt_y+#ppt_h*1.125000"/>
                                          </p:val>
                                        </p:tav>
                                      </p:tavLst>
                                    </p:anim>
                                    <p:animEffect transition="out" filter="wipe(down)">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71" restart="whenNotActive" fill="hold" evtFilter="cancelBubble" nodeType="interactiveSeq">
                <p:stCondLst>
                  <p:cond evt="onClick" delay="0">
                    <p:tgtEl>
                      <p:spTgt spid="3088"/>
                    </p:tgtEl>
                  </p:cond>
                </p:stCondLst>
                <p:endSync evt="end" delay="0">
                  <p:rtn val="all"/>
                </p:endSync>
                <p:childTnLst>
                  <p:par>
                    <p:cTn id="72" fill="hold">
                      <p:stCondLst>
                        <p:cond delay="0"/>
                      </p:stCondLst>
                      <p:childTnLst>
                        <p:par>
                          <p:cTn id="73" fill="hold">
                            <p:stCondLst>
                              <p:cond delay="0"/>
                            </p:stCondLst>
                            <p:childTnLst>
                              <p:par>
                                <p:cTn id="74" presetID="9" presetClass="entr" presetSubtype="0" fill="hold" nodeType="withEffect">
                                  <p:stCondLst>
                                    <p:cond delay="0"/>
                                  </p:stCondLst>
                                  <p:childTnLst>
                                    <p:set>
                                      <p:cBhvr>
                                        <p:cTn id="75" dur="1" fill="hold">
                                          <p:stCondLst>
                                            <p:cond delay="0"/>
                                          </p:stCondLst>
                                        </p:cTn>
                                        <p:tgtEl>
                                          <p:spTgt spid="3080"/>
                                        </p:tgtEl>
                                        <p:attrNameLst>
                                          <p:attrName>style.visibility</p:attrName>
                                        </p:attrNameLst>
                                      </p:cBhvr>
                                      <p:to>
                                        <p:strVal val="visible"/>
                                      </p:to>
                                    </p:set>
                                    <p:animEffect transition="in" filter="dissolve">
                                      <p:cBhvr>
                                        <p:cTn id="76" dur="500"/>
                                        <p:tgtEl>
                                          <p:spTgt spid="3080"/>
                                        </p:tgtEl>
                                      </p:cBhvr>
                                    </p:animEffect>
                                  </p:childTnLst>
                                  <p:subTnLst>
                                    <p:audio>
                                      <p:cMediaNode>
                                        <p:cTn display="0" masterRel="sameClick">
                                          <p:stCondLst>
                                            <p:cond evt="begin" delay="0">
                                              <p:tn val="74"/>
                                            </p:cond>
                                          </p:stCondLst>
                                          <p:endCondLst>
                                            <p:cond evt="onStopAudio" delay="0">
                                              <p:tgtEl>
                                                <p:sldTgt/>
                                              </p:tgtEl>
                                            </p:cond>
                                          </p:endCondLst>
                                        </p:cTn>
                                        <p:tgtEl>
                                          <p:sndTgt r:embed="rId2" name="applause.wav"/>
                                        </p:tgtEl>
                                      </p:cMediaNode>
                                    </p:audio>
                                  </p:subTnLst>
                                </p:cTn>
                              </p:par>
                              <p:par>
                                <p:cTn id="77" presetID="9"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par>
                                <p:cTn id="80" presetID="9"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dissolve">
                                      <p:cBhvr>
                                        <p:cTn id="82" dur="500"/>
                                        <p:tgtEl>
                                          <p:spTgt spid="19"/>
                                        </p:tgtEl>
                                      </p:cBhvr>
                                    </p:animEffect>
                                  </p:childTnLst>
                                </p:cTn>
                              </p:par>
                              <p:par>
                                <p:cTn id="83" presetID="9"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dissolve">
                                      <p:cBhvr>
                                        <p:cTn id="85" dur="500"/>
                                        <p:tgtEl>
                                          <p:spTgt spid="20"/>
                                        </p:tgtEl>
                                      </p:cBhvr>
                                    </p:animEffect>
                                  </p:childTnLst>
                                </p:cTn>
                              </p:par>
                              <p:par>
                                <p:cTn id="86" presetID="9"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dissolve">
                                      <p:cBhvr>
                                        <p:cTn id="88" dur="500"/>
                                        <p:tgtEl>
                                          <p:spTgt spid="21"/>
                                        </p:tgtEl>
                                      </p:cBhvr>
                                    </p:animEffect>
                                  </p:childTnLst>
                                </p:cTn>
                              </p:par>
                              <p:par>
                                <p:cTn id="89" presetID="9"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cTn>
                              </p:par>
                              <p:par>
                                <p:cTn id="92" presetID="9"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ssolve">
                                      <p:cBhvr>
                                        <p:cTn id="94" dur="500"/>
                                        <p:tgtEl>
                                          <p:spTgt spid="23"/>
                                        </p:tgtEl>
                                      </p:cBhvr>
                                    </p:animEffect>
                                  </p:childTnLst>
                                </p:cTn>
                              </p:par>
                              <p:par>
                                <p:cTn id="95" presetID="9"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par>
                                <p:cTn id="98" presetID="9" presetClass="entr" presetSubtype="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dissolve">
                                      <p:cBhvr>
                                        <p:cTn id="100" dur="500"/>
                                        <p:tgtEl>
                                          <p:spTgt spid="25"/>
                                        </p:tgtEl>
                                      </p:cBhvr>
                                    </p:animEffect>
                                  </p:childTnLst>
                                </p:cTn>
                              </p:par>
                              <p:par>
                                <p:cTn id="101" presetID="42"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anim calcmode="lin" valueType="num">
                                      <p:cBhvr>
                                        <p:cTn id="104" dur="1000" fill="hold"/>
                                        <p:tgtEl>
                                          <p:spTgt spid="39"/>
                                        </p:tgtEl>
                                        <p:attrNameLst>
                                          <p:attrName>ppt_x</p:attrName>
                                        </p:attrNameLst>
                                      </p:cBhvr>
                                      <p:tavLst>
                                        <p:tav tm="0">
                                          <p:val>
                                            <p:strVal val="#ppt_x"/>
                                          </p:val>
                                        </p:tav>
                                        <p:tav tm="100000">
                                          <p:val>
                                            <p:strVal val="#ppt_x"/>
                                          </p:val>
                                        </p:tav>
                                      </p:tavLst>
                                    </p:anim>
                                    <p:anim calcmode="lin" valueType="num">
                                      <p:cBhvr>
                                        <p:cTn id="105" dur="1000" fill="hold"/>
                                        <p:tgtEl>
                                          <p:spTgt spid="3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anim calcmode="lin" valueType="num">
                                      <p:cBhvr>
                                        <p:cTn id="109" dur="1000" fill="hold"/>
                                        <p:tgtEl>
                                          <p:spTgt spid="37"/>
                                        </p:tgtEl>
                                        <p:attrNameLst>
                                          <p:attrName>ppt_x</p:attrName>
                                        </p:attrNameLst>
                                      </p:cBhvr>
                                      <p:tavLst>
                                        <p:tav tm="0">
                                          <p:val>
                                            <p:strVal val="#ppt_x"/>
                                          </p:val>
                                        </p:tav>
                                        <p:tav tm="100000">
                                          <p:val>
                                            <p:strVal val="#ppt_x"/>
                                          </p:val>
                                        </p:tav>
                                      </p:tavLst>
                                    </p:anim>
                                    <p:anim calcmode="lin" valueType="num">
                                      <p:cBhvr>
                                        <p:cTn id="110" dur="1000" fill="hold"/>
                                        <p:tgtEl>
                                          <p:spTgt spid="37"/>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1000"/>
                                        <p:tgtEl>
                                          <p:spTgt spid="38"/>
                                        </p:tgtEl>
                                      </p:cBhvr>
                                    </p:animEffect>
                                    <p:anim calcmode="lin" valueType="num">
                                      <p:cBhvr>
                                        <p:cTn id="119" dur="1000" fill="hold"/>
                                        <p:tgtEl>
                                          <p:spTgt spid="38"/>
                                        </p:tgtEl>
                                        <p:attrNameLst>
                                          <p:attrName>ppt_x</p:attrName>
                                        </p:attrNameLst>
                                      </p:cBhvr>
                                      <p:tavLst>
                                        <p:tav tm="0">
                                          <p:val>
                                            <p:strVal val="#ppt_x"/>
                                          </p:val>
                                        </p:tav>
                                        <p:tav tm="100000">
                                          <p:val>
                                            <p:strVal val="#ppt_x"/>
                                          </p:val>
                                        </p:tav>
                                      </p:tavLst>
                                    </p:anim>
                                    <p:anim calcmode="lin" valueType="num">
                                      <p:cBhvr>
                                        <p:cTn id="120" dur="1000" fill="hold"/>
                                        <p:tgtEl>
                                          <p:spTgt spid="38"/>
                                        </p:tgtEl>
                                        <p:attrNameLst>
                                          <p:attrName>ppt_y</p:attrName>
                                        </p:attrNameLst>
                                      </p:cBhvr>
                                      <p:tavLst>
                                        <p:tav tm="0">
                                          <p:val>
                                            <p:strVal val="#ppt_y+.1"/>
                                          </p:val>
                                        </p:tav>
                                        <p:tav tm="100000">
                                          <p:val>
                                            <p:strVal val="#ppt_y"/>
                                          </p:val>
                                        </p:tav>
                                      </p:tavLst>
                                    </p:anim>
                                  </p:childTnLst>
                                </p:cTn>
                              </p:par>
                              <p:par>
                                <p:cTn id="121" presetID="22" presetClass="entr" presetSubtype="4" fill="hold" nodeType="withEffect">
                                  <p:stCondLst>
                                    <p:cond delay="0"/>
                                  </p:stCondLst>
                                  <p:childTnLst>
                                    <p:set>
                                      <p:cBhvr>
                                        <p:cTn id="122" dur="1" fill="hold">
                                          <p:stCondLst>
                                            <p:cond delay="0"/>
                                          </p:stCondLst>
                                        </p:cTn>
                                        <p:tgtEl>
                                          <p:spTgt spid="2050"/>
                                        </p:tgtEl>
                                        <p:attrNameLst>
                                          <p:attrName>style.visibility</p:attrName>
                                        </p:attrNameLst>
                                      </p:cBhvr>
                                      <p:to>
                                        <p:strVal val="visible"/>
                                      </p:to>
                                    </p:set>
                                    <p:animEffect transition="in" filter="wipe(down)">
                                      <p:cBhvr>
                                        <p:cTn id="123" dur="500"/>
                                        <p:tgtEl>
                                          <p:spTgt spid="2050"/>
                                        </p:tgtEl>
                                      </p:cBhvr>
                                    </p:animEffect>
                                  </p:childTnLst>
                                </p:cTn>
                              </p:par>
                              <p:par>
                                <p:cTn id="124" presetID="22" presetClass="entr" presetSubtype="4"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childTnLst>
                    </p:cTn>
                  </p:par>
                </p:childTnLst>
              </p:cTn>
              <p:nextCondLst>
                <p:cond evt="onClick" delay="0">
                  <p:tgtEl>
                    <p:spTgt spid="3088"/>
                  </p:tgtEl>
                </p:cond>
              </p:nextCondLst>
            </p:seq>
            <p:seq concurrent="1" nextAc="seek">
              <p:cTn id="127" restart="whenNotActive" fill="hold" evtFilter="cancelBubble" nodeType="interactiveSeq">
                <p:stCondLst>
                  <p:cond evt="onClick" delay="0">
                    <p:tgtEl>
                      <p:spTgt spid="34"/>
                    </p:tgtEl>
                  </p:cond>
                </p:stCondLst>
                <p:endSync evt="end" delay="0">
                  <p:rtn val="all"/>
                </p:endSync>
                <p:childTnLst>
                  <p:par>
                    <p:cTn id="128" fill="hold">
                      <p:stCondLst>
                        <p:cond delay="0"/>
                      </p:stCondLst>
                      <p:childTnLst>
                        <p:par>
                          <p:cTn id="129" fill="hold">
                            <p:stCondLst>
                              <p:cond delay="0"/>
                            </p:stCondLst>
                            <p:childTnLst>
                              <p:par>
                                <p:cTn id="130" presetID="12" presetClass="exit" presetSubtype="4" fill="hold" grpId="0" nodeType="clickEffect">
                                  <p:stCondLst>
                                    <p:cond delay="0"/>
                                  </p:stCondLst>
                                  <p:childTnLst>
                                    <p:anim calcmode="lin" valueType="num">
                                      <p:cBhvr additive="base">
                                        <p:cTn id="131" dur="500"/>
                                        <p:tgtEl>
                                          <p:spTgt spid="34"/>
                                        </p:tgtEl>
                                        <p:attrNameLst>
                                          <p:attrName>ppt_y</p:attrName>
                                        </p:attrNameLst>
                                      </p:cBhvr>
                                      <p:tavLst>
                                        <p:tav tm="0">
                                          <p:val>
                                            <p:strVal val="#ppt_y"/>
                                          </p:val>
                                        </p:tav>
                                        <p:tav tm="100000">
                                          <p:val>
                                            <p:strVal val="#ppt_y+#ppt_h*1.125000"/>
                                          </p:val>
                                        </p:tav>
                                      </p:tavLst>
                                    </p:anim>
                                    <p:animEffect transition="out" filter="wipe(down)">
                                      <p:cBhvr>
                                        <p:cTn id="132" dur="500"/>
                                        <p:tgtEl>
                                          <p:spTgt spid="34"/>
                                        </p:tgtEl>
                                      </p:cBhvr>
                                    </p:animEffect>
                                    <p:set>
                                      <p:cBhvr>
                                        <p:cTn id="133" dur="1" fill="hold">
                                          <p:stCondLst>
                                            <p:cond delay="499"/>
                                          </p:stCondLst>
                                        </p:cTn>
                                        <p:tgtEl>
                                          <p:spTgt spid="34"/>
                                        </p:tgtEl>
                                        <p:attrNameLst>
                                          <p:attrName>style.visibility</p:attrName>
                                        </p:attrNameLst>
                                      </p:cBhvr>
                                      <p:to>
                                        <p:strVal val="hidden"/>
                                      </p:to>
                                    </p:set>
                                  </p:childTnLst>
                                </p:cTn>
                              </p:par>
                              <p:par>
                                <p:cTn id="134" presetID="47" presetClass="entr" presetSubtype="0" fill="hold"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1000"/>
                                        <p:tgtEl>
                                          <p:spTgt spid="33"/>
                                        </p:tgtEl>
                                      </p:cBhvr>
                                    </p:animEffect>
                                    <p:anim calcmode="lin" valueType="num">
                                      <p:cBhvr>
                                        <p:cTn id="137" dur="1000" fill="hold"/>
                                        <p:tgtEl>
                                          <p:spTgt spid="33"/>
                                        </p:tgtEl>
                                        <p:attrNameLst>
                                          <p:attrName>ppt_x</p:attrName>
                                        </p:attrNameLst>
                                      </p:cBhvr>
                                      <p:tavLst>
                                        <p:tav tm="0">
                                          <p:val>
                                            <p:strVal val="#ppt_x"/>
                                          </p:val>
                                        </p:tav>
                                        <p:tav tm="100000">
                                          <p:val>
                                            <p:strVal val="#ppt_x"/>
                                          </p:val>
                                        </p:tav>
                                      </p:tavLst>
                                    </p:anim>
                                    <p:anim calcmode="lin" valueType="num">
                                      <p:cBhvr>
                                        <p:cTn id="1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4"/>
                  </p:tgtEl>
                </p:cond>
              </p:nextCondLst>
            </p:seq>
          </p:childTnLst>
        </p:cTn>
      </p:par>
    </p:tnLst>
    <p:bldLst>
      <p:bldP spid="13" grpId="0" animBg="1"/>
      <p:bldP spid="28" grpId="0" animBg="1"/>
      <p:bldP spid="29" grpId="0" animBg="1"/>
      <p:bldP spid="30"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6066" y="1809383"/>
            <a:ext cx="7810500" cy="7875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400" b="1">
                <a:latin typeface="Times New Roman" panose="02020603050405020304" pitchFamily="18" charset="0"/>
                <a:cs typeface="Times New Roman" panose="02020603050405020304" pitchFamily="18" charset="0"/>
              </a:rPr>
              <a:t>1. </a:t>
            </a:r>
            <a:r>
              <a:rPr lang="en-US" sz="2400">
                <a:latin typeface="Times New Roman" panose="02020603050405020304" pitchFamily="18" charset="0"/>
                <a:cs typeface="Times New Roman" panose="02020603050405020304" pitchFamily="18" charset="0"/>
              </a:rPr>
              <a:t>Bảng tần số có công dụng gì?</a:t>
            </a:r>
            <a:endParaRPr lang="vi-VN" sz="2400" b="1">
              <a:latin typeface="Times New Roman" panose="02020603050405020304" pitchFamily="18" charset="0"/>
              <a:cs typeface="Times New Roman" panose="02020603050405020304" pitchFamily="18" charset="0"/>
            </a:endParaRPr>
          </a:p>
        </p:txBody>
      </p:sp>
      <p:pic>
        <p:nvPicPr>
          <p:cNvPr id="2" name="Picture 1">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880" b="100000" l="0" r="97414"/>
                    </a14:imgEffect>
                  </a14:imgLayer>
                </a14:imgProps>
              </a:ext>
            </a:extLst>
          </a:blip>
          <a:stretch>
            <a:fillRect/>
          </a:stretch>
        </p:blipFill>
        <p:spPr>
          <a:xfrm>
            <a:off x="8159724" y="278063"/>
            <a:ext cx="773683" cy="758120"/>
          </a:xfrm>
          <a:prstGeom prst="rect">
            <a:avLst/>
          </a:prstGeom>
        </p:spPr>
      </p:pic>
      <p:pic>
        <p:nvPicPr>
          <p:cNvPr id="10" name="Picture 2" descr="Tips làm đẹp cấp tốc 4 ngày cuối năm – Bạn đã biết chưa? | Mỹ thuật, Hoa,  Painti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5276"/>
            <a:ext cx="2657889" cy="179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6112" y="2962656"/>
            <a:ext cx="7443216" cy="2308324"/>
          </a:xfrm>
          <a:prstGeom prst="rect">
            <a:avLst/>
          </a:prstGeom>
          <a:noFill/>
        </p:spPr>
        <p:txBody>
          <a:bodyPr wrap="square" rtlCol="0">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Dễ dàng quan sát, so sánh các giá trị của dấu hiệu</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Có thể nhận xét chung về sự phân bố của dấu hiệu</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Có nhiều thuận tiện cho việc tính toán sau này</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Tất cả các ý trên</a:t>
            </a:r>
          </a:p>
        </p:txBody>
      </p:sp>
      <p:sp>
        <p:nvSpPr>
          <p:cNvPr id="11" name="D1"/>
          <p:cNvSpPr/>
          <p:nvPr/>
        </p:nvSpPr>
        <p:spPr>
          <a:xfrm>
            <a:off x="462871" y="487685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2" name="D2" descr="Kết quả hình ảnh cho đúng sai png"/>
          <p:cNvPicPr>
            <a:picLocks noChangeAspect="1" noChangeArrowheads="1"/>
          </p:cNvPicPr>
          <p:nvPr/>
        </p:nvPicPr>
        <p:blipFill>
          <a:blip r:embed="rId10"/>
          <a:srcRect/>
          <a:stretch>
            <a:fillRect/>
          </a:stretch>
        </p:blipFill>
        <p:spPr bwMode="auto">
          <a:xfrm>
            <a:off x="462871" y="4838751"/>
            <a:ext cx="304800" cy="304800"/>
          </a:xfrm>
          <a:prstGeom prst="rect">
            <a:avLst/>
          </a:prstGeom>
          <a:noFill/>
          <a:ln w="9525">
            <a:noFill/>
            <a:miter lim="800000"/>
            <a:headEnd/>
            <a:tailEnd/>
          </a:ln>
        </p:spPr>
      </p:pic>
      <p:sp>
        <p:nvSpPr>
          <p:cNvPr id="13" name="S3"/>
          <p:cNvSpPr/>
          <p:nvPr/>
        </p:nvSpPr>
        <p:spPr>
          <a:xfrm>
            <a:off x="462871" y="325579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4" name="SS3" descr="Hình ảnh có liên quan"/>
          <p:cNvPicPr>
            <a:picLocks noChangeAspect="1" noChangeArrowheads="1"/>
          </p:cNvPicPr>
          <p:nvPr/>
        </p:nvPicPr>
        <p:blipFill>
          <a:blip r:embed="rId11"/>
          <a:srcRect l="14398" t="13542" r="14490" b="14236"/>
          <a:stretch>
            <a:fillRect/>
          </a:stretch>
        </p:blipFill>
        <p:spPr bwMode="auto">
          <a:xfrm>
            <a:off x="462871" y="3238334"/>
            <a:ext cx="252413" cy="255587"/>
          </a:xfrm>
          <a:prstGeom prst="rect">
            <a:avLst/>
          </a:prstGeom>
          <a:noFill/>
          <a:ln w="9525">
            <a:noFill/>
            <a:miter lim="800000"/>
            <a:headEnd/>
            <a:tailEnd/>
          </a:ln>
        </p:spPr>
      </p:pic>
      <p:sp>
        <p:nvSpPr>
          <p:cNvPr id="15" name="S3"/>
          <p:cNvSpPr/>
          <p:nvPr/>
        </p:nvSpPr>
        <p:spPr>
          <a:xfrm>
            <a:off x="462871" y="379063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6" name="SS3" descr="Hình ảnh có liên quan"/>
          <p:cNvPicPr>
            <a:picLocks noChangeAspect="1" noChangeArrowheads="1"/>
          </p:cNvPicPr>
          <p:nvPr/>
        </p:nvPicPr>
        <p:blipFill>
          <a:blip r:embed="rId11"/>
          <a:srcRect l="14398" t="13542" r="14490" b="14236"/>
          <a:stretch>
            <a:fillRect/>
          </a:stretch>
        </p:blipFill>
        <p:spPr bwMode="auto">
          <a:xfrm>
            <a:off x="462871" y="3773169"/>
            <a:ext cx="252413" cy="255587"/>
          </a:xfrm>
          <a:prstGeom prst="rect">
            <a:avLst/>
          </a:prstGeom>
          <a:noFill/>
          <a:ln w="9525">
            <a:noFill/>
            <a:miter lim="800000"/>
            <a:headEnd/>
            <a:tailEnd/>
          </a:ln>
        </p:spPr>
      </p:pic>
      <p:sp>
        <p:nvSpPr>
          <p:cNvPr id="17" name="S3"/>
          <p:cNvSpPr/>
          <p:nvPr/>
        </p:nvSpPr>
        <p:spPr>
          <a:xfrm>
            <a:off x="462871" y="432342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8" name="SS3" descr="Hình ảnh có liên quan"/>
          <p:cNvPicPr>
            <a:picLocks noChangeAspect="1" noChangeArrowheads="1"/>
          </p:cNvPicPr>
          <p:nvPr/>
        </p:nvPicPr>
        <p:blipFill>
          <a:blip r:embed="rId11"/>
          <a:srcRect l="14398" t="13542" r="14490" b="14236"/>
          <a:stretch>
            <a:fillRect/>
          </a:stretch>
        </p:blipFill>
        <p:spPr bwMode="auto">
          <a:xfrm>
            <a:off x="462871" y="4305960"/>
            <a:ext cx="252413" cy="255587"/>
          </a:xfrm>
          <a:prstGeom prst="rect">
            <a:avLst/>
          </a:prstGeom>
          <a:noFill/>
          <a:ln w="9525">
            <a:noFill/>
            <a:miter lim="800000"/>
            <a:headEnd/>
            <a:tailEnd/>
          </a:ln>
        </p:spPr>
      </p:pic>
      <p:sp>
        <p:nvSpPr>
          <p:cNvPr id="19" name="Rounded Rectangle 1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20" name="Rounded Rectangle 1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21" name="Rounded Rectangle 2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22" name="Rounded Rectangle 2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23" name="Rounded Rectangle 2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24" name="Rounded Rectangle 2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5" name="Rounded Rectangle 2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6" name="Rounded Rectangle 2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7" name="Rounded Rectangle 2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8" name="Rounded Rectangle 2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9" name="Rounded Rectangle 2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30" name="Rounded Rectangle 2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31" name="Rounded Rectangle 3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32" name="Rounded Rectangle 3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33" name="Rounded Rectangle 3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34" name="Rounded Rectangle 3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5" name="Rounded Rectangle 3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6" name="Rounded Rectangle 3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7" name="Rounded Rectangle 3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8" name="Rounded Rectangle 3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9" name="Rounded Rectangle 3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0" name="Rounded Rectangle 3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1" name="Rounded Rectangle 4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2" name="Rounded Rectangle 4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3" name="Rounded Rectangle 4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4" name="Rounded Rectangle 4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5" name="Rounded Rectangle 4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6" name="Rounded Rectangle 4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7" name="Rounded Rectangle 4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8" name="Rounded Rectangle 4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9" name="Rounded Rectangle 4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0"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24613" y="278063"/>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1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1"/>
                                        </p:tgtEl>
                                        <p:attrNameLst>
                                          <p:attrName>style.color</p:attrName>
                                        </p:attrNameLst>
                                      </p:cBhvr>
                                      <p:to>
                                        <a:schemeClr val="accent2"/>
                                      </p:to>
                                    </p:animClr>
                                    <p:animClr clrSpc="rgb" dir="cw">
                                      <p:cBhvr>
                                        <p:cTn id="11" dur="500" fill="hold"/>
                                        <p:tgtEl>
                                          <p:spTgt spid="11"/>
                                        </p:tgtEl>
                                        <p:attrNameLst>
                                          <p:attrName>fillcolor</p:attrName>
                                        </p:attrNameLst>
                                      </p:cBhvr>
                                      <p:to>
                                        <a:schemeClr val="accent2"/>
                                      </p:to>
                                    </p:animClr>
                                    <p:set>
                                      <p:cBhvr>
                                        <p:cTn id="12" dur="500" fill="hold"/>
                                        <p:tgtEl>
                                          <p:spTgt spid="11"/>
                                        </p:tgtEl>
                                        <p:attrNameLst>
                                          <p:attrName>fill.type</p:attrName>
                                        </p:attrNameLst>
                                      </p:cBhvr>
                                      <p:to>
                                        <p:strVal val="solid"/>
                                      </p:to>
                                    </p:set>
                                    <p:set>
                                      <p:cBhvr>
                                        <p:cTn id="13" dur="500" fill="hold"/>
                                        <p:tgtEl>
                                          <p:spTgt spid="11"/>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3"/>
                                        </p:tgtEl>
                                        <p:attrNameLst>
                                          <p:attrName>style.color</p:attrName>
                                        </p:attrNameLst>
                                      </p:cBhvr>
                                      <p:to>
                                        <a:schemeClr val="accent2"/>
                                      </p:to>
                                    </p:animClr>
                                    <p:animClr clrSpc="rgb" dir="cw">
                                      <p:cBhvr>
                                        <p:cTn id="19" dur="500" fill="hold"/>
                                        <p:tgtEl>
                                          <p:spTgt spid="13"/>
                                        </p:tgtEl>
                                        <p:attrNameLst>
                                          <p:attrName>fillcolor</p:attrName>
                                        </p:attrNameLst>
                                      </p:cBhvr>
                                      <p:to>
                                        <a:schemeClr val="accent2"/>
                                      </p:to>
                                    </p:animClr>
                                    <p:set>
                                      <p:cBhvr>
                                        <p:cTn id="20" dur="500" fill="hold"/>
                                        <p:tgtEl>
                                          <p:spTgt spid="13"/>
                                        </p:tgtEl>
                                        <p:attrNameLst>
                                          <p:attrName>fill.type</p:attrName>
                                        </p:attrNameLst>
                                      </p:cBhvr>
                                      <p:to>
                                        <p:strVal val="solid"/>
                                      </p:to>
                                    </p:set>
                                    <p:set>
                                      <p:cBhvr>
                                        <p:cTn id="21" dur="500" fill="hold"/>
                                        <p:tgtEl>
                                          <p:spTgt spid="13"/>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5"/>
                                        </p:tgtEl>
                                        <p:attrNameLst>
                                          <p:attrName>style.color</p:attrName>
                                        </p:attrNameLst>
                                      </p:cBhvr>
                                      <p:to>
                                        <a:schemeClr val="accent2"/>
                                      </p:to>
                                    </p:animClr>
                                    <p:animClr clrSpc="rgb" dir="cw">
                                      <p:cBhvr>
                                        <p:cTn id="31" dur="500" fill="hold"/>
                                        <p:tgtEl>
                                          <p:spTgt spid="15"/>
                                        </p:tgtEl>
                                        <p:attrNameLst>
                                          <p:attrName>fillcolor</p:attrName>
                                        </p:attrNameLst>
                                      </p:cBhvr>
                                      <p:to>
                                        <a:schemeClr val="accent2"/>
                                      </p:to>
                                    </p:animClr>
                                    <p:set>
                                      <p:cBhvr>
                                        <p:cTn id="32" dur="500" fill="hold"/>
                                        <p:tgtEl>
                                          <p:spTgt spid="15"/>
                                        </p:tgtEl>
                                        <p:attrNameLst>
                                          <p:attrName>fill.type</p:attrName>
                                        </p:attrNameLst>
                                      </p:cBhvr>
                                      <p:to>
                                        <p:strVal val="solid"/>
                                      </p:to>
                                    </p:set>
                                    <p:set>
                                      <p:cBhvr>
                                        <p:cTn id="33" dur="500" fill="hold"/>
                                        <p:tgtEl>
                                          <p:spTgt spid="15"/>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7"/>
                                        </p:tgtEl>
                                        <p:attrNameLst>
                                          <p:attrName>style.color</p:attrName>
                                        </p:attrNameLst>
                                      </p:cBhvr>
                                      <p:to>
                                        <a:schemeClr val="accent2"/>
                                      </p:to>
                                    </p:animClr>
                                    <p:animClr clrSpc="rgb" dir="cw">
                                      <p:cBhvr>
                                        <p:cTn id="43" dur="500" fill="hold"/>
                                        <p:tgtEl>
                                          <p:spTgt spid="17"/>
                                        </p:tgtEl>
                                        <p:attrNameLst>
                                          <p:attrName>fillcolor</p:attrName>
                                        </p:attrNameLst>
                                      </p:cBhvr>
                                      <p:to>
                                        <a:schemeClr val="accent2"/>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50"/>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50"/>
                  </p:tgtEl>
                </p:cond>
              </p:nextCondLst>
            </p:seq>
          </p:childTnLst>
        </p:cTn>
      </p:par>
    </p:tnLst>
    <p:bldLst>
      <p:bldP spid="13"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6066" y="1637927"/>
            <a:ext cx="7810500" cy="23997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400" b="1">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rPr>
              <a:t>Một người thi bắn cung được ban giám khảo ghi lại điểm số như sau:</a:t>
            </a:r>
          </a:p>
          <a:p>
            <a:pPr lvl="1"/>
            <a:endParaRPr lang="en-US" sz="2400">
              <a:latin typeface="Times New Roman" panose="02020603050405020304" pitchFamily="18" charset="0"/>
              <a:cs typeface="Times New Roman" panose="02020603050405020304" pitchFamily="18" charset="0"/>
            </a:endParaRPr>
          </a:p>
          <a:p>
            <a:pPr lvl="1"/>
            <a:endParaRPr lang="en-US" sz="2400">
              <a:latin typeface="Times New Roman" panose="02020603050405020304" pitchFamily="18" charset="0"/>
              <a:cs typeface="Times New Roman" panose="02020603050405020304" pitchFamily="18" charset="0"/>
            </a:endParaRPr>
          </a:p>
          <a:p>
            <a:pPr lvl="1"/>
            <a:r>
              <a:rPr lang="en-US" sz="2400">
                <a:latin typeface="Times New Roman" panose="02020603050405020304" pitchFamily="18" charset="0"/>
                <a:cs typeface="Times New Roman" panose="02020603050405020304" pitchFamily="18" charset="0"/>
              </a:rPr>
              <a:t>Người này bắn bao nhiêu lần và điểm số đạt được nhiều lần nhất là bao nhiêu?</a:t>
            </a:r>
            <a:endParaRPr lang="vi-VN" sz="2400">
              <a:latin typeface="Times New Roman" panose="02020603050405020304" pitchFamily="18" charset="0"/>
              <a:cs typeface="Times New Roman" panose="02020603050405020304" pitchFamily="18" charset="0"/>
            </a:endParaRPr>
          </a:p>
        </p:txBody>
      </p:sp>
      <p:pic>
        <p:nvPicPr>
          <p:cNvPr id="10" name="Picture 2" descr="Tips làm đẹp cấp tốc 4 ngày cuối năm – Bạn đã biết chưa? | Mỹ thuật, Hoa,  Paint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5276"/>
            <a:ext cx="2657889" cy="179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6066" y="4252006"/>
            <a:ext cx="3721634" cy="2308324"/>
          </a:xfrm>
          <a:prstGeom prst="rect">
            <a:avLst/>
          </a:prstGeom>
          <a:noFill/>
        </p:spPr>
        <p:txBody>
          <a:bodyPr wrap="square" rtlCol="0">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10 lần và 10 điểm</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10 lần và 7 điểm</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10 lần và 9 điểm.</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9 lần và 10 điểm</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416403055"/>
                  </p:ext>
                </p:extLst>
              </p:nvPr>
            </p:nvGraphicFramePr>
            <p:xfrm>
              <a:off x="1593316" y="2600063"/>
              <a:ext cx="6096000" cy="4572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433106">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7</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10</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8</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7</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9</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7</m:t>
                                </m:r>
                              </m:oMath>
                            </m:oMathPara>
                          </a14:m>
                          <a:endParaRPr lang="en-US" sz="240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8</m:t>
                                </m:r>
                              </m:oMath>
                            </m:oMathPara>
                          </a14:m>
                          <a:endParaRPr lang="en-US" sz="240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16403055"/>
                  </p:ext>
                </p:extLst>
              </p:nvPr>
            </p:nvGraphicFramePr>
            <p:xfrm>
              <a:off x="1593316" y="2600063"/>
              <a:ext cx="6096000" cy="457200"/>
            </p:xfrm>
            <a:graphic>
              <a:graphicData uri="http://schemas.openxmlformats.org/drawingml/2006/table">
                <a:tbl>
                  <a:tblPr firstRow="1" bandRow="1">
                    <a:tableStyleId>{2D5ABB26-0587-4C30-8999-92F81FD0307C}</a:tableStyleId>
                  </a:tblPr>
                  <a:tblGrid>
                    <a:gridCol w="609600"/>
                    <a:gridCol w="609600"/>
                    <a:gridCol w="609600"/>
                    <a:gridCol w="609600"/>
                    <a:gridCol w="609600"/>
                    <a:gridCol w="609600"/>
                    <a:gridCol w="609600"/>
                    <a:gridCol w="609600"/>
                    <a:gridCol w="609600"/>
                    <a:gridCol w="609600"/>
                  </a:tblGrid>
                  <a:tr h="457200">
                    <a:tc>
                      <a:txBody>
                        <a:bodyPr/>
                        <a:lstStyle/>
                        <a:p>
                          <a:endParaRPr lang="en-US"/>
                        </a:p>
                      </a:txBody>
                      <a:tcPr>
                        <a:blipFill rotWithShape="0">
                          <a:blip r:embed="rId7"/>
                          <a:stretch>
                            <a:fillRect r="-901000"/>
                          </a:stretch>
                        </a:blipFill>
                      </a:tcPr>
                    </a:tc>
                    <a:tc>
                      <a:txBody>
                        <a:bodyPr/>
                        <a:lstStyle/>
                        <a:p>
                          <a:endParaRPr lang="en-US"/>
                        </a:p>
                      </a:txBody>
                      <a:tcPr>
                        <a:blipFill rotWithShape="0">
                          <a:blip r:embed="rId7"/>
                          <a:stretch>
                            <a:fillRect l="-100000" r="-801000"/>
                          </a:stretch>
                        </a:blipFill>
                      </a:tcPr>
                    </a:tc>
                    <a:tc>
                      <a:txBody>
                        <a:bodyPr/>
                        <a:lstStyle/>
                        <a:p>
                          <a:endParaRPr lang="en-US"/>
                        </a:p>
                      </a:txBody>
                      <a:tcPr>
                        <a:blipFill rotWithShape="0">
                          <a:blip r:embed="rId7"/>
                          <a:stretch>
                            <a:fillRect l="-200000" r="-701000"/>
                          </a:stretch>
                        </a:blipFill>
                      </a:tcPr>
                    </a:tc>
                    <a:tc>
                      <a:txBody>
                        <a:bodyPr/>
                        <a:lstStyle/>
                        <a:p>
                          <a:endParaRPr lang="en-US"/>
                        </a:p>
                      </a:txBody>
                      <a:tcPr>
                        <a:blipFill rotWithShape="0">
                          <a:blip r:embed="rId7"/>
                          <a:stretch>
                            <a:fillRect l="-300000" r="-601000"/>
                          </a:stretch>
                        </a:blipFill>
                      </a:tcPr>
                    </a:tc>
                    <a:tc>
                      <a:txBody>
                        <a:bodyPr/>
                        <a:lstStyle/>
                        <a:p>
                          <a:endParaRPr lang="en-US"/>
                        </a:p>
                      </a:txBody>
                      <a:tcPr>
                        <a:blipFill rotWithShape="0">
                          <a:blip r:embed="rId7"/>
                          <a:stretch>
                            <a:fillRect l="-396040" r="-495050"/>
                          </a:stretch>
                        </a:blipFill>
                      </a:tcPr>
                    </a:tc>
                    <a:tc>
                      <a:txBody>
                        <a:bodyPr/>
                        <a:lstStyle/>
                        <a:p>
                          <a:endParaRPr lang="en-US"/>
                        </a:p>
                      </a:txBody>
                      <a:tcPr>
                        <a:blipFill rotWithShape="0">
                          <a:blip r:embed="rId7"/>
                          <a:stretch>
                            <a:fillRect l="-501000" r="-400000"/>
                          </a:stretch>
                        </a:blipFill>
                      </a:tcPr>
                    </a:tc>
                    <a:tc>
                      <a:txBody>
                        <a:bodyPr/>
                        <a:lstStyle/>
                        <a:p>
                          <a:endParaRPr lang="en-US"/>
                        </a:p>
                      </a:txBody>
                      <a:tcPr>
                        <a:blipFill rotWithShape="0">
                          <a:blip r:embed="rId7"/>
                          <a:stretch>
                            <a:fillRect l="-601000" r="-300000"/>
                          </a:stretch>
                        </a:blipFill>
                      </a:tcPr>
                    </a:tc>
                    <a:tc>
                      <a:txBody>
                        <a:bodyPr/>
                        <a:lstStyle/>
                        <a:p>
                          <a:endParaRPr lang="en-US"/>
                        </a:p>
                      </a:txBody>
                      <a:tcPr>
                        <a:blipFill rotWithShape="0">
                          <a:blip r:embed="rId7"/>
                          <a:stretch>
                            <a:fillRect l="-701000" r="-200000"/>
                          </a:stretch>
                        </a:blipFill>
                      </a:tcPr>
                    </a:tc>
                    <a:tc>
                      <a:txBody>
                        <a:bodyPr/>
                        <a:lstStyle/>
                        <a:p>
                          <a:endParaRPr lang="en-US"/>
                        </a:p>
                      </a:txBody>
                      <a:tcPr>
                        <a:blipFill rotWithShape="0">
                          <a:blip r:embed="rId7"/>
                          <a:stretch>
                            <a:fillRect l="-801000" r="-100000"/>
                          </a:stretch>
                        </a:blipFill>
                      </a:tcPr>
                    </a:tc>
                    <a:tc>
                      <a:txBody>
                        <a:bodyPr/>
                        <a:lstStyle/>
                        <a:p>
                          <a:endParaRPr lang="en-US"/>
                        </a:p>
                      </a:txBody>
                      <a:tcPr>
                        <a:blipFill rotWithShape="0">
                          <a:blip r:embed="rId7"/>
                          <a:stretch>
                            <a:fillRect l="-901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57377260"/>
                  </p:ext>
                </p:extLst>
              </p:nvPr>
            </p:nvGraphicFramePr>
            <p:xfrm>
              <a:off x="4183657" y="4765131"/>
              <a:ext cx="4749750" cy="1282075"/>
            </p:xfrm>
            <a:graphic>
              <a:graphicData uri="http://schemas.openxmlformats.org/drawingml/2006/table">
                <a:tbl>
                  <a:tblPr firstRow="1" bandRow="1">
                    <a:tableStyleId>{5940675A-B579-460E-94D1-54222C63F5DA}</a:tableStyleId>
                  </a:tblPr>
                  <a:tblGrid>
                    <a:gridCol w="1606500">
                      <a:extLst>
                        <a:ext uri="{9D8B030D-6E8A-4147-A177-3AD203B41FA5}">
                          <a16:colId xmlns:a16="http://schemas.microsoft.com/office/drawing/2014/main" val="20000"/>
                        </a:ext>
                      </a:extLst>
                    </a:gridCol>
                    <a:gridCol w="442912">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gridCol w="414338">
                      <a:extLst>
                        <a:ext uri="{9D8B030D-6E8A-4147-A177-3AD203B41FA5}">
                          <a16:colId xmlns:a16="http://schemas.microsoft.com/office/drawing/2014/main" val="20003"/>
                        </a:ext>
                      </a:extLst>
                    </a:gridCol>
                    <a:gridCol w="500062">
                      <a:extLst>
                        <a:ext uri="{9D8B030D-6E8A-4147-A177-3AD203B41FA5}">
                          <a16:colId xmlns:a16="http://schemas.microsoft.com/office/drawing/2014/main" val="20004"/>
                        </a:ext>
                      </a:extLst>
                    </a:gridCol>
                    <a:gridCol w="1300163">
                      <a:extLst>
                        <a:ext uri="{9D8B030D-6E8A-4147-A177-3AD203B41FA5}">
                          <a16:colId xmlns:a16="http://schemas.microsoft.com/office/drawing/2014/main" val="20005"/>
                        </a:ext>
                      </a:extLst>
                    </a:gridCol>
                  </a:tblGrid>
                  <a:tr h="659691">
                    <a:tc>
                      <a:txBody>
                        <a:bodyPr/>
                        <a:lstStyle/>
                        <a:p>
                          <a:pPr algn="ctr"/>
                          <a:r>
                            <a:rPr lang="en-US" sz="2400" b="0">
                              <a:latin typeface="Times New Roman" panose="02020603050405020304" pitchFamily="18" charset="0"/>
                              <a:cs typeface="Times New Roman" panose="02020603050405020304" pitchFamily="18" charset="0"/>
                            </a:rPr>
                            <a:t>Giá</a:t>
                          </a:r>
                          <a:r>
                            <a:rPr lang="en-US" sz="2400" b="0" baseline="0">
                              <a:latin typeface="Times New Roman" panose="02020603050405020304" pitchFamily="18" charset="0"/>
                              <a:cs typeface="Times New Roman" panose="02020603050405020304" pitchFamily="18" charset="0"/>
                            </a:rPr>
                            <a:t> trị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𝑥</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7</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8</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9</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10</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0"/>
                      </a:ext>
                    </a:extLst>
                  </a:tr>
                  <a:tr h="622384">
                    <a:tc>
                      <a:txBody>
                        <a:bodyPr/>
                        <a:lstStyle/>
                        <a:p>
                          <a:pPr algn="ctr"/>
                          <a:r>
                            <a:rPr lang="en-US" sz="2400" b="0">
                              <a:latin typeface="Times New Roman" panose="02020603050405020304" pitchFamily="18" charset="0"/>
                              <a:cs typeface="Times New Roman" panose="02020603050405020304" pitchFamily="18" charset="0"/>
                            </a:rPr>
                            <a:t>Tần</a:t>
                          </a:r>
                          <a:r>
                            <a:rPr lang="en-US" sz="2400" b="0" baseline="0">
                              <a:latin typeface="Times New Roman" panose="02020603050405020304" pitchFamily="18" charset="0"/>
                              <a:cs typeface="Times New Roman" panose="02020603050405020304" pitchFamily="18" charset="0"/>
                            </a:rPr>
                            <a:t> số </a:t>
                          </a:r>
                          <a14:m>
                            <m:oMath xmlns:m="http://schemas.openxmlformats.org/officeDocument/2006/math">
                              <m:r>
                                <a:rPr lang="en-US" sz="2400" b="0" i="1" baseline="0" smtClean="0">
                                  <a:latin typeface="Cambria Math" panose="02040503050406030204" pitchFamily="18" charset="0"/>
                                  <a:cs typeface="Times New Roman" panose="02020603050405020304" pitchFamily="18" charset="0"/>
                                </a:rPr>
                                <m:t>(</m:t>
                              </m:r>
                              <m:r>
                                <a:rPr lang="en-US" sz="2400" b="0" i="1" baseline="0" smtClean="0">
                                  <a:latin typeface="Cambria Math" panose="02040503050406030204" pitchFamily="18" charset="0"/>
                                  <a:cs typeface="Times New Roman" panose="02020603050405020304" pitchFamily="18" charset="0"/>
                                </a:rPr>
                                <m:t>𝑛</m:t>
                              </m:r>
                              <m:r>
                                <a:rPr lang="en-US" sz="2400" b="0" i="1" baseline="0" smtClean="0">
                                  <a:latin typeface="Cambria Math" panose="02040503050406030204" pitchFamily="18" charset="0"/>
                                  <a:cs typeface="Times New Roman" panose="02020603050405020304" pitchFamily="18" charset="0"/>
                                </a:rPr>
                                <m:t>)</m:t>
                              </m:r>
                            </m:oMath>
                          </a14:m>
                          <a:endParaRPr lang="en-US" sz="2400" b="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3</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2</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4</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1</m:t>
                                </m:r>
                              </m:oMath>
                            </m:oMathPara>
                          </a14:m>
                          <a:endParaRPr lang="en-US" sz="2400" b="0">
                            <a:latin typeface="Times New Roman" panose="02020603050405020304" pitchFamily="18" charset="0"/>
                            <a:cs typeface="Times New Roman" panose="02020603050405020304" pitchFamily="18" charset="0"/>
                          </a:endParaRPr>
                        </a:p>
                      </a:txBody>
                      <a:tcPr marL="90000"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=10</m:t>
                                </m:r>
                              </m:oMath>
                            </m:oMathPara>
                          </a14:m>
                          <a:endParaRPr lang="en-US" sz="2400" b="0">
                            <a:latin typeface="Times New Roman" panose="02020603050405020304" pitchFamily="18" charset="0"/>
                            <a:cs typeface="Times New Roman" panose="02020603050405020304" pitchFamily="18" charset="0"/>
                          </a:endParaRPr>
                        </a:p>
                      </a:txBody>
                      <a:tcPr marL="90000" anchor="ct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57377260"/>
                  </p:ext>
                </p:extLst>
              </p:nvPr>
            </p:nvGraphicFramePr>
            <p:xfrm>
              <a:off x="4183657" y="4765131"/>
              <a:ext cx="4749750" cy="1282075"/>
            </p:xfrm>
            <a:graphic>
              <a:graphicData uri="http://schemas.openxmlformats.org/drawingml/2006/table">
                <a:tbl>
                  <a:tblPr firstRow="1" bandRow="1">
                    <a:tableStyleId>{5940675A-B579-460E-94D1-54222C63F5DA}</a:tableStyleId>
                  </a:tblPr>
                  <a:tblGrid>
                    <a:gridCol w="1606500"/>
                    <a:gridCol w="442912"/>
                    <a:gridCol w="485775"/>
                    <a:gridCol w="414338"/>
                    <a:gridCol w="500062"/>
                    <a:gridCol w="1300163"/>
                  </a:tblGrid>
                  <a:tr h="659691">
                    <a:tc>
                      <a:txBody>
                        <a:bodyPr/>
                        <a:lstStyle/>
                        <a:p>
                          <a:endParaRPr lang="en-US"/>
                        </a:p>
                      </a:txBody>
                      <a:tcPr anchor="ctr">
                        <a:blipFill rotWithShape="0">
                          <a:blip r:embed="rId8"/>
                          <a:stretch>
                            <a:fillRect l="-379" t="-917" r="-196212" b="-101835"/>
                          </a:stretch>
                        </a:blipFill>
                      </a:tcPr>
                    </a:tc>
                    <a:tc>
                      <a:txBody>
                        <a:bodyPr/>
                        <a:lstStyle/>
                        <a:p>
                          <a:endParaRPr lang="en-US"/>
                        </a:p>
                      </a:txBody>
                      <a:tcPr marL="90000" anchor="ctr">
                        <a:blipFill rotWithShape="0">
                          <a:blip r:embed="rId8"/>
                          <a:stretch>
                            <a:fillRect l="-363014" t="-917" r="-609589" b="-101835"/>
                          </a:stretch>
                        </a:blipFill>
                      </a:tcPr>
                    </a:tc>
                    <a:tc>
                      <a:txBody>
                        <a:bodyPr/>
                        <a:lstStyle/>
                        <a:p>
                          <a:endParaRPr lang="en-US"/>
                        </a:p>
                      </a:txBody>
                      <a:tcPr marL="90000" anchor="ctr">
                        <a:blipFill rotWithShape="0">
                          <a:blip r:embed="rId8"/>
                          <a:stretch>
                            <a:fillRect l="-427848" t="-917" r="-463291" b="-101835"/>
                          </a:stretch>
                        </a:blipFill>
                      </a:tcPr>
                    </a:tc>
                    <a:tc>
                      <a:txBody>
                        <a:bodyPr/>
                        <a:lstStyle/>
                        <a:p>
                          <a:endParaRPr lang="en-US"/>
                        </a:p>
                      </a:txBody>
                      <a:tcPr marL="90000" anchor="ctr">
                        <a:blipFill rotWithShape="0">
                          <a:blip r:embed="rId8"/>
                          <a:stretch>
                            <a:fillRect l="-613235" t="-917" r="-438235" b="-101835"/>
                          </a:stretch>
                        </a:blipFill>
                      </a:tcPr>
                    </a:tc>
                    <a:tc>
                      <a:txBody>
                        <a:bodyPr/>
                        <a:lstStyle/>
                        <a:p>
                          <a:endParaRPr lang="en-US"/>
                        </a:p>
                      </a:txBody>
                      <a:tcPr marL="90000" anchor="ctr">
                        <a:blipFill rotWithShape="0">
                          <a:blip r:embed="rId8"/>
                          <a:stretch>
                            <a:fillRect l="-591463" t="-917" r="-263415" b="-101835"/>
                          </a:stretch>
                        </a:blipFill>
                      </a:tcPr>
                    </a:tc>
                    <a:tc>
                      <a:txBody>
                        <a:bodyPr/>
                        <a:lstStyle/>
                        <a:p>
                          <a:endParaRPr lang="en-US" sz="2400" b="0">
                            <a:latin typeface="Times New Roman" panose="02020603050405020304" pitchFamily="18" charset="0"/>
                            <a:cs typeface="Times New Roman" panose="02020603050405020304" pitchFamily="18" charset="0"/>
                          </a:endParaRPr>
                        </a:p>
                      </a:txBody>
                      <a:tcPr marL="90000" anchor="ctr"/>
                    </a:tc>
                  </a:tr>
                  <a:tr h="622384">
                    <a:tc>
                      <a:txBody>
                        <a:bodyPr/>
                        <a:lstStyle/>
                        <a:p>
                          <a:endParaRPr lang="en-US"/>
                        </a:p>
                      </a:txBody>
                      <a:tcPr anchor="ctr">
                        <a:blipFill rotWithShape="0">
                          <a:blip r:embed="rId8"/>
                          <a:stretch>
                            <a:fillRect l="-379" t="-107843" r="-196212" b="-8824"/>
                          </a:stretch>
                        </a:blipFill>
                      </a:tcPr>
                    </a:tc>
                    <a:tc>
                      <a:txBody>
                        <a:bodyPr/>
                        <a:lstStyle/>
                        <a:p>
                          <a:endParaRPr lang="en-US"/>
                        </a:p>
                      </a:txBody>
                      <a:tcPr marL="90000" anchor="ctr">
                        <a:blipFill rotWithShape="0">
                          <a:blip r:embed="rId8"/>
                          <a:stretch>
                            <a:fillRect l="-363014" t="-107843" r="-609589" b="-8824"/>
                          </a:stretch>
                        </a:blipFill>
                      </a:tcPr>
                    </a:tc>
                    <a:tc>
                      <a:txBody>
                        <a:bodyPr/>
                        <a:lstStyle/>
                        <a:p>
                          <a:endParaRPr lang="en-US"/>
                        </a:p>
                      </a:txBody>
                      <a:tcPr marL="90000" anchor="ctr">
                        <a:blipFill rotWithShape="0">
                          <a:blip r:embed="rId8"/>
                          <a:stretch>
                            <a:fillRect l="-427848" t="-107843" r="-463291" b="-8824"/>
                          </a:stretch>
                        </a:blipFill>
                      </a:tcPr>
                    </a:tc>
                    <a:tc>
                      <a:txBody>
                        <a:bodyPr/>
                        <a:lstStyle/>
                        <a:p>
                          <a:endParaRPr lang="en-US"/>
                        </a:p>
                      </a:txBody>
                      <a:tcPr marL="90000" anchor="ctr">
                        <a:blipFill rotWithShape="0">
                          <a:blip r:embed="rId8"/>
                          <a:stretch>
                            <a:fillRect l="-613235" t="-107843" r="-438235" b="-8824"/>
                          </a:stretch>
                        </a:blipFill>
                      </a:tcPr>
                    </a:tc>
                    <a:tc>
                      <a:txBody>
                        <a:bodyPr/>
                        <a:lstStyle/>
                        <a:p>
                          <a:endParaRPr lang="en-US"/>
                        </a:p>
                      </a:txBody>
                      <a:tcPr marL="90000" anchor="ctr">
                        <a:blipFill rotWithShape="0">
                          <a:blip r:embed="rId8"/>
                          <a:stretch>
                            <a:fillRect l="-591463" t="-107843" r="-263415" b="-8824"/>
                          </a:stretch>
                        </a:blipFill>
                      </a:tcPr>
                    </a:tc>
                    <a:tc>
                      <a:txBody>
                        <a:bodyPr/>
                        <a:lstStyle/>
                        <a:p>
                          <a:endParaRPr lang="en-US"/>
                        </a:p>
                      </a:txBody>
                      <a:tcPr marL="90000" anchor="ctr">
                        <a:blipFill rotWithShape="0">
                          <a:blip r:embed="rId8"/>
                          <a:stretch>
                            <a:fillRect l="-264953" t="-107843" r="-935" b="-8824"/>
                          </a:stretch>
                        </a:blipFill>
                      </a:tcPr>
                    </a:tc>
                  </a:tr>
                </a:tbl>
              </a:graphicData>
            </a:graphic>
          </p:graphicFrame>
        </mc:Fallback>
      </mc:AlternateContent>
      <p:sp>
        <p:nvSpPr>
          <p:cNvPr id="8" name="D1"/>
          <p:cNvSpPr/>
          <p:nvPr/>
        </p:nvSpPr>
        <p:spPr>
          <a:xfrm>
            <a:off x="321584" y="561322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9" name="D2" descr="Kết quả hình ảnh cho đúng sai png"/>
          <p:cNvPicPr>
            <a:picLocks noChangeAspect="1" noChangeArrowheads="1"/>
          </p:cNvPicPr>
          <p:nvPr/>
        </p:nvPicPr>
        <p:blipFill>
          <a:blip r:embed="rId9"/>
          <a:srcRect/>
          <a:stretch>
            <a:fillRect/>
          </a:stretch>
        </p:blipFill>
        <p:spPr bwMode="auto">
          <a:xfrm>
            <a:off x="321584" y="5575126"/>
            <a:ext cx="304800" cy="304800"/>
          </a:xfrm>
          <a:prstGeom prst="rect">
            <a:avLst/>
          </a:prstGeom>
          <a:noFill/>
          <a:ln w="9525">
            <a:noFill/>
            <a:miter lim="800000"/>
            <a:headEnd/>
            <a:tailEnd/>
          </a:ln>
        </p:spPr>
      </p:pic>
      <p:sp>
        <p:nvSpPr>
          <p:cNvPr id="11" name="S3"/>
          <p:cNvSpPr/>
          <p:nvPr/>
        </p:nvSpPr>
        <p:spPr>
          <a:xfrm>
            <a:off x="321584" y="613490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2" name="SS3" descr="Hình ảnh có liên quan"/>
          <p:cNvPicPr>
            <a:picLocks noChangeAspect="1" noChangeArrowheads="1"/>
          </p:cNvPicPr>
          <p:nvPr/>
        </p:nvPicPr>
        <p:blipFill>
          <a:blip r:embed="rId10"/>
          <a:srcRect l="14398" t="13542" r="14490" b="14236"/>
          <a:stretch>
            <a:fillRect/>
          </a:stretch>
        </p:blipFill>
        <p:spPr bwMode="auto">
          <a:xfrm>
            <a:off x="321584" y="6117442"/>
            <a:ext cx="252413" cy="255587"/>
          </a:xfrm>
          <a:prstGeom prst="rect">
            <a:avLst/>
          </a:prstGeom>
          <a:noFill/>
          <a:ln w="9525">
            <a:noFill/>
            <a:miter lim="800000"/>
            <a:headEnd/>
            <a:tailEnd/>
          </a:ln>
        </p:spPr>
      </p:pic>
      <p:sp>
        <p:nvSpPr>
          <p:cNvPr id="13" name="S3"/>
          <p:cNvSpPr/>
          <p:nvPr/>
        </p:nvSpPr>
        <p:spPr>
          <a:xfrm>
            <a:off x="321584" y="4527006"/>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4" name="SS3" descr="Hình ảnh có liên quan"/>
          <p:cNvPicPr>
            <a:picLocks noChangeAspect="1" noChangeArrowheads="1"/>
          </p:cNvPicPr>
          <p:nvPr/>
        </p:nvPicPr>
        <p:blipFill>
          <a:blip r:embed="rId10"/>
          <a:srcRect l="14398" t="13542" r="14490" b="14236"/>
          <a:stretch>
            <a:fillRect/>
          </a:stretch>
        </p:blipFill>
        <p:spPr bwMode="auto">
          <a:xfrm>
            <a:off x="321584" y="4509544"/>
            <a:ext cx="252413" cy="255587"/>
          </a:xfrm>
          <a:prstGeom prst="rect">
            <a:avLst/>
          </a:prstGeom>
          <a:noFill/>
          <a:ln w="9525">
            <a:noFill/>
            <a:miter lim="800000"/>
            <a:headEnd/>
            <a:tailEnd/>
          </a:ln>
        </p:spPr>
      </p:pic>
      <p:sp>
        <p:nvSpPr>
          <p:cNvPr id="15" name="S3"/>
          <p:cNvSpPr/>
          <p:nvPr/>
        </p:nvSpPr>
        <p:spPr>
          <a:xfrm>
            <a:off x="321584" y="505979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6" name="SS3" descr="Hình ảnh có liên quan"/>
          <p:cNvPicPr>
            <a:picLocks noChangeAspect="1" noChangeArrowheads="1"/>
          </p:cNvPicPr>
          <p:nvPr/>
        </p:nvPicPr>
        <p:blipFill>
          <a:blip r:embed="rId10"/>
          <a:srcRect l="14398" t="13542" r="14490" b="14236"/>
          <a:stretch>
            <a:fillRect/>
          </a:stretch>
        </p:blipFill>
        <p:spPr bwMode="auto">
          <a:xfrm>
            <a:off x="321584" y="5042335"/>
            <a:ext cx="252413" cy="255587"/>
          </a:xfrm>
          <a:prstGeom prst="rect">
            <a:avLst/>
          </a:prstGeom>
          <a:noFill/>
          <a:ln w="9525">
            <a:noFill/>
            <a:miter lim="800000"/>
            <a:headEnd/>
            <a:tailEnd/>
          </a:ln>
        </p:spPr>
      </p:pic>
      <p:pic>
        <p:nvPicPr>
          <p:cNvPr id="17" name="Picture 16">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880" b="100000" l="0" r="97414"/>
                    </a14:imgEffect>
                  </a14:imgLayer>
                </a14:imgProps>
              </a:ext>
            </a:extLst>
          </a:blip>
          <a:stretch>
            <a:fillRect/>
          </a:stretch>
        </p:blipFill>
        <p:spPr>
          <a:xfrm>
            <a:off x="8159724" y="278063"/>
            <a:ext cx="773683" cy="758120"/>
          </a:xfrm>
          <a:prstGeom prst="rect">
            <a:avLst/>
          </a:prstGeom>
        </p:spPr>
      </p:pic>
      <p:sp>
        <p:nvSpPr>
          <p:cNvPr id="18" name="Rounded Rectangle 1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9" name="Rounded Rectangle 1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20" name="Rounded Rectangle 1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21" name="Rounded Rectangle 2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22" name="Rounded Rectangle 2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23" name="Rounded Rectangle 2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4" name="Rounded Rectangle 2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5" name="Rounded Rectangle 2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6" name="Rounded Rectangle 2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7" name="Rounded Rectangle 2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8" name="Rounded Rectangle 2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9" name="Rounded Rectangle 2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30" name="Rounded Rectangle 2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31" name="Rounded Rectangle 3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32" name="Rounded Rectangle 3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33" name="Rounded Rectangle 3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4" name="Rounded Rectangle 3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5" name="Rounded Rectangle 3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6" name="Rounded Rectangle 3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7" name="Rounded Rectangle 3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8" name="Rounded Rectangle 3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9" name="Rounded Rectangle 3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0" name="Rounded Rectangle 3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1" name="Rounded Rectangle 4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2" name="Rounded Rectangle 4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3" name="Rounded Rectangle 4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4" name="Rounded Rectangle 4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5" name="Rounded Rectangle 4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6" name="Rounded Rectangle 4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7" name="Rounded Rectangle 4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8" name="Rounded Rectangle 4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9" name="Picture 2" descr="Káº¿t quáº£ hÃ¬nh áº£nh cho icon Äá»ng há»"/>
          <p:cNvPicPr>
            <a:picLocks noChangeAspect="1" noChangeArrowheads="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24613" y="278063"/>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86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9" presetClass="emph" presetSubtype="0" fill="hold" nodeType="afterEffect">
                                  <p:stCondLst>
                                    <p:cond delay="0"/>
                                  </p:stCondLst>
                                  <p:childTnLst>
                                    <p:animClr clrSpc="rgb" dir="cw">
                                      <p:cBhvr override="childStyle">
                                        <p:cTn id="16" dur="500" fill="hold"/>
                                        <p:tgtEl>
                                          <p:spTgt spid="8"/>
                                        </p:tgtEl>
                                        <p:attrNameLst>
                                          <p:attrName>style.color</p:attrName>
                                        </p:attrNameLst>
                                      </p:cBhvr>
                                      <p:to>
                                        <a:schemeClr val="accent2"/>
                                      </p:to>
                                    </p:animClr>
                                    <p:animClr clrSpc="rgb" dir="cw">
                                      <p:cBhvr>
                                        <p:cTn id="17" dur="500" fill="hold"/>
                                        <p:tgtEl>
                                          <p:spTgt spid="8"/>
                                        </p:tgtEl>
                                        <p:attrNameLst>
                                          <p:attrName>fillcolor</p:attrName>
                                        </p:attrNameLst>
                                      </p:cBhvr>
                                      <p:to>
                                        <a:schemeClr val="accent2"/>
                                      </p:to>
                                    </p:animClr>
                                    <p:set>
                                      <p:cBhvr>
                                        <p:cTn id="18" dur="500" fill="hold"/>
                                        <p:tgtEl>
                                          <p:spTgt spid="8"/>
                                        </p:tgtEl>
                                        <p:attrNameLst>
                                          <p:attrName>fill.type</p:attrName>
                                        </p:attrNameLst>
                                      </p:cBhvr>
                                      <p:to>
                                        <p:strVal val="solid"/>
                                      </p:to>
                                    </p:set>
                                    <p:set>
                                      <p:cBhvr>
                                        <p:cTn id="19" dur="500" fill="hold"/>
                                        <p:tgtEl>
                                          <p:spTgt spid="8"/>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9" presetClass="emph" presetSubtype="0" fill="hold" grpId="0" nodeType="clickEffect">
                                  <p:stCondLst>
                                    <p:cond delay="0"/>
                                  </p:stCondLst>
                                  <p:childTnLst>
                                    <p:animClr clrSpc="rgb" dir="cw">
                                      <p:cBhvr override="childStyle">
                                        <p:cTn id="24" dur="500" fill="hold"/>
                                        <p:tgtEl>
                                          <p:spTgt spid="11"/>
                                        </p:tgtEl>
                                        <p:attrNameLst>
                                          <p:attrName>style.color</p:attrName>
                                        </p:attrNameLst>
                                      </p:cBhvr>
                                      <p:to>
                                        <a:schemeClr val="accent2"/>
                                      </p:to>
                                    </p:animClr>
                                    <p:animClr clrSpc="rgb" dir="cw">
                                      <p:cBhvr>
                                        <p:cTn id="25" dur="500" fill="hold"/>
                                        <p:tgtEl>
                                          <p:spTgt spid="11"/>
                                        </p:tgtEl>
                                        <p:attrNameLst>
                                          <p:attrName>fillcolor</p:attrName>
                                        </p:attrNameLst>
                                      </p:cBhvr>
                                      <p:to>
                                        <a:schemeClr val="accent2"/>
                                      </p:to>
                                    </p:animClr>
                                    <p:set>
                                      <p:cBhvr>
                                        <p:cTn id="26" dur="500" fill="hold"/>
                                        <p:tgtEl>
                                          <p:spTgt spid="11"/>
                                        </p:tgtEl>
                                        <p:attrNameLst>
                                          <p:attrName>fill.type</p:attrName>
                                        </p:attrNameLst>
                                      </p:cBhvr>
                                      <p:to>
                                        <p:strVal val="solid"/>
                                      </p:to>
                                    </p:set>
                                    <p:set>
                                      <p:cBhvr>
                                        <p:cTn id="27" dur="500" fill="hold"/>
                                        <p:tgtEl>
                                          <p:spTgt spid="11"/>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SAI2_(new).wav"/>
                                        </p:tgtEl>
                                      </p:cMediaNode>
                                    </p:audio>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13"/>
                                        </p:tgtEl>
                                        <p:attrNameLst>
                                          <p:attrName>style.color</p:attrName>
                                        </p:attrNameLst>
                                      </p:cBhvr>
                                      <p:to>
                                        <a:schemeClr val="accent2"/>
                                      </p:to>
                                    </p:animClr>
                                    <p:animClr clrSpc="rgb" dir="cw">
                                      <p:cBhvr>
                                        <p:cTn id="37" dur="500" fill="hold"/>
                                        <p:tgtEl>
                                          <p:spTgt spid="13"/>
                                        </p:tgtEl>
                                        <p:attrNameLst>
                                          <p:attrName>fillcolor</p:attrName>
                                        </p:attrNameLst>
                                      </p:cBhvr>
                                      <p:to>
                                        <a:schemeClr val="accent2"/>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SAI2_(new).wav"/>
                                        </p:tgtEl>
                                      </p:cMediaNode>
                                    </p:audio>
                                  </p:sub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15"/>
                                        </p:tgtEl>
                                        <p:attrNameLst>
                                          <p:attrName>style.color</p:attrName>
                                        </p:attrNameLst>
                                      </p:cBhvr>
                                      <p:to>
                                        <a:schemeClr val="accent2"/>
                                      </p:to>
                                    </p:animClr>
                                    <p:animClr clrSpc="rgb" dir="cw">
                                      <p:cBhvr>
                                        <p:cTn id="49" dur="500" fill="hold"/>
                                        <p:tgtEl>
                                          <p:spTgt spid="15"/>
                                        </p:tgtEl>
                                        <p:attrNameLst>
                                          <p:attrName>fillcolor</p:attrName>
                                        </p:attrNameLst>
                                      </p:cBhvr>
                                      <p:to>
                                        <a:schemeClr val="accent2"/>
                                      </p:to>
                                    </p:animClr>
                                    <p:set>
                                      <p:cBhvr>
                                        <p:cTn id="50" dur="500" fill="hold"/>
                                        <p:tgtEl>
                                          <p:spTgt spid="15"/>
                                        </p:tgtEl>
                                        <p:attrNameLst>
                                          <p:attrName>fill.type</p:attrName>
                                        </p:attrNameLst>
                                      </p:cBhvr>
                                      <p:to>
                                        <p:strVal val="solid"/>
                                      </p:to>
                                    </p:set>
                                    <p:set>
                                      <p:cBhvr>
                                        <p:cTn id="51" dur="500" fill="hold"/>
                                        <p:tgtEl>
                                          <p:spTgt spid="15"/>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SAI2_(new).wav"/>
                                        </p:tgtEl>
                                      </p:cMediaNode>
                                    </p:audio>
                                  </p:sub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49"/>
                    </p:tgtEl>
                  </p:cond>
                </p:stCondLst>
                <p:endSync evt="end" delay="0">
                  <p:rtn val="all"/>
                </p:endSync>
                <p:childTnLst>
                  <p:par>
                    <p:cTn id="57" fill="hold">
                      <p:stCondLst>
                        <p:cond delay="0"/>
                      </p:stCondLst>
                      <p:childTnLst>
                        <p:par>
                          <p:cTn id="58" fill="hold">
                            <p:stCondLst>
                              <p:cond delay="0"/>
                            </p:stCondLst>
                            <p:childTnLst>
                              <p:par>
                                <p:cTn id="59" presetID="11" presetClass="entr" presetSubtype="0" fill="hold" grpId="0" nodeType="afterEffect">
                                  <p:stCondLst>
                                    <p:cond delay="0"/>
                                  </p:stCondLst>
                                  <p:childTnLst>
                                    <p:set>
                                      <p:cBhvr>
                                        <p:cTn id="60"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1000"/>
                            </p:stCondLst>
                            <p:childTnLst>
                              <p:par>
                                <p:cTn id="62" presetID="11" presetClass="entr" presetSubtype="0" fill="hold" grpId="0" nodeType="afterEffect">
                                  <p:stCondLst>
                                    <p:cond delay="0"/>
                                  </p:stCondLst>
                                  <p:childTnLst>
                                    <p:set>
                                      <p:cBhvr>
                                        <p:cTn id="63"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2000"/>
                            </p:stCondLst>
                            <p:childTnLst>
                              <p:par>
                                <p:cTn id="65" presetID="11" presetClass="entr" presetSubtype="0" fill="hold" grpId="0" nodeType="afterEffect">
                                  <p:stCondLst>
                                    <p:cond delay="0"/>
                                  </p:stCondLst>
                                  <p:childTnLst>
                                    <p:set>
                                      <p:cBhvr>
                                        <p:cTn id="66"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3000"/>
                            </p:stCondLst>
                            <p:childTnLst>
                              <p:par>
                                <p:cTn id="68" presetID="11" presetClass="entr" presetSubtype="0" fill="hold" grpId="0" nodeType="afterEffect">
                                  <p:stCondLst>
                                    <p:cond delay="0"/>
                                  </p:stCondLst>
                                  <p:childTnLst>
                                    <p:set>
                                      <p:cBhvr>
                                        <p:cTn id="6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4000"/>
                            </p:stCondLst>
                            <p:childTnLst>
                              <p:par>
                                <p:cTn id="71" presetID="11" presetClass="entr" presetSubtype="0" fill="hold" grpId="0" nodeType="afterEffect">
                                  <p:stCondLst>
                                    <p:cond delay="0"/>
                                  </p:stCondLst>
                                  <p:childTnLst>
                                    <p:set>
                                      <p:cBhvr>
                                        <p:cTn id="7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5000"/>
                            </p:stCondLst>
                            <p:childTnLst>
                              <p:par>
                                <p:cTn id="74" presetID="11" presetClass="entr" presetSubtype="0" fill="hold" grpId="0" nodeType="afterEffect">
                                  <p:stCondLst>
                                    <p:cond delay="0"/>
                                  </p:stCondLst>
                                  <p:childTnLst>
                                    <p:set>
                                      <p:cBhvr>
                                        <p:cTn id="75"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6000"/>
                            </p:stCondLst>
                            <p:childTnLst>
                              <p:par>
                                <p:cTn id="77" presetID="11" presetClass="entr" presetSubtype="0" fill="hold" grpId="0" nodeType="afterEffect">
                                  <p:stCondLst>
                                    <p:cond delay="0"/>
                                  </p:stCondLst>
                                  <p:childTnLst>
                                    <p:set>
                                      <p:cBhvr>
                                        <p:cTn id="78"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7000"/>
                            </p:stCondLst>
                            <p:childTnLst>
                              <p:par>
                                <p:cTn id="80" presetID="11" presetClass="entr" presetSubtype="0" fill="hold" grpId="0" nodeType="afterEffect">
                                  <p:stCondLst>
                                    <p:cond delay="0"/>
                                  </p:stCondLst>
                                  <p:childTnLst>
                                    <p:set>
                                      <p:cBhvr>
                                        <p:cTn id="81"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8000"/>
                            </p:stCondLst>
                            <p:childTnLst>
                              <p:par>
                                <p:cTn id="83" presetID="11" presetClass="entr" presetSubtype="0" fill="hold" grpId="0" nodeType="afterEffect">
                                  <p:stCondLst>
                                    <p:cond delay="0"/>
                                  </p:stCondLst>
                                  <p:childTnLst>
                                    <p:set>
                                      <p:cBhvr>
                                        <p:cTn id="84"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9000"/>
                            </p:stCondLst>
                            <p:childTnLst>
                              <p:par>
                                <p:cTn id="86" presetID="11" presetClass="entr" presetSubtype="0" fill="hold" grpId="0" nodeType="afterEffect">
                                  <p:stCondLst>
                                    <p:cond delay="0"/>
                                  </p:stCondLst>
                                  <p:childTnLst>
                                    <p:set>
                                      <p:cBhvr>
                                        <p:cTn id="87"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0000"/>
                            </p:stCondLst>
                            <p:childTnLst>
                              <p:par>
                                <p:cTn id="89" presetID="11" presetClass="entr" presetSubtype="0" fill="hold" grpId="0" nodeType="afterEffect">
                                  <p:stCondLst>
                                    <p:cond delay="0"/>
                                  </p:stCondLst>
                                  <p:childTnLst>
                                    <p:set>
                                      <p:cBhvr>
                                        <p:cTn id="90"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1000"/>
                            </p:stCondLst>
                            <p:childTnLst>
                              <p:par>
                                <p:cTn id="92" presetID="11" presetClass="entr" presetSubtype="0" fill="hold" grpId="0" nodeType="afterEffect">
                                  <p:stCondLst>
                                    <p:cond delay="0"/>
                                  </p:stCondLst>
                                  <p:childTnLst>
                                    <p:set>
                                      <p:cBhvr>
                                        <p:cTn id="93"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2000"/>
                            </p:stCondLst>
                            <p:childTnLst>
                              <p:par>
                                <p:cTn id="95" presetID="11" presetClass="entr" presetSubtype="0" fill="hold" grpId="0" nodeType="afterEffect">
                                  <p:stCondLst>
                                    <p:cond delay="0"/>
                                  </p:stCondLst>
                                  <p:childTnLst>
                                    <p:set>
                                      <p:cBhvr>
                                        <p:cTn id="96"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3000"/>
                            </p:stCondLst>
                            <p:childTnLst>
                              <p:par>
                                <p:cTn id="98" presetID="11" presetClass="entr" presetSubtype="0" fill="hold" grpId="0" nodeType="afterEffect">
                                  <p:stCondLst>
                                    <p:cond delay="0"/>
                                  </p:stCondLst>
                                  <p:childTnLst>
                                    <p:set>
                                      <p:cBhvr>
                                        <p:cTn id="99"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4000"/>
                            </p:stCondLst>
                            <p:childTnLst>
                              <p:par>
                                <p:cTn id="101" presetID="11" presetClass="entr" presetSubtype="0" fill="hold" grpId="0" nodeType="afterEffect">
                                  <p:stCondLst>
                                    <p:cond delay="0"/>
                                  </p:stCondLst>
                                  <p:childTnLst>
                                    <p:set>
                                      <p:cBhvr>
                                        <p:cTn id="102"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5000"/>
                            </p:stCondLst>
                            <p:childTnLst>
                              <p:par>
                                <p:cTn id="104" presetID="11" presetClass="entr" presetSubtype="0" fill="hold" grpId="0" nodeType="afterEffect">
                                  <p:stCondLst>
                                    <p:cond delay="0"/>
                                  </p:stCondLst>
                                  <p:childTnLst>
                                    <p:set>
                                      <p:cBhvr>
                                        <p:cTn id="105"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6000"/>
                            </p:stCondLst>
                            <p:childTnLst>
                              <p:par>
                                <p:cTn id="107" presetID="11" presetClass="entr" presetSubtype="0" fill="hold" grpId="0" nodeType="afterEffect">
                                  <p:stCondLst>
                                    <p:cond delay="0"/>
                                  </p:stCondLst>
                                  <p:childTnLst>
                                    <p:set>
                                      <p:cBhvr>
                                        <p:cTn id="10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7000"/>
                            </p:stCondLst>
                            <p:childTnLst>
                              <p:par>
                                <p:cTn id="110" presetID="11" presetClass="entr" presetSubtype="0" fill="hold" grpId="0" nodeType="afterEffect">
                                  <p:stCondLst>
                                    <p:cond delay="0"/>
                                  </p:stCondLst>
                                  <p:childTnLst>
                                    <p:set>
                                      <p:cBhvr>
                                        <p:cTn id="111"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18000"/>
                            </p:stCondLst>
                            <p:childTnLst>
                              <p:par>
                                <p:cTn id="113" presetID="11" presetClass="entr" presetSubtype="0" fill="hold" grpId="0" nodeType="afterEffect">
                                  <p:stCondLst>
                                    <p:cond delay="0"/>
                                  </p:stCondLst>
                                  <p:childTnLst>
                                    <p:set>
                                      <p:cBhvr>
                                        <p:cTn id="114"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19000"/>
                            </p:stCondLst>
                            <p:childTnLst>
                              <p:par>
                                <p:cTn id="116" presetID="11" presetClass="entr" presetSubtype="0" fill="hold" grpId="0" nodeType="afterEffect">
                                  <p:stCondLst>
                                    <p:cond delay="0"/>
                                  </p:stCondLst>
                                  <p:childTnLst>
                                    <p:set>
                                      <p:cBhvr>
                                        <p:cTn id="117"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0000"/>
                            </p:stCondLst>
                            <p:childTnLst>
                              <p:par>
                                <p:cTn id="119" presetID="11" presetClass="entr" presetSubtype="0" fill="hold" grpId="0" nodeType="afterEffect">
                                  <p:stCondLst>
                                    <p:cond delay="0"/>
                                  </p:stCondLst>
                                  <p:childTnLst>
                                    <p:set>
                                      <p:cBhvr>
                                        <p:cTn id="120"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1000"/>
                            </p:stCondLst>
                            <p:childTnLst>
                              <p:par>
                                <p:cTn id="122" presetID="11" presetClass="entr" presetSubtype="0" fill="hold" grpId="0" nodeType="afterEffect">
                                  <p:stCondLst>
                                    <p:cond delay="0"/>
                                  </p:stCondLst>
                                  <p:childTnLst>
                                    <p:set>
                                      <p:cBhvr>
                                        <p:cTn id="123"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2000"/>
                            </p:stCondLst>
                            <p:childTnLst>
                              <p:par>
                                <p:cTn id="125" presetID="11" presetClass="entr" presetSubtype="0" fill="hold" grpId="0" nodeType="afterEffect">
                                  <p:stCondLst>
                                    <p:cond delay="0"/>
                                  </p:stCondLst>
                                  <p:childTnLst>
                                    <p:set>
                                      <p:cBhvr>
                                        <p:cTn id="126"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3000"/>
                            </p:stCondLst>
                            <p:childTnLst>
                              <p:par>
                                <p:cTn id="128" presetID="11" presetClass="entr" presetSubtype="0" fill="hold" grpId="0" nodeType="afterEffect">
                                  <p:stCondLst>
                                    <p:cond delay="0"/>
                                  </p:stCondLst>
                                  <p:childTnLst>
                                    <p:set>
                                      <p:cBhvr>
                                        <p:cTn id="129"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4000"/>
                            </p:stCondLst>
                            <p:childTnLst>
                              <p:par>
                                <p:cTn id="131" presetID="11" presetClass="entr" presetSubtype="0" fill="hold" grpId="0" nodeType="afterEffect">
                                  <p:stCondLst>
                                    <p:cond delay="0"/>
                                  </p:stCondLst>
                                  <p:childTnLst>
                                    <p:set>
                                      <p:cBhvr>
                                        <p:cTn id="132"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5000"/>
                            </p:stCondLst>
                            <p:childTnLst>
                              <p:par>
                                <p:cTn id="134" presetID="11" presetClass="entr" presetSubtype="0" fill="hold" grpId="0" nodeType="afterEffect">
                                  <p:stCondLst>
                                    <p:cond delay="0"/>
                                  </p:stCondLst>
                                  <p:childTnLst>
                                    <p:set>
                                      <p:cBhvr>
                                        <p:cTn id="13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6000"/>
                            </p:stCondLst>
                            <p:childTnLst>
                              <p:par>
                                <p:cTn id="137" presetID="11" presetClass="entr" presetSubtype="0" fill="hold" grpId="0" nodeType="afterEffect">
                                  <p:stCondLst>
                                    <p:cond delay="0"/>
                                  </p:stCondLst>
                                  <p:childTnLst>
                                    <p:set>
                                      <p:cBhvr>
                                        <p:cTn id="13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7000"/>
                            </p:stCondLst>
                            <p:childTnLst>
                              <p:par>
                                <p:cTn id="140" presetID="11" presetClass="entr" presetSubtype="0" fill="hold" grpId="0" nodeType="afterEffect">
                                  <p:stCondLst>
                                    <p:cond delay="0"/>
                                  </p:stCondLst>
                                  <p:childTnLst>
                                    <p:set>
                                      <p:cBhvr>
                                        <p:cTn id="141"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28000"/>
                            </p:stCondLst>
                            <p:childTnLst>
                              <p:par>
                                <p:cTn id="143" presetID="11" presetClass="entr" presetSubtype="0" fill="hold" grpId="0" nodeType="afterEffect">
                                  <p:stCondLst>
                                    <p:cond delay="0"/>
                                  </p:stCondLst>
                                  <p:childTnLst>
                                    <p:set>
                                      <p:cBhvr>
                                        <p:cTn id="144"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4" name="click.wav"/>
                                        </p:tgtEl>
                                      </p:cMediaNode>
                                    </p:audio>
                                  </p:subTnLst>
                                </p:cTn>
                              </p:par>
                            </p:childTnLst>
                          </p:cTn>
                        </p:par>
                        <p:par>
                          <p:cTn id="145" fill="hold">
                            <p:stCondLst>
                              <p:cond delay="29000"/>
                            </p:stCondLst>
                            <p:childTnLst>
                              <p:par>
                                <p:cTn id="146" presetID="11" presetClass="entr" presetSubtype="0" fill="hold" grpId="0" nodeType="afterEffect">
                                  <p:stCondLst>
                                    <p:cond delay="0"/>
                                  </p:stCondLst>
                                  <p:childTnLst>
                                    <p:set>
                                      <p:cBhvr>
                                        <p:cTn id="147"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4" name="click.wav"/>
                                        </p:tgtEl>
                                      </p:cMediaNode>
                                    </p:audio>
                                  </p:subTnLst>
                                </p:cTn>
                              </p:par>
                            </p:childTnLst>
                          </p:cTn>
                        </p:par>
                        <p:par>
                          <p:cTn id="148" fill="hold">
                            <p:stCondLst>
                              <p:cond delay="30000"/>
                            </p:stCondLst>
                            <p:childTnLst>
                              <p:par>
                                <p:cTn id="149" presetID="11" presetClass="entr" presetSubtype="0" fill="hold" grpId="0" nodeType="afterEffect">
                                  <p:stCondLst>
                                    <p:cond delay="0"/>
                                  </p:stCondLst>
                                  <p:childTnLst>
                                    <p:set>
                                      <p:cBhvr>
                                        <p:cTn id="150"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49"/>
                  </p:tgtEl>
                </p:cond>
              </p:nextCondLst>
            </p:seq>
          </p:childTnLst>
        </p:cTn>
      </p:par>
    </p:tnLst>
    <p:bldLst>
      <p:bldP spid="11" grpId="0" animBg="1"/>
      <p:bldP spid="13"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28799" y="846146"/>
            <a:ext cx="6717766" cy="11532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400" b="1">
                <a:latin typeface="Times New Roman" panose="02020603050405020304" pitchFamily="18"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Số lỗi chính tả trong một bài văn của các em học sinh lớp 7A được cô giáo ghi lại trong bảng:</a:t>
            </a:r>
            <a:endParaRPr lang="vi-VN" sz="2400" b="1">
              <a:latin typeface="Times New Roman" panose="02020603050405020304" pitchFamily="18" charset="0"/>
              <a:cs typeface="Times New Roman" panose="02020603050405020304" pitchFamily="18" charset="0"/>
            </a:endParaRPr>
          </a:p>
        </p:txBody>
      </p:sp>
      <p:pic>
        <p:nvPicPr>
          <p:cNvPr id="10" name="Picture 2" descr="Tips làm đẹp cấp tốc 4 ngày cuối năm – Bạn đã biết chưa? | Mỹ thuật, Hoa,  Paint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5276"/>
            <a:ext cx="2657889" cy="179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5217" y="4393057"/>
            <a:ext cx="8558783" cy="2215991"/>
          </a:xfrm>
          <a:prstGeom prst="rect">
            <a:avLst/>
          </a:prstGeom>
          <a:noFill/>
        </p:spPr>
        <p:txBody>
          <a:bodyPr wrap="square" rtlCol="0">
            <a:spAutoFit/>
          </a:bodyPr>
          <a:lstStyle/>
          <a:p>
            <a:pPr>
              <a:lnSpc>
                <a:spcPct val="150000"/>
              </a:lnSpc>
            </a:pPr>
            <a:r>
              <a:rPr lang="en-US" sz="2300" b="1">
                <a:latin typeface="Times New Roman" panose="02020603050405020304" pitchFamily="18" charset="0"/>
                <a:cs typeface="Times New Roman" panose="02020603050405020304" pitchFamily="18" charset="0"/>
              </a:rPr>
              <a:t>A. </a:t>
            </a:r>
            <a:r>
              <a:rPr lang="en-US" sz="2300">
                <a:latin typeface="Times New Roman" panose="02020603050405020304" pitchFamily="18" charset="0"/>
                <a:cs typeface="Times New Roman" panose="02020603050405020304" pitchFamily="18" charset="0"/>
              </a:rPr>
              <a:t>Có 29 học sinh làm bài, dấu hiệu là số lỗi chính tả.</a:t>
            </a:r>
          </a:p>
          <a:p>
            <a:pPr>
              <a:lnSpc>
                <a:spcPct val="150000"/>
              </a:lnSpc>
            </a:pPr>
            <a:r>
              <a:rPr lang="en-US" sz="2300" b="1">
                <a:latin typeface="Times New Roman" panose="02020603050405020304" pitchFamily="18" charset="0"/>
                <a:cs typeface="Times New Roman" panose="02020603050405020304" pitchFamily="18" charset="0"/>
              </a:rPr>
              <a:t>B. </a:t>
            </a:r>
            <a:r>
              <a:rPr lang="en-US" sz="2300">
                <a:latin typeface="Times New Roman" panose="02020603050405020304" pitchFamily="18" charset="0"/>
                <a:cs typeface="Times New Roman" panose="02020603050405020304" pitchFamily="18" charset="0"/>
              </a:rPr>
              <a:t>Có 30 học sinh làm bài, dấu hiệu là số lỗi chính tả.</a:t>
            </a:r>
          </a:p>
          <a:p>
            <a:pPr>
              <a:lnSpc>
                <a:spcPct val="150000"/>
              </a:lnSpc>
            </a:pPr>
            <a:r>
              <a:rPr lang="en-US" sz="2300" b="1">
                <a:latin typeface="Times New Roman" panose="02020603050405020304" pitchFamily="18" charset="0"/>
                <a:cs typeface="Times New Roman" panose="02020603050405020304" pitchFamily="18" charset="0"/>
              </a:rPr>
              <a:t>C. </a:t>
            </a:r>
            <a:r>
              <a:rPr lang="en-US" sz="2300">
                <a:latin typeface="Times New Roman" panose="02020603050405020304" pitchFamily="18" charset="0"/>
                <a:cs typeface="Times New Roman" panose="02020603050405020304" pitchFamily="18" charset="0"/>
              </a:rPr>
              <a:t>Có 23 học sinh làm bài, dấu hiệu là số lỗi chính tả. </a:t>
            </a:r>
          </a:p>
          <a:p>
            <a:pPr>
              <a:lnSpc>
                <a:spcPct val="150000"/>
              </a:lnSpc>
            </a:pPr>
            <a:r>
              <a:rPr lang="en-US" sz="2300" b="1">
                <a:latin typeface="Times New Roman" panose="02020603050405020304" pitchFamily="18" charset="0"/>
                <a:cs typeface="Times New Roman" panose="02020603050405020304" pitchFamily="18" charset="0"/>
              </a:rPr>
              <a:t>D. </a:t>
            </a:r>
            <a:r>
              <a:rPr lang="en-US" sz="2300">
                <a:latin typeface="Times New Roman" panose="02020603050405020304" pitchFamily="18" charset="0"/>
                <a:cs typeface="Times New Roman" panose="02020603050405020304" pitchFamily="18" charset="0"/>
              </a:rPr>
              <a:t>Có 29 học sinh làm bài, dấu hiệu là số lỗi chính tả trong bài làm văn</a:t>
            </a:r>
          </a:p>
        </p:txBody>
      </p:sp>
      <p:graphicFrame>
        <p:nvGraphicFramePr>
          <p:cNvPr id="4" name="Table 3"/>
          <p:cNvGraphicFramePr>
            <a:graphicFrameLocks noGrp="1"/>
          </p:cNvGraphicFramePr>
          <p:nvPr>
            <p:extLst>
              <p:ext uri="{D42A27DB-BD31-4B8C-83A1-F6EECF244321}">
                <p14:modId xmlns:p14="http://schemas.microsoft.com/office/powerpoint/2010/main" val="3257516765"/>
              </p:ext>
            </p:extLst>
          </p:nvPr>
        </p:nvGraphicFramePr>
        <p:xfrm>
          <a:off x="2139682" y="2243632"/>
          <a:ext cx="6096000" cy="1371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2</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r>
                        <a:rPr lang="en-US" sz="2400">
                          <a:latin typeface="Times New Roman" panose="02020603050405020304" pitchFamily="18" charset="0"/>
                          <a:cs typeface="Times New Roman" panose="02020603050405020304" pitchFamily="18" charset="0"/>
                        </a:rPr>
                        <a:t>4</a:t>
                      </a:r>
                    </a:p>
                  </a:txBody>
                  <a:tcPr/>
                </a:tc>
                <a:tc>
                  <a:txBody>
                    <a:bodyPr/>
                    <a:lstStyle/>
                    <a:p>
                      <a:r>
                        <a:rPr lang="en-US" sz="2400">
                          <a:latin typeface="Times New Roman" panose="02020603050405020304" pitchFamily="18" charset="0"/>
                          <a:cs typeface="Times New Roman" panose="02020603050405020304" pitchFamily="18" charset="0"/>
                        </a:rPr>
                        <a:t>5</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2</a:t>
                      </a:r>
                    </a:p>
                  </a:txBody>
                  <a:tcPr/>
                </a:tc>
                <a:tc>
                  <a:txBody>
                    <a:bodyPr/>
                    <a:lstStyle/>
                    <a:p>
                      <a:r>
                        <a:rPr lang="en-US" sz="2400">
                          <a:latin typeface="Times New Roman" panose="02020603050405020304" pitchFamily="18" charset="0"/>
                          <a:cs typeface="Times New Roman" panose="02020603050405020304" pitchFamily="18" charset="0"/>
                        </a:rPr>
                        <a:t>5</a:t>
                      </a:r>
                    </a:p>
                  </a:txBody>
                  <a:tcPr/>
                </a:tc>
                <a:tc>
                  <a:txBody>
                    <a:bodyPr/>
                    <a:lstStyle/>
                    <a:p>
                      <a:r>
                        <a:rPr lang="en-US" sz="2400">
                          <a:latin typeface="Times New Roman" panose="02020603050405020304" pitchFamily="18" charset="0"/>
                          <a:cs typeface="Times New Roman" panose="02020603050405020304" pitchFamily="18" charset="0"/>
                        </a:rPr>
                        <a:t>3</a:t>
                      </a:r>
                    </a:p>
                  </a:txBody>
                  <a:tcPr/>
                </a:tc>
                <a:tc>
                  <a:txBody>
                    <a:bodyPr/>
                    <a:lstStyle/>
                    <a:p>
                      <a:r>
                        <a:rPr lang="en-US" sz="2400">
                          <a:latin typeface="Times New Roman" panose="02020603050405020304" pitchFamily="18" charset="0"/>
                          <a:cs typeface="Times New Roman" panose="02020603050405020304" pitchFamily="18" charset="0"/>
                        </a:rPr>
                        <a:t>4</a:t>
                      </a:r>
                    </a:p>
                  </a:txBody>
                  <a:tcPr/>
                </a:tc>
                <a:extLst>
                  <a:ext uri="{0D108BD9-81ED-4DB2-BD59-A6C34878D82A}">
                    <a16:rowId xmlns:a16="http://schemas.microsoft.com/office/drawing/2014/main" val="10000"/>
                  </a:ext>
                </a:extLst>
              </a:tr>
              <a:tr h="370840">
                <a:tc>
                  <a:txBody>
                    <a:bodyPr/>
                    <a:lstStyle/>
                    <a:p>
                      <a:r>
                        <a:rPr lang="en-US" sz="2400">
                          <a:latin typeface="Times New Roman" panose="02020603050405020304" pitchFamily="18" charset="0"/>
                          <a:cs typeface="Times New Roman" panose="02020603050405020304" pitchFamily="18" charset="0"/>
                        </a:rPr>
                        <a:t>2</a:t>
                      </a:r>
                    </a:p>
                  </a:txBody>
                  <a:tcPr/>
                </a:tc>
                <a:tc>
                  <a:txBody>
                    <a:bodyPr/>
                    <a:lstStyle/>
                    <a:p>
                      <a:r>
                        <a:rPr lang="en-US" sz="2400">
                          <a:latin typeface="Times New Roman" panose="02020603050405020304" pitchFamily="18" charset="0"/>
                          <a:cs typeface="Times New Roman" panose="02020603050405020304" pitchFamily="18" charset="0"/>
                        </a:rPr>
                        <a:t>4</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2</a:t>
                      </a:r>
                    </a:p>
                  </a:txBody>
                  <a:tcPr/>
                </a:tc>
                <a:extLst>
                  <a:ext uri="{0D108BD9-81ED-4DB2-BD59-A6C34878D82A}">
                    <a16:rowId xmlns:a16="http://schemas.microsoft.com/office/drawing/2014/main" val="10001"/>
                  </a:ext>
                </a:extLst>
              </a:tr>
              <a:tr h="370840">
                <a:tc>
                  <a:txBody>
                    <a:bodyPr/>
                    <a:lstStyle/>
                    <a:p>
                      <a:r>
                        <a:rPr lang="en-US" sz="2400">
                          <a:latin typeface="Times New Roman" panose="02020603050405020304" pitchFamily="18" charset="0"/>
                          <a:cs typeface="Times New Roman" panose="02020603050405020304" pitchFamily="18" charset="0"/>
                        </a:rPr>
                        <a:t>5</a:t>
                      </a:r>
                    </a:p>
                  </a:txBody>
                  <a:tcPr/>
                </a:tc>
                <a:tc>
                  <a:txBody>
                    <a:bodyPr/>
                    <a:lstStyle/>
                    <a:p>
                      <a:r>
                        <a:rPr lang="en-US" sz="2400">
                          <a:latin typeface="Times New Roman" panose="02020603050405020304" pitchFamily="18" charset="0"/>
                          <a:cs typeface="Times New Roman" panose="02020603050405020304" pitchFamily="18" charset="0"/>
                        </a:rPr>
                        <a:t>4</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1</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r>
                        <a:rPr lang="en-US" sz="2400">
                          <a:latin typeface="Times New Roman" panose="02020603050405020304" pitchFamily="18" charset="0"/>
                          <a:cs typeface="Times New Roman" panose="02020603050405020304" pitchFamily="18" charset="0"/>
                        </a:rPr>
                        <a:t>3</a:t>
                      </a:r>
                    </a:p>
                  </a:txBody>
                  <a:tcPr/>
                </a:tc>
                <a:tc>
                  <a:txBody>
                    <a:bodyPr/>
                    <a:lstStyle/>
                    <a:p>
                      <a:r>
                        <a:rPr lang="en-US" sz="2400">
                          <a:latin typeface="Times New Roman" panose="02020603050405020304" pitchFamily="18" charset="0"/>
                          <a:cs typeface="Times New Roman" panose="02020603050405020304" pitchFamily="18" charset="0"/>
                        </a:rPr>
                        <a:t>2</a:t>
                      </a:r>
                    </a:p>
                  </a:txBody>
                  <a:tcPr/>
                </a:tc>
                <a:tc>
                  <a:txBody>
                    <a:bodyPr/>
                    <a:lstStyle/>
                    <a:p>
                      <a:r>
                        <a:rPr lang="en-US" sz="2400">
                          <a:latin typeface="Times New Roman" panose="02020603050405020304" pitchFamily="18" charset="0"/>
                          <a:cs typeface="Times New Roman" panose="02020603050405020304" pitchFamily="18" charset="0"/>
                        </a:rPr>
                        <a:t>2</a:t>
                      </a:r>
                    </a:p>
                  </a:txBody>
                  <a:tcPr/>
                </a:tc>
                <a:tc>
                  <a:txBody>
                    <a:bodyPr/>
                    <a:lstStyle/>
                    <a:p>
                      <a:r>
                        <a:rPr lang="en-US" sz="2400">
                          <a:latin typeface="Times New Roman" panose="02020603050405020304" pitchFamily="18" charset="0"/>
                          <a:cs typeface="Times New Roman" panose="02020603050405020304" pitchFamily="18" charset="0"/>
                        </a:rPr>
                        <a:t>0</a:t>
                      </a:r>
                    </a:p>
                  </a:txBody>
                  <a:tcP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128017" y="3817088"/>
            <a:ext cx="8418548"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Hỏi lớp có bao nhiêu học sinh làm bài và dấu hiệu ở đây là gì?</a:t>
            </a:r>
          </a:p>
        </p:txBody>
      </p:sp>
      <p:sp>
        <p:nvSpPr>
          <p:cNvPr id="8" name="D1"/>
          <p:cNvSpPr/>
          <p:nvPr/>
        </p:nvSpPr>
        <p:spPr>
          <a:xfrm>
            <a:off x="307404" y="623502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9" name="D2" descr="Kết quả hình ảnh cho đúng sai png"/>
          <p:cNvPicPr>
            <a:picLocks noChangeAspect="1" noChangeArrowheads="1"/>
          </p:cNvPicPr>
          <p:nvPr/>
        </p:nvPicPr>
        <p:blipFill>
          <a:blip r:embed="rId7"/>
          <a:srcRect/>
          <a:stretch>
            <a:fillRect/>
          </a:stretch>
        </p:blipFill>
        <p:spPr bwMode="auto">
          <a:xfrm>
            <a:off x="307404" y="6196920"/>
            <a:ext cx="304800" cy="304800"/>
          </a:xfrm>
          <a:prstGeom prst="rect">
            <a:avLst/>
          </a:prstGeom>
          <a:noFill/>
          <a:ln w="9525">
            <a:noFill/>
            <a:miter lim="800000"/>
            <a:headEnd/>
            <a:tailEnd/>
          </a:ln>
        </p:spPr>
      </p:pic>
      <p:sp>
        <p:nvSpPr>
          <p:cNvPr id="11" name="S3"/>
          <p:cNvSpPr/>
          <p:nvPr/>
        </p:nvSpPr>
        <p:spPr>
          <a:xfrm>
            <a:off x="307404" y="4613965"/>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2" name="SS3" descr="Hình ảnh có liên quan"/>
          <p:cNvPicPr>
            <a:picLocks noChangeAspect="1" noChangeArrowheads="1"/>
          </p:cNvPicPr>
          <p:nvPr/>
        </p:nvPicPr>
        <p:blipFill>
          <a:blip r:embed="rId8"/>
          <a:srcRect l="14398" t="13542" r="14490" b="14236"/>
          <a:stretch>
            <a:fillRect/>
          </a:stretch>
        </p:blipFill>
        <p:spPr bwMode="auto">
          <a:xfrm>
            <a:off x="307404" y="4596503"/>
            <a:ext cx="252413" cy="255587"/>
          </a:xfrm>
          <a:prstGeom prst="rect">
            <a:avLst/>
          </a:prstGeom>
          <a:noFill/>
          <a:ln w="9525">
            <a:noFill/>
            <a:miter lim="800000"/>
            <a:headEnd/>
            <a:tailEnd/>
          </a:ln>
        </p:spPr>
      </p:pic>
      <p:sp>
        <p:nvSpPr>
          <p:cNvPr id="13" name="S3"/>
          <p:cNvSpPr/>
          <p:nvPr/>
        </p:nvSpPr>
        <p:spPr>
          <a:xfrm>
            <a:off x="307404" y="5148800"/>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4" name="SS3" descr="Hình ảnh có liên quan"/>
          <p:cNvPicPr>
            <a:picLocks noChangeAspect="1" noChangeArrowheads="1"/>
          </p:cNvPicPr>
          <p:nvPr/>
        </p:nvPicPr>
        <p:blipFill>
          <a:blip r:embed="rId8"/>
          <a:srcRect l="14398" t="13542" r="14490" b="14236"/>
          <a:stretch>
            <a:fillRect/>
          </a:stretch>
        </p:blipFill>
        <p:spPr bwMode="auto">
          <a:xfrm>
            <a:off x="307404" y="5131338"/>
            <a:ext cx="252413" cy="255587"/>
          </a:xfrm>
          <a:prstGeom prst="rect">
            <a:avLst/>
          </a:prstGeom>
          <a:noFill/>
          <a:ln w="9525">
            <a:noFill/>
            <a:miter lim="800000"/>
            <a:headEnd/>
            <a:tailEnd/>
          </a:ln>
        </p:spPr>
      </p:pic>
      <p:sp>
        <p:nvSpPr>
          <p:cNvPr id="15" name="S3"/>
          <p:cNvSpPr/>
          <p:nvPr/>
        </p:nvSpPr>
        <p:spPr>
          <a:xfrm>
            <a:off x="307404" y="5681591"/>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6" name="SS3" descr="Hình ảnh có liên quan"/>
          <p:cNvPicPr>
            <a:picLocks noChangeAspect="1" noChangeArrowheads="1"/>
          </p:cNvPicPr>
          <p:nvPr/>
        </p:nvPicPr>
        <p:blipFill>
          <a:blip r:embed="rId8"/>
          <a:srcRect l="14398" t="13542" r="14490" b="14236"/>
          <a:stretch>
            <a:fillRect/>
          </a:stretch>
        </p:blipFill>
        <p:spPr bwMode="auto">
          <a:xfrm>
            <a:off x="307404" y="5664129"/>
            <a:ext cx="252413" cy="255587"/>
          </a:xfrm>
          <a:prstGeom prst="rect">
            <a:avLst/>
          </a:prstGeom>
          <a:noFill/>
          <a:ln w="9525">
            <a:noFill/>
            <a:miter lim="800000"/>
            <a:headEnd/>
            <a:tailEnd/>
          </a:ln>
        </p:spPr>
      </p:pic>
      <p:pic>
        <p:nvPicPr>
          <p:cNvPr id="17" name="Picture 16">
            <a:hlinkClick r:id="rId9"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880" b="100000" l="0" r="97414"/>
                    </a14:imgEffect>
                  </a14:imgLayer>
                </a14:imgProps>
              </a:ext>
            </a:extLst>
          </a:blip>
          <a:stretch>
            <a:fillRect/>
          </a:stretch>
        </p:blipFill>
        <p:spPr>
          <a:xfrm>
            <a:off x="8159724" y="278063"/>
            <a:ext cx="773683" cy="758120"/>
          </a:xfrm>
          <a:prstGeom prst="rect">
            <a:avLst/>
          </a:prstGeom>
        </p:spPr>
      </p:pic>
      <p:sp>
        <p:nvSpPr>
          <p:cNvPr id="18" name="Rounded Rectangle 17"/>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9" name="Rounded Rectangle 18"/>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20" name="Rounded Rectangle 19"/>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21" name="Rounded Rectangle 20"/>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22" name="Rounded Rectangle 21"/>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23" name="Rounded Rectangle 22"/>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4" name="Rounded Rectangle 23"/>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5" name="Rounded Rectangle 24"/>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6" name="Rounded Rectangle 25"/>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7" name="Rounded Rectangle 26"/>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8" name="Rounded Rectangle 27"/>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9" name="Rounded Rectangle 28"/>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30" name="Rounded Rectangle 29"/>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31" name="Rounded Rectangle 30"/>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32" name="Rounded Rectangle 31"/>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33" name="Rounded Rectangle 32"/>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4" name="Rounded Rectangle 33"/>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5" name="Rounded Rectangle 34"/>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6" name="Rounded Rectangle 35"/>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7" name="Rounded Rectangle 36"/>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8" name="Rounded Rectangle 37"/>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9" name="Rounded Rectangle 38"/>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0" name="Rounded Rectangle 39"/>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1" name="Rounded Rectangle 40"/>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2" name="Rounded Rectangle 41"/>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3" name="Rounded Rectangle 42"/>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4" name="Rounded Rectangle 43"/>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5" name="Rounded Rectangle 44"/>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6" name="Rounded Rectangle 45"/>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7" name="Rounded Rectangle 46"/>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8" name="Rounded Rectangle 47"/>
          <p:cNvSpPr/>
          <p:nvPr/>
        </p:nvSpPr>
        <p:spPr>
          <a:xfrm>
            <a:off x="5142893" y="1923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9"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24613" y="63743"/>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0332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8"/>
                                        </p:tgtEl>
                                        <p:attrNameLst>
                                          <p:attrName>style.color</p:attrName>
                                        </p:attrNameLst>
                                      </p:cBhvr>
                                      <p:to>
                                        <a:schemeClr val="accent2"/>
                                      </p:to>
                                    </p:animClr>
                                    <p:animClr clrSpc="rgb" dir="cw">
                                      <p:cBhvr>
                                        <p:cTn id="11" dur="500" fill="hold"/>
                                        <p:tgtEl>
                                          <p:spTgt spid="8"/>
                                        </p:tgtEl>
                                        <p:attrNameLst>
                                          <p:attrName>fillcolor</p:attrName>
                                        </p:attrNameLst>
                                      </p:cBhvr>
                                      <p:to>
                                        <a:schemeClr val="accent2"/>
                                      </p:to>
                                    </p:animClr>
                                    <p:set>
                                      <p:cBhvr>
                                        <p:cTn id="12" dur="500" fill="hold"/>
                                        <p:tgtEl>
                                          <p:spTgt spid="8"/>
                                        </p:tgtEl>
                                        <p:attrNameLst>
                                          <p:attrName>fill.type</p:attrName>
                                        </p:attrNameLst>
                                      </p:cBhvr>
                                      <p:to>
                                        <p:strVal val="solid"/>
                                      </p:to>
                                    </p:set>
                                    <p:set>
                                      <p:cBhvr>
                                        <p:cTn id="13" dur="500" fill="hold"/>
                                        <p:tgtEl>
                                          <p:spTgt spid="8"/>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1"/>
                                        </p:tgtEl>
                                        <p:attrNameLst>
                                          <p:attrName>style.color</p:attrName>
                                        </p:attrNameLst>
                                      </p:cBhvr>
                                      <p:to>
                                        <a:schemeClr val="accent2"/>
                                      </p:to>
                                    </p:animClr>
                                    <p:animClr clrSpc="rgb" dir="cw">
                                      <p:cBhvr>
                                        <p:cTn id="19" dur="500" fill="hold"/>
                                        <p:tgtEl>
                                          <p:spTgt spid="11"/>
                                        </p:tgtEl>
                                        <p:attrNameLst>
                                          <p:attrName>fillcolor</p:attrName>
                                        </p:attrNameLst>
                                      </p:cBhvr>
                                      <p:to>
                                        <a:schemeClr val="accent2"/>
                                      </p:to>
                                    </p:animClr>
                                    <p:set>
                                      <p:cBhvr>
                                        <p:cTn id="20" dur="500" fill="hold"/>
                                        <p:tgtEl>
                                          <p:spTgt spid="11"/>
                                        </p:tgtEl>
                                        <p:attrNameLst>
                                          <p:attrName>fill.type</p:attrName>
                                        </p:attrNameLst>
                                      </p:cBhvr>
                                      <p:to>
                                        <p:strVal val="solid"/>
                                      </p:to>
                                    </p:set>
                                    <p:set>
                                      <p:cBhvr>
                                        <p:cTn id="21" dur="500" fill="hold"/>
                                        <p:tgtEl>
                                          <p:spTgt spid="11"/>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3"/>
                                        </p:tgtEl>
                                        <p:attrNameLst>
                                          <p:attrName>style.color</p:attrName>
                                        </p:attrNameLst>
                                      </p:cBhvr>
                                      <p:to>
                                        <a:schemeClr val="accent2"/>
                                      </p:to>
                                    </p:animClr>
                                    <p:animClr clrSpc="rgb" dir="cw">
                                      <p:cBhvr>
                                        <p:cTn id="31" dur="500" fill="hold"/>
                                        <p:tgtEl>
                                          <p:spTgt spid="13"/>
                                        </p:tgtEl>
                                        <p:attrNameLst>
                                          <p:attrName>fillcolor</p:attrName>
                                        </p:attrNameLst>
                                      </p:cBhvr>
                                      <p:to>
                                        <a:schemeClr val="accent2"/>
                                      </p:to>
                                    </p:animClr>
                                    <p:set>
                                      <p:cBhvr>
                                        <p:cTn id="32" dur="500" fill="hold"/>
                                        <p:tgtEl>
                                          <p:spTgt spid="13"/>
                                        </p:tgtEl>
                                        <p:attrNameLst>
                                          <p:attrName>fill.type</p:attrName>
                                        </p:attrNameLst>
                                      </p:cBhvr>
                                      <p:to>
                                        <p:strVal val="solid"/>
                                      </p:to>
                                    </p:set>
                                    <p:set>
                                      <p:cBhvr>
                                        <p:cTn id="33" dur="500" fill="hold"/>
                                        <p:tgtEl>
                                          <p:spTgt spid="1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5"/>
                                        </p:tgtEl>
                                        <p:attrNameLst>
                                          <p:attrName>style.color</p:attrName>
                                        </p:attrNameLst>
                                      </p:cBhvr>
                                      <p:to>
                                        <a:schemeClr val="accent2"/>
                                      </p:to>
                                    </p:animClr>
                                    <p:animClr clrSpc="rgb" dir="cw">
                                      <p:cBhvr>
                                        <p:cTn id="43" dur="500" fill="hold"/>
                                        <p:tgtEl>
                                          <p:spTgt spid="15"/>
                                        </p:tgtEl>
                                        <p:attrNameLst>
                                          <p:attrName>fillcolor</p:attrName>
                                        </p:attrNameLst>
                                      </p:cBhvr>
                                      <p:to>
                                        <a:schemeClr val="accent2"/>
                                      </p:to>
                                    </p:animClr>
                                    <p:set>
                                      <p:cBhvr>
                                        <p:cTn id="44" dur="500" fill="hold"/>
                                        <p:tgtEl>
                                          <p:spTgt spid="15"/>
                                        </p:tgtEl>
                                        <p:attrNameLst>
                                          <p:attrName>fill.type</p:attrName>
                                        </p:attrNameLst>
                                      </p:cBhvr>
                                      <p:to>
                                        <p:strVal val="solid"/>
                                      </p:to>
                                    </p:set>
                                    <p:set>
                                      <p:cBhvr>
                                        <p:cTn id="45" dur="500" fill="hold"/>
                                        <p:tgtEl>
                                          <p:spTgt spid="15"/>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49"/>
                  </p:tgtEl>
                </p:cond>
              </p:nextCondLst>
            </p:seq>
          </p:childTnLst>
        </p:cTn>
      </p:par>
    </p:tnLst>
    <p:bldLst>
      <p:bldP spid="11" grpId="0" animBg="1"/>
      <p:bldP spid="13"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9194" y="1501912"/>
            <a:ext cx="8117371" cy="115327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400" b="1">
                <a:latin typeface="Times New Roman" panose="02020603050405020304" pitchFamily="18" charset="0"/>
                <a:cs typeface="Times New Roman" panose="02020603050405020304" pitchFamily="18" charset="0"/>
              </a:rPr>
              <a:t>4. </a:t>
            </a:r>
            <a:r>
              <a:rPr lang="en-US" sz="2400">
                <a:latin typeface="Times New Roman" panose="02020603050405020304" pitchFamily="18" charset="0"/>
                <a:cs typeface="Times New Roman" panose="02020603050405020304" pitchFamily="18" charset="0"/>
              </a:rPr>
              <a:t>Một cửa hàng đem cân một số bao gạo (đơn vị kg) kết quả được ghi lại trong bảng sau:</a:t>
            </a:r>
            <a:endParaRPr lang="vi-VN" sz="2400" b="1">
              <a:latin typeface="Times New Roman" panose="02020603050405020304" pitchFamily="18" charset="0"/>
              <a:cs typeface="Times New Roman" panose="02020603050405020304" pitchFamily="18" charset="0"/>
            </a:endParaRPr>
          </a:p>
        </p:txBody>
      </p:sp>
      <p:pic>
        <p:nvPicPr>
          <p:cNvPr id="10" name="Picture 2" descr="Tips làm đẹp cấp tốc 4 ngày cuối năm – Bạn đã biết chưa? | Mỹ thuật, Hoa,  Painti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5276"/>
            <a:ext cx="2657889" cy="179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73894" y="5462358"/>
            <a:ext cx="5372671" cy="1154162"/>
          </a:xfrm>
          <a:prstGeom prst="rect">
            <a:avLst/>
          </a:prstGeom>
          <a:noFill/>
        </p:spPr>
        <p:txBody>
          <a:bodyPr wrap="square" rtlCol="0">
            <a:spAutoFit/>
          </a:bodyPr>
          <a:lstStyle/>
          <a:p>
            <a:pPr>
              <a:lnSpc>
                <a:spcPct val="150000"/>
              </a:lnSpc>
            </a:pPr>
            <a:r>
              <a:rPr lang="en-US" sz="2300" b="1">
                <a:latin typeface="Times New Roman" panose="02020603050405020304" pitchFamily="18" charset="0"/>
                <a:cs typeface="Times New Roman" panose="02020603050405020304" pitchFamily="18" charset="0"/>
              </a:rPr>
              <a:t>A. </a:t>
            </a:r>
            <a:r>
              <a:rPr lang="en-US" sz="2300">
                <a:latin typeface="Times New Roman" panose="02020603050405020304" pitchFamily="18" charset="0"/>
                <a:cs typeface="Times New Roman" panose="02020603050405020304" pitchFamily="18" charset="0"/>
              </a:rPr>
              <a:t>12			</a:t>
            </a:r>
            <a:r>
              <a:rPr lang="en-US" sz="2300" b="1">
                <a:latin typeface="Times New Roman" panose="02020603050405020304" pitchFamily="18" charset="0"/>
                <a:cs typeface="Times New Roman" panose="02020603050405020304" pitchFamily="18" charset="0"/>
              </a:rPr>
              <a:t>B. </a:t>
            </a:r>
            <a:r>
              <a:rPr lang="en-US" sz="2300">
                <a:latin typeface="Times New Roman" panose="02020603050405020304" pitchFamily="18" charset="0"/>
                <a:cs typeface="Times New Roman" panose="02020603050405020304" pitchFamily="18" charset="0"/>
              </a:rPr>
              <a:t>13</a:t>
            </a:r>
          </a:p>
          <a:p>
            <a:pPr>
              <a:lnSpc>
                <a:spcPct val="150000"/>
              </a:lnSpc>
            </a:pPr>
            <a:r>
              <a:rPr lang="en-US" sz="2300" b="1">
                <a:latin typeface="Times New Roman" panose="02020603050405020304" pitchFamily="18" charset="0"/>
                <a:cs typeface="Times New Roman" panose="02020603050405020304" pitchFamily="18" charset="0"/>
              </a:rPr>
              <a:t>C. </a:t>
            </a:r>
            <a:r>
              <a:rPr lang="en-US" sz="2300">
                <a:latin typeface="Times New Roman" panose="02020603050405020304" pitchFamily="18" charset="0"/>
                <a:cs typeface="Times New Roman" panose="02020603050405020304" pitchFamily="18" charset="0"/>
              </a:rPr>
              <a:t>14			</a:t>
            </a:r>
            <a:r>
              <a:rPr lang="en-US" sz="2300" b="1">
                <a:latin typeface="Times New Roman" panose="02020603050405020304" pitchFamily="18" charset="0"/>
                <a:cs typeface="Times New Roman" panose="02020603050405020304" pitchFamily="18" charset="0"/>
              </a:rPr>
              <a:t>D. </a:t>
            </a:r>
            <a:r>
              <a:rPr lang="en-US" sz="2300">
                <a:latin typeface="Times New Roman" panose="02020603050405020304" pitchFamily="18" charset="0"/>
                <a:cs typeface="Times New Roman" panose="02020603050405020304" pitchFamily="18" charset="0"/>
              </a:rPr>
              <a:t>32</a:t>
            </a:r>
          </a:p>
        </p:txBody>
      </p:sp>
      <p:sp>
        <p:nvSpPr>
          <p:cNvPr id="6" name="TextBox 5"/>
          <p:cNvSpPr txBox="1"/>
          <p:nvPr/>
        </p:nvSpPr>
        <p:spPr>
          <a:xfrm>
            <a:off x="1685354" y="4800642"/>
            <a:ext cx="635556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Có bao nhiêu bao gạo cân nặng hơn 50 kg?</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417090697"/>
                  </p:ext>
                </p:extLst>
              </p:nvPr>
            </p:nvGraphicFramePr>
            <p:xfrm>
              <a:off x="471493" y="3071826"/>
              <a:ext cx="7922699" cy="1528765"/>
            </p:xfrm>
            <a:graphic>
              <a:graphicData uri="http://schemas.openxmlformats.org/drawingml/2006/table">
                <a:tbl>
                  <a:tblPr firstRow="1" bandRow="1">
                    <a:tableStyleId>{5940675A-B579-460E-94D1-54222C63F5DA}</a:tableStyleId>
                  </a:tblPr>
                  <a:tblGrid>
                    <a:gridCol w="1751264">
                      <a:extLst>
                        <a:ext uri="{9D8B030D-6E8A-4147-A177-3AD203B41FA5}">
                          <a16:colId xmlns:a16="http://schemas.microsoft.com/office/drawing/2014/main" val="20000"/>
                        </a:ext>
                      </a:extLst>
                    </a:gridCol>
                    <a:gridCol w="809987">
                      <a:extLst>
                        <a:ext uri="{9D8B030D-6E8A-4147-A177-3AD203B41FA5}">
                          <a16:colId xmlns:a16="http://schemas.microsoft.com/office/drawing/2014/main" val="20001"/>
                        </a:ext>
                      </a:extLst>
                    </a:gridCol>
                    <a:gridCol w="809987">
                      <a:extLst>
                        <a:ext uri="{9D8B030D-6E8A-4147-A177-3AD203B41FA5}">
                          <a16:colId xmlns:a16="http://schemas.microsoft.com/office/drawing/2014/main" val="20002"/>
                        </a:ext>
                      </a:extLst>
                    </a:gridCol>
                    <a:gridCol w="809987">
                      <a:extLst>
                        <a:ext uri="{9D8B030D-6E8A-4147-A177-3AD203B41FA5}">
                          <a16:colId xmlns:a16="http://schemas.microsoft.com/office/drawing/2014/main" val="20003"/>
                        </a:ext>
                      </a:extLst>
                    </a:gridCol>
                    <a:gridCol w="809987">
                      <a:extLst>
                        <a:ext uri="{9D8B030D-6E8A-4147-A177-3AD203B41FA5}">
                          <a16:colId xmlns:a16="http://schemas.microsoft.com/office/drawing/2014/main" val="20004"/>
                        </a:ext>
                      </a:extLst>
                    </a:gridCol>
                    <a:gridCol w="809987">
                      <a:extLst>
                        <a:ext uri="{9D8B030D-6E8A-4147-A177-3AD203B41FA5}">
                          <a16:colId xmlns:a16="http://schemas.microsoft.com/office/drawing/2014/main" val="20005"/>
                        </a:ext>
                      </a:extLst>
                    </a:gridCol>
                    <a:gridCol w="809987">
                      <a:extLst>
                        <a:ext uri="{9D8B030D-6E8A-4147-A177-3AD203B41FA5}">
                          <a16:colId xmlns:a16="http://schemas.microsoft.com/office/drawing/2014/main" val="20006"/>
                        </a:ext>
                      </a:extLst>
                    </a:gridCol>
                    <a:gridCol w="1311513">
                      <a:extLst>
                        <a:ext uri="{9D8B030D-6E8A-4147-A177-3AD203B41FA5}">
                          <a16:colId xmlns:a16="http://schemas.microsoft.com/office/drawing/2014/main" val="20007"/>
                        </a:ext>
                      </a:extLst>
                    </a:gridCol>
                  </a:tblGrid>
                  <a:tr h="354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Times New Roman" panose="02020603050405020304" pitchFamily="18" charset="0"/>
                              <a:cs typeface="Times New Roman" panose="02020603050405020304" pitchFamily="18" charset="0"/>
                            </a:rPr>
                            <a:t>Khối</a:t>
                          </a:r>
                          <a:r>
                            <a:rPr lang="en-US" sz="2200" baseline="0">
                              <a:latin typeface="Times New Roman" panose="02020603050405020304" pitchFamily="18" charset="0"/>
                              <a:cs typeface="Times New Roman" panose="02020603050405020304" pitchFamily="18" charset="0"/>
                            </a:rPr>
                            <a:t> lượng 1 bao (x)</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40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45</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50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55</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60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a:latin typeface="Times New Roman" panose="02020603050405020304" pitchFamily="18" charset="0"/>
                              <a:cs typeface="Times New Roman" panose="02020603050405020304" pitchFamily="18" charset="0"/>
                            </a:rPr>
                            <a:t>65</a:t>
                          </a:r>
                          <a:endParaRPr lang="en-US" sz="2200" b="0">
                            <a:latin typeface="Times New Roman" panose="02020603050405020304" pitchFamily="18" charset="0"/>
                            <a:cs typeface="Times New Roman" panose="02020603050405020304" pitchFamily="18" charset="0"/>
                          </a:endParaRPr>
                        </a:p>
                      </a:txBody>
                      <a:tcPr anchor="ctr"/>
                    </a:tc>
                    <a:tc>
                      <a:txBody>
                        <a:bodyPr/>
                        <a:lstStyle/>
                        <a:p>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7667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a:latin typeface="Times New Roman" panose="02020603050405020304" pitchFamily="18" charset="0"/>
                              <a:cs typeface="Times New Roman" panose="02020603050405020304" pitchFamily="18" charset="0"/>
                            </a:rPr>
                            <a:t>Tần</a:t>
                          </a:r>
                          <a:r>
                            <a:rPr lang="en-US" sz="2200" baseline="0">
                              <a:latin typeface="Times New Roman" panose="02020603050405020304" pitchFamily="18" charset="0"/>
                              <a:cs typeface="Times New Roman" panose="02020603050405020304" pitchFamily="18" charset="0"/>
                            </a:rPr>
                            <a:t> số (n)</a:t>
                          </a:r>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2</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3</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6</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8</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4</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1</m:t>
                                </m:r>
                              </m:oMath>
                            </m:oMathPara>
                          </a14:m>
                          <a:endParaRPr lang="en-US" sz="2200">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en-US" sz="2200" smtClean="0">
                                    <a:latin typeface="Cambria Math" panose="02040503050406030204" pitchFamily="18" charset="0"/>
                                  </a:rPr>
                                  <m:t>𝑁</m:t>
                                </m:r>
                                <m:r>
                                  <a:rPr lang="en-US" sz="2200" smtClean="0">
                                    <a:latin typeface="Cambria Math" panose="02040503050406030204" pitchFamily="18" charset="0"/>
                                  </a:rPr>
                                  <m:t>=24</m:t>
                                </m:r>
                              </m:oMath>
                            </m:oMathPara>
                          </a14:m>
                          <a:endParaRPr lang="en-US" sz="220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417090697"/>
                  </p:ext>
                </p:extLst>
              </p:nvPr>
            </p:nvGraphicFramePr>
            <p:xfrm>
              <a:off x="471493" y="3071826"/>
              <a:ext cx="7922699" cy="1528765"/>
            </p:xfrm>
            <a:graphic>
              <a:graphicData uri="http://schemas.openxmlformats.org/drawingml/2006/table">
                <a:tbl>
                  <a:tblPr firstRow="1" bandRow="1">
                    <a:tableStyleId>{5940675A-B579-460E-94D1-54222C63F5DA}</a:tableStyleId>
                  </a:tblPr>
                  <a:tblGrid>
                    <a:gridCol w="1751264"/>
                    <a:gridCol w="809987"/>
                    <a:gridCol w="809987"/>
                    <a:gridCol w="809987"/>
                    <a:gridCol w="809987"/>
                    <a:gridCol w="809987"/>
                    <a:gridCol w="809987"/>
                    <a:gridCol w="1311513"/>
                  </a:tblGrid>
                  <a:tr h="76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Khối</a:t>
                          </a:r>
                          <a:r>
                            <a:rPr lang="en-US" sz="2200" baseline="0" smtClean="0">
                              <a:latin typeface="Times New Roman" panose="02020603050405020304" pitchFamily="18" charset="0"/>
                              <a:cs typeface="Times New Roman" panose="02020603050405020304" pitchFamily="18" charset="0"/>
                            </a:rPr>
                            <a:t> lượng 1 bao (x)</a:t>
                          </a:r>
                          <a:endParaRPr lang="en-US" sz="2200" b="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40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45</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50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55</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60</a:t>
                          </a:r>
                          <a:endParaRPr lang="en-US" sz="2200" b="0">
                            <a:latin typeface="Times New Roman" panose="02020603050405020304" pitchFamily="18" charset="0"/>
                            <a:cs typeface="Times New Roman" panose="02020603050405020304" pitchFamily="18" charset="0"/>
                          </a:endParaRPr>
                        </a:p>
                      </a:txBody>
                      <a:tcPr anchor="ctr"/>
                    </a:tc>
                    <a:tc>
                      <a:txBody>
                        <a:bodyPr/>
                        <a:lstStyle/>
                        <a:p>
                          <a:pPr algn="ctr"/>
                          <a:r>
                            <a:rPr lang="en-US" sz="2200" smtClean="0">
                              <a:latin typeface="Times New Roman" panose="02020603050405020304" pitchFamily="18" charset="0"/>
                              <a:cs typeface="Times New Roman" panose="02020603050405020304" pitchFamily="18" charset="0"/>
                            </a:rPr>
                            <a:t>65</a:t>
                          </a:r>
                          <a:endParaRPr lang="en-US" sz="2200" b="0">
                            <a:latin typeface="Times New Roman" panose="02020603050405020304" pitchFamily="18" charset="0"/>
                            <a:cs typeface="Times New Roman" panose="02020603050405020304" pitchFamily="18" charset="0"/>
                          </a:endParaRPr>
                        </a:p>
                      </a:txBody>
                      <a:tcPr anchor="ctr"/>
                    </a:tc>
                    <a:tc>
                      <a:txBody>
                        <a:bodyPr/>
                        <a:lstStyle/>
                        <a:p>
                          <a:endParaRPr lang="en-US" sz="2200">
                            <a:latin typeface="Times New Roman" panose="02020603050405020304" pitchFamily="18" charset="0"/>
                            <a:cs typeface="Times New Roman" panose="02020603050405020304" pitchFamily="18" charset="0"/>
                          </a:endParaRPr>
                        </a:p>
                      </a:txBody>
                      <a:tcPr anchor="ctr"/>
                    </a:tc>
                  </a:tr>
                  <a:tr h="7667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smtClean="0">
                              <a:latin typeface="Times New Roman" panose="02020603050405020304" pitchFamily="18" charset="0"/>
                              <a:cs typeface="Times New Roman" panose="02020603050405020304" pitchFamily="18" charset="0"/>
                            </a:rPr>
                            <a:t>Tần</a:t>
                          </a:r>
                          <a:r>
                            <a:rPr lang="en-US" sz="2200" baseline="0" smtClean="0">
                              <a:latin typeface="Times New Roman" panose="02020603050405020304" pitchFamily="18" charset="0"/>
                              <a:cs typeface="Times New Roman" panose="02020603050405020304" pitchFamily="18" charset="0"/>
                            </a:rPr>
                            <a:t> số (n)</a:t>
                          </a:r>
                          <a:endParaRPr lang="en-US" sz="2200" smtClean="0">
                            <a:latin typeface="Times New Roman" panose="02020603050405020304" pitchFamily="18" charset="0"/>
                            <a:cs typeface="Times New Roman" panose="02020603050405020304" pitchFamily="18" charset="0"/>
                          </a:endParaRPr>
                        </a:p>
                      </a:txBody>
                      <a:tcPr anchor="ctr"/>
                    </a:tc>
                    <a:tc>
                      <a:txBody>
                        <a:bodyPr/>
                        <a:lstStyle/>
                        <a:p>
                          <a:endParaRPr lang="en-US"/>
                        </a:p>
                      </a:txBody>
                      <a:tcPr anchor="ctr">
                        <a:blipFill rotWithShape="0">
                          <a:blip r:embed="rId8"/>
                          <a:stretch>
                            <a:fillRect l="-216541" t="-104762" r="-663910" b="-1587"/>
                          </a:stretch>
                        </a:blipFill>
                      </a:tcPr>
                    </a:tc>
                    <a:tc>
                      <a:txBody>
                        <a:bodyPr/>
                        <a:lstStyle/>
                        <a:p>
                          <a:endParaRPr lang="en-US"/>
                        </a:p>
                      </a:txBody>
                      <a:tcPr anchor="ctr">
                        <a:blipFill rotWithShape="0">
                          <a:blip r:embed="rId8"/>
                          <a:stretch>
                            <a:fillRect l="-316541" t="-104762" r="-563910" b="-1587"/>
                          </a:stretch>
                        </a:blipFill>
                      </a:tcPr>
                    </a:tc>
                    <a:tc>
                      <a:txBody>
                        <a:bodyPr/>
                        <a:lstStyle/>
                        <a:p>
                          <a:endParaRPr lang="en-US"/>
                        </a:p>
                      </a:txBody>
                      <a:tcPr anchor="ctr">
                        <a:blipFill rotWithShape="0">
                          <a:blip r:embed="rId8"/>
                          <a:stretch>
                            <a:fillRect l="-416541" t="-104762" r="-463910" b="-1587"/>
                          </a:stretch>
                        </a:blipFill>
                      </a:tcPr>
                    </a:tc>
                    <a:tc>
                      <a:txBody>
                        <a:bodyPr/>
                        <a:lstStyle/>
                        <a:p>
                          <a:endParaRPr lang="en-US"/>
                        </a:p>
                      </a:txBody>
                      <a:tcPr anchor="ctr">
                        <a:blipFill rotWithShape="0">
                          <a:blip r:embed="rId8"/>
                          <a:stretch>
                            <a:fillRect l="-516541" t="-104762" r="-363910" b="-1587"/>
                          </a:stretch>
                        </a:blipFill>
                      </a:tcPr>
                    </a:tc>
                    <a:tc>
                      <a:txBody>
                        <a:bodyPr/>
                        <a:lstStyle/>
                        <a:p>
                          <a:endParaRPr lang="en-US"/>
                        </a:p>
                      </a:txBody>
                      <a:tcPr anchor="ctr">
                        <a:blipFill rotWithShape="0">
                          <a:blip r:embed="rId8"/>
                          <a:stretch>
                            <a:fillRect l="-616541" t="-104762" r="-263910" b="-1587"/>
                          </a:stretch>
                        </a:blipFill>
                      </a:tcPr>
                    </a:tc>
                    <a:tc>
                      <a:txBody>
                        <a:bodyPr/>
                        <a:lstStyle/>
                        <a:p>
                          <a:endParaRPr lang="en-US"/>
                        </a:p>
                      </a:txBody>
                      <a:tcPr anchor="ctr">
                        <a:blipFill rotWithShape="0">
                          <a:blip r:embed="rId8"/>
                          <a:stretch>
                            <a:fillRect l="-716541" t="-104762" r="-163910" b="-1587"/>
                          </a:stretch>
                        </a:blipFill>
                      </a:tcPr>
                    </a:tc>
                    <a:tc>
                      <a:txBody>
                        <a:bodyPr/>
                        <a:lstStyle/>
                        <a:p>
                          <a:endParaRPr lang="en-US"/>
                        </a:p>
                      </a:txBody>
                      <a:tcPr anchor="ctr">
                        <a:blipFill rotWithShape="0">
                          <a:blip r:embed="rId8"/>
                          <a:stretch>
                            <a:fillRect l="-505116" t="-104762" r="-1395" b="-1587"/>
                          </a:stretch>
                        </a:blipFill>
                      </a:tcPr>
                    </a:tc>
                  </a:tr>
                </a:tbl>
              </a:graphicData>
            </a:graphic>
          </p:graphicFrame>
        </mc:Fallback>
      </mc:AlternateContent>
      <p:sp>
        <p:nvSpPr>
          <p:cNvPr id="11" name="D1"/>
          <p:cNvSpPr/>
          <p:nvPr/>
        </p:nvSpPr>
        <p:spPr>
          <a:xfrm>
            <a:off x="5551291" y="566765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2" name="D2" descr="Kết quả hình ảnh cho đúng sai png"/>
          <p:cNvPicPr>
            <a:picLocks noChangeAspect="1" noChangeArrowheads="1"/>
          </p:cNvPicPr>
          <p:nvPr/>
        </p:nvPicPr>
        <p:blipFill>
          <a:blip r:embed="rId9"/>
          <a:srcRect/>
          <a:stretch>
            <a:fillRect/>
          </a:stretch>
        </p:blipFill>
        <p:spPr bwMode="auto">
          <a:xfrm>
            <a:off x="5551291" y="5629552"/>
            <a:ext cx="304800" cy="304800"/>
          </a:xfrm>
          <a:prstGeom prst="rect">
            <a:avLst/>
          </a:prstGeom>
          <a:noFill/>
          <a:ln w="9525">
            <a:noFill/>
            <a:miter lim="800000"/>
            <a:headEnd/>
            <a:tailEnd/>
          </a:ln>
        </p:spPr>
      </p:pic>
      <p:sp>
        <p:nvSpPr>
          <p:cNvPr id="13" name="S3"/>
          <p:cNvSpPr/>
          <p:nvPr/>
        </p:nvSpPr>
        <p:spPr>
          <a:xfrm>
            <a:off x="2779174" y="570575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4" name="SS3" descr="Hình ảnh có liên quan"/>
          <p:cNvPicPr>
            <a:picLocks noChangeAspect="1" noChangeArrowheads="1"/>
          </p:cNvPicPr>
          <p:nvPr/>
        </p:nvPicPr>
        <p:blipFill>
          <a:blip r:embed="rId10"/>
          <a:srcRect l="14398" t="13542" r="14490" b="14236"/>
          <a:stretch>
            <a:fillRect/>
          </a:stretch>
        </p:blipFill>
        <p:spPr bwMode="auto">
          <a:xfrm>
            <a:off x="2779174" y="5688290"/>
            <a:ext cx="252413" cy="255587"/>
          </a:xfrm>
          <a:prstGeom prst="rect">
            <a:avLst/>
          </a:prstGeom>
          <a:noFill/>
          <a:ln w="9525">
            <a:noFill/>
            <a:miter lim="800000"/>
            <a:headEnd/>
            <a:tailEnd/>
          </a:ln>
        </p:spPr>
      </p:pic>
      <p:sp>
        <p:nvSpPr>
          <p:cNvPr id="15" name="S3"/>
          <p:cNvSpPr/>
          <p:nvPr/>
        </p:nvSpPr>
        <p:spPr>
          <a:xfrm>
            <a:off x="2779174" y="6240587"/>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6" name="SS3" descr="Hình ảnh có liên quan"/>
          <p:cNvPicPr>
            <a:picLocks noChangeAspect="1" noChangeArrowheads="1"/>
          </p:cNvPicPr>
          <p:nvPr/>
        </p:nvPicPr>
        <p:blipFill>
          <a:blip r:embed="rId10"/>
          <a:srcRect l="14398" t="13542" r="14490" b="14236"/>
          <a:stretch>
            <a:fillRect/>
          </a:stretch>
        </p:blipFill>
        <p:spPr bwMode="auto">
          <a:xfrm>
            <a:off x="2779174" y="6223125"/>
            <a:ext cx="252413" cy="255587"/>
          </a:xfrm>
          <a:prstGeom prst="rect">
            <a:avLst/>
          </a:prstGeom>
          <a:noFill/>
          <a:ln w="9525">
            <a:noFill/>
            <a:miter lim="800000"/>
            <a:headEnd/>
            <a:tailEnd/>
          </a:ln>
        </p:spPr>
      </p:pic>
      <p:sp>
        <p:nvSpPr>
          <p:cNvPr id="17" name="S3"/>
          <p:cNvSpPr/>
          <p:nvPr/>
        </p:nvSpPr>
        <p:spPr>
          <a:xfrm>
            <a:off x="5551291" y="6205472"/>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8" name="SS3" descr="Hình ảnh có liên quan"/>
          <p:cNvPicPr>
            <a:picLocks noChangeAspect="1" noChangeArrowheads="1"/>
          </p:cNvPicPr>
          <p:nvPr/>
        </p:nvPicPr>
        <p:blipFill>
          <a:blip r:embed="rId10"/>
          <a:srcRect l="14398" t="13542" r="14490" b="14236"/>
          <a:stretch>
            <a:fillRect/>
          </a:stretch>
        </p:blipFill>
        <p:spPr bwMode="auto">
          <a:xfrm>
            <a:off x="5551291" y="6188010"/>
            <a:ext cx="252413" cy="255587"/>
          </a:xfrm>
          <a:prstGeom prst="rect">
            <a:avLst/>
          </a:prstGeom>
          <a:noFill/>
          <a:ln w="9525">
            <a:noFill/>
            <a:miter lim="800000"/>
            <a:headEnd/>
            <a:tailEnd/>
          </a:ln>
        </p:spPr>
      </p:pic>
      <p:pic>
        <p:nvPicPr>
          <p:cNvPr id="19" name="Picture 18">
            <a:hlinkClick r:id="rId11" action="ppaction://hlinksldjump"/>
          </p:cNvPr>
          <p:cNvPicPr>
            <a:picLocks noChangeAspect="1"/>
          </p:cNvPicPr>
          <p:nvPr/>
        </p:nvPicPr>
        <p:blipFill>
          <a:blip r:embed="rId12">
            <a:extLst>
              <a:ext uri="{BEBA8EAE-BF5A-486C-A8C5-ECC9F3942E4B}">
                <a14:imgProps xmlns:a14="http://schemas.microsoft.com/office/drawing/2010/main">
                  <a14:imgLayer r:embed="rId13">
                    <a14:imgEffect>
                      <a14:backgroundRemoval t="880" b="100000" l="0" r="97414"/>
                    </a14:imgEffect>
                  </a14:imgLayer>
                </a14:imgProps>
              </a:ext>
            </a:extLst>
          </a:blip>
          <a:stretch>
            <a:fillRect/>
          </a:stretch>
        </p:blipFill>
        <p:spPr>
          <a:xfrm>
            <a:off x="8159724" y="278063"/>
            <a:ext cx="773683" cy="758120"/>
          </a:xfrm>
          <a:prstGeom prst="rect">
            <a:avLst/>
          </a:prstGeom>
        </p:spPr>
      </p:pic>
      <p:sp>
        <p:nvSpPr>
          <p:cNvPr id="20" name="Rounded Rectangle 1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21" name="Rounded Rectangle 2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22" name="Rounded Rectangle 2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23" name="Rounded Rectangle 2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24" name="Rounded Rectangle 2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25" name="Rounded Rectangle 2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6" name="Rounded Rectangle 2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7" name="Rounded Rectangle 2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8" name="Rounded Rectangle 2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9" name="Rounded Rectangle 2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30" name="Rounded Rectangle 2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31" name="Rounded Rectangle 3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32" name="Rounded Rectangle 3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33" name="Rounded Rectangle 3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34" name="Rounded Rectangle 3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35" name="Rounded Rectangle 3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6" name="Rounded Rectangle 3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7" name="Rounded Rectangle 3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8" name="Rounded Rectangle 3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9" name="Rounded Rectangle 3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40" name="Rounded Rectangle 3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41" name="Rounded Rectangle 4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42" name="Rounded Rectangle 4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43" name="Rounded Rectangle 4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4" name="Rounded Rectangle 4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5" name="Rounded Rectangle 4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6" name="Rounded Rectangle 4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7" name="Rounded Rectangle 4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8" name="Rounded Rectangle 4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9" name="Rounded Rectangle 4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50" name="Rounded Rectangle 4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51" name="Picture 2" descr="Káº¿t quáº£ hÃ¬nh áº£nh cho icon Äá»ng há»"/>
          <p:cNvPicPr>
            <a:picLocks noChangeAspect="1" noChangeArrowheads="1"/>
          </p:cNvPicPr>
          <p:nvPr/>
        </p:nvPicPr>
        <p:blipFill>
          <a:blip r:embed="rId1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24613" y="278063"/>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7901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11"/>
                                        </p:tgtEl>
                                        <p:attrNameLst>
                                          <p:attrName>style.color</p:attrName>
                                        </p:attrNameLst>
                                      </p:cBhvr>
                                      <p:to>
                                        <a:schemeClr val="accent2"/>
                                      </p:to>
                                    </p:animClr>
                                    <p:animClr clrSpc="rgb" dir="cw">
                                      <p:cBhvr>
                                        <p:cTn id="11" dur="500" fill="hold"/>
                                        <p:tgtEl>
                                          <p:spTgt spid="11"/>
                                        </p:tgtEl>
                                        <p:attrNameLst>
                                          <p:attrName>fillcolor</p:attrName>
                                        </p:attrNameLst>
                                      </p:cBhvr>
                                      <p:to>
                                        <a:schemeClr val="accent2"/>
                                      </p:to>
                                    </p:animClr>
                                    <p:set>
                                      <p:cBhvr>
                                        <p:cTn id="12" dur="500" fill="hold"/>
                                        <p:tgtEl>
                                          <p:spTgt spid="11"/>
                                        </p:tgtEl>
                                        <p:attrNameLst>
                                          <p:attrName>fill.type</p:attrName>
                                        </p:attrNameLst>
                                      </p:cBhvr>
                                      <p:to>
                                        <p:strVal val="solid"/>
                                      </p:to>
                                    </p:set>
                                    <p:set>
                                      <p:cBhvr>
                                        <p:cTn id="13" dur="500" fill="hold"/>
                                        <p:tgtEl>
                                          <p:spTgt spid="11"/>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3"/>
                                        </p:tgtEl>
                                        <p:attrNameLst>
                                          <p:attrName>style.color</p:attrName>
                                        </p:attrNameLst>
                                      </p:cBhvr>
                                      <p:to>
                                        <a:schemeClr val="accent2"/>
                                      </p:to>
                                    </p:animClr>
                                    <p:animClr clrSpc="rgb" dir="cw">
                                      <p:cBhvr>
                                        <p:cTn id="19" dur="500" fill="hold"/>
                                        <p:tgtEl>
                                          <p:spTgt spid="13"/>
                                        </p:tgtEl>
                                        <p:attrNameLst>
                                          <p:attrName>fillcolor</p:attrName>
                                        </p:attrNameLst>
                                      </p:cBhvr>
                                      <p:to>
                                        <a:schemeClr val="accent2"/>
                                      </p:to>
                                    </p:animClr>
                                    <p:set>
                                      <p:cBhvr>
                                        <p:cTn id="20" dur="500" fill="hold"/>
                                        <p:tgtEl>
                                          <p:spTgt spid="13"/>
                                        </p:tgtEl>
                                        <p:attrNameLst>
                                          <p:attrName>fill.type</p:attrName>
                                        </p:attrNameLst>
                                      </p:cBhvr>
                                      <p:to>
                                        <p:strVal val="solid"/>
                                      </p:to>
                                    </p:set>
                                    <p:set>
                                      <p:cBhvr>
                                        <p:cTn id="21" dur="500" fill="hold"/>
                                        <p:tgtEl>
                                          <p:spTgt spid="13"/>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4"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5"/>
                                        </p:tgtEl>
                                        <p:attrNameLst>
                                          <p:attrName>style.color</p:attrName>
                                        </p:attrNameLst>
                                      </p:cBhvr>
                                      <p:to>
                                        <a:schemeClr val="accent2"/>
                                      </p:to>
                                    </p:animClr>
                                    <p:animClr clrSpc="rgb" dir="cw">
                                      <p:cBhvr>
                                        <p:cTn id="31" dur="500" fill="hold"/>
                                        <p:tgtEl>
                                          <p:spTgt spid="15"/>
                                        </p:tgtEl>
                                        <p:attrNameLst>
                                          <p:attrName>fillcolor</p:attrName>
                                        </p:attrNameLst>
                                      </p:cBhvr>
                                      <p:to>
                                        <a:schemeClr val="accent2"/>
                                      </p:to>
                                    </p:animClr>
                                    <p:set>
                                      <p:cBhvr>
                                        <p:cTn id="32" dur="500" fill="hold"/>
                                        <p:tgtEl>
                                          <p:spTgt spid="15"/>
                                        </p:tgtEl>
                                        <p:attrNameLst>
                                          <p:attrName>fill.type</p:attrName>
                                        </p:attrNameLst>
                                      </p:cBhvr>
                                      <p:to>
                                        <p:strVal val="solid"/>
                                      </p:to>
                                    </p:set>
                                    <p:set>
                                      <p:cBhvr>
                                        <p:cTn id="33" dur="500" fill="hold"/>
                                        <p:tgtEl>
                                          <p:spTgt spid="15"/>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4"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7"/>
                                        </p:tgtEl>
                                        <p:attrNameLst>
                                          <p:attrName>style.color</p:attrName>
                                        </p:attrNameLst>
                                      </p:cBhvr>
                                      <p:to>
                                        <a:schemeClr val="accent2"/>
                                      </p:to>
                                    </p:animClr>
                                    <p:animClr clrSpc="rgb" dir="cw">
                                      <p:cBhvr>
                                        <p:cTn id="43" dur="500" fill="hold"/>
                                        <p:tgtEl>
                                          <p:spTgt spid="17"/>
                                        </p:tgtEl>
                                        <p:attrNameLst>
                                          <p:attrName>fillcolor</p:attrName>
                                        </p:attrNameLst>
                                      </p:cBhvr>
                                      <p:to>
                                        <a:schemeClr val="accent2"/>
                                      </p:to>
                                    </p:animClr>
                                    <p:set>
                                      <p:cBhvr>
                                        <p:cTn id="44" dur="500" fill="hold"/>
                                        <p:tgtEl>
                                          <p:spTgt spid="17"/>
                                        </p:tgtEl>
                                        <p:attrNameLst>
                                          <p:attrName>fill.type</p:attrName>
                                        </p:attrNameLst>
                                      </p:cBhvr>
                                      <p:to>
                                        <p:strVal val="solid"/>
                                      </p:to>
                                    </p:set>
                                    <p:set>
                                      <p:cBhvr>
                                        <p:cTn id="45" dur="50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4"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nextCondLst>
                <p:cond evt="onClick" delay="0">
                  <p:tgtEl>
                    <p:spTgt spid="17"/>
                  </p:tgtEl>
                </p:cond>
              </p:nextCondLst>
            </p:seq>
            <p:seq concurrent="1" nextAc="seek">
              <p:cTn id="50" restart="whenNotActive" fill="hold" evtFilter="cancelBubble" nodeType="interactiveSeq">
                <p:stCondLst>
                  <p:cond evt="onClick" delay="0">
                    <p:tgtEl>
                      <p:spTgt spid="51"/>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5"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5"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5"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5"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5"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5"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5"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5"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5"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5"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5"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6" name="drumroll.wav"/>
                                        </p:tgtEl>
                                      </p:cMediaNode>
                                    </p:audio>
                                  </p:subTnLst>
                                </p:cTn>
                              </p:par>
                            </p:childTnLst>
                          </p:cTn>
                        </p:par>
                      </p:childTnLst>
                    </p:cTn>
                  </p:par>
                </p:childTnLst>
              </p:cTn>
              <p:nextCondLst>
                <p:cond evt="onClick" delay="0">
                  <p:tgtEl>
                    <p:spTgt spid="51"/>
                  </p:tgtEl>
                </p:cond>
              </p:nextCondLst>
            </p:seq>
          </p:childTnLst>
        </p:cTn>
      </p:par>
    </p:tnLst>
    <p:bldLst>
      <p:bldP spid="13" grpId="0" animBg="1"/>
      <p:bldP spid="15" grpId="0" animBg="1"/>
      <p:bldP spid="17"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6066" y="1809383"/>
            <a:ext cx="7810500" cy="7875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1"/>
            <a:r>
              <a:rPr lang="en-US" sz="2400" b="1">
                <a:latin typeface="Times New Roman" panose="02020603050405020304" pitchFamily="18" charset="0"/>
                <a:cs typeface="Times New Roman" panose="02020603050405020304" pitchFamily="18" charset="0"/>
              </a:rPr>
              <a:t>5. </a:t>
            </a:r>
            <a:r>
              <a:rPr lang="en-US" sz="2400">
                <a:latin typeface="Times New Roman" panose="02020603050405020304" pitchFamily="18" charset="0"/>
                <a:cs typeface="Times New Roman" panose="02020603050405020304" pitchFamily="18" charset="0"/>
              </a:rPr>
              <a:t> Phát biểu nào sau đây là </a:t>
            </a:r>
            <a:r>
              <a:rPr lang="en-US" sz="2400" b="1">
                <a:latin typeface="Times New Roman" panose="02020603050405020304" pitchFamily="18" charset="0"/>
                <a:cs typeface="Times New Roman" panose="02020603050405020304" pitchFamily="18" charset="0"/>
              </a:rPr>
              <a:t>sai</a:t>
            </a:r>
            <a:r>
              <a:rPr lang="en-US" sz="2400">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p:txBody>
      </p:sp>
      <p:pic>
        <p:nvPicPr>
          <p:cNvPr id="10" name="Picture 2" descr="Tips làm đẹp cấp tốc 4 ngày cuối năm – Bạn đã biết chưa? | Mỹ thuật, Hoa,  Painti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5276"/>
            <a:ext cx="2657889" cy="1798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6657" y="2982656"/>
            <a:ext cx="8421342" cy="3416320"/>
          </a:xfrm>
          <a:prstGeom prst="rect">
            <a:avLst/>
          </a:prstGeom>
          <a:noFill/>
        </p:spPr>
        <p:txBody>
          <a:bodyPr wrap="square" rtlCol="0">
            <a:spAutoFit/>
          </a:bodyPr>
          <a:lstStyle/>
          <a:p>
            <a:pPr>
              <a:lnSpc>
                <a:spcPct val="150000"/>
              </a:lnSpc>
            </a:pPr>
            <a:r>
              <a:rPr lang="en-US" sz="2400" b="1">
                <a:latin typeface="Times New Roman" panose="02020603050405020304" pitchFamily="18" charset="0"/>
                <a:cs typeface="Times New Roman" panose="02020603050405020304" pitchFamily="18" charset="0"/>
              </a:rPr>
              <a:t>A. </a:t>
            </a:r>
            <a:r>
              <a:rPr lang="en-US" sz="2400">
                <a:latin typeface="Times New Roman" panose="02020603050405020304" pitchFamily="18" charset="0"/>
                <a:cs typeface="Times New Roman" panose="02020603050405020304" pitchFamily="18" charset="0"/>
              </a:rPr>
              <a:t>Từ bảng số liệu thống kê ban đầu, ta dễ dàng lập bảng “tần số”</a:t>
            </a:r>
          </a:p>
          <a:p>
            <a:pPr>
              <a:lnSpc>
                <a:spcPct val="150000"/>
              </a:lnSpc>
            </a:pPr>
            <a:r>
              <a:rPr lang="en-US" sz="2400" b="1">
                <a:latin typeface="Times New Roman" panose="02020603050405020304" pitchFamily="18" charset="0"/>
                <a:cs typeface="Times New Roman" panose="02020603050405020304" pitchFamily="18" charset="0"/>
              </a:rPr>
              <a:t>B. </a:t>
            </a:r>
            <a:r>
              <a:rPr lang="en-US" sz="2400">
                <a:latin typeface="Times New Roman" panose="02020603050405020304" pitchFamily="18" charset="0"/>
                <a:cs typeface="Times New Roman" panose="02020603050405020304" pitchFamily="18" charset="0"/>
              </a:rPr>
              <a:t>Dấu hiệu là vấn đề hay đối tượng được người điều tra quan tâm</a:t>
            </a:r>
          </a:p>
          <a:p>
            <a:pPr>
              <a:lnSpc>
                <a:spcPct val="150000"/>
              </a:lnSpc>
            </a:pPr>
            <a:r>
              <a:rPr lang="en-US" sz="2400" b="1">
                <a:latin typeface="Times New Roman" panose="02020603050405020304" pitchFamily="18" charset="0"/>
                <a:cs typeface="Times New Roman" panose="02020603050405020304" pitchFamily="18" charset="0"/>
              </a:rPr>
              <a:t>C. </a:t>
            </a:r>
            <a:r>
              <a:rPr lang="en-US" sz="2400">
                <a:latin typeface="Times New Roman" panose="02020603050405020304" pitchFamily="18" charset="0"/>
                <a:cs typeface="Times New Roman" panose="02020603050405020304" pitchFamily="18" charset="0"/>
              </a:rPr>
              <a:t>Từ bảng “tần số” ta có thể viết về bảng số liệu thống kê ban đầu một cách chính xác.</a:t>
            </a:r>
          </a:p>
          <a:p>
            <a:pPr>
              <a:lnSpc>
                <a:spcPct val="150000"/>
              </a:lnSpc>
            </a:pPr>
            <a:r>
              <a:rPr lang="en-US" sz="2400" b="1">
                <a:latin typeface="Times New Roman" panose="02020603050405020304" pitchFamily="18" charset="0"/>
                <a:cs typeface="Times New Roman" panose="02020603050405020304" pitchFamily="18" charset="0"/>
              </a:rPr>
              <a:t>D. </a:t>
            </a:r>
            <a:r>
              <a:rPr lang="en-US" sz="2400">
                <a:latin typeface="Times New Roman" panose="02020603050405020304" pitchFamily="18" charset="0"/>
                <a:cs typeface="Times New Roman" panose="02020603050405020304" pitchFamily="18" charset="0"/>
              </a:rPr>
              <a:t>Tần số là số lần xuất hiện của một giá trị trong dãy giá trị của dấu hiệu.</a:t>
            </a:r>
          </a:p>
        </p:txBody>
      </p:sp>
      <p:sp>
        <p:nvSpPr>
          <p:cNvPr id="6" name="D1"/>
          <p:cNvSpPr/>
          <p:nvPr/>
        </p:nvSpPr>
        <p:spPr>
          <a:xfrm>
            <a:off x="371857" y="4412394"/>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7" name="D2" descr="Kết quả hình ảnh cho đúng sai png"/>
          <p:cNvPicPr>
            <a:picLocks noChangeAspect="1" noChangeArrowheads="1"/>
          </p:cNvPicPr>
          <p:nvPr/>
        </p:nvPicPr>
        <p:blipFill>
          <a:blip r:embed="rId7"/>
          <a:srcRect/>
          <a:stretch>
            <a:fillRect/>
          </a:stretch>
        </p:blipFill>
        <p:spPr bwMode="auto">
          <a:xfrm>
            <a:off x="371857" y="4374294"/>
            <a:ext cx="304800" cy="304800"/>
          </a:xfrm>
          <a:prstGeom prst="rect">
            <a:avLst/>
          </a:prstGeom>
          <a:noFill/>
          <a:ln w="9525">
            <a:noFill/>
            <a:miter lim="800000"/>
            <a:headEnd/>
            <a:tailEnd/>
          </a:ln>
        </p:spPr>
      </p:pic>
      <p:sp>
        <p:nvSpPr>
          <p:cNvPr id="8" name="S3"/>
          <p:cNvSpPr/>
          <p:nvPr/>
        </p:nvSpPr>
        <p:spPr>
          <a:xfrm>
            <a:off x="348044" y="545310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9" name="SS3" descr="Hình ảnh có liên quan"/>
          <p:cNvPicPr>
            <a:picLocks noChangeAspect="1" noChangeArrowheads="1"/>
          </p:cNvPicPr>
          <p:nvPr/>
        </p:nvPicPr>
        <p:blipFill>
          <a:blip r:embed="rId8"/>
          <a:srcRect l="14398" t="13542" r="14490" b="14236"/>
          <a:stretch>
            <a:fillRect/>
          </a:stretch>
        </p:blipFill>
        <p:spPr bwMode="auto">
          <a:xfrm>
            <a:off x="348044" y="5435646"/>
            <a:ext cx="252413" cy="255587"/>
          </a:xfrm>
          <a:prstGeom prst="rect">
            <a:avLst/>
          </a:prstGeom>
          <a:noFill/>
          <a:ln w="9525">
            <a:noFill/>
            <a:miter lim="800000"/>
            <a:headEnd/>
            <a:tailEnd/>
          </a:ln>
        </p:spPr>
      </p:pic>
      <p:sp>
        <p:nvSpPr>
          <p:cNvPr id="11" name="S3"/>
          <p:cNvSpPr/>
          <p:nvPr/>
        </p:nvSpPr>
        <p:spPr>
          <a:xfrm>
            <a:off x="371857" y="3268118"/>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2" name="SS3" descr="Hình ảnh có liên quan"/>
          <p:cNvPicPr>
            <a:picLocks noChangeAspect="1" noChangeArrowheads="1"/>
          </p:cNvPicPr>
          <p:nvPr/>
        </p:nvPicPr>
        <p:blipFill>
          <a:blip r:embed="rId8"/>
          <a:srcRect l="14398" t="13542" r="14490" b="14236"/>
          <a:stretch>
            <a:fillRect/>
          </a:stretch>
        </p:blipFill>
        <p:spPr bwMode="auto">
          <a:xfrm>
            <a:off x="371857" y="3250656"/>
            <a:ext cx="252413" cy="255587"/>
          </a:xfrm>
          <a:prstGeom prst="rect">
            <a:avLst/>
          </a:prstGeom>
          <a:noFill/>
          <a:ln w="9525">
            <a:noFill/>
            <a:miter lim="800000"/>
            <a:headEnd/>
            <a:tailEnd/>
          </a:ln>
        </p:spPr>
      </p:pic>
      <p:sp>
        <p:nvSpPr>
          <p:cNvPr id="13" name="S3"/>
          <p:cNvSpPr/>
          <p:nvPr/>
        </p:nvSpPr>
        <p:spPr>
          <a:xfrm>
            <a:off x="371857" y="3800909"/>
            <a:ext cx="2286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pic>
        <p:nvPicPr>
          <p:cNvPr id="14" name="SS3" descr="Hình ảnh có liên quan"/>
          <p:cNvPicPr>
            <a:picLocks noChangeAspect="1" noChangeArrowheads="1"/>
          </p:cNvPicPr>
          <p:nvPr/>
        </p:nvPicPr>
        <p:blipFill>
          <a:blip r:embed="rId8"/>
          <a:srcRect l="14398" t="13542" r="14490" b="14236"/>
          <a:stretch>
            <a:fillRect/>
          </a:stretch>
        </p:blipFill>
        <p:spPr bwMode="auto">
          <a:xfrm>
            <a:off x="371857" y="3783447"/>
            <a:ext cx="252413" cy="255587"/>
          </a:xfrm>
          <a:prstGeom prst="rect">
            <a:avLst/>
          </a:prstGeom>
          <a:noFill/>
          <a:ln w="9525">
            <a:noFill/>
            <a:miter lim="800000"/>
            <a:headEnd/>
            <a:tailEnd/>
          </a:ln>
        </p:spPr>
      </p:pic>
      <p:pic>
        <p:nvPicPr>
          <p:cNvPr id="15" name="Picture 14">
            <a:hlinkClick r:id="rId9"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880" b="100000" l="0" r="97414"/>
                    </a14:imgEffect>
                  </a14:imgLayer>
                </a14:imgProps>
              </a:ext>
            </a:extLst>
          </a:blip>
          <a:stretch>
            <a:fillRect/>
          </a:stretch>
        </p:blipFill>
        <p:spPr>
          <a:xfrm>
            <a:off x="8159724" y="278063"/>
            <a:ext cx="773683" cy="758120"/>
          </a:xfrm>
          <a:prstGeom prst="rect">
            <a:avLst/>
          </a:prstGeom>
        </p:spPr>
      </p:pic>
      <p:sp>
        <p:nvSpPr>
          <p:cNvPr id="16" name="Rounded Rectangle 1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30</a:t>
            </a:r>
          </a:p>
        </p:txBody>
      </p:sp>
      <p:sp>
        <p:nvSpPr>
          <p:cNvPr id="17" name="Rounded Rectangle 1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29</a:t>
            </a:r>
          </a:p>
        </p:txBody>
      </p:sp>
      <p:sp>
        <p:nvSpPr>
          <p:cNvPr id="18" name="Rounded Rectangle 1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28</a:t>
            </a:r>
          </a:p>
        </p:txBody>
      </p:sp>
      <p:sp>
        <p:nvSpPr>
          <p:cNvPr id="19" name="Rounded Rectangle 1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27</a:t>
            </a:r>
          </a:p>
        </p:txBody>
      </p:sp>
      <p:sp>
        <p:nvSpPr>
          <p:cNvPr id="20" name="Rounded Rectangle 1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26</a:t>
            </a:r>
          </a:p>
        </p:txBody>
      </p:sp>
      <p:sp>
        <p:nvSpPr>
          <p:cNvPr id="21" name="Rounded Rectangle 2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25</a:t>
            </a:r>
          </a:p>
        </p:txBody>
      </p:sp>
      <p:sp>
        <p:nvSpPr>
          <p:cNvPr id="22" name="Rounded Rectangle 2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24</a:t>
            </a:r>
          </a:p>
        </p:txBody>
      </p:sp>
      <p:sp>
        <p:nvSpPr>
          <p:cNvPr id="23" name="Rounded Rectangle 2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23</a:t>
            </a:r>
          </a:p>
        </p:txBody>
      </p:sp>
      <p:sp>
        <p:nvSpPr>
          <p:cNvPr id="24" name="Rounded Rectangle 2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22</a:t>
            </a:r>
          </a:p>
        </p:txBody>
      </p:sp>
      <p:sp>
        <p:nvSpPr>
          <p:cNvPr id="25" name="Rounded Rectangle 2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21</a:t>
            </a:r>
          </a:p>
        </p:txBody>
      </p:sp>
      <p:sp>
        <p:nvSpPr>
          <p:cNvPr id="26" name="Rounded Rectangle 2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27" name="Rounded Rectangle 2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28" name="Rounded Rectangle 2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29" name="Rounded Rectangle 2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30" name="Rounded Rectangle 2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31" name="Rounded Rectangle 3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32" name="Rounded Rectangle 3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33" name="Rounded Rectangle 3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34" name="Rounded Rectangle 3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35" name="Rounded Rectangle 3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36" name="Rounded Rectangle 3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37" name="Rounded Rectangle 36"/>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38" name="Rounded Rectangle 37"/>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39" name="Rounded Rectangle 38"/>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40" name="Rounded Rectangle 39"/>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41" name="Rounded Rectangle 40"/>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42" name="Rounded Rectangle 41"/>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43" name="Rounded Rectangle 42"/>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44" name="Rounded Rectangle 43"/>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45" name="Rounded Rectangle 44"/>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46" name="Rounded Rectangle 45"/>
          <p:cNvSpPr/>
          <p:nvPr/>
        </p:nvSpPr>
        <p:spPr>
          <a:xfrm>
            <a:off x="5142893" y="40665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47"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424613" y="278063"/>
            <a:ext cx="789361"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36893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6"/>
                                        </p:tgtEl>
                                        <p:attrNameLst>
                                          <p:attrName>style.color</p:attrName>
                                        </p:attrNameLst>
                                      </p:cBhvr>
                                      <p:to>
                                        <a:schemeClr val="accent2"/>
                                      </p:to>
                                    </p:animClr>
                                    <p:animClr clrSpc="rgb" dir="cw">
                                      <p:cBhvr>
                                        <p:cTn id="11" dur="500" fill="hold"/>
                                        <p:tgtEl>
                                          <p:spTgt spid="6"/>
                                        </p:tgtEl>
                                        <p:attrNameLst>
                                          <p:attrName>fillcolor</p:attrName>
                                        </p:attrNameLst>
                                      </p:cBhvr>
                                      <p:to>
                                        <a:schemeClr val="accent2"/>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8"/>
                                        </p:tgtEl>
                                        <p:attrNameLst>
                                          <p:attrName>style.color</p:attrName>
                                        </p:attrNameLst>
                                      </p:cBhvr>
                                      <p:to>
                                        <a:schemeClr val="accent2"/>
                                      </p:to>
                                    </p:animClr>
                                    <p:animClr clrSpc="rgb" dir="cw">
                                      <p:cBhvr>
                                        <p:cTn id="19" dur="500" fill="hold"/>
                                        <p:tgtEl>
                                          <p:spTgt spid="8"/>
                                        </p:tgtEl>
                                        <p:attrNameLst>
                                          <p:attrName>fillcolor</p:attrName>
                                        </p:attrNameLst>
                                      </p:cBhvr>
                                      <p:to>
                                        <a:schemeClr val="accent2"/>
                                      </p:to>
                                    </p:animClr>
                                    <p:set>
                                      <p:cBhvr>
                                        <p:cTn id="20" dur="500" fill="hold"/>
                                        <p:tgtEl>
                                          <p:spTgt spid="8"/>
                                        </p:tgtEl>
                                        <p:attrNameLst>
                                          <p:attrName>fill.type</p:attrName>
                                        </p:attrNameLst>
                                      </p:cBhvr>
                                      <p:to>
                                        <p:strVal val="solid"/>
                                      </p:to>
                                    </p:set>
                                    <p:set>
                                      <p:cBhvr>
                                        <p:cTn id="21" dur="500" fill="hold"/>
                                        <p:tgtEl>
                                          <p:spTgt spid="8"/>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1"/>
                                        </p:tgtEl>
                                        <p:attrNameLst>
                                          <p:attrName>style.color</p:attrName>
                                        </p:attrNameLst>
                                      </p:cBhvr>
                                      <p:to>
                                        <a:schemeClr val="accent2"/>
                                      </p:to>
                                    </p:animClr>
                                    <p:animClr clrSpc="rgb" dir="cw">
                                      <p:cBhvr>
                                        <p:cTn id="31" dur="500" fill="hold"/>
                                        <p:tgtEl>
                                          <p:spTgt spid="11"/>
                                        </p:tgtEl>
                                        <p:attrNameLst>
                                          <p:attrName>fillcolor</p:attrName>
                                        </p:attrNameLst>
                                      </p:cBhvr>
                                      <p:to>
                                        <a:schemeClr val="accent2"/>
                                      </p:to>
                                    </p:animClr>
                                    <p:set>
                                      <p:cBhvr>
                                        <p:cTn id="32" dur="500" fill="hold"/>
                                        <p:tgtEl>
                                          <p:spTgt spid="11"/>
                                        </p:tgtEl>
                                        <p:attrNameLst>
                                          <p:attrName>fill.type</p:attrName>
                                        </p:attrNameLst>
                                      </p:cBhvr>
                                      <p:to>
                                        <p:strVal val="solid"/>
                                      </p:to>
                                    </p:set>
                                    <p:set>
                                      <p:cBhvr>
                                        <p:cTn id="33" dur="500" fill="hold"/>
                                        <p:tgtEl>
                                          <p:spTgt spid="11"/>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3"/>
                                        </p:tgtEl>
                                        <p:attrNameLst>
                                          <p:attrName>style.color</p:attrName>
                                        </p:attrNameLst>
                                      </p:cBhvr>
                                      <p:to>
                                        <a:schemeClr val="accent2"/>
                                      </p:to>
                                    </p:animClr>
                                    <p:animClr clrSpc="rgb" dir="cw">
                                      <p:cBhvr>
                                        <p:cTn id="43" dur="500" fill="hold"/>
                                        <p:tgtEl>
                                          <p:spTgt spid="13"/>
                                        </p:tgtEl>
                                        <p:attrNameLst>
                                          <p:attrName>fillcolor</p:attrName>
                                        </p:attrNameLst>
                                      </p:cBhvr>
                                      <p:to>
                                        <a:schemeClr val="accent2"/>
                                      </p:to>
                                    </p:animClr>
                                    <p:set>
                                      <p:cBhvr>
                                        <p:cTn id="44" dur="500" fill="hold"/>
                                        <p:tgtEl>
                                          <p:spTgt spid="13"/>
                                        </p:tgtEl>
                                        <p:attrNameLst>
                                          <p:attrName>fill.type</p:attrName>
                                        </p:attrNameLst>
                                      </p:cBhvr>
                                      <p:to>
                                        <p:strVal val="solid"/>
                                      </p:to>
                                    </p:set>
                                    <p:set>
                                      <p:cBhvr>
                                        <p:cTn id="45" dur="500" fill="hold"/>
                                        <p:tgtEl>
                                          <p:spTgt spid="13"/>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4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16000"/>
                            </p:stCondLst>
                            <p:childTnLst>
                              <p:par>
                                <p:cTn id="101" presetID="11" presetClass="entr" presetSubtype="0" fill="hold" grpId="0" nodeType="afterEffect">
                                  <p:stCondLst>
                                    <p:cond delay="0"/>
                                  </p:stCondLst>
                                  <p:childTnLst>
                                    <p:set>
                                      <p:cBhvr>
                                        <p:cTn id="102"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par>
                          <p:cTn id="103" fill="hold">
                            <p:stCondLst>
                              <p:cond delay="17000"/>
                            </p:stCondLst>
                            <p:childTnLst>
                              <p:par>
                                <p:cTn id="104" presetID="11" presetClass="entr" presetSubtype="0" fill="hold" grpId="0" nodeType="afterEffect">
                                  <p:stCondLst>
                                    <p:cond delay="0"/>
                                  </p:stCondLst>
                                  <p:childTnLst>
                                    <p:set>
                                      <p:cBhvr>
                                        <p:cTn id="105"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click.wav"/>
                                        </p:tgtEl>
                                      </p:cMediaNode>
                                    </p:audio>
                                  </p:subTnLst>
                                </p:cTn>
                              </p:par>
                            </p:childTnLst>
                          </p:cTn>
                        </p:par>
                        <p:par>
                          <p:cTn id="106" fill="hold">
                            <p:stCondLst>
                              <p:cond delay="18000"/>
                            </p:stCondLst>
                            <p:childTnLst>
                              <p:par>
                                <p:cTn id="107" presetID="11" presetClass="entr" presetSubtype="0" fill="hold" grpId="0" nodeType="afterEffect">
                                  <p:stCondLst>
                                    <p:cond delay="0"/>
                                  </p:stCondLst>
                                  <p:childTnLst>
                                    <p:set>
                                      <p:cBhvr>
                                        <p:cTn id="108"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4" name="click.wav"/>
                                        </p:tgtEl>
                                      </p:cMediaNode>
                                    </p:audio>
                                  </p:subTnLst>
                                </p:cTn>
                              </p:par>
                            </p:childTnLst>
                          </p:cTn>
                        </p:par>
                        <p:par>
                          <p:cTn id="109" fill="hold">
                            <p:stCondLst>
                              <p:cond delay="19000"/>
                            </p:stCondLst>
                            <p:childTnLst>
                              <p:par>
                                <p:cTn id="110" presetID="11" presetClass="entr" presetSubtype="0" fill="hold" grpId="0" nodeType="afterEffect">
                                  <p:stCondLst>
                                    <p:cond delay="0"/>
                                  </p:stCondLst>
                                  <p:childTnLst>
                                    <p:set>
                                      <p:cBhvr>
                                        <p:cTn id="111"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4" name="click.wav"/>
                                        </p:tgtEl>
                                      </p:cMediaNode>
                                    </p:audio>
                                  </p:subTnLst>
                                </p:cTn>
                              </p:par>
                            </p:childTnLst>
                          </p:cTn>
                        </p:par>
                        <p:par>
                          <p:cTn id="112" fill="hold">
                            <p:stCondLst>
                              <p:cond delay="20000"/>
                            </p:stCondLst>
                            <p:childTnLst>
                              <p:par>
                                <p:cTn id="113" presetID="11" presetClass="entr" presetSubtype="0" fill="hold" grpId="0" nodeType="afterEffect">
                                  <p:stCondLst>
                                    <p:cond delay="0"/>
                                  </p:stCondLst>
                                  <p:childTnLst>
                                    <p:set>
                                      <p:cBhvr>
                                        <p:cTn id="114"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4" name="click.wav"/>
                                        </p:tgtEl>
                                      </p:cMediaNode>
                                    </p:audio>
                                  </p:subTnLst>
                                </p:cTn>
                              </p:par>
                            </p:childTnLst>
                          </p:cTn>
                        </p:par>
                        <p:par>
                          <p:cTn id="115" fill="hold">
                            <p:stCondLst>
                              <p:cond delay="21000"/>
                            </p:stCondLst>
                            <p:childTnLst>
                              <p:par>
                                <p:cTn id="116" presetID="11" presetClass="entr" presetSubtype="0" fill="hold" grpId="0" nodeType="afterEffect">
                                  <p:stCondLst>
                                    <p:cond delay="0"/>
                                  </p:stCondLst>
                                  <p:childTnLst>
                                    <p:set>
                                      <p:cBhvr>
                                        <p:cTn id="117"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par>
                          <p:cTn id="118" fill="hold">
                            <p:stCondLst>
                              <p:cond delay="22000"/>
                            </p:stCondLst>
                            <p:childTnLst>
                              <p:par>
                                <p:cTn id="119" presetID="11" presetClass="entr" presetSubtype="0" fill="hold" grpId="0" nodeType="afterEffect">
                                  <p:stCondLst>
                                    <p:cond delay="0"/>
                                  </p:stCondLst>
                                  <p:childTnLst>
                                    <p:set>
                                      <p:cBhvr>
                                        <p:cTn id="120"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4" name="click.wav"/>
                                        </p:tgtEl>
                                      </p:cMediaNode>
                                    </p:audio>
                                  </p:subTnLst>
                                </p:cTn>
                              </p:par>
                            </p:childTnLst>
                          </p:cTn>
                        </p:par>
                        <p:par>
                          <p:cTn id="121" fill="hold">
                            <p:stCondLst>
                              <p:cond delay="23000"/>
                            </p:stCondLst>
                            <p:childTnLst>
                              <p:par>
                                <p:cTn id="122" presetID="11" presetClass="entr" presetSubtype="0" fill="hold" grpId="0" nodeType="afterEffect">
                                  <p:stCondLst>
                                    <p:cond delay="0"/>
                                  </p:stCondLst>
                                  <p:childTnLst>
                                    <p:set>
                                      <p:cBhvr>
                                        <p:cTn id="123"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4" name="click.wav"/>
                                        </p:tgtEl>
                                      </p:cMediaNode>
                                    </p:audio>
                                  </p:subTnLst>
                                </p:cTn>
                              </p:par>
                            </p:childTnLst>
                          </p:cTn>
                        </p:par>
                        <p:par>
                          <p:cTn id="124" fill="hold">
                            <p:stCondLst>
                              <p:cond delay="24000"/>
                            </p:stCondLst>
                            <p:childTnLst>
                              <p:par>
                                <p:cTn id="125" presetID="11" presetClass="entr" presetSubtype="0" fill="hold" grpId="0" nodeType="afterEffect">
                                  <p:stCondLst>
                                    <p:cond delay="0"/>
                                  </p:stCondLst>
                                  <p:childTnLst>
                                    <p:set>
                                      <p:cBhvr>
                                        <p:cTn id="126"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4" name="click.wav"/>
                                        </p:tgtEl>
                                      </p:cMediaNode>
                                    </p:audio>
                                  </p:subTnLst>
                                </p:cTn>
                              </p:par>
                            </p:childTnLst>
                          </p:cTn>
                        </p:par>
                        <p:par>
                          <p:cTn id="127" fill="hold">
                            <p:stCondLst>
                              <p:cond delay="25000"/>
                            </p:stCondLst>
                            <p:childTnLst>
                              <p:par>
                                <p:cTn id="128" presetID="11" presetClass="entr" presetSubtype="0" fill="hold" grpId="0" nodeType="afterEffect">
                                  <p:stCondLst>
                                    <p:cond delay="0"/>
                                  </p:stCondLst>
                                  <p:childTnLst>
                                    <p:set>
                                      <p:cBhvr>
                                        <p:cTn id="129"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click.wav"/>
                                        </p:tgtEl>
                                      </p:cMediaNode>
                                    </p:audio>
                                  </p:subTnLst>
                                </p:cTn>
                              </p:par>
                            </p:childTnLst>
                          </p:cTn>
                        </p:par>
                        <p:par>
                          <p:cTn id="130" fill="hold">
                            <p:stCondLst>
                              <p:cond delay="26000"/>
                            </p:stCondLst>
                            <p:childTnLst>
                              <p:par>
                                <p:cTn id="131" presetID="11" presetClass="entr" presetSubtype="0" fill="hold" grpId="0" nodeType="afterEffect">
                                  <p:stCondLst>
                                    <p:cond delay="0"/>
                                  </p:stCondLst>
                                  <p:childTnLst>
                                    <p:set>
                                      <p:cBhvr>
                                        <p:cTn id="132"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click.wav"/>
                                        </p:tgtEl>
                                      </p:cMediaNode>
                                    </p:audio>
                                  </p:subTnLst>
                                </p:cTn>
                              </p:par>
                            </p:childTnLst>
                          </p:cTn>
                        </p:par>
                        <p:par>
                          <p:cTn id="133" fill="hold">
                            <p:stCondLst>
                              <p:cond delay="27000"/>
                            </p:stCondLst>
                            <p:childTnLst>
                              <p:par>
                                <p:cTn id="134" presetID="11" presetClass="entr" presetSubtype="0" fill="hold" grpId="0" nodeType="afterEffect">
                                  <p:stCondLst>
                                    <p:cond delay="0"/>
                                  </p:stCondLst>
                                  <p:childTnLst>
                                    <p:set>
                                      <p:cBhvr>
                                        <p:cTn id="13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4" name="click.wav"/>
                                        </p:tgtEl>
                                      </p:cMediaNode>
                                    </p:audio>
                                  </p:subTnLst>
                                </p:cTn>
                              </p:par>
                            </p:childTnLst>
                          </p:cTn>
                        </p:par>
                        <p:par>
                          <p:cTn id="136" fill="hold">
                            <p:stCondLst>
                              <p:cond delay="28000"/>
                            </p:stCondLst>
                            <p:childTnLst>
                              <p:par>
                                <p:cTn id="137" presetID="11" presetClass="entr" presetSubtype="0" fill="hold" grpId="0" nodeType="afterEffect">
                                  <p:stCondLst>
                                    <p:cond delay="0"/>
                                  </p:stCondLst>
                                  <p:childTnLst>
                                    <p:set>
                                      <p:cBhvr>
                                        <p:cTn id="13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click.wav"/>
                                        </p:tgtEl>
                                      </p:cMediaNode>
                                    </p:audio>
                                  </p:subTnLst>
                                </p:cTn>
                              </p:par>
                            </p:childTnLst>
                          </p:cTn>
                        </p:par>
                        <p:par>
                          <p:cTn id="139" fill="hold">
                            <p:stCondLst>
                              <p:cond delay="29000"/>
                            </p:stCondLst>
                            <p:childTnLst>
                              <p:par>
                                <p:cTn id="140" presetID="11" presetClass="entr" presetSubtype="0" fill="hold" grpId="0" nodeType="afterEffect">
                                  <p:stCondLst>
                                    <p:cond delay="0"/>
                                  </p:stCondLst>
                                  <p:childTnLst>
                                    <p:set>
                                      <p:cBhvr>
                                        <p:cTn id="141"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4" name="click.wav"/>
                                        </p:tgtEl>
                                      </p:cMediaNode>
                                    </p:audio>
                                  </p:subTnLst>
                                </p:cTn>
                              </p:par>
                            </p:childTnLst>
                          </p:cTn>
                        </p:par>
                        <p:par>
                          <p:cTn id="142" fill="hold">
                            <p:stCondLst>
                              <p:cond delay="30000"/>
                            </p:stCondLst>
                            <p:childTnLst>
                              <p:par>
                                <p:cTn id="143" presetID="11" presetClass="entr" presetSubtype="0" fill="hold" grpId="0" nodeType="afterEffect">
                                  <p:stCondLst>
                                    <p:cond delay="0"/>
                                  </p:stCondLst>
                                  <p:childTnLst>
                                    <p:set>
                                      <p:cBhvr>
                                        <p:cTn id="144"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drumroll.wav"/>
                                        </p:tgtEl>
                                      </p:cMediaNode>
                                    </p:audio>
                                  </p:subTnLst>
                                </p:cTn>
                              </p:par>
                            </p:childTnLst>
                          </p:cTn>
                        </p:par>
                      </p:childTnLst>
                    </p:cTn>
                  </p:par>
                </p:childTnLst>
              </p:cTn>
              <p:nextCondLst>
                <p:cond evt="onClick" delay="0">
                  <p:tgtEl>
                    <p:spTgt spid="47"/>
                  </p:tgtEl>
                </p:cond>
              </p:nextCondLst>
            </p:seq>
          </p:childTnLst>
        </p:cTn>
      </p:par>
    </p:tnLst>
    <p:bldLst>
      <p:bldP spid="8" grpId="0" animBg="1"/>
      <p:bldP spid="11"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972" y="333829"/>
            <a:ext cx="8215086" cy="2308324"/>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Dấu vân tay của mỗi người trên thế giới là khác nhau và điều này đúng với cả những cặp sinh đôi. Hiện nay, các nhà khoa học phân chia chủng vân tay thành 11 loại. Trong đó, ông </a:t>
            </a:r>
            <a:r>
              <a:rPr lang="en-US" sz="2400" b="1">
                <a:latin typeface="Times New Roman" panose="02020603050405020304" pitchFamily="18" charset="0"/>
                <a:cs typeface="Times New Roman" panose="02020603050405020304" pitchFamily="18" charset="0"/>
              </a:rPr>
              <a:t>Francis Galton </a:t>
            </a:r>
            <a:r>
              <a:rPr lang="en-US" sz="2400">
                <a:latin typeface="Times New Roman" panose="02020603050405020304" pitchFamily="18" charset="0"/>
                <a:cs typeface="Times New Roman" panose="02020603050405020304" pitchFamily="18" charset="0"/>
              </a:rPr>
              <a:t>là người đầu tiên phát hiện ra vai trò của vân tay trong lĩnh vực di truyền và sự khác biệt giữa các chủng vân tay. Ông đã đơn giản hoá và phân chia vân tay thành 3 chủng chính.</a:t>
            </a:r>
          </a:p>
        </p:txBody>
      </p:sp>
      <p:grpSp>
        <p:nvGrpSpPr>
          <p:cNvPr id="18" name="Group 17"/>
          <p:cNvGrpSpPr/>
          <p:nvPr/>
        </p:nvGrpSpPr>
        <p:grpSpPr>
          <a:xfrm>
            <a:off x="2478" y="2946953"/>
            <a:ext cx="2546017" cy="3404705"/>
            <a:chOff x="2478" y="2946953"/>
            <a:chExt cx="2546017" cy="3404705"/>
          </a:xfrm>
        </p:grpSpPr>
        <p:pic>
          <p:nvPicPr>
            <p:cNvPr id="5" name="Picture 4"/>
            <p:cNvPicPr>
              <a:picLocks noChangeAspect="1"/>
            </p:cNvPicPr>
            <p:nvPr/>
          </p:nvPicPr>
          <p:blipFill>
            <a:blip r:embed="rId2"/>
            <a:stretch>
              <a:fillRect/>
            </a:stretch>
          </p:blipFill>
          <p:spPr>
            <a:xfrm>
              <a:off x="290287" y="2946953"/>
              <a:ext cx="1961905" cy="1933333"/>
            </a:xfrm>
            <a:prstGeom prst="rect">
              <a:avLst/>
            </a:prstGeom>
          </p:spPr>
        </p:pic>
        <p:sp>
          <p:nvSpPr>
            <p:cNvPr id="9" name="TextBox 8"/>
            <p:cNvSpPr txBox="1"/>
            <p:nvPr/>
          </p:nvSpPr>
          <p:spPr>
            <a:xfrm>
              <a:off x="384629"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Loop (L)</a:t>
              </a:r>
            </a:p>
          </p:txBody>
        </p:sp>
        <p:sp>
          <p:nvSpPr>
            <p:cNvPr id="12" name="TextBox 11"/>
            <p:cNvSpPr txBox="1"/>
            <p:nvPr/>
          </p:nvSpPr>
          <p:spPr>
            <a:xfrm>
              <a:off x="2478" y="5489885"/>
              <a:ext cx="2546017" cy="430887"/>
            </a:xfrm>
            <a:prstGeom prst="rect">
              <a:avLst/>
            </a:prstGeom>
            <a:noFill/>
          </p:spPr>
          <p:txBody>
            <a:bodyPr wrap="square" rtlCol="0">
              <a:spAutoFit/>
            </a:bodyPr>
            <a:lstStyle/>
            <a:p>
              <a:pPr algn="ctr"/>
              <a:r>
                <a:rPr lang="en-US" sz="2200">
                  <a:latin typeface="Times New Roman" panose="02020603050405020304" pitchFamily="18" charset="0"/>
                  <a:cs typeface="Times New Roman" panose="02020603050405020304" pitchFamily="18" charset="0"/>
                </a:rPr>
                <a:t>Chủng vân tay nước</a:t>
              </a:r>
            </a:p>
          </p:txBody>
        </p:sp>
        <p:sp>
          <p:nvSpPr>
            <p:cNvPr id="15" name="TextBox 14"/>
            <p:cNvSpPr txBox="1"/>
            <p:nvPr/>
          </p:nvSpPr>
          <p:spPr>
            <a:xfrm>
              <a:off x="2478" y="5920771"/>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móc</a:t>
              </a:r>
            </a:p>
          </p:txBody>
        </p:sp>
      </p:grpSp>
      <p:grpSp>
        <p:nvGrpSpPr>
          <p:cNvPr id="19" name="Group 18"/>
          <p:cNvGrpSpPr/>
          <p:nvPr/>
        </p:nvGrpSpPr>
        <p:grpSpPr>
          <a:xfrm>
            <a:off x="3154873" y="2946953"/>
            <a:ext cx="2863284" cy="3404704"/>
            <a:chOff x="3154873" y="2946953"/>
            <a:chExt cx="2863284" cy="3404704"/>
          </a:xfrm>
        </p:grpSpPr>
        <p:pic>
          <p:nvPicPr>
            <p:cNvPr id="6" name="Picture 5"/>
            <p:cNvPicPr>
              <a:picLocks noChangeAspect="1"/>
            </p:cNvPicPr>
            <p:nvPr/>
          </p:nvPicPr>
          <p:blipFill>
            <a:blip r:embed="rId3"/>
            <a:stretch>
              <a:fillRect/>
            </a:stretch>
          </p:blipFill>
          <p:spPr>
            <a:xfrm>
              <a:off x="3458839" y="2946953"/>
              <a:ext cx="2038095" cy="1952381"/>
            </a:xfrm>
            <a:prstGeom prst="rect">
              <a:avLst/>
            </a:prstGeom>
          </p:spPr>
        </p:pic>
        <p:sp>
          <p:nvSpPr>
            <p:cNvPr id="10" name="TextBox 9"/>
            <p:cNvSpPr txBox="1"/>
            <p:nvPr/>
          </p:nvSpPr>
          <p:spPr>
            <a:xfrm>
              <a:off x="3591276" y="4918382"/>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Whorl (W)</a:t>
              </a:r>
            </a:p>
          </p:txBody>
        </p:sp>
        <p:sp>
          <p:nvSpPr>
            <p:cNvPr id="13" name="Rectangle 12"/>
            <p:cNvSpPr/>
            <p:nvPr/>
          </p:nvSpPr>
          <p:spPr>
            <a:xfrm>
              <a:off x="3154873" y="5489884"/>
              <a:ext cx="286328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đại bàng</a:t>
              </a:r>
            </a:p>
          </p:txBody>
        </p:sp>
        <p:sp>
          <p:nvSpPr>
            <p:cNvPr id="16" name="TextBox 15"/>
            <p:cNvSpPr txBox="1"/>
            <p:nvPr/>
          </p:nvSpPr>
          <p:spPr>
            <a:xfrm>
              <a:off x="3432288"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xoáy</a:t>
              </a:r>
            </a:p>
          </p:txBody>
        </p:sp>
      </p:grpSp>
      <p:grpSp>
        <p:nvGrpSpPr>
          <p:cNvPr id="20" name="Group 19"/>
          <p:cNvGrpSpPr/>
          <p:nvPr/>
        </p:nvGrpSpPr>
        <p:grpSpPr>
          <a:xfrm>
            <a:off x="6352938" y="2946953"/>
            <a:ext cx="2691764" cy="3404704"/>
            <a:chOff x="6352938" y="2946953"/>
            <a:chExt cx="2691764" cy="3404704"/>
          </a:xfrm>
        </p:grpSpPr>
        <p:pic>
          <p:nvPicPr>
            <p:cNvPr id="8" name="Picture 7"/>
            <p:cNvPicPr>
              <a:picLocks noChangeAspect="1"/>
            </p:cNvPicPr>
            <p:nvPr/>
          </p:nvPicPr>
          <p:blipFill>
            <a:blip r:embed="rId4"/>
            <a:stretch>
              <a:fillRect/>
            </a:stretch>
          </p:blipFill>
          <p:spPr>
            <a:xfrm>
              <a:off x="6703582" y="2946953"/>
              <a:ext cx="1990476" cy="1971429"/>
            </a:xfrm>
            <a:prstGeom prst="rect">
              <a:avLst/>
            </a:prstGeom>
          </p:spPr>
        </p:pic>
        <p:sp>
          <p:nvSpPr>
            <p:cNvPr id="11" name="TextBox 10"/>
            <p:cNvSpPr txBox="1"/>
            <p:nvPr/>
          </p:nvSpPr>
          <p:spPr>
            <a:xfrm>
              <a:off x="6812210"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Arch (A)</a:t>
              </a:r>
            </a:p>
          </p:txBody>
        </p:sp>
        <p:sp>
          <p:nvSpPr>
            <p:cNvPr id="14" name="Rectangle 13"/>
            <p:cNvSpPr/>
            <p:nvPr/>
          </p:nvSpPr>
          <p:spPr>
            <a:xfrm>
              <a:off x="6352938" y="5489884"/>
              <a:ext cx="269176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đồi núi</a:t>
              </a:r>
            </a:p>
          </p:txBody>
        </p:sp>
        <p:sp>
          <p:nvSpPr>
            <p:cNvPr id="17" name="TextBox 16"/>
            <p:cNvSpPr txBox="1"/>
            <p:nvPr/>
          </p:nvSpPr>
          <p:spPr>
            <a:xfrm>
              <a:off x="6425811"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sóng</a:t>
              </a:r>
            </a:p>
          </p:txBody>
        </p:sp>
      </p:grpSp>
    </p:spTree>
    <p:extLst>
      <p:ext uri="{BB962C8B-B14F-4D97-AF65-F5344CB8AC3E}">
        <p14:creationId xmlns:p14="http://schemas.microsoft.com/office/powerpoint/2010/main" val="207621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Đoàn Viên - điều kỳ diệu khiến ai đi xa cũng mong về nhà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958102"/>
            <a:ext cx="8721725" cy="476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40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ình ảnh Cầu Vồng PNG, Vector, PSD, và biểu tượng để tải về miễn phí |  pngtree"/>
          <p:cNvPicPr>
            <a:picLocks noChangeAspect="1" noChangeArrowheads="1"/>
          </p:cNvPicPr>
          <p:nvPr/>
        </p:nvPicPr>
        <p:blipFill rotWithShape="1">
          <a:blip r:embed="rId2">
            <a:extLst>
              <a:ext uri="{28A0092B-C50C-407E-A947-70E740481C1C}">
                <a14:useLocalDpi xmlns:a14="http://schemas.microsoft.com/office/drawing/2010/main" val="0"/>
              </a:ext>
            </a:extLst>
          </a:blip>
          <a:srcRect t="14583" b="33750"/>
          <a:stretch/>
        </p:blipFill>
        <p:spPr bwMode="auto">
          <a:xfrm>
            <a:off x="2455861" y="0"/>
            <a:ext cx="4545013" cy="2348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2142" y="2857500"/>
            <a:ext cx="8172450" cy="1938992"/>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Em hãy điều tra màu sắc ưa thích của mỗi bạn trong lớp rồi lập ra bảng số liệu thống kê ban đầu và trả lời các câu hỏi sau:</a:t>
            </a:r>
          </a:p>
          <a:p>
            <a:pPr marL="457200" indent="-457200">
              <a:buAutoNum type="alphaLcParenR"/>
            </a:pPr>
            <a:r>
              <a:rPr lang="en-US" sz="2400">
                <a:latin typeface="Times New Roman" panose="02020603050405020304" pitchFamily="18" charset="0"/>
                <a:cs typeface="Times New Roman" panose="02020603050405020304" pitchFamily="18" charset="0"/>
              </a:rPr>
              <a:t>Dấu hiệu điều tra là gì?</a:t>
            </a:r>
          </a:p>
          <a:p>
            <a:pPr marL="457200" indent="-457200">
              <a:buAutoNum type="alphaLcParenR"/>
            </a:pPr>
            <a:r>
              <a:rPr lang="en-US" sz="2400">
                <a:latin typeface="Times New Roman" panose="02020603050405020304" pitchFamily="18" charset="0"/>
                <a:cs typeface="Times New Roman" panose="02020603050405020304" pitchFamily="18" charset="0"/>
              </a:rPr>
              <a:t>Số học sinh được điều tra là bao nhiêu?</a:t>
            </a:r>
          </a:p>
          <a:p>
            <a:pPr marL="457200" indent="-457200">
              <a:buAutoNum type="alphaLcParenR"/>
            </a:pPr>
            <a:r>
              <a:rPr lang="en-US" sz="2400">
                <a:latin typeface="Times New Roman" panose="02020603050405020304" pitchFamily="18" charset="0"/>
                <a:cs typeface="Times New Roman" panose="02020603050405020304" pitchFamily="18" charset="0"/>
              </a:rPr>
              <a:t>Nêu các giá trị khác nhau của dấu hiệu và tần số của chúng.</a:t>
            </a:r>
          </a:p>
        </p:txBody>
      </p:sp>
      <p:sp>
        <p:nvSpPr>
          <p:cNvPr id="7" name="TextBox 6"/>
          <p:cNvSpPr txBox="1"/>
          <p:nvPr/>
        </p:nvSpPr>
        <p:spPr>
          <a:xfrm>
            <a:off x="642142" y="5038559"/>
            <a:ext cx="8172450"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Về nhà xem lại nội dung bài học.</a:t>
            </a:r>
          </a:p>
          <a:p>
            <a:r>
              <a:rPr lang="en-US" sz="2400">
                <a:latin typeface="Times New Roman" panose="02020603050405020304" pitchFamily="18" charset="0"/>
                <a:cs typeface="Times New Roman" panose="02020603050405020304" pitchFamily="18" charset="0"/>
              </a:rPr>
              <a:t>Làm bài tập: trong SGK và các bài tập trong SBT</a:t>
            </a:r>
          </a:p>
        </p:txBody>
      </p:sp>
      <p:sp>
        <p:nvSpPr>
          <p:cNvPr id="5" name="Rectangle 4"/>
          <p:cNvSpPr/>
          <p:nvPr/>
        </p:nvSpPr>
        <p:spPr>
          <a:xfrm>
            <a:off x="2181357" y="1886593"/>
            <a:ext cx="5094023" cy="923330"/>
          </a:xfrm>
          <a:prstGeom prst="rect">
            <a:avLst/>
          </a:prstGeom>
          <a:noFill/>
        </p:spPr>
        <p:txBody>
          <a:bodyPr wrap="none" lIns="91440" tIns="45720" rIns="91440" bIns="45720">
            <a:spAutoFit/>
          </a:bodyPr>
          <a:lstStyle/>
          <a:p>
            <a:pPr algn="ctr"/>
            <a:r>
              <a:rPr lang="en-US" sz="5400"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rPr>
              <a:t>YÊU CẦU VỀ NHÀ</a:t>
            </a:r>
          </a:p>
        </p:txBody>
      </p:sp>
    </p:spTree>
    <p:extLst>
      <p:ext uri="{BB962C8B-B14F-4D97-AF65-F5344CB8AC3E}">
        <p14:creationId xmlns:p14="http://schemas.microsoft.com/office/powerpoint/2010/main" val="1964974659"/>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End by Drew Melton | Hình ảnh, Ảnh tường cho điện thoại, Nhiếp ảnh về  cái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16" y="232918"/>
            <a:ext cx="8286750" cy="6215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52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1776" y="289478"/>
            <a:ext cx="2546017" cy="3404705"/>
            <a:chOff x="2478" y="2946953"/>
            <a:chExt cx="2546017" cy="3404705"/>
          </a:xfrm>
        </p:grpSpPr>
        <p:pic>
          <p:nvPicPr>
            <p:cNvPr id="5" name="Picture 4"/>
            <p:cNvPicPr>
              <a:picLocks noChangeAspect="1"/>
            </p:cNvPicPr>
            <p:nvPr/>
          </p:nvPicPr>
          <p:blipFill>
            <a:blip r:embed="rId2"/>
            <a:stretch>
              <a:fillRect/>
            </a:stretch>
          </p:blipFill>
          <p:spPr>
            <a:xfrm>
              <a:off x="290287" y="2946953"/>
              <a:ext cx="1961905" cy="1933333"/>
            </a:xfrm>
            <a:prstGeom prst="rect">
              <a:avLst/>
            </a:prstGeom>
          </p:spPr>
        </p:pic>
        <p:sp>
          <p:nvSpPr>
            <p:cNvPr id="6" name="TextBox 5"/>
            <p:cNvSpPr txBox="1"/>
            <p:nvPr/>
          </p:nvSpPr>
          <p:spPr>
            <a:xfrm>
              <a:off x="384629"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Loop (L)</a:t>
              </a:r>
            </a:p>
          </p:txBody>
        </p:sp>
        <p:sp>
          <p:nvSpPr>
            <p:cNvPr id="7" name="TextBox 6"/>
            <p:cNvSpPr txBox="1"/>
            <p:nvPr/>
          </p:nvSpPr>
          <p:spPr>
            <a:xfrm>
              <a:off x="2478" y="5489885"/>
              <a:ext cx="2546017" cy="430887"/>
            </a:xfrm>
            <a:prstGeom prst="rect">
              <a:avLst/>
            </a:prstGeom>
            <a:noFill/>
          </p:spPr>
          <p:txBody>
            <a:bodyPr wrap="square" rtlCol="0">
              <a:spAutoFit/>
            </a:bodyPr>
            <a:lstStyle/>
            <a:p>
              <a:pPr algn="ctr"/>
              <a:r>
                <a:rPr lang="en-US" sz="2200">
                  <a:latin typeface="Times New Roman" panose="02020603050405020304" pitchFamily="18" charset="0"/>
                  <a:cs typeface="Times New Roman" panose="02020603050405020304" pitchFamily="18" charset="0"/>
                </a:rPr>
                <a:t>Chủng vân tay nước</a:t>
              </a:r>
            </a:p>
          </p:txBody>
        </p:sp>
        <p:sp>
          <p:nvSpPr>
            <p:cNvPr id="8" name="TextBox 7"/>
            <p:cNvSpPr txBox="1"/>
            <p:nvPr/>
          </p:nvSpPr>
          <p:spPr>
            <a:xfrm>
              <a:off x="2478" y="5920771"/>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móc</a:t>
              </a:r>
            </a:p>
          </p:txBody>
        </p:sp>
      </p:grpSp>
      <p:grpSp>
        <p:nvGrpSpPr>
          <p:cNvPr id="9" name="Group 8"/>
          <p:cNvGrpSpPr/>
          <p:nvPr/>
        </p:nvGrpSpPr>
        <p:grpSpPr>
          <a:xfrm>
            <a:off x="3254171" y="289478"/>
            <a:ext cx="2863284" cy="3404704"/>
            <a:chOff x="3154873" y="2946953"/>
            <a:chExt cx="2863284" cy="3404704"/>
          </a:xfrm>
        </p:grpSpPr>
        <p:pic>
          <p:nvPicPr>
            <p:cNvPr id="10" name="Picture 9"/>
            <p:cNvPicPr>
              <a:picLocks noChangeAspect="1"/>
            </p:cNvPicPr>
            <p:nvPr/>
          </p:nvPicPr>
          <p:blipFill>
            <a:blip r:embed="rId3"/>
            <a:stretch>
              <a:fillRect/>
            </a:stretch>
          </p:blipFill>
          <p:spPr>
            <a:xfrm>
              <a:off x="3458839" y="2946953"/>
              <a:ext cx="2038095" cy="1952381"/>
            </a:xfrm>
            <a:prstGeom prst="rect">
              <a:avLst/>
            </a:prstGeom>
          </p:spPr>
        </p:pic>
        <p:sp>
          <p:nvSpPr>
            <p:cNvPr id="11" name="TextBox 10"/>
            <p:cNvSpPr txBox="1"/>
            <p:nvPr/>
          </p:nvSpPr>
          <p:spPr>
            <a:xfrm>
              <a:off x="3591276" y="4918382"/>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Whorl (W)</a:t>
              </a:r>
            </a:p>
          </p:txBody>
        </p:sp>
        <p:sp>
          <p:nvSpPr>
            <p:cNvPr id="12" name="Rectangle 11"/>
            <p:cNvSpPr/>
            <p:nvPr/>
          </p:nvSpPr>
          <p:spPr>
            <a:xfrm>
              <a:off x="3154873" y="5489884"/>
              <a:ext cx="286328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đại bàng</a:t>
              </a:r>
            </a:p>
          </p:txBody>
        </p:sp>
        <p:sp>
          <p:nvSpPr>
            <p:cNvPr id="13" name="TextBox 12"/>
            <p:cNvSpPr txBox="1"/>
            <p:nvPr/>
          </p:nvSpPr>
          <p:spPr>
            <a:xfrm>
              <a:off x="3432288"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xoáy</a:t>
              </a:r>
            </a:p>
          </p:txBody>
        </p:sp>
      </p:grpSp>
      <p:grpSp>
        <p:nvGrpSpPr>
          <p:cNvPr id="14" name="Group 13"/>
          <p:cNvGrpSpPr/>
          <p:nvPr/>
        </p:nvGrpSpPr>
        <p:grpSpPr>
          <a:xfrm>
            <a:off x="6452236" y="289478"/>
            <a:ext cx="2691764" cy="3404704"/>
            <a:chOff x="6352938" y="2946953"/>
            <a:chExt cx="2691764" cy="3404704"/>
          </a:xfrm>
        </p:grpSpPr>
        <p:pic>
          <p:nvPicPr>
            <p:cNvPr id="15" name="Picture 14"/>
            <p:cNvPicPr>
              <a:picLocks noChangeAspect="1"/>
            </p:cNvPicPr>
            <p:nvPr/>
          </p:nvPicPr>
          <p:blipFill>
            <a:blip r:embed="rId4"/>
            <a:stretch>
              <a:fillRect/>
            </a:stretch>
          </p:blipFill>
          <p:spPr>
            <a:xfrm>
              <a:off x="6703582" y="2946953"/>
              <a:ext cx="1990476" cy="1971429"/>
            </a:xfrm>
            <a:prstGeom prst="rect">
              <a:avLst/>
            </a:prstGeom>
          </p:spPr>
        </p:pic>
        <p:sp>
          <p:nvSpPr>
            <p:cNvPr id="16" name="TextBox 15"/>
            <p:cNvSpPr txBox="1"/>
            <p:nvPr/>
          </p:nvSpPr>
          <p:spPr>
            <a:xfrm>
              <a:off x="6812210"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Arch (A)</a:t>
              </a:r>
            </a:p>
          </p:txBody>
        </p:sp>
        <p:sp>
          <p:nvSpPr>
            <p:cNvPr id="17" name="Rectangle 16"/>
            <p:cNvSpPr/>
            <p:nvPr/>
          </p:nvSpPr>
          <p:spPr>
            <a:xfrm>
              <a:off x="6352938" y="5489884"/>
              <a:ext cx="269176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đồi núi</a:t>
              </a:r>
            </a:p>
          </p:txBody>
        </p:sp>
        <p:sp>
          <p:nvSpPr>
            <p:cNvPr id="18" name="TextBox 17"/>
            <p:cNvSpPr txBox="1"/>
            <p:nvPr/>
          </p:nvSpPr>
          <p:spPr>
            <a:xfrm>
              <a:off x="6425811"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sóng</a:t>
              </a:r>
            </a:p>
          </p:txBody>
        </p:sp>
      </p:grpSp>
      <p:sp>
        <p:nvSpPr>
          <p:cNvPr id="19" name="TextBox 18"/>
          <p:cNvSpPr txBox="1"/>
          <p:nvPr/>
        </p:nvSpPr>
        <p:spPr>
          <a:xfrm>
            <a:off x="483927" y="4143375"/>
            <a:ext cx="8200801" cy="1384995"/>
          </a:xfrm>
          <a:prstGeom prst="rect">
            <a:avLst/>
          </a:prstGeom>
          <a:noFill/>
        </p:spPr>
        <p:txBody>
          <a:bodyPr wrap="square" rtlCol="0">
            <a:spAutoFit/>
          </a:bodyPr>
          <a:lstStyle/>
          <a:p>
            <a:pPr algn="just">
              <a:lnSpc>
                <a:spcPct val="150000"/>
              </a:lnSpc>
            </a:pPr>
            <a:r>
              <a:rPr lang="en-US" sz="2800">
                <a:latin typeface="Times New Roman" panose="02020603050405020304" pitchFamily="18" charset="0"/>
                <a:cs typeface="Times New Roman" panose="02020603050405020304" pitchFamily="18" charset="0"/>
                <a:sym typeface="Wingdings 2" panose="05020102010507070707" pitchFamily="18" charset="2"/>
              </a:rPr>
              <a:t> </a:t>
            </a:r>
            <a:r>
              <a:rPr lang="en-US" sz="2800">
                <a:latin typeface="Times New Roman" panose="02020603050405020304" pitchFamily="18" charset="0"/>
                <a:cs typeface="Times New Roman" panose="02020603050405020304" pitchFamily="18" charset="0"/>
              </a:rPr>
              <a:t>Em hãy quan sát vân tay tại </a:t>
            </a:r>
            <a:r>
              <a:rPr lang="en-US" sz="2800" b="1">
                <a:latin typeface="Times New Roman" panose="02020603050405020304" pitchFamily="18" charset="0"/>
                <a:cs typeface="Times New Roman" panose="02020603050405020304" pitchFamily="18" charset="0"/>
              </a:rPr>
              <a:t>ngón tay cái </a:t>
            </a:r>
            <a:r>
              <a:rPr lang="en-US" sz="2800">
                <a:latin typeface="Times New Roman" panose="02020603050405020304" pitchFamily="18" charset="0"/>
                <a:cs typeface="Times New Roman" panose="02020603050405020304" pitchFamily="18" charset="0"/>
              </a:rPr>
              <a:t>của mình để xem chúng thuộc chủng vân tay nào?</a:t>
            </a:r>
          </a:p>
        </p:txBody>
      </p:sp>
    </p:spTree>
    <p:extLst>
      <p:ext uri="{BB962C8B-B14F-4D97-AF65-F5344CB8AC3E}">
        <p14:creationId xmlns:p14="http://schemas.microsoft.com/office/powerpoint/2010/main" val="63880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ảnh Giáo Viên Một Nhóm Học Sinh Tiểu Học Khăn Quàng đỏ Giáo, Giáo Viên  Clipart, Giáo Viên, Một Nhóm Học Sinh Tiểu Học miễn phí tải tập tin PNG  PSDComment"/>
          <p:cNvPicPr>
            <a:picLocks noChangeAspect="1" noChangeArrowheads="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186238" y="2243138"/>
            <a:ext cx="4829174" cy="4829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3052" y="481310"/>
            <a:ext cx="7949357" cy="923330"/>
          </a:xfrm>
          <a:prstGeom prst="rect">
            <a:avLst/>
          </a:prstGeom>
          <a:noFill/>
        </p:spPr>
        <p:txBody>
          <a:bodyPr wrap="none" lIns="91440" tIns="45720" rIns="91440" bIns="45720">
            <a:spAutoFit/>
          </a:bodyPr>
          <a:lstStyle/>
          <a:p>
            <a:pPr algn="ctr"/>
            <a:r>
              <a:rPr lang="en-US" sz="5400" b="1" cap="none" spc="0">
                <a:ln w="10160">
                  <a:solidFill>
                    <a:schemeClr val="accent5"/>
                  </a:solidFill>
                  <a:prstDash val="solid"/>
                </a:ln>
                <a:solidFill>
                  <a:srgbClr val="0070C0"/>
                </a:solidFill>
                <a:effectLst>
                  <a:outerShdw blurRad="38100" dist="22860" dir="5400000" algn="tl" rotWithShape="0">
                    <a:srgbClr val="000000">
                      <a:alpha val="30000"/>
                    </a:srgbClr>
                  </a:outerShdw>
                </a:effectLst>
              </a:rPr>
              <a:t>KHẢO SÁT CHỦNG VÂN TAY</a:t>
            </a:r>
          </a:p>
        </p:txBody>
      </p:sp>
    </p:spTree>
    <p:extLst>
      <p:ext uri="{BB962C8B-B14F-4D97-AF65-F5344CB8AC3E}">
        <p14:creationId xmlns:p14="http://schemas.microsoft.com/office/powerpoint/2010/main" val="869257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1776" y="146598"/>
            <a:ext cx="2546017" cy="3404705"/>
            <a:chOff x="2478" y="2946953"/>
            <a:chExt cx="2546017" cy="3404705"/>
          </a:xfrm>
        </p:grpSpPr>
        <p:pic>
          <p:nvPicPr>
            <p:cNvPr id="5" name="Picture 4"/>
            <p:cNvPicPr>
              <a:picLocks noChangeAspect="1"/>
            </p:cNvPicPr>
            <p:nvPr/>
          </p:nvPicPr>
          <p:blipFill>
            <a:blip r:embed="rId2"/>
            <a:stretch>
              <a:fillRect/>
            </a:stretch>
          </p:blipFill>
          <p:spPr>
            <a:xfrm>
              <a:off x="290287" y="2946953"/>
              <a:ext cx="1961905" cy="1933333"/>
            </a:xfrm>
            <a:prstGeom prst="rect">
              <a:avLst/>
            </a:prstGeom>
          </p:spPr>
        </p:pic>
        <p:sp>
          <p:nvSpPr>
            <p:cNvPr id="6" name="TextBox 5"/>
            <p:cNvSpPr txBox="1"/>
            <p:nvPr/>
          </p:nvSpPr>
          <p:spPr>
            <a:xfrm>
              <a:off x="384629" y="4954253"/>
              <a:ext cx="177322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Loop (L)</a:t>
              </a:r>
            </a:p>
          </p:txBody>
        </p:sp>
        <p:sp>
          <p:nvSpPr>
            <p:cNvPr id="7" name="TextBox 6"/>
            <p:cNvSpPr txBox="1"/>
            <p:nvPr/>
          </p:nvSpPr>
          <p:spPr>
            <a:xfrm>
              <a:off x="2478" y="5489885"/>
              <a:ext cx="2546017" cy="430887"/>
            </a:xfrm>
            <a:prstGeom prst="rect">
              <a:avLst/>
            </a:prstGeom>
            <a:noFill/>
          </p:spPr>
          <p:txBody>
            <a:bodyPr wrap="square" rtlCol="0">
              <a:spAutoFit/>
            </a:bodyPr>
            <a:lstStyle/>
            <a:p>
              <a:pPr algn="ctr"/>
              <a:r>
                <a:rPr lang="en-US" sz="2200">
                  <a:latin typeface="Times New Roman" panose="02020603050405020304" pitchFamily="18" charset="0"/>
                  <a:cs typeface="Times New Roman" panose="02020603050405020304" pitchFamily="18" charset="0"/>
                </a:rPr>
                <a:t>Chủng vân tay nước</a:t>
              </a:r>
            </a:p>
          </p:txBody>
        </p:sp>
        <p:sp>
          <p:nvSpPr>
            <p:cNvPr id="8" name="TextBox 7"/>
            <p:cNvSpPr txBox="1"/>
            <p:nvPr/>
          </p:nvSpPr>
          <p:spPr>
            <a:xfrm>
              <a:off x="2478" y="5920771"/>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móc</a:t>
              </a:r>
            </a:p>
          </p:txBody>
        </p:sp>
      </p:grpSp>
      <p:grpSp>
        <p:nvGrpSpPr>
          <p:cNvPr id="9" name="Group 8"/>
          <p:cNvGrpSpPr/>
          <p:nvPr/>
        </p:nvGrpSpPr>
        <p:grpSpPr>
          <a:xfrm>
            <a:off x="3254171" y="146598"/>
            <a:ext cx="2863284" cy="3404704"/>
            <a:chOff x="3154873" y="2946953"/>
            <a:chExt cx="2863284" cy="3404704"/>
          </a:xfrm>
        </p:grpSpPr>
        <p:pic>
          <p:nvPicPr>
            <p:cNvPr id="10" name="Picture 9"/>
            <p:cNvPicPr>
              <a:picLocks noChangeAspect="1"/>
            </p:cNvPicPr>
            <p:nvPr/>
          </p:nvPicPr>
          <p:blipFill>
            <a:blip r:embed="rId3"/>
            <a:stretch>
              <a:fillRect/>
            </a:stretch>
          </p:blipFill>
          <p:spPr>
            <a:xfrm>
              <a:off x="3458839" y="2946953"/>
              <a:ext cx="2038095" cy="1952381"/>
            </a:xfrm>
            <a:prstGeom prst="rect">
              <a:avLst/>
            </a:prstGeom>
          </p:spPr>
        </p:pic>
        <p:sp>
          <p:nvSpPr>
            <p:cNvPr id="11" name="TextBox 10"/>
            <p:cNvSpPr txBox="1"/>
            <p:nvPr/>
          </p:nvSpPr>
          <p:spPr>
            <a:xfrm>
              <a:off x="3591276" y="4918382"/>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Whorl (W)</a:t>
              </a:r>
            </a:p>
          </p:txBody>
        </p:sp>
        <p:sp>
          <p:nvSpPr>
            <p:cNvPr id="12" name="Rectangle 11"/>
            <p:cNvSpPr/>
            <p:nvPr/>
          </p:nvSpPr>
          <p:spPr>
            <a:xfrm>
              <a:off x="3154873" y="5489884"/>
              <a:ext cx="286328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đại bàng</a:t>
              </a:r>
            </a:p>
          </p:txBody>
        </p:sp>
        <p:sp>
          <p:nvSpPr>
            <p:cNvPr id="13" name="TextBox 12"/>
            <p:cNvSpPr txBox="1"/>
            <p:nvPr/>
          </p:nvSpPr>
          <p:spPr>
            <a:xfrm>
              <a:off x="3432288"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xoáy</a:t>
              </a:r>
            </a:p>
          </p:txBody>
        </p:sp>
      </p:grpSp>
      <p:grpSp>
        <p:nvGrpSpPr>
          <p:cNvPr id="14" name="Group 13"/>
          <p:cNvGrpSpPr/>
          <p:nvPr/>
        </p:nvGrpSpPr>
        <p:grpSpPr>
          <a:xfrm>
            <a:off x="6452236" y="146598"/>
            <a:ext cx="2691764" cy="3404704"/>
            <a:chOff x="6352938" y="2946953"/>
            <a:chExt cx="2691764" cy="3404704"/>
          </a:xfrm>
        </p:grpSpPr>
        <p:pic>
          <p:nvPicPr>
            <p:cNvPr id="15" name="Picture 14"/>
            <p:cNvPicPr>
              <a:picLocks noChangeAspect="1"/>
            </p:cNvPicPr>
            <p:nvPr/>
          </p:nvPicPr>
          <p:blipFill>
            <a:blip r:embed="rId4"/>
            <a:stretch>
              <a:fillRect/>
            </a:stretch>
          </p:blipFill>
          <p:spPr>
            <a:xfrm>
              <a:off x="6703582" y="2946953"/>
              <a:ext cx="1990476" cy="1971429"/>
            </a:xfrm>
            <a:prstGeom prst="rect">
              <a:avLst/>
            </a:prstGeom>
          </p:spPr>
        </p:pic>
        <p:sp>
          <p:nvSpPr>
            <p:cNvPr id="16" name="TextBox 15"/>
            <p:cNvSpPr txBox="1"/>
            <p:nvPr/>
          </p:nvSpPr>
          <p:spPr>
            <a:xfrm>
              <a:off x="6812210"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Arch (A)</a:t>
              </a:r>
            </a:p>
          </p:txBody>
        </p:sp>
        <p:sp>
          <p:nvSpPr>
            <p:cNvPr id="17" name="Rectangle 16"/>
            <p:cNvSpPr/>
            <p:nvPr/>
          </p:nvSpPr>
          <p:spPr>
            <a:xfrm>
              <a:off x="6352938" y="5489884"/>
              <a:ext cx="269176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đồi núi</a:t>
              </a:r>
            </a:p>
          </p:txBody>
        </p:sp>
        <p:sp>
          <p:nvSpPr>
            <p:cNvPr id="18" name="TextBox 17"/>
            <p:cNvSpPr txBox="1"/>
            <p:nvPr/>
          </p:nvSpPr>
          <p:spPr>
            <a:xfrm>
              <a:off x="6425811"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sóng</a:t>
              </a:r>
            </a:p>
          </p:txBody>
        </p:sp>
      </p:grpSp>
      <p:sp>
        <p:nvSpPr>
          <p:cNvPr id="19" name="TextBox 18"/>
          <p:cNvSpPr txBox="1"/>
          <p:nvPr/>
        </p:nvSpPr>
        <p:spPr>
          <a:xfrm>
            <a:off x="627572" y="3865344"/>
            <a:ext cx="7899224" cy="830997"/>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sym typeface="Wingdings 2" panose="05020102010507070707" pitchFamily="18" charset="2"/>
              </a:rPr>
              <a:t>Chủng</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vân</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tay</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2400" dirty="0">
                <a:latin typeface="Times New Roman" panose="02020603050405020304" pitchFamily="18" charset="0"/>
                <a:cs typeface="Times New Roman" panose="02020603050405020304" pitchFamily="18" charset="0"/>
                <a:sym typeface="Wingdings 2" panose="05020102010507070707" pitchFamily="18" charset="2"/>
              </a:rPr>
              <a:t> 15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bạn</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học</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sinh</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trong</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lớp</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ghi</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lại</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trong</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bảng</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dirty="0" err="1">
                <a:latin typeface="Times New Roman" panose="02020603050405020304" pitchFamily="18" charset="0"/>
                <a:cs typeface="Times New Roman" panose="02020603050405020304" pitchFamily="18" charset="0"/>
                <a:sym typeface="Wingdings 2" panose="05020102010507070707" pitchFamily="18" charset="2"/>
              </a:rPr>
              <a:t>sau</a:t>
            </a:r>
            <a:r>
              <a:rPr lang="en-US" sz="2400" dirty="0">
                <a:latin typeface="Times New Roman" panose="02020603050405020304" pitchFamily="18" charset="0"/>
                <a:cs typeface="Times New Roman" panose="02020603050405020304" pitchFamily="18" charset="0"/>
                <a:sym typeface="Wingdings 2" panose="05020102010507070707" pitchFamily="18" charset="2"/>
              </a:rPr>
              <a:t>: (</a:t>
            </a:r>
            <a:r>
              <a:rPr lang="en-US" sz="2400" i="1" dirty="0" err="1">
                <a:latin typeface="Times New Roman" panose="02020603050405020304" pitchFamily="18" charset="0"/>
                <a:cs typeface="Times New Roman" panose="02020603050405020304" pitchFamily="18" charset="0"/>
                <a:sym typeface="Wingdings 2" panose="05020102010507070707" pitchFamily="18" charset="2"/>
              </a:rPr>
              <a:t>bảng</a:t>
            </a:r>
            <a:r>
              <a:rPr lang="en-US" sz="2400" i="1" dirty="0">
                <a:latin typeface="Times New Roman" panose="02020603050405020304" pitchFamily="18" charset="0"/>
                <a:cs typeface="Times New Roman" panose="02020603050405020304" pitchFamily="18" charset="0"/>
                <a:sym typeface="Wingdings 2" panose="05020102010507070707" pitchFamily="18" charset="2"/>
              </a:rPr>
              <a:t> 1</a:t>
            </a:r>
            <a:r>
              <a:rPr lang="en-US" sz="2400" dirty="0">
                <a:latin typeface="Times New Roman" panose="02020603050405020304" pitchFamily="18" charset="0"/>
                <a:cs typeface="Times New Roman" panose="02020603050405020304" pitchFamily="18" charset="0"/>
                <a:sym typeface="Wingdings 2" panose="05020102010507070707" pitchFamily="18" charset="2"/>
              </a:rPr>
              <a:t>)</a:t>
            </a:r>
            <a:endParaRPr lang="en-US" sz="2400"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34961429"/>
              </p:ext>
            </p:extLst>
          </p:nvPr>
        </p:nvGraphicFramePr>
        <p:xfrm>
          <a:off x="1370537" y="4916877"/>
          <a:ext cx="6096000" cy="1841106"/>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61370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61370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61370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8474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7237" y="1600200"/>
            <a:ext cx="7500938" cy="954107"/>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Bước 1: </a:t>
            </a:r>
            <a:r>
              <a:rPr lang="en-US" sz="2800">
                <a:latin typeface="Times New Roman" panose="02020603050405020304" pitchFamily="18" charset="0"/>
                <a:cs typeface="Times New Roman" panose="02020603050405020304" pitchFamily="18" charset="0"/>
              </a:rPr>
              <a:t>Lập một bảng gồm 2 dòng. Ở dòng trên ghi lại các giá trị khác nhau của dấu hiệu.</a:t>
            </a:r>
          </a:p>
        </p:txBody>
      </p:sp>
      <p:sp>
        <p:nvSpPr>
          <p:cNvPr id="5" name="TextBox 4"/>
          <p:cNvSpPr txBox="1"/>
          <p:nvPr/>
        </p:nvSpPr>
        <p:spPr>
          <a:xfrm>
            <a:off x="757237" y="2797195"/>
            <a:ext cx="7500938" cy="1384995"/>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cs typeface="Times New Roman" panose="02020603050405020304" pitchFamily="18" charset="0"/>
              </a:rPr>
              <a:t>Đếm số lần mà giá trị của dấu hiệu đó xuất hiện. Sau đó ghi số lần xuất hiện chính là tần số và ghi lại vào dòng dưới của bảng.</a:t>
            </a:r>
          </a:p>
        </p:txBody>
      </p:sp>
      <p:sp>
        <p:nvSpPr>
          <p:cNvPr id="6" name="Rounded Rectangle 5"/>
          <p:cNvSpPr/>
          <p:nvPr/>
        </p:nvSpPr>
        <p:spPr>
          <a:xfrm>
            <a:off x="757237" y="300038"/>
            <a:ext cx="7500938" cy="9429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yêu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sau</a:t>
            </a:r>
            <a:r>
              <a:rPr lang="en-US" sz="3200" b="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34558906"/>
                  </p:ext>
                </p:extLst>
              </p:nvPr>
            </p:nvGraphicFramePr>
            <p:xfrm>
              <a:off x="757237" y="4654550"/>
              <a:ext cx="7555490" cy="1489074"/>
            </p:xfrm>
            <a:graphic>
              <a:graphicData uri="http://schemas.openxmlformats.org/drawingml/2006/table">
                <a:tbl>
                  <a:tblPr firstRow="1" bandRow="1">
                    <a:tableStyleId>{5DA37D80-6434-44D0-A028-1B22A696006F}</a:tableStyleId>
                  </a:tblPr>
                  <a:tblGrid>
                    <a:gridCol w="2218719">
                      <a:extLst>
                        <a:ext uri="{9D8B030D-6E8A-4147-A177-3AD203B41FA5}">
                          <a16:colId xmlns:a16="http://schemas.microsoft.com/office/drawing/2014/main" val="20000"/>
                        </a:ext>
                      </a:extLst>
                    </a:gridCol>
                    <a:gridCol w="1077884">
                      <a:extLst>
                        <a:ext uri="{9D8B030D-6E8A-4147-A177-3AD203B41FA5}">
                          <a16:colId xmlns:a16="http://schemas.microsoft.com/office/drawing/2014/main" val="20001"/>
                        </a:ext>
                      </a:extLst>
                    </a:gridCol>
                    <a:gridCol w="1050175">
                      <a:extLst>
                        <a:ext uri="{9D8B030D-6E8A-4147-A177-3AD203B41FA5}">
                          <a16:colId xmlns:a16="http://schemas.microsoft.com/office/drawing/2014/main" val="20002"/>
                        </a:ext>
                      </a:extLst>
                    </a:gridCol>
                    <a:gridCol w="1035528">
                      <a:extLst>
                        <a:ext uri="{9D8B030D-6E8A-4147-A177-3AD203B41FA5}">
                          <a16:colId xmlns:a16="http://schemas.microsoft.com/office/drawing/2014/main" val="20003"/>
                        </a:ext>
                      </a:extLst>
                    </a:gridCol>
                    <a:gridCol w="2173184">
                      <a:extLst>
                        <a:ext uri="{9D8B030D-6E8A-4147-A177-3AD203B41FA5}">
                          <a16:colId xmlns:a16="http://schemas.microsoft.com/office/drawing/2014/main" val="20004"/>
                        </a:ext>
                      </a:extLst>
                    </a:gridCol>
                  </a:tblGrid>
                  <a:tr h="744537">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800" baseline="0">
                              <a:solidFill>
                                <a:schemeClr val="tx1">
                                  <a:lumMod val="95000"/>
                                  <a:lumOff val="5000"/>
                                </a:schemeClr>
                              </a:solidFill>
                              <a:latin typeface="Times New Roman" panose="02020603050405020304" pitchFamily="18" charset="0"/>
                              <a:cs typeface="Times New Roman" panose="02020603050405020304" pitchFamily="18" charset="0"/>
                            </a:rPr>
                            <a:t> trị </a:t>
                          </a:r>
                          <a14:m>
                            <m:oMath xmlns:m="http://schemas.openxmlformats.org/officeDocument/2006/math">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𝑥</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oMath>
                          </a14:m>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744537">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Tần</a:t>
                          </a:r>
                          <a:r>
                            <a:rPr lang="en-US" sz="2800" baseline="0">
                              <a:solidFill>
                                <a:schemeClr val="tx1">
                                  <a:lumMod val="95000"/>
                                  <a:lumOff val="5000"/>
                                </a:schemeClr>
                              </a:solidFill>
                              <a:latin typeface="Times New Roman" panose="02020603050405020304" pitchFamily="18" charset="0"/>
                              <a:cs typeface="Times New Roman" panose="02020603050405020304" pitchFamily="18" charset="0"/>
                            </a:rPr>
                            <a:t> số </a:t>
                          </a:r>
                          <a14:m>
                            <m:oMath xmlns:m="http://schemas.openxmlformats.org/officeDocument/2006/math">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𝑛</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oMath>
                          </a14:m>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lang="en-US" sz="2800" i="1" smtClean="0">
                                    <a:solidFill>
                                      <a:schemeClr val="tx1">
                                        <a:lumMod val="95000"/>
                                        <a:lumOff val="5000"/>
                                      </a:schemeClr>
                                    </a:solidFill>
                                    <a:latin typeface="Cambria Math" panose="02040503050406030204" pitchFamily="18" charset="0"/>
                                    <a:cs typeface="Times New Roman" panose="02020603050405020304" pitchFamily="18" charset="0"/>
                                  </a:rPr>
                                  <m:t>𝑁</m:t>
                                </m:r>
                                <m:r>
                                  <a:rPr lang="en-US" sz="2800" i="1" smtClean="0">
                                    <a:solidFill>
                                      <a:schemeClr val="tx1">
                                        <a:lumMod val="95000"/>
                                        <a:lumOff val="5000"/>
                                      </a:schemeClr>
                                    </a:solidFill>
                                    <a:latin typeface="Cambria Math" panose="02040503050406030204" pitchFamily="18" charset="0"/>
                                    <a:cs typeface="Times New Roman" panose="02020603050405020304" pitchFamily="18" charset="0"/>
                                  </a:rPr>
                                  <m:t>=</m:t>
                                </m:r>
                              </m:oMath>
                            </m:oMathPara>
                          </a14:m>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34558906"/>
                  </p:ext>
                </p:extLst>
              </p:nvPr>
            </p:nvGraphicFramePr>
            <p:xfrm>
              <a:off x="757237" y="4654550"/>
              <a:ext cx="7555490" cy="1489074"/>
            </p:xfrm>
            <a:graphic>
              <a:graphicData uri="http://schemas.openxmlformats.org/drawingml/2006/table">
                <a:tbl>
                  <a:tblPr firstRow="1" bandRow="1">
                    <a:tableStyleId>{5DA37D80-6434-44D0-A028-1B22A696006F}</a:tableStyleId>
                  </a:tblPr>
                  <a:tblGrid>
                    <a:gridCol w="2218719"/>
                    <a:gridCol w="1077884"/>
                    <a:gridCol w="1050175"/>
                    <a:gridCol w="1035528"/>
                    <a:gridCol w="2173184"/>
                  </a:tblGrid>
                  <a:tr h="744537">
                    <a:tc>
                      <a:txBody>
                        <a:bodyPr/>
                        <a:lstStyle/>
                        <a:p>
                          <a:endParaRPr lang="en-US"/>
                        </a:p>
                      </a:txBody>
                      <a:tcPr anchor="ctr">
                        <a:blipFill rotWithShape="0">
                          <a:blip r:embed="rId2"/>
                          <a:stretch>
                            <a:fillRect l="-275" t="-813" r="-241484" b="-106504"/>
                          </a:stretch>
                        </a:blipFill>
                      </a:tcP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r>
                  <a:tr h="744537">
                    <a:tc>
                      <a:txBody>
                        <a:bodyPr/>
                        <a:lstStyle/>
                        <a:p>
                          <a:endParaRPr lang="en-US"/>
                        </a:p>
                      </a:txBody>
                      <a:tcPr anchor="ctr">
                        <a:blipFill rotWithShape="0">
                          <a:blip r:embed="rId2"/>
                          <a:stretch>
                            <a:fillRect l="-275" t="-101639" r="-241484" b="-7377"/>
                          </a:stretch>
                        </a:blipFill>
                      </a:tcP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a:p>
                      </a:txBody>
                      <a:tcPr anchor="ctr">
                        <a:blipFill rotWithShape="0">
                          <a:blip r:embed="rId2"/>
                          <a:stretch>
                            <a:fillRect l="-247619" t="-101639" r="-840" b="-7377"/>
                          </a:stretch>
                        </a:blipFill>
                      </a:tcPr>
                    </a:tc>
                  </a:tr>
                </a:tbl>
              </a:graphicData>
            </a:graphic>
          </p:graphicFrame>
        </mc:Fallback>
      </mc:AlternateContent>
    </p:spTree>
    <p:extLst>
      <p:ext uri="{BB962C8B-B14F-4D97-AF65-F5344CB8AC3E}">
        <p14:creationId xmlns:p14="http://schemas.microsoft.com/office/powerpoint/2010/main" val="9668744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75504615"/>
                  </p:ext>
                </p:extLst>
              </p:nvPr>
            </p:nvGraphicFramePr>
            <p:xfrm>
              <a:off x="928693" y="3929061"/>
              <a:ext cx="7555490" cy="1471616"/>
            </p:xfrm>
            <a:graphic>
              <a:graphicData uri="http://schemas.openxmlformats.org/drawingml/2006/table">
                <a:tbl>
                  <a:tblPr firstRow="1" bandRow="1">
                    <a:tableStyleId>{5DA37D80-6434-44D0-A028-1B22A696006F}</a:tableStyleId>
                  </a:tblPr>
                  <a:tblGrid>
                    <a:gridCol w="2218719">
                      <a:extLst>
                        <a:ext uri="{9D8B030D-6E8A-4147-A177-3AD203B41FA5}">
                          <a16:colId xmlns:a16="http://schemas.microsoft.com/office/drawing/2014/main" val="20000"/>
                        </a:ext>
                      </a:extLst>
                    </a:gridCol>
                    <a:gridCol w="1169006">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729365">
                      <a:extLst>
                        <a:ext uri="{9D8B030D-6E8A-4147-A177-3AD203B41FA5}">
                          <a16:colId xmlns:a16="http://schemas.microsoft.com/office/drawing/2014/main" val="20004"/>
                        </a:ext>
                      </a:extLst>
                    </a:gridCol>
                  </a:tblGrid>
                  <a:tr h="727079">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Giá</a:t>
                          </a:r>
                          <a:r>
                            <a:rPr lang="en-US" sz="2800" baseline="0">
                              <a:solidFill>
                                <a:schemeClr val="tx1">
                                  <a:lumMod val="95000"/>
                                  <a:lumOff val="5000"/>
                                </a:schemeClr>
                              </a:solidFill>
                              <a:latin typeface="Times New Roman" panose="02020603050405020304" pitchFamily="18" charset="0"/>
                              <a:cs typeface="Times New Roman" panose="02020603050405020304" pitchFamily="18" charset="0"/>
                            </a:rPr>
                            <a:t> trị </a:t>
                          </a:r>
                          <a14:m>
                            <m:oMath xmlns:m="http://schemas.openxmlformats.org/officeDocument/2006/math">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𝑥</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oMath>
                          </a14:m>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L</a:t>
                          </a:r>
                        </a:p>
                      </a:txBody>
                      <a:tcPr anchor="ctr"/>
                    </a:tc>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W</a:t>
                          </a:r>
                        </a:p>
                      </a:txBody>
                      <a:tcPr anchor="ctr"/>
                    </a:tc>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A</a:t>
                          </a: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744537">
                    <a:tc>
                      <a:txBody>
                        <a:bodyPr/>
                        <a:lstStyle/>
                        <a:p>
                          <a:pPr algn="ctr"/>
                          <a:r>
                            <a:rPr lang="en-US" sz="2800">
                              <a:solidFill>
                                <a:schemeClr val="tx1">
                                  <a:lumMod val="95000"/>
                                  <a:lumOff val="5000"/>
                                </a:schemeClr>
                              </a:solidFill>
                              <a:latin typeface="Times New Roman" panose="02020603050405020304" pitchFamily="18" charset="0"/>
                              <a:cs typeface="Times New Roman" panose="02020603050405020304" pitchFamily="18" charset="0"/>
                            </a:rPr>
                            <a:t>Tần</a:t>
                          </a:r>
                          <a:r>
                            <a:rPr lang="en-US" sz="2800" baseline="0">
                              <a:solidFill>
                                <a:schemeClr val="tx1">
                                  <a:lumMod val="95000"/>
                                  <a:lumOff val="5000"/>
                                </a:schemeClr>
                              </a:solidFill>
                              <a:latin typeface="Times New Roman" panose="02020603050405020304" pitchFamily="18" charset="0"/>
                              <a:cs typeface="Times New Roman" panose="02020603050405020304" pitchFamily="18" charset="0"/>
                            </a:rPr>
                            <a:t> số </a:t>
                          </a:r>
                          <a14:m>
                            <m:oMath xmlns:m="http://schemas.openxmlformats.org/officeDocument/2006/math">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𝑛</m:t>
                              </m:r>
                              <m:r>
                                <a:rPr lang="en-US" sz="2800" i="1" baseline="0" smtClean="0">
                                  <a:solidFill>
                                    <a:schemeClr val="tx1">
                                      <a:lumMod val="95000"/>
                                      <a:lumOff val="5000"/>
                                    </a:schemeClr>
                                  </a:solidFill>
                                  <a:latin typeface="Cambria Math" panose="02040503050406030204" pitchFamily="18" charset="0"/>
                                  <a:cs typeface="Times New Roman" panose="02020603050405020304" pitchFamily="18" charset="0"/>
                                </a:rPr>
                                <m:t>)</m:t>
                              </m:r>
                            </m:oMath>
                          </a14:m>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14:m>
                            <m:oMathPara xmlns:m="http://schemas.openxmlformats.org/officeDocument/2006/math">
                              <m:oMathParaPr>
                                <m:jc m:val="left"/>
                              </m:oMathParaPr>
                              <m:oMath xmlns:m="http://schemas.openxmlformats.org/officeDocument/2006/math">
                                <m:r>
                                  <a:rPr lang="en-US" sz="2800" i="1" smtClean="0">
                                    <a:solidFill>
                                      <a:schemeClr val="tx1">
                                        <a:lumMod val="95000"/>
                                        <a:lumOff val="5000"/>
                                      </a:schemeClr>
                                    </a:solidFill>
                                    <a:latin typeface="Cambria Math" panose="02040503050406030204" pitchFamily="18" charset="0"/>
                                    <a:cs typeface="Times New Roman" panose="02020603050405020304" pitchFamily="18" charset="0"/>
                                  </a:rPr>
                                  <m:t>𝑁</m:t>
                                </m:r>
                                <m:r>
                                  <a:rPr lang="en-US" sz="2800" i="1" smtClean="0">
                                    <a:solidFill>
                                      <a:schemeClr val="tx1">
                                        <a:lumMod val="95000"/>
                                        <a:lumOff val="5000"/>
                                      </a:schemeClr>
                                    </a:solidFill>
                                    <a:latin typeface="Cambria Math" panose="02040503050406030204" pitchFamily="18" charset="0"/>
                                    <a:cs typeface="Times New Roman" panose="02020603050405020304" pitchFamily="18" charset="0"/>
                                  </a:rPr>
                                  <m:t>=15</m:t>
                                </m:r>
                              </m:oMath>
                            </m:oMathPara>
                          </a14:m>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75504615"/>
                  </p:ext>
                </p:extLst>
              </p:nvPr>
            </p:nvGraphicFramePr>
            <p:xfrm>
              <a:off x="928693" y="3929061"/>
              <a:ext cx="7555490" cy="1471616"/>
            </p:xfrm>
            <a:graphic>
              <a:graphicData uri="http://schemas.openxmlformats.org/drawingml/2006/table">
                <a:tbl>
                  <a:tblPr firstRow="1" bandRow="1">
                    <a:tableStyleId>{5DA37D80-6434-44D0-A028-1B22A696006F}</a:tableStyleId>
                  </a:tblPr>
                  <a:tblGrid>
                    <a:gridCol w="2218719"/>
                    <a:gridCol w="1169006"/>
                    <a:gridCol w="1181100"/>
                    <a:gridCol w="1257300"/>
                    <a:gridCol w="1729365"/>
                  </a:tblGrid>
                  <a:tr h="727079">
                    <a:tc>
                      <a:txBody>
                        <a:bodyPr/>
                        <a:lstStyle/>
                        <a:p>
                          <a:endParaRPr lang="en-US"/>
                        </a:p>
                      </a:txBody>
                      <a:tcPr anchor="ctr">
                        <a:blipFill rotWithShape="0">
                          <a:blip r:embed="rId6"/>
                          <a:stretch>
                            <a:fillRect l="-275" t="-833" r="-241484" b="-109167"/>
                          </a:stretch>
                        </a:blipFill>
                      </a:tcPr>
                    </a:tc>
                    <a:tc>
                      <a:txBody>
                        <a:bodyPr/>
                        <a:lstStyle/>
                        <a:p>
                          <a:pPr algn="ct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L</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W</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smtClean="0">
                              <a:solidFill>
                                <a:schemeClr val="tx1">
                                  <a:lumMod val="95000"/>
                                  <a:lumOff val="5000"/>
                                </a:schemeClr>
                              </a:solidFill>
                              <a:latin typeface="Times New Roman" panose="02020603050405020304" pitchFamily="18" charset="0"/>
                              <a:cs typeface="Times New Roman" panose="02020603050405020304" pitchFamily="18" charset="0"/>
                            </a:rPr>
                            <a:t>A</a:t>
                          </a:r>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r>
                  <a:tr h="744537">
                    <a:tc>
                      <a:txBody>
                        <a:bodyPr/>
                        <a:lstStyle/>
                        <a:p>
                          <a:endParaRPr lang="en-US"/>
                        </a:p>
                      </a:txBody>
                      <a:tcPr anchor="ctr">
                        <a:blipFill rotWithShape="0">
                          <a:blip r:embed="rId6"/>
                          <a:stretch>
                            <a:fillRect l="-275" t="-99180" r="-241484" b="-7377"/>
                          </a:stretch>
                        </a:blipFill>
                      </a:tcP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sz="280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tc>
                    <a:tc>
                      <a:txBody>
                        <a:bodyPr/>
                        <a:lstStyle/>
                        <a:p>
                          <a:endParaRPr lang="en-US"/>
                        </a:p>
                      </a:txBody>
                      <a:tcPr anchor="ctr">
                        <a:blipFill rotWithShape="0">
                          <a:blip r:embed="rId6"/>
                          <a:stretch>
                            <a:fillRect l="-336972" t="-99180" r="-1056" b="-7377"/>
                          </a:stretch>
                        </a:blipFill>
                      </a:tcPr>
                    </a:tc>
                  </a:tr>
                </a:tbl>
              </a:graphicData>
            </a:graphic>
          </p:graphicFrame>
        </mc:Fallback>
      </mc:AlternateContent>
      <p:grpSp>
        <p:nvGrpSpPr>
          <p:cNvPr id="21" name="Group 20"/>
          <p:cNvGrpSpPr/>
          <p:nvPr/>
        </p:nvGrpSpPr>
        <p:grpSpPr>
          <a:xfrm>
            <a:off x="101776" y="146598"/>
            <a:ext cx="9042224" cy="3404705"/>
            <a:chOff x="101776" y="146598"/>
            <a:chExt cx="9042224" cy="3404705"/>
          </a:xfrm>
        </p:grpSpPr>
        <p:grpSp>
          <p:nvGrpSpPr>
            <p:cNvPr id="6" name="Group 5"/>
            <p:cNvGrpSpPr/>
            <p:nvPr/>
          </p:nvGrpSpPr>
          <p:grpSpPr>
            <a:xfrm>
              <a:off x="101776" y="146598"/>
              <a:ext cx="2546017" cy="3404705"/>
              <a:chOff x="2478" y="2946953"/>
              <a:chExt cx="2546017" cy="3404705"/>
            </a:xfrm>
          </p:grpSpPr>
          <p:pic>
            <p:nvPicPr>
              <p:cNvPr id="7" name="Picture 6"/>
              <p:cNvPicPr>
                <a:picLocks noChangeAspect="1"/>
              </p:cNvPicPr>
              <p:nvPr/>
            </p:nvPicPr>
            <p:blipFill>
              <a:blip r:embed="rId7"/>
              <a:stretch>
                <a:fillRect/>
              </a:stretch>
            </p:blipFill>
            <p:spPr>
              <a:xfrm>
                <a:off x="290287" y="2946953"/>
                <a:ext cx="1961905" cy="1933333"/>
              </a:xfrm>
              <a:prstGeom prst="rect">
                <a:avLst/>
              </a:prstGeom>
            </p:spPr>
          </p:pic>
          <p:sp>
            <p:nvSpPr>
              <p:cNvPr id="8" name="TextBox 7"/>
              <p:cNvSpPr txBox="1"/>
              <p:nvPr/>
            </p:nvSpPr>
            <p:spPr>
              <a:xfrm>
                <a:off x="384629"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Loop (L)</a:t>
                </a:r>
              </a:p>
            </p:txBody>
          </p:sp>
          <p:sp>
            <p:nvSpPr>
              <p:cNvPr id="9" name="TextBox 8"/>
              <p:cNvSpPr txBox="1"/>
              <p:nvPr/>
            </p:nvSpPr>
            <p:spPr>
              <a:xfrm>
                <a:off x="2478" y="5489885"/>
                <a:ext cx="2546017" cy="430887"/>
              </a:xfrm>
              <a:prstGeom prst="rect">
                <a:avLst/>
              </a:prstGeom>
              <a:noFill/>
            </p:spPr>
            <p:txBody>
              <a:bodyPr wrap="square" rtlCol="0">
                <a:spAutoFit/>
              </a:bodyPr>
              <a:lstStyle/>
              <a:p>
                <a:pPr algn="ctr"/>
                <a:r>
                  <a:rPr lang="en-US" sz="2200">
                    <a:latin typeface="Times New Roman" panose="02020603050405020304" pitchFamily="18" charset="0"/>
                    <a:cs typeface="Times New Roman" panose="02020603050405020304" pitchFamily="18" charset="0"/>
                  </a:rPr>
                  <a:t>Chủng vân tay nước</a:t>
                </a:r>
              </a:p>
            </p:txBody>
          </p:sp>
          <p:sp>
            <p:nvSpPr>
              <p:cNvPr id="10" name="TextBox 9"/>
              <p:cNvSpPr txBox="1"/>
              <p:nvPr/>
            </p:nvSpPr>
            <p:spPr>
              <a:xfrm>
                <a:off x="2478" y="5920771"/>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móc</a:t>
                </a:r>
              </a:p>
            </p:txBody>
          </p:sp>
        </p:grpSp>
        <p:grpSp>
          <p:nvGrpSpPr>
            <p:cNvPr id="11" name="Group 10"/>
            <p:cNvGrpSpPr/>
            <p:nvPr/>
          </p:nvGrpSpPr>
          <p:grpSpPr>
            <a:xfrm>
              <a:off x="3254171" y="146598"/>
              <a:ext cx="2863284" cy="3404704"/>
              <a:chOff x="3154873" y="2946953"/>
              <a:chExt cx="2863284" cy="3404704"/>
            </a:xfrm>
          </p:grpSpPr>
          <p:pic>
            <p:nvPicPr>
              <p:cNvPr id="12" name="Picture 11"/>
              <p:cNvPicPr>
                <a:picLocks noChangeAspect="1"/>
              </p:cNvPicPr>
              <p:nvPr/>
            </p:nvPicPr>
            <p:blipFill>
              <a:blip r:embed="rId8"/>
              <a:stretch>
                <a:fillRect/>
              </a:stretch>
            </p:blipFill>
            <p:spPr>
              <a:xfrm>
                <a:off x="3458839" y="2946953"/>
                <a:ext cx="2038095" cy="1952381"/>
              </a:xfrm>
              <a:prstGeom prst="rect">
                <a:avLst/>
              </a:prstGeom>
            </p:spPr>
          </p:pic>
          <p:sp>
            <p:nvSpPr>
              <p:cNvPr id="13" name="TextBox 12"/>
              <p:cNvSpPr txBox="1"/>
              <p:nvPr/>
            </p:nvSpPr>
            <p:spPr>
              <a:xfrm>
                <a:off x="3591276" y="4918382"/>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Whorl (W)</a:t>
                </a:r>
              </a:p>
            </p:txBody>
          </p:sp>
          <p:sp>
            <p:nvSpPr>
              <p:cNvPr id="14" name="Rectangle 13"/>
              <p:cNvSpPr/>
              <p:nvPr/>
            </p:nvSpPr>
            <p:spPr>
              <a:xfrm>
                <a:off x="3154873" y="5489884"/>
                <a:ext cx="286328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đại bàng</a:t>
                </a:r>
              </a:p>
            </p:txBody>
          </p:sp>
          <p:sp>
            <p:nvSpPr>
              <p:cNvPr id="15" name="TextBox 14"/>
              <p:cNvSpPr txBox="1"/>
              <p:nvPr/>
            </p:nvSpPr>
            <p:spPr>
              <a:xfrm>
                <a:off x="3432288"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xoáy</a:t>
                </a:r>
              </a:p>
            </p:txBody>
          </p:sp>
        </p:grpSp>
        <p:grpSp>
          <p:nvGrpSpPr>
            <p:cNvPr id="16" name="Group 15"/>
            <p:cNvGrpSpPr/>
            <p:nvPr/>
          </p:nvGrpSpPr>
          <p:grpSpPr>
            <a:xfrm>
              <a:off x="6452236" y="146598"/>
              <a:ext cx="2691764" cy="3404704"/>
              <a:chOff x="6352938" y="2946953"/>
              <a:chExt cx="2691764" cy="3404704"/>
            </a:xfrm>
          </p:grpSpPr>
          <p:pic>
            <p:nvPicPr>
              <p:cNvPr id="17" name="Picture 16"/>
              <p:cNvPicPr>
                <a:picLocks noChangeAspect="1"/>
              </p:cNvPicPr>
              <p:nvPr/>
            </p:nvPicPr>
            <p:blipFill>
              <a:blip r:embed="rId9"/>
              <a:stretch>
                <a:fillRect/>
              </a:stretch>
            </p:blipFill>
            <p:spPr>
              <a:xfrm>
                <a:off x="6703582" y="2946953"/>
                <a:ext cx="1990476" cy="1971429"/>
              </a:xfrm>
              <a:prstGeom prst="rect">
                <a:avLst/>
              </a:prstGeom>
            </p:spPr>
          </p:pic>
          <p:sp>
            <p:nvSpPr>
              <p:cNvPr id="18" name="TextBox 17"/>
              <p:cNvSpPr txBox="1"/>
              <p:nvPr/>
            </p:nvSpPr>
            <p:spPr>
              <a:xfrm>
                <a:off x="6812210" y="4954253"/>
                <a:ext cx="1773220" cy="46166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Arch (A)</a:t>
                </a:r>
              </a:p>
            </p:txBody>
          </p:sp>
          <p:sp>
            <p:nvSpPr>
              <p:cNvPr id="19" name="Rectangle 18"/>
              <p:cNvSpPr/>
              <p:nvPr/>
            </p:nvSpPr>
            <p:spPr>
              <a:xfrm>
                <a:off x="6352938" y="5489884"/>
                <a:ext cx="2691764" cy="430887"/>
              </a:xfrm>
              <a:prstGeom prst="rect">
                <a:avLst/>
              </a:prstGeom>
            </p:spPr>
            <p:txBody>
              <a:bodyPr wrap="none">
                <a:spAutoFit/>
              </a:bodyPr>
              <a:lstStyle/>
              <a:p>
                <a:pPr algn="ctr"/>
                <a:r>
                  <a:rPr lang="en-US" sz="2200">
                    <a:latin typeface="Times New Roman" panose="02020603050405020304" pitchFamily="18" charset="0"/>
                    <a:cs typeface="Times New Roman" panose="02020603050405020304" pitchFamily="18" charset="0"/>
                  </a:rPr>
                  <a:t>Chủng vân tay đồi núi</a:t>
                </a:r>
              </a:p>
            </p:txBody>
          </p:sp>
          <p:sp>
            <p:nvSpPr>
              <p:cNvPr id="20" name="TextBox 19"/>
              <p:cNvSpPr txBox="1"/>
              <p:nvPr/>
            </p:nvSpPr>
            <p:spPr>
              <a:xfrm>
                <a:off x="6425811" y="5920770"/>
                <a:ext cx="2546017" cy="430887"/>
              </a:xfrm>
              <a:prstGeom prst="rect">
                <a:avLst/>
              </a:prstGeom>
              <a:noFill/>
            </p:spPr>
            <p:txBody>
              <a:bodyPr wrap="square" rtlCol="0">
                <a:spAutoFit/>
              </a:bodyPr>
              <a:lstStyle/>
              <a:p>
                <a:pPr algn="ctr"/>
                <a:r>
                  <a:rPr lang="en-US" sz="2200" b="1">
                    <a:latin typeface="Times New Roman" panose="02020603050405020304" pitchFamily="18" charset="0"/>
                    <a:cs typeface="Times New Roman" panose="02020603050405020304" pitchFamily="18" charset="0"/>
                  </a:rPr>
                  <a:t>Vân sóng</a:t>
                </a:r>
              </a:p>
            </p:txBody>
          </p:sp>
        </p:grpSp>
      </p:grpSp>
      <p:sp>
        <p:nvSpPr>
          <p:cNvPr id="27" name="Rounded Rectangle 26"/>
          <p:cNvSpPr/>
          <p:nvPr/>
        </p:nvSpPr>
        <p:spPr>
          <a:xfrm>
            <a:off x="935344" y="1493138"/>
            <a:ext cx="7500938" cy="9429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Bảng tần số</a:t>
            </a:r>
          </a:p>
        </p:txBody>
      </p:sp>
      <p:sp>
        <p:nvSpPr>
          <p:cNvPr id="28" name="TextBox 27"/>
          <p:cNvSpPr txBox="1"/>
          <p:nvPr/>
        </p:nvSpPr>
        <p:spPr>
          <a:xfrm>
            <a:off x="788215" y="2865757"/>
            <a:ext cx="5043487"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Từ bảng 1 ta có bảng tần số sau:</a:t>
            </a:r>
          </a:p>
        </p:txBody>
      </p:sp>
    </p:spTree>
    <p:controls>
      <mc:AlternateContent xmlns:mc="http://schemas.openxmlformats.org/markup-compatibility/2006">
        <mc:Choice xmlns:v="urn:schemas-microsoft-com:vml" Requires="v">
          <p:control spid="4309" name="TextBox1" r:id="rId2" imgW="1066680" imgH="527040"/>
        </mc:Choice>
        <mc:Fallback>
          <p:control name="TextBox1" r:id="rId2" imgW="1066680" imgH="527040">
            <p:pic>
              <p:nvPicPr>
                <p:cNvPr id="22" name="TextBox1"/>
                <p:cNvPicPr>
                  <a:picLocks/>
                </p:cNvPicPr>
                <p:nvPr/>
              </p:nvPicPr>
              <p:blipFill>
                <a:blip r:embed="rId10"/>
                <a:stretch>
                  <a:fillRect/>
                </a:stretch>
              </p:blipFill>
              <p:spPr>
                <a:xfrm>
                  <a:off x="3199272" y="4789489"/>
                  <a:ext cx="1068556" cy="528638"/>
                </a:xfrm>
                <a:prstGeom prst="rect">
                  <a:avLst/>
                </a:prstGeom>
              </p:spPr>
            </p:pic>
          </p:control>
        </mc:Fallback>
      </mc:AlternateContent>
      <mc:AlternateContent xmlns:mc="http://schemas.openxmlformats.org/markup-compatibility/2006">
        <mc:Choice xmlns:v="urn:schemas-microsoft-com:vml" Requires="v">
          <p:control spid="4310" name="TextBox2" r:id="rId3" imgW="1066680" imgH="527040"/>
        </mc:Choice>
        <mc:Fallback>
          <p:control name="TextBox2" r:id="rId3" imgW="1066680" imgH="527040">
            <p:pic>
              <p:nvPicPr>
                <p:cNvPr id="23" name="TextBox2"/>
                <p:cNvPicPr>
                  <a:picLocks/>
                </p:cNvPicPr>
                <p:nvPr/>
              </p:nvPicPr>
              <p:blipFill>
                <a:blip r:embed="rId10"/>
                <a:stretch>
                  <a:fillRect/>
                </a:stretch>
              </p:blipFill>
              <p:spPr>
                <a:xfrm>
                  <a:off x="4367947" y="4790286"/>
                  <a:ext cx="1068556" cy="528638"/>
                </a:xfrm>
                <a:prstGeom prst="rect">
                  <a:avLst/>
                </a:prstGeom>
              </p:spPr>
            </p:pic>
          </p:control>
        </mc:Fallback>
      </mc:AlternateContent>
      <mc:AlternateContent xmlns:mc="http://schemas.openxmlformats.org/markup-compatibility/2006">
        <mc:Choice xmlns:v="urn:schemas-microsoft-com:vml" Requires="v">
          <p:control spid="4311" name="TextBox3" r:id="rId4" imgW="1066680" imgH="527040"/>
        </mc:Choice>
        <mc:Fallback>
          <p:control name="TextBox3" r:id="rId4" imgW="1066680" imgH="527040">
            <p:pic>
              <p:nvPicPr>
                <p:cNvPr id="24" name="TextBox3"/>
                <p:cNvPicPr>
                  <a:picLocks/>
                </p:cNvPicPr>
                <p:nvPr/>
              </p:nvPicPr>
              <p:blipFill>
                <a:blip r:embed="rId10"/>
                <a:stretch>
                  <a:fillRect/>
                </a:stretch>
              </p:blipFill>
              <p:spPr>
                <a:xfrm>
                  <a:off x="5619172" y="4789489"/>
                  <a:ext cx="1068556" cy="528638"/>
                </a:xfrm>
                <a:prstGeom prst="rect">
                  <a:avLst/>
                </a:prstGeom>
              </p:spPr>
            </p:pic>
          </p:control>
        </mc:Fallback>
      </mc:AlternateContent>
    </p:controls>
    <p:extLst>
      <p:ext uri="{BB962C8B-B14F-4D97-AF65-F5344CB8AC3E}">
        <p14:creationId xmlns:p14="http://schemas.microsoft.com/office/powerpoint/2010/main" val="3052600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9144000" cy="13500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Tiết</a:t>
            </a:r>
            <a:r>
              <a:rPr lang="en-US" sz="2800" b="1" dirty="0">
                <a:solidFill>
                  <a:srgbClr val="FF0000"/>
                </a:solidFill>
                <a:latin typeface="Times New Roman" panose="02020603050405020304" pitchFamily="18" charset="0"/>
                <a:cs typeface="Times New Roman" panose="02020603050405020304" pitchFamily="18" charset="0"/>
              </a:rPr>
              <a:t> 43: BẢNG “TẦN SỐ” CÁC GIÁ TRỊ </a:t>
            </a:r>
          </a:p>
          <a:p>
            <a:pPr algn="ctr"/>
            <a:r>
              <a:rPr lang="en-US" sz="2800" b="1" dirty="0">
                <a:solidFill>
                  <a:srgbClr val="FF0000"/>
                </a:solidFill>
                <a:latin typeface="Times New Roman" panose="02020603050405020304" pitchFamily="18" charset="0"/>
                <a:cs typeface="Times New Roman" panose="02020603050405020304" pitchFamily="18" charset="0"/>
              </a:rPr>
              <a:t>CỦA DẤU HIỆU</a:t>
            </a:r>
          </a:p>
        </p:txBody>
      </p:sp>
      <p:sp>
        <p:nvSpPr>
          <p:cNvPr id="5" name="TextBox 4"/>
          <p:cNvSpPr txBox="1"/>
          <p:nvPr/>
        </p:nvSpPr>
        <p:spPr>
          <a:xfrm>
            <a:off x="485775" y="1785938"/>
            <a:ext cx="3743325"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 Lập bảng tần số</a:t>
            </a:r>
          </a:p>
        </p:txBody>
      </p:sp>
      <p:pic>
        <p:nvPicPr>
          <p:cNvPr id="5122" name="Picture 2" descr="Hình ảnh Học Sinh Trường Tiểu Học Sinh Trong Mùa Trong Ngày Khai Trường  Tích Cực Phát Biểu Một Nữ Sinh Trong Lớp Giơ Tay Phát Biểu, Vẽ Tay Học  Sinh, Trường"/>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12135" r="1094" b="17786"/>
          <a:stretch/>
        </p:blipFill>
        <p:spPr bwMode="auto">
          <a:xfrm>
            <a:off x="5072062" y="3972907"/>
            <a:ext cx="4071938" cy="28850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iáo Viên Hình ảnh | Định dạng hình ảnh PNG 400276047| vn.lovepik.co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612" b="100000" l="10000" r="90000"/>
                    </a14:imgEffect>
                  </a14:imgLayer>
                </a14:imgProps>
              </a:ext>
              <a:ext uri="{28A0092B-C50C-407E-A947-70E740481C1C}">
                <a14:useLocalDpi xmlns:a14="http://schemas.microsoft.com/office/drawing/2010/main" val="0"/>
              </a:ext>
            </a:extLst>
          </a:blip>
          <a:srcRect l="22883" r="14172"/>
          <a:stretch/>
        </p:blipFill>
        <p:spPr bwMode="auto">
          <a:xfrm>
            <a:off x="1800225" y="2564348"/>
            <a:ext cx="1628775" cy="429365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772025" y="1350075"/>
            <a:ext cx="3771900" cy="2622832"/>
            <a:chOff x="4772025" y="1350075"/>
            <a:chExt cx="3771900" cy="2622832"/>
          </a:xfrm>
        </p:grpSpPr>
        <p:sp>
          <p:nvSpPr>
            <p:cNvPr id="6" name="Oval Callout 5"/>
            <p:cNvSpPr/>
            <p:nvPr/>
          </p:nvSpPr>
          <p:spPr>
            <a:xfrm>
              <a:off x="4772025" y="1350075"/>
              <a:ext cx="3771900" cy="2622832"/>
            </a:xfrm>
            <a:prstGeom prst="wedgeEllipseCallout">
              <a:avLst>
                <a:gd name="adj1" fmla="val -92424"/>
                <a:gd name="adj2" fmla="val 3226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5036344" y="2223096"/>
              <a:ext cx="3164681" cy="954107"/>
            </a:xfrm>
            <a:prstGeom prst="rect">
              <a:avLst/>
            </a:prstGeom>
            <a:noFill/>
          </p:spPr>
          <p:txBody>
            <a:bodyPr wrap="square" rtlCol="0">
              <a:spAutoFit/>
            </a:bodyPr>
            <a:lstStyle/>
            <a:p>
              <a:pPr algn="ctr"/>
              <a:r>
                <a:rPr lang="en-US" sz="2800" i="1">
                  <a:latin typeface="Times New Roman" panose="02020603050405020304" pitchFamily="18" charset="0"/>
                  <a:cs typeface="Times New Roman" panose="02020603050405020304" pitchFamily="18" charset="0"/>
                </a:rPr>
                <a:t>Để lập bảng tần số ta làm như nào?</a:t>
              </a:r>
            </a:p>
          </p:txBody>
        </p:sp>
      </p:grpSp>
    </p:spTree>
    <p:extLst>
      <p:ext uri="{BB962C8B-B14F-4D97-AF65-F5344CB8AC3E}">
        <p14:creationId xmlns:p14="http://schemas.microsoft.com/office/powerpoint/2010/main" val="6589905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wipe(down)">
                                      <p:cBhvr>
                                        <p:cTn id="16" dur="500"/>
                                        <p:tgtEl>
                                          <p:spTgt spid="5124"/>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wipe(down)">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TotalTime>
  <Words>2178</Words>
  <Application>Microsoft Office PowerPoint</Application>
  <PresentationFormat>On-screen Show (4:3)</PresentationFormat>
  <Paragraphs>626</Paragraphs>
  <Slides>32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Quynh</cp:lastModifiedBy>
  <cp:revision>89</cp:revision>
  <dcterms:created xsi:type="dcterms:W3CDTF">2021-01-26T13:35:46Z</dcterms:created>
  <dcterms:modified xsi:type="dcterms:W3CDTF">2022-01-20T02:03:32Z</dcterms:modified>
</cp:coreProperties>
</file>