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8"/>
  </p:notesMasterIdLst>
  <p:sldIdLst>
    <p:sldId id="411" r:id="rId3"/>
    <p:sldId id="419" r:id="rId4"/>
    <p:sldId id="256" r:id="rId5"/>
    <p:sldId id="258" r:id="rId6"/>
    <p:sldId id="400" r:id="rId7"/>
    <p:sldId id="420" r:id="rId8"/>
    <p:sldId id="408" r:id="rId9"/>
    <p:sldId id="421" r:id="rId10"/>
    <p:sldId id="422" r:id="rId11"/>
    <p:sldId id="423" r:id="rId12"/>
    <p:sldId id="424" r:id="rId13"/>
    <p:sldId id="389" r:id="rId14"/>
    <p:sldId id="374" r:id="rId15"/>
    <p:sldId id="373" r:id="rId16"/>
    <p:sldId id="429" r:id="rId17"/>
    <p:sldId id="404" r:id="rId18"/>
    <p:sldId id="428" r:id="rId19"/>
    <p:sldId id="430" r:id="rId20"/>
    <p:sldId id="432" r:id="rId21"/>
    <p:sldId id="433" r:id="rId22"/>
    <p:sldId id="425" r:id="rId23"/>
    <p:sldId id="431" r:id="rId24"/>
    <p:sldId id="360" r:id="rId25"/>
    <p:sldId id="434" r:id="rId26"/>
    <p:sldId id="435"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F32"/>
    <a:srgbClr val="1D6766"/>
    <a:srgbClr val="1C3C54"/>
    <a:srgbClr val="2B8F94"/>
    <a:srgbClr val="CAB684"/>
    <a:srgbClr val="F6D88F"/>
    <a:srgbClr val="90316F"/>
    <a:srgbClr val="E5BE8B"/>
    <a:srgbClr val="AB4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9" autoAdjust="0"/>
    <p:restoredTop sz="95477" autoAdjust="0"/>
  </p:normalViewPr>
  <p:slideViewPr>
    <p:cSldViewPr snapToGrid="0">
      <p:cViewPr varScale="1">
        <p:scale>
          <a:sx n="63" d="100"/>
          <a:sy n="63" d="100"/>
        </p:scale>
        <p:origin x="864" y="5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B99F9-110D-44CD-A0D5-755B5CC837E5}" type="datetimeFigureOut">
              <a:rPr lang="zh-CN" altLang="en-US" smtClean="0"/>
              <a:t>2022/2/5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37FDA-BEE9-452D-89F1-0B6E0B908AD8}" type="slidenum">
              <a:rPr lang="zh-CN" altLang="en-US" smtClean="0"/>
              <a:t>‹#›</a:t>
            </a:fld>
            <a:endParaRPr lang="zh-CN" altLang="en-US"/>
          </a:p>
        </p:txBody>
      </p:sp>
    </p:spTree>
    <p:extLst>
      <p:ext uri="{BB962C8B-B14F-4D97-AF65-F5344CB8AC3E}">
        <p14:creationId xmlns:p14="http://schemas.microsoft.com/office/powerpoint/2010/main" val="288585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0445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1173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46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2893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92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14</a:t>
            </a:fld>
            <a:endParaRPr lang="zh-CN" altLang="en-US"/>
          </a:p>
        </p:txBody>
      </p:sp>
    </p:spTree>
    <p:extLst>
      <p:ext uri="{BB962C8B-B14F-4D97-AF65-F5344CB8AC3E}">
        <p14:creationId xmlns:p14="http://schemas.microsoft.com/office/powerpoint/2010/main" val="281843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823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7559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5593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18</a:t>
            </a:fld>
            <a:endParaRPr lang="zh-CN" altLang="en-US"/>
          </a:p>
        </p:txBody>
      </p:sp>
    </p:spTree>
    <p:extLst>
      <p:ext uri="{BB962C8B-B14F-4D97-AF65-F5344CB8AC3E}">
        <p14:creationId xmlns:p14="http://schemas.microsoft.com/office/powerpoint/2010/main" val="335801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19</a:t>
            </a:fld>
            <a:endParaRPr lang="zh-CN" altLang="en-US"/>
          </a:p>
        </p:txBody>
      </p:sp>
    </p:spTree>
    <p:extLst>
      <p:ext uri="{BB962C8B-B14F-4D97-AF65-F5344CB8AC3E}">
        <p14:creationId xmlns:p14="http://schemas.microsoft.com/office/powerpoint/2010/main" val="201911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1943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3901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21</a:t>
            </a:fld>
            <a:endParaRPr lang="zh-CN" altLang="en-US"/>
          </a:p>
        </p:txBody>
      </p:sp>
    </p:spTree>
    <p:extLst>
      <p:ext uri="{BB962C8B-B14F-4D97-AF65-F5344CB8AC3E}">
        <p14:creationId xmlns:p14="http://schemas.microsoft.com/office/powerpoint/2010/main" val="784400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0147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6670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24</a:t>
            </a:fld>
            <a:endParaRPr lang="zh-CN" altLang="en-US"/>
          </a:p>
        </p:txBody>
      </p:sp>
    </p:spTree>
    <p:extLst>
      <p:ext uri="{BB962C8B-B14F-4D97-AF65-F5344CB8AC3E}">
        <p14:creationId xmlns:p14="http://schemas.microsoft.com/office/powerpoint/2010/main" val="215151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633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3</a:t>
            </a:fld>
            <a:endParaRPr lang="zh-CN" altLang="en-US"/>
          </a:p>
        </p:txBody>
      </p:sp>
    </p:spTree>
    <p:extLst>
      <p:ext uri="{BB962C8B-B14F-4D97-AF65-F5344CB8AC3E}">
        <p14:creationId xmlns:p14="http://schemas.microsoft.com/office/powerpoint/2010/main" val="398040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4</a:t>
            </a:fld>
            <a:endParaRPr lang="zh-CN" altLang="en-US"/>
          </a:p>
        </p:txBody>
      </p:sp>
    </p:spTree>
    <p:extLst>
      <p:ext uri="{BB962C8B-B14F-4D97-AF65-F5344CB8AC3E}">
        <p14:creationId xmlns:p14="http://schemas.microsoft.com/office/powerpoint/2010/main" val="184580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8247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2121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7</a:t>
            </a:fld>
            <a:endParaRPr lang="zh-CN" altLang="en-US"/>
          </a:p>
        </p:txBody>
      </p:sp>
    </p:spTree>
    <p:extLst>
      <p:ext uri="{BB962C8B-B14F-4D97-AF65-F5344CB8AC3E}">
        <p14:creationId xmlns:p14="http://schemas.microsoft.com/office/powerpoint/2010/main" val="3774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2751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581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C4C0A4-776A-47D5-B2BF-A0EE5DF4660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1F529A-7E84-4774-BA97-91148B32F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BC95FE-C578-4C46-8584-64402A160E89}"/>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37C6E9A8-DCF4-4B4D-A636-BD05792998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F234BC-8099-4A33-89FF-CB458824D323}"/>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23997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0A80E-0D21-4C2B-A4F5-127B6B205E3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D16A3C-DB48-4CF5-975B-51687987091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24884F-4C47-42C5-B771-C6C88826F14D}"/>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479B31EE-DFFE-456C-8A6D-E06CFFAB4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BF9CD5-22C0-4B2C-BBC3-FB16E8EE87E6}"/>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4192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0F37312-916F-4FEE-91C9-6C3E585A2A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C33E8A1-DC84-4E18-9315-1BA185A61D2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827DE-C602-4351-B402-276FB1203071}"/>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7D68AD07-1F57-443A-A521-0F919608D7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2F3499-FB92-44B7-8C37-18269A8832C5}"/>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2884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2428478" y="1394220"/>
            <a:ext cx="1191756" cy="1191756"/>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42334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51950" y="3418811"/>
            <a:ext cx="5036440" cy="2573111"/>
          </a:xfrm>
          <a:custGeom>
            <a:avLst/>
            <a:gdLst>
              <a:gd name="connsiteX0" fmla="*/ 0 w 5036440"/>
              <a:gd name="connsiteY0" fmla="*/ 0 h 2573111"/>
              <a:gd name="connsiteX1" fmla="*/ 5036440 w 5036440"/>
              <a:gd name="connsiteY1" fmla="*/ 0 h 2573111"/>
              <a:gd name="connsiteX2" fmla="*/ 5036440 w 5036440"/>
              <a:gd name="connsiteY2" fmla="*/ 2539969 h 2573111"/>
              <a:gd name="connsiteX3" fmla="*/ 5003298 w 5036440"/>
              <a:gd name="connsiteY3" fmla="*/ 2573111 h 2573111"/>
              <a:gd name="connsiteX4" fmla="*/ 0 w 5036440"/>
              <a:gd name="connsiteY4" fmla="*/ 2573111 h 257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40" h="2573111">
                <a:moveTo>
                  <a:pt x="0" y="0"/>
                </a:moveTo>
                <a:lnTo>
                  <a:pt x="5036440" y="0"/>
                </a:lnTo>
                <a:lnTo>
                  <a:pt x="5036440" y="2539969"/>
                </a:lnTo>
                <a:cubicBezTo>
                  <a:pt x="5036440" y="2558273"/>
                  <a:pt x="5021602" y="2573111"/>
                  <a:pt x="5003298" y="2573111"/>
                </a:cubicBezTo>
                <a:lnTo>
                  <a:pt x="0" y="257311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Picture Placeholder 8"/>
          <p:cNvSpPr>
            <a:spLocks noGrp="1"/>
          </p:cNvSpPr>
          <p:nvPr>
            <p:ph type="pic" sz="quarter" idx="12" hasCustomPrompt="1"/>
          </p:nvPr>
        </p:nvSpPr>
        <p:spPr>
          <a:xfrm>
            <a:off x="1115509" y="819656"/>
            <a:ext cx="5036440" cy="2599152"/>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34387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C4C0A4-776A-47D5-B2BF-A0EE5DF4660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1F529A-7E84-4774-BA97-91148B32F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BC95FE-C578-4C46-8584-64402A160E89}"/>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37C6E9A8-DCF4-4B4D-A636-BD05792998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F234BC-8099-4A33-89FF-CB458824D323}"/>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88816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E0EC1-1548-48B6-8B71-286BC1DC33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8575F0-A12B-410D-BD70-5AEE71EA82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45FB6-FF1D-4D99-B358-A95ACED8CF89}"/>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63E68066-5C62-4543-8756-2B8090471B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F1FE86-E7E9-4E60-BC48-56E995F06C29}"/>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65735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CAB4B-D578-48A7-8F96-520F33B99A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75D48AD-864A-4C44-9C45-F896379F4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34E6D9-01CA-4592-BDB8-F82DA32F3956}"/>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3602AC32-781B-4F9B-8AE3-33A43FB505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EAA0C0-5683-4319-B81A-E675CDBFD857}"/>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22429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79AC-F05F-4DAE-A2CD-C63A4781EC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282F97-BF55-429E-B75F-73C15217465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8DF233-49EB-473E-914C-96524161ABD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072060-C1F3-4089-9663-A968DC54E0D4}"/>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6" name="页脚占位符 5">
            <a:extLst>
              <a:ext uri="{FF2B5EF4-FFF2-40B4-BE49-F238E27FC236}">
                <a16:creationId xmlns:a16="http://schemas.microsoft.com/office/drawing/2014/main" id="{2F212427-2DD5-4452-A768-AAD7D8DD12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97C73C-9E89-426A-917D-F16D1A929254}"/>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51486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96E66-EE16-4CF3-B42D-A4A853FE06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848DB8-836E-49EC-8EB2-E93DD4B71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4E0BD7A-9479-4906-9054-3982823DD87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79693A1-A5F0-4AD2-844C-E3D3404F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1728559-0580-4025-BB63-2C7B7051A52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EA4D9CE-7024-4F52-A256-5DDEC9BE1D93}"/>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8" name="页脚占位符 7">
            <a:extLst>
              <a:ext uri="{FF2B5EF4-FFF2-40B4-BE49-F238E27FC236}">
                <a16:creationId xmlns:a16="http://schemas.microsoft.com/office/drawing/2014/main" id="{D2C07140-6D47-41B5-8F4F-2BCD52439E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2C74D2-C9E8-4E8C-9EC5-514F6A35708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31163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5E266-D737-4BA9-BD3A-7F469C143FA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5BC272-A722-4143-A1FE-184E8AC829CD}"/>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4" name="页脚占位符 3">
            <a:extLst>
              <a:ext uri="{FF2B5EF4-FFF2-40B4-BE49-F238E27FC236}">
                <a16:creationId xmlns:a16="http://schemas.microsoft.com/office/drawing/2014/main" id="{AE7E7332-5549-4D7D-9CC3-0F7D70ADBF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098BB06-C7E1-4106-BC63-3A27A6768BA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94315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E0EC1-1548-48B6-8B71-286BC1DC33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8575F0-A12B-410D-BD70-5AEE71EA82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45FB6-FF1D-4D99-B358-A95ACED8CF89}"/>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63E68066-5C62-4543-8756-2B8090471B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F1FE86-E7E9-4E60-BC48-56E995F06C29}"/>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476334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363A42-BAB1-4719-BFC1-FB6335032AC8}"/>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3" name="页脚占位符 2">
            <a:extLst>
              <a:ext uri="{FF2B5EF4-FFF2-40B4-BE49-F238E27FC236}">
                <a16:creationId xmlns:a16="http://schemas.microsoft.com/office/drawing/2014/main" id="{66593DB1-D66B-4D13-95F4-143750F84A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4118B-B6D6-4A0B-9D78-85473AD1D7DD}"/>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16273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424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319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0A80E-0D21-4C2B-A4F5-127B6B205E3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D16A3C-DB48-4CF5-975B-51687987091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24884F-4C47-42C5-B771-C6C88826F14D}"/>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479B31EE-DFFE-456C-8A6D-E06CFFAB4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BF9CD5-22C0-4B2C-BBC3-FB16E8EE87E6}"/>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552733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0F37312-916F-4FEE-91C9-6C3E585A2A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C33E8A1-DC84-4E18-9315-1BA185A61D2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827DE-C602-4351-B402-276FB1203071}"/>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7D68AD07-1F57-443A-A521-0F919608D7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2F3499-FB92-44B7-8C37-18269A8832C5}"/>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087739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2428478" y="1394220"/>
            <a:ext cx="1191756" cy="1191756"/>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6042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51950" y="3418811"/>
            <a:ext cx="5036440" cy="2573111"/>
          </a:xfrm>
          <a:custGeom>
            <a:avLst/>
            <a:gdLst>
              <a:gd name="connsiteX0" fmla="*/ 0 w 5036440"/>
              <a:gd name="connsiteY0" fmla="*/ 0 h 2573111"/>
              <a:gd name="connsiteX1" fmla="*/ 5036440 w 5036440"/>
              <a:gd name="connsiteY1" fmla="*/ 0 h 2573111"/>
              <a:gd name="connsiteX2" fmla="*/ 5036440 w 5036440"/>
              <a:gd name="connsiteY2" fmla="*/ 2539969 h 2573111"/>
              <a:gd name="connsiteX3" fmla="*/ 5003298 w 5036440"/>
              <a:gd name="connsiteY3" fmla="*/ 2573111 h 2573111"/>
              <a:gd name="connsiteX4" fmla="*/ 0 w 5036440"/>
              <a:gd name="connsiteY4" fmla="*/ 2573111 h 257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40" h="2573111">
                <a:moveTo>
                  <a:pt x="0" y="0"/>
                </a:moveTo>
                <a:lnTo>
                  <a:pt x="5036440" y="0"/>
                </a:lnTo>
                <a:lnTo>
                  <a:pt x="5036440" y="2539969"/>
                </a:lnTo>
                <a:cubicBezTo>
                  <a:pt x="5036440" y="2558273"/>
                  <a:pt x="5021602" y="2573111"/>
                  <a:pt x="5003298" y="2573111"/>
                </a:cubicBezTo>
                <a:lnTo>
                  <a:pt x="0" y="257311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Picture Placeholder 8"/>
          <p:cNvSpPr>
            <a:spLocks noGrp="1"/>
          </p:cNvSpPr>
          <p:nvPr>
            <p:ph type="pic" sz="quarter" idx="12" hasCustomPrompt="1"/>
          </p:nvPr>
        </p:nvSpPr>
        <p:spPr>
          <a:xfrm>
            <a:off x="1115509" y="819656"/>
            <a:ext cx="5036440" cy="2599152"/>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082338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338320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0" y="0"/>
            <a:ext cx="6896100" cy="685800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solidFill>
                  <a:srgbClr val="FFFFFF"/>
                </a:solidFill>
                <a:latin typeface="Roboto Thin" charset="0"/>
                <a:ea typeface="Roboto Thin" charset="0"/>
                <a:cs typeface="Roboto Thin" charset="0"/>
              </a:defRPr>
            </a:lvl1pPr>
          </a:lstStyle>
          <a:p>
            <a:r>
              <a:rPr lang="en-US"/>
              <a:t>Click to edit Master title style</a:t>
            </a:r>
          </a:p>
        </p:txBody>
      </p:sp>
    </p:spTree>
    <p:extLst>
      <p:ext uri="{BB962C8B-B14F-4D97-AF65-F5344CB8AC3E}">
        <p14:creationId xmlns:p14="http://schemas.microsoft.com/office/powerpoint/2010/main" val="149468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2"/>
          <p:cNvSpPr>
            <a:spLocks noGrp="1"/>
          </p:cNvSpPr>
          <p:nvPr>
            <p:ph type="pic" sz="quarter" idx="11" hasCustomPrompt="1"/>
          </p:nvPr>
        </p:nvSpPr>
        <p:spPr>
          <a:xfrm>
            <a:off x="189878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p:cNvSpPr>
            <a:spLocks noGrp="1"/>
          </p:cNvSpPr>
          <p:nvPr>
            <p:ph type="pic" sz="quarter" idx="12" hasCustomPrompt="1"/>
          </p:nvPr>
        </p:nvSpPr>
        <p:spPr>
          <a:xfrm>
            <a:off x="486296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p:cNvSpPr>
            <a:spLocks noGrp="1"/>
          </p:cNvSpPr>
          <p:nvPr>
            <p:ph type="pic" sz="quarter" idx="13" hasCustomPrompt="1"/>
          </p:nvPr>
        </p:nvSpPr>
        <p:spPr>
          <a:xfrm>
            <a:off x="782714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621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CAB4B-D578-48A7-8F96-520F33B99A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75D48AD-864A-4C44-9C45-F896379F4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34E6D9-01CA-4592-BDB8-F82DA32F3956}"/>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3602AC32-781B-4F9B-8AE3-33A43FB505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EAA0C0-5683-4319-B81A-E675CDBFD857}"/>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394615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rgbClr val="222222">
                  <a:alpha val="0"/>
                </a:srgbClr>
              </a:gs>
              <a:gs pos="100000">
                <a:srgbClr val="222222">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03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6175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4" name="Picture Placeholder 2"/>
          <p:cNvSpPr>
            <a:spLocks noGrp="1"/>
          </p:cNvSpPr>
          <p:nvPr>
            <p:ph type="pic" sz="quarter" idx="11" hasCustomPrompt="1"/>
          </p:nvPr>
        </p:nvSpPr>
        <p:spPr>
          <a:xfrm>
            <a:off x="147494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2" hasCustomPrompt="1"/>
          </p:nvPr>
        </p:nvSpPr>
        <p:spPr>
          <a:xfrm>
            <a:off x="409176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3" hasCustomPrompt="1"/>
          </p:nvPr>
        </p:nvSpPr>
        <p:spPr>
          <a:xfrm>
            <a:off x="670858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Picture Placeholder 2"/>
          <p:cNvSpPr>
            <a:spLocks noGrp="1"/>
          </p:cNvSpPr>
          <p:nvPr>
            <p:ph type="pic" sz="quarter" idx="14" hasCustomPrompt="1"/>
          </p:nvPr>
        </p:nvSpPr>
        <p:spPr>
          <a:xfrm>
            <a:off x="9325403"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2748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3" name="Picture Placeholder 2"/>
          <p:cNvSpPr>
            <a:spLocks noGrp="1"/>
          </p:cNvSpPr>
          <p:nvPr>
            <p:ph type="pic" sz="quarter" idx="11" hasCustomPrompt="1"/>
          </p:nvPr>
        </p:nvSpPr>
        <p:spPr>
          <a:xfrm>
            <a:off x="1654639"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p:cNvSpPr>
            <a:spLocks noGrp="1"/>
          </p:cNvSpPr>
          <p:nvPr>
            <p:ph type="pic" sz="quarter" idx="12" hasCustomPrompt="1"/>
          </p:nvPr>
        </p:nvSpPr>
        <p:spPr>
          <a:xfrm>
            <a:off x="4318670"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3" hasCustomPrompt="1"/>
          </p:nvPr>
        </p:nvSpPr>
        <p:spPr>
          <a:xfrm>
            <a:off x="7054743"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4" hasCustomPrompt="1"/>
          </p:nvPr>
        </p:nvSpPr>
        <p:spPr>
          <a:xfrm>
            <a:off x="9668648"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34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0" hasCustomPrompt="1"/>
          </p:nvPr>
        </p:nvSpPr>
        <p:spPr>
          <a:xfrm>
            <a:off x="6260689" y="1936787"/>
            <a:ext cx="641555" cy="641555"/>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1" hasCustomPrompt="1"/>
          </p:nvPr>
        </p:nvSpPr>
        <p:spPr>
          <a:xfrm>
            <a:off x="9184659" y="1936787"/>
            <a:ext cx="641555" cy="641555"/>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21935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2"/>
          <p:cNvSpPr>
            <a:spLocks noGrp="1"/>
          </p:cNvSpPr>
          <p:nvPr>
            <p:ph type="pic" sz="quarter" idx="11" hasCustomPrompt="1"/>
          </p:nvPr>
        </p:nvSpPr>
        <p:spPr>
          <a:xfrm>
            <a:off x="2345818" y="2274849"/>
            <a:ext cx="1794482" cy="1794482"/>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p:cNvSpPr>
            <a:spLocks noGrp="1"/>
          </p:cNvSpPr>
          <p:nvPr>
            <p:ph type="pic" sz="quarter" idx="12" hasCustomPrompt="1"/>
          </p:nvPr>
        </p:nvSpPr>
        <p:spPr>
          <a:xfrm>
            <a:off x="5173733" y="2274849"/>
            <a:ext cx="1794482" cy="1794482"/>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p:cNvSpPr>
            <a:spLocks noGrp="1"/>
          </p:cNvSpPr>
          <p:nvPr>
            <p:ph type="pic" sz="quarter" idx="13" hasCustomPrompt="1"/>
          </p:nvPr>
        </p:nvSpPr>
        <p:spPr>
          <a:xfrm>
            <a:off x="8001645" y="2274849"/>
            <a:ext cx="1794482" cy="1794482"/>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87454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p:cNvSpPr>
            <a:spLocks noGrp="1"/>
          </p:cNvSpPr>
          <p:nvPr>
            <p:ph type="pic" sz="quarter" idx="11" hasCustomPrompt="1"/>
          </p:nvPr>
        </p:nvSpPr>
        <p:spPr>
          <a:xfrm>
            <a:off x="0" y="0"/>
            <a:ext cx="3117274" cy="685800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Slide Number Placeholder 5"/>
          <p:cNvSpPr txBox="1">
            <a:spLocks/>
          </p:cNvSpPr>
          <p:nvPr userDrawn="1"/>
        </p:nvSpPr>
        <p:spPr>
          <a:xfrm>
            <a:off x="3117274" y="464072"/>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3869048" y="1033955"/>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dirty="0"/>
              <a:t>Click to edit Master title style</a:t>
            </a:r>
          </a:p>
        </p:txBody>
      </p:sp>
    </p:spTree>
    <p:extLst>
      <p:ext uri="{BB962C8B-B14F-4D97-AF65-F5344CB8AC3E}">
        <p14:creationId xmlns:p14="http://schemas.microsoft.com/office/powerpoint/2010/main" val="3073327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6" name="Picture Placeholder 11"/>
          <p:cNvSpPr>
            <a:spLocks noGrp="1"/>
          </p:cNvSpPr>
          <p:nvPr>
            <p:ph type="pic" sz="quarter" idx="12" hasCustomPrompt="1"/>
          </p:nvPr>
        </p:nvSpPr>
        <p:spPr>
          <a:xfrm>
            <a:off x="4123308" y="1349450"/>
            <a:ext cx="4339048" cy="4339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 fmla="*/ 24941 w 5024146"/>
              <a:gd name="connsiteY0" fmla="*/ 1246253 h 2498048"/>
              <a:gd name="connsiteX1" fmla="*/ 1819423 w 5024146"/>
              <a:gd name="connsiteY1" fmla="*/ 1246253 h 2498048"/>
              <a:gd name="connsiteX2" fmla="*/ 922182 w 5024146"/>
              <a:gd name="connsiteY2" fmla="*/ 2143494 h 2498048"/>
              <a:gd name="connsiteX3" fmla="*/ 24941 w 5024146"/>
              <a:gd name="connsiteY3" fmla="*/ 1246253 h 2498048"/>
              <a:gd name="connsiteX4" fmla="*/ 3775122 w 5024146"/>
              <a:gd name="connsiteY4" fmla="*/ 0 h 2498048"/>
              <a:gd name="connsiteX5" fmla="*/ 4302934 w 5024146"/>
              <a:gd name="connsiteY5" fmla="*/ 218627 h 2498048"/>
              <a:gd name="connsiteX6" fmla="*/ 4805519 w 5024146"/>
              <a:gd name="connsiteY6" fmla="*/ 721212 h 2498048"/>
              <a:gd name="connsiteX7" fmla="*/ 4805519 w 5024146"/>
              <a:gd name="connsiteY7" fmla="*/ 1776836 h 2498048"/>
              <a:gd name="connsiteX8" fmla="*/ 4302934 w 5024146"/>
              <a:gd name="connsiteY8" fmla="*/ 2279421 h 2498048"/>
              <a:gd name="connsiteX9" fmla="*/ 3247310 w 5024146"/>
              <a:gd name="connsiteY9" fmla="*/ 2279421 h 2498048"/>
              <a:gd name="connsiteX10" fmla="*/ 2744726 w 5024146"/>
              <a:gd name="connsiteY10" fmla="*/ 1776836 h 2498048"/>
              <a:gd name="connsiteX11" fmla="*/ 2744726 w 5024146"/>
              <a:gd name="connsiteY11" fmla="*/ 721212 h 2498048"/>
              <a:gd name="connsiteX12" fmla="*/ 3247310 w 5024146"/>
              <a:gd name="connsiteY12" fmla="*/ 218627 h 2498048"/>
              <a:gd name="connsiteX13" fmla="*/ 3775122 w 5024146"/>
              <a:gd name="connsiteY13" fmla="*/ 0 h 2498048"/>
              <a:gd name="connsiteX0" fmla="*/ 24941 w 5024146"/>
              <a:gd name="connsiteY0" fmla="*/ 1246253 h 2498048"/>
              <a:gd name="connsiteX1" fmla="*/ 922182 w 5024146"/>
              <a:gd name="connsiteY1" fmla="*/ 2143494 h 2498048"/>
              <a:gd name="connsiteX2" fmla="*/ 24941 w 5024146"/>
              <a:gd name="connsiteY2" fmla="*/ 1246253 h 2498048"/>
              <a:gd name="connsiteX3" fmla="*/ 3775122 w 5024146"/>
              <a:gd name="connsiteY3" fmla="*/ 0 h 2498048"/>
              <a:gd name="connsiteX4" fmla="*/ 4302934 w 5024146"/>
              <a:gd name="connsiteY4" fmla="*/ 218627 h 2498048"/>
              <a:gd name="connsiteX5" fmla="*/ 4805519 w 5024146"/>
              <a:gd name="connsiteY5" fmla="*/ 721212 h 2498048"/>
              <a:gd name="connsiteX6" fmla="*/ 4805519 w 5024146"/>
              <a:gd name="connsiteY6" fmla="*/ 1776836 h 2498048"/>
              <a:gd name="connsiteX7" fmla="*/ 4302934 w 5024146"/>
              <a:gd name="connsiteY7" fmla="*/ 2279421 h 2498048"/>
              <a:gd name="connsiteX8" fmla="*/ 3247310 w 5024146"/>
              <a:gd name="connsiteY8" fmla="*/ 2279421 h 2498048"/>
              <a:gd name="connsiteX9" fmla="*/ 2744726 w 5024146"/>
              <a:gd name="connsiteY9" fmla="*/ 1776836 h 2498048"/>
              <a:gd name="connsiteX10" fmla="*/ 2744726 w 5024146"/>
              <a:gd name="connsiteY10" fmla="*/ 721212 h 2498048"/>
              <a:gd name="connsiteX11" fmla="*/ 3247310 w 5024146"/>
              <a:gd name="connsiteY11" fmla="*/ 218627 h 2498048"/>
              <a:gd name="connsiteX12" fmla="*/ 3775122 w 5024146"/>
              <a:gd name="connsiteY12" fmla="*/ 0 h 2498048"/>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687348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8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11"/>
          <p:cNvSpPr>
            <a:spLocks noGrp="1"/>
          </p:cNvSpPr>
          <p:nvPr>
            <p:ph type="pic" sz="quarter" idx="12" hasCustomPrompt="1"/>
          </p:nvPr>
        </p:nvSpPr>
        <p:spPr>
          <a:xfrm>
            <a:off x="4846975" y="2180244"/>
            <a:ext cx="2498048" cy="2498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 fmla="*/ 24941 w 5024146"/>
              <a:gd name="connsiteY0" fmla="*/ 1246253 h 2498048"/>
              <a:gd name="connsiteX1" fmla="*/ 1819423 w 5024146"/>
              <a:gd name="connsiteY1" fmla="*/ 1246253 h 2498048"/>
              <a:gd name="connsiteX2" fmla="*/ 922182 w 5024146"/>
              <a:gd name="connsiteY2" fmla="*/ 2143494 h 2498048"/>
              <a:gd name="connsiteX3" fmla="*/ 24941 w 5024146"/>
              <a:gd name="connsiteY3" fmla="*/ 1246253 h 2498048"/>
              <a:gd name="connsiteX4" fmla="*/ 3775122 w 5024146"/>
              <a:gd name="connsiteY4" fmla="*/ 0 h 2498048"/>
              <a:gd name="connsiteX5" fmla="*/ 4302934 w 5024146"/>
              <a:gd name="connsiteY5" fmla="*/ 218627 h 2498048"/>
              <a:gd name="connsiteX6" fmla="*/ 4805519 w 5024146"/>
              <a:gd name="connsiteY6" fmla="*/ 721212 h 2498048"/>
              <a:gd name="connsiteX7" fmla="*/ 4805519 w 5024146"/>
              <a:gd name="connsiteY7" fmla="*/ 1776836 h 2498048"/>
              <a:gd name="connsiteX8" fmla="*/ 4302934 w 5024146"/>
              <a:gd name="connsiteY8" fmla="*/ 2279421 h 2498048"/>
              <a:gd name="connsiteX9" fmla="*/ 3247310 w 5024146"/>
              <a:gd name="connsiteY9" fmla="*/ 2279421 h 2498048"/>
              <a:gd name="connsiteX10" fmla="*/ 2744726 w 5024146"/>
              <a:gd name="connsiteY10" fmla="*/ 1776836 h 2498048"/>
              <a:gd name="connsiteX11" fmla="*/ 2744726 w 5024146"/>
              <a:gd name="connsiteY11" fmla="*/ 721212 h 2498048"/>
              <a:gd name="connsiteX12" fmla="*/ 3247310 w 5024146"/>
              <a:gd name="connsiteY12" fmla="*/ 218627 h 2498048"/>
              <a:gd name="connsiteX13" fmla="*/ 3775122 w 5024146"/>
              <a:gd name="connsiteY13" fmla="*/ 0 h 2498048"/>
              <a:gd name="connsiteX0" fmla="*/ 24941 w 5024146"/>
              <a:gd name="connsiteY0" fmla="*/ 1246253 h 2498048"/>
              <a:gd name="connsiteX1" fmla="*/ 922182 w 5024146"/>
              <a:gd name="connsiteY1" fmla="*/ 2143494 h 2498048"/>
              <a:gd name="connsiteX2" fmla="*/ 24941 w 5024146"/>
              <a:gd name="connsiteY2" fmla="*/ 1246253 h 2498048"/>
              <a:gd name="connsiteX3" fmla="*/ 3775122 w 5024146"/>
              <a:gd name="connsiteY3" fmla="*/ 0 h 2498048"/>
              <a:gd name="connsiteX4" fmla="*/ 4302934 w 5024146"/>
              <a:gd name="connsiteY4" fmla="*/ 218627 h 2498048"/>
              <a:gd name="connsiteX5" fmla="*/ 4805519 w 5024146"/>
              <a:gd name="connsiteY5" fmla="*/ 721212 h 2498048"/>
              <a:gd name="connsiteX6" fmla="*/ 4805519 w 5024146"/>
              <a:gd name="connsiteY6" fmla="*/ 1776836 h 2498048"/>
              <a:gd name="connsiteX7" fmla="*/ 4302934 w 5024146"/>
              <a:gd name="connsiteY7" fmla="*/ 2279421 h 2498048"/>
              <a:gd name="connsiteX8" fmla="*/ 3247310 w 5024146"/>
              <a:gd name="connsiteY8" fmla="*/ 2279421 h 2498048"/>
              <a:gd name="connsiteX9" fmla="*/ 2744726 w 5024146"/>
              <a:gd name="connsiteY9" fmla="*/ 1776836 h 2498048"/>
              <a:gd name="connsiteX10" fmla="*/ 2744726 w 5024146"/>
              <a:gd name="connsiteY10" fmla="*/ 721212 h 2498048"/>
              <a:gd name="connsiteX11" fmla="*/ 3247310 w 5024146"/>
              <a:gd name="connsiteY11" fmla="*/ 218627 h 2498048"/>
              <a:gd name="connsiteX12" fmla="*/ 3775122 w 5024146"/>
              <a:gd name="connsiteY12" fmla="*/ 0 h 2498048"/>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836052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p:cNvSpPr>
            <a:spLocks noGrp="1"/>
          </p:cNvSpPr>
          <p:nvPr>
            <p:ph type="pic" sz="quarter" idx="11" hasCustomPrompt="1"/>
          </p:nvPr>
        </p:nvSpPr>
        <p:spPr>
          <a:xfrm>
            <a:off x="4184904" y="1517904"/>
            <a:ext cx="3822192" cy="3822192"/>
          </a:xfrm>
          <a:prstGeom prst="donut">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8554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79AC-F05F-4DAE-A2CD-C63A4781EC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282F97-BF55-429E-B75F-73C15217465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8DF233-49EB-473E-914C-96524161ABD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072060-C1F3-4089-9663-A968DC54E0D4}"/>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6" name="页脚占位符 5">
            <a:extLst>
              <a:ext uri="{FF2B5EF4-FFF2-40B4-BE49-F238E27FC236}">
                <a16:creationId xmlns:a16="http://schemas.microsoft.com/office/drawing/2014/main" id="{2F212427-2DD5-4452-A768-AAD7D8DD12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97C73C-9E89-426A-917D-F16D1A929254}"/>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826771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hasCustomPrompt="1"/>
          </p:nvPr>
        </p:nvSpPr>
        <p:spPr>
          <a:xfrm>
            <a:off x="1249490" y="726698"/>
            <a:ext cx="4271367" cy="5566172"/>
          </a:xfrm>
          <a:custGeom>
            <a:avLst/>
            <a:gdLst/>
            <a:ahLst/>
            <a:cxnLst/>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569826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1" hasCustomPrompt="1"/>
          </p:nvPr>
        </p:nvSpPr>
        <p:spPr>
          <a:xfrm>
            <a:off x="384204" y="801112"/>
            <a:ext cx="6444258" cy="5417344"/>
          </a:xfrm>
          <a:custGeom>
            <a:avLst/>
            <a:gdLst/>
            <a:ahLst/>
            <a:cxnLst/>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23074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hasCustomPrompt="1"/>
          </p:nvPr>
        </p:nvSpPr>
        <p:spPr>
          <a:xfrm>
            <a:off x="1268094" y="726698"/>
            <a:ext cx="4740175" cy="5566172"/>
          </a:xfrm>
          <a:custGeom>
            <a:avLst/>
            <a:gdLst/>
            <a:ahLst/>
            <a:cxnLst/>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2690370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hasCustomPrompt="1"/>
          </p:nvPr>
        </p:nvSpPr>
        <p:spPr>
          <a:xfrm>
            <a:off x="1145311" y="801112"/>
            <a:ext cx="4528095" cy="5417344"/>
          </a:xfrm>
          <a:custGeom>
            <a:avLst/>
            <a:gdLst/>
            <a:ahLst/>
            <a:cxnLst/>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2253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96E66-EE16-4CF3-B42D-A4A853FE06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848DB8-836E-49EC-8EB2-E93DD4B71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4E0BD7A-9479-4906-9054-3982823DD87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79693A1-A5F0-4AD2-844C-E3D3404F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1728559-0580-4025-BB63-2C7B7051A52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EA4D9CE-7024-4F52-A256-5DDEC9BE1D93}"/>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8" name="页脚占位符 7">
            <a:extLst>
              <a:ext uri="{FF2B5EF4-FFF2-40B4-BE49-F238E27FC236}">
                <a16:creationId xmlns:a16="http://schemas.microsoft.com/office/drawing/2014/main" id="{D2C07140-6D47-41B5-8F4F-2BCD52439E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2C74D2-C9E8-4E8C-9EC5-514F6A35708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280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5E266-D737-4BA9-BD3A-7F469C143FA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5BC272-A722-4143-A1FE-184E8AC829CD}"/>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4" name="页脚占位符 3">
            <a:extLst>
              <a:ext uri="{FF2B5EF4-FFF2-40B4-BE49-F238E27FC236}">
                <a16:creationId xmlns:a16="http://schemas.microsoft.com/office/drawing/2014/main" id="{AE7E7332-5549-4D7D-9CC3-0F7D70ADBF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098BB06-C7E1-4106-BC63-3A27A6768BA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3858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363A42-BAB1-4719-BFC1-FB6335032AC8}"/>
              </a:ext>
            </a:extLst>
          </p:cNvPr>
          <p:cNvSpPr>
            <a:spLocks noGrp="1"/>
          </p:cNvSpPr>
          <p:nvPr>
            <p:ph type="dt" sz="half" idx="10"/>
          </p:nvPr>
        </p:nvSpPr>
        <p:spPr/>
        <p:txBody>
          <a:bodyPr/>
          <a:lstStyle/>
          <a:p>
            <a:fld id="{12F230F5-2F11-4DA9-8815-BCBF736918D6}" type="datetimeFigureOut">
              <a:rPr lang="zh-CN" altLang="en-US" smtClean="0"/>
              <a:t>2022/2/5</a:t>
            </a:fld>
            <a:endParaRPr lang="zh-CN" altLang="en-US"/>
          </a:p>
        </p:txBody>
      </p:sp>
      <p:sp>
        <p:nvSpPr>
          <p:cNvPr id="3" name="页脚占位符 2">
            <a:extLst>
              <a:ext uri="{FF2B5EF4-FFF2-40B4-BE49-F238E27FC236}">
                <a16:creationId xmlns:a16="http://schemas.microsoft.com/office/drawing/2014/main" id="{66593DB1-D66B-4D13-95F4-143750F84A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4118B-B6D6-4A0B-9D78-85473AD1D7DD}"/>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2432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1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3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28AFE5-E88A-402B-B585-873BE8BA9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C491871-9523-4036-9DDA-4BF546AB1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7B14A4-4B16-4AFF-9B26-1154E3B04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571E80D5-4423-40F4-BE11-CDD175CD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413CFE3-D537-4211-B867-635598858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8637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28AFE5-E88A-402B-B585-873BE8BA9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C491871-9523-4036-9DDA-4BF546AB1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7B14A4-4B16-4AFF-9B26-1154E3B04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230F5-2F11-4DA9-8815-BCBF736918D6}" type="datetimeFigureOut">
              <a:rPr lang="zh-CN" altLang="en-US" smtClean="0"/>
              <a:t>2022/2/5</a:t>
            </a:fld>
            <a:endParaRPr lang="zh-CN" altLang="en-US"/>
          </a:p>
        </p:txBody>
      </p:sp>
      <p:sp>
        <p:nvSpPr>
          <p:cNvPr id="5" name="页脚占位符 4">
            <a:extLst>
              <a:ext uri="{FF2B5EF4-FFF2-40B4-BE49-F238E27FC236}">
                <a16:creationId xmlns:a16="http://schemas.microsoft.com/office/drawing/2014/main" id="{571E80D5-4423-40F4-BE11-CDD175CD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413CFE3-D537-4211-B867-635598858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1042409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3.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8.png"/><Relationship Id="rId4" Type="http://schemas.openxmlformats.org/officeDocument/2006/relationships/tags" Target="../tags/tag25.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8.png"/><Relationship Id="rId4" Type="http://schemas.openxmlformats.org/officeDocument/2006/relationships/tags" Target="../tags/tag32.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8.png"/><Relationship Id="rId4" Type="http://schemas.openxmlformats.org/officeDocument/2006/relationships/tags" Target="../tags/tag1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8.png"/><Relationship Id="rId4" Type="http://schemas.openxmlformats.org/officeDocument/2006/relationships/tags" Target="../tags/tag18.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8" name="Picture 7" descr="A picture containing person, indoor, wall, person&#10;&#10;Description automatically generated">
            <a:extLst>
              <a:ext uri="{FF2B5EF4-FFF2-40B4-BE49-F238E27FC236}">
                <a16:creationId xmlns:a16="http://schemas.microsoft.com/office/drawing/2014/main" id="{72E9CA73-721C-9546-A2FE-1BC69856F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49" y="882223"/>
            <a:ext cx="4970316" cy="3320171"/>
          </a:xfrm>
          <a:prstGeom prst="rect">
            <a:avLst/>
          </a:prstGeom>
        </p:spPr>
      </p:pic>
      <p:pic>
        <p:nvPicPr>
          <p:cNvPr id="23" name="Picture 22" descr="A picture containing person&#10;&#10;Description automatically generated">
            <a:extLst>
              <a:ext uri="{FF2B5EF4-FFF2-40B4-BE49-F238E27FC236}">
                <a16:creationId xmlns:a16="http://schemas.microsoft.com/office/drawing/2014/main" id="{64005552-1929-264F-88B6-AA7C8D8EE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936" y="198120"/>
            <a:ext cx="4064000" cy="6096000"/>
          </a:xfrm>
          <a:prstGeom prst="rect">
            <a:avLst/>
          </a:prstGeom>
        </p:spPr>
      </p:pic>
      <p:sp>
        <p:nvSpPr>
          <p:cNvPr id="14" name="Rectangle 13">
            <a:extLst>
              <a:ext uri="{FF2B5EF4-FFF2-40B4-BE49-F238E27FC236}">
                <a16:creationId xmlns:a16="http://schemas.microsoft.com/office/drawing/2014/main" id="{5C5FD629-2BAA-4F4D-8C06-88A92F5CF8B5}"/>
              </a:ext>
            </a:extLst>
          </p:cNvPr>
          <p:cNvSpPr/>
          <p:nvPr/>
        </p:nvSpPr>
        <p:spPr>
          <a:xfrm>
            <a:off x="718750" y="4585855"/>
            <a:ext cx="4970316" cy="1136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1C3C54"/>
                </a:solidFill>
                <a:latin typeface="Calibri" panose="020F0502020204030204" pitchFamily="34" charset="0"/>
                <a:cs typeface="Calibri" panose="020F0502020204030204" pitchFamily="34" charset="0"/>
              </a:rPr>
              <a:t>SCANDAL TRỐN THUẾ</a:t>
            </a:r>
          </a:p>
        </p:txBody>
      </p:sp>
    </p:spTree>
    <p:extLst>
      <p:ext uri="{BB962C8B-B14F-4D97-AF65-F5344CB8AC3E}">
        <p14:creationId xmlns:p14="http://schemas.microsoft.com/office/powerpoint/2010/main" val="146868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10</a:t>
            </a:fld>
            <a:endParaRPr lang="en-US" altLang="vi-VN" sz="1400"/>
          </a:p>
        </p:txBody>
      </p:sp>
      <p:sp>
        <p:nvSpPr>
          <p:cNvPr id="13" name="Text Box 11"/>
          <p:cNvSpPr txBox="1">
            <a:spLocks noChangeArrowheads="1"/>
          </p:cNvSpPr>
          <p:nvPr/>
        </p:nvSpPr>
        <p:spPr bwMode="auto">
          <a:xfrm>
            <a:off x="2479494" y="161364"/>
            <a:ext cx="8409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QUAN SÁT HÌNH SAU VÀ CHO BIẾT ĐÂY LÀ HOẠT ĐỘNG GÌ?</a:t>
            </a:r>
          </a:p>
        </p:txBody>
      </p:sp>
      <p:sp>
        <p:nvSpPr>
          <p:cNvPr id="12" name="Rectangle 11">
            <a:extLst>
              <a:ext uri="{FF2B5EF4-FFF2-40B4-BE49-F238E27FC236}">
                <a16:creationId xmlns:a16="http://schemas.microsoft.com/office/drawing/2014/main" id="{274E4BCE-1C7C-EB4E-8C8F-DE702E1940E2}"/>
              </a:ext>
            </a:extLst>
          </p:cNvPr>
          <p:cNvSpPr/>
          <p:nvPr/>
        </p:nvSpPr>
        <p:spPr>
          <a:xfrm>
            <a:off x="3823854" y="5210320"/>
            <a:ext cx="4544291" cy="955964"/>
          </a:xfrm>
          <a:prstGeom prst="rect">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a:latin typeface="Calibri" panose="020F0502020204030204" pitchFamily="34" charset="0"/>
                <a:cs typeface="Calibri" panose="020F0502020204030204" pitchFamily="34" charset="0"/>
              </a:rPr>
              <a:t>DỊCH VỤ</a:t>
            </a:r>
          </a:p>
        </p:txBody>
      </p:sp>
      <p:pic>
        <p:nvPicPr>
          <p:cNvPr id="3" name="Picture 2" descr="A group of people on a boat&#10;&#10;Description automatically generated with medium confidence">
            <a:extLst>
              <a:ext uri="{FF2B5EF4-FFF2-40B4-BE49-F238E27FC236}">
                <a16:creationId xmlns:a16="http://schemas.microsoft.com/office/drawing/2014/main" id="{E518B4A9-5720-B54E-8CB2-004979CC1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959" y="1413231"/>
            <a:ext cx="4996117" cy="3522262"/>
          </a:xfrm>
          <a:prstGeom prst="rect">
            <a:avLst/>
          </a:prstGeom>
        </p:spPr>
      </p:pic>
      <p:pic>
        <p:nvPicPr>
          <p:cNvPr id="7" name="Picture 6" descr="A group of people in a room&#10;&#10;Description automatically generated with medium confidence">
            <a:extLst>
              <a:ext uri="{FF2B5EF4-FFF2-40B4-BE49-F238E27FC236}">
                <a16:creationId xmlns:a16="http://schemas.microsoft.com/office/drawing/2014/main" id="{68DF6EF2-42B6-9D46-ABDF-E7DE7DBF8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924" y="1377206"/>
            <a:ext cx="5280408" cy="3594312"/>
          </a:xfrm>
          <a:prstGeom prst="rect">
            <a:avLst/>
          </a:prstGeom>
        </p:spPr>
      </p:pic>
    </p:spTree>
    <p:extLst>
      <p:ext uri="{BB962C8B-B14F-4D97-AF65-F5344CB8AC3E}">
        <p14:creationId xmlns:p14="http://schemas.microsoft.com/office/powerpoint/2010/main" val="2222026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AE2762F-C3B4-2946-BF8E-20C6195017F1}"/>
              </a:ext>
            </a:extLst>
          </p:cNvPr>
          <p:cNvCxnSpPr/>
          <p:nvPr/>
        </p:nvCxnSpPr>
        <p:spPr>
          <a:xfrm>
            <a:off x="-2656179" y="-47791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7F6ED4D-5475-7145-A43F-C626616F6ECD}"/>
              </a:ext>
            </a:extLst>
          </p:cNvPr>
          <p:cNvGrpSpPr/>
          <p:nvPr/>
        </p:nvGrpSpPr>
        <p:grpSpPr>
          <a:xfrm>
            <a:off x="769657" y="2050065"/>
            <a:ext cx="2115811" cy="2115817"/>
            <a:chOff x="5234926" y="2507827"/>
            <a:chExt cx="2115811" cy="2115817"/>
          </a:xfrm>
          <a:solidFill>
            <a:srgbClr val="1C3C54"/>
          </a:solidFill>
        </p:grpSpPr>
        <p:sp>
          <p:nvSpPr>
            <p:cNvPr id="17" name="Rounded Rectangle 16">
              <a:extLst>
                <a:ext uri="{FF2B5EF4-FFF2-40B4-BE49-F238E27FC236}">
                  <a16:creationId xmlns:a16="http://schemas.microsoft.com/office/drawing/2014/main" id="{F1864F85-908E-EC43-BD59-2FAB3E290052}"/>
                </a:ext>
              </a:extLst>
            </p:cNvPr>
            <p:cNvSpPr/>
            <p:nvPr/>
          </p:nvSpPr>
          <p:spPr>
            <a:xfrm rot="2700000">
              <a:off x="5234923" y="2507830"/>
              <a:ext cx="2115817" cy="2115811"/>
            </a:xfrm>
            <a:prstGeom prst="roundRect">
              <a:avLst>
                <a:gd name="adj" fmla="val 34663"/>
              </a:avLst>
            </a:prstGeom>
            <a:grp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18" name="Title 3">
              <a:extLst>
                <a:ext uri="{FF2B5EF4-FFF2-40B4-BE49-F238E27FC236}">
                  <a16:creationId xmlns:a16="http://schemas.microsoft.com/office/drawing/2014/main" id="{6E034796-CD26-994C-884E-D7984D22347D}"/>
                </a:ext>
              </a:extLst>
            </p:cNvPr>
            <p:cNvSpPr txBox="1">
              <a:spLocks/>
            </p:cNvSpPr>
            <p:nvPr/>
          </p:nvSpPr>
          <p:spPr>
            <a:xfrm>
              <a:off x="5330647" y="3103061"/>
              <a:ext cx="1810168" cy="274764"/>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b="0" dirty="0" err="1">
                  <a:solidFill>
                    <a:srgbClr val="FFFFFF"/>
                  </a:solidFill>
                  <a:latin typeface="Calibri" panose="020F0502020204030204" pitchFamily="34" charset="0"/>
                  <a:ea typeface="张海山锐线体简" panose="02000000000000000000" pitchFamily="2" charset="-122"/>
                  <a:cs typeface="Calibri" panose="020F0502020204030204" pitchFamily="34" charset="0"/>
                </a:rPr>
                <a:t>HOẠT ĐỘNG</a:t>
              </a:r>
              <a:endParaRPr lang="en-US" sz="1400" b="0" dirty="0">
                <a:solidFill>
                  <a:srgbClr val="FFFFFF"/>
                </a:solid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1" name="Group 20">
            <a:extLst>
              <a:ext uri="{FF2B5EF4-FFF2-40B4-BE49-F238E27FC236}">
                <a16:creationId xmlns:a16="http://schemas.microsoft.com/office/drawing/2014/main" id="{3D152F23-89AD-9343-960B-B175C238F9E3}"/>
              </a:ext>
            </a:extLst>
          </p:cNvPr>
          <p:cNvGrpSpPr/>
          <p:nvPr/>
        </p:nvGrpSpPr>
        <p:grpSpPr>
          <a:xfrm>
            <a:off x="3147704" y="342225"/>
            <a:ext cx="1995438" cy="1984458"/>
            <a:chOff x="8618998" y="669109"/>
            <a:chExt cx="2360903" cy="2360907"/>
          </a:xfrm>
        </p:grpSpPr>
        <p:sp>
          <p:nvSpPr>
            <p:cNvPr id="22" name="Rounded Rectangle 21">
              <a:extLst>
                <a:ext uri="{FF2B5EF4-FFF2-40B4-BE49-F238E27FC236}">
                  <a16:creationId xmlns:a16="http://schemas.microsoft.com/office/drawing/2014/main" id="{9A3EFB8F-E3F4-304F-9C0B-34638493B2B4}"/>
                </a:ext>
              </a:extLst>
            </p:cNvPr>
            <p:cNvSpPr/>
            <p:nvPr/>
          </p:nvSpPr>
          <p:spPr>
            <a:xfrm rot="2700000">
              <a:off x="8618996" y="669111"/>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Calibri" panose="020F0502020204030204" pitchFamily="34" charset="0"/>
                <a:ea typeface="张海山锐线体简" panose="02000000000000000000" pitchFamily="2" charset="-122"/>
                <a:cs typeface="Calibri" panose="020F0502020204030204" pitchFamily="34" charset="0"/>
              </a:endParaRPr>
            </a:p>
          </p:txBody>
        </p:sp>
        <p:sp>
          <p:nvSpPr>
            <p:cNvPr id="23" name="Title 3">
              <a:extLst>
                <a:ext uri="{FF2B5EF4-FFF2-40B4-BE49-F238E27FC236}">
                  <a16:creationId xmlns:a16="http://schemas.microsoft.com/office/drawing/2014/main" id="{D3EDBEAD-4FC9-654F-B212-20E8BAF823DA}"/>
                </a:ext>
              </a:extLst>
            </p:cNvPr>
            <p:cNvSpPr txBox="1">
              <a:spLocks/>
            </p:cNvSpPr>
            <p:nvPr/>
          </p:nvSpPr>
          <p:spPr>
            <a:xfrm>
              <a:off x="8803856" y="1627791"/>
              <a:ext cx="1991185"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b="0" dirty="0">
                  <a:latin typeface="Calibri" panose="020F0502020204030204" pitchFamily="34" charset="0"/>
                  <a:ea typeface="张海山锐线体简" panose="02000000000000000000" pitchFamily="2" charset="-122"/>
                  <a:cs typeface="Calibri" panose="020F0502020204030204" pitchFamily="34" charset="0"/>
                </a:rPr>
                <a:t>SẢN XUẤT</a:t>
              </a:r>
              <a:endParaRPr lang="en-US" sz="1100" b="0" dirty="0">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6" name="Group 25">
            <a:extLst>
              <a:ext uri="{FF2B5EF4-FFF2-40B4-BE49-F238E27FC236}">
                <a16:creationId xmlns:a16="http://schemas.microsoft.com/office/drawing/2014/main" id="{963BB7FD-078F-8744-AF47-201E1AA84DC4}"/>
              </a:ext>
            </a:extLst>
          </p:cNvPr>
          <p:cNvGrpSpPr/>
          <p:nvPr/>
        </p:nvGrpSpPr>
        <p:grpSpPr>
          <a:xfrm>
            <a:off x="3108223" y="3990243"/>
            <a:ext cx="2079707" cy="1935321"/>
            <a:chOff x="8575567" y="3902930"/>
            <a:chExt cx="2447758" cy="2360907"/>
          </a:xfrm>
        </p:grpSpPr>
        <p:sp>
          <p:nvSpPr>
            <p:cNvPr id="27" name="Rounded Rectangle 26">
              <a:extLst>
                <a:ext uri="{FF2B5EF4-FFF2-40B4-BE49-F238E27FC236}">
                  <a16:creationId xmlns:a16="http://schemas.microsoft.com/office/drawing/2014/main" id="{5E38F3F2-D42F-134C-AE94-B2CD199BA8DB}"/>
                </a:ext>
              </a:extLst>
            </p:cNvPr>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Calibri" panose="020F0502020204030204" pitchFamily="34" charset="0"/>
                <a:ea typeface="张海山锐线体简" panose="02000000000000000000" pitchFamily="2" charset="-122"/>
                <a:cs typeface="Calibri" panose="020F0502020204030204" pitchFamily="34" charset="0"/>
              </a:endParaRPr>
            </a:p>
          </p:txBody>
        </p:sp>
        <p:sp>
          <p:nvSpPr>
            <p:cNvPr id="28" name="Title 3">
              <a:extLst>
                <a:ext uri="{FF2B5EF4-FFF2-40B4-BE49-F238E27FC236}">
                  <a16:creationId xmlns:a16="http://schemas.microsoft.com/office/drawing/2014/main" id="{3870F194-6D02-0C4E-956F-91C0F6DAF5DC}"/>
                </a:ext>
              </a:extLst>
            </p:cNvPr>
            <p:cNvSpPr txBox="1">
              <a:spLocks/>
            </p:cNvSpPr>
            <p:nvPr/>
          </p:nvSpPr>
          <p:spPr>
            <a:xfrm>
              <a:off x="8575567" y="4764483"/>
              <a:ext cx="2447758"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b="0" dirty="0">
                  <a:latin typeface="Calibri" panose="020F0502020204030204" pitchFamily="34" charset="0"/>
                  <a:ea typeface="张海山锐线体简" panose="02000000000000000000" pitchFamily="2" charset="-122"/>
                  <a:cs typeface="Calibri" panose="020F0502020204030204" pitchFamily="34" charset="0"/>
                </a:rPr>
                <a:t>MUA BÁN TRAO ĐỔI</a:t>
              </a:r>
              <a:endParaRPr lang="en-US" sz="1100" b="0" dirty="0">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31" name="Group 30">
            <a:extLst>
              <a:ext uri="{FF2B5EF4-FFF2-40B4-BE49-F238E27FC236}">
                <a16:creationId xmlns:a16="http://schemas.microsoft.com/office/drawing/2014/main" id="{F3C800EB-CADE-274B-A468-F18C0E6F3F7A}"/>
              </a:ext>
            </a:extLst>
          </p:cNvPr>
          <p:cNvGrpSpPr/>
          <p:nvPr/>
        </p:nvGrpSpPr>
        <p:grpSpPr>
          <a:xfrm>
            <a:off x="4956544" y="2078381"/>
            <a:ext cx="2079707" cy="1999250"/>
            <a:chOff x="8618997" y="3902930"/>
            <a:chExt cx="2360903" cy="2360907"/>
          </a:xfrm>
        </p:grpSpPr>
        <p:sp>
          <p:nvSpPr>
            <p:cNvPr id="32" name="Rounded Rectangle 31">
              <a:extLst>
                <a:ext uri="{FF2B5EF4-FFF2-40B4-BE49-F238E27FC236}">
                  <a16:creationId xmlns:a16="http://schemas.microsoft.com/office/drawing/2014/main" id="{ED80AF78-3529-0E4D-9348-57FEDBA75E24}"/>
                </a:ext>
              </a:extLst>
            </p:cNvPr>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Calibri" panose="020F0502020204030204" pitchFamily="34" charset="0"/>
                <a:ea typeface="张海山锐线体简" panose="02000000000000000000" pitchFamily="2" charset="-122"/>
                <a:cs typeface="Calibri" panose="020F0502020204030204" pitchFamily="34" charset="0"/>
              </a:endParaRPr>
            </a:p>
          </p:txBody>
        </p:sp>
        <p:sp>
          <p:nvSpPr>
            <p:cNvPr id="33" name="Title 3">
              <a:extLst>
                <a:ext uri="{FF2B5EF4-FFF2-40B4-BE49-F238E27FC236}">
                  <a16:creationId xmlns:a16="http://schemas.microsoft.com/office/drawing/2014/main" id="{9B8CC6EB-27E6-4E4E-A02A-BB6962D8C25D}"/>
                </a:ext>
              </a:extLst>
            </p:cNvPr>
            <p:cNvSpPr txBox="1">
              <a:spLocks/>
            </p:cNvSpPr>
            <p:nvPr/>
          </p:nvSpPr>
          <p:spPr>
            <a:xfrm>
              <a:off x="8666828" y="4881007"/>
              <a:ext cx="2265239"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b="0" dirty="0" err="1">
                  <a:latin typeface="Calibri" panose="020F0502020204030204" pitchFamily="34" charset="0"/>
                  <a:ea typeface="张海山锐线体简" panose="02000000000000000000" pitchFamily="2" charset="-122"/>
                  <a:cs typeface="Calibri" panose="020F0502020204030204" pitchFamily="34" charset="0"/>
                </a:rPr>
                <a:t>DỊCH VỤ</a:t>
              </a:r>
              <a:endParaRPr lang="en-US" sz="1100" b="0" dirty="0">
                <a:latin typeface="Calibri" panose="020F0502020204030204" pitchFamily="34" charset="0"/>
                <a:ea typeface="张海山锐线体简" panose="02000000000000000000" pitchFamily="2" charset="-122"/>
                <a:cs typeface="Calibri" panose="020F0502020204030204" pitchFamily="34" charset="0"/>
              </a:endParaRPr>
            </a:p>
          </p:txBody>
        </p:sp>
      </p:grpSp>
      <p:cxnSp>
        <p:nvCxnSpPr>
          <p:cNvPr id="4" name="Straight Arrow Connector 3">
            <a:extLst>
              <a:ext uri="{FF2B5EF4-FFF2-40B4-BE49-F238E27FC236}">
                <a16:creationId xmlns:a16="http://schemas.microsoft.com/office/drawing/2014/main" id="{DE38C07A-6E98-F748-B9FE-41A39C505516}"/>
              </a:ext>
            </a:extLst>
          </p:cNvPr>
          <p:cNvCxnSpPr>
            <a:cxnSpLocks/>
          </p:cNvCxnSpPr>
          <p:nvPr/>
        </p:nvCxnSpPr>
        <p:spPr>
          <a:xfrm>
            <a:off x="3006436" y="3136842"/>
            <a:ext cx="1547829" cy="4801"/>
          </a:xfrm>
          <a:prstGeom prst="straightConnector1">
            <a:avLst/>
          </a:prstGeom>
          <a:ln w="38100">
            <a:solidFill>
              <a:srgbClr val="1C3C5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8F0AD44-EB61-5A4D-B88E-2357D2ADD497}"/>
              </a:ext>
            </a:extLst>
          </p:cNvPr>
          <p:cNvCxnSpPr>
            <a:cxnSpLocks/>
            <a:endCxn id="27" idx="1"/>
          </p:cNvCxnSpPr>
          <p:nvPr/>
        </p:nvCxnSpPr>
        <p:spPr>
          <a:xfrm>
            <a:off x="3006436" y="3111735"/>
            <a:ext cx="457403" cy="1161930"/>
          </a:xfrm>
          <a:prstGeom prst="straightConnector1">
            <a:avLst/>
          </a:prstGeom>
          <a:ln w="38100">
            <a:solidFill>
              <a:srgbClr val="1C3C5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0242914-4F5C-864B-ACBC-21238882F0C6}"/>
              </a:ext>
            </a:extLst>
          </p:cNvPr>
          <p:cNvCxnSpPr>
            <a:cxnSpLocks/>
            <a:endCxn id="22" idx="2"/>
          </p:cNvCxnSpPr>
          <p:nvPr/>
        </p:nvCxnSpPr>
        <p:spPr>
          <a:xfrm flipV="1">
            <a:off x="3006436" y="2039948"/>
            <a:ext cx="433493" cy="1152315"/>
          </a:xfrm>
          <a:prstGeom prst="straightConnector1">
            <a:avLst/>
          </a:prstGeom>
          <a:ln w="38100">
            <a:solidFill>
              <a:srgbClr val="1C3C54"/>
            </a:solidFill>
            <a:tailEnd type="triangle"/>
          </a:ln>
        </p:spPr>
        <p:style>
          <a:lnRef idx="1">
            <a:schemeClr val="accent1"/>
          </a:lnRef>
          <a:fillRef idx="0">
            <a:schemeClr val="accent1"/>
          </a:fillRef>
          <a:effectRef idx="0">
            <a:schemeClr val="accent1"/>
          </a:effectRef>
          <a:fontRef idx="minor">
            <a:schemeClr val="tx1"/>
          </a:fontRef>
        </p:style>
      </p:cxnSp>
      <p:sp>
        <p:nvSpPr>
          <p:cNvPr id="45" name="Chevron 44">
            <a:extLst>
              <a:ext uri="{FF2B5EF4-FFF2-40B4-BE49-F238E27FC236}">
                <a16:creationId xmlns:a16="http://schemas.microsoft.com/office/drawing/2014/main" id="{E4D60ACC-5221-FA49-ACFD-C032D6C1F7DC}"/>
              </a:ext>
            </a:extLst>
          </p:cNvPr>
          <p:cNvSpPr/>
          <p:nvPr/>
        </p:nvSpPr>
        <p:spPr>
          <a:xfrm>
            <a:off x="7606600" y="2865657"/>
            <a:ext cx="484632" cy="484632"/>
          </a:xfrm>
          <a:prstGeom prst="chevron">
            <a:avLst/>
          </a:prstGeom>
          <a:solidFill>
            <a:srgbClr val="1C3C54"/>
          </a:solidFill>
          <a:ln>
            <a:solidFill>
              <a:srgbClr val="1C3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0E1F32"/>
              </a:solidFill>
            </a:endParaRPr>
          </a:p>
        </p:txBody>
      </p:sp>
      <p:grpSp>
        <p:nvGrpSpPr>
          <p:cNvPr id="46" name="Group 45">
            <a:extLst>
              <a:ext uri="{FF2B5EF4-FFF2-40B4-BE49-F238E27FC236}">
                <a16:creationId xmlns:a16="http://schemas.microsoft.com/office/drawing/2014/main" id="{7C15F7B7-9471-904C-8A3A-75C1CA137CC2}"/>
              </a:ext>
            </a:extLst>
          </p:cNvPr>
          <p:cNvGrpSpPr/>
          <p:nvPr/>
        </p:nvGrpSpPr>
        <p:grpSpPr>
          <a:xfrm>
            <a:off x="8800047" y="1631665"/>
            <a:ext cx="2763575" cy="2828780"/>
            <a:chOff x="5199335" y="2450718"/>
            <a:chExt cx="2115811" cy="2115817"/>
          </a:xfrm>
          <a:solidFill>
            <a:srgbClr val="1C3C54"/>
          </a:solidFill>
        </p:grpSpPr>
        <p:sp>
          <p:nvSpPr>
            <p:cNvPr id="47" name="Rounded Rectangle 46">
              <a:extLst>
                <a:ext uri="{FF2B5EF4-FFF2-40B4-BE49-F238E27FC236}">
                  <a16:creationId xmlns:a16="http://schemas.microsoft.com/office/drawing/2014/main" id="{ABD5E86E-4DD8-0242-BAD1-4EE02CE84A9C}"/>
                </a:ext>
              </a:extLst>
            </p:cNvPr>
            <p:cNvSpPr/>
            <p:nvPr/>
          </p:nvSpPr>
          <p:spPr>
            <a:xfrm rot="2700000">
              <a:off x="5199332" y="2450721"/>
              <a:ext cx="2115817" cy="2115811"/>
            </a:xfrm>
            <a:prstGeom prst="roundRect">
              <a:avLst>
                <a:gd name="adj" fmla="val 34663"/>
              </a:avLst>
            </a:prstGeom>
            <a:grp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48" name="Title 3">
              <a:extLst>
                <a:ext uri="{FF2B5EF4-FFF2-40B4-BE49-F238E27FC236}">
                  <a16:creationId xmlns:a16="http://schemas.microsoft.com/office/drawing/2014/main" id="{57C6CD9A-F4E0-E749-A038-57AE3BD37205}"/>
                </a:ext>
              </a:extLst>
            </p:cNvPr>
            <p:cNvSpPr txBox="1">
              <a:spLocks/>
            </p:cNvSpPr>
            <p:nvPr/>
          </p:nvSpPr>
          <p:spPr>
            <a:xfrm>
              <a:off x="5363666" y="3164618"/>
              <a:ext cx="1810168" cy="274764"/>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b="0" dirty="0" err="1">
                  <a:solidFill>
                    <a:srgbClr val="FFFFFF"/>
                  </a:solidFill>
                  <a:latin typeface="Calibri" panose="020F0502020204030204" pitchFamily="34" charset="0"/>
                  <a:ea typeface="张海山锐线体简" panose="02000000000000000000" pitchFamily="2" charset="-122"/>
                  <a:cs typeface="Calibri" panose="020F0502020204030204" pitchFamily="34" charset="0"/>
                </a:rPr>
                <a:t>THU LẠI LỢI NHUẬN</a:t>
              </a:r>
              <a:endParaRPr lang="en-US" b="0" dirty="0">
                <a:solidFill>
                  <a:srgbClr val="FFFFFF"/>
                </a:solidFill>
                <a:latin typeface="Calibri" panose="020F0502020204030204" pitchFamily="34" charset="0"/>
                <a:ea typeface="张海山锐线体简" panose="02000000000000000000" pitchFamily="2" charset="-122"/>
                <a:cs typeface="Calibri" panose="020F0502020204030204" pitchFamily="34" charset="0"/>
              </a:endParaRPr>
            </a:p>
          </p:txBody>
        </p:sp>
      </p:grpSp>
      <p:sp>
        <p:nvSpPr>
          <p:cNvPr id="50" name="Rectangle 49">
            <a:extLst>
              <a:ext uri="{FF2B5EF4-FFF2-40B4-BE49-F238E27FC236}">
                <a16:creationId xmlns:a16="http://schemas.microsoft.com/office/drawing/2014/main" id="{04BC425C-B0F3-B441-B0BD-47BB7265E465}"/>
              </a:ext>
            </a:extLst>
          </p:cNvPr>
          <p:cNvSpPr/>
          <p:nvPr/>
        </p:nvSpPr>
        <p:spPr>
          <a:xfrm>
            <a:off x="3234227" y="6076269"/>
            <a:ext cx="5860473" cy="65212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latin typeface="Calibri" panose="020F0502020204030204" pitchFamily="34" charset="0"/>
                <a:cs typeface="Calibri" panose="020F0502020204030204" pitchFamily="34" charset="0"/>
              </a:rPr>
              <a:t>=&gt; KINH DOANH</a:t>
            </a:r>
          </a:p>
        </p:txBody>
      </p:sp>
      <p:sp>
        <p:nvSpPr>
          <p:cNvPr id="52" name="Text Box 8">
            <a:extLst>
              <a:ext uri="{FF2B5EF4-FFF2-40B4-BE49-F238E27FC236}">
                <a16:creationId xmlns:a16="http://schemas.microsoft.com/office/drawing/2014/main" id="{21B9C0FE-0974-0248-A2EE-934603026505}"/>
              </a:ext>
            </a:extLst>
          </p:cNvPr>
          <p:cNvSpPr txBox="1">
            <a:spLocks noChangeArrowheads="1"/>
          </p:cNvSpPr>
          <p:nvPr/>
        </p:nvSpPr>
        <p:spPr bwMode="auto">
          <a:xfrm>
            <a:off x="1995896" y="44175"/>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KINH DOANH</a:t>
            </a:r>
          </a:p>
        </p:txBody>
      </p:sp>
    </p:spTree>
    <p:extLst>
      <p:ext uri="{BB962C8B-B14F-4D97-AF65-F5344CB8AC3E}">
        <p14:creationId xmlns:p14="http://schemas.microsoft.com/office/powerpoint/2010/main" val="3395253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1+#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10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1+#ppt_w/2"/>
                                          </p:val>
                                        </p:tav>
                                        <p:tav tm="100000">
                                          <p:val>
                                            <p:strVal val="#ppt_x"/>
                                          </p:val>
                                        </p:tav>
                                      </p:tavLst>
                                    </p:anim>
                                    <p:anim calcmode="lin" valueType="num">
                                      <p:cBhvr additive="base">
                                        <p:cTn id="20" dur="1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decel="5000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par>
                                <p:cTn id="39" presetID="3" presetClass="entr" presetSubtype="1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par>
                                <p:cTn id="45" presetID="3" presetClass="entr" presetSubtype="1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par>
                                <p:cTn id="48" presetID="3" presetClass="entr" presetSubtype="1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linds(horizont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linds(horizontal)">
                                      <p:cBhvr>
                                        <p:cTn id="55" dur="500"/>
                                        <p:tgtEl>
                                          <p:spTgt spid="45"/>
                                        </p:tgtEl>
                                      </p:cBhvr>
                                    </p:animEffect>
                                  </p:childTnLst>
                                </p:cTn>
                              </p:par>
                              <p:par>
                                <p:cTn id="56" presetID="3" presetClass="entr" presetSubtype="1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ppt_x"/>
                                          </p:val>
                                        </p:tav>
                                        <p:tav tm="100000">
                                          <p:val>
                                            <p:strVal val="#ppt_x"/>
                                          </p:val>
                                        </p:tav>
                                      </p:tavLst>
                                    </p:anim>
                                    <p:anim calcmode="lin" valueType="num">
                                      <p:cBhvr additive="base">
                                        <p:cTn id="6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7726259" y="2591441"/>
            <a:ext cx="3643746" cy="2554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b="1" dirty="0">
                <a:solidFill>
                  <a:schemeClr val="accent1">
                    <a:lumMod val="40000"/>
                    <a:lumOff val="6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solidFill>
                  <a:schemeClr val="accent1">
                    <a:lumMod val="40000"/>
                    <a:lumOff val="60000"/>
                  </a:schemeClr>
                </a:solidFill>
                <a:latin typeface="Calibri" panose="020F0502020204030204" pitchFamily="34" charset="0"/>
                <a:cs typeface="Calibri" panose="020F0502020204030204" pitchFamily="34" charset="0"/>
              </a:rPr>
              <a:t>Kinh doanh là hoạt động sản xuất, dịch vụ trao đổi hàng hóa nhằm thu lại lợi nhuận.</a:t>
            </a:r>
            <a:endParaRPr lang="en-US" altLang="vi-VN">
              <a:solidFill>
                <a:schemeClr val="accent1">
                  <a:lumMod val="40000"/>
                  <a:lumOff val="60000"/>
                </a:schemeClr>
              </a:solidFill>
              <a:latin typeface="Calibri" panose="020F0502020204030204" pitchFamily="34" charset="0"/>
              <a:cs typeface="Calibri" panose="020F0502020204030204" pitchFamily="34" charset="0"/>
            </a:endParaRPr>
          </a:p>
        </p:txBody>
      </p:sp>
      <p:pic>
        <p:nvPicPr>
          <p:cNvPr id="3" name="Picture 2" descr="Graphical user interface&#10;&#10;Description automatically generated">
            <a:extLst>
              <a:ext uri="{FF2B5EF4-FFF2-40B4-BE49-F238E27FC236}">
                <a16:creationId xmlns:a16="http://schemas.microsoft.com/office/drawing/2014/main" id="{34156489-CAF5-7543-8009-CF055FB58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91" y="1177637"/>
            <a:ext cx="6834908" cy="4100945"/>
          </a:xfrm>
          <a:prstGeom prst="rect">
            <a:avLst/>
          </a:prstGeom>
        </p:spPr>
      </p:pic>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KINH DOANH</a:t>
            </a:r>
          </a:p>
        </p:txBody>
      </p:sp>
      <p:sp>
        <p:nvSpPr>
          <p:cNvPr id="4" name="Rectangle 3">
            <a:extLst>
              <a:ext uri="{FF2B5EF4-FFF2-40B4-BE49-F238E27FC236}">
                <a16:creationId xmlns:a16="http://schemas.microsoft.com/office/drawing/2014/main" id="{90ADE9A5-1147-6443-8260-00668D165365}"/>
              </a:ext>
            </a:extLst>
          </p:cNvPr>
          <p:cNvSpPr/>
          <p:nvPr/>
        </p:nvSpPr>
        <p:spPr>
          <a:xfrm>
            <a:off x="7726259" y="1191491"/>
            <a:ext cx="3643746" cy="637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1C3C54"/>
                </a:solidFill>
                <a:latin typeface="Calibri" panose="020F0502020204030204" pitchFamily="34" charset="0"/>
                <a:cs typeface="Calibri" panose="020F0502020204030204" pitchFamily="34" charset="0"/>
              </a:rPr>
              <a:t>a. KINH DOANH</a:t>
            </a:r>
          </a:p>
        </p:txBody>
      </p:sp>
    </p:spTree>
    <p:extLst>
      <p:ext uri="{BB962C8B-B14F-4D97-AF65-F5344CB8AC3E}">
        <p14:creationId xmlns:p14="http://schemas.microsoft.com/office/powerpoint/2010/main" val="9438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1253669" y="2053411"/>
            <a:ext cx="2990083" cy="4103369"/>
            <a:chOff x="5352594" y="1210253"/>
            <a:chExt cx="2990083" cy="4103369"/>
          </a:xfrm>
        </p:grpSpPr>
        <p:sp>
          <p:nvSpPr>
            <p:cNvPr id="25" name="Rounded Rectangle 24"/>
            <p:cNvSpPr/>
            <p:nvPr/>
          </p:nvSpPr>
          <p:spPr>
            <a:xfrm>
              <a:off x="5352594" y="1210253"/>
              <a:ext cx="2990083" cy="4103369"/>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张海山锐线体简" panose="02000000000000000000" pitchFamily="2" charset="-122"/>
                <a:ea typeface="张海山锐线体简" panose="02000000000000000000" pitchFamily="2" charset="-122"/>
                <a:cs typeface="+mn-cs"/>
              </a:endParaRPr>
            </a:p>
          </p:txBody>
        </p:sp>
        <p:sp>
          <p:nvSpPr>
            <p:cNvPr id="28" name="Title 3"/>
            <p:cNvSpPr txBox="1">
              <a:spLocks/>
            </p:cNvSpPr>
            <p:nvPr/>
          </p:nvSpPr>
          <p:spPr>
            <a:xfrm>
              <a:off x="5524745" y="1794242"/>
              <a:ext cx="2817932"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SẢN XUẤT</a:t>
              </a:r>
              <a:endParaRPr kumimoji="0" lang="en-US" sz="140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30" name="Title 3"/>
            <p:cNvSpPr txBox="1">
              <a:spLocks/>
            </p:cNvSpPr>
            <p:nvPr/>
          </p:nvSpPr>
          <p:spPr>
            <a:xfrm>
              <a:off x="5524745" y="3015502"/>
              <a:ext cx="2602705" cy="208379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01.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SX BÁNH KẸO</a:t>
              </a:r>
            </a:p>
            <a:p>
              <a:pPr marL="0" marR="0" lvl="0" indent="0" algn="l"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02.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SX NƯỚC MẴM</a:t>
              </a:r>
            </a:p>
            <a:p>
              <a:pPr marL="0" marR="0" lvl="0" indent="0" algn="l"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03.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SX LÚA GẠO</a:t>
              </a:r>
            </a:p>
          </p:txBody>
        </p:sp>
        <p:cxnSp>
          <p:nvCxnSpPr>
            <p:cNvPr id="37" name="Straight Connector 36"/>
            <p:cNvCxnSpPr/>
            <p:nvPr/>
          </p:nvCxnSpPr>
          <p:spPr>
            <a:xfrm>
              <a:off x="5665351" y="1210253"/>
              <a:ext cx="0" cy="435999"/>
            </a:xfrm>
            <a:prstGeom prst="line">
              <a:avLst/>
            </a:prstGeom>
            <a:ln w="25400">
              <a:solidFill>
                <a:srgbClr val="2B8F94"/>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35909" y="2053411"/>
            <a:ext cx="2990083" cy="4103369"/>
            <a:chOff x="5352594" y="1210253"/>
            <a:chExt cx="2990083" cy="4103369"/>
          </a:xfrm>
        </p:grpSpPr>
        <p:sp>
          <p:nvSpPr>
            <p:cNvPr id="41" name="Rounded Rectangle 40"/>
            <p:cNvSpPr/>
            <p:nvPr/>
          </p:nvSpPr>
          <p:spPr>
            <a:xfrm>
              <a:off x="5352594" y="1210253"/>
              <a:ext cx="2990083" cy="4103369"/>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张海山锐线体简" panose="02000000000000000000" pitchFamily="2" charset="-122"/>
                <a:ea typeface="张海山锐线体简" panose="02000000000000000000" pitchFamily="2" charset="-122"/>
                <a:cs typeface="+mn-cs"/>
              </a:endParaRPr>
            </a:p>
          </p:txBody>
        </p:sp>
        <p:sp>
          <p:nvSpPr>
            <p:cNvPr id="44" name="Title 3"/>
            <p:cNvSpPr txBox="1">
              <a:spLocks/>
            </p:cNvSpPr>
            <p:nvPr/>
          </p:nvSpPr>
          <p:spPr>
            <a:xfrm>
              <a:off x="5524745" y="1794242"/>
              <a:ext cx="2817932"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a:t>
              </a:r>
            </a:p>
          </p:txBody>
        </p:sp>
        <p:sp>
          <p:nvSpPr>
            <p:cNvPr id="46" name="Title 3"/>
            <p:cNvSpPr txBox="1">
              <a:spLocks/>
            </p:cNvSpPr>
            <p:nvPr/>
          </p:nvSpPr>
          <p:spPr>
            <a:xfrm>
              <a:off x="5524745" y="3015502"/>
              <a:ext cx="2602705" cy="208379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01.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 DU LỊCH</a:t>
              </a: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02.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 LÀM ĐẸP</a:t>
              </a: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03.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 CHĂM SÓC KHÁCH HÀNG</a:t>
              </a:r>
            </a:p>
          </p:txBody>
        </p:sp>
        <p:cxnSp>
          <p:nvCxnSpPr>
            <p:cNvPr id="47" name="Straight Connector 46"/>
            <p:cNvCxnSpPr/>
            <p:nvPr/>
          </p:nvCxnSpPr>
          <p:spPr>
            <a:xfrm>
              <a:off x="5665351" y="1210253"/>
              <a:ext cx="0" cy="435999"/>
            </a:xfrm>
            <a:prstGeom prst="line">
              <a:avLst/>
            </a:prstGeom>
            <a:ln w="25400">
              <a:solidFill>
                <a:srgbClr val="2B8F94"/>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825768" y="2053411"/>
            <a:ext cx="2990083" cy="4103369"/>
            <a:chOff x="5352594" y="1210253"/>
            <a:chExt cx="2990083" cy="4103369"/>
          </a:xfrm>
        </p:grpSpPr>
        <p:sp>
          <p:nvSpPr>
            <p:cNvPr id="50" name="Rounded Rectangle 49"/>
            <p:cNvSpPr/>
            <p:nvPr/>
          </p:nvSpPr>
          <p:spPr>
            <a:xfrm>
              <a:off x="5352594" y="1210253"/>
              <a:ext cx="2990083" cy="4103369"/>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张海山锐线体简" panose="02000000000000000000" pitchFamily="2" charset="-122"/>
                <a:ea typeface="张海山锐线体简" panose="02000000000000000000" pitchFamily="2" charset="-122"/>
                <a:cs typeface="+mn-cs"/>
              </a:endParaRPr>
            </a:p>
          </p:txBody>
        </p:sp>
        <p:sp>
          <p:nvSpPr>
            <p:cNvPr id="53" name="Title 3"/>
            <p:cNvSpPr txBox="1">
              <a:spLocks/>
            </p:cNvSpPr>
            <p:nvPr/>
          </p:nvSpPr>
          <p:spPr>
            <a:xfrm>
              <a:off x="5524745" y="1794242"/>
              <a:ext cx="2817932"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TRAO ĐỔI HH</a:t>
              </a:r>
              <a:endParaRPr kumimoji="0" lang="en-US" sz="140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55" name="Title 3"/>
            <p:cNvSpPr txBox="1">
              <a:spLocks/>
            </p:cNvSpPr>
            <p:nvPr/>
          </p:nvSpPr>
          <p:spPr>
            <a:xfrm>
              <a:off x="5524745" y="3015502"/>
              <a:ext cx="2602705" cy="208379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01. </a:t>
              </a:r>
              <a:r>
                <a:rPr lang="en-US" sz="2000" b="0" dirty="0">
                  <a:solidFill>
                    <a:srgbClr val="262626"/>
                  </a:solidFill>
                  <a:latin typeface="Calibri" panose="020F0502020204030204" pitchFamily="34" charset="0"/>
                  <a:ea typeface="张海山锐线体简" panose="02000000000000000000" pitchFamily="2" charset="-122"/>
                  <a:cs typeface="Calibri" panose="020F0502020204030204" pitchFamily="34" charset="0"/>
                </a:rPr>
                <a:t> BÁN TẠP HOÁ</a:t>
              </a:r>
              <a:endPar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02.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BÁN XE MÁY</a:t>
              </a: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03.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BÁN THỰC PHẨM</a:t>
              </a:r>
            </a:p>
          </p:txBody>
        </p:sp>
        <p:cxnSp>
          <p:nvCxnSpPr>
            <p:cNvPr id="56" name="Straight Connector 55"/>
            <p:cNvCxnSpPr/>
            <p:nvPr/>
          </p:nvCxnSpPr>
          <p:spPr>
            <a:xfrm>
              <a:off x="5665351" y="1210253"/>
              <a:ext cx="0" cy="435999"/>
            </a:xfrm>
            <a:prstGeom prst="line">
              <a:avLst/>
            </a:prstGeom>
            <a:ln w="25400">
              <a:solidFill>
                <a:srgbClr val="2B8F94"/>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vi-VN" altLang="zh-CN" sz="4000" dirty="0">
                <a:solidFill>
                  <a:schemeClr val="bg1"/>
                </a:solidFill>
                <a:latin typeface="Calibri" panose="020F0502020204030204" pitchFamily="34" charset="0"/>
                <a:ea typeface="张海山锐线体简" panose="02000000000000000000" pitchFamily="2" charset="-122"/>
                <a:cs typeface="Calibri" panose="020F0502020204030204" pitchFamily="34" charset="0"/>
              </a:rPr>
              <a:t>VÍ DỤ</a:t>
            </a:r>
            <a:endParaRPr lang="en-US" sz="4000" dirty="0">
              <a:solidFill>
                <a:schemeClr val="bg1"/>
              </a:solidFill>
              <a:latin typeface="Calibri" panose="020F0502020204030204" pitchFamily="34" charset="0"/>
              <a:ea typeface="张海山锐线体简" panose="02000000000000000000" pitchFamily="2" charset="-122"/>
              <a:cs typeface="Calibri" panose="020F0502020204030204" pitchFamily="34" charset="0"/>
            </a:endParaRPr>
          </a:p>
        </p:txBody>
      </p:sp>
    </p:spTree>
    <p:extLst>
      <p:ext uri="{BB962C8B-B14F-4D97-AF65-F5344CB8AC3E}">
        <p14:creationId xmlns:p14="http://schemas.microsoft.com/office/powerpoint/2010/main" val="133507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ppt_x"/>
                                          </p:val>
                                        </p:tav>
                                        <p:tav tm="100000">
                                          <p:val>
                                            <p:strVal val="#ppt_x"/>
                                          </p:val>
                                        </p:tav>
                                      </p:tavLst>
                                    </p:anim>
                                    <p:anim calcmode="lin" valueType="num">
                                      <p:cBhvr additive="base">
                                        <p:cTn id="8" dur="1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0" fill="hold"/>
                                        <p:tgtEl>
                                          <p:spTgt spid="40"/>
                                        </p:tgtEl>
                                        <p:attrNameLst>
                                          <p:attrName>ppt_x</p:attrName>
                                        </p:attrNameLst>
                                      </p:cBhvr>
                                      <p:tavLst>
                                        <p:tav tm="0">
                                          <p:val>
                                            <p:strVal val="#ppt_x"/>
                                          </p:val>
                                        </p:tav>
                                        <p:tav tm="100000">
                                          <p:val>
                                            <p:strVal val="#ppt_x"/>
                                          </p:val>
                                        </p:tav>
                                      </p:tavLst>
                                    </p:anim>
                                    <p:anim calcmode="lin" valueType="num">
                                      <p:cBhvr additive="base">
                                        <p:cTn id="12" dur="1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10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500" fill="hold"/>
                                        <p:tgtEl>
                                          <p:spTgt spid="49"/>
                                        </p:tgtEl>
                                        <p:attrNameLst>
                                          <p:attrName>ppt_x</p:attrName>
                                        </p:attrNameLst>
                                      </p:cBhvr>
                                      <p:tavLst>
                                        <p:tav tm="0">
                                          <p:val>
                                            <p:strVal val="#ppt_x"/>
                                          </p:val>
                                        </p:tav>
                                        <p:tav tm="100000">
                                          <p:val>
                                            <p:strVal val="#ppt_x"/>
                                          </p:val>
                                        </p:tav>
                                      </p:tavLst>
                                    </p:anim>
                                    <p:anim calcmode="lin" valueType="num">
                                      <p:cBhvr additive="base">
                                        <p:cTn id="16" dur="1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79E81134-3E23-114D-B753-48E37C5C6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184" y="653627"/>
            <a:ext cx="3952459" cy="2595264"/>
          </a:xfrm>
          <a:prstGeom prst="rect">
            <a:avLst/>
          </a:prstGeom>
          <a:solidFill>
            <a:srgbClr val="1C3C54"/>
          </a:solidFill>
        </p:spPr>
      </p:pic>
      <p:pic>
        <p:nvPicPr>
          <p:cNvPr id="5" name="Picture 4" descr="A group of people on a boat&#10;&#10;Description automatically generated with medium confidence">
            <a:extLst>
              <a:ext uri="{FF2B5EF4-FFF2-40B4-BE49-F238E27FC236}">
                <a16:creationId xmlns:a16="http://schemas.microsoft.com/office/drawing/2014/main" id="{FD9EA8BF-23F5-8C4C-A34C-45029C100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91" y="3415576"/>
            <a:ext cx="3952459" cy="2786484"/>
          </a:xfrm>
          <a:prstGeom prst="rect">
            <a:avLst/>
          </a:prstGeom>
          <a:solidFill>
            <a:srgbClr val="1C3C54"/>
          </a:solidFill>
        </p:spPr>
      </p:pic>
      <p:pic>
        <p:nvPicPr>
          <p:cNvPr id="9" name="Picture 8" descr="A picture containing text, person, colorful, standing&#10;&#10;Description automatically generated">
            <a:extLst>
              <a:ext uri="{FF2B5EF4-FFF2-40B4-BE49-F238E27FC236}">
                <a16:creationId xmlns:a16="http://schemas.microsoft.com/office/drawing/2014/main" id="{A3F5A2CA-DDF4-764B-9207-1B5F297A6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675" y="653626"/>
            <a:ext cx="3913008" cy="2733170"/>
          </a:xfrm>
          <a:prstGeom prst="rect">
            <a:avLst/>
          </a:prstGeom>
          <a:solidFill>
            <a:srgbClr val="1C3C54"/>
          </a:solidFill>
        </p:spPr>
      </p:pic>
      <p:pic>
        <p:nvPicPr>
          <p:cNvPr id="13" name="Picture 12" descr="A picture containing text, scene, marketplace, cluttered&#10;&#10;Description automatically generated">
            <a:extLst>
              <a:ext uri="{FF2B5EF4-FFF2-40B4-BE49-F238E27FC236}">
                <a16:creationId xmlns:a16="http://schemas.microsoft.com/office/drawing/2014/main" id="{612269A5-F4D5-314C-AEAD-6D63A8663C5C}"/>
              </a:ext>
            </a:extLst>
          </p:cNvPr>
          <p:cNvPicPr>
            <a:picLocks noChangeAspect="1"/>
          </p:cNvPicPr>
          <p:nvPr/>
        </p:nvPicPr>
        <p:blipFill rotWithShape="1">
          <a:blip r:embed="rId7">
            <a:extLst>
              <a:ext uri="{28A0092B-C50C-407E-A947-70E740481C1C}">
                <a14:useLocalDpi xmlns:a14="http://schemas.microsoft.com/office/drawing/2010/main" val="0"/>
              </a:ext>
            </a:extLst>
          </a:blip>
          <a:srcRect r="13453" b="2181"/>
          <a:stretch/>
        </p:blipFill>
        <p:spPr>
          <a:xfrm>
            <a:off x="6310701" y="3527476"/>
            <a:ext cx="3913008" cy="2733170"/>
          </a:xfrm>
          <a:prstGeom prst="rect">
            <a:avLst/>
          </a:prstGeom>
          <a:solidFill>
            <a:srgbClr val="1C3C54"/>
          </a:solidFill>
        </p:spPr>
      </p:pic>
      <p:sp>
        <p:nvSpPr>
          <p:cNvPr id="16" name="Rectangle 15">
            <a:extLst>
              <a:ext uri="{FF2B5EF4-FFF2-40B4-BE49-F238E27FC236}">
                <a16:creationId xmlns:a16="http://schemas.microsoft.com/office/drawing/2014/main" id="{209F5BBD-3227-4043-9E07-C34A83C976C0}"/>
              </a:ext>
            </a:extLst>
          </p:cNvPr>
          <p:cNvSpPr/>
          <p:nvPr/>
        </p:nvSpPr>
        <p:spPr>
          <a:xfrm>
            <a:off x="1636184" y="2683625"/>
            <a:ext cx="3952459"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Calibri" panose="020F0502020204030204" pitchFamily="34" charset="0"/>
                <a:cs typeface="Calibri" panose="020F0502020204030204" pitchFamily="34" charset="0"/>
              </a:rPr>
              <a:t>KD INTERNET</a:t>
            </a:r>
          </a:p>
        </p:txBody>
      </p:sp>
      <p:sp>
        <p:nvSpPr>
          <p:cNvPr id="17" name="Rectangle 16">
            <a:extLst>
              <a:ext uri="{FF2B5EF4-FFF2-40B4-BE49-F238E27FC236}">
                <a16:creationId xmlns:a16="http://schemas.microsoft.com/office/drawing/2014/main" id="{B5D8828E-DE3A-9748-A8F2-168B53E0630E}"/>
              </a:ext>
            </a:extLst>
          </p:cNvPr>
          <p:cNvSpPr/>
          <p:nvPr/>
        </p:nvSpPr>
        <p:spPr>
          <a:xfrm>
            <a:off x="669391" y="5686003"/>
            <a:ext cx="3952459"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Calibri" panose="020F0502020204030204" pitchFamily="34" charset="0"/>
                <a:cs typeface="Calibri" panose="020F0502020204030204" pitchFamily="34" charset="0"/>
              </a:rPr>
              <a:t>KD DỊCH VỤ DU LỊCH</a:t>
            </a:r>
          </a:p>
        </p:txBody>
      </p:sp>
      <p:sp>
        <p:nvSpPr>
          <p:cNvPr id="18" name="Rectangle 17">
            <a:extLst>
              <a:ext uri="{FF2B5EF4-FFF2-40B4-BE49-F238E27FC236}">
                <a16:creationId xmlns:a16="http://schemas.microsoft.com/office/drawing/2014/main" id="{B8A8238F-2E82-E445-8F58-3B5132604784}"/>
              </a:ext>
            </a:extLst>
          </p:cNvPr>
          <p:cNvSpPr/>
          <p:nvPr/>
        </p:nvSpPr>
        <p:spPr>
          <a:xfrm>
            <a:off x="7599675" y="2800548"/>
            <a:ext cx="3913008"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Calibri" panose="020F0502020204030204" pitchFamily="34" charset="0"/>
                <a:cs typeface="Calibri" panose="020F0502020204030204" pitchFamily="34" charset="0"/>
              </a:rPr>
              <a:t>KD NƯỚC ÉP TRÁI CÂY</a:t>
            </a:r>
          </a:p>
        </p:txBody>
      </p:sp>
      <p:sp>
        <p:nvSpPr>
          <p:cNvPr id="19" name="Rectangle 18">
            <a:extLst>
              <a:ext uri="{FF2B5EF4-FFF2-40B4-BE49-F238E27FC236}">
                <a16:creationId xmlns:a16="http://schemas.microsoft.com/office/drawing/2014/main" id="{8FECAF0F-9F70-494D-821C-D96ABE0C082A}"/>
              </a:ext>
            </a:extLst>
          </p:cNvPr>
          <p:cNvSpPr/>
          <p:nvPr/>
        </p:nvSpPr>
        <p:spPr>
          <a:xfrm>
            <a:off x="6310701" y="5707135"/>
            <a:ext cx="3952459"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Calibri" panose="020F0502020204030204" pitchFamily="34" charset="0"/>
                <a:cs typeface="Calibri" panose="020F0502020204030204" pitchFamily="34" charset="0"/>
              </a:rPr>
              <a:t>KD ĐỒ ĐIỆN GIA DỤNG</a:t>
            </a:r>
          </a:p>
        </p:txBody>
      </p:sp>
    </p:spTree>
    <p:extLst>
      <p:ext uri="{BB962C8B-B14F-4D97-AF65-F5344CB8AC3E}">
        <p14:creationId xmlns:p14="http://schemas.microsoft.com/office/powerpoint/2010/main" val="1084040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6742586" y="1857796"/>
            <a:ext cx="4798250" cy="3933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b="1" dirty="0">
                <a:solidFill>
                  <a:schemeClr val="accent1">
                    <a:lumMod val="40000"/>
                    <a:lumOff val="6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chemeClr val="accent1">
                    <a:lumMod val="40000"/>
                    <a:lumOff val="60000"/>
                  </a:schemeClr>
                </a:solidFill>
                <a:latin typeface="Calibri" panose="020F0502020204030204" pitchFamily="34" charset="0"/>
                <a:cs typeface="Calibri" panose="020F0502020204030204" pitchFamily="34" charset="0"/>
                <a:sym typeface="Wingdings" panose="05000000000000000000" pitchFamily="2" charset="2"/>
              </a:rPr>
              <a:t>Quyền tự do kinh doanh là </a:t>
            </a:r>
            <a:r>
              <a:rPr lang="vi-VN" dirty="0">
                <a:solidFill>
                  <a:schemeClr val="accent1">
                    <a:lumMod val="40000"/>
                    <a:lumOff val="60000"/>
                  </a:schemeClr>
                </a:solidFill>
                <a:latin typeface="Calibri" panose="020F0502020204030204" pitchFamily="34" charset="0"/>
                <a:cs typeface="Calibri" panose="020F0502020204030204" pitchFamily="34" charset="0"/>
                <a:sym typeface="Wingdings" panose="05000000000000000000" pitchFamily="2" charset="2"/>
              </a:rPr>
              <a:t>đ</a:t>
            </a:r>
            <a:r>
              <a:rPr lang="vi-VN">
                <a:solidFill>
                  <a:schemeClr val="accent1">
                    <a:lumMod val="40000"/>
                    <a:lumOff val="60000"/>
                  </a:schemeClr>
                </a:solidFill>
                <a:latin typeface="Calibri" panose="020F0502020204030204" pitchFamily="34" charset="0"/>
                <a:cs typeface="Calibri" panose="020F0502020204030204" pitchFamily="34" charset="0"/>
              </a:rPr>
              <a:t>ược lựa chọn:</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 Hình thức tổ chức KT</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 Ngành nghề</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 Quy mô kinh doanh</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=&gt; Theo quy định của PL và NN quản lý.</a:t>
            </a:r>
          </a:p>
        </p:txBody>
      </p:sp>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KINH DOANH</a:t>
            </a:r>
          </a:p>
        </p:txBody>
      </p:sp>
      <p:pic>
        <p:nvPicPr>
          <p:cNvPr id="4" name="Picture 3" descr="Graphical user interface&#10;&#10;Description automatically generated">
            <a:extLst>
              <a:ext uri="{FF2B5EF4-FFF2-40B4-BE49-F238E27FC236}">
                <a16:creationId xmlns:a16="http://schemas.microsoft.com/office/drawing/2014/main" id="{5BE06960-2766-CD42-836D-42179407B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10" y="1843943"/>
            <a:ext cx="6066357" cy="4044238"/>
          </a:xfrm>
          <a:prstGeom prst="rect">
            <a:avLst/>
          </a:prstGeom>
        </p:spPr>
      </p:pic>
      <p:sp>
        <p:nvSpPr>
          <p:cNvPr id="7" name="Rectangle 6">
            <a:extLst>
              <a:ext uri="{FF2B5EF4-FFF2-40B4-BE49-F238E27FC236}">
                <a16:creationId xmlns:a16="http://schemas.microsoft.com/office/drawing/2014/main" id="{70445EE3-767F-EF4C-B46B-DB0D9287A1B9}"/>
              </a:ext>
            </a:extLst>
          </p:cNvPr>
          <p:cNvSpPr/>
          <p:nvPr/>
        </p:nvSpPr>
        <p:spPr>
          <a:xfrm>
            <a:off x="6867276" y="1095796"/>
            <a:ext cx="4673559" cy="637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1C3C54"/>
                </a:solidFill>
                <a:latin typeface="Calibri" panose="020F0502020204030204" pitchFamily="34" charset="0"/>
                <a:cs typeface="Calibri" panose="020F0502020204030204" pitchFamily="34" charset="0"/>
              </a:rPr>
              <a:t>b. QUYỀN TỰ DO KINH DOANH</a:t>
            </a:r>
          </a:p>
        </p:txBody>
      </p:sp>
    </p:spTree>
    <p:extLst>
      <p:ext uri="{BB962C8B-B14F-4D97-AF65-F5344CB8AC3E}">
        <p14:creationId xmlns:p14="http://schemas.microsoft.com/office/powerpoint/2010/main" val="2502846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6553200" y="6245225"/>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895E2F66-1318-4F28-A12A-E70FFDE3F10E}" type="slidenum">
              <a:rPr lang="en-US" altLang="vi-VN" sz="1400" smtClean="0"/>
              <a:pPr>
                <a:spcBef>
                  <a:spcPct val="0"/>
                </a:spcBef>
                <a:buFontTx/>
                <a:buNone/>
              </a:pPr>
              <a:t>16</a:t>
            </a:fld>
            <a:endParaRPr lang="en-US" altLang="vi-VN" sz="1400"/>
          </a:p>
        </p:txBody>
      </p:sp>
      <p:sp>
        <p:nvSpPr>
          <p:cNvPr id="4" name="Cloud Callout 3"/>
          <p:cNvSpPr/>
          <p:nvPr/>
        </p:nvSpPr>
        <p:spPr>
          <a:xfrm>
            <a:off x="6717542" y="1692323"/>
            <a:ext cx="4648200" cy="2587625"/>
          </a:xfrm>
          <a:prstGeom prst="cloudCallout">
            <a:avLst/>
          </a:prstGeom>
          <a:ln w="38100">
            <a:solidFill>
              <a:srgbClr val="1C3C54"/>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Em hiểu quyền tự do KD theo quy định của PL là gì?</a:t>
            </a:r>
            <a:endPar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图片占位符 4">
            <a:extLst>
              <a:ext uri="{FF2B5EF4-FFF2-40B4-BE49-F238E27FC236}">
                <a16:creationId xmlns:a16="http://schemas.microsoft.com/office/drawing/2014/main" id="{CBFF4888-16DE-4841-BB0C-24E59A14C0CE}"/>
              </a:ext>
            </a:extLst>
          </p:cNvPr>
          <p:cNvPicPr>
            <a:picLocks noChangeAspect="1"/>
          </p:cNvPicPr>
          <p:nvPr/>
        </p:nvPicPr>
        <p:blipFill>
          <a:blip r:embed="rId4" cstate="print">
            <a:extLst>
              <a:ext uri="{28A0092B-C50C-407E-A947-70E740481C1C}">
                <a14:useLocalDpi xmlns:a14="http://schemas.microsoft.com/office/drawing/2010/main" val="0"/>
              </a:ext>
            </a:extLst>
          </a:blip>
          <a:srcRect l="16485" r="16485"/>
          <a:stretch>
            <a:fillRect/>
          </a:stretch>
        </p:blipFill>
        <p:spPr>
          <a:xfrm>
            <a:off x="0" y="0"/>
            <a:ext cx="6896100" cy="6858000"/>
          </a:xfrm>
          <a:prstGeom prst="rect">
            <a:avLst/>
          </a:prstGeom>
        </p:spPr>
      </p:pic>
      <p:sp>
        <p:nvSpPr>
          <p:cNvPr id="9" name="Rectangle 8">
            <a:extLst>
              <a:ext uri="{FF2B5EF4-FFF2-40B4-BE49-F238E27FC236}">
                <a16:creationId xmlns:a16="http://schemas.microsoft.com/office/drawing/2014/main" id="{24A94C91-41FF-F046-94CA-97636F6A5563}"/>
              </a:ext>
            </a:extLst>
          </p:cNvPr>
          <p:cNvSpPr/>
          <p:nvPr/>
        </p:nvSpPr>
        <p:spPr>
          <a:xfrm>
            <a:off x="0" y="0"/>
            <a:ext cx="6896100" cy="6858000"/>
          </a:xfrm>
          <a:prstGeom prst="rect">
            <a:avLst/>
          </a:prstGeom>
          <a:solidFill>
            <a:srgbClr val="1F1C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张海山锐线体简" panose="02000000000000000000" pitchFamily="2" charset="-122"/>
              <a:ea typeface="张海山锐线体简" panose="02000000000000000000" pitchFamily="2" charset="-122"/>
            </a:endParaRPr>
          </a:p>
        </p:txBody>
      </p:sp>
      <p:sp>
        <p:nvSpPr>
          <p:cNvPr id="11" name="Title 3">
            <a:extLst>
              <a:ext uri="{FF2B5EF4-FFF2-40B4-BE49-F238E27FC236}">
                <a16:creationId xmlns:a16="http://schemas.microsoft.com/office/drawing/2014/main" id="{1A549606-627F-DC49-9A0D-DF6DC9533C69}"/>
              </a:ext>
            </a:extLst>
          </p:cNvPr>
          <p:cNvSpPr txBox="1">
            <a:spLocks/>
          </p:cNvSpPr>
          <p:nvPr/>
        </p:nvSpPr>
        <p:spPr>
          <a:xfrm>
            <a:off x="1200912" y="1123167"/>
            <a:ext cx="4494276" cy="7175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50000"/>
              </a:lnSpc>
            </a:pPr>
            <a:r>
              <a:rPr lang="en-US" sz="2800" b="0" dirty="0">
                <a:solidFill>
                  <a:srgbClr val="FFFFFF"/>
                </a:solidFill>
                <a:latin typeface="Calibri" panose="020F0502020204030204" pitchFamily="34" charset="0"/>
                <a:ea typeface="张海山锐线体简" panose="02000000000000000000" pitchFamily="2" charset="-122"/>
                <a:cs typeface="Calibri" panose="020F0502020204030204" pitchFamily="34" charset="0"/>
              </a:rPr>
              <a:t>KHI KINH DOANH: NGƯỜI KINH DOANH PHẢI TUÂN THEO QUY ĐỊNH CỦA PL VÀ CHỊU SỰ QUẢN LÝ CỦA NHÀ NƯỚC</a:t>
            </a:r>
          </a:p>
        </p:txBody>
      </p:sp>
      <p:cxnSp>
        <p:nvCxnSpPr>
          <p:cNvPr id="13" name="Straight Connector 12">
            <a:extLst>
              <a:ext uri="{FF2B5EF4-FFF2-40B4-BE49-F238E27FC236}">
                <a16:creationId xmlns:a16="http://schemas.microsoft.com/office/drawing/2014/main" id="{FFB42BDC-44D3-F546-97E5-8CB93231C341}"/>
              </a:ext>
            </a:extLst>
          </p:cNvPr>
          <p:cNvCxnSpPr/>
          <p:nvPr/>
        </p:nvCxnSpPr>
        <p:spPr>
          <a:xfrm>
            <a:off x="1386590" y="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F6843A3-A0CA-C54B-819F-246E08921A44}"/>
              </a:ext>
            </a:extLst>
          </p:cNvPr>
          <p:cNvGrpSpPr/>
          <p:nvPr/>
        </p:nvGrpSpPr>
        <p:grpSpPr>
          <a:xfrm>
            <a:off x="6959028" y="858807"/>
            <a:ext cx="4648200" cy="1716104"/>
            <a:chOff x="7364469" y="889210"/>
            <a:chExt cx="3950473" cy="1716104"/>
          </a:xfrm>
        </p:grpSpPr>
        <p:sp>
          <p:nvSpPr>
            <p:cNvPr id="15" name="Rounded Rectangle 14">
              <a:extLst>
                <a:ext uri="{FF2B5EF4-FFF2-40B4-BE49-F238E27FC236}">
                  <a16:creationId xmlns:a16="http://schemas.microsoft.com/office/drawing/2014/main" id="{C432BB2E-5156-A143-AF36-E151EAB983AE}"/>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16" name="Title 3">
              <a:extLst>
                <a:ext uri="{FF2B5EF4-FFF2-40B4-BE49-F238E27FC236}">
                  <a16:creationId xmlns:a16="http://schemas.microsoft.com/office/drawing/2014/main" id="{C46CD8B0-66DE-4049-91B2-67381F0125E0}"/>
                </a:ext>
              </a:extLst>
            </p:cNvPr>
            <p:cNvSpPr txBox="1">
              <a:spLocks/>
            </p:cNvSpPr>
            <p:nvPr/>
          </p:nvSpPr>
          <p:spPr>
            <a:xfrm>
              <a:off x="8724142" y="15037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b="0" dirty="0">
                  <a:latin typeface="Calibri" panose="020F0502020204030204" pitchFamily="34" charset="0"/>
                  <a:ea typeface="张海山锐线体简" panose="02000000000000000000" pitchFamily="2" charset="-122"/>
                  <a:cs typeface="Calibri" panose="020F0502020204030204" pitchFamily="34" charset="0"/>
                </a:rPr>
                <a:t>PHẢI KÊ KHAI ĐÚNG SỐ VỐN</a:t>
              </a:r>
              <a:endParaRPr lang="en-US" sz="1050" b="0" dirty="0">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18" name="Straight Connector 17">
              <a:extLst>
                <a:ext uri="{FF2B5EF4-FFF2-40B4-BE49-F238E27FC236}">
                  <a16:creationId xmlns:a16="http://schemas.microsoft.com/office/drawing/2014/main" id="{B89DF0ED-9015-DB45-9367-CDC84496E6D9}"/>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9" name="Title 3">
              <a:extLst>
                <a:ext uri="{FF2B5EF4-FFF2-40B4-BE49-F238E27FC236}">
                  <a16:creationId xmlns:a16="http://schemas.microsoft.com/office/drawing/2014/main" id="{98C3DE0E-C98F-0A4F-952D-5C22F3F3DE2B}"/>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01</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0" name="Group 19">
            <a:extLst>
              <a:ext uri="{FF2B5EF4-FFF2-40B4-BE49-F238E27FC236}">
                <a16:creationId xmlns:a16="http://schemas.microsoft.com/office/drawing/2014/main" id="{5A51A857-D4AC-C544-84D2-813AB094E367}"/>
              </a:ext>
            </a:extLst>
          </p:cNvPr>
          <p:cNvGrpSpPr/>
          <p:nvPr/>
        </p:nvGrpSpPr>
        <p:grpSpPr>
          <a:xfrm>
            <a:off x="6959027" y="2712220"/>
            <a:ext cx="4612801" cy="1716104"/>
            <a:chOff x="7364469" y="889210"/>
            <a:chExt cx="3920388" cy="1716104"/>
          </a:xfrm>
        </p:grpSpPr>
        <p:sp>
          <p:nvSpPr>
            <p:cNvPr id="21" name="Rounded Rectangle 20">
              <a:extLst>
                <a:ext uri="{FF2B5EF4-FFF2-40B4-BE49-F238E27FC236}">
                  <a16:creationId xmlns:a16="http://schemas.microsoft.com/office/drawing/2014/main" id="{96B88E58-F48F-644E-A47F-ECDEB660A25F}"/>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2" name="Title 3">
              <a:extLst>
                <a:ext uri="{FF2B5EF4-FFF2-40B4-BE49-F238E27FC236}">
                  <a16:creationId xmlns:a16="http://schemas.microsoft.com/office/drawing/2014/main" id="{20261B7D-0F7E-6944-8CC7-EB1EEFE951D6}"/>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b="0" dirty="0">
                  <a:latin typeface="Calibri" panose="020F0502020204030204" pitchFamily="34" charset="0"/>
                  <a:ea typeface="张海山锐线体简" panose="02000000000000000000" pitchFamily="2" charset="-122"/>
                  <a:cs typeface="Calibri" panose="020F0502020204030204" pitchFamily="34" charset="0"/>
                </a:rPr>
                <a:t>KD ĐÚNG NGHỀ, MẶT HÀNG GHI TRONG GIẤY PHÉP</a:t>
              </a:r>
              <a:endParaRPr lang="en-US" sz="1050" b="0" dirty="0">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24" name="Straight Connector 23">
              <a:extLst>
                <a:ext uri="{FF2B5EF4-FFF2-40B4-BE49-F238E27FC236}">
                  <a16:creationId xmlns:a16="http://schemas.microsoft.com/office/drawing/2014/main" id="{C87B7323-2119-AD42-9E97-32FB382022E3}"/>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6B5784ED-D6D8-424C-B0F4-926007A68FD0}"/>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02</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6" name="Group 25">
            <a:extLst>
              <a:ext uri="{FF2B5EF4-FFF2-40B4-BE49-F238E27FC236}">
                <a16:creationId xmlns:a16="http://schemas.microsoft.com/office/drawing/2014/main" id="{33C68450-4FA2-424B-9D59-8DD9BB850F77}"/>
              </a:ext>
            </a:extLst>
          </p:cNvPr>
          <p:cNvGrpSpPr/>
          <p:nvPr/>
        </p:nvGrpSpPr>
        <p:grpSpPr>
          <a:xfrm>
            <a:off x="6959027" y="4565633"/>
            <a:ext cx="4612801" cy="1716104"/>
            <a:chOff x="7364469" y="889210"/>
            <a:chExt cx="3920388" cy="1716104"/>
          </a:xfrm>
        </p:grpSpPr>
        <p:sp>
          <p:nvSpPr>
            <p:cNvPr id="27" name="Rounded Rectangle 26">
              <a:extLst>
                <a:ext uri="{FF2B5EF4-FFF2-40B4-BE49-F238E27FC236}">
                  <a16:creationId xmlns:a16="http://schemas.microsoft.com/office/drawing/2014/main" id="{50596BD3-3E51-BA4A-8762-24E45E5AD028}"/>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8" name="Title 3">
              <a:extLst>
                <a:ext uri="{FF2B5EF4-FFF2-40B4-BE49-F238E27FC236}">
                  <a16:creationId xmlns:a16="http://schemas.microsoft.com/office/drawing/2014/main" id="{C7C222E3-DA43-614B-8DF2-B9786BBDA190}"/>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b="0" dirty="0">
                  <a:latin typeface="Calibri" panose="020F0502020204030204" pitchFamily="34" charset="0"/>
                  <a:ea typeface="张海山锐线体简" panose="02000000000000000000" pitchFamily="2" charset="-122"/>
                  <a:cs typeface="Calibri" panose="020F0502020204030204" pitchFamily="34" charset="0"/>
                </a:rPr>
                <a:t>KO KD NHỮNG LĨNH VỰC NN CẤM: MA TUÝ, MẠI DÂM, THUỐC NỔ, VŨ KHÍ,…</a:t>
              </a:r>
              <a:endParaRPr lang="en-US" sz="1050" b="0" dirty="0">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30" name="Straight Connector 29">
              <a:extLst>
                <a:ext uri="{FF2B5EF4-FFF2-40B4-BE49-F238E27FC236}">
                  <a16:creationId xmlns:a16="http://schemas.microsoft.com/office/drawing/2014/main" id="{81B4EB95-5CDC-CC4D-A020-FFA6C2E7EC06}"/>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31" name="Title 3">
              <a:extLst>
                <a:ext uri="{FF2B5EF4-FFF2-40B4-BE49-F238E27FC236}">
                  <a16:creationId xmlns:a16="http://schemas.microsoft.com/office/drawing/2014/main" id="{39A32889-630F-0346-884A-AA443B3DF552}"/>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03</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spTree>
    <p:extLst>
      <p:ext uri="{BB962C8B-B14F-4D97-AF65-F5344CB8AC3E}">
        <p14:creationId xmlns:p14="http://schemas.microsoft.com/office/powerpoint/2010/main" val="29937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2"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1+#ppt_w/2"/>
                                          </p:val>
                                        </p:tav>
                                        <p:tav tm="100000">
                                          <p:val>
                                            <p:strVal val="#ppt_x"/>
                                          </p:val>
                                        </p:tav>
                                      </p:tavLst>
                                    </p:anim>
                                    <p:anim calcmode="lin" valueType="num">
                                      <p:cBhvr additive="base">
                                        <p:cTn id="20" dur="1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decel="50000"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QUY ĐỊNH KINH DOANH</a:t>
            </a:r>
          </a:p>
        </p:txBody>
      </p:sp>
      <p:sp>
        <p:nvSpPr>
          <p:cNvPr id="2" name="Rectangle 1">
            <a:extLst>
              <a:ext uri="{FF2B5EF4-FFF2-40B4-BE49-F238E27FC236}">
                <a16:creationId xmlns:a16="http://schemas.microsoft.com/office/drawing/2014/main" id="{9244F4DF-154B-AB47-97CC-F0B561C8E609}"/>
              </a:ext>
            </a:extLst>
          </p:cNvPr>
          <p:cNvSpPr/>
          <p:nvPr/>
        </p:nvSpPr>
        <p:spPr>
          <a:xfrm>
            <a:off x="2477340" y="1291349"/>
            <a:ext cx="6982692" cy="4832092"/>
          </a:xfrm>
          <a:prstGeom prst="rect">
            <a:avLst/>
          </a:prstGeom>
        </p:spPr>
        <p:txBody>
          <a:bodyPr wrap="square">
            <a:spAutoFit/>
          </a:bodyPr>
          <a:lstStyle/>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t>
            </a:r>
            <a:r>
              <a:rPr lang="en-US" altLang="en-US" sz="2800" dirty="0" err="1">
                <a:solidFill>
                  <a:srgbClr val="1D6766"/>
                </a:solidFill>
                <a:latin typeface="Calibri" panose="020F0502020204030204" pitchFamily="34" charset="0"/>
                <a:cs typeface="Calibri" panose="020F0502020204030204" pitchFamily="34" charset="0"/>
              </a:rPr>
              <a:t>Cơ</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sở</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gây</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ảnh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hưởng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môi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trường, cơ</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sở</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gây</a:t>
            </a:r>
            <a:r>
              <a:rPr lang="en-US" altLang="en-US" sz="2800" dirty="0">
                <a:solidFill>
                  <a:srgbClr val="1D6766"/>
                </a:solidFill>
                <a:latin typeface="Calibri" panose="020F0502020204030204" pitchFamily="34" charset="0"/>
                <a:cs typeface="Calibri" panose="020F0502020204030204" pitchFamily="34" charset="0"/>
              </a:rPr>
              <a:t> ô </a:t>
            </a:r>
            <a:r>
              <a:rPr lang="en-US" altLang="en-US" sz="2800" dirty="0" err="1">
                <a:solidFill>
                  <a:srgbClr val="1D6766"/>
                </a:solidFill>
                <a:latin typeface="Calibri" panose="020F0502020204030204" pitchFamily="34" charset="0"/>
                <a:cs typeface="Calibri" panose="020F0502020204030204" pitchFamily="34" charset="0"/>
              </a:rPr>
              <a:t>nhiễm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môi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trường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nghiêm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trọng bị</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áp</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dụng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hình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thức</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xử</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lý</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tạm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thời đình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chỉ</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hoạt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động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buộc</a:t>
            </a:r>
            <a:r>
              <a:rPr lang="en-US" altLang="en-US" sz="2800" dirty="0">
                <a:solidFill>
                  <a:srgbClr val="1D6766"/>
                </a:solidFill>
                <a:latin typeface="Calibri" panose="020F0502020204030204" pitchFamily="34" charset="0"/>
                <a:cs typeface="Calibri" panose="020F0502020204030204" pitchFamily="34" charset="0"/>
              </a:rPr>
              <a:t> di </a:t>
            </a:r>
            <a:r>
              <a:rPr lang="en-US" altLang="en-US" sz="2800" dirty="0" err="1">
                <a:solidFill>
                  <a:srgbClr val="1D6766"/>
                </a:solidFill>
                <a:latin typeface="Calibri" panose="020F0502020204030204" pitchFamily="34" charset="0"/>
                <a:cs typeface="Calibri" panose="020F0502020204030204" pitchFamily="34" charset="0"/>
              </a:rPr>
              <a:t>dời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cấm hoạt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động.</a:t>
            </a:r>
            <a:endParaRPr lang="en-US" altLang="en-US" sz="2800" dirty="0">
              <a:solidFill>
                <a:srgbClr val="1D6766"/>
              </a:solidFill>
              <a:latin typeface="Calibri" panose="020F0502020204030204" pitchFamily="34" charset="0"/>
              <a:cs typeface="Calibri" panose="020F0502020204030204" pitchFamily="34" charset="0"/>
            </a:endParaRP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t>
            </a:r>
            <a:r>
              <a:rPr lang="en-US" altLang="en-US" sz="2800" dirty="0" err="1">
                <a:solidFill>
                  <a:srgbClr val="1D6766"/>
                </a:solidFill>
                <a:latin typeface="Calibri" panose="020F0502020204030204" pitchFamily="34" charset="0"/>
                <a:cs typeface="Calibri" panose="020F0502020204030204" pitchFamily="34" charset="0"/>
              </a:rPr>
              <a:t>Hình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thức</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xử</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phạt</a:t>
            </a:r>
            <a:r>
              <a:rPr lang="en-US" altLang="en-US" sz="2800" dirty="0">
                <a:solidFill>
                  <a:srgbClr val="1D6766"/>
                </a:solidFill>
                <a:latin typeface="Calibri" panose="020F0502020204030204" pitchFamily="34" charset="0"/>
                <a:cs typeface="Calibri" panose="020F0502020204030204" pitchFamily="34" charset="0"/>
              </a:rPr>
              <a:t>:</a:t>
            </a: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 </a:t>
            </a:r>
            <a:r>
              <a:rPr lang="en-US" altLang="en-US" sz="2800" dirty="0" err="1">
                <a:solidFill>
                  <a:srgbClr val="1D6766"/>
                </a:solidFill>
                <a:latin typeface="Calibri" panose="020F0502020204030204" pitchFamily="34" charset="0"/>
                <a:cs typeface="Calibri" panose="020F0502020204030204" pitchFamily="34" charset="0"/>
              </a:rPr>
              <a:t>Cảnh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cáo</a:t>
            </a:r>
            <a:r>
              <a:rPr lang="en-US" altLang="en-US" sz="2800" dirty="0">
                <a:solidFill>
                  <a:srgbClr val="1D6766"/>
                </a:solidFill>
                <a:latin typeface="Calibri" panose="020F0502020204030204" pitchFamily="34" charset="0"/>
                <a:cs typeface="Calibri" panose="020F0502020204030204" pitchFamily="34" charset="0"/>
              </a:rPr>
              <a:t>; </a:t>
            </a: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b) </a:t>
            </a:r>
            <a:r>
              <a:rPr lang="en-US" altLang="en-US" sz="2800" dirty="0" err="1">
                <a:solidFill>
                  <a:srgbClr val="1D6766"/>
                </a:solidFill>
                <a:latin typeface="Calibri" panose="020F0502020204030204" pitchFamily="34" charset="0"/>
                <a:cs typeface="Calibri" panose="020F0502020204030204" pitchFamily="34" charset="0"/>
              </a:rPr>
              <a:t>Phạt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tiền</a:t>
            </a:r>
            <a:r>
              <a:rPr lang="en-US" altLang="en-US" sz="2800" dirty="0">
                <a:solidFill>
                  <a:srgbClr val="1D6766"/>
                </a:solidFill>
                <a:latin typeface="Calibri" panose="020F0502020204030204" pitchFamily="34" charset="0"/>
                <a:cs typeface="Calibri" panose="020F0502020204030204" pitchFamily="34" charset="0"/>
              </a:rPr>
              <a:t>. </a:t>
            </a:r>
          </a:p>
          <a:p>
            <a:pPr algn="just">
              <a:spcBef>
                <a:spcPct val="0"/>
              </a:spcBef>
            </a:pPr>
            <a:r>
              <a:rPr lang="en-US" altLang="en-US" sz="2800" dirty="0" err="1">
                <a:solidFill>
                  <a:srgbClr val="1D6766"/>
                </a:solidFill>
                <a:latin typeface="Calibri" panose="020F0502020204030204" pitchFamily="34" charset="0"/>
                <a:cs typeface="Calibri" panose="020F0502020204030204" pitchFamily="34" charset="0"/>
              </a:rPr>
              <a:t>Mức</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phạt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tiền</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tối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đa</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đối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với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một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hành</a:t>
            </a:r>
            <a:endParaRPr lang="en-US" altLang="en-US" sz="2800" dirty="0">
              <a:solidFill>
                <a:srgbClr val="1D6766"/>
              </a:solidFill>
              <a:latin typeface="Calibri" panose="020F0502020204030204" pitchFamily="34" charset="0"/>
              <a:cs typeface="Calibri" panose="020F0502020204030204" pitchFamily="34" charset="0"/>
            </a:endParaRP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 vi </a:t>
            </a:r>
            <a:r>
              <a:rPr lang="en-US" altLang="en-US" sz="2800" dirty="0" err="1">
                <a:solidFill>
                  <a:srgbClr val="1D6766"/>
                </a:solidFill>
                <a:latin typeface="Calibri" panose="020F0502020204030204" pitchFamily="34" charset="0"/>
                <a:cs typeface="Calibri" panose="020F0502020204030204" pitchFamily="34" charset="0"/>
              </a:rPr>
              <a:t>vi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phạm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hành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chính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trong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lĩnh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vực</a:t>
            </a:r>
            <a:r>
              <a:rPr lang="en-US" altLang="en-US" sz="2800" dirty="0">
                <a:solidFill>
                  <a:srgbClr val="1D6766"/>
                </a:solidFill>
                <a:latin typeface="Calibri" panose="020F0502020204030204" pitchFamily="34" charset="0"/>
                <a:cs typeface="Calibri" panose="020F0502020204030204" pitchFamily="34" charset="0"/>
              </a:rPr>
              <a:t> </a:t>
            </a:r>
          </a:p>
          <a:p>
            <a:pPr algn="just">
              <a:spcBef>
                <a:spcPct val="0"/>
              </a:spcBef>
            </a:pPr>
            <a:r>
              <a:rPr lang="en-US" altLang="en-US" sz="2800" dirty="0" err="1">
                <a:solidFill>
                  <a:srgbClr val="1D6766"/>
                </a:solidFill>
                <a:latin typeface="Calibri" panose="020F0502020204030204" pitchFamily="34" charset="0"/>
                <a:cs typeface="Calibri" panose="020F0502020204030204" pitchFamily="34" charset="0"/>
              </a:rPr>
              <a:t>bảo</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vệ</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môi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trường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là</a:t>
            </a:r>
            <a:r>
              <a:rPr lang="en-US" altLang="en-US" sz="2800" dirty="0">
                <a:solidFill>
                  <a:srgbClr val="1D6766"/>
                </a:solidFill>
                <a:latin typeface="Calibri" panose="020F0502020204030204" pitchFamily="34" charset="0"/>
                <a:cs typeface="Calibri" panose="020F0502020204030204" pitchFamily="34" charset="0"/>
              </a:rPr>
              <a:t> 500.000.000 </a:t>
            </a:r>
            <a:r>
              <a:rPr lang="en-US" altLang="en-US" sz="2800" dirty="0" err="1">
                <a:solidFill>
                  <a:srgbClr val="1D6766"/>
                </a:solidFill>
                <a:latin typeface="Calibri" panose="020F0502020204030204" pitchFamily="34" charset="0"/>
                <a:cs typeface="Calibri" panose="020F0502020204030204" pitchFamily="34" charset="0"/>
              </a:rPr>
              <a:t>đồng</a:t>
            </a:r>
            <a:r>
              <a:rPr lang="en-US" altLang="en-US" sz="2800" dirty="0">
                <a:solidFill>
                  <a:srgbClr val="1D6766"/>
                </a:solidFill>
                <a:latin typeface="Calibri" panose="020F0502020204030204" pitchFamily="34" charset="0"/>
                <a:cs typeface="Calibri" panose="020F0502020204030204" pitchFamily="34" charset="0"/>
              </a:rPr>
              <a:t>.</a:t>
            </a: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t>
            </a:r>
            <a:r>
              <a:rPr lang="en-US" altLang="en-US" sz="2800" dirty="0" err="1">
                <a:solidFill>
                  <a:srgbClr val="1D6766"/>
                </a:solidFill>
                <a:latin typeface="Calibri" panose="020F0502020204030204" pitchFamily="34" charset="0"/>
                <a:cs typeface="Calibri" panose="020F0502020204030204" pitchFamily="34" charset="0"/>
              </a:rPr>
              <a:t>Nghị</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định</a:t>
            </a:r>
            <a:r>
              <a:rPr lang="en-US" altLang="en-US" sz="2800" dirty="0">
                <a:solidFill>
                  <a:srgbClr val="1D6766"/>
                </a:solidFill>
                <a:latin typeface="Calibri" panose="020F0502020204030204" pitchFamily="34" charset="0"/>
                <a:cs typeface="Calibri" panose="020F0502020204030204" pitchFamily="34" charset="0"/>
              </a:rPr>
              <a:t> 117/2009 NĐ-CP ngày31/12/2009 )</a:t>
            </a:r>
          </a:p>
        </p:txBody>
      </p:sp>
    </p:spTree>
    <p:extLst>
      <p:ext uri="{BB962C8B-B14F-4D97-AF65-F5344CB8AC3E}">
        <p14:creationId xmlns:p14="http://schemas.microsoft.com/office/powerpoint/2010/main" val="3140631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008085"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503092" y="1953549"/>
            <a:ext cx="7733207" cy="1446550"/>
          </a:xfrm>
          <a:prstGeom prst="rect">
            <a:avLst/>
          </a:prstGeom>
          <a:noFill/>
        </p:spPr>
        <p:txBody>
          <a:bodyPr wrap="none" rtlCol="0">
            <a:spAutoFit/>
          </a:bodyPr>
          <a:lstStyle/>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NGHĨA VỤ ĐÓNG THUẾ</a:t>
            </a:r>
            <a:endParaRPr lang="zh-CN" altLang="en-US" sz="8800" b="1" dirty="0">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57265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3"/>
          <a:stretch>
            <a:fillRect/>
          </a:stretch>
        </p:blipFill>
        <p:spPr>
          <a:xfrm>
            <a:off x="0" y="0"/>
            <a:ext cx="12192000" cy="6858000"/>
          </a:xfrm>
          <a:prstGeom prst="rect">
            <a:avLst/>
          </a:prstGeom>
        </p:spPr>
      </p:pic>
      <p:pic>
        <p:nvPicPr>
          <p:cNvPr id="12" name="Picture 11" descr="Text, letter&#10;&#10;Description automatically generated">
            <a:extLst>
              <a:ext uri="{FF2B5EF4-FFF2-40B4-BE49-F238E27FC236}">
                <a16:creationId xmlns:a16="http://schemas.microsoft.com/office/drawing/2014/main" id="{2C007194-D1EF-3342-ABA5-AEDE23594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1" y="679450"/>
            <a:ext cx="11476833" cy="5497200"/>
          </a:xfrm>
          <a:prstGeom prst="rect">
            <a:avLst/>
          </a:prstGeom>
        </p:spPr>
      </p:pic>
    </p:spTree>
    <p:extLst>
      <p:ext uri="{BB962C8B-B14F-4D97-AF65-F5344CB8AC3E}">
        <p14:creationId xmlns:p14="http://schemas.microsoft.com/office/powerpoint/2010/main" val="2927690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with medium confidence">
            <a:extLst>
              <a:ext uri="{FF2B5EF4-FFF2-40B4-BE49-F238E27FC236}">
                <a16:creationId xmlns:a16="http://schemas.microsoft.com/office/drawing/2014/main" id="{BC7F71AC-3377-1C48-A74E-F0A6DE6C8BFD}"/>
              </a:ext>
            </a:extLst>
          </p:cNvPr>
          <p:cNvPicPr>
            <a:picLocks noChangeAspect="1"/>
          </p:cNvPicPr>
          <p:nvPr/>
        </p:nvPicPr>
        <p:blipFill rotWithShape="1">
          <a:blip r:embed="rId3">
            <a:extLst>
              <a:ext uri="{28A0092B-C50C-407E-A947-70E740481C1C}">
                <a14:useLocalDpi xmlns:a14="http://schemas.microsoft.com/office/drawing/2010/main" val="0"/>
              </a:ext>
            </a:extLst>
          </a:blip>
          <a:srcRect l="2427" r="1787" b="-1"/>
          <a:stretch/>
        </p:blipFill>
        <p:spPr>
          <a:xfrm>
            <a:off x="5162052" y="3272588"/>
            <a:ext cx="6105382" cy="3585411"/>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49E066D3-B56D-534C-8EA0-12B50A154C81}"/>
              </a:ext>
            </a:extLst>
          </p:cNvPr>
          <p:cNvPicPr>
            <a:picLocks noChangeAspect="1"/>
          </p:cNvPicPr>
          <p:nvPr/>
        </p:nvPicPr>
        <p:blipFill rotWithShape="1">
          <a:blip r:embed="rId4">
            <a:extLst>
              <a:ext uri="{28A0092B-C50C-407E-A947-70E740481C1C}">
                <a14:useLocalDpi xmlns:a14="http://schemas.microsoft.com/office/drawing/2010/main" val="0"/>
              </a:ext>
            </a:extLst>
          </a:blip>
          <a:srcRect t="18993" r="1" b="9296"/>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7" name="Picture 6" descr="A logo on a black surface&#10;&#10;Description automatically generated with low confidence">
            <a:extLst>
              <a:ext uri="{FF2B5EF4-FFF2-40B4-BE49-F238E27FC236}">
                <a16:creationId xmlns:a16="http://schemas.microsoft.com/office/drawing/2014/main" id="{E16E05D5-4AF8-4B44-9604-631AEAFEE85C}"/>
              </a:ext>
            </a:extLst>
          </p:cNvPr>
          <p:cNvPicPr>
            <a:picLocks noChangeAspect="1"/>
          </p:cNvPicPr>
          <p:nvPr/>
        </p:nvPicPr>
        <p:blipFill rotWithShape="1">
          <a:blip r:embed="rId5">
            <a:extLst>
              <a:ext uri="{28A0092B-C50C-407E-A947-70E740481C1C}">
                <a14:useLocalDpi xmlns:a14="http://schemas.microsoft.com/office/drawing/2010/main" val="0"/>
              </a:ext>
            </a:extLst>
          </a:blip>
          <a:srcRect l="13682" r="18068" b="-3"/>
          <a:stretch/>
        </p:blipFill>
        <p:spPr>
          <a:xfrm>
            <a:off x="7458302" y="-22547"/>
            <a:ext cx="3809132" cy="3139531"/>
          </a:xfrm>
          <a:prstGeom prst="rect">
            <a:avLst/>
          </a:prstGeom>
        </p:spPr>
      </p:pic>
      <p:sp>
        <p:nvSpPr>
          <p:cNvPr id="12" name="Rectangle 11">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D98087-8571-8F41-AFC7-8ED7CE1C58BF}"/>
              </a:ext>
            </a:extLst>
          </p:cNvPr>
          <p:cNvSpPr/>
          <p:nvPr/>
        </p:nvSpPr>
        <p:spPr>
          <a:xfrm>
            <a:off x="0" y="4069422"/>
            <a:ext cx="5001186" cy="2788578"/>
          </a:xfrm>
          <a:prstGeom prst="rect">
            <a:avLst/>
          </a:prstGeom>
          <a:solidFill>
            <a:srgbClr val="0E1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latin typeface="Calibri" panose="020F0502020204030204" pitchFamily="34" charset="0"/>
                <a:cs typeface="Calibri" panose="020F0502020204030204" pitchFamily="34" charset="0"/>
              </a:rPr>
              <a:t>TP. HỒ CHÍ MINH:</a:t>
            </a:r>
          </a:p>
          <a:p>
            <a:pPr algn="ctr"/>
            <a:r>
              <a:rPr lang="en-VN" sz="2400">
                <a:latin typeface="Calibri" panose="020F0502020204030204" pitchFamily="34" charset="0"/>
                <a:cs typeface="Calibri" panose="020F0502020204030204" pitchFamily="34" charset="0"/>
              </a:rPr>
              <a:t>TRUY THU VÀ XỬ PHẠT MỘT CÁ NHÂN TRỐN 4,1 TỈ TIỀN THUẾ VỚI THU NHẬP 41 TỈ ĐỒNG TỪ VIỆC VIẾT CÁC CHƯƠNG TRÌNH TRÒ CHƠI.</a:t>
            </a:r>
          </a:p>
        </p:txBody>
      </p:sp>
    </p:spTree>
    <p:extLst>
      <p:ext uri="{BB962C8B-B14F-4D97-AF65-F5344CB8AC3E}">
        <p14:creationId xmlns:p14="http://schemas.microsoft.com/office/powerpoint/2010/main" val="2104839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6553200" y="6245225"/>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895E2F66-1318-4F28-A12A-E70FFDE3F10E}" type="slidenum">
              <a:rPr lang="en-US" altLang="vi-VN" sz="1400" smtClean="0"/>
              <a:pPr>
                <a:spcBef>
                  <a:spcPct val="0"/>
                </a:spcBef>
                <a:buFontTx/>
                <a:buNone/>
              </a:pPr>
              <a:t>20</a:t>
            </a:fld>
            <a:endParaRPr lang="en-US" altLang="vi-VN" sz="1400"/>
          </a:p>
        </p:txBody>
      </p:sp>
      <p:sp>
        <p:nvSpPr>
          <p:cNvPr id="4" name="Cloud Callout 3"/>
          <p:cNvSpPr/>
          <p:nvPr/>
        </p:nvSpPr>
        <p:spPr>
          <a:xfrm>
            <a:off x="7074704" y="2133617"/>
            <a:ext cx="4648200" cy="2587625"/>
          </a:xfrm>
          <a:prstGeom prst="cloudCallout">
            <a:avLst/>
          </a:prstGeom>
          <a:ln w="38100">
            <a:solidFill>
              <a:srgbClr val="1C3C54"/>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VÌ SAO CÁC MỨC THUẾ LẠI CHÊNH LỆCH NHƯ VẬY?</a:t>
            </a:r>
            <a:endPar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图片占位符 4">
            <a:extLst>
              <a:ext uri="{FF2B5EF4-FFF2-40B4-BE49-F238E27FC236}">
                <a16:creationId xmlns:a16="http://schemas.microsoft.com/office/drawing/2014/main" id="{CBFF4888-16DE-4841-BB0C-24E59A14C0CE}"/>
              </a:ext>
            </a:extLst>
          </p:cNvPr>
          <p:cNvPicPr>
            <a:picLocks noChangeAspect="1"/>
          </p:cNvPicPr>
          <p:nvPr/>
        </p:nvPicPr>
        <p:blipFill>
          <a:blip r:embed="rId4" cstate="print">
            <a:extLst>
              <a:ext uri="{28A0092B-C50C-407E-A947-70E740481C1C}">
                <a14:useLocalDpi xmlns:a14="http://schemas.microsoft.com/office/drawing/2010/main" val="0"/>
              </a:ext>
            </a:extLst>
          </a:blip>
          <a:srcRect l="16485" r="16485"/>
          <a:stretch>
            <a:fillRect/>
          </a:stretch>
        </p:blipFill>
        <p:spPr>
          <a:xfrm>
            <a:off x="0" y="0"/>
            <a:ext cx="6896100" cy="6858000"/>
          </a:xfrm>
          <a:prstGeom prst="rect">
            <a:avLst/>
          </a:prstGeom>
        </p:spPr>
      </p:pic>
      <p:sp>
        <p:nvSpPr>
          <p:cNvPr id="9" name="Rectangle 8">
            <a:extLst>
              <a:ext uri="{FF2B5EF4-FFF2-40B4-BE49-F238E27FC236}">
                <a16:creationId xmlns:a16="http://schemas.microsoft.com/office/drawing/2014/main" id="{24A94C91-41FF-F046-94CA-97636F6A5563}"/>
              </a:ext>
            </a:extLst>
          </p:cNvPr>
          <p:cNvSpPr/>
          <p:nvPr/>
        </p:nvSpPr>
        <p:spPr>
          <a:xfrm>
            <a:off x="0" y="0"/>
            <a:ext cx="6896100" cy="6858000"/>
          </a:xfrm>
          <a:prstGeom prst="rect">
            <a:avLst/>
          </a:prstGeom>
          <a:solidFill>
            <a:srgbClr val="1F1C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张海山锐线体简" panose="02000000000000000000" pitchFamily="2" charset="-122"/>
              <a:ea typeface="张海山锐线体简" panose="02000000000000000000" pitchFamily="2" charset="-122"/>
            </a:endParaRPr>
          </a:p>
        </p:txBody>
      </p:sp>
      <p:sp>
        <p:nvSpPr>
          <p:cNvPr id="11" name="Title 3">
            <a:extLst>
              <a:ext uri="{FF2B5EF4-FFF2-40B4-BE49-F238E27FC236}">
                <a16:creationId xmlns:a16="http://schemas.microsoft.com/office/drawing/2014/main" id="{1A549606-627F-DC49-9A0D-DF6DC9533C69}"/>
              </a:ext>
            </a:extLst>
          </p:cNvPr>
          <p:cNvSpPr txBox="1">
            <a:spLocks/>
          </p:cNvSpPr>
          <p:nvPr/>
        </p:nvSpPr>
        <p:spPr>
          <a:xfrm>
            <a:off x="1200912" y="1242967"/>
            <a:ext cx="4494276" cy="7175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50000"/>
              </a:lnSpc>
            </a:pPr>
            <a:r>
              <a:rPr lang="en-US" sz="3200" dirty="0">
                <a:solidFill>
                  <a:srgbClr val="FFFFFF"/>
                </a:solidFill>
                <a:latin typeface="Calibri Light" panose="020F0302020204030204" pitchFamily="34" charset="0"/>
                <a:ea typeface="张海山锐线体简" panose="02000000000000000000" pitchFamily="2" charset="-122"/>
                <a:cs typeface="Calibri Light" panose="020F0302020204030204" pitchFamily="34" charset="0"/>
              </a:rPr>
              <a:t>NHÀ NƯỚC PHẢI QUY ĐỊNH CÁC MỨC THUẾ CHÊNH LỆCH NHAU:</a:t>
            </a:r>
          </a:p>
        </p:txBody>
      </p:sp>
      <p:cxnSp>
        <p:nvCxnSpPr>
          <p:cNvPr id="13" name="Straight Connector 12">
            <a:extLst>
              <a:ext uri="{FF2B5EF4-FFF2-40B4-BE49-F238E27FC236}">
                <a16:creationId xmlns:a16="http://schemas.microsoft.com/office/drawing/2014/main" id="{FFB42BDC-44D3-F546-97E5-8CB93231C341}"/>
              </a:ext>
            </a:extLst>
          </p:cNvPr>
          <p:cNvCxnSpPr/>
          <p:nvPr/>
        </p:nvCxnSpPr>
        <p:spPr>
          <a:xfrm>
            <a:off x="1386590" y="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F6843A3-A0CA-C54B-819F-246E08921A44}"/>
              </a:ext>
            </a:extLst>
          </p:cNvPr>
          <p:cNvGrpSpPr/>
          <p:nvPr/>
        </p:nvGrpSpPr>
        <p:grpSpPr>
          <a:xfrm>
            <a:off x="6959028" y="858807"/>
            <a:ext cx="4648200" cy="1716104"/>
            <a:chOff x="7364469" y="889210"/>
            <a:chExt cx="3950473" cy="1716104"/>
          </a:xfrm>
        </p:grpSpPr>
        <p:sp>
          <p:nvSpPr>
            <p:cNvPr id="15" name="Rounded Rectangle 14">
              <a:extLst>
                <a:ext uri="{FF2B5EF4-FFF2-40B4-BE49-F238E27FC236}">
                  <a16:creationId xmlns:a16="http://schemas.microsoft.com/office/drawing/2014/main" id="{C432BB2E-5156-A143-AF36-E151EAB983AE}"/>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16" name="Title 3">
              <a:extLst>
                <a:ext uri="{FF2B5EF4-FFF2-40B4-BE49-F238E27FC236}">
                  <a16:creationId xmlns:a16="http://schemas.microsoft.com/office/drawing/2014/main" id="{C46CD8B0-66DE-4049-91B2-67381F0125E0}"/>
                </a:ext>
              </a:extLst>
            </p:cNvPr>
            <p:cNvSpPr txBox="1">
              <a:spLocks/>
            </p:cNvSpPr>
            <p:nvPr/>
          </p:nvSpPr>
          <p:spPr>
            <a:xfrm>
              <a:off x="8724142" y="15037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dirty="0">
                  <a:latin typeface="Calibri Light" panose="020F0302020204030204" pitchFamily="34" charset="0"/>
                  <a:ea typeface="张海山锐线体简" panose="02000000000000000000" pitchFamily="2" charset="-122"/>
                  <a:cs typeface="Calibri Light" panose="020F0302020204030204" pitchFamily="34" charset="0"/>
                </a:rPr>
                <a:t>NHẰM CÂN ĐỐI CUNG VÀ CẦU</a:t>
              </a:r>
              <a:endParaRPr lang="en-US" sz="1050" dirty="0">
                <a:latin typeface="Calibri Light" panose="020F0302020204030204" pitchFamily="34" charset="0"/>
                <a:ea typeface="张海山锐线体简" panose="02000000000000000000" pitchFamily="2" charset="-122"/>
                <a:cs typeface="Calibri Light" panose="020F0302020204030204" pitchFamily="34" charset="0"/>
              </a:endParaRPr>
            </a:p>
          </p:txBody>
        </p:sp>
        <p:cxnSp>
          <p:nvCxnSpPr>
            <p:cNvPr id="18" name="Straight Connector 17">
              <a:extLst>
                <a:ext uri="{FF2B5EF4-FFF2-40B4-BE49-F238E27FC236}">
                  <a16:creationId xmlns:a16="http://schemas.microsoft.com/office/drawing/2014/main" id="{B89DF0ED-9015-DB45-9367-CDC84496E6D9}"/>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9" name="Title 3">
              <a:extLst>
                <a:ext uri="{FF2B5EF4-FFF2-40B4-BE49-F238E27FC236}">
                  <a16:creationId xmlns:a16="http://schemas.microsoft.com/office/drawing/2014/main" id="{98C3DE0E-C98F-0A4F-952D-5C22F3F3DE2B}"/>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01</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0" name="Group 19">
            <a:extLst>
              <a:ext uri="{FF2B5EF4-FFF2-40B4-BE49-F238E27FC236}">
                <a16:creationId xmlns:a16="http://schemas.microsoft.com/office/drawing/2014/main" id="{5A51A857-D4AC-C544-84D2-813AB094E367}"/>
              </a:ext>
            </a:extLst>
          </p:cNvPr>
          <p:cNvGrpSpPr/>
          <p:nvPr/>
        </p:nvGrpSpPr>
        <p:grpSpPr>
          <a:xfrm>
            <a:off x="6959027" y="2712220"/>
            <a:ext cx="4612801" cy="1716104"/>
            <a:chOff x="7364469" y="889210"/>
            <a:chExt cx="3920388" cy="1716104"/>
          </a:xfrm>
        </p:grpSpPr>
        <p:sp>
          <p:nvSpPr>
            <p:cNvPr id="21" name="Rounded Rectangle 20">
              <a:extLst>
                <a:ext uri="{FF2B5EF4-FFF2-40B4-BE49-F238E27FC236}">
                  <a16:creationId xmlns:a16="http://schemas.microsoft.com/office/drawing/2014/main" id="{96B88E58-F48F-644E-A47F-ECDEB660A25F}"/>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2" name="Title 3">
              <a:extLst>
                <a:ext uri="{FF2B5EF4-FFF2-40B4-BE49-F238E27FC236}">
                  <a16:creationId xmlns:a16="http://schemas.microsoft.com/office/drawing/2014/main" id="{20261B7D-0F7E-6944-8CC7-EB1EEFE951D6}"/>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dirty="0">
                  <a:latin typeface="Calibri Light" panose="020F0302020204030204" pitchFamily="34" charset="0"/>
                  <a:ea typeface="张海山锐线体简" panose="02000000000000000000" pitchFamily="2" charset="-122"/>
                  <a:cs typeface="Calibri Light" panose="020F0302020204030204" pitchFamily="34" charset="0"/>
                </a:rPr>
                <a:t>HẠN CHẾ KD NHỮNG MẶT HÀNG XA XỈ, KO CẦN THIẾT VỚI Đ.SỐNG NHÂN DÂN</a:t>
              </a:r>
              <a:endParaRPr lang="en-US" sz="1050" dirty="0">
                <a:latin typeface="Calibri Light" panose="020F0302020204030204" pitchFamily="34" charset="0"/>
                <a:ea typeface="张海山锐线体简" panose="02000000000000000000" pitchFamily="2" charset="-122"/>
                <a:cs typeface="Calibri Light" panose="020F0302020204030204" pitchFamily="34" charset="0"/>
              </a:endParaRPr>
            </a:p>
          </p:txBody>
        </p:sp>
        <p:cxnSp>
          <p:nvCxnSpPr>
            <p:cNvPr id="24" name="Straight Connector 23">
              <a:extLst>
                <a:ext uri="{FF2B5EF4-FFF2-40B4-BE49-F238E27FC236}">
                  <a16:creationId xmlns:a16="http://schemas.microsoft.com/office/drawing/2014/main" id="{C87B7323-2119-AD42-9E97-32FB382022E3}"/>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6B5784ED-D6D8-424C-B0F4-926007A68FD0}"/>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02</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6" name="Group 25">
            <a:extLst>
              <a:ext uri="{FF2B5EF4-FFF2-40B4-BE49-F238E27FC236}">
                <a16:creationId xmlns:a16="http://schemas.microsoft.com/office/drawing/2014/main" id="{33C68450-4FA2-424B-9D59-8DD9BB850F77}"/>
              </a:ext>
            </a:extLst>
          </p:cNvPr>
          <p:cNvGrpSpPr/>
          <p:nvPr/>
        </p:nvGrpSpPr>
        <p:grpSpPr>
          <a:xfrm>
            <a:off x="6959027" y="4565633"/>
            <a:ext cx="4612801" cy="1716104"/>
            <a:chOff x="7364469" y="889210"/>
            <a:chExt cx="3920388" cy="1716104"/>
          </a:xfrm>
        </p:grpSpPr>
        <p:sp>
          <p:nvSpPr>
            <p:cNvPr id="27" name="Rounded Rectangle 26">
              <a:extLst>
                <a:ext uri="{FF2B5EF4-FFF2-40B4-BE49-F238E27FC236}">
                  <a16:creationId xmlns:a16="http://schemas.microsoft.com/office/drawing/2014/main" id="{50596BD3-3E51-BA4A-8762-24E45E5AD028}"/>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8" name="Title 3">
              <a:extLst>
                <a:ext uri="{FF2B5EF4-FFF2-40B4-BE49-F238E27FC236}">
                  <a16:creationId xmlns:a16="http://schemas.microsoft.com/office/drawing/2014/main" id="{C7C222E3-DA43-614B-8DF2-B9786BBDA190}"/>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dirty="0">
                  <a:latin typeface="Calibri Light" panose="020F0302020204030204" pitchFamily="34" charset="0"/>
                  <a:ea typeface="张海山锐线体简" panose="02000000000000000000" pitchFamily="2" charset="-122"/>
                  <a:cs typeface="Calibri Light" panose="020F0302020204030204" pitchFamily="34" charset="0"/>
                </a:rPr>
                <a:t>CÁC MỨC THUẾ CÁC MẶT HÀNG CHÊNH LỆCH KHÁ CAO (HÀNG XA XỈ)</a:t>
              </a:r>
              <a:endParaRPr lang="en-US" sz="1050" dirty="0">
                <a:latin typeface="Calibri Light" panose="020F0302020204030204" pitchFamily="34" charset="0"/>
                <a:ea typeface="张海山锐线体简" panose="02000000000000000000" pitchFamily="2" charset="-122"/>
                <a:cs typeface="Calibri Light" panose="020F0302020204030204" pitchFamily="34" charset="0"/>
              </a:endParaRPr>
            </a:p>
          </p:txBody>
        </p:sp>
        <p:cxnSp>
          <p:nvCxnSpPr>
            <p:cNvPr id="30" name="Straight Connector 29">
              <a:extLst>
                <a:ext uri="{FF2B5EF4-FFF2-40B4-BE49-F238E27FC236}">
                  <a16:creationId xmlns:a16="http://schemas.microsoft.com/office/drawing/2014/main" id="{81B4EB95-5CDC-CC4D-A020-FFA6C2E7EC06}"/>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31" name="Title 3">
              <a:extLst>
                <a:ext uri="{FF2B5EF4-FFF2-40B4-BE49-F238E27FC236}">
                  <a16:creationId xmlns:a16="http://schemas.microsoft.com/office/drawing/2014/main" id="{39A32889-630F-0346-884A-AA443B3DF552}"/>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03</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spTree>
    <p:extLst>
      <p:ext uri="{BB962C8B-B14F-4D97-AF65-F5344CB8AC3E}">
        <p14:creationId xmlns:p14="http://schemas.microsoft.com/office/powerpoint/2010/main" val="1523838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2"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1+#ppt_w/2"/>
                                          </p:val>
                                        </p:tav>
                                        <p:tav tm="100000">
                                          <p:val>
                                            <p:strVal val="#ppt_x"/>
                                          </p:val>
                                        </p:tav>
                                      </p:tavLst>
                                    </p:anim>
                                    <p:anim calcmode="lin" valueType="num">
                                      <p:cBhvr additive="base">
                                        <p:cTn id="20" dur="1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decel="50000"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0D6A9A-94AC-294E-9F36-24CB4EF90844}"/>
              </a:ext>
            </a:extLst>
          </p:cNvPr>
          <p:cNvSpPr/>
          <p:nvPr/>
        </p:nvSpPr>
        <p:spPr>
          <a:xfrm>
            <a:off x="4211781" y="539454"/>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a:solidFill>
                  <a:schemeClr val="bg1"/>
                </a:solidFill>
                <a:latin typeface="Calibri Light" panose="020F0302020204030204" pitchFamily="34" charset="0"/>
                <a:cs typeface="Calibri Light" panose="020F0302020204030204" pitchFamily="34" charset="0"/>
              </a:rPr>
              <a:t>THUẾ</a:t>
            </a:r>
          </a:p>
        </p:txBody>
      </p:sp>
      <p:sp>
        <p:nvSpPr>
          <p:cNvPr id="6" name="Rectangle 5">
            <a:extLst>
              <a:ext uri="{FF2B5EF4-FFF2-40B4-BE49-F238E27FC236}">
                <a16:creationId xmlns:a16="http://schemas.microsoft.com/office/drawing/2014/main" id="{5EC88C0F-F549-C649-9DD7-B9F55E6CFECB}"/>
              </a:ext>
            </a:extLst>
          </p:cNvPr>
          <p:cNvSpPr/>
          <p:nvPr/>
        </p:nvSpPr>
        <p:spPr>
          <a:xfrm>
            <a:off x="1191491" y="2096363"/>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a:solidFill>
                  <a:schemeClr val="bg1"/>
                </a:solidFill>
                <a:latin typeface="Calibri Light" panose="020F0302020204030204" pitchFamily="34" charset="0"/>
                <a:cs typeface="Calibri Light" panose="020F0302020204030204" pitchFamily="34" charset="0"/>
              </a:rPr>
              <a:t>CÔNG DÂN</a:t>
            </a:r>
          </a:p>
        </p:txBody>
      </p:sp>
      <p:sp>
        <p:nvSpPr>
          <p:cNvPr id="8" name="Rectangle 7">
            <a:extLst>
              <a:ext uri="{FF2B5EF4-FFF2-40B4-BE49-F238E27FC236}">
                <a16:creationId xmlns:a16="http://schemas.microsoft.com/office/drawing/2014/main" id="{5FDB1EEC-3CC5-794B-9C20-2E74663EB87E}"/>
              </a:ext>
            </a:extLst>
          </p:cNvPr>
          <p:cNvSpPr/>
          <p:nvPr/>
        </p:nvSpPr>
        <p:spPr>
          <a:xfrm>
            <a:off x="7038109" y="2110435"/>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a:solidFill>
                  <a:schemeClr val="bg1"/>
                </a:solidFill>
                <a:latin typeface="Calibri Light" panose="020F0302020204030204" pitchFamily="34" charset="0"/>
                <a:cs typeface="Calibri Light" panose="020F0302020204030204" pitchFamily="34" charset="0"/>
              </a:rPr>
              <a:t>TỔ CHỨC KINH TẾ</a:t>
            </a:r>
          </a:p>
        </p:txBody>
      </p:sp>
      <p:sp>
        <p:nvSpPr>
          <p:cNvPr id="9" name="Rectangle 8">
            <a:extLst>
              <a:ext uri="{FF2B5EF4-FFF2-40B4-BE49-F238E27FC236}">
                <a16:creationId xmlns:a16="http://schemas.microsoft.com/office/drawing/2014/main" id="{59B06BFB-2AC1-AD40-882B-61F6C9975D30}"/>
              </a:ext>
            </a:extLst>
          </p:cNvPr>
          <p:cNvSpPr/>
          <p:nvPr/>
        </p:nvSpPr>
        <p:spPr>
          <a:xfrm>
            <a:off x="4197926" y="3681415"/>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a:solidFill>
                  <a:schemeClr val="bg1"/>
                </a:solidFill>
                <a:latin typeface="Calibri Light" panose="020F0302020204030204" pitchFamily="34" charset="0"/>
                <a:cs typeface="Calibri Light" panose="020F0302020204030204" pitchFamily="34" charset="0"/>
              </a:rPr>
              <a:t>NGÂN SÁCH NHÀ NƯỚC</a:t>
            </a:r>
          </a:p>
        </p:txBody>
      </p:sp>
      <p:sp>
        <p:nvSpPr>
          <p:cNvPr id="10" name="Rectangle 9">
            <a:extLst>
              <a:ext uri="{FF2B5EF4-FFF2-40B4-BE49-F238E27FC236}">
                <a16:creationId xmlns:a16="http://schemas.microsoft.com/office/drawing/2014/main" id="{69B9BC90-3551-9447-A7D6-14E17139A2EC}"/>
              </a:ext>
            </a:extLst>
          </p:cNvPr>
          <p:cNvSpPr/>
          <p:nvPr/>
        </p:nvSpPr>
        <p:spPr>
          <a:xfrm>
            <a:off x="4031675" y="5583382"/>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a:solidFill>
                  <a:schemeClr val="bg1"/>
                </a:solidFill>
                <a:latin typeface="Calibri Light" panose="020F0302020204030204" pitchFamily="34" charset="0"/>
                <a:cs typeface="Calibri Light" panose="020F0302020204030204" pitchFamily="34" charset="0"/>
              </a:rPr>
              <a:t>CHI VÀO NHỮNG VIỆC CHUNG</a:t>
            </a:r>
          </a:p>
        </p:txBody>
      </p:sp>
      <p:cxnSp>
        <p:nvCxnSpPr>
          <p:cNvPr id="11" name="Elbow Connector 10">
            <a:extLst>
              <a:ext uri="{FF2B5EF4-FFF2-40B4-BE49-F238E27FC236}">
                <a16:creationId xmlns:a16="http://schemas.microsoft.com/office/drawing/2014/main" id="{949BFFDF-CCDC-5F4B-A7C9-20B2ACA83F76}"/>
              </a:ext>
            </a:extLst>
          </p:cNvPr>
          <p:cNvCxnSpPr>
            <a:cxnSpLocks/>
            <a:stCxn id="4" idx="3"/>
            <a:endCxn id="8" idx="0"/>
          </p:cNvCxnSpPr>
          <p:nvPr/>
        </p:nvCxnSpPr>
        <p:spPr>
          <a:xfrm>
            <a:off x="8728363" y="1107491"/>
            <a:ext cx="568037" cy="1002944"/>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C73106A0-1A52-2543-A321-144D316F38E1}"/>
              </a:ext>
            </a:extLst>
          </p:cNvPr>
          <p:cNvCxnSpPr>
            <a:cxnSpLocks/>
            <a:stCxn id="4" idx="1"/>
            <a:endCxn id="6" idx="0"/>
          </p:cNvCxnSpPr>
          <p:nvPr/>
        </p:nvCxnSpPr>
        <p:spPr>
          <a:xfrm rot="10800000" flipV="1">
            <a:off x="3449783" y="1107491"/>
            <a:ext cx="761999" cy="988872"/>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E3CD1F56-82B3-3F44-B113-36E306D9A09A}"/>
              </a:ext>
            </a:extLst>
          </p:cNvPr>
          <p:cNvCxnSpPr>
            <a:cxnSpLocks/>
            <a:stCxn id="8" idx="2"/>
            <a:endCxn id="9" idx="3"/>
          </p:cNvCxnSpPr>
          <p:nvPr/>
        </p:nvCxnSpPr>
        <p:spPr>
          <a:xfrm rot="5400000">
            <a:off x="8503982" y="3457034"/>
            <a:ext cx="1002944" cy="581892"/>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73616B2F-472A-AA46-9B2A-3B4A0EE7069A}"/>
              </a:ext>
            </a:extLst>
          </p:cNvPr>
          <p:cNvCxnSpPr>
            <a:cxnSpLocks/>
            <a:stCxn id="6" idx="2"/>
            <a:endCxn id="9" idx="1"/>
          </p:cNvCxnSpPr>
          <p:nvPr/>
        </p:nvCxnSpPr>
        <p:spPr>
          <a:xfrm rot="16200000" flipH="1">
            <a:off x="3315346" y="3366872"/>
            <a:ext cx="1017016" cy="748144"/>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EE236C0-B0CC-3440-9003-3EF2C77B71F8}"/>
              </a:ext>
            </a:extLst>
          </p:cNvPr>
          <p:cNvCxnSpPr>
            <a:cxnSpLocks/>
          </p:cNvCxnSpPr>
          <p:nvPr/>
        </p:nvCxnSpPr>
        <p:spPr>
          <a:xfrm>
            <a:off x="6248403" y="4803417"/>
            <a:ext cx="0" cy="779965"/>
          </a:xfrm>
          <a:prstGeom prst="straightConnector1">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22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7035799" y="2072067"/>
            <a:ext cx="4643582" cy="30469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b="1" dirty="0">
                <a:solidFill>
                  <a:schemeClr val="accent1">
                    <a:lumMod val="20000"/>
                    <a:lumOff val="80000"/>
                  </a:schemeClr>
                </a:solidFill>
                <a:latin typeface="Calibri" panose="020F0502020204030204" pitchFamily="34" charset="0"/>
                <a:cs typeface="Calibri" panose="020F0502020204030204" pitchFamily="34" charset="0"/>
                <a:sym typeface="Wingdings" panose="05000000000000000000" pitchFamily="2" charset="2"/>
              </a:rPr>
              <a:t> </a:t>
            </a:r>
            <a:r>
              <a:rPr lang="vi-VN">
                <a:solidFill>
                  <a:schemeClr val="accent1">
                    <a:lumMod val="20000"/>
                    <a:lumOff val="80000"/>
                  </a:schemeClr>
                </a:solidFill>
                <a:latin typeface="Calibri" panose="020F0502020204030204" pitchFamily="34" charset="0"/>
                <a:cs typeface="Calibri" panose="020F0502020204030204" pitchFamily="34" charset="0"/>
              </a:rPr>
              <a:t>Là một phần trong thu nhập mà công dân và tổ chức kinh tế có nghĩa vụ nộp vào ngân sách của nhà nước để chi tiêu cho những công việc chung.</a:t>
            </a:r>
          </a:p>
        </p:txBody>
      </p:sp>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II. NGHĨA VỤ ĐÓNG THUẾ</a:t>
            </a:r>
          </a:p>
        </p:txBody>
      </p:sp>
      <p:sp>
        <p:nvSpPr>
          <p:cNvPr id="4" name="Rectangle 3">
            <a:extLst>
              <a:ext uri="{FF2B5EF4-FFF2-40B4-BE49-F238E27FC236}">
                <a16:creationId xmlns:a16="http://schemas.microsoft.com/office/drawing/2014/main" id="{90ADE9A5-1147-6443-8260-00668D165365}"/>
              </a:ext>
            </a:extLst>
          </p:cNvPr>
          <p:cNvSpPr/>
          <p:nvPr/>
        </p:nvSpPr>
        <p:spPr>
          <a:xfrm>
            <a:off x="7726259" y="1191491"/>
            <a:ext cx="3643746" cy="637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1C3C54"/>
                </a:solidFill>
                <a:latin typeface="Calibri" panose="020F0502020204030204" pitchFamily="34" charset="0"/>
                <a:cs typeface="Calibri" panose="020F0502020204030204" pitchFamily="34" charset="0"/>
              </a:rPr>
              <a:t>a. THUẾ</a:t>
            </a:r>
          </a:p>
        </p:txBody>
      </p:sp>
      <p:pic>
        <p:nvPicPr>
          <p:cNvPr id="5" name="Picture 4" descr="A picture containing text, clipart&#10;&#10;Description automatically generated">
            <a:extLst>
              <a:ext uri="{FF2B5EF4-FFF2-40B4-BE49-F238E27FC236}">
                <a16:creationId xmlns:a16="http://schemas.microsoft.com/office/drawing/2014/main" id="{0C01562A-ED51-3040-9DA0-302D6333F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30" y="2128657"/>
            <a:ext cx="5830656" cy="3046988"/>
          </a:xfrm>
          <a:prstGeom prst="rect">
            <a:avLst/>
          </a:prstGeom>
        </p:spPr>
      </p:pic>
    </p:spTree>
    <p:extLst>
      <p:ext uri="{BB962C8B-B14F-4D97-AF65-F5344CB8AC3E}">
        <p14:creationId xmlns:p14="http://schemas.microsoft.com/office/powerpoint/2010/main" val="2744012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2" name="图片占位符 11">
            <a:extLst>
              <a:ext uri="{FF2B5EF4-FFF2-40B4-BE49-F238E27FC236}">
                <a16:creationId xmlns:a16="http://schemas.microsoft.com/office/drawing/2014/main" id="{63427761-40F0-4881-B427-30B4CDCE7B14}"/>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740" r="10740"/>
          <a:stretch>
            <a:fillRect/>
          </a:stretch>
        </p:blipFill>
        <p:spPr>
          <a:xfrm>
            <a:off x="1611524" y="2274849"/>
            <a:ext cx="1794482" cy="1794482"/>
          </a:xfrm>
        </p:spPr>
      </p:pic>
      <p:pic>
        <p:nvPicPr>
          <p:cNvPr id="14" name="图片占位符 13">
            <a:extLst>
              <a:ext uri="{FF2B5EF4-FFF2-40B4-BE49-F238E27FC236}">
                <a16:creationId xmlns:a16="http://schemas.microsoft.com/office/drawing/2014/main" id="{5F169797-4D5B-4239-B6DF-976C281B8F9F}"/>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0000" b="10000"/>
          <a:stretch>
            <a:fillRect/>
          </a:stretch>
        </p:blipFill>
        <p:spPr/>
      </p:pic>
      <p:pic>
        <p:nvPicPr>
          <p:cNvPr id="16" name="图片占位符 15">
            <a:extLst>
              <a:ext uri="{FF2B5EF4-FFF2-40B4-BE49-F238E27FC236}">
                <a16:creationId xmlns:a16="http://schemas.microsoft.com/office/drawing/2014/main" id="{B46A0D23-A60E-4B1B-BFDA-7EF2102F1D09}"/>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40" r="16640"/>
          <a:stretch>
            <a:fillRect/>
          </a:stretch>
        </p:blipFill>
        <p:spPr>
          <a:xfrm>
            <a:off x="8583540" y="2274849"/>
            <a:ext cx="1794482" cy="1794482"/>
          </a:xfrm>
        </p:spPr>
      </p:pic>
      <p:sp>
        <p:nvSpPr>
          <p:cNvPr id="2" name="Title 1"/>
          <p:cNvSpPr>
            <a:spLocks noGrp="1"/>
          </p:cNvSpPr>
          <p:nvPr>
            <p:ph type="title"/>
          </p:nvPr>
        </p:nvSpPr>
        <p:spPr>
          <a:xfrm>
            <a:off x="1222315" y="1220964"/>
            <a:ext cx="4725260" cy="528838"/>
          </a:xfrm>
        </p:spPr>
        <p:txBody>
          <a:bodyPr>
            <a:normAutofit fontScale="90000"/>
          </a:bodyPr>
          <a:lstStyle/>
          <a:p>
            <a:r>
              <a:rPr lang="vi-VN" altLang="zh-CN" sz="4000" dirty="0">
                <a:latin typeface="Calibri" panose="020F0502020204030204" pitchFamily="34" charset="0"/>
                <a:ea typeface="张海山锐线体简" panose="02000000000000000000" pitchFamily="2" charset="-122"/>
                <a:cs typeface="Calibri" panose="020F0502020204030204" pitchFamily="34" charset="0"/>
              </a:rPr>
              <a:t>b. VAI TRÒ CỦA THUẾ</a:t>
            </a:r>
            <a:endParaRPr lang="en-US" sz="4000" dirty="0">
              <a:latin typeface="Calibri" panose="020F0502020204030204" pitchFamily="34" charset="0"/>
              <a:ea typeface="张海山锐线体简" panose="02000000000000000000" pitchFamily="2" charset="-122"/>
              <a:cs typeface="Calibri" panose="020F0502020204030204" pitchFamily="34" charset="0"/>
            </a:endParaRPr>
          </a:p>
        </p:txBody>
      </p:sp>
      <p:grpSp>
        <p:nvGrpSpPr>
          <p:cNvPr id="5" name="Group 4"/>
          <p:cNvGrpSpPr/>
          <p:nvPr/>
        </p:nvGrpSpPr>
        <p:grpSpPr>
          <a:xfrm>
            <a:off x="1432587" y="2796106"/>
            <a:ext cx="2152358" cy="1968130"/>
            <a:chOff x="1022022" y="2788031"/>
            <a:chExt cx="2152358" cy="1968130"/>
          </a:xfrm>
        </p:grpSpPr>
        <p:sp>
          <p:nvSpPr>
            <p:cNvPr id="8" name="Title 3"/>
            <p:cNvSpPr txBox="1">
              <a:spLocks/>
            </p:cNvSpPr>
            <p:nvPr/>
          </p:nvSpPr>
          <p:spPr>
            <a:xfrm>
              <a:off x="1022022" y="4343148"/>
              <a:ext cx="2152358"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ỔN ĐỊNH </a:t>
              </a:r>
            </a:p>
            <a:p>
              <a:pPr marL="0" marR="0" lvl="0" indent="0" algn="just"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THỊ TRƯỜNG</a:t>
              </a:r>
              <a:endParaRPr kumimoji="0" lang="en-US" sz="11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10" name="Oval 9"/>
            <p:cNvSpPr/>
            <p:nvPr/>
          </p:nvSpPr>
          <p:spPr>
            <a:xfrm>
              <a:off x="1714141" y="2788031"/>
              <a:ext cx="768120" cy="768119"/>
            </a:xfrm>
            <a:prstGeom prst="ellipse">
              <a:avLst/>
            </a:prstGeom>
            <a:solidFill>
              <a:srgbClr val="1C3C54"/>
            </a:solidFill>
            <a:ln>
              <a:no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张海山锐线体简" panose="02000000000000000000" pitchFamily="2" charset="-122"/>
                  <a:ea typeface="张海山锐线体简" panose="02000000000000000000" pitchFamily="2" charset="-122"/>
                  <a:cs typeface="linea-basic-10" charset="0"/>
                </a:rPr>
                <a:t>1</a:t>
              </a:r>
              <a:endParaRPr kumimoji="0" lang="en-US" sz="1050" b="0" i="0" u="none" strike="noStrike" kern="1200" cap="none" spc="0" normalizeH="0" baseline="0" noProof="0" dirty="0">
                <a:ln>
                  <a:noFill/>
                </a:ln>
                <a:solidFill>
                  <a:srgbClr val="FFFFFF"/>
                </a:solidFill>
                <a:effectLst/>
                <a:uLnTx/>
                <a:uFillTx/>
                <a:latin typeface="张海山锐线体简" panose="02000000000000000000" pitchFamily="2" charset="-122"/>
                <a:ea typeface="张海山锐线体简" panose="02000000000000000000" pitchFamily="2" charset="-122"/>
                <a:cs typeface="linea-basic-10" charset="0"/>
              </a:endParaRPr>
            </a:p>
          </p:txBody>
        </p:sp>
      </p:grpSp>
      <p:grpSp>
        <p:nvGrpSpPr>
          <p:cNvPr id="37" name="Group 36"/>
          <p:cNvGrpSpPr/>
          <p:nvPr/>
        </p:nvGrpSpPr>
        <p:grpSpPr>
          <a:xfrm>
            <a:off x="4369295" y="2796106"/>
            <a:ext cx="3319978" cy="4242003"/>
            <a:chOff x="396523" y="2788031"/>
            <a:chExt cx="3319978" cy="4242003"/>
          </a:xfrm>
        </p:grpSpPr>
        <p:sp>
          <p:nvSpPr>
            <p:cNvPr id="38" name="Title 3"/>
            <p:cNvSpPr txBox="1">
              <a:spLocks/>
            </p:cNvSpPr>
            <p:nvPr/>
          </p:nvSpPr>
          <p:spPr>
            <a:xfrm>
              <a:off x="396523" y="4343148"/>
              <a:ext cx="3319978" cy="268688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00000"/>
                </a:lnSpc>
                <a:spcBef>
                  <a:spcPct val="20000"/>
                </a:spcBef>
                <a:buClr>
                  <a:schemeClr val="hlink"/>
                </a:buClr>
                <a:buSzPct val="70000"/>
                <a:defRPr/>
              </a:pP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ĐIỀU CHỈNH CƠ</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CẤU</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KINH</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TẾ</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GÓP</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PHẦN</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ĐẢM</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BẢO</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PHÁT</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TRIỂN</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KT THEO</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ĐỊNH</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HƯỚNG</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CỦA</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NN.</a:t>
              </a:r>
              <a:endPar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40" name="Oval 39"/>
            <p:cNvSpPr/>
            <p:nvPr/>
          </p:nvSpPr>
          <p:spPr>
            <a:xfrm>
              <a:off x="1714141" y="2788031"/>
              <a:ext cx="768120" cy="768119"/>
            </a:xfrm>
            <a:prstGeom prst="ellipse">
              <a:avLst/>
            </a:prstGeom>
            <a:solidFill>
              <a:srgbClr val="1C3C54"/>
            </a:solidFill>
            <a:ln>
              <a:no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张海山锐线体简" panose="02000000000000000000" pitchFamily="2" charset="-122"/>
                  <a:ea typeface="张海山锐线体简" panose="02000000000000000000" pitchFamily="2" charset="-122"/>
                  <a:cs typeface="linea-basic-10" charset="0"/>
                </a:rPr>
                <a:t>2</a:t>
              </a:r>
              <a:endParaRPr kumimoji="0" lang="en-US" sz="1050" b="0" i="0" u="none" strike="noStrike" kern="1200" cap="none" spc="0" normalizeH="0" baseline="0" noProof="0" dirty="0">
                <a:ln>
                  <a:noFill/>
                </a:ln>
                <a:solidFill>
                  <a:srgbClr val="FFFFFF"/>
                </a:solidFill>
                <a:effectLst/>
                <a:uLnTx/>
                <a:uFillTx/>
                <a:latin typeface="张海山锐线体简" panose="02000000000000000000" pitchFamily="2" charset="-122"/>
                <a:ea typeface="张海山锐线体简" panose="02000000000000000000" pitchFamily="2" charset="-122"/>
                <a:cs typeface="linea-basic-10" charset="0"/>
              </a:endParaRPr>
            </a:p>
          </p:txBody>
        </p:sp>
      </p:grpSp>
      <p:grpSp>
        <p:nvGrpSpPr>
          <p:cNvPr id="42" name="Group 41"/>
          <p:cNvGrpSpPr/>
          <p:nvPr/>
        </p:nvGrpSpPr>
        <p:grpSpPr>
          <a:xfrm>
            <a:off x="8404601" y="2796106"/>
            <a:ext cx="2152358" cy="1968130"/>
            <a:chOff x="1022022" y="2788031"/>
            <a:chExt cx="2152358" cy="1968130"/>
          </a:xfrm>
        </p:grpSpPr>
        <p:sp>
          <p:nvSpPr>
            <p:cNvPr id="43" name="Title 3"/>
            <p:cNvSpPr txBox="1">
              <a:spLocks/>
            </p:cNvSpPr>
            <p:nvPr/>
          </p:nvSpPr>
          <p:spPr>
            <a:xfrm>
              <a:off x="1022022" y="4343148"/>
              <a:ext cx="2152358"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E1F32"/>
                  </a:solidFill>
                  <a:effectLst/>
                  <a:uLnTx/>
                  <a:uFillTx/>
                  <a:latin typeface="Calibri" panose="020F0502020204030204" pitchFamily="34" charset="0"/>
                  <a:ea typeface="张海山锐线体简" panose="02000000000000000000" pitchFamily="2" charset="-122"/>
                  <a:cs typeface="Calibri" panose="020F0502020204030204" pitchFamily="34" charset="0"/>
                </a:rPr>
                <a:t>ĐẦU TƯ, PHÁT TRIỂN KT, VH, XH</a:t>
              </a:r>
              <a:endParaRPr kumimoji="0" lang="en-US" sz="1100" b="0" i="0" u="none" strike="noStrike" kern="1200" cap="none" spc="0" normalizeH="0" baseline="0" noProof="0" dirty="0">
                <a:ln>
                  <a:noFill/>
                </a:ln>
                <a:solidFill>
                  <a:srgbClr val="0E1F32"/>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45" name="Oval 44"/>
            <p:cNvSpPr/>
            <p:nvPr/>
          </p:nvSpPr>
          <p:spPr>
            <a:xfrm>
              <a:off x="1714141" y="2788031"/>
              <a:ext cx="768120" cy="768119"/>
            </a:xfrm>
            <a:prstGeom prst="ellipse">
              <a:avLst/>
            </a:prstGeom>
            <a:solidFill>
              <a:srgbClr val="1C3C54"/>
            </a:solidFill>
            <a:ln>
              <a:no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张海山锐线体简" panose="02000000000000000000" pitchFamily="2" charset="-122"/>
                  <a:ea typeface="张海山锐线体简" panose="02000000000000000000" pitchFamily="2" charset="-122"/>
                  <a:cs typeface="linea-basic-10" charset="0"/>
                </a:rPr>
                <a:t>3</a:t>
              </a:r>
              <a:endParaRPr kumimoji="0" lang="en-US" sz="1050" b="0" i="0" u="none" strike="noStrike" kern="1200" cap="none" spc="0" normalizeH="0" baseline="0" noProof="0" dirty="0">
                <a:ln>
                  <a:noFill/>
                </a:ln>
                <a:solidFill>
                  <a:srgbClr val="FFFFFF"/>
                </a:solidFill>
                <a:effectLst/>
                <a:uLnTx/>
                <a:uFillTx/>
                <a:latin typeface="张海山锐线体简" panose="02000000000000000000" pitchFamily="2" charset="-122"/>
                <a:ea typeface="张海山锐线体简" panose="02000000000000000000" pitchFamily="2" charset="-122"/>
                <a:cs typeface="linea-basic-10" charset="0"/>
              </a:endParaRPr>
            </a:p>
          </p:txBody>
        </p:sp>
      </p:grpSp>
      <p:sp>
        <p:nvSpPr>
          <p:cNvPr id="21" name="Text Box 8">
            <a:extLst>
              <a:ext uri="{FF2B5EF4-FFF2-40B4-BE49-F238E27FC236}">
                <a16:creationId xmlns:a16="http://schemas.microsoft.com/office/drawing/2014/main" id="{2F5C9740-61C7-4049-8306-2087BC19B2E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II. NGHĨA VỤ ĐÓNG THUẾ</a:t>
            </a:r>
          </a:p>
        </p:txBody>
      </p:sp>
    </p:spTree>
    <p:extLst>
      <p:ext uri="{BB962C8B-B14F-4D97-AF65-F5344CB8AC3E}">
        <p14:creationId xmlns:p14="http://schemas.microsoft.com/office/powerpoint/2010/main" val="215341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ppt_x"/>
                                          </p:val>
                                        </p:tav>
                                        <p:tav tm="100000">
                                          <p:val>
                                            <p:strVal val="#ppt_x"/>
                                          </p:val>
                                        </p:tav>
                                      </p:tavLst>
                                    </p:anim>
                                    <p:anim calcmode="lin" valueType="num">
                                      <p:cBhvr additive="base">
                                        <p:cTn id="12" dur="1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500" fill="hold"/>
                                        <p:tgtEl>
                                          <p:spTgt spid="42"/>
                                        </p:tgtEl>
                                        <p:attrNameLst>
                                          <p:attrName>ppt_x</p:attrName>
                                        </p:attrNameLst>
                                      </p:cBhvr>
                                      <p:tavLst>
                                        <p:tav tm="0">
                                          <p:val>
                                            <p:strVal val="#ppt_x"/>
                                          </p:val>
                                        </p:tav>
                                        <p:tav tm="100000">
                                          <p:val>
                                            <p:strVal val="#ppt_x"/>
                                          </p:val>
                                        </p:tav>
                                      </p:tavLst>
                                    </p:anim>
                                    <p:anim calcmode="lin" valueType="num">
                                      <p:cBhvr additive="base">
                                        <p:cTn id="16" dur="1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008085"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880670" y="2632328"/>
            <a:ext cx="10596170" cy="1446550"/>
          </a:xfrm>
          <a:prstGeom prst="rect">
            <a:avLst/>
          </a:prstGeom>
          <a:noFill/>
        </p:spPr>
        <p:txBody>
          <a:bodyPr wrap="none" rtlCol="0">
            <a:spAutoFit/>
          </a:bodyPr>
          <a:lstStyle/>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TRÁCH NHIỆM CỦA CÔNG DÂN</a:t>
            </a:r>
            <a:endParaRPr lang="zh-CN" altLang="en-US" sz="8800" b="1" dirty="0">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9100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0" name="图片占位符 8">
            <a:extLst>
              <a:ext uri="{FF2B5EF4-FFF2-40B4-BE49-F238E27FC236}">
                <a16:creationId xmlns:a16="http://schemas.microsoft.com/office/drawing/2014/main" id="{1723D098-0E23-5A43-9B95-11EADC0BC1CC}"/>
              </a:ext>
            </a:extLst>
          </p:cNvPr>
          <p:cNvPicPr>
            <a:picLocks noChangeAspect="1"/>
          </p:cNvPicPr>
          <p:nvPr/>
        </p:nvPicPr>
        <p:blipFill>
          <a:blip r:embed="rId4" cstate="print">
            <a:extLst>
              <a:ext uri="{28A0092B-C50C-407E-A947-70E740481C1C}">
                <a14:useLocalDpi xmlns:a14="http://schemas.microsoft.com/office/drawing/2010/main" val="0"/>
              </a:ext>
            </a:extLst>
          </a:blip>
          <a:srcRect l="16667" r="16667"/>
          <a:stretch>
            <a:fillRect/>
          </a:stretch>
        </p:blipFill>
        <p:spPr>
          <a:xfrm>
            <a:off x="4846975" y="2180244"/>
            <a:ext cx="2498048" cy="2498048"/>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pic>
      <p:cxnSp>
        <p:nvCxnSpPr>
          <p:cNvPr id="22" name="Straight Connector 21">
            <a:extLst>
              <a:ext uri="{FF2B5EF4-FFF2-40B4-BE49-F238E27FC236}">
                <a16:creationId xmlns:a16="http://schemas.microsoft.com/office/drawing/2014/main" id="{CA905B26-FD3D-5E46-90B4-EA0A3AD39B37}"/>
              </a:ext>
            </a:extLst>
          </p:cNvPr>
          <p:cNvCxnSpPr/>
          <p:nvPr/>
        </p:nvCxnSpPr>
        <p:spPr>
          <a:xfrm>
            <a:off x="3579228" y="3400591"/>
            <a:ext cx="50624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6FCEC81-5564-3848-BE91-887BAAE05213}"/>
              </a:ext>
            </a:extLst>
          </p:cNvPr>
          <p:cNvSpPr>
            <a:spLocks noGrp="1"/>
          </p:cNvSpPr>
          <p:nvPr>
            <p:ph type="title"/>
          </p:nvPr>
        </p:nvSpPr>
        <p:spPr>
          <a:xfrm>
            <a:off x="1246049" y="815516"/>
            <a:ext cx="9699902" cy="528838"/>
          </a:xfrm>
        </p:spPr>
        <p:txBody>
          <a:bodyPr/>
          <a:lstStyle/>
          <a:p>
            <a:r>
              <a:rPr lang="vi-VN" altLang="zh-CN" dirty="0">
                <a:latin typeface="Calibri" panose="020F0502020204030204" pitchFamily="34" charset="0"/>
                <a:ea typeface="张海山锐线体简" panose="02000000000000000000" pitchFamily="2" charset="-122"/>
                <a:cs typeface="Calibri" panose="020F0502020204030204" pitchFamily="34" charset="0"/>
              </a:rPr>
              <a:t>TRÁCH NHIỆM CỦA CÔNG DÂN</a:t>
            </a:r>
            <a:endParaRPr lang="en-US" dirty="0">
              <a:latin typeface="Calibri" panose="020F0502020204030204" pitchFamily="34" charset="0"/>
              <a:ea typeface="张海山锐线体简" panose="02000000000000000000" pitchFamily="2" charset="-122"/>
              <a:cs typeface="Calibri" panose="020F0502020204030204" pitchFamily="34" charset="0"/>
            </a:endParaRPr>
          </a:p>
        </p:txBody>
      </p:sp>
      <p:sp>
        <p:nvSpPr>
          <p:cNvPr id="25" name="Rounded Rectangle 24">
            <a:extLst>
              <a:ext uri="{FF2B5EF4-FFF2-40B4-BE49-F238E27FC236}">
                <a16:creationId xmlns:a16="http://schemas.microsoft.com/office/drawing/2014/main" id="{9CB688AF-F251-484C-AD11-2BEEDBE212A3}"/>
              </a:ext>
            </a:extLst>
          </p:cNvPr>
          <p:cNvSpPr/>
          <p:nvPr/>
        </p:nvSpPr>
        <p:spPr>
          <a:xfrm rot="2700000">
            <a:off x="5417520" y="2748441"/>
            <a:ext cx="1356958" cy="1356954"/>
          </a:xfrm>
          <a:prstGeom prst="roundRect">
            <a:avLst>
              <a:gd name="adj" fmla="val 34663"/>
            </a:avLst>
          </a:prstGeom>
          <a:solidFill>
            <a:srgbClr val="1C3C54"/>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26" name="Rounded Rectangle 25">
            <a:extLst>
              <a:ext uri="{FF2B5EF4-FFF2-40B4-BE49-F238E27FC236}">
                <a16:creationId xmlns:a16="http://schemas.microsoft.com/office/drawing/2014/main" id="{CE1D10DC-CC4F-E54D-B647-D9C718E29E98}"/>
              </a:ext>
            </a:extLst>
          </p:cNvPr>
          <p:cNvSpPr/>
          <p:nvPr/>
        </p:nvSpPr>
        <p:spPr>
          <a:xfrm rot="2700000">
            <a:off x="2597754" y="2885757"/>
            <a:ext cx="1022368" cy="1022366"/>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张海山锐线体简" panose="02000000000000000000" pitchFamily="2" charset="-122"/>
              <a:ea typeface="张海山锐线体简" panose="02000000000000000000" pitchFamily="2" charset="-122"/>
              <a:cs typeface="linea-basic-10" charset="0"/>
            </a:endParaRPr>
          </a:p>
        </p:txBody>
      </p:sp>
      <p:sp>
        <p:nvSpPr>
          <p:cNvPr id="27" name="Rounded Rectangle 26">
            <a:extLst>
              <a:ext uri="{FF2B5EF4-FFF2-40B4-BE49-F238E27FC236}">
                <a16:creationId xmlns:a16="http://schemas.microsoft.com/office/drawing/2014/main" id="{643F86CD-5F7E-224A-B2B1-41DC09EC0723}"/>
              </a:ext>
            </a:extLst>
          </p:cNvPr>
          <p:cNvSpPr/>
          <p:nvPr/>
        </p:nvSpPr>
        <p:spPr>
          <a:xfrm rot="2700000">
            <a:off x="8571876" y="2885756"/>
            <a:ext cx="1022368" cy="1022366"/>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张海山锐线体简" panose="02000000000000000000" pitchFamily="2" charset="-122"/>
              <a:ea typeface="张海山锐线体简" panose="02000000000000000000" pitchFamily="2" charset="-122"/>
              <a:cs typeface="linea-basic-10" charset="0"/>
            </a:endParaRPr>
          </a:p>
        </p:txBody>
      </p:sp>
      <p:sp>
        <p:nvSpPr>
          <p:cNvPr id="28" name="Rectangle 27">
            <a:extLst>
              <a:ext uri="{FF2B5EF4-FFF2-40B4-BE49-F238E27FC236}">
                <a16:creationId xmlns:a16="http://schemas.microsoft.com/office/drawing/2014/main" id="{E53019F7-C4E9-4045-93BB-5AE856C131E2}"/>
              </a:ext>
            </a:extLst>
          </p:cNvPr>
          <p:cNvSpPr/>
          <p:nvPr/>
        </p:nvSpPr>
        <p:spPr>
          <a:xfrm>
            <a:off x="5683867" y="3073773"/>
            <a:ext cx="824265" cy="646331"/>
          </a:xfrm>
          <a:prstGeom prst="rect">
            <a:avLst/>
          </a:prstGeom>
        </p:spPr>
        <p:txBody>
          <a:bodyPr wrap="none">
            <a:spAutoFit/>
          </a:bodyPr>
          <a:lstStyle/>
          <a:p>
            <a:pPr algn="ctr"/>
            <a:r>
              <a:rPr lang="en-US" sz="3600" dirty="0">
                <a:solidFill>
                  <a:srgbClr val="FFFFFF"/>
                </a:solidFill>
                <a:latin typeface="张海山锐线体简" panose="02000000000000000000" pitchFamily="2" charset="-122"/>
                <a:ea typeface="张海山锐线体简" panose="02000000000000000000" pitchFamily="2" charset="-122"/>
                <a:cs typeface="linea-basic-10" charset="0"/>
              </a:rPr>
              <a:t>TN</a:t>
            </a:r>
            <a:endParaRPr lang="en-US" sz="140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29" name="Rectangle 28">
            <a:extLst>
              <a:ext uri="{FF2B5EF4-FFF2-40B4-BE49-F238E27FC236}">
                <a16:creationId xmlns:a16="http://schemas.microsoft.com/office/drawing/2014/main" id="{2FEFB8CF-FDE3-7646-982C-281562A8CC95}"/>
              </a:ext>
            </a:extLst>
          </p:cNvPr>
          <p:cNvSpPr/>
          <p:nvPr/>
        </p:nvSpPr>
        <p:spPr>
          <a:xfrm>
            <a:off x="2911607" y="3165308"/>
            <a:ext cx="394660" cy="523220"/>
          </a:xfrm>
          <a:prstGeom prst="rect">
            <a:avLst/>
          </a:prstGeom>
        </p:spPr>
        <p:txBody>
          <a:bodyPr wrap="none">
            <a:spAutoFit/>
          </a:bodyPr>
          <a:lstStyle/>
          <a:p>
            <a:pPr algn="ctr"/>
            <a:r>
              <a:rPr lang="en-US" sz="2800" dirty="0">
                <a:solidFill>
                  <a:schemeClr val="accent1"/>
                </a:solidFill>
                <a:latin typeface="张海山锐线体简" panose="02000000000000000000" pitchFamily="2" charset="-122"/>
                <a:ea typeface="张海山锐线体简" panose="02000000000000000000" pitchFamily="2" charset="-122"/>
                <a:cs typeface="linea-basic-10" charset="0"/>
              </a:rPr>
              <a:t>1</a:t>
            </a:r>
            <a:endParaRPr lang="en-US" sz="1100" dirty="0">
              <a:solidFill>
                <a:schemeClr val="accent1"/>
              </a:solidFill>
              <a:latin typeface="张海山锐线体简" panose="02000000000000000000" pitchFamily="2" charset="-122"/>
              <a:ea typeface="张海山锐线体简" panose="02000000000000000000" pitchFamily="2" charset="-122"/>
              <a:cs typeface="linea-basic-10" charset="0"/>
            </a:endParaRPr>
          </a:p>
        </p:txBody>
      </p:sp>
      <p:sp>
        <p:nvSpPr>
          <p:cNvPr id="30" name="Rectangle 29">
            <a:extLst>
              <a:ext uri="{FF2B5EF4-FFF2-40B4-BE49-F238E27FC236}">
                <a16:creationId xmlns:a16="http://schemas.microsoft.com/office/drawing/2014/main" id="{D53F0010-0F03-7242-870D-04AF8A9976D5}"/>
              </a:ext>
            </a:extLst>
          </p:cNvPr>
          <p:cNvSpPr/>
          <p:nvPr/>
        </p:nvSpPr>
        <p:spPr>
          <a:xfrm>
            <a:off x="8885729" y="3165308"/>
            <a:ext cx="394660" cy="523220"/>
          </a:xfrm>
          <a:prstGeom prst="rect">
            <a:avLst/>
          </a:prstGeom>
        </p:spPr>
        <p:txBody>
          <a:bodyPr wrap="none">
            <a:spAutoFit/>
          </a:bodyPr>
          <a:lstStyle/>
          <a:p>
            <a:pPr algn="ctr"/>
            <a:r>
              <a:rPr lang="en-US" sz="2800" dirty="0">
                <a:solidFill>
                  <a:schemeClr val="accent3"/>
                </a:solidFill>
                <a:latin typeface="张海山锐线体简" panose="02000000000000000000" pitchFamily="2" charset="-122"/>
                <a:ea typeface="张海山锐线体简" panose="02000000000000000000" pitchFamily="2" charset="-122"/>
                <a:cs typeface="linea-basic-10" charset="0"/>
              </a:rPr>
              <a:t>2</a:t>
            </a:r>
            <a:endParaRPr lang="en-US" sz="1100" dirty="0">
              <a:solidFill>
                <a:schemeClr val="accent3"/>
              </a:solidFill>
              <a:latin typeface="张海山锐线体简" panose="02000000000000000000" pitchFamily="2" charset="-122"/>
              <a:ea typeface="张海山锐线体简" panose="02000000000000000000" pitchFamily="2" charset="-122"/>
              <a:cs typeface="linea-basic-10" charset="0"/>
            </a:endParaRPr>
          </a:p>
        </p:txBody>
      </p:sp>
      <p:sp>
        <p:nvSpPr>
          <p:cNvPr id="9" name="Rectangle 8">
            <a:extLst>
              <a:ext uri="{FF2B5EF4-FFF2-40B4-BE49-F238E27FC236}">
                <a16:creationId xmlns:a16="http://schemas.microsoft.com/office/drawing/2014/main" id="{F36AEECD-519A-604B-BD1D-8FA29C7AD36F}"/>
              </a:ext>
            </a:extLst>
          </p:cNvPr>
          <p:cNvSpPr/>
          <p:nvPr/>
        </p:nvSpPr>
        <p:spPr>
          <a:xfrm>
            <a:off x="1553961" y="4179819"/>
            <a:ext cx="3109951" cy="954107"/>
          </a:xfrm>
          <a:prstGeom prst="rect">
            <a:avLst/>
          </a:prstGeom>
        </p:spPr>
        <p:txBody>
          <a:bodyPr wrap="square">
            <a:spAutoFit/>
          </a:bodyPr>
          <a:lstStyle/>
          <a:p>
            <a:pPr algn="just"/>
            <a:r>
              <a:rPr lang="en-US" sz="2800" b="0" i="0" u="none" strike="noStrike">
                <a:solidFill>
                  <a:srgbClr val="000000"/>
                </a:solidFill>
                <a:effectLst/>
                <a:latin typeface="Calibri" panose="020F0502020204030204" pitchFamily="34" charset="0"/>
                <a:cs typeface="Calibri" panose="020F0502020204030204" pitchFamily="34" charset="0"/>
              </a:rPr>
              <a:t>- Sử dụng đúng đắn quyền tự do KD</a:t>
            </a:r>
          </a:p>
        </p:txBody>
      </p:sp>
      <p:sp>
        <p:nvSpPr>
          <p:cNvPr id="11" name="Rectangle 10">
            <a:extLst>
              <a:ext uri="{FF2B5EF4-FFF2-40B4-BE49-F238E27FC236}">
                <a16:creationId xmlns:a16="http://schemas.microsoft.com/office/drawing/2014/main" id="{534C8F81-C4B5-244B-A149-A19DD1B8C133}"/>
              </a:ext>
            </a:extLst>
          </p:cNvPr>
          <p:cNvSpPr/>
          <p:nvPr/>
        </p:nvSpPr>
        <p:spPr>
          <a:xfrm>
            <a:off x="7902104" y="4127166"/>
            <a:ext cx="2756570" cy="1384995"/>
          </a:xfrm>
          <a:prstGeom prst="rect">
            <a:avLst/>
          </a:prstGeom>
        </p:spPr>
        <p:txBody>
          <a:bodyPr wrap="square">
            <a:spAutoFit/>
          </a:bodyPr>
          <a:lstStyle/>
          <a:p>
            <a:pPr algn="just"/>
            <a:r>
              <a:rPr lang="en-US" sz="2800" b="0" i="0" u="none" strike="noStrike">
                <a:solidFill>
                  <a:srgbClr val="000000"/>
                </a:solidFill>
                <a:effectLst/>
                <a:latin typeface="Calibri" panose="020F0502020204030204" pitchFamily="34" charset="0"/>
                <a:cs typeface="Calibri" panose="020F0502020204030204" pitchFamily="34" charset="0"/>
              </a:rPr>
              <a:t>- Thực hiện đẩy đủ nghĩa vụ đóng thuế</a:t>
            </a:r>
          </a:p>
        </p:txBody>
      </p:sp>
    </p:spTree>
    <p:extLst>
      <p:ext uri="{BB962C8B-B14F-4D97-AF65-F5344CB8AC3E}">
        <p14:creationId xmlns:p14="http://schemas.microsoft.com/office/powerpoint/2010/main" val="96438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9"/>
          <a:stretch>
            <a:fillRect/>
          </a:stretch>
        </p:blipFill>
        <p:spPr>
          <a:xfrm>
            <a:off x="0" y="-1"/>
            <a:ext cx="12192000" cy="6858000"/>
          </a:xfrm>
          <a:prstGeom prst="rect">
            <a:avLst/>
          </a:prstGeom>
        </p:spPr>
      </p:pic>
      <p:sp>
        <p:nvSpPr>
          <p:cNvPr id="6" name="PA_库_矩形 5">
            <a:extLst>
              <a:ext uri="{FF2B5EF4-FFF2-40B4-BE49-F238E27FC236}">
                <a16:creationId xmlns:a16="http://schemas.microsoft.com/office/drawing/2014/main" id="{4044ABB0-A946-4F03-8C8B-6350D40BEF17}"/>
              </a:ext>
            </a:extLst>
          </p:cNvPr>
          <p:cNvSpPr/>
          <p:nvPr>
            <p:custDataLst>
              <p:tags r:id="rId1"/>
            </p:custDataLst>
          </p:nvPr>
        </p:nvSpPr>
        <p:spPr>
          <a:xfrm>
            <a:off x="7211156" y="1311443"/>
            <a:ext cx="4066674" cy="3621505"/>
          </a:xfrm>
          <a:prstGeom prst="rect">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PA_库_直接连接符 8">
            <a:extLst>
              <a:ext uri="{FF2B5EF4-FFF2-40B4-BE49-F238E27FC236}">
                <a16:creationId xmlns:a16="http://schemas.microsoft.com/office/drawing/2014/main" id="{BDF608AB-9D1C-4794-8DA5-7D484DDDAEE9}"/>
              </a:ext>
            </a:extLst>
          </p:cNvPr>
          <p:cNvCxnSpPr/>
          <p:nvPr>
            <p:custDataLst>
              <p:tags r:id="rId2"/>
            </p:custDataLst>
          </p:nvPr>
        </p:nvCxnSpPr>
        <p:spPr>
          <a:xfrm flipV="1">
            <a:off x="7563612" y="3675094"/>
            <a:ext cx="3703084" cy="107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cxnSp>
        <p:nvCxnSpPr>
          <p:cNvPr id="13" name="PA_库_直接连接符 12">
            <a:extLst>
              <a:ext uri="{FF2B5EF4-FFF2-40B4-BE49-F238E27FC236}">
                <a16:creationId xmlns:a16="http://schemas.microsoft.com/office/drawing/2014/main" id="{5A66BCB0-EA57-40C8-9069-02A534465A72}"/>
              </a:ext>
            </a:extLst>
          </p:cNvPr>
          <p:cNvCxnSpPr/>
          <p:nvPr>
            <p:custDataLst>
              <p:tags r:id="rId3"/>
            </p:custDataLst>
          </p:nvPr>
        </p:nvCxnSpPr>
        <p:spPr>
          <a:xfrm>
            <a:off x="7574746" y="3068202"/>
            <a:ext cx="3703084" cy="3058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sp>
        <p:nvSpPr>
          <p:cNvPr id="11" name="PA_库_等腰三角形 10">
            <a:extLst>
              <a:ext uri="{FF2B5EF4-FFF2-40B4-BE49-F238E27FC236}">
                <a16:creationId xmlns:a16="http://schemas.microsoft.com/office/drawing/2014/main" id="{5376D18F-7D90-4C77-864A-DAA7C76F29A2}"/>
              </a:ext>
            </a:extLst>
          </p:cNvPr>
          <p:cNvSpPr/>
          <p:nvPr>
            <p:custDataLst>
              <p:tags r:id="rId4"/>
            </p:custDataLst>
          </p:nvPr>
        </p:nvSpPr>
        <p:spPr>
          <a:xfrm rot="10800000">
            <a:off x="10708465" y="2658997"/>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文本框 13">
            <a:extLst>
              <a:ext uri="{FF2B5EF4-FFF2-40B4-BE49-F238E27FC236}">
                <a16:creationId xmlns:a16="http://schemas.microsoft.com/office/drawing/2014/main" id="{0099A461-4947-4A1E-9B65-CB2D13102B36}"/>
              </a:ext>
            </a:extLst>
          </p:cNvPr>
          <p:cNvSpPr txBox="1"/>
          <p:nvPr>
            <p:custDataLst>
              <p:tags r:id="rId5"/>
            </p:custDataLst>
          </p:nvPr>
        </p:nvSpPr>
        <p:spPr>
          <a:xfrm>
            <a:off x="7615626" y="3098790"/>
            <a:ext cx="3227871" cy="523220"/>
          </a:xfrm>
          <a:prstGeom prst="rect">
            <a:avLst/>
          </a:prstGeom>
          <a:noFill/>
        </p:spPr>
        <p:txBody>
          <a:bodyPr wrap="none" rtlCol="0">
            <a:spAutoFit/>
          </a:bodyPr>
          <a:lstStyle/>
          <a:p>
            <a:pPr algn="ctr"/>
            <a:r>
              <a:rPr lang="en-US" altLang="zh-CN" sz="2800" dirty="0">
                <a:solidFill>
                  <a:srgbClr val="F6D88F"/>
                </a:solidFill>
                <a:latin typeface="Calibri" panose="020F0502020204030204" pitchFamily="34" charset="0"/>
                <a:ea typeface="张海山锐线体简" panose="02000000000000000000" pitchFamily="2" charset="-122"/>
              </a:rPr>
              <a:t>GVTH: Phương Trang</a:t>
            </a:r>
            <a:endParaRPr lang="zh-CN" altLang="en-US" sz="2800" dirty="0">
              <a:solidFill>
                <a:srgbClr val="F6D88F"/>
              </a:solidFill>
              <a:latin typeface="Calibri" panose="020F0502020204030204" pitchFamily="34" charset="0"/>
              <a:ea typeface="张海山锐线体简" panose="02000000000000000000" pitchFamily="2" charset="-122"/>
            </a:endParaRPr>
          </a:p>
        </p:txBody>
      </p:sp>
      <p:sp>
        <p:nvSpPr>
          <p:cNvPr id="15" name="PA_库_文本框 14">
            <a:extLst>
              <a:ext uri="{FF2B5EF4-FFF2-40B4-BE49-F238E27FC236}">
                <a16:creationId xmlns:a16="http://schemas.microsoft.com/office/drawing/2014/main" id="{29C4878C-5D5A-4412-8A6C-D671702352BD}"/>
              </a:ext>
            </a:extLst>
          </p:cNvPr>
          <p:cNvSpPr txBox="1"/>
          <p:nvPr>
            <p:custDataLst>
              <p:tags r:id="rId6"/>
            </p:custDataLst>
          </p:nvPr>
        </p:nvSpPr>
        <p:spPr>
          <a:xfrm>
            <a:off x="-1159640" y="597583"/>
            <a:ext cx="10257617" cy="5170646"/>
          </a:xfrm>
          <a:prstGeom prst="rect">
            <a:avLst/>
          </a:prstGeom>
          <a:noFill/>
        </p:spPr>
        <p:txBody>
          <a:bodyPr wrap="square" rtlCol="0">
            <a:spAutoFit/>
          </a:bodyPr>
          <a:lstStyle/>
          <a:p>
            <a:pPr algn="ctr"/>
            <a:r>
              <a:rPr lang="en-US" altLang="zh-CN" sz="6600">
                <a:solidFill>
                  <a:srgbClr val="F6D88F"/>
                </a:solidFill>
                <a:latin typeface="Calibri" panose="020F0502020204030204" pitchFamily="34" charset="0"/>
                <a:ea typeface="张海山锐线体简" panose="02000000000000000000" pitchFamily="2" charset="-122"/>
              </a:rPr>
              <a:t>QUYỀN TỰ DO </a:t>
            </a:r>
          </a:p>
          <a:p>
            <a:pPr algn="ctr"/>
            <a:r>
              <a:rPr lang="en-US" altLang="zh-CN" sz="6600">
                <a:solidFill>
                  <a:srgbClr val="F6D88F"/>
                </a:solidFill>
                <a:latin typeface="Calibri" panose="020F0502020204030204" pitchFamily="34" charset="0"/>
                <a:ea typeface="张海山锐线体简" panose="02000000000000000000" pitchFamily="2" charset="-122"/>
              </a:rPr>
              <a:t>KINH DOANH </a:t>
            </a:r>
          </a:p>
          <a:p>
            <a:pPr algn="ctr"/>
            <a:r>
              <a:rPr lang="en-US" altLang="zh-CN" sz="6600">
                <a:solidFill>
                  <a:srgbClr val="F6D88F"/>
                </a:solidFill>
                <a:latin typeface="Calibri" panose="020F0502020204030204" pitchFamily="34" charset="0"/>
                <a:ea typeface="张海山锐线体简" panose="02000000000000000000" pitchFamily="2" charset="-122"/>
              </a:rPr>
              <a:t>VÀ NGHĨA VỤ </a:t>
            </a:r>
          </a:p>
          <a:p>
            <a:pPr algn="ctr"/>
            <a:r>
              <a:rPr lang="en-US" altLang="zh-CN" sz="6600">
                <a:solidFill>
                  <a:srgbClr val="F6D88F"/>
                </a:solidFill>
                <a:latin typeface="Calibri" panose="020F0502020204030204" pitchFamily="34" charset="0"/>
                <a:ea typeface="张海山锐线体简" panose="02000000000000000000" pitchFamily="2" charset="-122"/>
              </a:rPr>
              <a:t>ĐÓNG THUẾ </a:t>
            </a:r>
          </a:p>
          <a:p>
            <a:pPr algn="ctr"/>
            <a:r>
              <a:rPr lang="en-US" altLang="zh-CN" sz="6600">
                <a:solidFill>
                  <a:srgbClr val="F6D88F"/>
                </a:solidFill>
                <a:latin typeface="Calibri" panose="020F0502020204030204" pitchFamily="34" charset="0"/>
                <a:ea typeface="张海山锐线体简" panose="02000000000000000000" pitchFamily="2" charset="-122"/>
              </a:rPr>
              <a:t>CỦA CÔNG DÂN</a:t>
            </a:r>
            <a:endParaRPr lang="zh-CN" altLang="en-US" sz="6600" dirty="0">
              <a:solidFill>
                <a:srgbClr val="F6D88F"/>
              </a:solidFill>
              <a:latin typeface="Calibri" panose="020F0502020204030204" pitchFamily="34" charset="0"/>
              <a:ea typeface="张海山锐线体简" panose="02000000000000000000" pitchFamily="2" charset="-122"/>
            </a:endParaRPr>
          </a:p>
        </p:txBody>
      </p:sp>
    </p:spTree>
    <p:extLst>
      <p:ext uri="{BB962C8B-B14F-4D97-AF65-F5344CB8AC3E}">
        <p14:creationId xmlns:p14="http://schemas.microsoft.com/office/powerpoint/2010/main" val="315165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str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0-#ppt_w/2"/>
                                          </p:val>
                                        </p:tav>
                                        <p:tav tm="100000">
                                          <p:val>
                                            <p:strVal val="#ppt_x"/>
                                          </p:val>
                                        </p:tav>
                                      </p:tavLst>
                                    </p:anim>
                                    <p:anim calcmode="lin" valueType="num">
                                      <p:cBhvr additive="base">
                                        <p:cTn id="16" dur="1500" fill="hold"/>
                                        <p:tgtEl>
                                          <p:spTgt spid="13"/>
                                        </p:tgtEl>
                                        <p:attrNameLst>
                                          <p:attrName>ppt_y</p:attrName>
                                        </p:attrNameLst>
                                      </p:cBhvr>
                                      <p:tavLst>
                                        <p:tav tm="0">
                                          <p:val>
                                            <p:strVal val="#ppt_y"/>
                                          </p:val>
                                        </p:tav>
                                        <p:tav tm="100000">
                                          <p:val>
                                            <p:strVal val="#ppt_y"/>
                                          </p:val>
                                        </p:tav>
                                      </p:tavLst>
                                    </p:anim>
                                    <p:set>
                                      <p:cBhvr>
                                        <p:cTn id="17" dur="1" fill="hold">
                                          <p:stCondLst>
                                            <p:cond delay="0"/>
                                          </p:stCondLst>
                                        </p:cTn>
                                        <p:tgtEl>
                                          <p:spTgt spid="13"/>
                                        </p:tgtEl>
                                        <p:attrNameLst>
                                          <p:attrName>style.visibility</p:attrName>
                                        </p:attrNameLst>
                                      </p:cBhvr>
                                      <p:to>
                                        <p:strVal val="visible"/>
                                      </p:to>
                                    </p:set>
                                    <p:anim to="" calcmode="lin" valueType="num">
                                      <p:cBhvr>
                                        <p:cTn id="18" dur="1500" fill="hold">
                                          <p:stCondLst>
                                            <p:cond delay="0"/>
                                          </p:stCondLst>
                                        </p:cTn>
                                        <p:tgtEl>
                                          <p:spTgt spid="13"/>
                                        </p:tgtEl>
                                        <p:attrNameLst>
                                          <p:attrName>ppt_w</p:attrName>
                                        </p:attrNameLst>
                                      </p:cBhvr>
                                      <p:tavLst>
                                        <p:tav tm="0">
                                          <p:val>
                                            <p:strVal val="0"/>
                                          </p:val>
                                        </p:tav>
                                        <p:tav tm="100000">
                                          <p:val>
                                            <p:strVal val="#ppt_w"/>
                                          </p:val>
                                        </p:tav>
                                      </p:tavLst>
                                    </p:anim>
                                    <p:anim to="" calcmode="lin" valueType="num">
                                      <p:cBhvr>
                                        <p:cTn id="19" dur="1500" fill="hold">
                                          <p:stCondLst>
                                            <p:cond delay="0"/>
                                          </p:stCondLst>
                                        </p:cTn>
                                        <p:tgtEl>
                                          <p:spTgt spid="13"/>
                                        </p:tgtEl>
                                        <p:attrNameLst>
                                          <p:attrName>ppt_h</p:attrName>
                                        </p:attrNameLst>
                                      </p:cBhvr>
                                      <p:tavLst>
                                        <p:tav tm="0">
                                          <p:val>
                                            <p:strVal val="0"/>
                                          </p:val>
                                        </p:tav>
                                        <p:tav tm="100000">
                                          <p:val>
                                            <p:strVal val="#ppt_h"/>
                                          </p:val>
                                        </p:tav>
                                      </p:tavLst>
                                    </p:anim>
                                    <p:animEffect filter="fade">
                                      <p:cBhvr>
                                        <p:cTn id="20" dur="1500">
                                          <p:stCondLst>
                                            <p:cond delay="0"/>
                                          </p:stCondLst>
                                        </p:cTn>
                                        <p:tgtEl>
                                          <p:spTgt spid="13"/>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set>
                                      <p:cBhvr>
                                        <p:cTn id="25" dur="1" fill="hold">
                                          <p:stCondLst>
                                            <p:cond delay="0"/>
                                          </p:stCondLst>
                                        </p:cTn>
                                        <p:tgtEl>
                                          <p:spTgt spid="14"/>
                                        </p:tgtEl>
                                        <p:attrNameLst>
                                          <p:attrName>style.visibility</p:attrName>
                                        </p:attrNameLst>
                                      </p:cBhvr>
                                      <p:to>
                                        <p:strVal val="visible"/>
                                      </p:to>
                                    </p:set>
                                    <p:anim to="" calcmode="lin" valueType="num">
                                      <p:cBhvr>
                                        <p:cTn id="26" dur="1500" fill="hold">
                                          <p:stCondLst>
                                            <p:cond delay="0"/>
                                          </p:stCondLst>
                                        </p:cTn>
                                        <p:tgtEl>
                                          <p:spTgt spid="14"/>
                                        </p:tgtEl>
                                        <p:attrNameLst>
                                          <p:attrName>ppt_w</p:attrName>
                                        </p:attrNameLst>
                                      </p:cBhvr>
                                      <p:tavLst>
                                        <p:tav tm="0">
                                          <p:val>
                                            <p:strVal val="0"/>
                                          </p:val>
                                        </p:tav>
                                        <p:tav tm="100000">
                                          <p:val>
                                            <p:strVal val="#ppt_w"/>
                                          </p:val>
                                        </p:tav>
                                      </p:tavLst>
                                    </p:anim>
                                    <p:anim to="" calcmode="lin" valueType="num">
                                      <p:cBhvr>
                                        <p:cTn id="27" dur="1500" fill="hold">
                                          <p:stCondLst>
                                            <p:cond delay="0"/>
                                          </p:stCondLst>
                                        </p:cTn>
                                        <p:tgtEl>
                                          <p:spTgt spid="14"/>
                                        </p:tgtEl>
                                        <p:attrNameLst>
                                          <p:attrName>ppt_h</p:attrName>
                                        </p:attrNameLst>
                                      </p:cBhvr>
                                      <p:tavLst>
                                        <p:tav tm="0">
                                          <p:val>
                                            <p:strVal val="0"/>
                                          </p:val>
                                        </p:tav>
                                        <p:tav tm="100000">
                                          <p:val>
                                            <p:strVal val="#ppt_h"/>
                                          </p:val>
                                        </p:tav>
                                      </p:tavLst>
                                    </p:anim>
                                    <p:animEffect filter="fade">
                                      <p:cBhvr>
                                        <p:cTn id="28" dur="1500">
                                          <p:stCondLst>
                                            <p:cond delay="0"/>
                                          </p:stCondLst>
                                        </p:cTn>
                                        <p:tgtEl>
                                          <p:spTgt spid="14"/>
                                        </p:tgtEl>
                                      </p:cBhvr>
                                    </p:animEffect>
                                  </p:childTnLst>
                                </p:cTn>
                              </p:par>
                              <p:par>
                                <p:cTn id="29" presetID="2" presetClass="entr" presetSubtype="2" decel="100000"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1+#ppt_w/2"/>
                                          </p:val>
                                        </p:tav>
                                        <p:tav tm="100000">
                                          <p:val>
                                            <p:strVal val="#ppt_x"/>
                                          </p:val>
                                        </p:tav>
                                      </p:tavLst>
                                    </p:anim>
                                    <p:anim calcmode="lin" valueType="num">
                                      <p:cBhvr additive="base">
                                        <p:cTn id="32" dur="1500" fill="hold"/>
                                        <p:tgtEl>
                                          <p:spTgt spid="15"/>
                                        </p:tgtEl>
                                        <p:attrNameLst>
                                          <p:attrName>ppt_y</p:attrName>
                                        </p:attrNameLst>
                                      </p:cBhvr>
                                      <p:tavLst>
                                        <p:tav tm="0">
                                          <p:val>
                                            <p:strVal val="#ppt_y"/>
                                          </p:val>
                                        </p:tav>
                                        <p:tav tm="100000">
                                          <p:val>
                                            <p:strVal val="#ppt_y"/>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strVal val="4/3*#ppt_w"/>
                                          </p:val>
                                        </p:tav>
                                        <p:tav tm="100000">
                                          <p:val>
                                            <p:strVal val="#ppt_w"/>
                                          </p:val>
                                        </p:tav>
                                      </p:tavLst>
                                    </p:anim>
                                    <p:anim calcmode="lin" valueType="num">
                                      <p:cBhvr>
                                        <p:cTn id="36" dur="500" fill="hold"/>
                                        <p:tgtEl>
                                          <p:spTgt spid="1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25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4/3*#ppt_w"/>
                                          </p:val>
                                        </p:tav>
                                        <p:tav tm="100000">
                                          <p:val>
                                            <p:strVal val="#ppt_w"/>
                                          </p:val>
                                        </p:tav>
                                      </p:tavLst>
                                    </p:anim>
                                    <p:anim calcmode="lin" valueType="num">
                                      <p:cBhvr>
                                        <p:cTn id="40"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utoUpdateAnimBg="0"/>
      <p:bldP spid="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383514" y="945815"/>
            <a:ext cx="713657" cy="1200329"/>
          </a:xfrm>
          <a:prstGeom prst="rect">
            <a:avLst/>
          </a:prstGeom>
          <a:noFill/>
        </p:spPr>
        <p:txBody>
          <a:bodyPr wrap="non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561176" y="2490853"/>
            <a:ext cx="7421455" cy="1862048"/>
          </a:xfrm>
          <a:prstGeom prst="rect">
            <a:avLst/>
          </a:prstGeom>
          <a:noFill/>
        </p:spPr>
        <p:txBody>
          <a:bodyPr wrap="none" rtlCol="0">
            <a:spAutoFit/>
          </a:bodyPr>
          <a:lstStyle/>
          <a:p>
            <a:pPr algn="ctr"/>
            <a:r>
              <a:rPr lang="en-US" altLang="zh-CN" sz="11500">
                <a:solidFill>
                  <a:srgbClr val="F6D88F"/>
                </a:solidFill>
                <a:latin typeface="Calibri" panose="020F0502020204030204" pitchFamily="34" charset="0"/>
                <a:ea typeface="张海山锐线体简" panose="02000000000000000000" pitchFamily="2" charset="-122"/>
                <a:cs typeface="Calibri" panose="020F0502020204030204" pitchFamily="34" charset="0"/>
              </a:rPr>
              <a:t>ĐẶT VẤN ĐỀ</a:t>
            </a:r>
            <a:endParaRPr lang="zh-CN" altLang="en-US" sz="11500" dirty="0">
              <a:solidFill>
                <a:srgbClr val="F6D88F"/>
              </a:solidFill>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5117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5</a:t>
            </a:fld>
            <a:endParaRPr lang="en-US" altLang="vi-VN" sz="1400"/>
          </a:p>
        </p:txBody>
      </p:sp>
      <p:sp>
        <p:nvSpPr>
          <p:cNvPr id="10" name="Text Box 6"/>
          <p:cNvSpPr txBox="1">
            <a:spLocks noChangeArrowheads="1"/>
          </p:cNvSpPr>
          <p:nvPr/>
        </p:nvSpPr>
        <p:spPr bwMode="auto">
          <a:xfrm>
            <a:off x="1022285" y="1228397"/>
            <a:ext cx="5073715" cy="4401205"/>
          </a:xfrm>
          <a:prstGeom prst="rect">
            <a:avLst/>
          </a:prstGeom>
          <a:solidFill>
            <a:schemeClr val="accent2">
              <a:lumMod val="5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800">
                <a:solidFill>
                  <a:schemeClr val="bg1"/>
                </a:solidFill>
                <a:latin typeface="Calibri" panose="020F0502020204030204" pitchFamily="34" charset="0"/>
                <a:cs typeface="Times New Roman" panose="02020603050405020304" pitchFamily="18" charset="0"/>
              </a:rPr>
              <a:t>Qua công tác kiểm tra nắm tình hình SX và buôn bán, chi cục quản lí thị trường tỉnh T đã phát hiện X có hành vi SX và buôn bán mì chính Ajinomoto và Vedan giả. Theo lời khai nhận, X mua mì chính Saji, mỗi bao 25kg rồi đóng vào bao của mì chính Ajinomoto và Vedan mỗi túi 454gam rồi đem bán ra thị trường để thu lãi cao.</a:t>
            </a:r>
          </a:p>
        </p:txBody>
      </p:sp>
      <p:sp>
        <p:nvSpPr>
          <p:cNvPr id="12" name="AutoShape 9"/>
          <p:cNvSpPr>
            <a:spLocks noChangeArrowheads="1"/>
          </p:cNvSpPr>
          <p:nvPr/>
        </p:nvSpPr>
        <p:spPr bwMode="auto">
          <a:xfrm>
            <a:off x="1866900" y="6341259"/>
            <a:ext cx="8458200" cy="2007311"/>
          </a:xfrm>
          <a:prstGeom prst="horizontalScroll">
            <a:avLst>
              <a:gd name="adj" fmla="val 12500"/>
            </a:avLst>
          </a:prstGeom>
          <a:solidFill>
            <a:schemeClr val="accent2">
              <a:lumMod val="5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2800">
              <a:solidFill>
                <a:schemeClr val="bg1"/>
              </a:solidFill>
              <a:latin typeface="Calibri" panose="020F0502020204030204" pitchFamily="34" charset="0"/>
              <a:cs typeface="Times New Roman" panose="02020603050405020304" pitchFamily="18" charset="0"/>
            </a:endParaRPr>
          </a:p>
          <a:p>
            <a:pPr algn="ctr" eaLnBrk="1" hangingPunct="1">
              <a:spcBef>
                <a:spcPct val="0"/>
              </a:spcBef>
              <a:buFontTx/>
              <a:buNone/>
            </a:pPr>
            <a:r>
              <a:rPr lang="en-US" altLang="vi-VN" sz="2800">
                <a:solidFill>
                  <a:schemeClr val="bg1"/>
                </a:solidFill>
                <a:latin typeface="Calibri" panose="020F0502020204030204" pitchFamily="34" charset="0"/>
                <a:cs typeface="Times New Roman" panose="02020603050405020304" pitchFamily="18" charset="0"/>
              </a:rPr>
              <a:t>Em hiểu như thế nào về quyền bình đẳng của công dân </a:t>
            </a:r>
          </a:p>
          <a:p>
            <a:pPr algn="ctr" eaLnBrk="1" hangingPunct="1">
              <a:spcBef>
                <a:spcPct val="0"/>
              </a:spcBef>
              <a:buFontTx/>
              <a:buNone/>
            </a:pPr>
            <a:r>
              <a:rPr lang="en-US" altLang="vi-VN" sz="2800">
                <a:solidFill>
                  <a:schemeClr val="bg1"/>
                </a:solidFill>
                <a:latin typeface="Calibri" panose="020F0502020204030204" pitchFamily="34" charset="0"/>
                <a:cs typeface="Times New Roman" panose="02020603050405020304" pitchFamily="18" charset="0"/>
              </a:rPr>
              <a:t>trong lời tuyên bố trên của Chủ tịch Hồ Chí Minh?</a:t>
            </a:r>
          </a:p>
          <a:p>
            <a:pPr algn="ctr" eaLnBrk="1" hangingPunct="1">
              <a:spcBef>
                <a:spcPct val="0"/>
              </a:spcBef>
              <a:buFontTx/>
              <a:buNone/>
            </a:pPr>
            <a:endParaRPr lang="en-US" altLang="vi-VN" sz="2800">
              <a:solidFill>
                <a:schemeClr val="bg1"/>
              </a:solidFill>
              <a:latin typeface="Calibri" panose="020F0502020204030204" pitchFamily="34" charset="0"/>
            </a:endParaRPr>
          </a:p>
        </p:txBody>
      </p:sp>
      <p:sp>
        <p:nvSpPr>
          <p:cNvPr id="13" name="Text Box 11"/>
          <p:cNvSpPr txBox="1">
            <a:spLocks noChangeArrowheads="1"/>
          </p:cNvSpPr>
          <p:nvPr/>
        </p:nvSpPr>
        <p:spPr bwMode="auto">
          <a:xfrm>
            <a:off x="2479494" y="161364"/>
            <a:ext cx="8409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TÌNH HUỐNG</a:t>
            </a:r>
          </a:p>
        </p:txBody>
      </p:sp>
      <p:sp>
        <p:nvSpPr>
          <p:cNvPr id="2" name="Chevron 1">
            <a:extLst>
              <a:ext uri="{FF2B5EF4-FFF2-40B4-BE49-F238E27FC236}">
                <a16:creationId xmlns:a16="http://schemas.microsoft.com/office/drawing/2014/main" id="{26A3530F-EC6B-104E-BC5C-782861D9BC38}"/>
              </a:ext>
            </a:extLst>
          </p:cNvPr>
          <p:cNvSpPr/>
          <p:nvPr/>
        </p:nvSpPr>
        <p:spPr>
          <a:xfrm>
            <a:off x="6496967" y="2944367"/>
            <a:ext cx="484632" cy="484632"/>
          </a:xfrm>
          <a:prstGeom prst="chevron">
            <a:avLst/>
          </a:prstGeom>
          <a:solidFill>
            <a:schemeClr val="accent2">
              <a:lumMod val="50000"/>
            </a:schemeClr>
          </a:solidFill>
          <a:ln>
            <a:solidFill>
              <a:srgbClr val="1D6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accent2">
                  <a:lumMod val="50000"/>
                </a:schemeClr>
              </a:solidFill>
            </a:endParaRPr>
          </a:p>
        </p:txBody>
      </p:sp>
      <p:sp>
        <p:nvSpPr>
          <p:cNvPr id="3" name="Rectangle 2">
            <a:extLst>
              <a:ext uri="{FF2B5EF4-FFF2-40B4-BE49-F238E27FC236}">
                <a16:creationId xmlns:a16="http://schemas.microsoft.com/office/drawing/2014/main" id="{9DDC4E35-7C11-8248-9EB2-7BD44E43F8DA}"/>
              </a:ext>
            </a:extLst>
          </p:cNvPr>
          <p:cNvSpPr/>
          <p:nvPr/>
        </p:nvSpPr>
        <p:spPr>
          <a:xfrm>
            <a:off x="7382566" y="1542452"/>
            <a:ext cx="3948545" cy="3773093"/>
          </a:xfrm>
          <a:custGeom>
            <a:avLst/>
            <a:gdLst>
              <a:gd name="connsiteX0" fmla="*/ 0 w 3948545"/>
              <a:gd name="connsiteY0" fmla="*/ 0 h 3773093"/>
              <a:gd name="connsiteX1" fmla="*/ 643049 w 3948545"/>
              <a:gd name="connsiteY1" fmla="*/ 0 h 3773093"/>
              <a:gd name="connsiteX2" fmla="*/ 1286098 w 3948545"/>
              <a:gd name="connsiteY2" fmla="*/ 0 h 3773093"/>
              <a:gd name="connsiteX3" fmla="*/ 1850175 w 3948545"/>
              <a:gd name="connsiteY3" fmla="*/ 0 h 3773093"/>
              <a:gd name="connsiteX4" fmla="*/ 2453739 w 3948545"/>
              <a:gd name="connsiteY4" fmla="*/ 0 h 3773093"/>
              <a:gd name="connsiteX5" fmla="*/ 2978331 w 3948545"/>
              <a:gd name="connsiteY5" fmla="*/ 0 h 3773093"/>
              <a:gd name="connsiteX6" fmla="*/ 3948545 w 3948545"/>
              <a:gd name="connsiteY6" fmla="*/ 0 h 3773093"/>
              <a:gd name="connsiteX7" fmla="*/ 3948545 w 3948545"/>
              <a:gd name="connsiteY7" fmla="*/ 614475 h 3773093"/>
              <a:gd name="connsiteX8" fmla="*/ 3948545 w 3948545"/>
              <a:gd name="connsiteY8" fmla="*/ 1078027 h 3773093"/>
              <a:gd name="connsiteX9" fmla="*/ 3948545 w 3948545"/>
              <a:gd name="connsiteY9" fmla="*/ 1503847 h 3773093"/>
              <a:gd name="connsiteX10" fmla="*/ 3948545 w 3948545"/>
              <a:gd name="connsiteY10" fmla="*/ 1967398 h 3773093"/>
              <a:gd name="connsiteX11" fmla="*/ 3948545 w 3948545"/>
              <a:gd name="connsiteY11" fmla="*/ 2468681 h 3773093"/>
              <a:gd name="connsiteX12" fmla="*/ 3948545 w 3948545"/>
              <a:gd name="connsiteY12" fmla="*/ 3007694 h 3773093"/>
              <a:gd name="connsiteX13" fmla="*/ 3948545 w 3948545"/>
              <a:gd name="connsiteY13" fmla="*/ 3773093 h 3773093"/>
              <a:gd name="connsiteX14" fmla="*/ 3305496 w 3948545"/>
              <a:gd name="connsiteY14" fmla="*/ 3773093 h 3773093"/>
              <a:gd name="connsiteX15" fmla="*/ 2741418 w 3948545"/>
              <a:gd name="connsiteY15" fmla="*/ 3773093 h 3773093"/>
              <a:gd name="connsiteX16" fmla="*/ 2177341 w 3948545"/>
              <a:gd name="connsiteY16" fmla="*/ 3773093 h 3773093"/>
              <a:gd name="connsiteX17" fmla="*/ 1613263 w 3948545"/>
              <a:gd name="connsiteY17" fmla="*/ 3773093 h 3773093"/>
              <a:gd name="connsiteX18" fmla="*/ 1049185 w 3948545"/>
              <a:gd name="connsiteY18" fmla="*/ 3773093 h 3773093"/>
              <a:gd name="connsiteX19" fmla="*/ 524592 w 3948545"/>
              <a:gd name="connsiteY19" fmla="*/ 3773093 h 3773093"/>
              <a:gd name="connsiteX20" fmla="*/ 0 w 3948545"/>
              <a:gd name="connsiteY20" fmla="*/ 3773093 h 3773093"/>
              <a:gd name="connsiteX21" fmla="*/ 0 w 3948545"/>
              <a:gd name="connsiteY21" fmla="*/ 3234080 h 3773093"/>
              <a:gd name="connsiteX22" fmla="*/ 0 w 3948545"/>
              <a:gd name="connsiteY22" fmla="*/ 2657335 h 3773093"/>
              <a:gd name="connsiteX23" fmla="*/ 0 w 3948545"/>
              <a:gd name="connsiteY23" fmla="*/ 2080591 h 3773093"/>
              <a:gd name="connsiteX24" fmla="*/ 0 w 3948545"/>
              <a:gd name="connsiteY24" fmla="*/ 1466116 h 3773093"/>
              <a:gd name="connsiteX25" fmla="*/ 0 w 3948545"/>
              <a:gd name="connsiteY25" fmla="*/ 927103 h 3773093"/>
              <a:gd name="connsiteX26" fmla="*/ 0 w 3948545"/>
              <a:gd name="connsiteY26" fmla="*/ 0 h 377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8545" h="3773093" fill="none" extrusionOk="0">
                <a:moveTo>
                  <a:pt x="0" y="0"/>
                </a:moveTo>
                <a:cubicBezTo>
                  <a:pt x="133064" y="-58677"/>
                  <a:pt x="458358" y="6754"/>
                  <a:pt x="643049" y="0"/>
                </a:cubicBezTo>
                <a:cubicBezTo>
                  <a:pt x="827740" y="-6754"/>
                  <a:pt x="1088220" y="24938"/>
                  <a:pt x="1286098" y="0"/>
                </a:cubicBezTo>
                <a:cubicBezTo>
                  <a:pt x="1483976" y="-24938"/>
                  <a:pt x="1658049" y="19274"/>
                  <a:pt x="1850175" y="0"/>
                </a:cubicBezTo>
                <a:cubicBezTo>
                  <a:pt x="2042301" y="-19274"/>
                  <a:pt x="2261720" y="34044"/>
                  <a:pt x="2453739" y="0"/>
                </a:cubicBezTo>
                <a:cubicBezTo>
                  <a:pt x="2645758" y="-34044"/>
                  <a:pt x="2845896" y="44471"/>
                  <a:pt x="2978331" y="0"/>
                </a:cubicBezTo>
                <a:cubicBezTo>
                  <a:pt x="3110766" y="-44471"/>
                  <a:pt x="3472175" y="92295"/>
                  <a:pt x="3948545" y="0"/>
                </a:cubicBezTo>
                <a:cubicBezTo>
                  <a:pt x="3950842" y="235477"/>
                  <a:pt x="3887619" y="325972"/>
                  <a:pt x="3948545" y="614475"/>
                </a:cubicBezTo>
                <a:cubicBezTo>
                  <a:pt x="4009471" y="902978"/>
                  <a:pt x="3924567" y="933923"/>
                  <a:pt x="3948545" y="1078027"/>
                </a:cubicBezTo>
                <a:cubicBezTo>
                  <a:pt x="3972523" y="1222131"/>
                  <a:pt x="3939587" y="1316290"/>
                  <a:pt x="3948545" y="1503847"/>
                </a:cubicBezTo>
                <a:cubicBezTo>
                  <a:pt x="3957503" y="1691404"/>
                  <a:pt x="3945192" y="1838077"/>
                  <a:pt x="3948545" y="1967398"/>
                </a:cubicBezTo>
                <a:cubicBezTo>
                  <a:pt x="3951898" y="2096719"/>
                  <a:pt x="3934476" y="2307839"/>
                  <a:pt x="3948545" y="2468681"/>
                </a:cubicBezTo>
                <a:cubicBezTo>
                  <a:pt x="3962614" y="2629523"/>
                  <a:pt x="3931908" y="2855009"/>
                  <a:pt x="3948545" y="3007694"/>
                </a:cubicBezTo>
                <a:cubicBezTo>
                  <a:pt x="3965182" y="3160379"/>
                  <a:pt x="3892730" y="3401921"/>
                  <a:pt x="3948545" y="3773093"/>
                </a:cubicBezTo>
                <a:cubicBezTo>
                  <a:pt x="3780006" y="3811861"/>
                  <a:pt x="3444193" y="3751258"/>
                  <a:pt x="3305496" y="3773093"/>
                </a:cubicBezTo>
                <a:cubicBezTo>
                  <a:pt x="3166799" y="3794928"/>
                  <a:pt x="2906757" y="3738791"/>
                  <a:pt x="2741418" y="3773093"/>
                </a:cubicBezTo>
                <a:cubicBezTo>
                  <a:pt x="2576079" y="3807395"/>
                  <a:pt x="2378937" y="3728779"/>
                  <a:pt x="2177341" y="3773093"/>
                </a:cubicBezTo>
                <a:cubicBezTo>
                  <a:pt x="1975745" y="3817407"/>
                  <a:pt x="1809346" y="3720829"/>
                  <a:pt x="1613263" y="3773093"/>
                </a:cubicBezTo>
                <a:cubicBezTo>
                  <a:pt x="1417180" y="3825357"/>
                  <a:pt x="1252442" y="3728500"/>
                  <a:pt x="1049185" y="3773093"/>
                </a:cubicBezTo>
                <a:cubicBezTo>
                  <a:pt x="845928" y="3817686"/>
                  <a:pt x="672584" y="3713898"/>
                  <a:pt x="524592" y="3773093"/>
                </a:cubicBezTo>
                <a:cubicBezTo>
                  <a:pt x="376600" y="3832288"/>
                  <a:pt x="105548" y="3757345"/>
                  <a:pt x="0" y="3773093"/>
                </a:cubicBezTo>
                <a:cubicBezTo>
                  <a:pt x="-3638" y="3601995"/>
                  <a:pt x="26711" y="3349579"/>
                  <a:pt x="0" y="3234080"/>
                </a:cubicBezTo>
                <a:cubicBezTo>
                  <a:pt x="-26711" y="3118581"/>
                  <a:pt x="25309" y="2877193"/>
                  <a:pt x="0" y="2657335"/>
                </a:cubicBezTo>
                <a:cubicBezTo>
                  <a:pt x="-25309" y="2437477"/>
                  <a:pt x="6523" y="2293352"/>
                  <a:pt x="0" y="2080591"/>
                </a:cubicBezTo>
                <a:cubicBezTo>
                  <a:pt x="-6523" y="1867830"/>
                  <a:pt x="54200" y="1643721"/>
                  <a:pt x="0" y="1466116"/>
                </a:cubicBezTo>
                <a:cubicBezTo>
                  <a:pt x="-54200" y="1288512"/>
                  <a:pt x="30645" y="1121722"/>
                  <a:pt x="0" y="927103"/>
                </a:cubicBezTo>
                <a:cubicBezTo>
                  <a:pt x="-30645" y="732484"/>
                  <a:pt x="2532" y="232087"/>
                  <a:pt x="0" y="0"/>
                </a:cubicBezTo>
                <a:close/>
              </a:path>
              <a:path w="3948545" h="3773093" stroke="0" extrusionOk="0">
                <a:moveTo>
                  <a:pt x="0" y="0"/>
                </a:moveTo>
                <a:cubicBezTo>
                  <a:pt x="156023" y="-39596"/>
                  <a:pt x="284164" y="15648"/>
                  <a:pt x="524592" y="0"/>
                </a:cubicBezTo>
                <a:cubicBezTo>
                  <a:pt x="765020" y="-15648"/>
                  <a:pt x="862427" y="39213"/>
                  <a:pt x="970214" y="0"/>
                </a:cubicBezTo>
                <a:cubicBezTo>
                  <a:pt x="1078001" y="-39213"/>
                  <a:pt x="1413975" y="47530"/>
                  <a:pt x="1613263" y="0"/>
                </a:cubicBezTo>
                <a:cubicBezTo>
                  <a:pt x="1812551" y="-47530"/>
                  <a:pt x="1950971" y="51087"/>
                  <a:pt x="2137855" y="0"/>
                </a:cubicBezTo>
                <a:cubicBezTo>
                  <a:pt x="2324739" y="-51087"/>
                  <a:pt x="2547936" y="41160"/>
                  <a:pt x="2662447" y="0"/>
                </a:cubicBezTo>
                <a:cubicBezTo>
                  <a:pt x="2776958" y="-41160"/>
                  <a:pt x="3004816" y="36036"/>
                  <a:pt x="3305496" y="0"/>
                </a:cubicBezTo>
                <a:cubicBezTo>
                  <a:pt x="3606176" y="-36036"/>
                  <a:pt x="3629845" y="10787"/>
                  <a:pt x="3948545" y="0"/>
                </a:cubicBezTo>
                <a:cubicBezTo>
                  <a:pt x="3981236" y="217152"/>
                  <a:pt x="3944817" y="430292"/>
                  <a:pt x="3948545" y="614475"/>
                </a:cubicBezTo>
                <a:cubicBezTo>
                  <a:pt x="3952273" y="798659"/>
                  <a:pt x="3909872" y="929148"/>
                  <a:pt x="3948545" y="1078027"/>
                </a:cubicBezTo>
                <a:cubicBezTo>
                  <a:pt x="3987218" y="1226906"/>
                  <a:pt x="3894329" y="1406498"/>
                  <a:pt x="3948545" y="1541578"/>
                </a:cubicBezTo>
                <a:cubicBezTo>
                  <a:pt x="4002761" y="1676658"/>
                  <a:pt x="3887364" y="1890957"/>
                  <a:pt x="3948545" y="2080591"/>
                </a:cubicBezTo>
                <a:cubicBezTo>
                  <a:pt x="4009726" y="2270225"/>
                  <a:pt x="3938399" y="2438375"/>
                  <a:pt x="3948545" y="2657335"/>
                </a:cubicBezTo>
                <a:cubicBezTo>
                  <a:pt x="3958691" y="2876295"/>
                  <a:pt x="3935580" y="2949903"/>
                  <a:pt x="3948545" y="3083156"/>
                </a:cubicBezTo>
                <a:cubicBezTo>
                  <a:pt x="3961510" y="3216409"/>
                  <a:pt x="3902212" y="3579248"/>
                  <a:pt x="3948545" y="3773093"/>
                </a:cubicBezTo>
                <a:cubicBezTo>
                  <a:pt x="3814403" y="3838850"/>
                  <a:pt x="3612415" y="3722882"/>
                  <a:pt x="3384467" y="3773093"/>
                </a:cubicBezTo>
                <a:cubicBezTo>
                  <a:pt x="3156519" y="3823304"/>
                  <a:pt x="3101282" y="3767132"/>
                  <a:pt x="2820389" y="3773093"/>
                </a:cubicBezTo>
                <a:cubicBezTo>
                  <a:pt x="2539496" y="3779054"/>
                  <a:pt x="2480402" y="3712815"/>
                  <a:pt x="2177341" y="3773093"/>
                </a:cubicBezTo>
                <a:cubicBezTo>
                  <a:pt x="1874280" y="3833371"/>
                  <a:pt x="1771836" y="3751521"/>
                  <a:pt x="1613263" y="3773093"/>
                </a:cubicBezTo>
                <a:cubicBezTo>
                  <a:pt x="1454690" y="3794665"/>
                  <a:pt x="1311088" y="3737254"/>
                  <a:pt x="1167641" y="3773093"/>
                </a:cubicBezTo>
                <a:cubicBezTo>
                  <a:pt x="1024194" y="3808932"/>
                  <a:pt x="894364" y="3755123"/>
                  <a:pt x="682534" y="3773093"/>
                </a:cubicBezTo>
                <a:cubicBezTo>
                  <a:pt x="470704" y="3791063"/>
                  <a:pt x="263909" y="3769323"/>
                  <a:pt x="0" y="3773093"/>
                </a:cubicBezTo>
                <a:cubicBezTo>
                  <a:pt x="-30533" y="3528753"/>
                  <a:pt x="46982" y="3394443"/>
                  <a:pt x="0" y="3234080"/>
                </a:cubicBezTo>
                <a:cubicBezTo>
                  <a:pt x="-46982" y="3073717"/>
                  <a:pt x="34646" y="2940411"/>
                  <a:pt x="0" y="2695066"/>
                </a:cubicBezTo>
                <a:cubicBezTo>
                  <a:pt x="-34646" y="2449721"/>
                  <a:pt x="4908" y="2396621"/>
                  <a:pt x="0" y="2193784"/>
                </a:cubicBezTo>
                <a:cubicBezTo>
                  <a:pt x="-4908" y="1990947"/>
                  <a:pt x="31367" y="1931474"/>
                  <a:pt x="0" y="1767964"/>
                </a:cubicBezTo>
                <a:cubicBezTo>
                  <a:pt x="-31367" y="1604454"/>
                  <a:pt x="16749" y="1538666"/>
                  <a:pt x="0" y="1342143"/>
                </a:cubicBezTo>
                <a:cubicBezTo>
                  <a:pt x="-16749" y="1145620"/>
                  <a:pt x="26603" y="938253"/>
                  <a:pt x="0" y="765399"/>
                </a:cubicBezTo>
                <a:cubicBezTo>
                  <a:pt x="-26603" y="592545"/>
                  <a:pt x="40999" y="275372"/>
                  <a:pt x="0" y="0"/>
                </a:cubicBezTo>
                <a:close/>
              </a:path>
            </a:pathLst>
          </a:custGeom>
          <a:noFill/>
          <a:ln w="38100">
            <a:solidFill>
              <a:srgbClr val="1D676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a:solidFill>
                  <a:schemeClr val="accent2">
                    <a:lumMod val="50000"/>
                  </a:schemeClr>
                </a:solidFill>
                <a:latin typeface="Calibri" panose="020F0502020204030204" pitchFamily="34" charset="0"/>
                <a:cs typeface="Calibri" panose="020F0502020204030204" pitchFamily="34" charset="0"/>
              </a:rPr>
              <a:t>Hành vi vi phạm của X thuộc lĩnh vực. SX, buôn bán hàng giả, hàng lậu. Hình thức KD này không phù hợp với quy định của PL, không công bằng.</a:t>
            </a:r>
          </a:p>
        </p:txBody>
      </p:sp>
    </p:spTree>
    <p:extLst>
      <p:ext uri="{BB962C8B-B14F-4D97-AF65-F5344CB8AC3E}">
        <p14:creationId xmlns:p14="http://schemas.microsoft.com/office/powerpoint/2010/main" val="263678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6</a:t>
            </a:fld>
            <a:endParaRPr lang="en-US" altLang="vi-VN" sz="1400"/>
          </a:p>
        </p:txBody>
      </p:sp>
      <p:sp>
        <p:nvSpPr>
          <p:cNvPr id="13" name="Text Box 11"/>
          <p:cNvSpPr txBox="1">
            <a:spLocks noChangeArrowheads="1"/>
          </p:cNvSpPr>
          <p:nvPr/>
        </p:nvSpPr>
        <p:spPr bwMode="auto">
          <a:xfrm>
            <a:off x="2479494" y="161364"/>
            <a:ext cx="8409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TÌNH HUỐNG</a:t>
            </a:r>
          </a:p>
        </p:txBody>
      </p:sp>
      <p:sp>
        <p:nvSpPr>
          <p:cNvPr id="7" name="Text Box 6">
            <a:extLst>
              <a:ext uri="{FF2B5EF4-FFF2-40B4-BE49-F238E27FC236}">
                <a16:creationId xmlns:a16="http://schemas.microsoft.com/office/drawing/2014/main" id="{2D12C697-78E5-A143-99D6-617AC3D9AB9C}"/>
              </a:ext>
            </a:extLst>
          </p:cNvPr>
          <p:cNvSpPr txBox="1">
            <a:spLocks noChangeArrowheads="1"/>
          </p:cNvSpPr>
          <p:nvPr/>
        </p:nvSpPr>
        <p:spPr bwMode="auto">
          <a:xfrm>
            <a:off x="6439412" y="1228397"/>
            <a:ext cx="5073715" cy="4401205"/>
          </a:xfrm>
          <a:prstGeom prst="rect">
            <a:avLst/>
          </a:prstGeom>
          <a:solidFill>
            <a:schemeClr val="accent2">
              <a:lumMod val="5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800">
                <a:solidFill>
                  <a:schemeClr val="bg1"/>
                </a:solidFill>
                <a:latin typeface="Calibri" panose="020F0502020204030204" pitchFamily="34" charset="0"/>
                <a:cs typeface="Times New Roman" panose="02020603050405020304" pitchFamily="18" charset="0"/>
              </a:rPr>
              <a:t>Nhà ông An trước kia mở xưởng mộc SX đồ gỗ. Song vì nhiều lý do nên ông không SX nữa mà ông mở rộng quy mô, lấy hàng đóng sẵn về bán.</a:t>
            </a:r>
          </a:p>
          <a:p>
            <a:pPr algn="just" eaLnBrk="1" hangingPunct="1">
              <a:spcBef>
                <a:spcPct val="50000"/>
              </a:spcBef>
              <a:buFontTx/>
              <a:buNone/>
            </a:pPr>
            <a:r>
              <a:rPr lang="en-US" altLang="vi-VN" sz="2800">
                <a:solidFill>
                  <a:schemeClr val="bg1"/>
                </a:solidFill>
                <a:latin typeface="Calibri" panose="020F0502020204030204" pitchFamily="34" charset="0"/>
                <a:cs typeface="Times New Roman" panose="02020603050405020304" pitchFamily="18" charset="0"/>
              </a:rPr>
              <a:t>Hình thức KD của ông đã được phòng thuế cho phép.</a:t>
            </a:r>
          </a:p>
          <a:p>
            <a:pPr algn="just" eaLnBrk="1" hangingPunct="1">
              <a:spcBef>
                <a:spcPct val="50000"/>
              </a:spcBef>
              <a:buFontTx/>
              <a:buNone/>
            </a:pPr>
            <a:r>
              <a:rPr lang="en-US" altLang="vi-VN" sz="2800">
                <a:solidFill>
                  <a:schemeClr val="bg1"/>
                </a:solidFill>
                <a:latin typeface="Calibri" panose="020F0502020204030204" pitchFamily="34" charset="0"/>
                <a:cs typeface="Times New Roman" panose="02020603050405020304" pitchFamily="18" charset="0"/>
              </a:rPr>
              <a:t>Hỏi: Hình thức KD của ông có đúng PL không? </a:t>
            </a:r>
          </a:p>
        </p:txBody>
      </p:sp>
      <p:sp>
        <p:nvSpPr>
          <p:cNvPr id="2" name="Chevron 1">
            <a:extLst>
              <a:ext uri="{FF2B5EF4-FFF2-40B4-BE49-F238E27FC236}">
                <a16:creationId xmlns:a16="http://schemas.microsoft.com/office/drawing/2014/main" id="{89348598-368A-2443-9297-3FA3684E9466}"/>
              </a:ext>
            </a:extLst>
          </p:cNvPr>
          <p:cNvSpPr/>
          <p:nvPr/>
        </p:nvSpPr>
        <p:spPr>
          <a:xfrm flipH="1">
            <a:off x="5392372" y="3089845"/>
            <a:ext cx="471054" cy="484632"/>
          </a:xfrm>
          <a:prstGeom prst="chevron">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ysClr val="windowText" lastClr="000000"/>
              </a:solidFill>
            </a:endParaRPr>
          </a:p>
        </p:txBody>
      </p:sp>
      <p:sp>
        <p:nvSpPr>
          <p:cNvPr id="8" name="Rectangle 7">
            <a:extLst>
              <a:ext uri="{FF2B5EF4-FFF2-40B4-BE49-F238E27FC236}">
                <a16:creationId xmlns:a16="http://schemas.microsoft.com/office/drawing/2014/main" id="{6CBCCF26-1849-FC4E-AF9C-82918EFC1565}"/>
              </a:ext>
            </a:extLst>
          </p:cNvPr>
          <p:cNvSpPr/>
          <p:nvPr/>
        </p:nvSpPr>
        <p:spPr>
          <a:xfrm>
            <a:off x="1155834" y="1542452"/>
            <a:ext cx="3948545" cy="3773093"/>
          </a:xfrm>
          <a:custGeom>
            <a:avLst/>
            <a:gdLst>
              <a:gd name="connsiteX0" fmla="*/ 0 w 3948545"/>
              <a:gd name="connsiteY0" fmla="*/ 0 h 3773093"/>
              <a:gd name="connsiteX1" fmla="*/ 643049 w 3948545"/>
              <a:gd name="connsiteY1" fmla="*/ 0 h 3773093"/>
              <a:gd name="connsiteX2" fmla="*/ 1286098 w 3948545"/>
              <a:gd name="connsiteY2" fmla="*/ 0 h 3773093"/>
              <a:gd name="connsiteX3" fmla="*/ 1850175 w 3948545"/>
              <a:gd name="connsiteY3" fmla="*/ 0 h 3773093"/>
              <a:gd name="connsiteX4" fmla="*/ 2453739 w 3948545"/>
              <a:gd name="connsiteY4" fmla="*/ 0 h 3773093"/>
              <a:gd name="connsiteX5" fmla="*/ 2978331 w 3948545"/>
              <a:gd name="connsiteY5" fmla="*/ 0 h 3773093"/>
              <a:gd name="connsiteX6" fmla="*/ 3948545 w 3948545"/>
              <a:gd name="connsiteY6" fmla="*/ 0 h 3773093"/>
              <a:gd name="connsiteX7" fmla="*/ 3948545 w 3948545"/>
              <a:gd name="connsiteY7" fmla="*/ 614475 h 3773093"/>
              <a:gd name="connsiteX8" fmla="*/ 3948545 w 3948545"/>
              <a:gd name="connsiteY8" fmla="*/ 1078027 h 3773093"/>
              <a:gd name="connsiteX9" fmla="*/ 3948545 w 3948545"/>
              <a:gd name="connsiteY9" fmla="*/ 1503847 h 3773093"/>
              <a:gd name="connsiteX10" fmla="*/ 3948545 w 3948545"/>
              <a:gd name="connsiteY10" fmla="*/ 1967398 h 3773093"/>
              <a:gd name="connsiteX11" fmla="*/ 3948545 w 3948545"/>
              <a:gd name="connsiteY11" fmla="*/ 2468681 h 3773093"/>
              <a:gd name="connsiteX12" fmla="*/ 3948545 w 3948545"/>
              <a:gd name="connsiteY12" fmla="*/ 3007694 h 3773093"/>
              <a:gd name="connsiteX13" fmla="*/ 3948545 w 3948545"/>
              <a:gd name="connsiteY13" fmla="*/ 3773093 h 3773093"/>
              <a:gd name="connsiteX14" fmla="*/ 3305496 w 3948545"/>
              <a:gd name="connsiteY14" fmla="*/ 3773093 h 3773093"/>
              <a:gd name="connsiteX15" fmla="*/ 2741418 w 3948545"/>
              <a:gd name="connsiteY15" fmla="*/ 3773093 h 3773093"/>
              <a:gd name="connsiteX16" fmla="*/ 2177341 w 3948545"/>
              <a:gd name="connsiteY16" fmla="*/ 3773093 h 3773093"/>
              <a:gd name="connsiteX17" fmla="*/ 1613263 w 3948545"/>
              <a:gd name="connsiteY17" fmla="*/ 3773093 h 3773093"/>
              <a:gd name="connsiteX18" fmla="*/ 1049185 w 3948545"/>
              <a:gd name="connsiteY18" fmla="*/ 3773093 h 3773093"/>
              <a:gd name="connsiteX19" fmla="*/ 524592 w 3948545"/>
              <a:gd name="connsiteY19" fmla="*/ 3773093 h 3773093"/>
              <a:gd name="connsiteX20" fmla="*/ 0 w 3948545"/>
              <a:gd name="connsiteY20" fmla="*/ 3773093 h 3773093"/>
              <a:gd name="connsiteX21" fmla="*/ 0 w 3948545"/>
              <a:gd name="connsiteY21" fmla="*/ 3234080 h 3773093"/>
              <a:gd name="connsiteX22" fmla="*/ 0 w 3948545"/>
              <a:gd name="connsiteY22" fmla="*/ 2657335 h 3773093"/>
              <a:gd name="connsiteX23" fmla="*/ 0 w 3948545"/>
              <a:gd name="connsiteY23" fmla="*/ 2080591 h 3773093"/>
              <a:gd name="connsiteX24" fmla="*/ 0 w 3948545"/>
              <a:gd name="connsiteY24" fmla="*/ 1466116 h 3773093"/>
              <a:gd name="connsiteX25" fmla="*/ 0 w 3948545"/>
              <a:gd name="connsiteY25" fmla="*/ 927103 h 3773093"/>
              <a:gd name="connsiteX26" fmla="*/ 0 w 3948545"/>
              <a:gd name="connsiteY26" fmla="*/ 0 h 377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8545" h="3773093" fill="none" extrusionOk="0">
                <a:moveTo>
                  <a:pt x="0" y="0"/>
                </a:moveTo>
                <a:cubicBezTo>
                  <a:pt x="133064" y="-58677"/>
                  <a:pt x="458358" y="6754"/>
                  <a:pt x="643049" y="0"/>
                </a:cubicBezTo>
                <a:cubicBezTo>
                  <a:pt x="827740" y="-6754"/>
                  <a:pt x="1088220" y="24938"/>
                  <a:pt x="1286098" y="0"/>
                </a:cubicBezTo>
                <a:cubicBezTo>
                  <a:pt x="1483976" y="-24938"/>
                  <a:pt x="1658049" y="19274"/>
                  <a:pt x="1850175" y="0"/>
                </a:cubicBezTo>
                <a:cubicBezTo>
                  <a:pt x="2042301" y="-19274"/>
                  <a:pt x="2261720" y="34044"/>
                  <a:pt x="2453739" y="0"/>
                </a:cubicBezTo>
                <a:cubicBezTo>
                  <a:pt x="2645758" y="-34044"/>
                  <a:pt x="2845896" y="44471"/>
                  <a:pt x="2978331" y="0"/>
                </a:cubicBezTo>
                <a:cubicBezTo>
                  <a:pt x="3110766" y="-44471"/>
                  <a:pt x="3472175" y="92295"/>
                  <a:pt x="3948545" y="0"/>
                </a:cubicBezTo>
                <a:cubicBezTo>
                  <a:pt x="3950842" y="235477"/>
                  <a:pt x="3887619" y="325972"/>
                  <a:pt x="3948545" y="614475"/>
                </a:cubicBezTo>
                <a:cubicBezTo>
                  <a:pt x="4009471" y="902978"/>
                  <a:pt x="3924567" y="933923"/>
                  <a:pt x="3948545" y="1078027"/>
                </a:cubicBezTo>
                <a:cubicBezTo>
                  <a:pt x="3972523" y="1222131"/>
                  <a:pt x="3939587" y="1316290"/>
                  <a:pt x="3948545" y="1503847"/>
                </a:cubicBezTo>
                <a:cubicBezTo>
                  <a:pt x="3957503" y="1691404"/>
                  <a:pt x="3945192" y="1838077"/>
                  <a:pt x="3948545" y="1967398"/>
                </a:cubicBezTo>
                <a:cubicBezTo>
                  <a:pt x="3951898" y="2096719"/>
                  <a:pt x="3934476" y="2307839"/>
                  <a:pt x="3948545" y="2468681"/>
                </a:cubicBezTo>
                <a:cubicBezTo>
                  <a:pt x="3962614" y="2629523"/>
                  <a:pt x="3931908" y="2855009"/>
                  <a:pt x="3948545" y="3007694"/>
                </a:cubicBezTo>
                <a:cubicBezTo>
                  <a:pt x="3965182" y="3160379"/>
                  <a:pt x="3892730" y="3401921"/>
                  <a:pt x="3948545" y="3773093"/>
                </a:cubicBezTo>
                <a:cubicBezTo>
                  <a:pt x="3780006" y="3811861"/>
                  <a:pt x="3444193" y="3751258"/>
                  <a:pt x="3305496" y="3773093"/>
                </a:cubicBezTo>
                <a:cubicBezTo>
                  <a:pt x="3166799" y="3794928"/>
                  <a:pt x="2906757" y="3738791"/>
                  <a:pt x="2741418" y="3773093"/>
                </a:cubicBezTo>
                <a:cubicBezTo>
                  <a:pt x="2576079" y="3807395"/>
                  <a:pt x="2378937" y="3728779"/>
                  <a:pt x="2177341" y="3773093"/>
                </a:cubicBezTo>
                <a:cubicBezTo>
                  <a:pt x="1975745" y="3817407"/>
                  <a:pt x="1809346" y="3720829"/>
                  <a:pt x="1613263" y="3773093"/>
                </a:cubicBezTo>
                <a:cubicBezTo>
                  <a:pt x="1417180" y="3825357"/>
                  <a:pt x="1252442" y="3728500"/>
                  <a:pt x="1049185" y="3773093"/>
                </a:cubicBezTo>
                <a:cubicBezTo>
                  <a:pt x="845928" y="3817686"/>
                  <a:pt x="672584" y="3713898"/>
                  <a:pt x="524592" y="3773093"/>
                </a:cubicBezTo>
                <a:cubicBezTo>
                  <a:pt x="376600" y="3832288"/>
                  <a:pt x="105548" y="3757345"/>
                  <a:pt x="0" y="3773093"/>
                </a:cubicBezTo>
                <a:cubicBezTo>
                  <a:pt x="-3638" y="3601995"/>
                  <a:pt x="26711" y="3349579"/>
                  <a:pt x="0" y="3234080"/>
                </a:cubicBezTo>
                <a:cubicBezTo>
                  <a:pt x="-26711" y="3118581"/>
                  <a:pt x="25309" y="2877193"/>
                  <a:pt x="0" y="2657335"/>
                </a:cubicBezTo>
                <a:cubicBezTo>
                  <a:pt x="-25309" y="2437477"/>
                  <a:pt x="6523" y="2293352"/>
                  <a:pt x="0" y="2080591"/>
                </a:cubicBezTo>
                <a:cubicBezTo>
                  <a:pt x="-6523" y="1867830"/>
                  <a:pt x="54200" y="1643721"/>
                  <a:pt x="0" y="1466116"/>
                </a:cubicBezTo>
                <a:cubicBezTo>
                  <a:pt x="-54200" y="1288512"/>
                  <a:pt x="30645" y="1121722"/>
                  <a:pt x="0" y="927103"/>
                </a:cubicBezTo>
                <a:cubicBezTo>
                  <a:pt x="-30645" y="732484"/>
                  <a:pt x="2532" y="232087"/>
                  <a:pt x="0" y="0"/>
                </a:cubicBezTo>
                <a:close/>
              </a:path>
              <a:path w="3948545" h="3773093" stroke="0" extrusionOk="0">
                <a:moveTo>
                  <a:pt x="0" y="0"/>
                </a:moveTo>
                <a:cubicBezTo>
                  <a:pt x="156023" y="-39596"/>
                  <a:pt x="284164" y="15648"/>
                  <a:pt x="524592" y="0"/>
                </a:cubicBezTo>
                <a:cubicBezTo>
                  <a:pt x="765020" y="-15648"/>
                  <a:pt x="862427" y="39213"/>
                  <a:pt x="970214" y="0"/>
                </a:cubicBezTo>
                <a:cubicBezTo>
                  <a:pt x="1078001" y="-39213"/>
                  <a:pt x="1413975" y="47530"/>
                  <a:pt x="1613263" y="0"/>
                </a:cubicBezTo>
                <a:cubicBezTo>
                  <a:pt x="1812551" y="-47530"/>
                  <a:pt x="1950971" y="51087"/>
                  <a:pt x="2137855" y="0"/>
                </a:cubicBezTo>
                <a:cubicBezTo>
                  <a:pt x="2324739" y="-51087"/>
                  <a:pt x="2547936" y="41160"/>
                  <a:pt x="2662447" y="0"/>
                </a:cubicBezTo>
                <a:cubicBezTo>
                  <a:pt x="2776958" y="-41160"/>
                  <a:pt x="3004816" y="36036"/>
                  <a:pt x="3305496" y="0"/>
                </a:cubicBezTo>
                <a:cubicBezTo>
                  <a:pt x="3606176" y="-36036"/>
                  <a:pt x="3629845" y="10787"/>
                  <a:pt x="3948545" y="0"/>
                </a:cubicBezTo>
                <a:cubicBezTo>
                  <a:pt x="3981236" y="217152"/>
                  <a:pt x="3944817" y="430292"/>
                  <a:pt x="3948545" y="614475"/>
                </a:cubicBezTo>
                <a:cubicBezTo>
                  <a:pt x="3952273" y="798659"/>
                  <a:pt x="3909872" y="929148"/>
                  <a:pt x="3948545" y="1078027"/>
                </a:cubicBezTo>
                <a:cubicBezTo>
                  <a:pt x="3987218" y="1226906"/>
                  <a:pt x="3894329" y="1406498"/>
                  <a:pt x="3948545" y="1541578"/>
                </a:cubicBezTo>
                <a:cubicBezTo>
                  <a:pt x="4002761" y="1676658"/>
                  <a:pt x="3887364" y="1890957"/>
                  <a:pt x="3948545" y="2080591"/>
                </a:cubicBezTo>
                <a:cubicBezTo>
                  <a:pt x="4009726" y="2270225"/>
                  <a:pt x="3938399" y="2438375"/>
                  <a:pt x="3948545" y="2657335"/>
                </a:cubicBezTo>
                <a:cubicBezTo>
                  <a:pt x="3958691" y="2876295"/>
                  <a:pt x="3935580" y="2949903"/>
                  <a:pt x="3948545" y="3083156"/>
                </a:cubicBezTo>
                <a:cubicBezTo>
                  <a:pt x="3961510" y="3216409"/>
                  <a:pt x="3902212" y="3579248"/>
                  <a:pt x="3948545" y="3773093"/>
                </a:cubicBezTo>
                <a:cubicBezTo>
                  <a:pt x="3814403" y="3838850"/>
                  <a:pt x="3612415" y="3722882"/>
                  <a:pt x="3384467" y="3773093"/>
                </a:cubicBezTo>
                <a:cubicBezTo>
                  <a:pt x="3156519" y="3823304"/>
                  <a:pt x="3101282" y="3767132"/>
                  <a:pt x="2820389" y="3773093"/>
                </a:cubicBezTo>
                <a:cubicBezTo>
                  <a:pt x="2539496" y="3779054"/>
                  <a:pt x="2480402" y="3712815"/>
                  <a:pt x="2177341" y="3773093"/>
                </a:cubicBezTo>
                <a:cubicBezTo>
                  <a:pt x="1874280" y="3833371"/>
                  <a:pt x="1771836" y="3751521"/>
                  <a:pt x="1613263" y="3773093"/>
                </a:cubicBezTo>
                <a:cubicBezTo>
                  <a:pt x="1454690" y="3794665"/>
                  <a:pt x="1311088" y="3737254"/>
                  <a:pt x="1167641" y="3773093"/>
                </a:cubicBezTo>
                <a:cubicBezTo>
                  <a:pt x="1024194" y="3808932"/>
                  <a:pt x="894364" y="3755123"/>
                  <a:pt x="682534" y="3773093"/>
                </a:cubicBezTo>
                <a:cubicBezTo>
                  <a:pt x="470704" y="3791063"/>
                  <a:pt x="263909" y="3769323"/>
                  <a:pt x="0" y="3773093"/>
                </a:cubicBezTo>
                <a:cubicBezTo>
                  <a:pt x="-30533" y="3528753"/>
                  <a:pt x="46982" y="3394443"/>
                  <a:pt x="0" y="3234080"/>
                </a:cubicBezTo>
                <a:cubicBezTo>
                  <a:pt x="-46982" y="3073717"/>
                  <a:pt x="34646" y="2940411"/>
                  <a:pt x="0" y="2695066"/>
                </a:cubicBezTo>
                <a:cubicBezTo>
                  <a:pt x="-34646" y="2449721"/>
                  <a:pt x="4908" y="2396621"/>
                  <a:pt x="0" y="2193784"/>
                </a:cubicBezTo>
                <a:cubicBezTo>
                  <a:pt x="-4908" y="1990947"/>
                  <a:pt x="31367" y="1931474"/>
                  <a:pt x="0" y="1767964"/>
                </a:cubicBezTo>
                <a:cubicBezTo>
                  <a:pt x="-31367" y="1604454"/>
                  <a:pt x="16749" y="1538666"/>
                  <a:pt x="0" y="1342143"/>
                </a:cubicBezTo>
                <a:cubicBezTo>
                  <a:pt x="-16749" y="1145620"/>
                  <a:pt x="26603" y="938253"/>
                  <a:pt x="0" y="765399"/>
                </a:cubicBezTo>
                <a:cubicBezTo>
                  <a:pt x="-26603" y="592545"/>
                  <a:pt x="40999" y="275372"/>
                  <a:pt x="0" y="0"/>
                </a:cubicBezTo>
                <a:close/>
              </a:path>
            </a:pathLst>
          </a:custGeom>
          <a:noFill/>
          <a:ln w="38100">
            <a:solidFill>
              <a:srgbClr val="1D676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800">
                <a:solidFill>
                  <a:schemeClr val="accent2">
                    <a:lumMod val="50000"/>
                  </a:schemeClr>
                </a:solidFill>
                <a:latin typeface="Calibri" panose="020F0502020204030204" pitchFamily="34" charset="0"/>
                <a:cs typeface="Calibri" panose="020F0502020204030204" pitchFamily="34" charset="0"/>
              </a:rPr>
              <a:t>Ông An kinh doanh đúng pháp luật. Việc ông An thay đổi quy mô SX, mặt hàng KD là quyền tự do của người kinh doanh và hình thức KD của ông đã được phòng thuế cho phép.</a:t>
            </a:r>
          </a:p>
        </p:txBody>
      </p:sp>
    </p:spTree>
    <p:extLst>
      <p:ext uri="{BB962C8B-B14F-4D97-AF65-F5344CB8AC3E}">
        <p14:creationId xmlns:p14="http://schemas.microsoft.com/office/powerpoint/2010/main" val="2711094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102078"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899831" y="1953549"/>
            <a:ext cx="6939720" cy="2800767"/>
          </a:xfrm>
          <a:prstGeom prst="rect">
            <a:avLst/>
          </a:prstGeom>
          <a:noFill/>
        </p:spPr>
        <p:txBody>
          <a:bodyPr wrap="none" rtlCol="0">
            <a:spAutoFit/>
          </a:bodyPr>
          <a:lstStyle/>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KHÁI NIỆM VỀ </a:t>
            </a:r>
          </a:p>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TỰ DO KINH DOANH</a:t>
            </a:r>
            <a:endParaRPr lang="zh-CN" altLang="en-US" sz="8800" b="1" dirty="0">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2102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8</a:t>
            </a:fld>
            <a:endParaRPr lang="en-US" altLang="vi-VN" sz="1400"/>
          </a:p>
        </p:txBody>
      </p:sp>
      <p:sp>
        <p:nvSpPr>
          <p:cNvPr id="13" name="Text Box 11"/>
          <p:cNvSpPr txBox="1">
            <a:spLocks noChangeArrowheads="1"/>
          </p:cNvSpPr>
          <p:nvPr/>
        </p:nvSpPr>
        <p:spPr bwMode="auto">
          <a:xfrm>
            <a:off x="2479494" y="161364"/>
            <a:ext cx="8409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QUAN SÁT HÌNH SAU VÀ CHO BIẾT ĐÂY LÀ HOẠT ĐỘNG GÌ?</a:t>
            </a:r>
          </a:p>
        </p:txBody>
      </p:sp>
      <p:pic>
        <p:nvPicPr>
          <p:cNvPr id="4" name="Picture 3" descr="A picture containing person, indoor, hospital room, people&#10;&#10;Description automatically generated">
            <a:extLst>
              <a:ext uri="{FF2B5EF4-FFF2-40B4-BE49-F238E27FC236}">
                <a16:creationId xmlns:a16="http://schemas.microsoft.com/office/drawing/2014/main" id="{7D7F2396-7FC5-FF4E-95C3-8ABAE8D03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200" y="1841500"/>
            <a:ext cx="4892773" cy="3035877"/>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669E166F-C840-9545-966B-841A61728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9396" y="1841500"/>
            <a:ext cx="4857403" cy="3035877"/>
          </a:xfrm>
          <a:prstGeom prst="rect">
            <a:avLst/>
          </a:prstGeom>
        </p:spPr>
      </p:pic>
      <p:sp>
        <p:nvSpPr>
          <p:cNvPr id="12" name="Rectangle 11">
            <a:extLst>
              <a:ext uri="{FF2B5EF4-FFF2-40B4-BE49-F238E27FC236}">
                <a16:creationId xmlns:a16="http://schemas.microsoft.com/office/drawing/2014/main" id="{274E4BCE-1C7C-EB4E-8C8F-DE702E1940E2}"/>
              </a:ext>
            </a:extLst>
          </p:cNvPr>
          <p:cNvSpPr/>
          <p:nvPr/>
        </p:nvSpPr>
        <p:spPr>
          <a:xfrm>
            <a:off x="3823854" y="5210320"/>
            <a:ext cx="4544291" cy="955964"/>
          </a:xfrm>
          <a:prstGeom prst="rect">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a:latin typeface="Calibri" panose="020F0502020204030204" pitchFamily="34" charset="0"/>
                <a:cs typeface="Calibri" panose="020F0502020204030204" pitchFamily="34" charset="0"/>
              </a:rPr>
              <a:t>HĐ SẢN XUẤT</a:t>
            </a:r>
          </a:p>
        </p:txBody>
      </p:sp>
    </p:spTree>
    <p:extLst>
      <p:ext uri="{BB962C8B-B14F-4D97-AF65-F5344CB8AC3E}">
        <p14:creationId xmlns:p14="http://schemas.microsoft.com/office/powerpoint/2010/main" val="3858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9</a:t>
            </a:fld>
            <a:endParaRPr lang="en-US" altLang="vi-VN" sz="1400"/>
          </a:p>
        </p:txBody>
      </p:sp>
      <p:sp>
        <p:nvSpPr>
          <p:cNvPr id="13" name="Text Box 11"/>
          <p:cNvSpPr txBox="1">
            <a:spLocks noChangeArrowheads="1"/>
          </p:cNvSpPr>
          <p:nvPr/>
        </p:nvSpPr>
        <p:spPr bwMode="auto">
          <a:xfrm>
            <a:off x="2479494" y="161364"/>
            <a:ext cx="8409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QUAN SÁT HÌNH SAU VÀ CHO BIẾT ĐÂY LÀ HOẠT ĐỘNG GÌ?</a:t>
            </a:r>
          </a:p>
        </p:txBody>
      </p:sp>
      <p:sp>
        <p:nvSpPr>
          <p:cNvPr id="12" name="Rectangle 11">
            <a:extLst>
              <a:ext uri="{FF2B5EF4-FFF2-40B4-BE49-F238E27FC236}">
                <a16:creationId xmlns:a16="http://schemas.microsoft.com/office/drawing/2014/main" id="{274E4BCE-1C7C-EB4E-8C8F-DE702E1940E2}"/>
              </a:ext>
            </a:extLst>
          </p:cNvPr>
          <p:cNvSpPr/>
          <p:nvPr/>
        </p:nvSpPr>
        <p:spPr>
          <a:xfrm>
            <a:off x="3823854" y="5210320"/>
            <a:ext cx="4544291" cy="955964"/>
          </a:xfrm>
          <a:prstGeom prst="rect">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latin typeface="Calibri" panose="020F0502020204030204" pitchFamily="34" charset="0"/>
                <a:cs typeface="Calibri" panose="020F0502020204030204" pitchFamily="34" charset="0"/>
              </a:rPr>
              <a:t>HĐ TRAO ĐỔI HÀNG HOÁ</a:t>
            </a:r>
          </a:p>
        </p:txBody>
      </p:sp>
      <p:pic>
        <p:nvPicPr>
          <p:cNvPr id="3" name="Picture 2" descr="A picture containing outdoor, marketplace, person, people&#10;&#10;Description automatically generated">
            <a:extLst>
              <a:ext uri="{FF2B5EF4-FFF2-40B4-BE49-F238E27FC236}">
                <a16:creationId xmlns:a16="http://schemas.microsoft.com/office/drawing/2014/main" id="{D25D5943-796B-3445-8934-8175CD699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771" y="1633682"/>
            <a:ext cx="4882451" cy="3007590"/>
          </a:xfrm>
          <a:prstGeom prst="rect">
            <a:avLst/>
          </a:prstGeom>
        </p:spPr>
      </p:pic>
      <p:pic>
        <p:nvPicPr>
          <p:cNvPr id="7" name="Picture 6" descr="A group of people in a market&#10;&#10;Description automatically generated with low confidence">
            <a:extLst>
              <a:ext uri="{FF2B5EF4-FFF2-40B4-BE49-F238E27FC236}">
                <a16:creationId xmlns:a16="http://schemas.microsoft.com/office/drawing/2014/main" id="{03F87A31-E5ED-D742-9FB4-D372721FD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142" y="1902046"/>
            <a:ext cx="4091709" cy="2767921"/>
          </a:xfrm>
          <a:prstGeom prst="rect">
            <a:avLst/>
          </a:prstGeom>
        </p:spPr>
      </p:pic>
    </p:spTree>
    <p:extLst>
      <p:ext uri="{BB962C8B-B14F-4D97-AF65-F5344CB8AC3E}">
        <p14:creationId xmlns:p14="http://schemas.microsoft.com/office/powerpoint/2010/main" val="1033584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计划书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951</Words>
  <Application>Microsoft Office PowerPoint</Application>
  <PresentationFormat>Widescreen</PresentationFormat>
  <Paragraphs>149</Paragraphs>
  <Slides>25</Slides>
  <Notes>25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等线</vt:lpstr>
      <vt:lpstr>等线 Light</vt:lpstr>
      <vt:lpstr>Algerian</vt:lpstr>
      <vt:lpstr>Arial</vt:lpstr>
      <vt:lpstr>Bahnschrift SemiBold Condensed</vt:lpstr>
      <vt:lpstr>Calibri</vt:lpstr>
      <vt:lpstr>Calibri Light</vt:lpstr>
      <vt:lpstr>Open Sans</vt:lpstr>
      <vt:lpstr>Roboto Medium</vt:lpstr>
      <vt:lpstr>Roboto Thin</vt:lpstr>
      <vt:lpstr>Source Sans Pro</vt:lpstr>
      <vt:lpstr>Times New Roman</vt:lpstr>
      <vt:lpstr>张海山锐线体简</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VAI TRÒ CỦA THUẾ</vt:lpstr>
      <vt:lpstr>PowerPoint Presentation</vt:lpstr>
      <vt:lpstr>TRÁCH NHIỆM CỦA CÔNG DÂN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Phạm Phương Trang</cp:lastModifiedBy>
  <cp:revision>80</cp:revision>
  <dcterms:created xsi:type="dcterms:W3CDTF">2018-07-12T01:56:03Z</dcterms:created>
  <dcterms:modified xsi:type="dcterms:W3CDTF">2022-02-04T17:13:36Z</dcterms:modified>
</cp:coreProperties>
</file>