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74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66" d="100"/>
          <a:sy n="66" d="100"/>
        </p:scale>
        <p:origin x="90" y="15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3/7/2022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0.jp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image" Target="../media/image11.jpg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e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4.jp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4" Type="http://schemas.openxmlformats.org/officeDocument/2006/relationships/slide" Target="slide7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973" y="1700808"/>
            <a:ext cx="7848872" cy="5328592"/>
          </a:xfrm>
        </p:spPr>
        <p:txBody>
          <a:bodyPr>
            <a:prstTxWarp prst="textArchUp">
              <a:avLst>
                <a:gd name="adj" fmla="val 10998481"/>
              </a:avLst>
            </a:prstTxWarp>
          </a:bodyPr>
          <a:lstStyle/>
          <a:p>
            <a:pPr algn="ctr"/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hôm</a:t>
            </a:r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nay!</a:t>
            </a:r>
            <a:endParaRPr lang="vi-VN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4012" y="3429000"/>
            <a:ext cx="7200800" cy="1287134"/>
          </a:xfrm>
        </p:spPr>
        <p:txBody>
          <a:bodyPr>
            <a:prstTxWarp prst="textChevronInverted">
              <a:avLst/>
            </a:prstTxWarp>
            <a:scene3d>
              <a:camera prst="obliqueBottomRight"/>
              <a:lightRig rig="threePt" dir="t"/>
            </a:scene3d>
          </a:bodyPr>
          <a:lstStyle/>
          <a:p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Phần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endParaRPr lang="vi-VN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95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290351" y="4532313"/>
            <a:ext cx="3766612" cy="2136775"/>
            <a:chOff x="187" y="1440"/>
            <a:chExt cx="1637" cy="1346"/>
          </a:xfrm>
        </p:grpSpPr>
        <p:sp>
          <p:nvSpPr>
            <p:cNvPr id="11291" name="Oval 22"/>
            <p:cNvSpPr>
              <a:spLocks noChangeArrowheads="1"/>
            </p:cNvSpPr>
            <p:nvPr/>
          </p:nvSpPr>
          <p:spPr bwMode="auto">
            <a:xfrm>
              <a:off x="220" y="2554"/>
              <a:ext cx="25" cy="2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2" name="Oval 24"/>
            <p:cNvSpPr>
              <a:spLocks noChangeArrowheads="1"/>
            </p:cNvSpPr>
            <p:nvPr/>
          </p:nvSpPr>
          <p:spPr bwMode="auto">
            <a:xfrm>
              <a:off x="591" y="1660"/>
              <a:ext cx="25" cy="2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3" name="Oval 26"/>
            <p:cNvSpPr>
              <a:spLocks noChangeArrowheads="1"/>
            </p:cNvSpPr>
            <p:nvPr/>
          </p:nvSpPr>
          <p:spPr bwMode="auto">
            <a:xfrm>
              <a:off x="1718" y="2554"/>
              <a:ext cx="25" cy="2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294" name="Group 62"/>
            <p:cNvGrpSpPr>
              <a:grpSpLocks/>
            </p:cNvGrpSpPr>
            <p:nvPr/>
          </p:nvGrpSpPr>
          <p:grpSpPr bwMode="auto">
            <a:xfrm>
              <a:off x="187" y="1440"/>
              <a:ext cx="1637" cy="1346"/>
              <a:chOff x="187" y="1440"/>
              <a:chExt cx="1637" cy="1346"/>
            </a:xfrm>
          </p:grpSpPr>
          <p:sp>
            <p:nvSpPr>
              <p:cNvPr id="11295" name="Line 16"/>
              <p:cNvSpPr>
                <a:spLocks noChangeShapeType="1"/>
              </p:cNvSpPr>
              <p:nvPr/>
            </p:nvSpPr>
            <p:spPr bwMode="auto">
              <a:xfrm flipH="1">
                <a:off x="230" y="1674"/>
                <a:ext cx="371" cy="890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6" name="Line 17"/>
              <p:cNvSpPr>
                <a:spLocks noChangeShapeType="1"/>
              </p:cNvSpPr>
              <p:nvPr/>
            </p:nvSpPr>
            <p:spPr bwMode="auto">
              <a:xfrm>
                <a:off x="601" y="1674"/>
                <a:ext cx="1127" cy="890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7" name="Line 18"/>
              <p:cNvSpPr>
                <a:spLocks noChangeShapeType="1"/>
              </p:cNvSpPr>
              <p:nvPr/>
            </p:nvSpPr>
            <p:spPr bwMode="auto">
              <a:xfrm>
                <a:off x="230" y="2564"/>
                <a:ext cx="1498" cy="1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98" name="Rectangle 23"/>
              <p:cNvSpPr>
                <a:spLocks noChangeArrowheads="1"/>
              </p:cNvSpPr>
              <p:nvPr/>
            </p:nvSpPr>
            <p:spPr bwMode="auto">
              <a:xfrm>
                <a:off x="187" y="2592"/>
                <a:ext cx="10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1299" name="Rectangle 25"/>
              <p:cNvSpPr>
                <a:spLocks noChangeArrowheads="1"/>
              </p:cNvSpPr>
              <p:nvPr/>
            </p:nvSpPr>
            <p:spPr bwMode="auto">
              <a:xfrm>
                <a:off x="556" y="1440"/>
                <a:ext cx="16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1300" name="Rectangle 27"/>
              <p:cNvSpPr>
                <a:spLocks noChangeArrowheads="1"/>
              </p:cNvSpPr>
              <p:nvPr/>
            </p:nvSpPr>
            <p:spPr bwMode="auto">
              <a:xfrm>
                <a:off x="1708" y="2592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9622804" y="4878615"/>
            <a:ext cx="2446959" cy="1755775"/>
            <a:chOff x="1838" y="1488"/>
            <a:chExt cx="1311" cy="1106"/>
          </a:xfrm>
        </p:grpSpPr>
        <p:sp>
          <p:nvSpPr>
            <p:cNvPr id="11281" name="Oval 38"/>
            <p:cNvSpPr>
              <a:spLocks noChangeArrowheads="1"/>
            </p:cNvSpPr>
            <p:nvPr/>
          </p:nvSpPr>
          <p:spPr bwMode="auto">
            <a:xfrm>
              <a:off x="1868" y="2375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2" name="Oval 40"/>
            <p:cNvSpPr>
              <a:spLocks noChangeArrowheads="1"/>
            </p:cNvSpPr>
            <p:nvPr/>
          </p:nvSpPr>
          <p:spPr bwMode="auto">
            <a:xfrm>
              <a:off x="2160" y="1680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3" name="Oval 42"/>
            <p:cNvSpPr>
              <a:spLocks noChangeArrowheads="1"/>
            </p:cNvSpPr>
            <p:nvPr/>
          </p:nvSpPr>
          <p:spPr bwMode="auto">
            <a:xfrm>
              <a:off x="3020" y="2373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284" name="Group 63"/>
            <p:cNvGrpSpPr>
              <a:grpSpLocks/>
            </p:cNvGrpSpPr>
            <p:nvPr/>
          </p:nvGrpSpPr>
          <p:grpSpPr bwMode="auto">
            <a:xfrm>
              <a:off x="1838" y="1488"/>
              <a:ext cx="1311" cy="1106"/>
              <a:chOff x="1824" y="1488"/>
              <a:chExt cx="1311" cy="1106"/>
            </a:xfrm>
          </p:grpSpPr>
          <p:sp>
            <p:nvSpPr>
              <p:cNvPr id="11285" name="Line 32"/>
              <p:cNvSpPr>
                <a:spLocks noChangeShapeType="1"/>
              </p:cNvSpPr>
              <p:nvPr/>
            </p:nvSpPr>
            <p:spPr bwMode="auto">
              <a:xfrm flipH="1">
                <a:off x="1871" y="1698"/>
                <a:ext cx="285" cy="68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86" name="Line 33"/>
              <p:cNvSpPr>
                <a:spLocks noChangeShapeType="1"/>
              </p:cNvSpPr>
              <p:nvPr/>
            </p:nvSpPr>
            <p:spPr bwMode="auto">
              <a:xfrm>
                <a:off x="2156" y="1698"/>
                <a:ext cx="859" cy="68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87" name="Line 34"/>
              <p:cNvSpPr>
                <a:spLocks noChangeShapeType="1"/>
              </p:cNvSpPr>
              <p:nvPr/>
            </p:nvSpPr>
            <p:spPr bwMode="auto">
              <a:xfrm>
                <a:off x="1871" y="2382"/>
                <a:ext cx="1144" cy="1"/>
              </a:xfrm>
              <a:prstGeom prst="line">
                <a:avLst/>
              </a:prstGeom>
              <a:noFill/>
              <a:ln w="317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88" name="Rectangle 39"/>
              <p:cNvSpPr>
                <a:spLocks noChangeArrowheads="1"/>
              </p:cNvSpPr>
              <p:nvPr/>
            </p:nvSpPr>
            <p:spPr bwMode="auto">
              <a:xfrm>
                <a:off x="1824" y="2400"/>
                <a:ext cx="15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B'</a:t>
                </a:r>
              </a:p>
            </p:txBody>
          </p:sp>
          <p:sp>
            <p:nvSpPr>
              <p:cNvPr id="11289" name="Rectangle 41"/>
              <p:cNvSpPr>
                <a:spLocks noChangeArrowheads="1"/>
              </p:cNvSpPr>
              <p:nvPr/>
            </p:nvSpPr>
            <p:spPr bwMode="auto">
              <a:xfrm>
                <a:off x="2102" y="1488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A'</a:t>
                </a:r>
              </a:p>
            </p:txBody>
          </p:sp>
          <p:sp>
            <p:nvSpPr>
              <p:cNvPr id="11290" name="Rectangle 43"/>
              <p:cNvSpPr>
                <a:spLocks noChangeArrowheads="1"/>
              </p:cNvSpPr>
              <p:nvPr/>
            </p:nvSpPr>
            <p:spPr bwMode="auto">
              <a:xfrm>
                <a:off x="2973" y="2400"/>
                <a:ext cx="16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C'</a:t>
                </a:r>
              </a:p>
            </p:txBody>
          </p:sp>
        </p:grpSp>
      </p:grpSp>
      <p:sp>
        <p:nvSpPr>
          <p:cNvPr id="110640" name="Text Box 48"/>
          <p:cNvSpPr txBox="1">
            <a:spLocks noChangeArrowheads="1"/>
          </p:cNvSpPr>
          <p:nvPr/>
        </p:nvSpPr>
        <p:spPr bwMode="auto">
          <a:xfrm>
            <a:off x="187146" y="2900065"/>
            <a:ext cx="374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/83)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641" name="Text Box 49"/>
          <p:cNvSpPr txBox="1">
            <a:spLocks noChangeArrowheads="1"/>
          </p:cNvSpPr>
          <p:nvPr/>
        </p:nvSpPr>
        <p:spPr bwMode="auto">
          <a:xfrm>
            <a:off x="16307" y="3683794"/>
            <a:ext cx="12172518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270" name="Group 43"/>
          <p:cNvGrpSpPr>
            <a:grpSpLocks/>
          </p:cNvGrpSpPr>
          <p:nvPr/>
        </p:nvGrpSpPr>
        <p:grpSpPr bwMode="auto">
          <a:xfrm>
            <a:off x="0" y="4725988"/>
            <a:ext cx="4935754" cy="2092325"/>
            <a:chOff x="441325" y="2057400"/>
            <a:chExt cx="4740275" cy="2092325"/>
          </a:xfrm>
        </p:grpSpPr>
        <p:sp>
          <p:nvSpPr>
            <p:cNvPr id="11272" name="Line 65"/>
            <p:cNvSpPr>
              <a:spLocks noChangeShapeType="1"/>
            </p:cNvSpPr>
            <p:nvPr/>
          </p:nvSpPr>
          <p:spPr bwMode="auto">
            <a:xfrm flipH="1">
              <a:off x="1116013" y="2057400"/>
              <a:ext cx="11112" cy="194310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3" name="Line 66"/>
            <p:cNvSpPr>
              <a:spLocks noChangeShapeType="1"/>
            </p:cNvSpPr>
            <p:nvPr/>
          </p:nvSpPr>
          <p:spPr bwMode="auto">
            <a:xfrm>
              <a:off x="533400" y="3124200"/>
              <a:ext cx="44958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274" name="Text Box 67"/>
            <p:cNvSpPr txBox="1">
              <a:spLocks noChangeArrowheads="1"/>
            </p:cNvSpPr>
            <p:nvPr/>
          </p:nvSpPr>
          <p:spPr bwMode="auto">
            <a:xfrm>
              <a:off x="441325" y="23622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NI-Times" pitchFamily="2" charset="0"/>
                </a:rPr>
                <a:t>GT</a:t>
              </a:r>
            </a:p>
          </p:txBody>
        </p:sp>
        <p:sp>
          <p:nvSpPr>
            <p:cNvPr id="11275" name="Text Box 68"/>
            <p:cNvSpPr txBox="1">
              <a:spLocks noChangeArrowheads="1"/>
            </p:cNvSpPr>
            <p:nvPr/>
          </p:nvSpPr>
          <p:spPr bwMode="auto">
            <a:xfrm>
              <a:off x="441325" y="3467100"/>
              <a:ext cx="685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NI-Times" pitchFamily="2" charset="0"/>
                </a:rPr>
                <a:t>KL</a:t>
              </a:r>
            </a:p>
          </p:txBody>
        </p:sp>
        <p:grpSp>
          <p:nvGrpSpPr>
            <p:cNvPr id="11276" name="Group 69"/>
            <p:cNvGrpSpPr>
              <a:grpSpLocks/>
            </p:cNvGrpSpPr>
            <p:nvPr/>
          </p:nvGrpSpPr>
          <p:grpSpPr bwMode="auto">
            <a:xfrm>
              <a:off x="1355725" y="2324100"/>
              <a:ext cx="2438400" cy="495300"/>
              <a:chOff x="672" y="2880"/>
              <a:chExt cx="1536" cy="312"/>
            </a:xfrm>
          </p:grpSpPr>
          <p:sp>
            <p:nvSpPr>
              <p:cNvPr id="11279" name="Text Box 70"/>
              <p:cNvSpPr txBox="1">
                <a:spLocks noChangeArrowheads="1"/>
              </p:cNvSpPr>
              <p:nvPr/>
            </p:nvSpPr>
            <p:spPr bwMode="auto">
              <a:xfrm>
                <a:off x="672" y="2880"/>
                <a:ext cx="15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ym typeface="Symbol" panose="05050102010706020507" pitchFamily="18" charset="2"/>
                  </a:rPr>
                  <a:t></a:t>
                </a:r>
                <a:r>
                  <a:rPr lang="en-US" altLang="en-US" sz="2000" b="1"/>
                  <a:t>A’B’C’      </a:t>
                </a:r>
                <a:r>
                  <a:rPr lang="en-US" altLang="en-US" sz="2000" b="1">
                    <a:sym typeface="Symbol" panose="05050102010706020507" pitchFamily="18" charset="2"/>
                  </a:rPr>
                  <a:t></a:t>
                </a:r>
                <a:r>
                  <a:rPr lang="en-US" altLang="en-US" sz="2000" b="1"/>
                  <a:t>ABC</a:t>
                </a:r>
                <a:endParaRPr lang="en-US" altLang="en-US" sz="2000" b="1">
                  <a:latin typeface="MS Song" pitchFamily="49" charset="-122"/>
                  <a:ea typeface="MS Song" pitchFamily="49" charset="-122"/>
                </a:endParaRPr>
              </a:p>
            </p:txBody>
          </p:sp>
          <p:sp>
            <p:nvSpPr>
              <p:cNvPr id="11280" name="Text Box 71"/>
              <p:cNvSpPr txBox="1">
                <a:spLocks noChangeArrowheads="1"/>
              </p:cNvSpPr>
              <p:nvPr/>
            </p:nvSpPr>
            <p:spPr bwMode="auto">
              <a:xfrm rot="5400000">
                <a:off x="1282" y="2923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S</a:t>
                </a:r>
              </a:p>
            </p:txBody>
          </p:sp>
        </p:grpSp>
        <p:graphicFrame>
          <p:nvGraphicFramePr>
            <p:cNvPr id="11277" name="Object 72"/>
            <p:cNvGraphicFramePr>
              <a:graphicFrameLocks noChangeAspect="1"/>
            </p:cNvGraphicFramePr>
            <p:nvPr/>
          </p:nvGraphicFramePr>
          <p:xfrm>
            <a:off x="3540125" y="2136775"/>
            <a:ext cx="1641475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4" imgW="812447" imgH="431613" progId="Equation.DSMT4">
                    <p:embed/>
                  </p:oleObj>
                </mc:Choice>
                <mc:Fallback>
                  <p:oleObj name="Equation" r:id="rId4" imgW="812447" imgH="431613" progId="Equation.DSMT4">
                    <p:embed/>
                    <p:pic>
                      <p:nvPicPr>
                        <p:cNvPr id="11277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125" y="2136775"/>
                          <a:ext cx="1641475" cy="87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8" name="Object 73"/>
            <p:cNvGraphicFramePr>
              <a:graphicFrameLocks noChangeAspect="1"/>
            </p:cNvGraphicFramePr>
            <p:nvPr/>
          </p:nvGraphicFramePr>
          <p:xfrm>
            <a:off x="1938338" y="3276600"/>
            <a:ext cx="1487487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6" imgW="736600" imgH="431800" progId="Equation.DSMT4">
                    <p:embed/>
                  </p:oleObj>
                </mc:Choice>
                <mc:Fallback>
                  <p:oleObj name="Equation" r:id="rId6" imgW="736600" imgH="431800" progId="Equation.DSMT4">
                    <p:embed/>
                    <p:pic>
                      <p:nvPicPr>
                        <p:cNvPr id="11278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3276600"/>
                          <a:ext cx="1487487" cy="873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1" name="Rectangle 44"/>
          <p:cNvSpPr>
            <a:spLocks noChangeArrowheads="1"/>
          </p:cNvSpPr>
          <p:nvPr/>
        </p:nvSpPr>
        <p:spPr bwMode="auto">
          <a:xfrm>
            <a:off x="16307" y="1342499"/>
            <a:ext cx="6078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139637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0" grpId="0"/>
      <p:bldP spid="1106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0" y="1524001"/>
            <a:ext cx="12188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1" name="Text Box 17"/>
          <p:cNvSpPr txBox="1">
            <a:spLocks noChangeArrowheads="1"/>
          </p:cNvSpPr>
          <p:nvPr/>
        </p:nvSpPr>
        <p:spPr bwMode="auto">
          <a:xfrm>
            <a:off x="-1" y="917576"/>
            <a:ext cx="1218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2" name="Rectangle 44"/>
          <p:cNvSpPr>
            <a:spLocks noChangeArrowheads="1"/>
          </p:cNvSpPr>
          <p:nvPr/>
        </p:nvSpPr>
        <p:spPr bwMode="auto">
          <a:xfrm>
            <a:off x="-1" y="130175"/>
            <a:ext cx="1218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0" y="3748088"/>
            <a:ext cx="12188824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3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altLang="en-US" sz="23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-5692" y="4354325"/>
            <a:ext cx="12194516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530" y="4815990"/>
            <a:ext cx="12188293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hai đường cao tương ứng của hai tam giác đồng dạng bằng tỉ số đồng dạng.</a:t>
            </a:r>
          </a:p>
        </p:txBody>
      </p:sp>
    </p:spTree>
    <p:extLst>
      <p:ext uri="{BB962C8B-B14F-4D97-AF65-F5344CB8AC3E}">
        <p14:creationId xmlns:p14="http://schemas.microsoft.com/office/powerpoint/2010/main" val="299701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8"/>
          <p:cNvSpPr txBox="1">
            <a:spLocks noChangeArrowheads="1"/>
          </p:cNvSpPr>
          <p:nvPr/>
        </p:nvSpPr>
        <p:spPr bwMode="auto">
          <a:xfrm>
            <a:off x="-1" y="1295401"/>
            <a:ext cx="1089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-21014" y="2962275"/>
            <a:ext cx="27019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Book-Antiqua" panose="020B7200000000000000" pitchFamily="34" charset="0"/>
              </a:rPr>
              <a:t>A.   S</a:t>
            </a:r>
            <a:r>
              <a:rPr lang="en-US" altLang="en-US" sz="2400" b="1" baseline="-25000">
                <a:latin typeface=".VnBook-Antiqua" panose="020B7200000000000000" pitchFamily="34" charset="0"/>
              </a:rPr>
              <a:t>ABC </a:t>
            </a:r>
            <a:r>
              <a:rPr lang="en-US" altLang="en-US" sz="2400" b="1">
                <a:latin typeface=".VnBook-Antiqua" panose="020B7200000000000000" pitchFamily="34" charset="0"/>
              </a:rPr>
              <a:t>= 30cm</a:t>
            </a:r>
            <a:r>
              <a:rPr lang="en-US" altLang="en-US" sz="2400" b="1" baseline="30000">
                <a:latin typeface=".VnBook-Antiqua" panose="020B7200000000000000" pitchFamily="34" charset="0"/>
              </a:rPr>
              <a:t>2</a:t>
            </a:r>
            <a:endParaRPr lang="en-US" altLang="en-US" sz="2400" b="1">
              <a:latin typeface=".VnBook-Antiqua" panose="020B7200000000000000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-21014" y="3721097"/>
            <a:ext cx="26828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Book-Antiqua" panose="020B7200000000000000" pitchFamily="34" charset="0"/>
              </a:rPr>
              <a:t>B.   S</a:t>
            </a:r>
            <a:r>
              <a:rPr lang="en-US" altLang="en-US" sz="2400" b="1" baseline="-25000" dirty="0">
                <a:latin typeface=".VnBook-Antiqua" panose="020B7200000000000000" pitchFamily="34" charset="0"/>
              </a:rPr>
              <a:t>ABC </a:t>
            </a:r>
            <a:r>
              <a:rPr lang="en-US" altLang="en-US" sz="2400" b="1" dirty="0">
                <a:latin typeface=".VnBook-Antiqua" panose="020B7200000000000000" pitchFamily="34" charset="0"/>
              </a:rPr>
              <a:t>= 90cm</a:t>
            </a:r>
            <a:r>
              <a:rPr lang="en-US" altLang="en-US" sz="2400" b="1" baseline="30000" dirty="0">
                <a:latin typeface=".VnBook-Antiqua" panose="020B7200000000000000" pitchFamily="34" charset="0"/>
              </a:rPr>
              <a:t>2</a:t>
            </a:r>
            <a:endParaRPr lang="en-US" altLang="en-US" sz="2400" b="1" dirty="0">
              <a:latin typeface=".VnBook-Antiqua" panose="020B7200000000000000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-21042" y="4469034"/>
            <a:ext cx="26828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Book-Antiqua" panose="020B7200000000000000" pitchFamily="34" charset="0"/>
              </a:rPr>
              <a:t>C.   S</a:t>
            </a:r>
            <a:r>
              <a:rPr lang="en-US" altLang="en-US" sz="2400" b="1" baseline="-25000" dirty="0">
                <a:latin typeface=".VnBook-Antiqua" panose="020B7200000000000000" pitchFamily="34" charset="0"/>
              </a:rPr>
              <a:t>ABC </a:t>
            </a:r>
            <a:r>
              <a:rPr lang="en-US" altLang="en-US" sz="2400" b="1" dirty="0">
                <a:latin typeface=".VnBook-Antiqua" panose="020B7200000000000000" pitchFamily="34" charset="0"/>
              </a:rPr>
              <a:t>= 10cm</a:t>
            </a:r>
            <a:r>
              <a:rPr lang="en-US" altLang="en-US" sz="2400" b="1" baseline="30000" dirty="0">
                <a:latin typeface=".VnBook-Antiqua" panose="020B7200000000000000" pitchFamily="34" charset="0"/>
              </a:rPr>
              <a:t>2</a:t>
            </a:r>
            <a:endParaRPr lang="en-US" altLang="en-US" sz="2400" b="1" dirty="0">
              <a:latin typeface=".VnBook-Antiqua" panose="020B7200000000000000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27272" y="5131246"/>
            <a:ext cx="31591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Book-Antiqua" panose="020B7200000000000000" pitchFamily="34" charset="0"/>
              </a:rPr>
              <a:t>D.   S</a:t>
            </a:r>
            <a:r>
              <a:rPr lang="en-US" altLang="en-US" sz="2400" b="1" baseline="-25000" dirty="0">
                <a:latin typeface=".VnBook-Antiqua" panose="020B7200000000000000" pitchFamily="34" charset="0"/>
              </a:rPr>
              <a:t>ABC </a:t>
            </a:r>
            <a:r>
              <a:rPr lang="en-US" altLang="en-US" sz="2400" b="1" dirty="0">
                <a:latin typeface=".VnBook-Antiqua" panose="020B7200000000000000" pitchFamily="34" charset="0"/>
              </a:rPr>
              <a:t>= 270cm</a:t>
            </a:r>
            <a:r>
              <a:rPr lang="en-US" altLang="en-US" sz="2400" b="1" baseline="30000" dirty="0">
                <a:latin typeface=".VnBook-Antiqua" panose="020B7200000000000000" pitchFamily="34" charset="0"/>
              </a:rPr>
              <a:t>2</a:t>
            </a:r>
            <a:endParaRPr lang="en-US" altLang="en-US" sz="2400" b="1" dirty="0">
              <a:latin typeface=".VnBook-Antiqua" panose="020B7200000000000000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-111" y="1741490"/>
            <a:ext cx="10818924" cy="461963"/>
            <a:chOff x="-818" y="1430"/>
            <a:chExt cx="6626" cy="291"/>
          </a:xfrm>
        </p:grpSpPr>
        <p:sp>
          <p:nvSpPr>
            <p:cNvPr id="13324" name="Text Box 20"/>
            <p:cNvSpPr txBox="1">
              <a:spLocks noChangeArrowheads="1"/>
            </p:cNvSpPr>
            <p:nvPr/>
          </p:nvSpPr>
          <p:spPr bwMode="auto">
            <a:xfrm>
              <a:off x="-818" y="1430"/>
              <a:ext cx="66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Cho 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ABC       DEF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       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S</a:t>
              </a:r>
              <a:r>
                <a:rPr lang="en-US" altLang="en-US" sz="2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DEF 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 90cm</a:t>
              </a:r>
              <a:r>
                <a:rPr lang="en-US" altLang="en-US" sz="2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Khi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đó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ta </a:t>
              </a:r>
              <a:r>
                <a:rPr lang="en-US" alt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: </a:t>
              </a:r>
            </a:p>
          </p:txBody>
        </p:sp>
        <p:sp>
          <p:nvSpPr>
            <p:cNvPr id="13325" name="Text Box 29"/>
            <p:cNvSpPr txBox="1">
              <a:spLocks noChangeArrowheads="1"/>
            </p:cNvSpPr>
            <p:nvPr/>
          </p:nvSpPr>
          <p:spPr bwMode="auto">
            <a:xfrm rot="5400000">
              <a:off x="417" y="142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/>
                <a:t>S</a:t>
              </a:r>
            </a:p>
          </p:txBody>
        </p:sp>
      </p:grp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0" y="4469034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20585"/>
              </p:ext>
            </p:extLst>
          </p:nvPr>
        </p:nvGraphicFramePr>
        <p:xfrm>
          <a:off x="3646140" y="1658146"/>
          <a:ext cx="9350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4" imgW="520474" imgH="393529" progId="Equation.DSMT4">
                  <p:embed/>
                </p:oleObj>
              </mc:Choice>
              <mc:Fallback>
                <p:oleObj name="Equation" r:id="rId4" imgW="520474" imgH="393529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140" y="1658146"/>
                        <a:ext cx="9350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-1" y="838201"/>
            <a:ext cx="1218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tập: </a:t>
            </a:r>
          </a:p>
        </p:txBody>
      </p:sp>
      <p:sp>
        <p:nvSpPr>
          <p:cNvPr id="13323" name="Rectangle 44"/>
          <p:cNvSpPr>
            <a:spLocks noChangeArrowheads="1"/>
          </p:cNvSpPr>
          <p:nvPr/>
        </p:nvSpPr>
        <p:spPr bwMode="auto">
          <a:xfrm>
            <a:off x="-1" y="130175"/>
            <a:ext cx="1218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22939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1"/>
          <p:cNvSpPr txBox="1">
            <a:spLocks noChangeArrowheads="1"/>
          </p:cNvSpPr>
          <p:nvPr/>
        </p:nvSpPr>
        <p:spPr bwMode="auto">
          <a:xfrm>
            <a:off x="18425" y="807116"/>
            <a:ext cx="12170399" cy="461665"/>
          </a:xfrm>
          <a:prstGeom prst="rect">
            <a:avLst/>
          </a:prstGeom>
          <a:noFill/>
          <a:ln w="9525">
            <a:solidFill>
              <a:schemeClr val="bg1">
                <a:alpha val="89803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546500"/>
              </p:ext>
            </p:extLst>
          </p:nvPr>
        </p:nvGraphicFramePr>
        <p:xfrm>
          <a:off x="6105282" y="1912589"/>
          <a:ext cx="298608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1346200" imgH="457200" progId="Equation.DSMT4">
                  <p:embed/>
                </p:oleObj>
              </mc:Choice>
              <mc:Fallback>
                <p:oleObj name="Equation" r:id="rId4" imgW="1346200" imgH="457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282" y="1912589"/>
                        <a:ext cx="298608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689975" y="2396516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1" name="Group 26"/>
          <p:cNvGrpSpPr>
            <a:grpSpLocks/>
          </p:cNvGrpSpPr>
          <p:nvPr/>
        </p:nvGrpSpPr>
        <p:grpSpPr bwMode="auto">
          <a:xfrm>
            <a:off x="189756" y="2451101"/>
            <a:ext cx="4419600" cy="3194050"/>
            <a:chOff x="571500" y="1519535"/>
            <a:chExt cx="4419600" cy="3193753"/>
          </a:xfrm>
        </p:grpSpPr>
        <p:sp>
          <p:nvSpPr>
            <p:cNvPr id="14346" name="TextBox 12"/>
            <p:cNvSpPr txBox="1">
              <a:spLocks noChangeArrowheads="1"/>
            </p:cNvSpPr>
            <p:nvPr/>
          </p:nvSpPr>
          <p:spPr bwMode="auto">
            <a:xfrm>
              <a:off x="3000375" y="1519535"/>
              <a:ext cx="5715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47" name="TextBox 13"/>
            <p:cNvSpPr txBox="1">
              <a:spLocks noChangeArrowheads="1"/>
            </p:cNvSpPr>
            <p:nvPr/>
          </p:nvSpPr>
          <p:spPr bwMode="auto">
            <a:xfrm>
              <a:off x="571500" y="3352800"/>
              <a:ext cx="5715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348" name="TextBox 14"/>
            <p:cNvSpPr txBox="1">
              <a:spLocks noChangeArrowheads="1"/>
            </p:cNvSpPr>
            <p:nvPr/>
          </p:nvSpPr>
          <p:spPr bwMode="auto">
            <a:xfrm>
              <a:off x="3000375" y="3581400"/>
              <a:ext cx="5715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4349" name="TextBox 15"/>
            <p:cNvSpPr txBox="1">
              <a:spLocks noChangeArrowheads="1"/>
            </p:cNvSpPr>
            <p:nvPr/>
          </p:nvSpPr>
          <p:spPr bwMode="auto">
            <a:xfrm>
              <a:off x="4419600" y="3352800"/>
              <a:ext cx="5715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3" name="Right Triangle 22"/>
            <p:cNvSpPr/>
            <p:nvPr/>
          </p:nvSpPr>
          <p:spPr>
            <a:xfrm rot="8543203">
              <a:off x="1271588" y="2573537"/>
              <a:ext cx="2867025" cy="213975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Connector 24"/>
            <p:cNvCxnSpPr>
              <a:stCxn id="23" idx="2"/>
            </p:cNvCxnSpPr>
            <p:nvPr/>
          </p:nvCxnSpPr>
          <p:spPr>
            <a:xfrm rot="16200000" flipH="1">
              <a:off x="2340055" y="2768781"/>
              <a:ext cx="1722277" cy="26988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2964666" y="2107643"/>
              <a:ext cx="214293" cy="1428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143250" y="2143365"/>
              <a:ext cx="214313" cy="1428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14688" y="3357689"/>
              <a:ext cx="21431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284551" y="3500551"/>
              <a:ext cx="287311" cy="158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18640"/>
              </p:ext>
            </p:extLst>
          </p:nvPr>
        </p:nvGraphicFramePr>
        <p:xfrm>
          <a:off x="6105053" y="3217864"/>
          <a:ext cx="30162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6" imgW="1358900" imgH="457200" progId="Equation.DSMT4">
                  <p:embed/>
                </p:oleObj>
              </mc:Choice>
              <mc:Fallback>
                <p:oleObj name="Equation" r:id="rId6" imgW="1358900" imgH="457200" progId="Equation.DSMT4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053" y="3217864"/>
                        <a:ext cx="301625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8689974" y="3712858"/>
            <a:ext cx="1214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4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03442"/>
              </p:ext>
            </p:extLst>
          </p:nvPr>
        </p:nvGraphicFramePr>
        <p:xfrm>
          <a:off x="6073436" y="4523138"/>
          <a:ext cx="26165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8" imgW="1218671" imgH="634725" progId="Equation.DSMT4">
                  <p:embed/>
                </p:oleObj>
              </mc:Choice>
              <mc:Fallback>
                <p:oleObj name="Equation" r:id="rId8" imgW="1218671" imgH="634725" progId="Equation.DSMT4">
                  <p:embed/>
                  <p:pic>
                    <p:nvPicPr>
                      <p:cNvPr id="1434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436" y="4523138"/>
                        <a:ext cx="261653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3"/>
          <p:cNvSpPr>
            <a:spLocks noChangeArrowheads="1"/>
          </p:cNvSpPr>
          <p:nvPr/>
        </p:nvSpPr>
        <p:spPr bwMode="auto">
          <a:xfrm>
            <a:off x="-1" y="76201"/>
            <a:ext cx="12188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ĐỒNG DẠNG CỦA TAM GIÁC VUÔNG. LUYỆN TẬP.</a:t>
            </a:r>
          </a:p>
        </p:txBody>
      </p:sp>
    </p:spTree>
    <p:extLst>
      <p:ext uri="{BB962C8B-B14F-4D97-AF65-F5344CB8AC3E}">
        <p14:creationId xmlns:p14="http://schemas.microsoft.com/office/powerpoint/2010/main" val="134510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3200"/>
            <a:ext cx="121888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(</a:t>
            </a:r>
            <a:r>
              <a:rPr lang="en-US" altLang="en-US" sz="2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SGK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51, tam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A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Cho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= 12,45 cm, AC = 20,50 cm.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BC, AH, BH </a:t>
            </a:r>
            <a:r>
              <a:rPr lang="en-US" altLang="en-US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en-US" sz="2200" dirty="0">
                <a:solidFill>
                  <a:srgbClr val="000000"/>
                </a:solidFill>
                <a:latin typeface="Open Sans" pitchFamily="34" charset="0"/>
                <a:cs typeface="Open Sans" pitchFamily="34" charset="0"/>
              </a:rPr>
              <a:t>.</a:t>
            </a:r>
            <a:endParaRPr lang="en-US" altLang="en-US" sz="2200" dirty="0"/>
          </a:p>
        </p:txBody>
      </p:sp>
      <p:pic>
        <p:nvPicPr>
          <p:cNvPr id="47107" name="Picture 3" descr="Giải bài 49 trang 84 SGK Toán 8 Tập 2 | Giải toán lớp 8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760382"/>
            <a:ext cx="6094413" cy="5097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1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53" y="0"/>
            <a:ext cx="12195778" cy="1239837"/>
          </a:xfrm>
        </p:spPr>
        <p:txBody>
          <a:bodyPr/>
          <a:lstStyle/>
          <a:p>
            <a:pPr algn="ctr"/>
            <a:r>
              <a:rPr lang="en-US" b="1" dirty="0" smtClean="0"/>
              <a:t>HƯỚNG DẪN VỀ NHÀ</a:t>
            </a:r>
            <a:endParaRPr lang="vi-V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12188825" cy="5373216"/>
          </a:xfrm>
        </p:spPr>
        <p:txBody>
          <a:bodyPr/>
          <a:lstStyle/>
          <a:p>
            <a:r>
              <a:rPr lang="en-US" dirty="0" smtClean="0"/>
              <a:t>HS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ở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endParaRPr lang="en-US" dirty="0" smtClean="0"/>
          </a:p>
          <a:p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46, 47, 48, 49, 50, 51, 52 (</a:t>
            </a:r>
            <a:r>
              <a:rPr lang="en-US" dirty="0" err="1" smtClean="0"/>
              <a:t>sgk</a:t>
            </a:r>
            <a:r>
              <a:rPr lang="en-US" dirty="0" smtClean="0"/>
              <a:t>/84-85)</a:t>
            </a:r>
          </a:p>
          <a:p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them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 smtClean="0"/>
          </a:p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kiểm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30’</a:t>
            </a:r>
          </a:p>
          <a:p>
            <a:r>
              <a:rPr lang="en-US" dirty="0" smtClean="0"/>
              <a:t>HS </a:t>
            </a:r>
            <a:r>
              <a:rPr lang="en-US" dirty="0" err="1" smtClean="0"/>
              <a:t>soạn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9: </a:t>
            </a:r>
            <a:r>
              <a:rPr lang="en-US" dirty="0" err="1" smtClean="0"/>
              <a:t>Ứng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III.</a:t>
            </a:r>
          </a:p>
          <a:p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, </a:t>
            </a:r>
            <a:r>
              <a:rPr lang="en-US" dirty="0" err="1" smtClean="0"/>
              <a:t>hẹn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ở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!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6291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-1" y="812655"/>
            <a:ext cx="1218882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1)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các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trường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hợp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tam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giác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?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91952" y="1981045"/>
            <a:ext cx="3127620" cy="2895910"/>
            <a:chOff x="3432" y="2736"/>
            <a:chExt cx="2419" cy="1458"/>
          </a:xfrm>
        </p:grpSpPr>
        <p:grpSp>
          <p:nvGrpSpPr>
            <p:cNvPr id="3097" name="Group 74"/>
            <p:cNvGrpSpPr>
              <a:grpSpLocks/>
            </p:cNvGrpSpPr>
            <p:nvPr/>
          </p:nvGrpSpPr>
          <p:grpSpPr bwMode="auto">
            <a:xfrm>
              <a:off x="3432" y="2736"/>
              <a:ext cx="2419" cy="1458"/>
              <a:chOff x="3432" y="2736"/>
              <a:chExt cx="2419" cy="1458"/>
            </a:xfrm>
          </p:grpSpPr>
          <p:sp>
            <p:nvSpPr>
              <p:cNvPr id="3100" name="AutoShape 61"/>
              <p:cNvSpPr>
                <a:spLocks noChangeArrowheads="1"/>
              </p:cNvSpPr>
              <p:nvPr/>
            </p:nvSpPr>
            <p:spPr bwMode="auto">
              <a:xfrm>
                <a:off x="3624" y="2928"/>
                <a:ext cx="936" cy="1200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01" name="AutoShape 62"/>
              <p:cNvSpPr>
                <a:spLocks noChangeArrowheads="1"/>
              </p:cNvSpPr>
              <p:nvPr/>
            </p:nvSpPr>
            <p:spPr bwMode="auto">
              <a:xfrm>
                <a:off x="5028" y="3300"/>
                <a:ext cx="540" cy="804"/>
              </a:xfrm>
              <a:prstGeom prst="rtTriangl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02" name="Text Box 66"/>
              <p:cNvSpPr txBox="1">
                <a:spLocks noChangeArrowheads="1"/>
              </p:cNvSpPr>
              <p:nvPr/>
            </p:nvSpPr>
            <p:spPr bwMode="auto">
              <a:xfrm>
                <a:off x="3432" y="3996"/>
                <a:ext cx="26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3103" name="Text Box 67"/>
              <p:cNvSpPr txBox="1">
                <a:spLocks noChangeArrowheads="1"/>
              </p:cNvSpPr>
              <p:nvPr/>
            </p:nvSpPr>
            <p:spPr bwMode="auto">
              <a:xfrm>
                <a:off x="4524" y="4008"/>
                <a:ext cx="26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3104" name="Text Box 68"/>
              <p:cNvSpPr txBox="1">
                <a:spLocks noChangeArrowheads="1"/>
              </p:cNvSpPr>
              <p:nvPr/>
            </p:nvSpPr>
            <p:spPr bwMode="auto">
              <a:xfrm>
                <a:off x="3516" y="2736"/>
                <a:ext cx="27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3105" name="Text Box 69"/>
              <p:cNvSpPr txBox="1">
                <a:spLocks noChangeArrowheads="1"/>
              </p:cNvSpPr>
              <p:nvPr/>
            </p:nvSpPr>
            <p:spPr bwMode="auto">
              <a:xfrm>
                <a:off x="4788" y="3988"/>
                <a:ext cx="28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A’</a:t>
                </a:r>
              </a:p>
            </p:txBody>
          </p:sp>
          <p:sp>
            <p:nvSpPr>
              <p:cNvPr id="3106" name="Text Box 70"/>
              <p:cNvSpPr txBox="1">
                <a:spLocks noChangeArrowheads="1"/>
              </p:cNvSpPr>
              <p:nvPr/>
            </p:nvSpPr>
            <p:spPr bwMode="auto">
              <a:xfrm>
                <a:off x="5549" y="4008"/>
                <a:ext cx="30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B’</a:t>
                </a:r>
              </a:p>
            </p:txBody>
          </p:sp>
          <p:sp>
            <p:nvSpPr>
              <p:cNvPr id="3107" name="Text Box 71"/>
              <p:cNvSpPr txBox="1">
                <a:spLocks noChangeArrowheads="1"/>
              </p:cNvSpPr>
              <p:nvPr/>
            </p:nvSpPr>
            <p:spPr bwMode="auto">
              <a:xfrm>
                <a:off x="4944" y="3036"/>
                <a:ext cx="311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C’</a:t>
                </a:r>
              </a:p>
            </p:txBody>
          </p:sp>
        </p:grpSp>
        <p:sp>
          <p:nvSpPr>
            <p:cNvPr id="3098" name="Rectangle 75"/>
            <p:cNvSpPr>
              <a:spLocks noChangeArrowheads="1"/>
            </p:cNvSpPr>
            <p:nvPr/>
          </p:nvSpPr>
          <p:spPr bwMode="auto">
            <a:xfrm>
              <a:off x="3624" y="4032"/>
              <a:ext cx="96" cy="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99" name="Rectangle 76"/>
            <p:cNvSpPr>
              <a:spLocks noChangeArrowheads="1"/>
            </p:cNvSpPr>
            <p:nvPr/>
          </p:nvSpPr>
          <p:spPr bwMode="auto">
            <a:xfrm>
              <a:off x="5028" y="4002"/>
              <a:ext cx="96" cy="9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aphicFrame>
        <p:nvGraphicFramePr>
          <p:cNvPr id="3076" name="Object 80"/>
          <p:cNvGraphicFramePr>
            <a:graphicFrameLocks noChangeAspect="1"/>
          </p:cNvGraphicFramePr>
          <p:nvPr/>
        </p:nvGraphicFramePr>
        <p:xfrm>
          <a:off x="4297362" y="6138863"/>
          <a:ext cx="2032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0" imgH="38000" progId="Equation.DSMT4">
                  <p:embed/>
                </p:oleObj>
              </mc:Choice>
              <mc:Fallback>
                <p:oleObj name="Equation" r:id="rId4" imgW="0" imgH="38000" progId="Equation.DSMT4">
                  <p:embed/>
                  <p:pic>
                    <p:nvPicPr>
                      <p:cNvPr id="3076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2" y="6138863"/>
                        <a:ext cx="2032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5"/>
          <p:cNvSpPr>
            <a:spLocks noChangeArrowheads="1"/>
          </p:cNvSpPr>
          <p:nvPr/>
        </p:nvSpPr>
        <p:spPr bwMode="auto">
          <a:xfrm>
            <a:off x="0" y="1287823"/>
            <a:ext cx="12188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Cho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078" name="Object 9"/>
          <p:cNvGraphicFramePr>
            <a:graphicFrameLocks noChangeAspect="1"/>
          </p:cNvGraphicFramePr>
          <p:nvPr/>
        </p:nvGraphicFramePr>
        <p:xfrm>
          <a:off x="6037262" y="3659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2" y="3659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71834"/>
              </p:ext>
            </p:extLst>
          </p:nvPr>
        </p:nvGraphicFramePr>
        <p:xfrm>
          <a:off x="6621039" y="3722321"/>
          <a:ext cx="2428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8" imgW="152268" imgH="203024" progId="Equation.3">
                  <p:embed/>
                </p:oleObj>
              </mc:Choice>
              <mc:Fallback>
                <p:oleObj name="Equation" r:id="rId8" imgW="152268" imgH="203024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039" y="3722321"/>
                        <a:ext cx="24288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01898"/>
              </p:ext>
            </p:extLst>
          </p:nvPr>
        </p:nvGraphicFramePr>
        <p:xfrm>
          <a:off x="5934073" y="3712624"/>
          <a:ext cx="3206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0" imgW="177569" imgH="202936" progId="Equation.3">
                  <p:embed/>
                </p:oleObj>
              </mc:Choice>
              <mc:Fallback>
                <p:oleObj name="Equation" r:id="rId10" imgW="177569" imgH="202936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4073" y="3712624"/>
                        <a:ext cx="3206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87"/>
          <p:cNvSpPr>
            <a:spLocks noChangeArrowheads="1"/>
          </p:cNvSpPr>
          <p:nvPr/>
        </p:nvSpPr>
        <p:spPr bwMode="auto">
          <a:xfrm>
            <a:off x="9119742" y="3643001"/>
            <a:ext cx="1287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dirty="0">
                <a:latin typeface=".VnTime" panose="020B7200000000000000" pitchFamily="34" charset="0"/>
                <a:sym typeface="Symbol" panose="05050102010706020507" pitchFamily="18" charset="2"/>
              </a:rPr>
              <a:t>A’B’C’                  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228614" y="3636169"/>
            <a:ext cx="77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ABC</a:t>
            </a:r>
          </a:p>
        </p:txBody>
      </p:sp>
      <p:sp>
        <p:nvSpPr>
          <p:cNvPr id="33" name="Text Box 90"/>
          <p:cNvSpPr txBox="1">
            <a:spLocks noChangeArrowheads="1"/>
          </p:cNvSpPr>
          <p:nvPr/>
        </p:nvSpPr>
        <p:spPr bwMode="auto">
          <a:xfrm rot="16200000">
            <a:off x="10009166" y="3628631"/>
            <a:ext cx="36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S</a:t>
            </a:r>
          </a:p>
        </p:txBody>
      </p:sp>
      <p:graphicFrame>
        <p:nvGraphicFramePr>
          <p:cNvPr id="3085" name="Object 20"/>
          <p:cNvGraphicFramePr>
            <a:graphicFrameLocks noChangeAspect="1"/>
          </p:cNvGraphicFramePr>
          <p:nvPr/>
        </p:nvGraphicFramePr>
        <p:xfrm>
          <a:off x="6037262" y="3659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2" imgW="114151" imgH="215619" progId="Equation.3">
                  <p:embed/>
                </p:oleObj>
              </mc:Choice>
              <mc:Fallback>
                <p:oleObj name="Equation" r:id="rId12" imgW="114151" imgH="215619" progId="Equation.3">
                  <p:embed/>
                  <p:pic>
                    <p:nvPicPr>
                      <p:cNvPr id="308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2" y="3659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937544"/>
              </p:ext>
            </p:extLst>
          </p:nvPr>
        </p:nvGraphicFramePr>
        <p:xfrm>
          <a:off x="5193506" y="4258942"/>
          <a:ext cx="1130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13" imgW="799753" imgH="393529" progId="Equation.3">
                  <p:embed/>
                </p:oleObj>
              </mc:Choice>
              <mc:Fallback>
                <p:oleObj name="Equation" r:id="rId13" imgW="799753" imgH="393529" progId="Equation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506" y="4258942"/>
                        <a:ext cx="11303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87"/>
          <p:cNvSpPr>
            <a:spLocks noChangeArrowheads="1"/>
          </p:cNvSpPr>
          <p:nvPr/>
        </p:nvSpPr>
        <p:spPr bwMode="auto">
          <a:xfrm>
            <a:off x="7972435" y="4282850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latin typeface=".VnTime" panose="020B7200000000000000" pitchFamily="34" charset="0"/>
                <a:sym typeface="Symbol" panose="05050102010706020507" pitchFamily="18" charset="2"/>
              </a:rPr>
              <a:t>A’B’C’                  </a:t>
            </a:r>
          </a:p>
        </p:txBody>
      </p:sp>
      <p:sp>
        <p:nvSpPr>
          <p:cNvPr id="37" name="Text Box 90"/>
          <p:cNvSpPr txBox="1">
            <a:spLocks noChangeArrowheads="1"/>
          </p:cNvSpPr>
          <p:nvPr/>
        </p:nvSpPr>
        <p:spPr bwMode="auto">
          <a:xfrm rot="16200000">
            <a:off x="8882074" y="4310657"/>
            <a:ext cx="366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119742" y="4298513"/>
            <a:ext cx="776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</a:t>
            </a:r>
            <a:r>
              <a:rPr lang="en-US" altLang="en-US" sz="1800" dirty="0">
                <a:solidFill>
                  <a:srgbClr val="000000"/>
                </a:solidFill>
                <a:latin typeface=".VnTime" panose="020B7200000000000000" pitchFamily="34" charset="0"/>
                <a:sym typeface="Symbol" panose="05050102010706020507" pitchFamily="18" charset="2"/>
              </a:rPr>
              <a:t>ABC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92435"/>
              </p:ext>
            </p:extLst>
          </p:nvPr>
        </p:nvGraphicFramePr>
        <p:xfrm>
          <a:off x="7508876" y="3639343"/>
          <a:ext cx="7048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15" imgW="418918" imgH="215806" progId="Equation.3">
                  <p:embed/>
                </p:oleObj>
              </mc:Choice>
              <mc:Fallback>
                <p:oleObj name="Equation" r:id="rId15" imgW="418918" imgH="215806" progId="Equation.3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6" y="3639343"/>
                        <a:ext cx="70485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4346575" y="5678489"/>
          <a:ext cx="152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17" imgW="152268" imgH="215713" progId="Equation.3">
                  <p:embed/>
                </p:oleObj>
              </mc:Choice>
              <mc:Fallback>
                <p:oleObj name="Equation" r:id="rId17" imgW="152268" imgH="215713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5678489"/>
                        <a:ext cx="152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"/>
          <p:cNvGraphicFramePr>
            <a:graphicFrameLocks noChangeAspect="1"/>
          </p:cNvGraphicFramePr>
          <p:nvPr/>
        </p:nvGraphicFramePr>
        <p:xfrm>
          <a:off x="6037262" y="36782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19" imgW="114102" imgH="177492" progId="Equation.DSMT4">
                  <p:embed/>
                </p:oleObj>
              </mc:Choice>
              <mc:Fallback>
                <p:oleObj name="Equation" r:id="rId19" imgW="114102" imgH="177492" progId="Equation.DSMT4">
                  <p:embed/>
                  <p:pic>
                    <p:nvPicPr>
                      <p:cNvPr id="309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2" y="3678238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-1" y="-73530"/>
            <a:ext cx="12188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756045" y="3639344"/>
            <a:ext cx="843278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</a:rPr>
              <a:t>   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2000" dirty="0">
                <a:latin typeface="Times New Roman" panose="02020603050405020304" pitchFamily="18" charset="0"/>
              </a:rPr>
              <a:t>=    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000" dirty="0">
                <a:latin typeface="Times New Roman" panose="02020603050405020304" pitchFamily="18" charset="0"/>
              </a:rPr>
              <a:t>            ) .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</a:rPr>
              <a:t>                            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g.g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altLang="en-US" sz="20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000" dirty="0">
                <a:latin typeface="Times New Roman" panose="02020603050405020304" pitchFamily="18" charset="0"/>
              </a:rPr>
              <a:t>                              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c.g.c</a:t>
            </a:r>
            <a:r>
              <a:rPr lang="en-US" altLang="en-US" sz="20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309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41263"/>
              </p:ext>
            </p:extLst>
          </p:nvPr>
        </p:nvGraphicFramePr>
        <p:xfrm>
          <a:off x="3952648" y="2933406"/>
          <a:ext cx="2789835" cy="525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21" imgW="1180588" imgH="177723" progId="Equation.DSMT4">
                  <p:embed/>
                </p:oleObj>
              </mc:Choice>
              <mc:Fallback>
                <p:oleObj name="Equation" r:id="rId21" imgW="1180588" imgH="177723" progId="Equation.DSMT4">
                  <p:embed/>
                  <p:pic>
                    <p:nvPicPr>
                      <p:cNvPr id="3095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648" y="2933406"/>
                        <a:ext cx="2789835" cy="5253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6" name="TextBox 43"/>
          <p:cNvSpPr txBox="1">
            <a:spLocks noChangeArrowheads="1"/>
          </p:cNvSpPr>
          <p:nvPr/>
        </p:nvSpPr>
        <p:spPr bwMode="auto">
          <a:xfrm>
            <a:off x="3789361" y="1830388"/>
            <a:ext cx="8399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thêm điều kiện gì để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trên đồng dạng theo trường hợp nào?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84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31" grpId="0"/>
      <p:bldP spid="32" grpId="0"/>
      <p:bldP spid="33" grpId="0"/>
      <p:bldP spid="36" grpId="0"/>
      <p:bldP spid="37" grpId="0"/>
      <p:bldP spid="38" grpId="0"/>
      <p:bldP spid="42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3" y="1600201"/>
            <a:ext cx="8816279" cy="1828800"/>
          </a:xfrm>
          <a:noFill/>
        </p:spPr>
        <p:txBody>
          <a:bodyPr anchor="ctr"/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tam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612" y="3429000"/>
            <a:ext cx="8816279" cy="2160239"/>
          </a:xfrm>
        </p:spPr>
        <p:txBody>
          <a:bodyPr anchor="ctr"/>
          <a:lstStyle/>
          <a:p>
            <a:pPr algn="ctr"/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riêng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nhận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tam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vuông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endParaRPr lang="vi-VN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999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1"/>
          <p:cNvGrpSpPr>
            <a:grpSpLocks/>
          </p:cNvGrpSpPr>
          <p:nvPr/>
        </p:nvGrpSpPr>
        <p:grpSpPr bwMode="auto">
          <a:xfrm rot="14436950">
            <a:off x="2522089" y="3332091"/>
            <a:ext cx="3565525" cy="2175017"/>
            <a:chOff x="330" y="2037"/>
            <a:chExt cx="2246" cy="1331"/>
          </a:xfrm>
        </p:grpSpPr>
        <p:sp>
          <p:nvSpPr>
            <p:cNvPr id="4111" name="Rectangle 12"/>
            <p:cNvSpPr>
              <a:spLocks noChangeArrowheads="1"/>
            </p:cNvSpPr>
            <p:nvPr/>
          </p:nvSpPr>
          <p:spPr bwMode="auto">
            <a:xfrm rot="7194084">
              <a:off x="953" y="2255"/>
              <a:ext cx="97" cy="100"/>
            </a:xfrm>
            <a:prstGeom prst="rect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grpSp>
          <p:nvGrpSpPr>
            <p:cNvPr id="4112" name="Group 13"/>
            <p:cNvGrpSpPr>
              <a:grpSpLocks/>
            </p:cNvGrpSpPr>
            <p:nvPr/>
          </p:nvGrpSpPr>
          <p:grpSpPr bwMode="auto">
            <a:xfrm>
              <a:off x="330" y="2037"/>
              <a:ext cx="2246" cy="1331"/>
              <a:chOff x="330" y="1019"/>
              <a:chExt cx="2246" cy="1331"/>
            </a:xfrm>
          </p:grpSpPr>
          <p:sp>
            <p:nvSpPr>
              <p:cNvPr id="4113" name="AutoShape 14"/>
              <p:cNvSpPr>
                <a:spLocks noChangeArrowheads="1"/>
              </p:cNvSpPr>
              <p:nvPr/>
            </p:nvSpPr>
            <p:spPr bwMode="auto">
              <a:xfrm rot="7194084">
                <a:off x="1029" y="1186"/>
                <a:ext cx="812" cy="1515"/>
              </a:xfrm>
              <a:prstGeom prst="rtTriangle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4114" name="Text Box 15"/>
              <p:cNvSpPr txBox="1">
                <a:spLocks noChangeArrowheads="1"/>
              </p:cNvSpPr>
              <p:nvPr/>
            </p:nvSpPr>
            <p:spPr bwMode="auto">
              <a:xfrm rot="6988368">
                <a:off x="340" y="1756"/>
                <a:ext cx="28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4115" name="Text Box 16"/>
              <p:cNvSpPr txBox="1">
                <a:spLocks noChangeArrowheads="1"/>
              </p:cNvSpPr>
              <p:nvPr/>
            </p:nvSpPr>
            <p:spPr bwMode="auto">
              <a:xfrm rot="7163050">
                <a:off x="717" y="1042"/>
                <a:ext cx="34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4116" name="Text Box 17"/>
              <p:cNvSpPr txBox="1">
                <a:spLocks noChangeArrowheads="1"/>
              </p:cNvSpPr>
              <p:nvPr/>
            </p:nvSpPr>
            <p:spPr bwMode="auto">
              <a:xfrm rot="7163050">
                <a:off x="2261" y="1787"/>
                <a:ext cx="33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</p:grpSp>
      <p:sp>
        <p:nvSpPr>
          <p:cNvPr id="4099" name="Text Box 27"/>
          <p:cNvSpPr txBox="1">
            <a:spLocks noChangeArrowheads="1"/>
          </p:cNvSpPr>
          <p:nvPr/>
        </p:nvSpPr>
        <p:spPr bwMode="auto">
          <a:xfrm>
            <a:off x="-203" y="473150"/>
            <a:ext cx="861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-1588" y="1546765"/>
            <a:ext cx="12190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36600" indent="-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Tam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-5485" y="2281666"/>
            <a:ext cx="12194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2625" indent="-3968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Tam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-1588" y="1056997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103" name="Group 31"/>
          <p:cNvGrpSpPr>
            <a:grpSpLocks/>
          </p:cNvGrpSpPr>
          <p:nvPr/>
        </p:nvGrpSpPr>
        <p:grpSpPr bwMode="auto">
          <a:xfrm rot="14365077">
            <a:off x="5920421" y="3998745"/>
            <a:ext cx="2674938" cy="1776413"/>
            <a:chOff x="1322" y="641"/>
            <a:chExt cx="1685" cy="1119"/>
          </a:xfrm>
        </p:grpSpPr>
        <p:sp>
          <p:nvSpPr>
            <p:cNvPr id="4105" name="Text Box 32"/>
            <p:cNvSpPr txBox="1">
              <a:spLocks noChangeArrowheads="1"/>
            </p:cNvSpPr>
            <p:nvPr/>
          </p:nvSpPr>
          <p:spPr bwMode="auto">
            <a:xfrm rot="7234923">
              <a:off x="1298" y="1275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B’</a:t>
              </a:r>
            </a:p>
          </p:txBody>
        </p:sp>
        <p:sp>
          <p:nvSpPr>
            <p:cNvPr id="4106" name="Text Box 33"/>
            <p:cNvSpPr txBox="1">
              <a:spLocks noChangeArrowheads="1"/>
            </p:cNvSpPr>
            <p:nvPr/>
          </p:nvSpPr>
          <p:spPr bwMode="auto">
            <a:xfrm rot="7234923">
              <a:off x="2689" y="1363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C’</a:t>
              </a:r>
            </a:p>
          </p:txBody>
        </p:sp>
        <p:sp>
          <p:nvSpPr>
            <p:cNvPr id="4107" name="Text Box 34"/>
            <p:cNvSpPr txBox="1">
              <a:spLocks noChangeArrowheads="1"/>
            </p:cNvSpPr>
            <p:nvPr/>
          </p:nvSpPr>
          <p:spPr bwMode="auto">
            <a:xfrm rot="7234923">
              <a:off x="1596" y="713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A’</a:t>
              </a:r>
            </a:p>
          </p:txBody>
        </p:sp>
        <p:grpSp>
          <p:nvGrpSpPr>
            <p:cNvPr id="4108" name="Group 35"/>
            <p:cNvGrpSpPr>
              <a:grpSpLocks/>
            </p:cNvGrpSpPr>
            <p:nvPr/>
          </p:nvGrpSpPr>
          <p:grpSpPr bwMode="auto">
            <a:xfrm>
              <a:off x="1676" y="960"/>
              <a:ext cx="1060" cy="800"/>
              <a:chOff x="3016" y="1360"/>
              <a:chExt cx="1060" cy="800"/>
            </a:xfrm>
          </p:grpSpPr>
          <p:sp>
            <p:nvSpPr>
              <p:cNvPr id="4109" name="AutoShape 36"/>
              <p:cNvSpPr>
                <a:spLocks noChangeArrowheads="1"/>
              </p:cNvSpPr>
              <p:nvPr/>
            </p:nvSpPr>
            <p:spPr bwMode="auto">
              <a:xfrm rot="7200000">
                <a:off x="3258" y="1343"/>
                <a:ext cx="575" cy="1060"/>
              </a:xfrm>
              <a:prstGeom prst="rtTriangle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  <p:sp>
            <p:nvSpPr>
              <p:cNvPr id="4110" name="AutoShape 37"/>
              <p:cNvSpPr>
                <a:spLocks noChangeArrowheads="1"/>
              </p:cNvSpPr>
              <p:nvPr/>
            </p:nvSpPr>
            <p:spPr bwMode="auto">
              <a:xfrm rot="-900000">
                <a:off x="3176" y="1360"/>
                <a:ext cx="143" cy="143"/>
              </a:xfrm>
              <a:prstGeom prst="diamond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/>
              </a:p>
            </p:txBody>
          </p:sp>
        </p:grpSp>
      </p:grpSp>
      <p:sp>
        <p:nvSpPr>
          <p:cNvPr id="4104" name="Rectangle 44"/>
          <p:cNvSpPr>
            <a:spLocks noChangeArrowheads="1"/>
          </p:cNvSpPr>
          <p:nvPr/>
        </p:nvSpPr>
        <p:spPr bwMode="auto">
          <a:xfrm>
            <a:off x="-1" y="-45935"/>
            <a:ext cx="1218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346005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/>
      <p:bldP spid="8221" grpId="0"/>
      <p:bldP spid="82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55812" y="838200"/>
            <a:ext cx="965522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Times New Roman" panose="02020603050405020304" pitchFamily="18" charset="0"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24135" y="1295142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77788" y="1397000"/>
            <a:ext cx="533400" cy="406400"/>
          </a:xfrm>
          <a:prstGeom prst="rect">
            <a:avLst/>
          </a:prstGeom>
          <a:solidFill>
            <a:srgbClr val="DDDDDD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?1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12760" y="1916113"/>
            <a:ext cx="3285378" cy="2174875"/>
            <a:chOff x="2632" y="848"/>
            <a:chExt cx="2264" cy="1370"/>
          </a:xfrm>
        </p:grpSpPr>
        <p:grpSp>
          <p:nvGrpSpPr>
            <p:cNvPr id="5159" name="Group 15"/>
            <p:cNvGrpSpPr>
              <a:grpSpLocks/>
            </p:cNvGrpSpPr>
            <p:nvPr/>
          </p:nvGrpSpPr>
          <p:grpSpPr bwMode="auto">
            <a:xfrm rot="445460">
              <a:off x="2934" y="1101"/>
              <a:ext cx="1515" cy="1057"/>
              <a:chOff x="2918" y="1292"/>
              <a:chExt cx="1515" cy="1057"/>
            </a:xfrm>
          </p:grpSpPr>
          <p:sp>
            <p:nvSpPr>
              <p:cNvPr id="5166" name="AutoShape 16"/>
              <p:cNvSpPr>
                <a:spLocks noChangeArrowheads="1"/>
              </p:cNvSpPr>
              <p:nvPr/>
            </p:nvSpPr>
            <p:spPr bwMode="auto">
              <a:xfrm rot="6748624">
                <a:off x="3270" y="1185"/>
                <a:ext cx="812" cy="1515"/>
              </a:xfrm>
              <a:prstGeom prst="rtTriangle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67" name="Rectangle 17"/>
              <p:cNvSpPr>
                <a:spLocks noChangeArrowheads="1"/>
              </p:cNvSpPr>
              <p:nvPr/>
            </p:nvSpPr>
            <p:spPr bwMode="auto">
              <a:xfrm rot="6748624">
                <a:off x="3108" y="1291"/>
                <a:ext cx="97" cy="100"/>
              </a:xfrm>
              <a:prstGeom prst="rect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60" name="Text Box 18"/>
            <p:cNvSpPr txBox="1">
              <a:spLocks noChangeArrowheads="1"/>
            </p:cNvSpPr>
            <p:nvPr/>
          </p:nvSpPr>
          <p:spPr bwMode="auto">
            <a:xfrm>
              <a:off x="2632" y="1558"/>
              <a:ext cx="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E’</a:t>
              </a:r>
            </a:p>
          </p:txBody>
        </p:sp>
        <p:sp>
          <p:nvSpPr>
            <p:cNvPr id="5161" name="Text Box 19"/>
            <p:cNvSpPr txBox="1">
              <a:spLocks noChangeArrowheads="1"/>
            </p:cNvSpPr>
            <p:nvPr/>
          </p:nvSpPr>
          <p:spPr bwMode="auto">
            <a:xfrm>
              <a:off x="3008" y="848"/>
              <a:ext cx="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</a:p>
          </p:txBody>
        </p:sp>
        <p:sp>
          <p:nvSpPr>
            <p:cNvPr id="5162" name="Text Box 20"/>
            <p:cNvSpPr txBox="1">
              <a:spLocks noChangeArrowheads="1"/>
            </p:cNvSpPr>
            <p:nvPr/>
          </p:nvSpPr>
          <p:spPr bwMode="auto">
            <a:xfrm>
              <a:off x="4552" y="1641"/>
              <a:ext cx="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F’</a:t>
              </a:r>
            </a:p>
          </p:txBody>
        </p:sp>
        <p:sp>
          <p:nvSpPr>
            <p:cNvPr id="5163" name="Text Box 21"/>
            <p:cNvSpPr txBox="1">
              <a:spLocks noChangeArrowheads="1"/>
            </p:cNvSpPr>
            <p:nvPr/>
          </p:nvSpPr>
          <p:spPr bwMode="auto">
            <a:xfrm>
              <a:off x="3504" y="196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5164" name="Text Box 22"/>
            <p:cNvSpPr txBox="1">
              <a:spLocks noChangeArrowheads="1"/>
            </p:cNvSpPr>
            <p:nvPr/>
          </p:nvSpPr>
          <p:spPr bwMode="auto">
            <a:xfrm>
              <a:off x="2728" y="1344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65" name="Text Box 23"/>
            <p:cNvSpPr txBox="1">
              <a:spLocks noChangeArrowheads="1"/>
            </p:cNvSpPr>
            <p:nvPr/>
          </p:nvSpPr>
          <p:spPr bwMode="auto">
            <a:xfrm>
              <a:off x="3456" y="100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77789" y="2243084"/>
            <a:ext cx="2187624" cy="1936750"/>
            <a:chOff x="384" y="912"/>
            <a:chExt cx="1344" cy="1268"/>
          </a:xfrm>
        </p:grpSpPr>
        <p:sp>
          <p:nvSpPr>
            <p:cNvPr id="5150" name="Text Box 2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20" y="1920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pSp>
          <p:nvGrpSpPr>
            <p:cNvPr id="5151" name="Group 26"/>
            <p:cNvGrpSpPr>
              <a:grpSpLocks/>
            </p:cNvGrpSpPr>
            <p:nvPr/>
          </p:nvGrpSpPr>
          <p:grpSpPr bwMode="auto">
            <a:xfrm rot="7484370">
              <a:off x="792" y="1236"/>
              <a:ext cx="600" cy="864"/>
              <a:chOff x="4920" y="1248"/>
              <a:chExt cx="600" cy="864"/>
            </a:xfrm>
          </p:grpSpPr>
          <p:sp>
            <p:nvSpPr>
              <p:cNvPr id="5157" name="AutoShape 27"/>
              <p:cNvSpPr>
                <a:spLocks noChangeArrowheads="1"/>
              </p:cNvSpPr>
              <p:nvPr/>
            </p:nvSpPr>
            <p:spPr bwMode="auto">
              <a:xfrm>
                <a:off x="4920" y="1248"/>
                <a:ext cx="600" cy="864"/>
              </a:xfrm>
              <a:prstGeom prst="rtTriangle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58" name="Rectangle 28"/>
              <p:cNvSpPr>
                <a:spLocks noChangeArrowheads="1"/>
              </p:cNvSpPr>
              <p:nvPr/>
            </p:nvSpPr>
            <p:spPr bwMode="auto">
              <a:xfrm>
                <a:off x="4920" y="2016"/>
                <a:ext cx="96" cy="96"/>
              </a:xfrm>
              <a:prstGeom prst="rect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52" name="Text Box 29"/>
            <p:cNvSpPr txBox="1">
              <a:spLocks noChangeArrowheads="1"/>
            </p:cNvSpPr>
            <p:nvPr/>
          </p:nvSpPr>
          <p:spPr bwMode="auto">
            <a:xfrm>
              <a:off x="384" y="1561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5153" name="Text Box 30"/>
            <p:cNvSpPr txBox="1">
              <a:spLocks noChangeArrowheads="1"/>
            </p:cNvSpPr>
            <p:nvPr/>
          </p:nvSpPr>
          <p:spPr bwMode="auto">
            <a:xfrm>
              <a:off x="1488" y="1680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5154" name="Text Box 31"/>
            <p:cNvSpPr txBox="1">
              <a:spLocks noChangeArrowheads="1"/>
            </p:cNvSpPr>
            <p:nvPr/>
          </p:nvSpPr>
          <p:spPr bwMode="auto">
            <a:xfrm>
              <a:off x="768" y="91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5155" name="Text Box 32"/>
            <p:cNvSpPr txBox="1">
              <a:spLocks noChangeArrowheads="1"/>
            </p:cNvSpPr>
            <p:nvPr/>
          </p:nvSpPr>
          <p:spPr bwMode="auto">
            <a:xfrm>
              <a:off x="1248" y="122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424" y="1296"/>
              <a:ext cx="4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638140" y="2043405"/>
            <a:ext cx="3124200" cy="2170112"/>
            <a:chOff x="2760" y="2304"/>
            <a:chExt cx="1968" cy="1762"/>
          </a:xfrm>
        </p:grpSpPr>
        <p:sp>
          <p:nvSpPr>
            <p:cNvPr id="5141" name="Text Box 35"/>
            <p:cNvSpPr txBox="1">
              <a:spLocks noChangeArrowheads="1"/>
            </p:cNvSpPr>
            <p:nvPr/>
          </p:nvSpPr>
          <p:spPr bwMode="auto">
            <a:xfrm>
              <a:off x="3600" y="3744"/>
              <a:ext cx="38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  <p:grpSp>
          <p:nvGrpSpPr>
            <p:cNvPr id="5142" name="Group 36"/>
            <p:cNvGrpSpPr>
              <a:grpSpLocks/>
            </p:cNvGrpSpPr>
            <p:nvPr/>
          </p:nvGrpSpPr>
          <p:grpSpPr bwMode="auto">
            <a:xfrm>
              <a:off x="2760" y="2304"/>
              <a:ext cx="1968" cy="1387"/>
              <a:chOff x="2760" y="2702"/>
              <a:chExt cx="1968" cy="1387"/>
            </a:xfrm>
          </p:grpSpPr>
          <p:sp>
            <p:nvSpPr>
              <p:cNvPr id="5143" name="AutoShape 37"/>
              <p:cNvSpPr>
                <a:spLocks noChangeArrowheads="1"/>
              </p:cNvSpPr>
              <p:nvPr/>
            </p:nvSpPr>
            <p:spPr bwMode="auto">
              <a:xfrm>
                <a:off x="3000" y="2878"/>
                <a:ext cx="1584" cy="928"/>
              </a:xfrm>
              <a:prstGeom prst="rtTriangl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4" name="Rectangle 38"/>
              <p:cNvSpPr>
                <a:spLocks noChangeArrowheads="1"/>
              </p:cNvSpPr>
              <p:nvPr/>
            </p:nvSpPr>
            <p:spPr bwMode="auto">
              <a:xfrm>
                <a:off x="3000" y="3710"/>
                <a:ext cx="96" cy="96"/>
              </a:xfrm>
              <a:prstGeom prst="rect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45" name="Text Box 39"/>
              <p:cNvSpPr txBox="1">
                <a:spLocks noChangeArrowheads="1"/>
              </p:cNvSpPr>
              <p:nvPr/>
            </p:nvSpPr>
            <p:spPr bwMode="auto">
              <a:xfrm>
                <a:off x="2760" y="2702"/>
                <a:ext cx="24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146" name="Text Box 40"/>
              <p:cNvSpPr txBox="1">
                <a:spLocks noChangeArrowheads="1"/>
              </p:cNvSpPr>
              <p:nvPr/>
            </p:nvSpPr>
            <p:spPr bwMode="auto">
              <a:xfrm>
                <a:off x="2808" y="3722"/>
                <a:ext cx="24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147" name="Text Box 41"/>
              <p:cNvSpPr txBox="1">
                <a:spLocks noChangeArrowheads="1"/>
              </p:cNvSpPr>
              <p:nvPr/>
            </p:nvSpPr>
            <p:spPr bwMode="auto">
              <a:xfrm>
                <a:off x="4488" y="3767"/>
                <a:ext cx="24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148" name="Text Box 42"/>
              <p:cNvSpPr txBox="1">
                <a:spLocks noChangeArrowheads="1"/>
              </p:cNvSpPr>
              <p:nvPr/>
            </p:nvSpPr>
            <p:spPr bwMode="auto">
              <a:xfrm>
                <a:off x="2760" y="3229"/>
                <a:ext cx="240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5149" name="Text Box 43"/>
              <p:cNvSpPr txBox="1">
                <a:spLocks noChangeArrowheads="1"/>
              </p:cNvSpPr>
              <p:nvPr/>
            </p:nvSpPr>
            <p:spPr bwMode="auto">
              <a:xfrm>
                <a:off x="3688" y="3127"/>
                <a:ext cx="336" cy="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6550281" y="2308503"/>
            <a:ext cx="2180138" cy="2012950"/>
            <a:chOff x="528" y="2822"/>
            <a:chExt cx="1344" cy="1268"/>
          </a:xfrm>
        </p:grpSpPr>
        <p:grpSp>
          <p:nvGrpSpPr>
            <p:cNvPr id="5130" name="Group 45"/>
            <p:cNvGrpSpPr>
              <a:grpSpLocks/>
            </p:cNvGrpSpPr>
            <p:nvPr/>
          </p:nvGrpSpPr>
          <p:grpSpPr bwMode="auto">
            <a:xfrm>
              <a:off x="528" y="2822"/>
              <a:ext cx="1344" cy="960"/>
              <a:chOff x="528" y="2822"/>
              <a:chExt cx="1344" cy="960"/>
            </a:xfrm>
          </p:grpSpPr>
          <p:sp>
            <p:nvSpPr>
              <p:cNvPr id="5132" name="Line 46"/>
              <p:cNvSpPr>
                <a:spLocks noChangeShapeType="1"/>
              </p:cNvSpPr>
              <p:nvPr/>
            </p:nvSpPr>
            <p:spPr bwMode="auto">
              <a:xfrm rot="1867797">
                <a:off x="905" y="3290"/>
                <a:ext cx="795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3" name="Line 47"/>
              <p:cNvSpPr>
                <a:spLocks noChangeShapeType="1"/>
              </p:cNvSpPr>
              <p:nvPr/>
            </p:nvSpPr>
            <p:spPr bwMode="auto">
              <a:xfrm rot="1867797">
                <a:off x="822" y="3055"/>
                <a:ext cx="0" cy="489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4" name="Line 48"/>
              <p:cNvSpPr>
                <a:spLocks noChangeShapeType="1"/>
              </p:cNvSpPr>
              <p:nvPr/>
            </p:nvSpPr>
            <p:spPr bwMode="auto">
              <a:xfrm rot="1867797" flipV="1">
                <a:off x="765" y="3253"/>
                <a:ext cx="795" cy="50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5" name="Rectangle 49"/>
              <p:cNvSpPr>
                <a:spLocks noChangeArrowheads="1"/>
              </p:cNvSpPr>
              <p:nvPr/>
            </p:nvSpPr>
            <p:spPr bwMode="auto">
              <a:xfrm rot="1867797">
                <a:off x="930" y="3116"/>
                <a:ext cx="94" cy="84"/>
              </a:xfrm>
              <a:prstGeom prst="rect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36" name="Text Box 50"/>
              <p:cNvSpPr txBox="1">
                <a:spLocks noChangeArrowheads="1"/>
              </p:cNvSpPr>
              <p:nvPr/>
            </p:nvSpPr>
            <p:spPr bwMode="auto">
              <a:xfrm>
                <a:off x="816" y="282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5137" name="Text Box 51"/>
              <p:cNvSpPr txBox="1">
                <a:spLocks noChangeArrowheads="1"/>
              </p:cNvSpPr>
              <p:nvPr/>
            </p:nvSpPr>
            <p:spPr bwMode="auto">
              <a:xfrm>
                <a:off x="528" y="353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5138" name="Text Box 52"/>
              <p:cNvSpPr txBox="1">
                <a:spLocks noChangeArrowheads="1"/>
              </p:cNvSpPr>
              <p:nvPr/>
            </p:nvSpPr>
            <p:spPr bwMode="auto">
              <a:xfrm>
                <a:off x="1536" y="3494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5139" name="Text Box 53"/>
              <p:cNvSpPr txBox="1">
                <a:spLocks noChangeArrowheads="1"/>
              </p:cNvSpPr>
              <p:nvPr/>
            </p:nvSpPr>
            <p:spPr bwMode="auto">
              <a:xfrm>
                <a:off x="576" y="3232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40" name="Text Box 54"/>
              <p:cNvSpPr txBox="1">
                <a:spLocks noChangeArrowheads="1"/>
              </p:cNvSpPr>
              <p:nvPr/>
            </p:nvSpPr>
            <p:spPr bwMode="auto">
              <a:xfrm>
                <a:off x="1104" y="3488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5131" name="Text Box 55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68" y="384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5129" name="Rectangle 44"/>
          <p:cNvSpPr>
            <a:spLocks noChangeArrowheads="1"/>
          </p:cNvSpPr>
          <p:nvPr/>
        </p:nvSpPr>
        <p:spPr bwMode="auto">
          <a:xfrm>
            <a:off x="0" y="421879"/>
            <a:ext cx="1218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382211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2955122" y="2016125"/>
            <a:ext cx="3427322" cy="2174875"/>
            <a:chOff x="2584" y="848"/>
            <a:chExt cx="2312" cy="1370"/>
          </a:xfrm>
        </p:grpSpPr>
        <p:grpSp>
          <p:nvGrpSpPr>
            <p:cNvPr id="6160" name="Group 14"/>
            <p:cNvGrpSpPr>
              <a:grpSpLocks/>
            </p:cNvGrpSpPr>
            <p:nvPr/>
          </p:nvGrpSpPr>
          <p:grpSpPr bwMode="auto">
            <a:xfrm rot="445460">
              <a:off x="2934" y="1101"/>
              <a:ext cx="1515" cy="1057"/>
              <a:chOff x="2918" y="1292"/>
              <a:chExt cx="1515" cy="1057"/>
            </a:xfrm>
          </p:grpSpPr>
          <p:sp>
            <p:nvSpPr>
              <p:cNvPr id="6167" name="AutoShape 15"/>
              <p:cNvSpPr>
                <a:spLocks noChangeArrowheads="1"/>
              </p:cNvSpPr>
              <p:nvPr/>
            </p:nvSpPr>
            <p:spPr bwMode="auto">
              <a:xfrm rot="6748624">
                <a:off x="3270" y="1185"/>
                <a:ext cx="812" cy="1515"/>
              </a:xfrm>
              <a:prstGeom prst="rtTriangle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8" name="Rectangle 16"/>
              <p:cNvSpPr>
                <a:spLocks noChangeArrowheads="1"/>
              </p:cNvSpPr>
              <p:nvPr/>
            </p:nvSpPr>
            <p:spPr bwMode="auto">
              <a:xfrm rot="6748624">
                <a:off x="3108" y="1291"/>
                <a:ext cx="97" cy="100"/>
              </a:xfrm>
              <a:prstGeom prst="rect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2584" y="1546"/>
              <a:ext cx="3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E’</a:t>
              </a:r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3008" y="848"/>
              <a:ext cx="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D’</a:t>
              </a:r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4552" y="1641"/>
              <a:ext cx="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F’</a:t>
              </a: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3504" y="1968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2728" y="1344"/>
              <a:ext cx="2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3456" y="100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6147" name="Group 23"/>
          <p:cNvGrpSpPr>
            <a:grpSpLocks/>
          </p:cNvGrpSpPr>
          <p:nvPr/>
        </p:nvGrpSpPr>
        <p:grpSpPr bwMode="auto">
          <a:xfrm>
            <a:off x="477788" y="2200276"/>
            <a:ext cx="2088232" cy="1936750"/>
            <a:chOff x="384" y="912"/>
            <a:chExt cx="1344" cy="1268"/>
          </a:xfrm>
        </p:grpSpPr>
        <p:sp>
          <p:nvSpPr>
            <p:cNvPr id="6151" name="Text Box 2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20" y="1920"/>
              <a:ext cx="384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pSp>
          <p:nvGrpSpPr>
            <p:cNvPr id="6152" name="Group 25"/>
            <p:cNvGrpSpPr>
              <a:grpSpLocks/>
            </p:cNvGrpSpPr>
            <p:nvPr/>
          </p:nvGrpSpPr>
          <p:grpSpPr bwMode="auto">
            <a:xfrm rot="7484370">
              <a:off x="792" y="1236"/>
              <a:ext cx="600" cy="864"/>
              <a:chOff x="4920" y="1248"/>
              <a:chExt cx="600" cy="864"/>
            </a:xfrm>
          </p:grpSpPr>
          <p:sp>
            <p:nvSpPr>
              <p:cNvPr id="6158" name="AutoShape 26"/>
              <p:cNvSpPr>
                <a:spLocks noChangeArrowheads="1"/>
              </p:cNvSpPr>
              <p:nvPr/>
            </p:nvSpPr>
            <p:spPr bwMode="auto">
              <a:xfrm>
                <a:off x="4920" y="1248"/>
                <a:ext cx="600" cy="864"/>
              </a:xfrm>
              <a:prstGeom prst="rtTriangle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9" name="Rectangle 27"/>
              <p:cNvSpPr>
                <a:spLocks noChangeArrowheads="1"/>
              </p:cNvSpPr>
              <p:nvPr/>
            </p:nvSpPr>
            <p:spPr bwMode="auto">
              <a:xfrm>
                <a:off x="4920" y="2016"/>
                <a:ext cx="96" cy="96"/>
              </a:xfrm>
              <a:prstGeom prst="rect">
                <a:avLst/>
              </a:prstGeom>
              <a:noFill/>
              <a:ln w="317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53" name="Text Box 28"/>
            <p:cNvSpPr txBox="1">
              <a:spLocks noChangeArrowheads="1"/>
            </p:cNvSpPr>
            <p:nvPr/>
          </p:nvSpPr>
          <p:spPr bwMode="auto">
            <a:xfrm>
              <a:off x="384" y="1511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6154" name="Text Box 29"/>
            <p:cNvSpPr txBox="1">
              <a:spLocks noChangeArrowheads="1"/>
            </p:cNvSpPr>
            <p:nvPr/>
          </p:nvSpPr>
          <p:spPr bwMode="auto">
            <a:xfrm>
              <a:off x="1488" y="1680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6155" name="Text Box 30"/>
            <p:cNvSpPr txBox="1">
              <a:spLocks noChangeArrowheads="1"/>
            </p:cNvSpPr>
            <p:nvPr/>
          </p:nvSpPr>
          <p:spPr bwMode="auto">
            <a:xfrm>
              <a:off x="768" y="912"/>
              <a:ext cx="24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156" name="Text Box 31"/>
            <p:cNvSpPr txBox="1">
              <a:spLocks noChangeArrowheads="1"/>
            </p:cNvSpPr>
            <p:nvPr/>
          </p:nvSpPr>
          <p:spPr bwMode="auto">
            <a:xfrm>
              <a:off x="1248" y="1228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157" name="Text Box 32"/>
            <p:cNvSpPr txBox="1">
              <a:spLocks noChangeArrowheads="1"/>
            </p:cNvSpPr>
            <p:nvPr/>
          </p:nvSpPr>
          <p:spPr bwMode="auto">
            <a:xfrm>
              <a:off x="424" y="1296"/>
              <a:ext cx="432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2.5</a:t>
              </a:r>
            </a:p>
          </p:txBody>
        </p:sp>
      </p:grpSp>
      <p:sp>
        <p:nvSpPr>
          <p:cNvPr id="6148" name="TextBox 26"/>
          <p:cNvSpPr txBox="1">
            <a:spLocks noChangeArrowheads="1"/>
          </p:cNvSpPr>
          <p:nvPr/>
        </p:nvSpPr>
        <p:spPr bwMode="auto">
          <a:xfrm>
            <a:off x="6094413" y="1536690"/>
            <a:ext cx="56886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DEF và tam giác D’E’F’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4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17958"/>
              </p:ext>
            </p:extLst>
          </p:nvPr>
        </p:nvGraphicFramePr>
        <p:xfrm>
          <a:off x="6579170" y="2033596"/>
          <a:ext cx="4987850" cy="2157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803400" imgH="889000" progId="Equation.DSMT4">
                  <p:embed/>
                </p:oleObj>
              </mc:Choice>
              <mc:Fallback>
                <p:oleObj name="Equation" r:id="rId5" imgW="1803400" imgH="889000" progId="Equation.DSMT4">
                  <p:embed/>
                  <p:pic>
                    <p:nvPicPr>
                      <p:cNvPr id="614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170" y="2033596"/>
                        <a:ext cx="4987850" cy="2157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44"/>
          <p:cNvSpPr>
            <a:spLocks noChangeArrowheads="1"/>
          </p:cNvSpPr>
          <p:nvPr/>
        </p:nvSpPr>
        <p:spPr bwMode="auto">
          <a:xfrm>
            <a:off x="1598613" y="349231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405213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2284412" y="3581401"/>
            <a:ext cx="3124200" cy="2170113"/>
            <a:chOff x="2760" y="2304"/>
            <a:chExt cx="1968" cy="1762"/>
          </a:xfrm>
        </p:grpSpPr>
        <p:sp>
          <p:nvSpPr>
            <p:cNvPr id="7198" name="Text Box 14"/>
            <p:cNvSpPr txBox="1">
              <a:spLocks noChangeArrowheads="1"/>
            </p:cNvSpPr>
            <p:nvPr/>
          </p:nvSpPr>
          <p:spPr bwMode="auto">
            <a:xfrm>
              <a:off x="3600" y="3744"/>
              <a:ext cx="384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  <p:grpSp>
          <p:nvGrpSpPr>
            <p:cNvPr id="7199" name="Group 15"/>
            <p:cNvGrpSpPr>
              <a:grpSpLocks/>
            </p:cNvGrpSpPr>
            <p:nvPr/>
          </p:nvGrpSpPr>
          <p:grpSpPr bwMode="auto">
            <a:xfrm>
              <a:off x="2760" y="2304"/>
              <a:ext cx="1968" cy="1475"/>
              <a:chOff x="2760" y="2702"/>
              <a:chExt cx="1968" cy="1475"/>
            </a:xfrm>
          </p:grpSpPr>
          <p:sp>
            <p:nvSpPr>
              <p:cNvPr id="7200" name="AutoShape 16"/>
              <p:cNvSpPr>
                <a:spLocks noChangeArrowheads="1"/>
              </p:cNvSpPr>
              <p:nvPr/>
            </p:nvSpPr>
            <p:spPr bwMode="auto">
              <a:xfrm>
                <a:off x="3000" y="2878"/>
                <a:ext cx="1584" cy="928"/>
              </a:xfrm>
              <a:prstGeom prst="rtTriangl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1" name="Rectangle 17"/>
              <p:cNvSpPr>
                <a:spLocks noChangeArrowheads="1"/>
              </p:cNvSpPr>
              <p:nvPr/>
            </p:nvSpPr>
            <p:spPr bwMode="auto">
              <a:xfrm>
                <a:off x="3000" y="3710"/>
                <a:ext cx="96" cy="96"/>
              </a:xfrm>
              <a:prstGeom prst="rect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02" name="Text Box 18"/>
              <p:cNvSpPr txBox="1">
                <a:spLocks noChangeArrowheads="1"/>
              </p:cNvSpPr>
              <p:nvPr/>
            </p:nvSpPr>
            <p:spPr bwMode="auto">
              <a:xfrm>
                <a:off x="2760" y="2702"/>
                <a:ext cx="24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203" name="Text Box 19"/>
              <p:cNvSpPr txBox="1">
                <a:spLocks noChangeArrowheads="1"/>
              </p:cNvSpPr>
              <p:nvPr/>
            </p:nvSpPr>
            <p:spPr bwMode="auto">
              <a:xfrm>
                <a:off x="2808" y="3855"/>
                <a:ext cx="24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204" name="Text Box 20"/>
              <p:cNvSpPr txBox="1">
                <a:spLocks noChangeArrowheads="1"/>
              </p:cNvSpPr>
              <p:nvPr/>
            </p:nvSpPr>
            <p:spPr bwMode="auto">
              <a:xfrm>
                <a:off x="4488" y="3767"/>
                <a:ext cx="240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205" name="Text Box 21"/>
              <p:cNvSpPr txBox="1">
                <a:spLocks noChangeArrowheads="1"/>
              </p:cNvSpPr>
              <p:nvPr/>
            </p:nvSpPr>
            <p:spPr bwMode="auto">
              <a:xfrm>
                <a:off x="2760" y="3229"/>
                <a:ext cx="240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7206" name="Text Box 22"/>
              <p:cNvSpPr txBox="1">
                <a:spLocks noChangeArrowheads="1"/>
              </p:cNvSpPr>
              <p:nvPr/>
            </p:nvSpPr>
            <p:spPr bwMode="auto">
              <a:xfrm>
                <a:off x="3688" y="3073"/>
                <a:ext cx="336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</p:grpSp>
      <p:grpSp>
        <p:nvGrpSpPr>
          <p:cNvPr id="7171" name="Group 23"/>
          <p:cNvGrpSpPr>
            <a:grpSpLocks/>
          </p:cNvGrpSpPr>
          <p:nvPr/>
        </p:nvGrpSpPr>
        <p:grpSpPr bwMode="auto">
          <a:xfrm>
            <a:off x="2665412" y="1143000"/>
            <a:ext cx="2057400" cy="2012950"/>
            <a:chOff x="528" y="2822"/>
            <a:chExt cx="1344" cy="1268"/>
          </a:xfrm>
        </p:grpSpPr>
        <p:grpSp>
          <p:nvGrpSpPr>
            <p:cNvPr id="7187" name="Group 24"/>
            <p:cNvGrpSpPr>
              <a:grpSpLocks/>
            </p:cNvGrpSpPr>
            <p:nvPr/>
          </p:nvGrpSpPr>
          <p:grpSpPr bwMode="auto">
            <a:xfrm>
              <a:off x="528" y="2822"/>
              <a:ext cx="1344" cy="960"/>
              <a:chOff x="528" y="2822"/>
              <a:chExt cx="1344" cy="960"/>
            </a:xfrm>
          </p:grpSpPr>
          <p:sp>
            <p:nvSpPr>
              <p:cNvPr id="7189" name="Line 25"/>
              <p:cNvSpPr>
                <a:spLocks noChangeShapeType="1"/>
              </p:cNvSpPr>
              <p:nvPr/>
            </p:nvSpPr>
            <p:spPr bwMode="auto">
              <a:xfrm rot="1867797">
                <a:off x="905" y="3290"/>
                <a:ext cx="795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0" name="Line 26"/>
              <p:cNvSpPr>
                <a:spLocks noChangeShapeType="1"/>
              </p:cNvSpPr>
              <p:nvPr/>
            </p:nvSpPr>
            <p:spPr bwMode="auto">
              <a:xfrm rot="1867797">
                <a:off x="822" y="3055"/>
                <a:ext cx="0" cy="489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1" name="Line 27"/>
              <p:cNvSpPr>
                <a:spLocks noChangeShapeType="1"/>
              </p:cNvSpPr>
              <p:nvPr/>
            </p:nvSpPr>
            <p:spPr bwMode="auto">
              <a:xfrm rot="1867797" flipV="1">
                <a:off x="765" y="3253"/>
                <a:ext cx="795" cy="50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92" name="Rectangle 28"/>
              <p:cNvSpPr>
                <a:spLocks noChangeArrowheads="1"/>
              </p:cNvSpPr>
              <p:nvPr/>
            </p:nvSpPr>
            <p:spPr bwMode="auto">
              <a:xfrm rot="1867797">
                <a:off x="930" y="3116"/>
                <a:ext cx="94" cy="84"/>
              </a:xfrm>
              <a:prstGeom prst="rect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93" name="Text Box 29"/>
              <p:cNvSpPr txBox="1">
                <a:spLocks noChangeArrowheads="1"/>
              </p:cNvSpPr>
              <p:nvPr/>
            </p:nvSpPr>
            <p:spPr bwMode="auto">
              <a:xfrm>
                <a:off x="816" y="282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</a:t>
                </a:r>
              </a:p>
            </p:txBody>
          </p:sp>
          <p:sp>
            <p:nvSpPr>
              <p:cNvPr id="7194" name="Text Box 30"/>
              <p:cNvSpPr txBox="1">
                <a:spLocks noChangeArrowheads="1"/>
              </p:cNvSpPr>
              <p:nvPr/>
            </p:nvSpPr>
            <p:spPr bwMode="auto">
              <a:xfrm>
                <a:off x="528" y="353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</a:t>
                </a:r>
              </a:p>
            </p:txBody>
          </p:sp>
          <p:sp>
            <p:nvSpPr>
              <p:cNvPr id="7195" name="Text Box 31"/>
              <p:cNvSpPr txBox="1">
                <a:spLocks noChangeArrowheads="1"/>
              </p:cNvSpPr>
              <p:nvPr/>
            </p:nvSpPr>
            <p:spPr bwMode="auto">
              <a:xfrm>
                <a:off x="1536" y="3494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</a:t>
                </a:r>
              </a:p>
            </p:txBody>
          </p:sp>
          <p:sp>
            <p:nvSpPr>
              <p:cNvPr id="7196" name="Text Box 32"/>
              <p:cNvSpPr txBox="1">
                <a:spLocks noChangeArrowheads="1"/>
              </p:cNvSpPr>
              <p:nvPr/>
            </p:nvSpPr>
            <p:spPr bwMode="auto">
              <a:xfrm>
                <a:off x="576" y="3232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197" name="Text Box 33"/>
              <p:cNvSpPr txBox="1">
                <a:spLocks noChangeArrowheads="1"/>
              </p:cNvSpPr>
              <p:nvPr/>
            </p:nvSpPr>
            <p:spPr bwMode="auto">
              <a:xfrm>
                <a:off x="1104" y="3488"/>
                <a:ext cx="24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7188" name="Text Box 34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768" y="3840"/>
              <a:ext cx="3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</p:grp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865812" y="1371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∆A’B’C’và ∆ABC có:</a:t>
            </a:r>
          </a:p>
        </p:txBody>
      </p:sp>
      <p:graphicFrame>
        <p:nvGraphicFramePr>
          <p:cNvPr id="11300" name="Object 36"/>
          <p:cNvGraphicFramePr>
            <a:graphicFrameLocks noChangeAspect="1"/>
          </p:cNvGraphicFramePr>
          <p:nvPr/>
        </p:nvGraphicFramePr>
        <p:xfrm>
          <a:off x="6437312" y="1981200"/>
          <a:ext cx="1790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5" imgW="1790700" imgH="622300" progId="Equation.DSMT4">
                  <p:embed/>
                </p:oleObj>
              </mc:Choice>
              <mc:Fallback>
                <p:oleObj name="Equation" r:id="rId5" imgW="1790700" imgH="622300" progId="Equation.DSMT4">
                  <p:embed/>
                  <p:pic>
                    <p:nvPicPr>
                      <p:cNvPr id="1130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1981200"/>
                        <a:ext cx="1790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1" name="Object 37"/>
          <p:cNvGraphicFramePr>
            <a:graphicFrameLocks noChangeAspect="1"/>
          </p:cNvGraphicFramePr>
          <p:nvPr/>
        </p:nvGraphicFramePr>
        <p:xfrm>
          <a:off x="6157912" y="2743200"/>
          <a:ext cx="3898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7" imgW="3898900" imgH="317500" progId="Equation.DSMT4">
                  <p:embed/>
                </p:oleObj>
              </mc:Choice>
              <mc:Fallback>
                <p:oleObj name="Equation" r:id="rId7" imgW="3898900" imgH="317500" progId="Equation.DSMT4">
                  <p:embed/>
                  <p:pic>
                    <p:nvPicPr>
                      <p:cNvPr id="11301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2" y="2743200"/>
                        <a:ext cx="3898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6627812" y="3505201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(Suy ra từ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ĐL Pytago)</a:t>
            </a:r>
          </a:p>
        </p:txBody>
      </p:sp>
      <p:graphicFrame>
        <p:nvGraphicFramePr>
          <p:cNvPr id="11303" name="Object 39"/>
          <p:cNvGraphicFramePr>
            <a:graphicFrameLocks noChangeAspect="1"/>
          </p:cNvGraphicFramePr>
          <p:nvPr/>
        </p:nvGraphicFramePr>
        <p:xfrm>
          <a:off x="6310312" y="3924300"/>
          <a:ext cx="1460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9" imgW="1460500" imgH="698500" progId="Equation.DSMT4">
                  <p:embed/>
                </p:oleObj>
              </mc:Choice>
              <mc:Fallback>
                <p:oleObj name="Equation" r:id="rId9" imgW="1460500" imgH="698500" progId="Equation.DSMT4">
                  <p:embed/>
                  <p:pic>
                    <p:nvPicPr>
                      <p:cNvPr id="11303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3924300"/>
                        <a:ext cx="1460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04" name="Object 40"/>
          <p:cNvGraphicFramePr>
            <a:graphicFrameLocks noChangeAspect="1"/>
          </p:cNvGraphicFramePr>
          <p:nvPr/>
        </p:nvGraphicFramePr>
        <p:xfrm>
          <a:off x="6310312" y="4864100"/>
          <a:ext cx="2451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1" imgW="2451100" imgH="622300" progId="Equation.DSMT4">
                  <p:embed/>
                </p:oleObj>
              </mc:Choice>
              <mc:Fallback>
                <p:oleObj name="Equation" r:id="rId11" imgW="2451100" imgH="622300" progId="Equation.DSMT4">
                  <p:embed/>
                  <p:pic>
                    <p:nvPicPr>
                      <p:cNvPr id="11304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864100"/>
                        <a:ext cx="2451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5865812" y="5699126"/>
            <a:ext cx="3657600" cy="396875"/>
            <a:chOff x="2592" y="3936"/>
            <a:chExt cx="2304" cy="250"/>
          </a:xfrm>
        </p:grpSpPr>
        <p:grpSp>
          <p:nvGrpSpPr>
            <p:cNvPr id="7183" name="Group 42"/>
            <p:cNvGrpSpPr>
              <a:grpSpLocks/>
            </p:cNvGrpSpPr>
            <p:nvPr/>
          </p:nvGrpSpPr>
          <p:grpSpPr bwMode="auto">
            <a:xfrm>
              <a:off x="2976" y="3936"/>
              <a:ext cx="1920" cy="250"/>
              <a:chOff x="3120" y="3878"/>
              <a:chExt cx="1920" cy="250"/>
            </a:xfrm>
          </p:grpSpPr>
          <p:sp>
            <p:nvSpPr>
              <p:cNvPr id="7185" name="Text Box 43"/>
              <p:cNvSpPr txBox="1">
                <a:spLocks noChangeArrowheads="1"/>
              </p:cNvSpPr>
              <p:nvPr/>
            </p:nvSpPr>
            <p:spPr bwMode="auto">
              <a:xfrm>
                <a:off x="3120" y="3878"/>
                <a:ext cx="19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A’B’C’      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altLang="en-US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(c.c.c)</a:t>
                </a:r>
              </a:p>
            </p:txBody>
          </p:sp>
          <p:sp>
            <p:nvSpPr>
              <p:cNvPr id="7186" name="Text Box 44"/>
              <p:cNvSpPr txBox="1">
                <a:spLocks noChangeArrowheads="1"/>
              </p:cNvSpPr>
              <p:nvPr/>
            </p:nvSpPr>
            <p:spPr bwMode="auto">
              <a:xfrm rot="-6177583">
                <a:off x="3782" y="3929"/>
                <a:ext cx="14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</p:txBody>
          </p:sp>
        </p:grpSp>
        <p:sp>
          <p:nvSpPr>
            <p:cNvPr id="7184" name="Text Box 45"/>
            <p:cNvSpPr txBox="1">
              <a:spLocks noChangeArrowheads="1"/>
            </p:cNvSpPr>
            <p:nvPr/>
          </p:nvSpPr>
          <p:spPr bwMode="auto">
            <a:xfrm>
              <a:off x="2592" y="393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</a:p>
          </p:txBody>
        </p:sp>
      </p:grpSp>
      <p:graphicFrame>
        <p:nvGraphicFramePr>
          <p:cNvPr id="11310" name="Object 46"/>
          <p:cNvGraphicFramePr>
            <a:graphicFrameLocks noChangeAspect="1"/>
          </p:cNvGraphicFramePr>
          <p:nvPr/>
        </p:nvGraphicFramePr>
        <p:xfrm>
          <a:off x="7974012" y="3975100"/>
          <a:ext cx="1320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13" imgW="1320227" imgH="622030" progId="Equation.DSMT4">
                  <p:embed/>
                </p:oleObj>
              </mc:Choice>
              <mc:Fallback>
                <p:oleObj name="Equation" r:id="rId13" imgW="1320227" imgH="622030" progId="Equation.DSMT4">
                  <p:embed/>
                  <p:pic>
                    <p:nvPicPr>
                      <p:cNvPr id="1131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2" y="3975100"/>
                        <a:ext cx="1320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Line 47"/>
          <p:cNvSpPr>
            <a:spLocks noChangeShapeType="1"/>
          </p:cNvSpPr>
          <p:nvPr/>
        </p:nvSpPr>
        <p:spPr bwMode="auto">
          <a:xfrm>
            <a:off x="5637212" y="1066800"/>
            <a:ext cx="0" cy="5334000"/>
          </a:xfrm>
          <a:prstGeom prst="line">
            <a:avLst/>
          </a:prstGeom>
          <a:noFill/>
          <a:ln w="19050">
            <a:pattFill prst="lgCheck">
              <a:fgClr>
                <a:srgbClr val="008000"/>
              </a:fgClr>
              <a:bgClr>
                <a:srgbClr val="FF0066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1312" name="Object 48"/>
          <p:cNvGraphicFramePr>
            <a:graphicFrameLocks noChangeAspect="1"/>
          </p:cNvGraphicFramePr>
          <p:nvPr/>
        </p:nvGraphicFramePr>
        <p:xfrm>
          <a:off x="6176962" y="3111500"/>
          <a:ext cx="3683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5" imgW="3683000" imgH="317500" progId="Equation.DSMT4">
                  <p:embed/>
                </p:oleObj>
              </mc:Choice>
              <mc:Fallback>
                <p:oleObj name="Equation" r:id="rId15" imgW="3683000" imgH="317500" progId="Equation.DSMT4">
                  <p:embed/>
                  <p:pic>
                    <p:nvPicPr>
                      <p:cNvPr id="1131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62" y="3111500"/>
                        <a:ext cx="3683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44"/>
          <p:cNvSpPr>
            <a:spLocks noChangeArrowheads="1"/>
          </p:cNvSpPr>
          <p:nvPr/>
        </p:nvSpPr>
        <p:spPr bwMode="auto">
          <a:xfrm>
            <a:off x="1598612" y="638377"/>
            <a:ext cx="1004041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420301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9" grpId="0"/>
      <p:bldP spid="11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27046" y="2181086"/>
            <a:ext cx="3395758" cy="2312333"/>
            <a:chOff x="3456" y="2160"/>
            <a:chExt cx="2208" cy="1632"/>
          </a:xfrm>
        </p:grpSpPr>
        <p:graphicFrame>
          <p:nvGraphicFramePr>
            <p:cNvPr id="8234" name="Object 4"/>
            <p:cNvGraphicFramePr>
              <a:graphicFrameLocks noChangeAspect="1"/>
            </p:cNvGraphicFramePr>
            <p:nvPr/>
          </p:nvGraphicFramePr>
          <p:xfrm>
            <a:off x="3993" y="2777"/>
            <a:ext cx="1134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4" imgW="825500" imgH="393700" progId="Equation.DSMT4">
                    <p:embed/>
                  </p:oleObj>
                </mc:Choice>
                <mc:Fallback>
                  <p:oleObj name="Equation" r:id="rId4" imgW="825500" imgH="393700" progId="Equation.DSMT4">
                    <p:embed/>
                    <p:pic>
                      <p:nvPicPr>
                        <p:cNvPr id="823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3" y="2777"/>
                          <a:ext cx="1134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5" name="Rectangle 5"/>
            <p:cNvSpPr>
              <a:spLocks noChangeArrowheads="1"/>
            </p:cNvSpPr>
            <p:nvPr/>
          </p:nvSpPr>
          <p:spPr bwMode="auto">
            <a:xfrm>
              <a:off x="3936" y="3480"/>
              <a:ext cx="16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sz="2000" b="1">
                  <a:cs typeface="Times New Roman" panose="02020603050405020304" pitchFamily="18" charset="0"/>
                </a:rPr>
                <a:t>A’B’C’          </a:t>
              </a:r>
              <a:r>
                <a:rPr lang="en-US" altLang="en-US" sz="2000" b="1"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en-US" sz="2000" b="1">
                  <a:cs typeface="Times New Roman" panose="02020603050405020304" pitchFamily="18" charset="0"/>
                </a:rPr>
                <a:t>ABC</a:t>
              </a:r>
              <a:endParaRPr lang="en-US" altLang="en-US" sz="2000" b="1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8236" name="Text Box 6"/>
            <p:cNvSpPr txBox="1">
              <a:spLocks noChangeArrowheads="1"/>
            </p:cNvSpPr>
            <p:nvPr/>
          </p:nvSpPr>
          <p:spPr bwMode="auto">
            <a:xfrm>
              <a:off x="3984" y="2160"/>
              <a:ext cx="16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ym typeface="Symbol" panose="05050102010706020507" pitchFamily="18" charset="2"/>
                </a:rPr>
                <a:t></a:t>
              </a:r>
              <a:r>
                <a:rPr lang="en-US" altLang="en-US" sz="2000" b="1" dirty="0"/>
                <a:t>ABC </a:t>
              </a:r>
              <a:r>
                <a:rPr lang="en-US" altLang="en-US" sz="2000" b="1" dirty="0" err="1"/>
                <a:t>và</a:t>
              </a:r>
              <a:r>
                <a:rPr lang="en-US" altLang="en-US" sz="2000" b="1" dirty="0"/>
                <a:t> </a:t>
              </a:r>
              <a:r>
                <a:rPr lang="en-US" altLang="en-US" sz="2000" b="1" dirty="0">
                  <a:sym typeface="Symbol" panose="05050102010706020507" pitchFamily="18" charset="2"/>
                </a:rPr>
                <a:t></a:t>
              </a:r>
              <a:r>
                <a:rPr lang="en-US" altLang="en-US" sz="2000" b="1" dirty="0"/>
                <a:t>A’B’C’ </a:t>
              </a:r>
            </a:p>
          </p:txBody>
        </p:sp>
        <p:sp>
          <p:nvSpPr>
            <p:cNvPr id="8237" name="Line 7"/>
            <p:cNvSpPr>
              <a:spLocks noChangeShapeType="1"/>
            </p:cNvSpPr>
            <p:nvPr/>
          </p:nvSpPr>
          <p:spPr bwMode="auto">
            <a:xfrm>
              <a:off x="3888" y="2160"/>
              <a:ext cx="0" cy="1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8238" name="Line 8"/>
            <p:cNvSpPr>
              <a:spLocks noChangeShapeType="1"/>
            </p:cNvSpPr>
            <p:nvPr/>
          </p:nvSpPr>
          <p:spPr bwMode="auto">
            <a:xfrm>
              <a:off x="3504" y="3360"/>
              <a:ext cx="21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000"/>
            </a:p>
          </p:txBody>
        </p:sp>
        <p:graphicFrame>
          <p:nvGraphicFramePr>
            <p:cNvPr id="8239" name="Object 9"/>
            <p:cNvGraphicFramePr>
              <a:graphicFrameLocks noChangeAspect="1"/>
            </p:cNvGraphicFramePr>
            <p:nvPr/>
          </p:nvGraphicFramePr>
          <p:xfrm>
            <a:off x="4006" y="2412"/>
            <a:ext cx="1012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6" imgW="838200" imgH="228600" progId="Equation.DSMT4">
                    <p:embed/>
                  </p:oleObj>
                </mc:Choice>
                <mc:Fallback>
                  <p:oleObj name="Equation" r:id="rId6" imgW="838200" imgH="228600" progId="Equation.DSMT4">
                    <p:embed/>
                    <p:pic>
                      <p:nvPicPr>
                        <p:cNvPr id="823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6" y="2412"/>
                          <a:ext cx="1012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40" name="Text Box 10"/>
            <p:cNvSpPr txBox="1">
              <a:spLocks noChangeArrowheads="1"/>
            </p:cNvSpPr>
            <p:nvPr/>
          </p:nvSpPr>
          <p:spPr bwMode="auto">
            <a:xfrm>
              <a:off x="3456" y="2544"/>
              <a:ext cx="43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NI-Times" pitchFamily="2" charset="0"/>
                </a:rPr>
                <a:t>GT</a:t>
              </a:r>
            </a:p>
          </p:txBody>
        </p:sp>
        <p:sp>
          <p:nvSpPr>
            <p:cNvPr id="8241" name="Text Box 11"/>
            <p:cNvSpPr txBox="1">
              <a:spLocks noChangeArrowheads="1"/>
            </p:cNvSpPr>
            <p:nvPr/>
          </p:nvSpPr>
          <p:spPr bwMode="auto">
            <a:xfrm>
              <a:off x="3456" y="3456"/>
              <a:ext cx="43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>
                  <a:latin typeface="VNI-Times" pitchFamily="2" charset="0"/>
                </a:rPr>
                <a:t>KL</a:t>
              </a:r>
            </a:p>
          </p:txBody>
        </p:sp>
        <p:sp>
          <p:nvSpPr>
            <p:cNvPr id="8242" name="Text Box 12"/>
            <p:cNvSpPr txBox="1">
              <a:spLocks noChangeArrowheads="1"/>
            </p:cNvSpPr>
            <p:nvPr/>
          </p:nvSpPr>
          <p:spPr bwMode="auto">
            <a:xfrm rot="16200000">
              <a:off x="4600" y="3452"/>
              <a:ext cx="26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/>
                <a:t>S</a:t>
              </a:r>
            </a:p>
          </p:txBody>
        </p:sp>
      </p:grpSp>
      <p:sp>
        <p:nvSpPr>
          <p:cNvPr id="8195" name="Text Box 22"/>
          <p:cNvSpPr txBox="1">
            <a:spLocks noChangeArrowheads="1"/>
          </p:cNvSpPr>
          <p:nvPr/>
        </p:nvSpPr>
        <p:spPr bwMode="auto">
          <a:xfrm>
            <a:off x="1461046" y="861983"/>
            <a:ext cx="38412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82)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598611" y="1473200"/>
            <a:ext cx="10590213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68165" y="2667794"/>
            <a:ext cx="3083573" cy="1827212"/>
            <a:chOff x="1345" y="955"/>
            <a:chExt cx="1863" cy="1151"/>
          </a:xfrm>
        </p:grpSpPr>
        <p:sp>
          <p:nvSpPr>
            <p:cNvPr id="8218" name="Oval 25"/>
            <p:cNvSpPr>
              <a:spLocks noChangeArrowheads="1"/>
            </p:cNvSpPr>
            <p:nvPr/>
          </p:nvSpPr>
          <p:spPr bwMode="auto">
            <a:xfrm>
              <a:off x="1992" y="1116"/>
              <a:ext cx="24" cy="2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19" name="Group 26"/>
            <p:cNvGrpSpPr>
              <a:grpSpLocks/>
            </p:cNvGrpSpPr>
            <p:nvPr/>
          </p:nvGrpSpPr>
          <p:grpSpPr bwMode="auto">
            <a:xfrm>
              <a:off x="1345" y="955"/>
              <a:ext cx="1863" cy="1151"/>
              <a:chOff x="1201" y="1107"/>
              <a:chExt cx="1863" cy="1151"/>
            </a:xfrm>
          </p:grpSpPr>
          <p:sp>
            <p:nvSpPr>
              <p:cNvPr id="8220" name="Oval 27"/>
              <p:cNvSpPr>
                <a:spLocks noChangeArrowheads="1"/>
              </p:cNvSpPr>
              <p:nvPr/>
            </p:nvSpPr>
            <p:spPr bwMode="auto">
              <a:xfrm>
                <a:off x="2960" y="2031"/>
                <a:ext cx="23" cy="2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21" name="Group 28"/>
              <p:cNvGrpSpPr>
                <a:grpSpLocks/>
              </p:cNvGrpSpPr>
              <p:nvPr/>
            </p:nvGrpSpPr>
            <p:grpSpPr bwMode="auto">
              <a:xfrm>
                <a:off x="1201" y="1107"/>
                <a:ext cx="1863" cy="1151"/>
                <a:chOff x="1189" y="942"/>
                <a:chExt cx="1863" cy="1151"/>
              </a:xfrm>
            </p:grpSpPr>
            <p:grpSp>
              <p:nvGrpSpPr>
                <p:cNvPr id="8222" name="Group 29"/>
                <p:cNvGrpSpPr>
                  <a:grpSpLocks/>
                </p:cNvGrpSpPr>
                <p:nvPr/>
              </p:nvGrpSpPr>
              <p:grpSpPr bwMode="auto">
                <a:xfrm>
                  <a:off x="1189" y="942"/>
                  <a:ext cx="1863" cy="1151"/>
                  <a:chOff x="1197" y="942"/>
                  <a:chExt cx="1863" cy="1151"/>
                </a:xfrm>
              </p:grpSpPr>
              <p:sp>
                <p:nvSpPr>
                  <p:cNvPr id="822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942"/>
                    <a:ext cx="117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</a:t>
                    </a:r>
                  </a:p>
                </p:txBody>
              </p:sp>
              <p:grpSp>
                <p:nvGrpSpPr>
                  <p:cNvPr id="8225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232" y="1120"/>
                    <a:ext cx="1737" cy="759"/>
                    <a:chOff x="1232" y="1120"/>
                    <a:chExt cx="1737" cy="759"/>
                  </a:xfrm>
                </p:grpSpPr>
                <p:sp>
                  <p:nvSpPr>
                    <p:cNvPr id="8229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2" y="1879"/>
                      <a:ext cx="1729" cy="0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30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32" y="1124"/>
                      <a:ext cx="616" cy="755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31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6" y="1120"/>
                      <a:ext cx="1113" cy="755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32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39" y="1253"/>
                      <a:ext cx="206" cy="143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33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5" y="1262"/>
                      <a:ext cx="103" cy="134"/>
                    </a:xfrm>
                    <a:prstGeom prst="line">
                      <a:avLst/>
                    </a:prstGeom>
                    <a:noFill/>
                    <a:ln w="31750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8226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952" y="1899"/>
                    <a:ext cx="10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822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197" y="1898"/>
                    <a:ext cx="108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</a:t>
                    </a:r>
                  </a:p>
                </p:txBody>
              </p:sp>
              <p:sp>
                <p:nvSpPr>
                  <p:cNvPr id="8228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1217" y="1872"/>
                    <a:ext cx="23" cy="2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223" name="Oval 40"/>
                <p:cNvSpPr>
                  <a:spLocks noChangeArrowheads="1"/>
                </p:cNvSpPr>
                <p:nvPr/>
              </p:nvSpPr>
              <p:spPr bwMode="auto">
                <a:xfrm>
                  <a:off x="1920" y="1384"/>
                  <a:ext cx="23" cy="2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434034" y="4691279"/>
            <a:ext cx="1730375" cy="1223962"/>
            <a:chOff x="237" y="1065"/>
            <a:chExt cx="1090" cy="771"/>
          </a:xfrm>
        </p:grpSpPr>
        <p:sp>
          <p:nvSpPr>
            <p:cNvPr id="8200" name="Oval 42"/>
            <p:cNvSpPr>
              <a:spLocks noChangeArrowheads="1"/>
            </p:cNvSpPr>
            <p:nvPr/>
          </p:nvSpPr>
          <p:spPr bwMode="auto">
            <a:xfrm>
              <a:off x="616" y="1226"/>
              <a:ext cx="23" cy="22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01" name="Group 43"/>
            <p:cNvGrpSpPr>
              <a:grpSpLocks/>
            </p:cNvGrpSpPr>
            <p:nvPr/>
          </p:nvGrpSpPr>
          <p:grpSpPr bwMode="auto">
            <a:xfrm>
              <a:off x="237" y="1065"/>
              <a:ext cx="1090" cy="771"/>
              <a:chOff x="237" y="1065"/>
              <a:chExt cx="1090" cy="771"/>
            </a:xfrm>
          </p:grpSpPr>
          <p:sp>
            <p:nvSpPr>
              <p:cNvPr id="8202" name="Oval 44"/>
              <p:cNvSpPr>
                <a:spLocks noChangeArrowheads="1"/>
              </p:cNvSpPr>
              <p:nvPr/>
            </p:nvSpPr>
            <p:spPr bwMode="auto">
              <a:xfrm>
                <a:off x="298" y="1610"/>
                <a:ext cx="22" cy="2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03" name="Group 45"/>
              <p:cNvGrpSpPr>
                <a:grpSpLocks/>
              </p:cNvGrpSpPr>
              <p:nvPr/>
            </p:nvGrpSpPr>
            <p:grpSpPr bwMode="auto">
              <a:xfrm>
                <a:off x="237" y="1065"/>
                <a:ext cx="1090" cy="771"/>
                <a:chOff x="115" y="1065"/>
                <a:chExt cx="1090" cy="771"/>
              </a:xfrm>
            </p:grpSpPr>
            <p:sp>
              <p:nvSpPr>
                <p:cNvPr id="820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93" y="1241"/>
                  <a:ext cx="310" cy="378"/>
                </a:xfrm>
                <a:prstGeom prst="line">
                  <a:avLst/>
                </a:prstGeom>
                <a:noFill/>
                <a:ln w="317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8205" name="Group 47"/>
                <p:cNvGrpSpPr>
                  <a:grpSpLocks/>
                </p:cNvGrpSpPr>
                <p:nvPr/>
              </p:nvGrpSpPr>
              <p:grpSpPr bwMode="auto">
                <a:xfrm>
                  <a:off x="115" y="1065"/>
                  <a:ext cx="1090" cy="771"/>
                  <a:chOff x="115" y="1065"/>
                  <a:chExt cx="1090" cy="771"/>
                </a:xfrm>
              </p:grpSpPr>
              <p:sp>
                <p:nvSpPr>
                  <p:cNvPr id="820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15" y="1640"/>
                    <a:ext cx="139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B'</a:t>
                    </a:r>
                  </a:p>
                </p:txBody>
              </p:sp>
              <p:sp>
                <p:nvSpPr>
                  <p:cNvPr id="820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1065"/>
                    <a:ext cx="146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A'</a:t>
                    </a:r>
                  </a:p>
                </p:txBody>
              </p:sp>
              <p:sp>
                <p:nvSpPr>
                  <p:cNvPr id="820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068" y="1642"/>
                    <a:ext cx="137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C'</a:t>
                    </a:r>
                  </a:p>
                </p:txBody>
              </p:sp>
              <p:grpSp>
                <p:nvGrpSpPr>
                  <p:cNvPr id="8209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93" y="1241"/>
                    <a:ext cx="879" cy="391"/>
                    <a:chOff x="193" y="1241"/>
                    <a:chExt cx="879" cy="391"/>
                  </a:xfrm>
                </p:grpSpPr>
                <p:sp>
                  <p:nvSpPr>
                    <p:cNvPr id="8210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49" y="1612"/>
                      <a:ext cx="23" cy="2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821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" y="1241"/>
                      <a:ext cx="866" cy="378"/>
                      <a:chOff x="193" y="1241"/>
                      <a:chExt cx="866" cy="378"/>
                    </a:xfrm>
                  </p:grpSpPr>
                  <p:grpSp>
                    <p:nvGrpSpPr>
                      <p:cNvPr id="8212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" y="1241"/>
                        <a:ext cx="866" cy="378"/>
                        <a:chOff x="193" y="1241"/>
                        <a:chExt cx="866" cy="378"/>
                      </a:xfrm>
                    </p:grpSpPr>
                    <p:sp>
                      <p:nvSpPr>
                        <p:cNvPr id="8214" name="Lin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3" y="1619"/>
                          <a:ext cx="866" cy="0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8215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3" y="1241"/>
                          <a:ext cx="556" cy="378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8216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9" y="1304"/>
                          <a:ext cx="100" cy="72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8217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49" y="1308"/>
                          <a:ext cx="54" cy="68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8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vi-VN"/>
                        </a:p>
                      </p:txBody>
                    </p:sp>
                  </p:grpSp>
                  <p:sp>
                    <p:nvSpPr>
                      <p:cNvPr id="8213" name="Oval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6" y="1360"/>
                        <a:ext cx="23" cy="2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8199" name="Rectangle 44"/>
          <p:cNvSpPr>
            <a:spLocks noChangeArrowheads="1"/>
          </p:cNvSpPr>
          <p:nvPr/>
        </p:nvSpPr>
        <p:spPr bwMode="auto">
          <a:xfrm>
            <a:off x="1598612" y="130175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4004261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90158" y="4521841"/>
            <a:ext cx="3115121" cy="2136775"/>
            <a:chOff x="3163" y="624"/>
            <a:chExt cx="1637" cy="1346"/>
          </a:xfrm>
        </p:grpSpPr>
        <p:sp>
          <p:nvSpPr>
            <p:cNvPr id="10276" name="Line 21"/>
            <p:cNvSpPr>
              <a:spLocks noChangeShapeType="1"/>
            </p:cNvSpPr>
            <p:nvPr/>
          </p:nvSpPr>
          <p:spPr bwMode="auto">
            <a:xfrm flipH="1">
              <a:off x="3206" y="858"/>
              <a:ext cx="371" cy="8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7" name="Line 22"/>
            <p:cNvSpPr>
              <a:spLocks noChangeShapeType="1"/>
            </p:cNvSpPr>
            <p:nvPr/>
          </p:nvSpPr>
          <p:spPr bwMode="auto">
            <a:xfrm>
              <a:off x="3577" y="858"/>
              <a:ext cx="1127" cy="8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8" name="Line 23"/>
            <p:cNvSpPr>
              <a:spLocks noChangeShapeType="1"/>
            </p:cNvSpPr>
            <p:nvPr/>
          </p:nvSpPr>
          <p:spPr bwMode="auto">
            <a:xfrm>
              <a:off x="3206" y="1748"/>
              <a:ext cx="1498" cy="1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79" name="Line 24"/>
            <p:cNvSpPr>
              <a:spLocks noChangeShapeType="1"/>
            </p:cNvSpPr>
            <p:nvPr/>
          </p:nvSpPr>
          <p:spPr bwMode="auto">
            <a:xfrm>
              <a:off x="3577" y="858"/>
              <a:ext cx="1" cy="890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0" name="Line 25"/>
            <p:cNvSpPr>
              <a:spLocks noChangeShapeType="1"/>
            </p:cNvSpPr>
            <p:nvPr/>
          </p:nvSpPr>
          <p:spPr bwMode="auto">
            <a:xfrm>
              <a:off x="3577" y="1615"/>
              <a:ext cx="153" cy="1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1" name="Line 26"/>
            <p:cNvSpPr>
              <a:spLocks noChangeShapeType="1"/>
            </p:cNvSpPr>
            <p:nvPr/>
          </p:nvSpPr>
          <p:spPr bwMode="auto">
            <a:xfrm>
              <a:off x="3730" y="1615"/>
              <a:ext cx="1" cy="133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82" name="Oval 27"/>
            <p:cNvSpPr>
              <a:spLocks noChangeArrowheads="1"/>
            </p:cNvSpPr>
            <p:nvPr/>
          </p:nvSpPr>
          <p:spPr bwMode="auto">
            <a:xfrm>
              <a:off x="3196" y="1738"/>
              <a:ext cx="25" cy="24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3" name="Rectangle 28"/>
            <p:cNvSpPr>
              <a:spLocks noChangeArrowheads="1"/>
            </p:cNvSpPr>
            <p:nvPr/>
          </p:nvSpPr>
          <p:spPr bwMode="auto">
            <a:xfrm>
              <a:off x="3163" y="1776"/>
              <a:ext cx="1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84" name="Oval 29"/>
            <p:cNvSpPr>
              <a:spLocks noChangeArrowheads="1"/>
            </p:cNvSpPr>
            <p:nvPr/>
          </p:nvSpPr>
          <p:spPr bwMode="auto">
            <a:xfrm>
              <a:off x="3567" y="844"/>
              <a:ext cx="25" cy="23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5" name="Rectangle 30"/>
            <p:cNvSpPr>
              <a:spLocks noChangeArrowheads="1"/>
            </p:cNvSpPr>
            <p:nvPr/>
          </p:nvSpPr>
          <p:spPr bwMode="auto">
            <a:xfrm>
              <a:off x="3532" y="624"/>
              <a:ext cx="1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286" name="Oval 31"/>
            <p:cNvSpPr>
              <a:spLocks noChangeArrowheads="1"/>
            </p:cNvSpPr>
            <p:nvPr/>
          </p:nvSpPr>
          <p:spPr bwMode="auto">
            <a:xfrm>
              <a:off x="4694" y="1738"/>
              <a:ext cx="25" cy="24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7" name="Rectangle 32"/>
            <p:cNvSpPr>
              <a:spLocks noChangeArrowheads="1"/>
            </p:cNvSpPr>
            <p:nvPr/>
          </p:nvSpPr>
          <p:spPr bwMode="auto">
            <a:xfrm>
              <a:off x="4684" y="1776"/>
              <a:ext cx="1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288" name="Oval 33"/>
            <p:cNvSpPr>
              <a:spLocks noChangeArrowheads="1"/>
            </p:cNvSpPr>
            <p:nvPr/>
          </p:nvSpPr>
          <p:spPr bwMode="auto">
            <a:xfrm>
              <a:off x="3567" y="1738"/>
              <a:ext cx="25" cy="24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9" name="Rectangle 34"/>
            <p:cNvSpPr>
              <a:spLocks noChangeArrowheads="1"/>
            </p:cNvSpPr>
            <p:nvPr/>
          </p:nvSpPr>
          <p:spPr bwMode="auto">
            <a:xfrm>
              <a:off x="3537" y="1775"/>
              <a:ext cx="12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0290" name="Arc 35"/>
            <p:cNvSpPr>
              <a:spLocks/>
            </p:cNvSpPr>
            <p:nvPr/>
          </p:nvSpPr>
          <p:spPr bwMode="auto">
            <a:xfrm>
              <a:off x="3264" y="1590"/>
              <a:ext cx="141" cy="192"/>
            </a:xfrm>
            <a:custGeom>
              <a:avLst/>
              <a:gdLst>
                <a:gd name="T0" fmla="*/ 0 w 21088"/>
                <a:gd name="T1" fmla="*/ 0 h 21600"/>
                <a:gd name="T2" fmla="*/ 0 w 21088"/>
                <a:gd name="T3" fmla="*/ 0 h 21600"/>
                <a:gd name="T4" fmla="*/ 0 w 210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088"/>
                <a:gd name="T10" fmla="*/ 0 h 21600"/>
                <a:gd name="T11" fmla="*/ 21088 w 210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88" h="21600" fill="none" extrusionOk="0">
                  <a:moveTo>
                    <a:pt x="0" y="0"/>
                  </a:moveTo>
                  <a:cubicBezTo>
                    <a:pt x="10128" y="0"/>
                    <a:pt x="18896" y="7037"/>
                    <a:pt x="21088" y="16925"/>
                  </a:cubicBezTo>
                </a:path>
                <a:path w="21088" h="21600" stroke="0" extrusionOk="0">
                  <a:moveTo>
                    <a:pt x="0" y="0"/>
                  </a:moveTo>
                  <a:cubicBezTo>
                    <a:pt x="10128" y="0"/>
                    <a:pt x="18896" y="7037"/>
                    <a:pt x="21088" y="16925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0407737" y="4879955"/>
            <a:ext cx="1612165" cy="1755775"/>
            <a:chOff x="953" y="816"/>
            <a:chExt cx="1311" cy="1106"/>
          </a:xfrm>
        </p:grpSpPr>
        <p:sp>
          <p:nvSpPr>
            <p:cNvPr id="10261" name="Line 37"/>
            <p:cNvSpPr>
              <a:spLocks noChangeShapeType="1"/>
            </p:cNvSpPr>
            <p:nvPr/>
          </p:nvSpPr>
          <p:spPr bwMode="auto">
            <a:xfrm flipH="1">
              <a:off x="1000" y="1026"/>
              <a:ext cx="285" cy="6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2" name="Line 38"/>
            <p:cNvSpPr>
              <a:spLocks noChangeShapeType="1"/>
            </p:cNvSpPr>
            <p:nvPr/>
          </p:nvSpPr>
          <p:spPr bwMode="auto">
            <a:xfrm>
              <a:off x="1285" y="1026"/>
              <a:ext cx="859" cy="6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3" name="Line 39"/>
            <p:cNvSpPr>
              <a:spLocks noChangeShapeType="1"/>
            </p:cNvSpPr>
            <p:nvPr/>
          </p:nvSpPr>
          <p:spPr bwMode="auto">
            <a:xfrm>
              <a:off x="1000" y="1710"/>
              <a:ext cx="1144" cy="1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4" name="Line 40"/>
            <p:cNvSpPr>
              <a:spLocks noChangeShapeType="1"/>
            </p:cNvSpPr>
            <p:nvPr/>
          </p:nvSpPr>
          <p:spPr bwMode="auto">
            <a:xfrm>
              <a:off x="1285" y="1026"/>
              <a:ext cx="0" cy="68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5" name="Line 41"/>
            <p:cNvSpPr>
              <a:spLocks noChangeShapeType="1"/>
            </p:cNvSpPr>
            <p:nvPr/>
          </p:nvSpPr>
          <p:spPr bwMode="auto">
            <a:xfrm>
              <a:off x="1285" y="1598"/>
              <a:ext cx="121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6" name="Line 42"/>
            <p:cNvSpPr>
              <a:spLocks noChangeShapeType="1"/>
            </p:cNvSpPr>
            <p:nvPr/>
          </p:nvSpPr>
          <p:spPr bwMode="auto">
            <a:xfrm>
              <a:off x="1406" y="1598"/>
              <a:ext cx="1" cy="11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67" name="Oval 43"/>
            <p:cNvSpPr>
              <a:spLocks noChangeArrowheads="1"/>
            </p:cNvSpPr>
            <p:nvPr/>
          </p:nvSpPr>
          <p:spPr bwMode="auto">
            <a:xfrm>
              <a:off x="990" y="1701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8" name="Rectangle 44"/>
            <p:cNvSpPr>
              <a:spLocks noChangeArrowheads="1"/>
            </p:cNvSpPr>
            <p:nvPr/>
          </p:nvSpPr>
          <p:spPr bwMode="auto">
            <a:xfrm>
              <a:off x="953" y="1728"/>
              <a:ext cx="1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B'</a:t>
              </a:r>
            </a:p>
          </p:txBody>
        </p:sp>
        <p:sp>
          <p:nvSpPr>
            <p:cNvPr id="10269" name="Oval 45"/>
            <p:cNvSpPr>
              <a:spLocks noChangeArrowheads="1"/>
            </p:cNvSpPr>
            <p:nvPr/>
          </p:nvSpPr>
          <p:spPr bwMode="auto">
            <a:xfrm>
              <a:off x="1275" y="1017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0" name="Rectangle 46"/>
            <p:cNvSpPr>
              <a:spLocks noChangeArrowheads="1"/>
            </p:cNvSpPr>
            <p:nvPr/>
          </p:nvSpPr>
          <p:spPr bwMode="auto">
            <a:xfrm>
              <a:off x="1231" y="816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A'</a:t>
              </a:r>
            </a:p>
          </p:txBody>
        </p:sp>
        <p:sp>
          <p:nvSpPr>
            <p:cNvPr id="10271" name="Oval 47"/>
            <p:cNvSpPr>
              <a:spLocks noChangeArrowheads="1"/>
            </p:cNvSpPr>
            <p:nvPr/>
          </p:nvSpPr>
          <p:spPr bwMode="auto">
            <a:xfrm>
              <a:off x="2135" y="1701"/>
              <a:ext cx="23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2" name="Rectangle 48"/>
            <p:cNvSpPr>
              <a:spLocks noChangeArrowheads="1"/>
            </p:cNvSpPr>
            <p:nvPr/>
          </p:nvSpPr>
          <p:spPr bwMode="auto">
            <a:xfrm>
              <a:off x="2102" y="1728"/>
              <a:ext cx="16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C'</a:t>
              </a:r>
            </a:p>
          </p:txBody>
        </p:sp>
        <p:sp>
          <p:nvSpPr>
            <p:cNvPr id="10273" name="Oval 49"/>
            <p:cNvSpPr>
              <a:spLocks noChangeArrowheads="1"/>
            </p:cNvSpPr>
            <p:nvPr/>
          </p:nvSpPr>
          <p:spPr bwMode="auto">
            <a:xfrm>
              <a:off x="1275" y="1701"/>
              <a:ext cx="24" cy="2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4" name="Rectangle 50"/>
            <p:cNvSpPr>
              <a:spLocks noChangeArrowheads="1"/>
            </p:cNvSpPr>
            <p:nvPr/>
          </p:nvSpPr>
          <p:spPr bwMode="auto">
            <a:xfrm>
              <a:off x="1261" y="1728"/>
              <a:ext cx="1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H'</a:t>
              </a:r>
            </a:p>
          </p:txBody>
        </p:sp>
        <p:sp>
          <p:nvSpPr>
            <p:cNvPr id="10275" name="Arc 51"/>
            <p:cNvSpPr>
              <a:spLocks/>
            </p:cNvSpPr>
            <p:nvPr/>
          </p:nvSpPr>
          <p:spPr bwMode="auto">
            <a:xfrm>
              <a:off x="1044" y="1584"/>
              <a:ext cx="119" cy="288"/>
            </a:xfrm>
            <a:custGeom>
              <a:avLst/>
              <a:gdLst>
                <a:gd name="T0" fmla="*/ 0 w 17798"/>
                <a:gd name="T1" fmla="*/ 0 h 21507"/>
                <a:gd name="T2" fmla="*/ 0 w 17798"/>
                <a:gd name="T3" fmla="*/ 0 h 21507"/>
                <a:gd name="T4" fmla="*/ 0 w 17798"/>
                <a:gd name="T5" fmla="*/ 0 h 21507"/>
                <a:gd name="T6" fmla="*/ 0 60000 65536"/>
                <a:gd name="T7" fmla="*/ 0 60000 65536"/>
                <a:gd name="T8" fmla="*/ 0 60000 65536"/>
                <a:gd name="T9" fmla="*/ 0 w 17798"/>
                <a:gd name="T10" fmla="*/ 0 h 21507"/>
                <a:gd name="T11" fmla="*/ 17798 w 17798"/>
                <a:gd name="T12" fmla="*/ 21507 h 21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98" h="21507" fill="none" extrusionOk="0">
                  <a:moveTo>
                    <a:pt x="2000" y="-1"/>
                  </a:moveTo>
                  <a:cubicBezTo>
                    <a:pt x="8380" y="593"/>
                    <a:pt x="14167" y="3988"/>
                    <a:pt x="17797" y="9268"/>
                  </a:cubicBezTo>
                </a:path>
                <a:path w="17798" h="21507" stroke="0" extrusionOk="0">
                  <a:moveTo>
                    <a:pt x="2000" y="-1"/>
                  </a:moveTo>
                  <a:cubicBezTo>
                    <a:pt x="8380" y="593"/>
                    <a:pt x="14167" y="3988"/>
                    <a:pt x="17797" y="9268"/>
                  </a:cubicBezTo>
                  <a:lnTo>
                    <a:pt x="0" y="21507"/>
                  </a:lnTo>
                  <a:lnTo>
                    <a:pt x="2000" y="-1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7959" name="Text Box 71"/>
          <p:cNvSpPr txBox="1">
            <a:spLocks noChangeArrowheads="1"/>
          </p:cNvSpPr>
          <p:nvPr/>
        </p:nvSpPr>
        <p:spPr bwMode="auto">
          <a:xfrm>
            <a:off x="208924" y="3101079"/>
            <a:ext cx="27171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83)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60" name="Text Box 72"/>
          <p:cNvSpPr txBox="1">
            <a:spLocks noChangeArrowheads="1"/>
          </p:cNvSpPr>
          <p:nvPr/>
        </p:nvSpPr>
        <p:spPr bwMode="auto">
          <a:xfrm>
            <a:off x="25102" y="3675703"/>
            <a:ext cx="1216372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466098" y="4543405"/>
            <a:ext cx="4724400" cy="2128838"/>
            <a:chOff x="144" y="2787"/>
            <a:chExt cx="2976" cy="1341"/>
          </a:xfrm>
        </p:grpSpPr>
        <p:graphicFrame>
          <p:nvGraphicFramePr>
            <p:cNvPr id="10249" name="Object 74"/>
            <p:cNvGraphicFramePr>
              <a:graphicFrameLocks noChangeAspect="1"/>
            </p:cNvGraphicFramePr>
            <p:nvPr/>
          </p:nvGraphicFramePr>
          <p:xfrm>
            <a:off x="1112" y="3627"/>
            <a:ext cx="808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4" imgW="634725" imgH="393529" progId="Equation.DSMT4">
                    <p:embed/>
                  </p:oleObj>
                </mc:Choice>
                <mc:Fallback>
                  <p:oleObj name="Equation" r:id="rId4" imgW="634725" imgH="393529" progId="Equation.DSMT4">
                    <p:embed/>
                    <p:pic>
                      <p:nvPicPr>
                        <p:cNvPr id="10249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2" y="3627"/>
                          <a:ext cx="808" cy="5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0" name="Group 75"/>
            <p:cNvGrpSpPr>
              <a:grpSpLocks/>
            </p:cNvGrpSpPr>
            <p:nvPr/>
          </p:nvGrpSpPr>
          <p:grpSpPr bwMode="auto">
            <a:xfrm>
              <a:off x="144" y="2787"/>
              <a:ext cx="2976" cy="1293"/>
              <a:chOff x="144" y="2787"/>
              <a:chExt cx="2976" cy="1293"/>
            </a:xfrm>
          </p:grpSpPr>
          <p:sp>
            <p:nvSpPr>
              <p:cNvPr id="10252" name="Line 76"/>
              <p:cNvSpPr>
                <a:spLocks noChangeShapeType="1"/>
              </p:cNvSpPr>
              <p:nvPr/>
            </p:nvSpPr>
            <p:spPr bwMode="auto">
              <a:xfrm flipH="1">
                <a:off x="569" y="2856"/>
                <a:ext cx="7" cy="122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77"/>
              <p:cNvSpPr>
                <a:spLocks noChangeShapeType="1"/>
              </p:cNvSpPr>
              <p:nvPr/>
            </p:nvSpPr>
            <p:spPr bwMode="auto">
              <a:xfrm>
                <a:off x="240" y="3600"/>
                <a:ext cx="283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4" name="Text Box 78"/>
              <p:cNvSpPr txBox="1">
                <a:spLocks noChangeArrowheads="1"/>
              </p:cNvSpPr>
              <p:nvPr/>
            </p:nvSpPr>
            <p:spPr bwMode="auto">
              <a:xfrm>
                <a:off x="144" y="3048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VNI-Times" pitchFamily="2" charset="0"/>
                  </a:rPr>
                  <a:t>GT</a:t>
                </a:r>
              </a:p>
            </p:txBody>
          </p:sp>
          <p:sp>
            <p:nvSpPr>
              <p:cNvPr id="10255" name="Text Box 79"/>
              <p:cNvSpPr txBox="1">
                <a:spLocks noChangeArrowheads="1"/>
              </p:cNvSpPr>
              <p:nvPr/>
            </p:nvSpPr>
            <p:spPr bwMode="auto">
              <a:xfrm>
                <a:off x="144" y="374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latin typeface="VNI-Times" pitchFamily="2" charset="0"/>
                  </a:rPr>
                  <a:t>KL</a:t>
                </a:r>
              </a:p>
            </p:txBody>
          </p:sp>
          <p:grpSp>
            <p:nvGrpSpPr>
              <p:cNvPr id="10256" name="Group 80"/>
              <p:cNvGrpSpPr>
                <a:grpSpLocks/>
              </p:cNvGrpSpPr>
              <p:nvPr/>
            </p:nvGrpSpPr>
            <p:grpSpPr bwMode="auto">
              <a:xfrm>
                <a:off x="720" y="2787"/>
                <a:ext cx="2400" cy="550"/>
                <a:chOff x="720" y="2787"/>
                <a:chExt cx="2400" cy="550"/>
              </a:xfrm>
            </p:grpSpPr>
            <p:grpSp>
              <p:nvGrpSpPr>
                <p:cNvPr id="10257" name="Group 81"/>
                <p:cNvGrpSpPr>
                  <a:grpSpLocks/>
                </p:cNvGrpSpPr>
                <p:nvPr/>
              </p:nvGrpSpPr>
              <p:grpSpPr bwMode="auto">
                <a:xfrm>
                  <a:off x="720" y="2904"/>
                  <a:ext cx="1536" cy="312"/>
                  <a:chOff x="672" y="2880"/>
                  <a:chExt cx="1536" cy="312"/>
                </a:xfrm>
              </p:grpSpPr>
              <p:sp>
                <p:nvSpPr>
                  <p:cNvPr id="10259" name="Text Box 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2" y="2880"/>
                    <a:ext cx="15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000" b="1">
                        <a:sym typeface="Symbol" panose="05050102010706020507" pitchFamily="18" charset="2"/>
                      </a:rPr>
                      <a:t></a:t>
                    </a:r>
                    <a:r>
                      <a:rPr lang="en-US" altLang="en-US" sz="2000" b="1"/>
                      <a:t>A’B’C’      </a:t>
                    </a:r>
                    <a:r>
                      <a:rPr lang="en-US" altLang="en-US" sz="2000" b="1">
                        <a:sym typeface="Symbol" panose="05050102010706020507" pitchFamily="18" charset="2"/>
                      </a:rPr>
                      <a:t></a:t>
                    </a:r>
                    <a:r>
                      <a:rPr lang="en-US" altLang="en-US" sz="2000" b="1"/>
                      <a:t>ABC</a:t>
                    </a:r>
                    <a:endParaRPr lang="en-US" altLang="en-US" sz="2000" b="1">
                      <a:latin typeface="MS Song" pitchFamily="49" charset="-122"/>
                      <a:ea typeface="MS Song" pitchFamily="49" charset="-122"/>
                    </a:endParaRPr>
                  </a:p>
                </p:txBody>
              </p:sp>
              <p:sp>
                <p:nvSpPr>
                  <p:cNvPr id="10260" name="Text Box 83"/>
                  <p:cNvSpPr txBox="1">
                    <a:spLocks noChangeArrowheads="1"/>
                  </p:cNvSpPr>
                  <p:nvPr/>
                </p:nvSpPr>
                <p:spPr bwMode="auto">
                  <a:xfrm rot="5400000">
                    <a:off x="1282" y="2923"/>
                    <a:ext cx="28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2000" b="1"/>
                      <a:t>S</a:t>
                    </a:r>
                  </a:p>
                </p:txBody>
              </p:sp>
            </p:grpSp>
            <p:graphicFrame>
              <p:nvGraphicFramePr>
                <p:cNvPr id="10258" name="Object 84"/>
                <p:cNvGraphicFramePr>
                  <a:graphicFrameLocks noChangeAspect="1"/>
                </p:cNvGraphicFramePr>
                <p:nvPr/>
              </p:nvGraphicFramePr>
              <p:xfrm>
                <a:off x="2086" y="2787"/>
                <a:ext cx="1034" cy="5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153" name="Equation" r:id="rId6" imgW="812447" imgH="431613" progId="Equation.DSMT4">
                        <p:embed/>
                      </p:oleObj>
                    </mc:Choice>
                    <mc:Fallback>
                      <p:oleObj name="Equation" r:id="rId6" imgW="812447" imgH="431613" progId="Equation.DSMT4">
                        <p:embed/>
                        <p:pic>
                          <p:nvPicPr>
                            <p:cNvPr id="10258" name="Object 8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6" y="2787"/>
                              <a:ext cx="1034" cy="5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0251" name="Text Box 85"/>
            <p:cNvSpPr txBox="1">
              <a:spLocks noChangeArrowheads="1"/>
            </p:cNvSpPr>
            <p:nvPr/>
          </p:nvSpPr>
          <p:spPr bwMode="auto">
            <a:xfrm>
              <a:off x="672" y="3302"/>
              <a:ext cx="23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dirty="0"/>
                <a:t>A’H’ </a:t>
              </a:r>
              <a:r>
                <a:rPr lang="en-US" altLang="en-US" sz="2000" b="1" dirty="0">
                  <a:latin typeface="MS Song" pitchFamily="49" charset="-122"/>
                  <a:ea typeface="MS Song" pitchFamily="49" charset="-122"/>
                </a:rPr>
                <a:t>⊥ </a:t>
              </a:r>
              <a:r>
                <a:rPr lang="en-US" altLang="en-US" sz="2000" b="1" dirty="0">
                  <a:ea typeface="MS Song" pitchFamily="49" charset="-122"/>
                </a:rPr>
                <a:t>B’C’,  AH </a:t>
              </a:r>
              <a:r>
                <a:rPr lang="en-US" altLang="en-US" sz="2000" b="1" dirty="0">
                  <a:latin typeface="MS Song" pitchFamily="49" charset="-122"/>
                  <a:ea typeface="MS Song" pitchFamily="49" charset="-122"/>
                </a:rPr>
                <a:t>⊥ </a:t>
              </a:r>
              <a:r>
                <a:rPr lang="en-US" altLang="en-US" sz="2000" b="1" dirty="0">
                  <a:ea typeface="MS Song" pitchFamily="49" charset="-122"/>
                </a:rPr>
                <a:t>BC </a:t>
              </a:r>
              <a:endParaRPr lang="en-US" altLang="en-US" sz="2000" b="1" dirty="0">
                <a:latin typeface="MS Song" pitchFamily="49" charset="-122"/>
                <a:ea typeface="MS Song" pitchFamily="49" charset="-122"/>
              </a:endParaRPr>
            </a:p>
          </p:txBody>
        </p:sp>
      </p:grp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-46715" y="2347017"/>
            <a:ext cx="1070292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Rectangle 44"/>
          <p:cNvSpPr>
            <a:spLocks noChangeArrowheads="1"/>
          </p:cNvSpPr>
          <p:nvPr/>
        </p:nvSpPr>
        <p:spPr bwMode="auto">
          <a:xfrm>
            <a:off x="0" y="1562931"/>
            <a:ext cx="60944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8.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TRƯỜNG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ĐỒNG DẠNG CỦA TAM GIÁC VUÔNG. </a:t>
            </a:r>
          </a:p>
        </p:txBody>
      </p:sp>
    </p:spTree>
    <p:extLst>
      <p:ext uri="{BB962C8B-B14F-4D97-AF65-F5344CB8AC3E}">
        <p14:creationId xmlns:p14="http://schemas.microsoft.com/office/powerpoint/2010/main" val="3659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59" grpId="0"/>
      <p:bldP spid="37960" grpId="0" animBg="1"/>
    </p:bldLst>
  </p:timing>
</p:sld>
</file>

<file path=ppt/theme/theme1.xml><?xml version="1.0" encoding="utf-8"?>
<a:theme xmlns:a="http://schemas.openxmlformats.org/drawingml/2006/main" name="Math 16x9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guyễn Trung Hiêu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62</TotalTime>
  <Words>1054</Words>
  <Application>Microsoft Office PowerPoint</Application>
  <PresentationFormat>Custom</PresentationFormat>
  <Paragraphs>175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.VnBook-Antiqua</vt:lpstr>
      <vt:lpstr>.VnTime</vt:lpstr>
      <vt:lpstr>Arial</vt:lpstr>
      <vt:lpstr>Euphemia</vt:lpstr>
      <vt:lpstr>MS Song</vt:lpstr>
      <vt:lpstr>Open Sans</vt:lpstr>
      <vt:lpstr>Symbol</vt:lpstr>
      <vt:lpstr>Times New Roman</vt:lpstr>
      <vt:lpstr>VNI-Times</vt:lpstr>
      <vt:lpstr>Math 16x9</vt:lpstr>
      <vt:lpstr>MathType 5.0 Equation</vt:lpstr>
      <vt:lpstr>Microsoft Equation 3.0</vt:lpstr>
      <vt:lpstr>MathType 6.0 Equation</vt:lpstr>
      <vt:lpstr>MathType 7.0 Equation</vt:lpstr>
      <vt:lpstr>Chào mừng các em đến với giờ học môn Toán hôm nay!</vt:lpstr>
      <vt:lpstr>PowerPoint Presentation</vt:lpstr>
      <vt:lpstr>Bài 8: Các trường hợp đồng dạng của tam giác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8: Các trường hợp đồng dàng của tam giác vuông</dc:title>
  <dc:creator>Windows User</dc:creator>
  <cp:lastModifiedBy>Windows User</cp:lastModifiedBy>
  <cp:revision>8</cp:revision>
  <dcterms:created xsi:type="dcterms:W3CDTF">2022-03-07T12:22:37Z</dcterms:created>
  <dcterms:modified xsi:type="dcterms:W3CDTF">2022-03-07T13:25:21Z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