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2" r:id="rId4"/>
  </p:sldMasterIdLst>
  <p:notesMasterIdLst>
    <p:notesMasterId r:id="rId40"/>
  </p:notesMasterIdLst>
  <p:sldIdLst>
    <p:sldId id="257" r:id="rId5"/>
    <p:sldId id="281" r:id="rId6"/>
    <p:sldId id="283" r:id="rId7"/>
    <p:sldId id="258" r:id="rId8"/>
    <p:sldId id="259" r:id="rId9"/>
    <p:sldId id="260" r:id="rId10"/>
    <p:sldId id="261" r:id="rId11"/>
    <p:sldId id="262" r:id="rId12"/>
    <p:sldId id="263" r:id="rId13"/>
    <p:sldId id="264" r:id="rId14"/>
    <p:sldId id="265" r:id="rId15"/>
    <p:sldId id="267" r:id="rId16"/>
    <p:sldId id="268" r:id="rId17"/>
    <p:sldId id="269" r:id="rId18"/>
    <p:sldId id="270" r:id="rId19"/>
    <p:sldId id="284" r:id="rId20"/>
    <p:sldId id="271" r:id="rId21"/>
    <p:sldId id="272" r:id="rId22"/>
    <p:sldId id="288" r:id="rId23"/>
    <p:sldId id="273" r:id="rId24"/>
    <p:sldId id="274" r:id="rId25"/>
    <p:sldId id="275" r:id="rId26"/>
    <p:sldId id="276" r:id="rId27"/>
    <p:sldId id="277" r:id="rId28"/>
    <p:sldId id="278" r:id="rId29"/>
    <p:sldId id="279" r:id="rId30"/>
    <p:sldId id="280" r:id="rId31"/>
    <p:sldId id="289" r:id="rId32"/>
    <p:sldId id="290" r:id="rId33"/>
    <p:sldId id="291" r:id="rId34"/>
    <p:sldId id="282" r:id="rId35"/>
    <p:sldId id="297" r:id="rId36"/>
    <p:sldId id="292" r:id="rId37"/>
    <p:sldId id="296" r:id="rId38"/>
    <p:sldId id="295"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25ADD-3809-4EF8-849A-74F518B62088}" type="datetimeFigureOut">
              <a:rPr lang="en-US" smtClean="0"/>
              <a:t>3/9/2022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E01D8-670B-4A78-936B-73E71A719F7D}" type="slidenum">
              <a:rPr lang="en-US" smtClean="0"/>
              <a:t>‹#›</a:t>
            </a:fld>
            <a:endParaRPr lang="en-US"/>
          </a:p>
        </p:txBody>
      </p:sp>
    </p:spTree>
    <p:extLst>
      <p:ext uri="{BB962C8B-B14F-4D97-AF65-F5344CB8AC3E}">
        <p14:creationId xmlns:p14="http://schemas.microsoft.com/office/powerpoint/2010/main" val="14878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solidFill>
                  <a:prstClr val="black"/>
                </a:solidFill>
              </a:rPr>
              <a:pPr/>
              <a:t>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416862-2AA3-41F8-ADDE-07E9D83793E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209460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16862-2AA3-41F8-ADDE-07E9D83793E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58227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16862-2AA3-41F8-ADDE-07E9D83793E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4005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7588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94"/>
            <a:fld id="{7FE5A9CD-1CA5-4BB6-ABF6-C3DB2F9C09D1}" type="datetimeFigureOut">
              <a:rPr lang="en-US" sz="1600">
                <a:solidFill>
                  <a:prstClr val="black"/>
                </a:solidFill>
              </a:rPr>
              <a:pPr defTabSz="814994"/>
              <a:t>3/9/2022</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9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94"/>
            <a:fld id="{E9E3A461-C528-4C33-83FA-271D1850C3B5}" type="slidenum">
              <a:rPr lang="en-US" sz="1600">
                <a:solidFill>
                  <a:prstClr val="black"/>
                </a:solidFill>
              </a:rPr>
              <a:pPr defTabSz="814994"/>
              <a:t>‹#›</a:t>
            </a:fld>
            <a:endParaRPr lang="en-US" sz="1600">
              <a:solidFill>
                <a:prstClr val="black"/>
              </a:solidFill>
            </a:endParaRPr>
          </a:p>
        </p:txBody>
      </p:sp>
    </p:spTree>
    <p:extLst>
      <p:ext uri="{BB962C8B-B14F-4D97-AF65-F5344CB8AC3E}">
        <p14:creationId xmlns:p14="http://schemas.microsoft.com/office/powerpoint/2010/main" val="40195275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9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9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94">
              <a:defRPr/>
            </a:pPr>
            <a:fld id="{E979D15E-7C97-46BA-A533-0FCFA23F6052}" type="slidenum">
              <a:rPr lang="en-US" sz="1600" smtClean="0">
                <a:solidFill>
                  <a:prstClr val="black"/>
                </a:solidFill>
              </a:rPr>
              <a:pPr defTabSz="814994">
                <a:defRPr/>
              </a:pPr>
              <a:t>‹#›</a:t>
            </a:fld>
            <a:endParaRPr lang="en-US" sz="1600">
              <a:solidFill>
                <a:prstClr val="black"/>
              </a:solidFill>
            </a:endParaRPr>
          </a:p>
        </p:txBody>
      </p:sp>
    </p:spTree>
    <p:extLst>
      <p:ext uri="{BB962C8B-B14F-4D97-AF65-F5344CB8AC3E}">
        <p14:creationId xmlns:p14="http://schemas.microsoft.com/office/powerpoint/2010/main" val="3156872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3987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9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9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94"/>
            <a:fld id="{475E0F57-EEA1-4A8B-9311-4AD2064A14C0}" type="slidenum">
              <a:rPr lang="en-US" sz="1600" smtClean="0">
                <a:solidFill>
                  <a:prstClr val="black"/>
                </a:solidFill>
              </a:rPr>
              <a:pPr defTabSz="814994"/>
              <a:t>‹#›</a:t>
            </a:fld>
            <a:endParaRPr lang="en-US" sz="1600">
              <a:solidFill>
                <a:prstClr val="black"/>
              </a:solidFill>
            </a:endParaRPr>
          </a:p>
        </p:txBody>
      </p:sp>
    </p:spTree>
    <p:extLst>
      <p:ext uri="{BB962C8B-B14F-4D97-AF65-F5344CB8AC3E}">
        <p14:creationId xmlns:p14="http://schemas.microsoft.com/office/powerpoint/2010/main" val="2586980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650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5871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9870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16862-2AA3-41F8-ADDE-07E9D83793E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151246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94">
              <a:defRPr/>
            </a:pPr>
            <a:endParaRPr lang="en-US" sz="1600">
              <a:solidFill>
                <a:srgbClr val="000000"/>
              </a:solidFill>
            </a:endParaRPr>
          </a:p>
        </p:txBody>
      </p:sp>
      <p:sp>
        <p:nvSpPr>
          <p:cNvPr id="5" name="Rectangle 5"/>
          <p:cNvSpPr>
            <a:spLocks noGrp="1" noChangeArrowheads="1"/>
          </p:cNvSpPr>
          <p:nvPr>
            <p:ph type="ftr" sz="quarter" idx="11"/>
          </p:nvPr>
        </p:nvSpPr>
        <p:spPr>
          <a:xfrm>
            <a:off x="3124406" y="4683919"/>
            <a:ext cx="2895223" cy="357188"/>
          </a:xfrm>
          <a:prstGeom prst="rect">
            <a:avLst/>
          </a:prstGeom>
        </p:spPr>
        <p:txBody>
          <a:bodyPr lIns="34247" tIns="17120" rIns="34247" bIns="17120"/>
          <a:lstStyle>
            <a:lvl1pPr>
              <a:defRPr/>
            </a:lvl1pPr>
          </a:lstStyle>
          <a:p>
            <a:pPr defTabSz="814994">
              <a:defRPr/>
            </a:pPr>
            <a:endParaRPr lang="en-US" sz="1600">
              <a:solidFill>
                <a:srgbClr val="000000"/>
              </a:solidFill>
            </a:endParaRPr>
          </a:p>
        </p:txBody>
      </p:sp>
      <p:sp>
        <p:nvSpPr>
          <p:cNvPr id="6" name="Rectangle 6"/>
          <p:cNvSpPr>
            <a:spLocks noGrp="1" noChangeArrowheads="1"/>
          </p:cNvSpPr>
          <p:nvPr>
            <p:ph type="sldNum" sz="quarter" idx="12"/>
          </p:nvPr>
        </p:nvSpPr>
        <p:spPr>
          <a:xfrm>
            <a:off x="6552960" y="4683919"/>
            <a:ext cx="2133917" cy="357188"/>
          </a:xfrm>
          <a:prstGeom prst="rect">
            <a:avLst/>
          </a:prstGeom>
        </p:spPr>
        <p:txBody>
          <a:bodyPr lIns="34247" tIns="17120" rIns="34247" bIns="17120"/>
          <a:lstStyle>
            <a:lvl1pPr>
              <a:defRPr/>
            </a:lvl1pPr>
          </a:lstStyle>
          <a:p>
            <a:pPr defTabSz="814994">
              <a:defRPr/>
            </a:pPr>
            <a:fld id="{BEF8FD80-C95D-4220-BF8B-01906B7B67AD}" type="slidenum">
              <a:rPr lang="en-US" sz="1600" smtClean="0">
                <a:solidFill>
                  <a:srgbClr val="000000"/>
                </a:solidFill>
              </a:rPr>
              <a:pPr defTabSz="814994">
                <a:defRPr/>
              </a:pPr>
              <a:t>‹#›</a:t>
            </a:fld>
            <a:endParaRPr lang="en-US" sz="1600">
              <a:solidFill>
                <a:srgbClr val="000000"/>
              </a:solidFill>
            </a:endParaRPr>
          </a:p>
        </p:txBody>
      </p:sp>
    </p:spTree>
    <p:extLst>
      <p:ext uri="{BB962C8B-B14F-4D97-AF65-F5344CB8AC3E}">
        <p14:creationId xmlns:p14="http://schemas.microsoft.com/office/powerpoint/2010/main" val="377500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90" indent="0" algn="ctr">
              <a:buNone/>
              <a:defRPr>
                <a:solidFill>
                  <a:schemeClr val="tx1">
                    <a:tint val="75000"/>
                  </a:schemeClr>
                </a:solidFill>
              </a:defRPr>
            </a:lvl2pPr>
            <a:lvl3pPr marL="914180" indent="0" algn="ctr">
              <a:buNone/>
              <a:defRPr>
                <a:solidFill>
                  <a:schemeClr val="tx1">
                    <a:tint val="75000"/>
                  </a:schemeClr>
                </a:solidFill>
              </a:defRPr>
            </a:lvl3pPr>
            <a:lvl4pPr marL="1371269" indent="0" algn="ctr">
              <a:buNone/>
              <a:defRPr>
                <a:solidFill>
                  <a:schemeClr val="tx1">
                    <a:tint val="75000"/>
                  </a:schemeClr>
                </a:solidFill>
              </a:defRPr>
            </a:lvl4pPr>
            <a:lvl5pPr marL="1828358" indent="0" algn="ctr">
              <a:buNone/>
              <a:defRPr>
                <a:solidFill>
                  <a:schemeClr val="tx1">
                    <a:tint val="75000"/>
                  </a:schemeClr>
                </a:solidFill>
              </a:defRPr>
            </a:lvl5pPr>
            <a:lvl6pPr marL="2285448" indent="0" algn="ctr">
              <a:buNone/>
              <a:defRPr>
                <a:solidFill>
                  <a:schemeClr val="tx1">
                    <a:tint val="75000"/>
                  </a:schemeClr>
                </a:solidFill>
              </a:defRPr>
            </a:lvl6pPr>
            <a:lvl7pPr marL="2742538" indent="0" algn="ctr">
              <a:buNone/>
              <a:defRPr>
                <a:solidFill>
                  <a:schemeClr val="tx1">
                    <a:tint val="75000"/>
                  </a:schemeClr>
                </a:solidFill>
              </a:defRPr>
            </a:lvl7pPr>
            <a:lvl8pPr marL="3199627" indent="0" algn="ctr">
              <a:buNone/>
              <a:defRPr>
                <a:solidFill>
                  <a:schemeClr val="tx1">
                    <a:tint val="75000"/>
                  </a:schemeClr>
                </a:solidFill>
              </a:defRPr>
            </a:lvl8pPr>
            <a:lvl9pPr marL="3656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15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582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90" indent="0">
              <a:buNone/>
              <a:defRPr sz="1800">
                <a:solidFill>
                  <a:schemeClr val="tx1">
                    <a:tint val="75000"/>
                  </a:schemeClr>
                </a:solidFill>
              </a:defRPr>
            </a:lvl2pPr>
            <a:lvl3pPr marL="914180" indent="0">
              <a:buNone/>
              <a:defRPr sz="1600">
                <a:solidFill>
                  <a:schemeClr val="tx1">
                    <a:tint val="75000"/>
                  </a:schemeClr>
                </a:solidFill>
              </a:defRPr>
            </a:lvl3pPr>
            <a:lvl4pPr marL="1371269" indent="0">
              <a:buNone/>
              <a:defRPr sz="1400">
                <a:solidFill>
                  <a:schemeClr val="tx1">
                    <a:tint val="75000"/>
                  </a:schemeClr>
                </a:solidFill>
              </a:defRPr>
            </a:lvl4pPr>
            <a:lvl5pPr marL="1828358" indent="0">
              <a:buNone/>
              <a:defRPr sz="1400">
                <a:solidFill>
                  <a:schemeClr val="tx1">
                    <a:tint val="75000"/>
                  </a:schemeClr>
                </a:solidFill>
              </a:defRPr>
            </a:lvl5pPr>
            <a:lvl6pPr marL="2285448" indent="0">
              <a:buNone/>
              <a:defRPr sz="1400">
                <a:solidFill>
                  <a:schemeClr val="tx1">
                    <a:tint val="75000"/>
                  </a:schemeClr>
                </a:solidFill>
              </a:defRPr>
            </a:lvl6pPr>
            <a:lvl7pPr marL="2742538" indent="0">
              <a:buNone/>
              <a:defRPr sz="1400">
                <a:solidFill>
                  <a:schemeClr val="tx1">
                    <a:tint val="75000"/>
                  </a:schemeClr>
                </a:solidFill>
              </a:defRPr>
            </a:lvl7pPr>
            <a:lvl8pPr marL="3199627" indent="0">
              <a:buNone/>
              <a:defRPr sz="1400">
                <a:solidFill>
                  <a:schemeClr val="tx1">
                    <a:tint val="75000"/>
                  </a:schemeClr>
                </a:solidFill>
              </a:defRPr>
            </a:lvl8pPr>
            <a:lvl9pPr marL="3656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152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532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90" indent="0">
              <a:buNone/>
              <a:defRPr sz="2000" b="1"/>
            </a:lvl2pPr>
            <a:lvl3pPr marL="914180" indent="0">
              <a:buNone/>
              <a:defRPr sz="1800" b="1"/>
            </a:lvl3pPr>
            <a:lvl4pPr marL="1371269" indent="0">
              <a:buNone/>
              <a:defRPr sz="1600" b="1"/>
            </a:lvl4pPr>
            <a:lvl5pPr marL="1828358" indent="0">
              <a:buNone/>
              <a:defRPr sz="1600" b="1"/>
            </a:lvl5pPr>
            <a:lvl6pPr marL="2285448" indent="0">
              <a:buNone/>
              <a:defRPr sz="1600" b="1"/>
            </a:lvl6pPr>
            <a:lvl7pPr marL="2742538" indent="0">
              <a:buNone/>
              <a:defRPr sz="1600" b="1"/>
            </a:lvl7pPr>
            <a:lvl8pPr marL="3199627" indent="0">
              <a:buNone/>
              <a:defRPr sz="1600" b="1"/>
            </a:lvl8pPr>
            <a:lvl9pPr marL="3656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090" indent="0">
              <a:buNone/>
              <a:defRPr sz="2000" b="1"/>
            </a:lvl2pPr>
            <a:lvl3pPr marL="914180" indent="0">
              <a:buNone/>
              <a:defRPr sz="1800" b="1"/>
            </a:lvl3pPr>
            <a:lvl4pPr marL="1371269" indent="0">
              <a:buNone/>
              <a:defRPr sz="1600" b="1"/>
            </a:lvl4pPr>
            <a:lvl5pPr marL="1828358" indent="0">
              <a:buNone/>
              <a:defRPr sz="1600" b="1"/>
            </a:lvl5pPr>
            <a:lvl6pPr marL="2285448" indent="0">
              <a:buNone/>
              <a:defRPr sz="1600" b="1"/>
            </a:lvl6pPr>
            <a:lvl7pPr marL="2742538" indent="0">
              <a:buNone/>
              <a:defRPr sz="1600" b="1"/>
            </a:lvl7pPr>
            <a:lvl8pPr marL="3199627" indent="0">
              <a:buNone/>
              <a:defRPr sz="1600" b="1"/>
            </a:lvl8pPr>
            <a:lvl9pPr marL="3656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10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63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008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0" y="1076328"/>
            <a:ext cx="3008313" cy="3518297"/>
          </a:xfrm>
        </p:spPr>
        <p:txBody>
          <a:bodyPr/>
          <a:lstStyle>
            <a:lvl1pPr marL="0" indent="0">
              <a:buNone/>
              <a:defRPr sz="1400"/>
            </a:lvl1pPr>
            <a:lvl2pPr marL="457090" indent="0">
              <a:buNone/>
              <a:defRPr sz="1200"/>
            </a:lvl2pPr>
            <a:lvl3pPr marL="914180" indent="0">
              <a:buNone/>
              <a:defRPr sz="1000"/>
            </a:lvl3pPr>
            <a:lvl4pPr marL="1371269" indent="0">
              <a:buNone/>
              <a:defRPr sz="900"/>
            </a:lvl4pPr>
            <a:lvl5pPr marL="1828358" indent="0">
              <a:buNone/>
              <a:defRPr sz="900"/>
            </a:lvl5pPr>
            <a:lvl6pPr marL="2285448" indent="0">
              <a:buNone/>
              <a:defRPr sz="900"/>
            </a:lvl6pPr>
            <a:lvl7pPr marL="2742538" indent="0">
              <a:buNone/>
              <a:defRPr sz="900"/>
            </a:lvl7pPr>
            <a:lvl8pPr marL="3199627" indent="0">
              <a:buNone/>
              <a:defRPr sz="900"/>
            </a:lvl8pPr>
            <a:lvl9pPr marL="3656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4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90" indent="0">
              <a:buNone/>
              <a:defRPr sz="2800"/>
            </a:lvl2pPr>
            <a:lvl3pPr marL="914180" indent="0">
              <a:buNone/>
              <a:defRPr sz="2400"/>
            </a:lvl3pPr>
            <a:lvl4pPr marL="1371269" indent="0">
              <a:buNone/>
              <a:defRPr sz="2000"/>
            </a:lvl4pPr>
            <a:lvl5pPr marL="1828358" indent="0">
              <a:buNone/>
              <a:defRPr sz="2000"/>
            </a:lvl5pPr>
            <a:lvl6pPr marL="2285448" indent="0">
              <a:buNone/>
              <a:defRPr sz="2000"/>
            </a:lvl6pPr>
            <a:lvl7pPr marL="2742538" indent="0">
              <a:buNone/>
              <a:defRPr sz="2000"/>
            </a:lvl7pPr>
            <a:lvl8pPr marL="3199627" indent="0">
              <a:buNone/>
              <a:defRPr sz="2000"/>
            </a:lvl8pPr>
            <a:lvl9pPr marL="3656717" indent="0">
              <a:buNone/>
              <a:defRPr sz="2000"/>
            </a:lvl9pPr>
          </a:lstStyle>
          <a:p>
            <a:endParaRPr lang="en-US"/>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090" indent="0">
              <a:buNone/>
              <a:defRPr sz="1200"/>
            </a:lvl2pPr>
            <a:lvl3pPr marL="914180" indent="0">
              <a:buNone/>
              <a:defRPr sz="1000"/>
            </a:lvl3pPr>
            <a:lvl4pPr marL="1371269" indent="0">
              <a:buNone/>
              <a:defRPr sz="900"/>
            </a:lvl4pPr>
            <a:lvl5pPr marL="1828358" indent="0">
              <a:buNone/>
              <a:defRPr sz="900"/>
            </a:lvl5pPr>
            <a:lvl6pPr marL="2285448" indent="0">
              <a:buNone/>
              <a:defRPr sz="900"/>
            </a:lvl6pPr>
            <a:lvl7pPr marL="2742538" indent="0">
              <a:buNone/>
              <a:defRPr sz="900"/>
            </a:lvl7pPr>
            <a:lvl8pPr marL="3199627" indent="0">
              <a:buNone/>
              <a:defRPr sz="900"/>
            </a:lvl8pPr>
            <a:lvl9pPr marL="3656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4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416862-2AA3-41F8-ADDE-07E9D83793E8}"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978106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180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EF19-180F-4A65-B4F1-ED6AE6A9FE3E}" type="datetimeFigureOut">
              <a:rPr lang="en-US" smtClean="0">
                <a:solidFill>
                  <a:prstClr val="black">
                    <a:tint val="75000"/>
                  </a:prstClr>
                </a:solidFill>
              </a:rPr>
              <a:pPr/>
              <a:t>3/9/2022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A428E-E799-4F72-806A-8C264C7030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120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9E7AE9C1-E426-4515-AB24-4780128884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537" y="0"/>
            <a:ext cx="9495074" cy="5143500"/>
          </a:xfrm>
          <a:prstGeom prst="rect">
            <a:avLst/>
          </a:prstGeom>
        </p:spPr>
      </p:pic>
    </p:spTree>
    <p:extLst>
      <p:ext uri="{BB962C8B-B14F-4D97-AF65-F5344CB8AC3E}">
        <p14:creationId xmlns:p14="http://schemas.microsoft.com/office/powerpoint/2010/main" val="4071763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6FC5EC59-C233-48BB-A371-39B863F36D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536" y="0"/>
            <a:ext cx="9524074" cy="5159210"/>
          </a:xfrm>
          <a:prstGeom prst="rect">
            <a:avLst/>
          </a:prstGeom>
        </p:spPr>
      </p:pic>
    </p:spTree>
    <p:extLst>
      <p:ext uri="{BB962C8B-B14F-4D97-AF65-F5344CB8AC3E}">
        <p14:creationId xmlns:p14="http://schemas.microsoft.com/office/powerpoint/2010/main" val="1069705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3707D7B-3285-41C1-9C08-7943CB9D42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116" y="-341586"/>
            <a:ext cx="10720137" cy="5807120"/>
          </a:xfrm>
          <a:prstGeom prst="rect">
            <a:avLst/>
          </a:prstGeom>
        </p:spPr>
      </p:pic>
    </p:spTree>
    <p:extLst>
      <p:ext uri="{BB962C8B-B14F-4D97-AF65-F5344CB8AC3E}">
        <p14:creationId xmlns:p14="http://schemas.microsoft.com/office/powerpoint/2010/main" val="1651316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413188-1719-42DF-AD14-2E2A9E4C034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6B99648-41AA-436A-BFB5-B2C021468C89}"/>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4D70030-C6EB-4694-B26D-BC2DCBA6C46D}"/>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4AB7F66-67D0-4A19-B608-D66CB757B80B}"/>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BEFDD7A7-FDFC-4824-90D2-A963ACA1508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AF7FCD5-57D9-4E00-85B1-7934F86D4487}"/>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6530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383182C-0ECD-4DDC-A3AE-675E4C2AE2D7}"/>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A26E06A-0FB5-4124-BD27-2D384A29B42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69A01BC0-8A03-49C5-8403-33E43FC37A78}"/>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86C1B563-86DF-48D3-BF92-FBE2D7C5848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D2F29A8D-413A-4F4F-B6F1-AA5DEA5EA43E}"/>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3841D9E-851E-4DCF-9A30-14A73561C57E}"/>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2022/3/9</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B9DE0C5B-5BC0-4AE4-9646-059636E745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32D22B47-519E-41F1-89AD-7EA7CC0B30E9}"/>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8095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4929C31-A46F-47B4-BE3E-7AE28E17580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208D98D-EF65-4397-90AB-967CEC093393}"/>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2022/3/9</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83EADC02-EE24-48F7-A671-03453CF075D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8AF46B13-F016-40F2-99EB-B529D4504CFE}"/>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5164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44020BA3-AB62-49B2-874A-CE9A8DCAFB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3184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F4FA32-68BA-442D-9F81-A25649B276B0}"/>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FD732D9-7EC5-4591-A860-B3C7D7A8BF0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ED81CF5C-C430-44ED-9BC5-71CDEFE0C2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B8FA6F9-DFF7-4847-87F6-447A66037504}"/>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72146956-2FE4-41C0-B162-580DC392B9F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FC9AC077-54EA-4CD5-AFEC-3860301B902D}"/>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386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416862-2AA3-41F8-ADDE-07E9D83793E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42593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3EC3A6D-A5DD-41FD-AAE8-493CAD49424C}"/>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FB2E28C-9FB0-4505-B1E7-F9024892D92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xmlns="" id="{5C39CF91-1073-407B-8B63-E249B8840DD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E23E41E-A10D-4AD6-9CE0-F570C167B086}"/>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2129FDC5-9B79-4793-8EF6-37F5A7630B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C0EAF77D-4E66-4A5F-9283-48DC2B9DF3B5}"/>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8868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4D03476-808B-4D34-9B50-C12BF1DE71A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49E74A6-6CA1-458F-A009-B84337C1D0E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139E772-AEBB-4799-B2FC-3072060F4EA5}"/>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7E0C66F3-297F-4348-BA65-3DA4BFE7E0C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7AD0C30-BFCE-4315-81DA-A7767E3B9132}"/>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1366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A1869CA-ADEA-4624-BC6A-4AFA28CBAA70}"/>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DA5E494-38B6-4358-8ACD-70E349900183}"/>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2EC5785-3682-49A0-AAEF-4B77D38FED2E}"/>
              </a:ext>
            </a:extLst>
          </p:cNvPr>
          <p:cNvSpPr>
            <a:spLocks noGrp="1"/>
          </p:cNvSpPr>
          <p:nvPr>
            <p:ph type="dt" sz="half" idx="10"/>
          </p:nvPr>
        </p:nvSpPr>
        <p:spPr/>
        <p:txBody>
          <a:bodyPr/>
          <a:lstStyle/>
          <a:p>
            <a:fld id="{1FB827BC-2C97-4A8F-9081-CB3575DA767D}" type="datetimeFigureOut">
              <a:rPr lang="zh-CN" altLang="en-US" smtClean="0">
                <a:solidFill>
                  <a:prstClr val="black">
                    <a:tint val="75000"/>
                  </a:prstClr>
                </a:solidFill>
              </a:rPr>
              <a:pPr/>
              <a:t>2022/3/9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C151136E-5699-4884-AF9B-82B8FBD2E36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CB8E965E-8942-4A2E-A5B6-BA3B1FA4F665}"/>
              </a:ext>
            </a:extLst>
          </p:cNvPr>
          <p:cNvSpPr>
            <a:spLocks noGrp="1"/>
          </p:cNvSpPr>
          <p:nvPr>
            <p:ph type="sldNum" sz="quarter" idx="12"/>
          </p:nvPr>
        </p:nvSpPr>
        <p:spPr/>
        <p:txBody>
          <a:bodyPr/>
          <a:lstStyle/>
          <a:p>
            <a:fld id="{1B484A81-B29A-4684-BA8C-297E9A58E3F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3768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fld id="{7E68170D-BD54-4E31-93C7-88A0521FBC38}"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3310413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416862-2AA3-41F8-ADDE-07E9D83793E8}"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13542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416862-2AA3-41F8-ADDE-07E9D83793E8}"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416873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16862-2AA3-41F8-ADDE-07E9D83793E8}"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15542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16862-2AA3-41F8-ADDE-07E9D83793E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88884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16862-2AA3-41F8-ADDE-07E9D83793E8}"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6D5A7-0AE5-4E81-93BC-964BD72A4B4B}" type="slidenum">
              <a:rPr lang="en-US" smtClean="0"/>
              <a:t>‹#›</a:t>
            </a:fld>
            <a:endParaRPr lang="en-US"/>
          </a:p>
        </p:txBody>
      </p:sp>
    </p:spTree>
    <p:extLst>
      <p:ext uri="{BB962C8B-B14F-4D97-AF65-F5344CB8AC3E}">
        <p14:creationId xmlns:p14="http://schemas.microsoft.com/office/powerpoint/2010/main" val="365270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416862-2AA3-41F8-ADDE-07E9D83793E8}" type="datetimeFigureOut">
              <a:rPr lang="en-US" smtClean="0"/>
              <a:t>3/9/2022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836D5A7-0AE5-4E81-93BC-964BD72A4B4B}" type="slidenum">
              <a:rPr lang="en-US" smtClean="0"/>
              <a:t>‹#›</a:t>
            </a:fld>
            <a:endParaRPr lang="en-US"/>
          </a:p>
        </p:txBody>
      </p:sp>
    </p:spTree>
    <p:extLst>
      <p:ext uri="{BB962C8B-B14F-4D97-AF65-F5344CB8AC3E}">
        <p14:creationId xmlns:p14="http://schemas.microsoft.com/office/powerpoint/2010/main" val="377545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2"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622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defTabSz="814994" rtl="0" eaLnBrk="1" latinLnBrk="0" hangingPunct="1">
        <a:spcBef>
          <a:spcPct val="0"/>
        </a:spcBef>
        <a:buNone/>
        <a:defRPr sz="3900" kern="1200">
          <a:solidFill>
            <a:schemeClr val="tx1"/>
          </a:solidFill>
          <a:latin typeface="+mj-lt"/>
          <a:ea typeface="+mj-ea"/>
          <a:cs typeface="+mj-cs"/>
        </a:defRPr>
      </a:lvl1pPr>
    </p:titleStyle>
    <p:bodyStyle>
      <a:lvl1pPr marL="305747" indent="-305747" algn="l" defTabSz="81499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68" indent="-254633" algn="l" defTabSz="81499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90" indent="-203751" algn="l" defTabSz="81499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84"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241"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729"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71"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966"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462" indent="-203751" algn="l" defTabSz="81499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94" rtl="0" eaLnBrk="1" latinLnBrk="0" hangingPunct="1">
        <a:defRPr sz="1600" kern="1200">
          <a:solidFill>
            <a:schemeClr val="tx1"/>
          </a:solidFill>
          <a:latin typeface="+mn-lt"/>
          <a:ea typeface="+mn-ea"/>
          <a:cs typeface="+mn-cs"/>
        </a:defRPr>
      </a:lvl1pPr>
      <a:lvl2pPr marL="407502" algn="l" defTabSz="814994" rtl="0" eaLnBrk="1" latinLnBrk="0" hangingPunct="1">
        <a:defRPr sz="1600" kern="1200">
          <a:solidFill>
            <a:schemeClr val="tx1"/>
          </a:solidFill>
          <a:latin typeface="+mn-lt"/>
          <a:ea typeface="+mn-ea"/>
          <a:cs typeface="+mn-cs"/>
        </a:defRPr>
      </a:lvl2pPr>
      <a:lvl3pPr marL="815231" algn="l" defTabSz="814994" rtl="0" eaLnBrk="1" latinLnBrk="0" hangingPunct="1">
        <a:defRPr sz="1600" kern="1200">
          <a:solidFill>
            <a:schemeClr val="tx1"/>
          </a:solidFill>
          <a:latin typeface="+mn-lt"/>
          <a:ea typeface="+mn-ea"/>
          <a:cs typeface="+mn-cs"/>
        </a:defRPr>
      </a:lvl3pPr>
      <a:lvl4pPr marL="1222747" algn="l" defTabSz="814994" rtl="0" eaLnBrk="1" latinLnBrk="0" hangingPunct="1">
        <a:defRPr sz="1600" kern="1200">
          <a:solidFill>
            <a:schemeClr val="tx1"/>
          </a:solidFill>
          <a:latin typeface="+mn-lt"/>
          <a:ea typeface="+mn-ea"/>
          <a:cs typeface="+mn-cs"/>
        </a:defRPr>
      </a:lvl4pPr>
      <a:lvl5pPr marL="1630482" algn="l" defTabSz="814994" rtl="0" eaLnBrk="1" latinLnBrk="0" hangingPunct="1">
        <a:defRPr sz="1600" kern="1200">
          <a:solidFill>
            <a:schemeClr val="tx1"/>
          </a:solidFill>
          <a:latin typeface="+mn-lt"/>
          <a:ea typeface="+mn-ea"/>
          <a:cs typeface="+mn-cs"/>
        </a:defRPr>
      </a:lvl5pPr>
      <a:lvl6pPr marL="2037978" algn="l" defTabSz="814994" rtl="0" eaLnBrk="1" latinLnBrk="0" hangingPunct="1">
        <a:defRPr sz="1600" kern="1200">
          <a:solidFill>
            <a:schemeClr val="tx1"/>
          </a:solidFill>
          <a:latin typeface="+mn-lt"/>
          <a:ea typeface="+mn-ea"/>
          <a:cs typeface="+mn-cs"/>
        </a:defRPr>
      </a:lvl6pPr>
      <a:lvl7pPr marL="2445480" algn="l" defTabSz="814994" rtl="0" eaLnBrk="1" latinLnBrk="0" hangingPunct="1">
        <a:defRPr sz="1600" kern="1200">
          <a:solidFill>
            <a:schemeClr val="tx1"/>
          </a:solidFill>
          <a:latin typeface="+mn-lt"/>
          <a:ea typeface="+mn-ea"/>
          <a:cs typeface="+mn-cs"/>
        </a:defRPr>
      </a:lvl7pPr>
      <a:lvl8pPr marL="2853222" algn="l" defTabSz="814994" rtl="0" eaLnBrk="1" latinLnBrk="0" hangingPunct="1">
        <a:defRPr sz="1600" kern="1200">
          <a:solidFill>
            <a:schemeClr val="tx1"/>
          </a:solidFill>
          <a:latin typeface="+mn-lt"/>
          <a:ea typeface="+mn-ea"/>
          <a:cs typeface="+mn-cs"/>
        </a:defRPr>
      </a:lvl8pPr>
      <a:lvl9pPr marL="3260723" algn="l" defTabSz="81499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8" tIns="45709" rIns="91418"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18" tIns="45709" rIns="91418"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18" tIns="45709" rIns="91418" bIns="45709" rtlCol="0" anchor="ctr"/>
          <a:lstStyle>
            <a:lvl1pPr algn="l">
              <a:defRPr sz="1200">
                <a:solidFill>
                  <a:schemeClr val="tx1">
                    <a:tint val="75000"/>
                  </a:schemeClr>
                </a:solidFill>
              </a:defRPr>
            </a:lvl1pPr>
          </a:lstStyle>
          <a:p>
            <a:pPr defTabSz="914180"/>
            <a:fld id="{8B4DEF19-180F-4A65-B4F1-ED6AE6A9FE3E}" type="datetimeFigureOut">
              <a:rPr lang="en-US" smtClean="0">
                <a:solidFill>
                  <a:prstClr val="black">
                    <a:tint val="75000"/>
                  </a:prstClr>
                </a:solidFill>
              </a:rPr>
              <a:pPr defTabSz="914180"/>
              <a:t>3/9/2022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8" tIns="45709" rIns="91418" bIns="45709" rtlCol="0" anchor="ctr"/>
          <a:lstStyle>
            <a:lvl1pPr algn="ctr">
              <a:defRPr sz="1200">
                <a:solidFill>
                  <a:schemeClr val="tx1">
                    <a:tint val="75000"/>
                  </a:schemeClr>
                </a:solidFill>
              </a:defRPr>
            </a:lvl1pPr>
          </a:lstStyle>
          <a:p>
            <a:pPr defTabSz="91418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8" tIns="45709" rIns="91418" bIns="45709" rtlCol="0" anchor="ctr"/>
          <a:lstStyle>
            <a:lvl1pPr algn="r">
              <a:defRPr sz="1200">
                <a:solidFill>
                  <a:schemeClr val="tx1">
                    <a:tint val="75000"/>
                  </a:schemeClr>
                </a:solidFill>
              </a:defRPr>
            </a:lvl1pPr>
          </a:lstStyle>
          <a:p>
            <a:pPr defTabSz="914180"/>
            <a:fld id="{7A7A428E-E799-4F72-806A-8C264C703076}" type="slidenum">
              <a:rPr lang="en-US" smtClean="0">
                <a:solidFill>
                  <a:prstClr val="black">
                    <a:tint val="75000"/>
                  </a:prstClr>
                </a:solidFill>
              </a:rPr>
              <a:pPr defTabSz="914180"/>
              <a:t>‹#›</a:t>
            </a:fld>
            <a:endParaRPr lang="en-US">
              <a:solidFill>
                <a:prstClr val="black">
                  <a:tint val="75000"/>
                </a:prstClr>
              </a:solidFill>
            </a:endParaRPr>
          </a:p>
        </p:txBody>
      </p:sp>
    </p:spTree>
    <p:extLst>
      <p:ext uri="{BB962C8B-B14F-4D97-AF65-F5344CB8AC3E}">
        <p14:creationId xmlns:p14="http://schemas.microsoft.com/office/powerpoint/2010/main" val="204681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180" rtl="0" eaLnBrk="1" latinLnBrk="0" hangingPunct="1">
        <a:spcBef>
          <a:spcPct val="0"/>
        </a:spcBef>
        <a:buNone/>
        <a:defRPr sz="4400" kern="1200">
          <a:solidFill>
            <a:schemeClr val="tx1"/>
          </a:solidFill>
          <a:latin typeface="+mj-lt"/>
          <a:ea typeface="+mj-ea"/>
          <a:cs typeface="+mj-cs"/>
        </a:defRPr>
      </a:lvl1pPr>
    </p:titleStyle>
    <p:bodyStyle>
      <a:lvl1pPr marL="342818" indent="-342818" algn="l" defTabSz="914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1" indent="-285681" algn="l" defTabSz="914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23" indent="-228545" algn="l" defTabSz="914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1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0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2"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1"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1"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69" algn="l" defTabSz="914180" rtl="0" eaLnBrk="1" latinLnBrk="0" hangingPunct="1">
        <a:defRPr sz="1800" kern="1200">
          <a:solidFill>
            <a:schemeClr val="tx1"/>
          </a:solidFill>
          <a:latin typeface="+mn-lt"/>
          <a:ea typeface="+mn-ea"/>
          <a:cs typeface="+mn-cs"/>
        </a:defRPr>
      </a:lvl4pPr>
      <a:lvl5pPr marL="1828358" algn="l" defTabSz="914180" rtl="0" eaLnBrk="1" latinLnBrk="0" hangingPunct="1">
        <a:defRPr sz="1800" kern="1200">
          <a:solidFill>
            <a:schemeClr val="tx1"/>
          </a:solidFill>
          <a:latin typeface="+mn-lt"/>
          <a:ea typeface="+mn-ea"/>
          <a:cs typeface="+mn-cs"/>
        </a:defRPr>
      </a:lvl5pPr>
      <a:lvl6pPr marL="2285448" algn="l" defTabSz="914180" rtl="0" eaLnBrk="1" latinLnBrk="0" hangingPunct="1">
        <a:defRPr sz="1800" kern="1200">
          <a:solidFill>
            <a:schemeClr val="tx1"/>
          </a:solidFill>
          <a:latin typeface="+mn-lt"/>
          <a:ea typeface="+mn-ea"/>
          <a:cs typeface="+mn-cs"/>
        </a:defRPr>
      </a:lvl6pPr>
      <a:lvl7pPr marL="2742538" algn="l" defTabSz="914180" rtl="0" eaLnBrk="1" latinLnBrk="0" hangingPunct="1">
        <a:defRPr sz="1800" kern="1200">
          <a:solidFill>
            <a:schemeClr val="tx1"/>
          </a:solidFill>
          <a:latin typeface="+mn-lt"/>
          <a:ea typeface="+mn-ea"/>
          <a:cs typeface="+mn-cs"/>
        </a:defRPr>
      </a:lvl7pPr>
      <a:lvl8pPr marL="3199627" algn="l" defTabSz="914180" rtl="0" eaLnBrk="1" latinLnBrk="0" hangingPunct="1">
        <a:defRPr sz="1800" kern="1200">
          <a:solidFill>
            <a:schemeClr val="tx1"/>
          </a:solidFill>
          <a:latin typeface="+mn-lt"/>
          <a:ea typeface="+mn-ea"/>
          <a:cs typeface="+mn-cs"/>
        </a:defRPr>
      </a:lvl8pPr>
      <a:lvl9pPr marL="3656717" algn="l" defTabSz="9141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18FDD218-8C39-4D76-8518-12FA9C3E61ED}"/>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75C7352-FAB0-4A93-85D4-8CE496D9C154}"/>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D89798B-04FD-41DF-9E23-9BAB5789455A}"/>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FB827BC-2C97-4A8F-9081-CB3575DA767D}" type="datetimeFigureOut">
              <a:rPr lang="zh-CN" altLang="en-US" smtClean="0">
                <a:solidFill>
                  <a:prstClr val="black">
                    <a:tint val="75000"/>
                  </a:prstClr>
                </a:solidFill>
              </a:rPr>
              <a:pPr defTabSz="685800"/>
              <a:t>2022/3/9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3414C9DF-17A1-4B4E-B676-FF6F4E7CBEC4}"/>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B4236AC7-2EF4-43BA-93B6-A7DEEB8A29DD}"/>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1B484A81-B29A-4684-BA8C-297E9A58E3F9}"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89098055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hyperlink" Target="6.1%20l&#237;%20do%20d&#7901;i%20&#273;&#244;%20c&#7911;a%20vua%20L&#253;%20C&#244;ng%20U&#7849;n.webm"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jpe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38.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jpe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jpe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8704">
            <a:off x="755576" y="1112592"/>
            <a:ext cx="7816635" cy="4115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91301" y="3269"/>
            <a:ext cx="8723741" cy="661720"/>
          </a:xfrm>
          <a:prstGeom prst="rect">
            <a:avLst/>
          </a:prstGeom>
          <a:noFill/>
        </p:spPr>
        <p:txBody>
          <a:bodyPr wrap="square" rtlCol="0">
            <a:spAutoFit/>
          </a:bodyPr>
          <a:lstStyle/>
          <a:p>
            <a:pPr algn="ctr">
              <a:lnSpc>
                <a:spcPct val="90000"/>
              </a:lnSpc>
            </a:pPr>
            <a:r>
              <a:rPr lang="en-US" sz="4000" dirty="0" err="1" smtClean="0">
                <a:latin typeface="Times New Roman" pitchFamily="18" charset="0"/>
                <a:cs typeface="Times New Roman" pitchFamily="18" charset="0"/>
              </a:rPr>
              <a:t>Tiết</a:t>
            </a:r>
            <a:r>
              <a:rPr lang="en-US" sz="4000" dirty="0" smtClean="0">
                <a:latin typeface="Times New Roman" pitchFamily="18" charset="0"/>
                <a:cs typeface="Times New Roman" pitchFamily="18" charset="0"/>
              </a:rPr>
              <a:t> 92+93: </a:t>
            </a:r>
            <a:r>
              <a:rPr lang="en-US" sz="4000" dirty="0" err="1" smtClean="0">
                <a:latin typeface="Times New Roman" pitchFamily="18" charset="0"/>
                <a:cs typeface="Times New Roman" pitchFamily="18" charset="0"/>
              </a:rPr>
              <a:t>Chiếu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đô</a:t>
            </a:r>
            <a:endParaRPr lang="en-US" sz="4000" dirty="0">
              <a:latin typeface="Times New Roman" pitchFamily="18" charset="0"/>
              <a:cs typeface="Times New Roman" pitchFamily="18" charset="0"/>
            </a:endParaRPr>
          </a:p>
        </p:txBody>
      </p:sp>
      <p:sp>
        <p:nvSpPr>
          <p:cNvPr id="6" name="TextBox 5"/>
          <p:cNvSpPr txBox="1"/>
          <p:nvPr/>
        </p:nvSpPr>
        <p:spPr>
          <a:xfrm>
            <a:off x="6660232" y="555526"/>
            <a:ext cx="1706621" cy="400110"/>
          </a:xfrm>
          <a:prstGeom prst="rect">
            <a:avLst/>
          </a:prstGeom>
          <a:noFill/>
        </p:spPr>
        <p:txBody>
          <a:bodyPr wrap="none" rtlCol="0">
            <a:spAutoFit/>
          </a:bodyPr>
          <a:lstStyle/>
          <a:p>
            <a:r>
              <a:rPr lang="en-US" sz="2000" b="1" i="1" smtClean="0"/>
              <a:t>- Lý Công Uẩn-</a:t>
            </a:r>
            <a:endParaRPr lang="en-US" sz="2000" b="1" i="1"/>
          </a:p>
        </p:txBody>
      </p:sp>
    </p:spTree>
    <p:extLst>
      <p:ext uri="{BB962C8B-B14F-4D97-AF65-F5344CB8AC3E}">
        <p14:creationId xmlns:p14="http://schemas.microsoft.com/office/powerpoint/2010/main" val="647217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80933"/>
            <a:ext cx="3384376" cy="4583874"/>
          </a:xfrm>
          <a:prstGeom prst="rect">
            <a:avLst/>
          </a:prstGeom>
        </p:spPr>
      </p:pic>
      <p:sp>
        <p:nvSpPr>
          <p:cNvPr id="13" name="Rectangle 12"/>
          <p:cNvSpPr/>
          <p:nvPr/>
        </p:nvSpPr>
        <p:spPr>
          <a:xfrm>
            <a:off x="971600" y="2355726"/>
            <a:ext cx="4032448" cy="1938992"/>
          </a:xfrm>
          <a:prstGeom prst="rect">
            <a:avLst/>
          </a:prstGeom>
          <a:solidFill>
            <a:schemeClr val="accent6">
              <a:lumMod val="20000"/>
              <a:lumOff val="80000"/>
            </a:schemeClr>
          </a:solidFill>
        </p:spPr>
        <p:txBody>
          <a:bodyPr wrap="square">
            <a:spAutoFit/>
          </a:bodyPr>
          <a:lstStyle/>
          <a:p>
            <a:r>
              <a:rPr lang="vi-VN" sz="2000" b="1" i="1">
                <a:latin typeface="Times New Roman" pitchFamily="18" charset="0"/>
                <a:cs typeface="Times New Roman" pitchFamily="18" charset="0"/>
              </a:rPr>
              <a:t> Năm Canh Tuất niên hiệu Thuận Thiên thứ nhất (năm 1010), Lý Công Uẩn đã viết bài chiếu bày tỏ ý định dời đô từ Hoa Lư (nay thuộc tỉnh Ninh Bình) về thành Đại La (nay thuộc Hà Nội).</a:t>
            </a:r>
            <a:endParaRPr lang="en-US" sz="2000" b="1" i="1">
              <a:latin typeface="Times New Roman" pitchFamily="18" charset="0"/>
              <a:cs typeface="Times New Roman" pitchFamily="18" charset="0"/>
            </a:endParaRPr>
          </a:p>
        </p:txBody>
      </p:sp>
      <p:pic>
        <p:nvPicPr>
          <p:cNvPr id="14" name="Picture 13" descr="—Pngtree—chinese style paper spool title_135620.png"/>
          <p:cNvPicPr>
            <a:picLocks noChangeAspect="1"/>
          </p:cNvPicPr>
          <p:nvPr/>
        </p:nvPicPr>
        <p:blipFill>
          <a:blip r:embed="rId3"/>
          <a:srcRect l="7877" t="13731" r="7347" b="25771"/>
          <a:stretch>
            <a:fillRect/>
          </a:stretch>
        </p:blipFill>
        <p:spPr>
          <a:xfrm>
            <a:off x="1222862" y="1203598"/>
            <a:ext cx="3493021" cy="800274"/>
          </a:xfrm>
          <a:prstGeom prst="rect">
            <a:avLst/>
          </a:prstGeom>
        </p:spPr>
      </p:pic>
      <p:sp>
        <p:nvSpPr>
          <p:cNvPr id="15" name="TextBox 14"/>
          <p:cNvSpPr txBox="1"/>
          <p:nvPr/>
        </p:nvSpPr>
        <p:spPr>
          <a:xfrm>
            <a:off x="1619672" y="1419622"/>
            <a:ext cx="2759089" cy="461665"/>
          </a:xfrm>
          <a:prstGeom prst="rect">
            <a:avLst/>
          </a:prstGeom>
          <a:noFill/>
        </p:spPr>
        <p:txBody>
          <a:bodyPr wrap="none" rtlCol="0">
            <a:spAutoFit/>
          </a:bodyPr>
          <a:lstStyle/>
          <a:p>
            <a:r>
              <a:rPr lang="en-US" sz="2400" b="1" i="1">
                <a:latin typeface="Times New Roman" pitchFamily="18" charset="0"/>
                <a:cs typeface="Times New Roman" pitchFamily="18" charset="0"/>
              </a:rPr>
              <a:t>Hoàn cảnh sáng </a:t>
            </a:r>
            <a:r>
              <a:rPr lang="en-US" sz="2400" b="1" i="1" smtClean="0">
                <a:latin typeface="Times New Roman" pitchFamily="18" charset="0"/>
                <a:cs typeface="Times New Roman" pitchFamily="18" charset="0"/>
              </a:rPr>
              <a:t>tác</a:t>
            </a:r>
            <a:endParaRPr lang="en-US" sz="2400" b="1" i="1">
              <a:latin typeface="Times New Roman" pitchFamily="18" charset="0"/>
              <a:cs typeface="Times New Roman" pitchFamily="18" charset="0"/>
            </a:endParaRPr>
          </a:p>
        </p:txBody>
      </p:sp>
    </p:spTree>
    <p:extLst>
      <p:ext uri="{BB962C8B-B14F-4D97-AF65-F5344CB8AC3E}">
        <p14:creationId xmlns:p14="http://schemas.microsoft.com/office/powerpoint/2010/main" val="33509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913" y="148474"/>
            <a:ext cx="3753205" cy="369332"/>
            <a:chOff x="-178462" y="1828800"/>
            <a:chExt cx="10009850" cy="984870"/>
          </a:xfrm>
        </p:grpSpPr>
        <p:sp>
          <p:nvSpPr>
            <p:cNvPr id="6" name="Round Same Side Corner Rectangle 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7" name="TextBox 6"/>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9" name="Group 8"/>
          <p:cNvGrpSpPr/>
          <p:nvPr/>
        </p:nvGrpSpPr>
        <p:grpSpPr>
          <a:xfrm>
            <a:off x="239952" y="519993"/>
            <a:ext cx="4332065" cy="395616"/>
            <a:chOff x="644526" y="2766774"/>
            <a:chExt cx="11553677" cy="1054970"/>
          </a:xfrm>
        </p:grpSpPr>
        <p:sp>
          <p:nvSpPr>
            <p:cNvPr id="10" name="TextBox 9"/>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2" name="TextBox 11"/>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3" name="Picture 12" descr="—Pngtree—chinese style paper spool title_135620.png"/>
          <p:cNvPicPr>
            <a:picLocks noChangeAspect="1"/>
          </p:cNvPicPr>
          <p:nvPr/>
        </p:nvPicPr>
        <p:blipFill>
          <a:blip r:embed="rId2"/>
          <a:srcRect l="7877" t="13731" r="7347" b="25771"/>
          <a:stretch>
            <a:fillRect/>
          </a:stretch>
        </p:blipFill>
        <p:spPr>
          <a:xfrm>
            <a:off x="1367011" y="1203598"/>
            <a:ext cx="3493021" cy="800274"/>
          </a:xfrm>
          <a:prstGeom prst="rect">
            <a:avLst/>
          </a:prstGeom>
        </p:spPr>
      </p:pic>
      <p:sp>
        <p:nvSpPr>
          <p:cNvPr id="14" name="TextBox 13"/>
          <p:cNvSpPr txBox="1"/>
          <p:nvPr/>
        </p:nvSpPr>
        <p:spPr>
          <a:xfrm>
            <a:off x="2097412" y="1419622"/>
            <a:ext cx="2114681" cy="461665"/>
          </a:xfrm>
          <a:prstGeom prst="rect">
            <a:avLst/>
          </a:prstGeom>
          <a:noFill/>
        </p:spPr>
        <p:txBody>
          <a:bodyPr wrap="none" rtlCol="0">
            <a:spAutoFit/>
          </a:bodyPr>
          <a:lstStyle/>
          <a:p>
            <a:r>
              <a:rPr lang="en-US" sz="2400" b="1" i="1" smtClean="0">
                <a:latin typeface="Times New Roman" pitchFamily="18" charset="0"/>
                <a:cs typeface="Times New Roman" pitchFamily="18" charset="0"/>
              </a:rPr>
              <a:t>Thể loại: chiếu</a:t>
            </a:r>
            <a:endParaRPr lang="en-US" sz="2400" b="1" i="1">
              <a:latin typeface="Times New Roman" pitchFamily="18" charset="0"/>
              <a:cs typeface="Times New Roman" pitchFamily="18" charset="0"/>
            </a:endParaRPr>
          </a:p>
        </p:txBody>
      </p:sp>
      <p:sp>
        <p:nvSpPr>
          <p:cNvPr id="15" name="Rectangle 14"/>
          <p:cNvSpPr/>
          <p:nvPr/>
        </p:nvSpPr>
        <p:spPr>
          <a:xfrm>
            <a:off x="755717" y="4011910"/>
            <a:ext cx="4752387" cy="1015663"/>
          </a:xfrm>
          <a:prstGeom prst="rect">
            <a:avLst/>
          </a:prstGeom>
          <a:solidFill>
            <a:schemeClr val="accent6">
              <a:lumMod val="20000"/>
              <a:lumOff val="80000"/>
            </a:schemeClr>
          </a:solidFill>
        </p:spPr>
        <p:txBody>
          <a:bodyPr wrap="square">
            <a:spAutoFit/>
          </a:bodyPr>
          <a:lstStyle/>
          <a:p>
            <a:r>
              <a:rPr lang="vi-VN" sz="2000" b="1" i="1" smtClean="0">
                <a:latin typeface="+mj-lt"/>
              </a:rPr>
              <a:t>Một </a:t>
            </a:r>
            <a:r>
              <a:rPr lang="vi-VN" sz="2000" b="1" i="1">
                <a:latin typeface="+mj-lt"/>
              </a:rPr>
              <a:t>số bài chiếu thể hiện những tư tưởng chính trị lớn lao, có quyết định đến sự tồn vong, thịnh trị của một đất nước</a:t>
            </a:r>
            <a:r>
              <a:rPr lang="vi-VN" sz="2000" b="1" i="1" smtClean="0">
                <a:latin typeface="+mj-lt"/>
              </a:rPr>
              <a:t>.</a:t>
            </a:r>
            <a:endParaRPr lang="vi-VN" sz="2000" b="1" i="1">
              <a:latin typeface="+mj-lt"/>
            </a:endParaRPr>
          </a:p>
        </p:txBody>
      </p:sp>
      <p:sp>
        <p:nvSpPr>
          <p:cNvPr id="17" name="Rectangle 16"/>
          <p:cNvSpPr/>
          <p:nvPr/>
        </p:nvSpPr>
        <p:spPr>
          <a:xfrm>
            <a:off x="755717" y="2931790"/>
            <a:ext cx="4752387" cy="1015663"/>
          </a:xfrm>
          <a:prstGeom prst="rect">
            <a:avLst/>
          </a:prstGeom>
          <a:solidFill>
            <a:schemeClr val="accent6">
              <a:lumMod val="20000"/>
              <a:lumOff val="80000"/>
            </a:schemeClr>
          </a:solidFill>
        </p:spPr>
        <p:txBody>
          <a:bodyPr wrap="square">
            <a:spAutoFit/>
          </a:bodyPr>
          <a:lstStyle/>
          <a:p>
            <a:r>
              <a:rPr lang="vi-VN" sz="2000" b="1" i="1" smtClean="0">
                <a:latin typeface="+mj-lt"/>
              </a:rPr>
              <a:t>Chiếu có thể được viết bằng văn vần, văn biền ngẫu hoặc văn xuôi, được công bố trước nhân dân một cách trang trọng.</a:t>
            </a:r>
            <a:endParaRPr lang="vi-VN" sz="2000" b="1" i="1">
              <a:latin typeface="+mj-lt"/>
            </a:endParaRPr>
          </a:p>
        </p:txBody>
      </p:sp>
      <p:sp>
        <p:nvSpPr>
          <p:cNvPr id="18" name="Rectangle 17"/>
          <p:cNvSpPr/>
          <p:nvPr/>
        </p:nvSpPr>
        <p:spPr>
          <a:xfrm>
            <a:off x="755717" y="2139702"/>
            <a:ext cx="4752387" cy="707886"/>
          </a:xfrm>
          <a:prstGeom prst="rect">
            <a:avLst/>
          </a:prstGeom>
          <a:solidFill>
            <a:schemeClr val="accent6">
              <a:lumMod val="20000"/>
              <a:lumOff val="80000"/>
            </a:schemeClr>
          </a:solidFill>
        </p:spPr>
        <p:txBody>
          <a:bodyPr wrap="square">
            <a:spAutoFit/>
          </a:bodyPr>
          <a:lstStyle/>
          <a:p>
            <a:r>
              <a:rPr lang="vi-VN" sz="2000" b="1" i="1" smtClean="0">
                <a:latin typeface="+mj-lt"/>
              </a:rPr>
              <a:t>Chiếu là thể văn do vua dùng để ban bố mệnh lệnh.</a:t>
            </a:r>
            <a:endParaRPr lang="vi-VN" sz="2000" b="1" i="1">
              <a:latin typeface="+mj-lt"/>
            </a:endParaRP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2540" b="100000" l="38000" r="99667">
                        <a14:foregroundMark x1="45500" y1="40952" x2="46333" y2="44444"/>
                        <a14:foregroundMark x1="46500" y1="45079" x2="49000" y2="50476"/>
                        <a14:foregroundMark x1="49500" y1="45079" x2="53000" y2="59048"/>
                        <a14:foregroundMark x1="50167" y1="83810" x2="49167" y2="99048"/>
                        <a14:backgroundMark x1="66333" y1="24762" x2="68167" y2="40317"/>
                        <a14:backgroundMark x1="89167" y1="8254" x2="92833" y2="42222"/>
                      </a14:backgroundRemoval>
                    </a14:imgEffect>
                  </a14:imgLayer>
                </a14:imgProps>
              </a:ext>
              <a:ext uri="{28A0092B-C50C-407E-A947-70E740481C1C}">
                <a14:useLocalDpi xmlns:a14="http://schemas.microsoft.com/office/drawing/2010/main" val="0"/>
              </a:ext>
            </a:extLst>
          </a:blip>
          <a:stretch>
            <a:fillRect/>
          </a:stretch>
        </p:blipFill>
        <p:spPr>
          <a:xfrm>
            <a:off x="3160356" y="931338"/>
            <a:ext cx="6055329" cy="4202745"/>
          </a:xfrm>
          <a:prstGeom prst="rect">
            <a:avLst/>
          </a:prstGeom>
        </p:spPr>
      </p:pic>
    </p:spTree>
    <p:extLst>
      <p:ext uri="{BB962C8B-B14F-4D97-AF65-F5344CB8AC3E}">
        <p14:creationId xmlns:p14="http://schemas.microsoft.com/office/powerpoint/2010/main" val="427134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ngtree—chinese style paper spool title_135620.png"/>
          <p:cNvPicPr>
            <a:picLocks noChangeAspect="1"/>
          </p:cNvPicPr>
          <p:nvPr/>
        </p:nvPicPr>
        <p:blipFill>
          <a:blip r:embed="rId2"/>
          <a:srcRect l="7877" t="13731" r="7347" b="25771"/>
          <a:stretch>
            <a:fillRect/>
          </a:stretch>
        </p:blipFill>
        <p:spPr>
          <a:xfrm>
            <a:off x="2915816" y="915566"/>
            <a:ext cx="3493021" cy="800274"/>
          </a:xfrm>
          <a:prstGeom prst="rect">
            <a:avLst/>
          </a:prstGeom>
        </p:spPr>
      </p:pic>
      <p:sp>
        <p:nvSpPr>
          <p:cNvPr id="5" name="TextBox 4"/>
          <p:cNvSpPr txBox="1"/>
          <p:nvPr/>
        </p:nvSpPr>
        <p:spPr>
          <a:xfrm>
            <a:off x="3646217" y="1131590"/>
            <a:ext cx="2114681" cy="461665"/>
          </a:xfrm>
          <a:prstGeom prst="rect">
            <a:avLst/>
          </a:prstGeom>
          <a:noFill/>
        </p:spPr>
        <p:txBody>
          <a:bodyPr wrap="none" rtlCol="0">
            <a:spAutoFit/>
          </a:bodyPr>
          <a:lstStyle/>
          <a:p>
            <a:r>
              <a:rPr lang="en-US" sz="2400" b="1" i="1" smtClean="0">
                <a:latin typeface="Times New Roman" pitchFamily="18" charset="0"/>
                <a:cs typeface="Times New Roman" pitchFamily="18" charset="0"/>
              </a:rPr>
              <a:t>Thể loại: chiếu</a:t>
            </a:r>
            <a:endParaRPr lang="en-US" sz="2400" b="1" i="1">
              <a:latin typeface="Times New Roman" pitchFamily="18" charset="0"/>
              <a:cs typeface="Times New Roman" pitchFamily="18" charset="0"/>
            </a:endParaRPr>
          </a:p>
        </p:txBody>
      </p:sp>
      <p:grpSp>
        <p:nvGrpSpPr>
          <p:cNvPr id="6" name="Group 5"/>
          <p:cNvGrpSpPr/>
          <p:nvPr/>
        </p:nvGrpSpPr>
        <p:grpSpPr>
          <a:xfrm>
            <a:off x="-66913" y="148474"/>
            <a:ext cx="3753205" cy="369332"/>
            <a:chOff x="-178462" y="1828800"/>
            <a:chExt cx="10009850" cy="984870"/>
          </a:xfrm>
        </p:grpSpPr>
        <p:sp>
          <p:nvSpPr>
            <p:cNvPr id="7" name="Round Same Side Corner Rectangle 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8" name="TextBox 7"/>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10" name="Group 9"/>
          <p:cNvGrpSpPr/>
          <p:nvPr/>
        </p:nvGrpSpPr>
        <p:grpSpPr>
          <a:xfrm>
            <a:off x="239952" y="519993"/>
            <a:ext cx="4332065" cy="395616"/>
            <a:chOff x="644526" y="2766774"/>
            <a:chExt cx="11553677" cy="1054970"/>
          </a:xfrm>
        </p:grpSpPr>
        <p:sp>
          <p:nvSpPr>
            <p:cNvPr id="11" name="TextBox 10"/>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3" name="TextBox 12"/>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4" name="Text Box 14"/>
          <p:cNvSpPr txBox="1">
            <a:spLocks noChangeArrowheads="1"/>
          </p:cNvSpPr>
          <p:nvPr/>
        </p:nvSpPr>
        <p:spPr bwMode="auto">
          <a:xfrm>
            <a:off x="6195120" y="2042579"/>
            <a:ext cx="2686050" cy="1398842"/>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76" tIns="34289" rIns="68576"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46" indent="-171446" defTabSz="685783">
              <a:lnSpc>
                <a:spcPct val="90000"/>
              </a:lnSpc>
              <a:spcBef>
                <a:spcPts val="750"/>
              </a:spcBef>
              <a:defRPr/>
            </a:pPr>
            <a:r>
              <a:rPr lang="en-US" altLang="en-US" sz="2400" b="1" i="1" u="sng" dirty="0" err="1">
                <a:solidFill>
                  <a:schemeClr val="bg1"/>
                </a:solidFill>
                <a:latin typeface="Times New Roman" panose="02020603050405020304" pitchFamily="18" charset="0"/>
                <a:cs typeface="Times New Roman" panose="02020603050405020304" pitchFamily="18" charset="0"/>
                <a:sym typeface="Arial" panose="020B0604020202020204" pitchFamily="34" charset="0"/>
              </a:rPr>
              <a:t>Phần</a:t>
            </a:r>
            <a:r>
              <a:rPr lang="en-US" altLang="en-US" sz="2400" b="1" i="1" u="sng" dirty="0">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400" b="1" i="1" u="sng">
                <a:solidFill>
                  <a:schemeClr val="bg1"/>
                </a:solidFill>
                <a:latin typeface="Times New Roman" panose="02020603050405020304" pitchFamily="18" charset="0"/>
                <a:cs typeface="Times New Roman" panose="02020603050405020304" pitchFamily="18" charset="0"/>
                <a:sym typeface="Arial" panose="020B0604020202020204" pitchFamily="34" charset="0"/>
              </a:rPr>
              <a:t>3</a:t>
            </a:r>
            <a:r>
              <a:rPr lang="en-US" altLang="en-US" sz="2400" b="1" i="1">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sz="2400" b="1" i="1">
                <a:solidFill>
                  <a:schemeClr val="bg1"/>
                </a:solidFill>
                <a:latin typeface="Times New Roman" pitchFamily="18" charset="0"/>
                <a:cs typeface="Times New Roman" pitchFamily="18" charset="0"/>
              </a:rPr>
              <a:t>Còn lại: Thông báo quyết định dời đô (Kết luận)</a:t>
            </a:r>
            <a:endParaRPr lang="en-US" sz="2400" b="1" i="1" u="sng" dirty="0">
              <a:solidFill>
                <a:schemeClr val="bg1"/>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3291900" y="2035257"/>
            <a:ext cx="2708950" cy="1731241"/>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76" tIns="34289" rIns="68576"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46" indent="-171446" defTabSz="685783">
              <a:lnSpc>
                <a:spcPct val="90000"/>
              </a:lnSpc>
              <a:spcBef>
                <a:spcPts val="750"/>
              </a:spcBef>
              <a:defRPr/>
            </a:pPr>
            <a:r>
              <a:rPr lang="en-US" altLang="en-US" sz="2400" b="1" i="1" u="sng" dirty="0" err="1">
                <a:solidFill>
                  <a:schemeClr val="bg1"/>
                </a:solidFill>
                <a:latin typeface="Times New Roman" panose="02020603050405020304" pitchFamily="18" charset="0"/>
                <a:cs typeface="Times New Roman" panose="02020603050405020304" pitchFamily="18" charset="0"/>
                <a:sym typeface="Arial" panose="020B0604020202020204" pitchFamily="34" charset="0"/>
              </a:rPr>
              <a:t>Phần</a:t>
            </a:r>
            <a:r>
              <a:rPr lang="en-US" altLang="en-US" sz="2400" b="1" i="1" u="sng" dirty="0">
                <a:solidFill>
                  <a:schemeClr val="bg1"/>
                </a:solidFill>
                <a:latin typeface="Times New Roman" panose="02020603050405020304" pitchFamily="18" charset="0"/>
                <a:cs typeface="Times New Roman" panose="02020603050405020304" pitchFamily="18" charset="0"/>
                <a:sym typeface="Arial" panose="020B0604020202020204" pitchFamily="34" charset="0"/>
              </a:rPr>
              <a:t> 2</a:t>
            </a:r>
            <a:r>
              <a:rPr lang="en-US" altLang="en-US" sz="2400" b="1" i="1">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sz="2400" b="1" i="1">
                <a:solidFill>
                  <a:schemeClr val="bg1"/>
                </a:solidFill>
                <a:latin typeface="Times New Roman" pitchFamily="18" charset="0"/>
                <a:cs typeface="Times New Roman" pitchFamily="18" charset="0"/>
              </a:rPr>
              <a:t>Tiếp … “muôn đời”: Những lí do để chọn thành Đại La làm kinh đô mới.</a:t>
            </a:r>
            <a:endParaRPr lang="en-US" sz="2400" b="1" i="1" u="sng" dirty="0">
              <a:solidFill>
                <a:schemeClr val="bg1"/>
              </a:solidFill>
              <a:latin typeface="Times New Roman" pitchFamily="18" charset="0"/>
              <a:cs typeface="Times New Roman" pitchFamily="18" charset="0"/>
            </a:endParaRPr>
          </a:p>
        </p:txBody>
      </p:sp>
      <p:sp>
        <p:nvSpPr>
          <p:cNvPr id="16" name="Text Box 14"/>
          <p:cNvSpPr txBox="1">
            <a:spLocks noChangeArrowheads="1"/>
          </p:cNvSpPr>
          <p:nvPr/>
        </p:nvSpPr>
        <p:spPr bwMode="auto">
          <a:xfrm>
            <a:off x="251520" y="2016058"/>
            <a:ext cx="2720340" cy="2063640"/>
          </a:xfrm>
          <a:prstGeom prst="rect">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76" tIns="34289" rIns="68576"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46" indent="-171446" defTabSz="685783">
              <a:lnSpc>
                <a:spcPct val="90000"/>
              </a:lnSpc>
              <a:spcBef>
                <a:spcPts val="750"/>
              </a:spcBef>
              <a:defRPr/>
            </a:pPr>
            <a:r>
              <a:rPr lang="en-US" altLang="en-US" sz="2400" b="1" i="1" u="sng">
                <a:solidFill>
                  <a:schemeClr val="bg1"/>
                </a:solidFill>
                <a:latin typeface="Times New Roman" panose="02020603050405020304" pitchFamily="18" charset="0"/>
                <a:cs typeface="Times New Roman" panose="02020603050405020304" pitchFamily="18" charset="0"/>
                <a:sym typeface="Arial" panose="020B0604020202020204" pitchFamily="34" charset="0"/>
              </a:rPr>
              <a:t>Phần 1</a:t>
            </a:r>
            <a:r>
              <a:rPr lang="en-US" altLang="en-US" sz="2400" b="1" i="1">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sz="2400" b="1" i="1">
                <a:solidFill>
                  <a:schemeClr val="bg1"/>
                </a:solidFill>
                <a:latin typeface="Times New Roman" pitchFamily="18" charset="0"/>
                <a:cs typeface="Times New Roman" pitchFamily="18" charset="0"/>
              </a:rPr>
              <a:t>Từ đầu … “không thể không dời đổi”: Những tiền đề lịch sử và thực tiễn của việc dời đô</a:t>
            </a:r>
            <a:endParaRPr lang="en-US" sz="2400" b="1" i="1" u="sng"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510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2" name="Rectangle 11"/>
          <p:cNvSpPr/>
          <p:nvPr/>
        </p:nvSpPr>
        <p:spPr>
          <a:xfrm>
            <a:off x="251523" y="1005572"/>
            <a:ext cx="5184573" cy="3970318"/>
          </a:xfrm>
          <a:prstGeom prst="rect">
            <a:avLst/>
          </a:prstGeom>
          <a:solidFill>
            <a:schemeClr val="accent5">
              <a:lumMod val="20000"/>
              <a:lumOff val="80000"/>
            </a:schemeClr>
          </a:solidFill>
        </p:spPr>
        <p:txBody>
          <a:bodyPr wrap="square">
            <a:spAutoFit/>
          </a:bodyPr>
          <a:lstStyle/>
          <a:p>
            <a:r>
              <a:rPr lang="vi-VN" b="1" i="1">
                <a:latin typeface="+mj-lt"/>
              </a:rPr>
              <a:t>Xưa nhà Thương đến đời Bàn Canh năm lần dời đô, nhà Chu đến đời Thành Vương ba lần dời đô. Phải đâu các vua thời Tam đại theo ý riêng mình mà tự tiện chuyển dời? Chỉ vì muốn đóng đô ở nơi trung tâm, mưu toan nghiệp lớn, tính kế muôn đời cho con cháu, trên vâng mệnh trời, dưới theo ý dân, nếu thấy thuận tiện thì thay đổi. Cho nên vận nước lâu dài, phong tục phồn thịnh. Thế mà hai nhà Đinh, Lê lại theo ý riêng mình, khinh thường mệnh trời, không noi theo dấu cũ Thương, Chu, cứ đóng yên đô thành ở nơi đây, khiến cho triều đại không được lâu bền, số vận ngắn ngủi, trăm họ phải hao tổn, muôn vật không được thích nghi. Trẫm rất đau xót về việc đó, không thể không dời đổi.</a:t>
            </a: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100000" l="9910" r="100000">
                        <a14:foregroundMark x1="45495" y1="25110" x2="72973" y2="30837"/>
                        <a14:foregroundMark x1="51802" y1="6608" x2="54955" y2="7930"/>
                        <a14:foregroundMark x1="61712" y1="88106" x2="82883" y2="90308"/>
                        <a14:foregroundMark x1="93694" y1="45374" x2="98198" y2="52863"/>
                        <a14:foregroundMark x1="28829" y1="23348" x2="29730" y2="30837"/>
                        <a14:foregroundMark x1="43243" y1="11013" x2="40090" y2="17621"/>
                        <a14:backgroundMark x1="16667" y1="3965" x2="33333" y2="3084"/>
                        <a14:backgroundMark x1="89640" y1="8811" x2="93694" y2="12775"/>
                      </a14:backgroundRemoval>
                    </a14:imgEffect>
                  </a14:imgLayer>
                </a14:imgProps>
              </a:ext>
              <a:ext uri="{28A0092B-C50C-407E-A947-70E740481C1C}">
                <a14:useLocalDpi xmlns:a14="http://schemas.microsoft.com/office/drawing/2010/main" val="0"/>
              </a:ext>
            </a:extLst>
          </a:blip>
          <a:stretch>
            <a:fillRect/>
          </a:stretch>
        </p:blipFill>
        <p:spPr>
          <a:xfrm>
            <a:off x="4860032" y="584997"/>
            <a:ext cx="4490814" cy="4591958"/>
          </a:xfrm>
          <a:prstGeom prst="rect">
            <a:avLst/>
          </a:prstGeom>
        </p:spPr>
      </p:pic>
    </p:spTree>
    <p:extLst>
      <p:ext uri="{BB962C8B-B14F-4D97-AF65-F5344CB8AC3E}">
        <p14:creationId xmlns:p14="http://schemas.microsoft.com/office/powerpoint/2010/main" val="279228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12" name="Group 11"/>
          <p:cNvGrpSpPr/>
          <p:nvPr/>
        </p:nvGrpSpPr>
        <p:grpSpPr>
          <a:xfrm>
            <a:off x="3347864" y="1623419"/>
            <a:ext cx="1303338" cy="1812427"/>
            <a:chOff x="129069" y="556"/>
            <a:chExt cx="1303338" cy="1812427"/>
          </a:xfrm>
          <a:solidFill>
            <a:schemeClr val="accent5">
              <a:lumMod val="20000"/>
              <a:lumOff val="80000"/>
            </a:schemeClr>
          </a:solidFill>
        </p:grpSpPr>
        <p:sp>
          <p:nvSpPr>
            <p:cNvPr id="13" name="Rounded Rectangle 12"/>
            <p:cNvSpPr/>
            <p:nvPr/>
          </p:nvSpPr>
          <p:spPr>
            <a:xfrm>
              <a:off x="277705"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ounded Rectangle 4"/>
            <p:cNvSpPr/>
            <p:nvPr/>
          </p:nvSpPr>
          <p:spPr>
            <a:xfrm>
              <a:off x="129069" y="34376"/>
              <a:ext cx="1269518"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r>
                <a:rPr lang="en-US" sz="2300" b="1" i="1" smtClean="0">
                  <a:solidFill>
                    <a:prstClr val="black"/>
                  </a:solidFill>
                  <a:latin typeface="Times New Roman" panose="02020603050405020304" pitchFamily="18" charset="0"/>
                  <a:cs typeface="Times New Roman" panose="02020603050405020304" pitchFamily="18" charset="0"/>
                </a:rPr>
                <a:t>Nhà Thương 5 lần dời đổi</a:t>
              </a:r>
              <a:endParaRPr lang="en-US" sz="2300" b="1" i="1" dirty="0">
                <a:solidFill>
                  <a:prstClr val="black"/>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752816" y="2183535"/>
            <a:ext cx="244796" cy="692195"/>
            <a:chOff x="1534021" y="560672"/>
            <a:chExt cx="244796" cy="692195"/>
          </a:xfrm>
          <a:solidFill>
            <a:schemeClr val="accent5">
              <a:lumMod val="40000"/>
              <a:lumOff val="60000"/>
            </a:schemeClr>
          </a:solidFill>
        </p:grpSpPr>
        <p:sp>
          <p:nvSpPr>
            <p:cNvPr id="16" name="Right Arrow 15"/>
            <p:cNvSpPr/>
            <p:nvPr/>
          </p:nvSpPr>
          <p:spPr>
            <a:xfrm>
              <a:off x="1534021"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ight Arrow 6"/>
            <p:cNvSpPr/>
            <p:nvPr/>
          </p:nvSpPr>
          <p:spPr>
            <a:xfrm>
              <a:off x="1534021"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773">
                <a:lnSpc>
                  <a:spcPct val="90000"/>
                </a:lnSpc>
                <a:spcBef>
                  <a:spcPct val="0"/>
                </a:spcBef>
                <a:spcAft>
                  <a:spcPct val="35000"/>
                </a:spcAft>
              </a:pPr>
              <a:endParaRPr lang="en-US" sz="2400" b="1" i="1">
                <a:solidFill>
                  <a:prstClr val="white"/>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5140197" y="1623419"/>
            <a:ext cx="1343612" cy="1812427"/>
            <a:chOff x="1894288" y="556"/>
            <a:chExt cx="1154702" cy="1812427"/>
          </a:xfrm>
          <a:solidFill>
            <a:schemeClr val="accent5">
              <a:lumMod val="40000"/>
              <a:lumOff val="60000"/>
            </a:schemeClr>
          </a:solidFill>
        </p:grpSpPr>
        <p:sp>
          <p:nvSpPr>
            <p:cNvPr id="19" name="Rounded Rectangle 18"/>
            <p:cNvSpPr/>
            <p:nvPr/>
          </p:nvSpPr>
          <p:spPr>
            <a:xfrm>
              <a:off x="1894288"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0" name="Rounded Rectangle 8"/>
            <p:cNvSpPr/>
            <p:nvPr/>
          </p:nvSpPr>
          <p:spPr>
            <a:xfrm>
              <a:off x="1928108"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r>
                <a:rPr lang="en-US" sz="2300" b="1" i="1" smtClean="0">
                  <a:solidFill>
                    <a:prstClr val="black"/>
                  </a:solidFill>
                  <a:latin typeface="Times New Roman" panose="02020603050405020304" pitchFamily="18" charset="0"/>
                  <a:cs typeface="Times New Roman" panose="02020603050405020304" pitchFamily="18" charset="0"/>
                </a:rPr>
                <a:t>Nhà Chu 3 lần dời đô</a:t>
              </a:r>
              <a:endParaRPr lang="en-US" sz="2300" b="1" i="1" dirty="0">
                <a:solidFill>
                  <a:prstClr val="black"/>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6585423" y="2183535"/>
            <a:ext cx="244796" cy="692195"/>
            <a:chOff x="3150604" y="560672"/>
            <a:chExt cx="244796" cy="692195"/>
          </a:xfrm>
          <a:solidFill>
            <a:schemeClr val="accent5">
              <a:lumMod val="60000"/>
              <a:lumOff val="40000"/>
            </a:schemeClr>
          </a:solidFill>
        </p:grpSpPr>
        <p:sp>
          <p:nvSpPr>
            <p:cNvPr id="22" name="Right Arrow 21"/>
            <p:cNvSpPr/>
            <p:nvPr/>
          </p:nvSpPr>
          <p:spPr>
            <a:xfrm>
              <a:off x="3150604"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3" name="Right Arrow 10"/>
            <p:cNvSpPr/>
            <p:nvPr/>
          </p:nvSpPr>
          <p:spPr>
            <a:xfrm>
              <a:off x="3150604"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773">
                <a:lnSpc>
                  <a:spcPct val="90000"/>
                </a:lnSpc>
                <a:spcBef>
                  <a:spcPct val="0"/>
                </a:spcBef>
                <a:spcAft>
                  <a:spcPct val="35000"/>
                </a:spcAft>
              </a:pPr>
              <a:endParaRPr lang="en-US" sz="2400" b="1" i="1">
                <a:solidFill>
                  <a:prstClr val="white"/>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6945690" y="1623419"/>
            <a:ext cx="1370726" cy="1812427"/>
            <a:chOff x="3510871" y="556"/>
            <a:chExt cx="1154702" cy="1812427"/>
          </a:xfrm>
          <a:solidFill>
            <a:schemeClr val="accent5">
              <a:lumMod val="60000"/>
              <a:lumOff val="40000"/>
            </a:schemeClr>
          </a:solidFill>
        </p:grpSpPr>
        <p:sp>
          <p:nvSpPr>
            <p:cNvPr id="25" name="Rounded Rectangle 24"/>
            <p:cNvSpPr/>
            <p:nvPr/>
          </p:nvSpPr>
          <p:spPr>
            <a:xfrm>
              <a:off x="3510871"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26" name="Rounded Rectangle 12"/>
            <p:cNvSpPr/>
            <p:nvPr/>
          </p:nvSpPr>
          <p:spPr>
            <a:xfrm>
              <a:off x="3544691"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r>
                <a:rPr lang="en-US" altLang="en-US" sz="2300" b="1" i="1" smtClean="0">
                  <a:solidFill>
                    <a:prstClr val="black"/>
                  </a:solidFill>
                  <a:latin typeface="Times New Roman" panose="02020603050405020304" pitchFamily="18" charset="0"/>
                  <a:cs typeface="Times New Roman" panose="02020603050405020304" pitchFamily="18" charset="0"/>
                </a:rPr>
                <a:t>Lí do: vì sự bền vững cho đất nước</a:t>
              </a:r>
              <a:endParaRPr lang="en-US" sz="2300" b="1" i="1" dirty="0">
                <a:solidFill>
                  <a:prstClr val="black"/>
                </a:solidFill>
                <a:latin typeface="Times New Roman" panose="02020603050405020304" pitchFamily="18" charset="0"/>
                <a:cs typeface="Times New Roman" panose="02020603050405020304" pitchFamily="18" charset="0"/>
              </a:endParaRPr>
            </a:p>
          </p:txBody>
        </p:sp>
      </p:grpSp>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ackgroundRemoval t="1274" b="100000" l="252" r="81612">
                        <a14:foregroundMark x1="45844" y1="11465" x2="47859" y2="15605"/>
                        <a14:foregroundMark x1="11587" y1="78344" x2="20655" y2="90127"/>
                        <a14:foregroundMark x1="9572" y1="87261" x2="17884" y2="92357"/>
                        <a14:foregroundMark x1="44332" y1="52548" x2="44332" y2="54140"/>
                        <a14:foregroundMark x1="45844" y1="57643" x2="52897" y2="71656"/>
                        <a14:foregroundMark x1="52897" y1="71975" x2="52897" y2="71975"/>
                        <a14:foregroundMark x1="55164" y1="93631" x2="62720" y2="99682"/>
                        <a14:foregroundMark x1="72040" y1="93949" x2="74559" y2="97134"/>
                        <a14:foregroundMark x1="75063" y1="97452" x2="75063" y2="97452"/>
                        <a14:foregroundMark x1="75063" y1="97452" x2="75063" y2="99045"/>
                        <a14:foregroundMark x1="38287" y1="63694" x2="47355" y2="76752"/>
                        <a14:foregroundMark x1="2015" y1="71656" x2="2015" y2="71656"/>
                        <a14:foregroundMark x1="2015" y1="71656" x2="6045" y2="79618"/>
                        <a14:backgroundMark x1="20403" y1="28662" x2="7557" y2="38217"/>
                        <a14:backgroundMark x1="2519" y1="56688" x2="2015" y2="60828"/>
                        <a14:backgroundMark x1="5290" y1="55096" x2="1763" y2="61465"/>
                        <a14:backgroundMark x1="2519" y1="76433" x2="4282" y2="88535"/>
                        <a14:backgroundMark x1="15113" y1="74841" x2="18136" y2="74204"/>
                      </a14:backgroundRemoval>
                    </a14:imgEffect>
                  </a14:imgLayer>
                </a14:imgProps>
              </a:ext>
              <a:ext uri="{28A0092B-C50C-407E-A947-70E740481C1C}">
                <a14:useLocalDpi xmlns:a14="http://schemas.microsoft.com/office/drawing/2010/main" val="0"/>
              </a:ext>
            </a:extLst>
          </a:blip>
          <a:stretch>
            <a:fillRect/>
          </a:stretch>
        </p:blipFill>
        <p:spPr>
          <a:xfrm>
            <a:off x="-252536" y="1347614"/>
            <a:ext cx="4070923" cy="3795886"/>
          </a:xfrm>
          <a:prstGeom prst="rect">
            <a:avLst/>
          </a:prstGeom>
        </p:spPr>
      </p:pic>
      <p:pic>
        <p:nvPicPr>
          <p:cNvPr id="29" name="Picture 28" descr="—Pngtree—chinese style paper spool title_135620.png"/>
          <p:cNvPicPr>
            <a:picLocks noChangeAspect="1"/>
          </p:cNvPicPr>
          <p:nvPr/>
        </p:nvPicPr>
        <p:blipFill>
          <a:blip r:embed="rId4"/>
          <a:srcRect l="7877" t="13731" r="7347" b="25771"/>
          <a:stretch>
            <a:fillRect/>
          </a:stretch>
        </p:blipFill>
        <p:spPr>
          <a:xfrm>
            <a:off x="3959299" y="627534"/>
            <a:ext cx="3493021" cy="800274"/>
          </a:xfrm>
          <a:prstGeom prst="rect">
            <a:avLst/>
          </a:prstGeom>
        </p:spPr>
      </p:pic>
      <p:sp>
        <p:nvSpPr>
          <p:cNvPr id="30" name="TextBox 29"/>
          <p:cNvSpPr txBox="1"/>
          <p:nvPr/>
        </p:nvSpPr>
        <p:spPr>
          <a:xfrm>
            <a:off x="4283968" y="771550"/>
            <a:ext cx="2778133" cy="461665"/>
          </a:xfrm>
          <a:prstGeom prst="rect">
            <a:avLst/>
          </a:prstGeom>
          <a:noFill/>
        </p:spPr>
        <p:txBody>
          <a:bodyPr wrap="none" rtlCol="0">
            <a:spAutoFit/>
          </a:bodyPr>
          <a:lstStyle/>
          <a:p>
            <a:r>
              <a:rPr lang="en-US" sz="2400" b="1" i="1" smtClean="0">
                <a:latin typeface="Times New Roman" pitchFamily="18" charset="0"/>
                <a:cs typeface="Times New Roman" pitchFamily="18" charset="0"/>
              </a:rPr>
              <a:t>Lịch sử Trung Quốc</a:t>
            </a:r>
            <a:endParaRPr lang="en-US" sz="2400" b="1" i="1">
              <a:latin typeface="Times New Roman" pitchFamily="18" charset="0"/>
              <a:cs typeface="Times New Roman" pitchFamily="18" charset="0"/>
            </a:endParaRPr>
          </a:p>
        </p:txBody>
      </p:sp>
      <p:sp>
        <p:nvSpPr>
          <p:cNvPr id="31" name="Freeform 5"/>
          <p:cNvSpPr>
            <a:spLocks/>
          </p:cNvSpPr>
          <p:nvPr/>
        </p:nvSpPr>
        <p:spPr bwMode="auto">
          <a:xfrm rot="5400000">
            <a:off x="5730803" y="1833668"/>
            <a:ext cx="191346" cy="3539719"/>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noFill/>
          </a:ln>
        </p:spPr>
        <p:txBody>
          <a:bodyPr vert="horz" wrap="square" lIns="91420" tIns="45710" rIns="91420" bIns="45710" numCol="1" anchor="t" anchorCtr="0" compatLnSpc="1">
            <a:prstTxWarp prst="textNoShape">
              <a:avLst/>
            </a:prstTxWarp>
          </a:bodyPr>
          <a:lstStyle/>
          <a:p>
            <a:endParaRPr lang="en-US"/>
          </a:p>
        </p:txBody>
      </p:sp>
      <p:sp>
        <p:nvSpPr>
          <p:cNvPr id="32" name="Rectangle 31"/>
          <p:cNvSpPr/>
          <p:nvPr/>
        </p:nvSpPr>
        <p:spPr>
          <a:xfrm>
            <a:off x="3686292" y="3795886"/>
            <a:ext cx="5062172" cy="1200329"/>
          </a:xfrm>
          <a:prstGeom prst="rect">
            <a:avLst/>
          </a:prstGeom>
        </p:spPr>
        <p:txBody>
          <a:bodyPr wrap="square">
            <a:spAutoFit/>
          </a:bodyPr>
          <a:lstStyle/>
          <a:p>
            <a:pPr defTabSz="685783"/>
            <a:r>
              <a:rPr lang="en-US" altLang="en-US" sz="2400" b="1" i="1">
                <a:solidFill>
                  <a:srgbClr val="FF0000"/>
                </a:solidFill>
                <a:latin typeface="Times New Roman" pitchFamily="18" charset="0"/>
                <a:sym typeface="Wingdings" pitchFamily="2" charset="2"/>
              </a:rPr>
              <a:t> </a:t>
            </a:r>
            <a:r>
              <a:rPr lang="en-US" altLang="en-US" sz="2400" b="1" i="1" smtClean="0">
                <a:solidFill>
                  <a:srgbClr val="FF0000"/>
                </a:solidFill>
                <a:latin typeface="Times New Roman" pitchFamily="18" charset="0"/>
                <a:sym typeface="Wingdings" pitchFamily="2" charset="2"/>
              </a:rPr>
              <a:t>Vâng mệnh trời, hợp ý dân</a:t>
            </a:r>
          </a:p>
          <a:p>
            <a:pPr defTabSz="685783"/>
            <a:r>
              <a:rPr lang="en-US" altLang="en-US" sz="2400" b="1" i="1" smtClean="0">
                <a:solidFill>
                  <a:srgbClr val="FF0000"/>
                </a:solidFill>
                <a:latin typeface="Times New Roman" pitchFamily="18" charset="0"/>
                <a:sym typeface="Wingdings" pitchFamily="2" charset="2"/>
              </a:rPr>
              <a:t> </a:t>
            </a:r>
            <a:r>
              <a:rPr lang="en-US" altLang="en-US" sz="2400" b="1" i="1" smtClean="0">
                <a:solidFill>
                  <a:srgbClr val="FF0000"/>
                </a:solidFill>
                <a:latin typeface="Times New Roman" pitchFamily="18" charset="0"/>
              </a:rPr>
              <a:t>Vận </a:t>
            </a:r>
            <a:r>
              <a:rPr lang="en-US" altLang="en-US" sz="2400" b="1" i="1">
                <a:solidFill>
                  <a:srgbClr val="FF0000"/>
                </a:solidFill>
                <a:latin typeface="Times New Roman" pitchFamily="18" charset="0"/>
              </a:rPr>
              <a:t>nước lâu dài, </a:t>
            </a:r>
            <a:r>
              <a:rPr lang="en-US" altLang="en-US" sz="2400" b="1" i="1" smtClean="0">
                <a:solidFill>
                  <a:srgbClr val="FF0000"/>
                </a:solidFill>
                <a:latin typeface="Times New Roman" pitchFamily="18" charset="0"/>
              </a:rPr>
              <a:t>phong </a:t>
            </a:r>
            <a:r>
              <a:rPr lang="en-US" altLang="en-US" sz="2400" b="1" i="1">
                <a:solidFill>
                  <a:srgbClr val="FF0000"/>
                </a:solidFill>
                <a:latin typeface="Times New Roman" pitchFamily="18" charset="0"/>
              </a:rPr>
              <a:t>tục phồn thịnh</a:t>
            </a:r>
            <a:endParaRPr lang="en-US" sz="2400" b="1" i="1">
              <a:solidFill>
                <a:srgbClr val="FF0000"/>
              </a:solidFill>
            </a:endParaRPr>
          </a:p>
        </p:txBody>
      </p:sp>
    </p:spTree>
    <p:extLst>
      <p:ext uri="{BB962C8B-B14F-4D97-AF65-F5344CB8AC3E}">
        <p14:creationId xmlns:p14="http://schemas.microsoft.com/office/powerpoint/2010/main" val="260178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2" name="Picture 11" descr="—Pngtree—chinese style paper spool title_135620.png"/>
          <p:cNvPicPr>
            <a:picLocks noChangeAspect="1"/>
          </p:cNvPicPr>
          <p:nvPr/>
        </p:nvPicPr>
        <p:blipFill>
          <a:blip r:embed="rId2"/>
          <a:srcRect l="7877" t="13731" r="7347" b="25771"/>
          <a:stretch>
            <a:fillRect/>
          </a:stretch>
        </p:blipFill>
        <p:spPr>
          <a:xfrm>
            <a:off x="1799059" y="1051396"/>
            <a:ext cx="3493021" cy="800274"/>
          </a:xfrm>
          <a:prstGeom prst="rect">
            <a:avLst/>
          </a:prstGeom>
        </p:spPr>
      </p:pic>
      <p:sp>
        <p:nvSpPr>
          <p:cNvPr id="13" name="TextBox 12"/>
          <p:cNvSpPr txBox="1"/>
          <p:nvPr/>
        </p:nvSpPr>
        <p:spPr>
          <a:xfrm>
            <a:off x="2123728" y="1195412"/>
            <a:ext cx="2526654" cy="461665"/>
          </a:xfrm>
          <a:prstGeom prst="rect">
            <a:avLst/>
          </a:prstGeom>
          <a:noFill/>
        </p:spPr>
        <p:txBody>
          <a:bodyPr wrap="none" rtlCol="0">
            <a:spAutoFit/>
          </a:bodyPr>
          <a:lstStyle/>
          <a:p>
            <a:r>
              <a:rPr lang="en-US" sz="2400" b="1" i="1" smtClean="0">
                <a:latin typeface="Times New Roman" pitchFamily="18" charset="0"/>
                <a:cs typeface="Times New Roman" pitchFamily="18" charset="0"/>
              </a:rPr>
              <a:t>Tình hình nước ta</a:t>
            </a:r>
            <a:endParaRPr lang="en-US" sz="2400" b="1" i="1">
              <a:latin typeface="Times New Roman" pitchFamily="18" charset="0"/>
              <a:cs typeface="Times New Roman" pitchFamily="18" charset="0"/>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2540" b="100000" l="38000" r="99667">
                        <a14:foregroundMark x1="45500" y1="40952" x2="46333" y2="44444"/>
                        <a14:foregroundMark x1="46500" y1="45079" x2="49000" y2="50476"/>
                        <a14:foregroundMark x1="49500" y1="45079" x2="53000" y2="59048"/>
                        <a14:foregroundMark x1="50167" y1="83810" x2="49167" y2="99048"/>
                        <a14:backgroundMark x1="66333" y1="24762" x2="68167" y2="40317"/>
                        <a14:backgroundMark x1="89167" y1="8254" x2="92833" y2="42222"/>
                      </a14:backgroundRemoval>
                    </a14:imgEffect>
                  </a14:imgLayer>
                </a14:imgProps>
              </a:ext>
              <a:ext uri="{28A0092B-C50C-407E-A947-70E740481C1C}">
                <a14:useLocalDpi xmlns:a14="http://schemas.microsoft.com/office/drawing/2010/main" val="0"/>
              </a:ext>
            </a:extLst>
          </a:blip>
          <a:stretch>
            <a:fillRect/>
          </a:stretch>
        </p:blipFill>
        <p:spPr>
          <a:xfrm>
            <a:off x="4901371" y="1275606"/>
            <a:ext cx="4314314" cy="3858477"/>
          </a:xfrm>
          <a:prstGeom prst="rect">
            <a:avLst/>
          </a:prstGeom>
        </p:spPr>
      </p:pic>
      <p:sp>
        <p:nvSpPr>
          <p:cNvPr id="15" name="Oval 14">
            <a:extLst>
              <a:ext uri="{FF2B5EF4-FFF2-40B4-BE49-F238E27FC236}">
                <a16:creationId xmlns:a16="http://schemas.microsoft.com/office/drawing/2014/main" xmlns="" id="{9458B38A-9663-426F-BD23-AD6685E52C75}"/>
              </a:ext>
            </a:extLst>
          </p:cNvPr>
          <p:cNvSpPr/>
          <p:nvPr/>
        </p:nvSpPr>
        <p:spPr>
          <a:xfrm>
            <a:off x="179512" y="2268056"/>
            <a:ext cx="1647309" cy="1598176"/>
          </a:xfrm>
          <a:prstGeom prst="ellipse">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r>
              <a:rPr lang="en-US" altLang="en-US" sz="2100" b="1" i="1" smtClean="0">
                <a:solidFill>
                  <a:srgbClr val="000000"/>
                </a:solidFill>
                <a:latin typeface="Times New Roman" panose="02020603050405020304" pitchFamily="18" charset="0"/>
                <a:cs typeface="Times New Roman" panose="02020603050405020304" pitchFamily="18" charset="0"/>
              </a:rPr>
              <a:t>Hai nhà: </a:t>
            </a:r>
          </a:p>
          <a:p>
            <a:pPr algn="ctr" defTabSz="685783"/>
            <a:r>
              <a:rPr lang="en-US" sz="2100" b="1" i="1" smtClean="0">
                <a:solidFill>
                  <a:srgbClr val="000000"/>
                </a:solidFill>
                <a:latin typeface="Times New Roman" panose="02020603050405020304" pitchFamily="18" charset="0"/>
                <a:cs typeface="Times New Roman" panose="02020603050405020304" pitchFamily="18" charset="0"/>
              </a:rPr>
              <a:t>Đinh + Lê</a:t>
            </a:r>
            <a:endParaRPr lang="en-SG" sz="2100" b="1" i="1" dirty="0">
              <a:solidFill>
                <a:srgbClr val="00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C5B5F948-F4DA-4C56-87C0-3922411232D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19672" y="2303658"/>
            <a:ext cx="1291573" cy="1291573"/>
          </a:xfrm>
          <a:prstGeom prst="rect">
            <a:avLst/>
          </a:prstGeom>
        </p:spPr>
      </p:pic>
      <p:sp>
        <p:nvSpPr>
          <p:cNvPr id="17" name="Oval 16">
            <a:extLst>
              <a:ext uri="{FF2B5EF4-FFF2-40B4-BE49-F238E27FC236}">
                <a16:creationId xmlns:a16="http://schemas.microsoft.com/office/drawing/2014/main" xmlns="" id="{0EC03C54-A133-430A-BEAE-2FE8F8C27262}"/>
              </a:ext>
            </a:extLst>
          </p:cNvPr>
          <p:cNvSpPr/>
          <p:nvPr/>
        </p:nvSpPr>
        <p:spPr>
          <a:xfrm>
            <a:off x="2555776" y="2268056"/>
            <a:ext cx="1647309" cy="1598176"/>
          </a:xfrm>
          <a:prstGeom prst="ellipse">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r>
              <a:rPr lang="en-US" altLang="en-US" sz="2100" b="1" i="1" smtClean="0">
                <a:solidFill>
                  <a:srgbClr val="000000"/>
                </a:solidFill>
                <a:latin typeface="Times New Roman" panose="02020603050405020304" pitchFamily="18" charset="0"/>
                <a:cs typeface="Times New Roman" panose="02020603050405020304" pitchFamily="18" charset="0"/>
              </a:rPr>
              <a:t>Không theo ý trời </a:t>
            </a:r>
            <a:endParaRPr lang="en-SG" sz="2100" b="1" i="1" dirty="0">
              <a:solidFill>
                <a:srgbClr val="0000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xmlns="" id="{D0ACF156-BA38-49D6-8656-18704EE49040}"/>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95936" y="2303658"/>
            <a:ext cx="1291573" cy="1291573"/>
          </a:xfrm>
          <a:prstGeom prst="rect">
            <a:avLst/>
          </a:prstGeom>
        </p:spPr>
      </p:pic>
      <p:sp>
        <p:nvSpPr>
          <p:cNvPr id="19" name="Oval 18">
            <a:extLst>
              <a:ext uri="{FF2B5EF4-FFF2-40B4-BE49-F238E27FC236}">
                <a16:creationId xmlns:a16="http://schemas.microsoft.com/office/drawing/2014/main" xmlns="" id="{196F9295-B811-48AB-8C5F-EC1F2956F9D3}"/>
              </a:ext>
            </a:extLst>
          </p:cNvPr>
          <p:cNvSpPr/>
          <p:nvPr/>
        </p:nvSpPr>
        <p:spPr>
          <a:xfrm>
            <a:off x="4932040" y="2211710"/>
            <a:ext cx="1735506" cy="1654521"/>
          </a:xfrm>
          <a:prstGeom prst="ellipse">
            <a:avLst/>
          </a:prstGeom>
          <a:solidFill>
            <a:schemeClr val="accent5">
              <a:lumMod val="75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spcBef>
                <a:spcPct val="50000"/>
              </a:spcBef>
            </a:pPr>
            <a:r>
              <a:rPr lang="en-US" altLang="en-US" sz="2000" b="1" i="1" smtClean="0">
                <a:solidFill>
                  <a:prstClr val="white"/>
                </a:solidFill>
                <a:latin typeface="Times New Roman" panose="02020603050405020304" pitchFamily="18" charset="0"/>
                <a:cs typeface="Times New Roman" panose="02020603050405020304" pitchFamily="18" charset="0"/>
              </a:rPr>
              <a:t>Triều đại không lâu bền, vận nước suy</a:t>
            </a:r>
            <a:endParaRPr lang="en-US" altLang="en-US" sz="2000" b="1" i="1" dirty="0">
              <a:solidFill>
                <a:prstClr val="white"/>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227793" y="4083918"/>
            <a:ext cx="4572000" cy="830997"/>
          </a:xfrm>
          <a:prstGeom prst="rect">
            <a:avLst/>
          </a:prstGeom>
        </p:spPr>
        <p:txBody>
          <a:bodyPr>
            <a:spAutoFit/>
          </a:bodyPr>
          <a:lstStyle/>
          <a:p>
            <a:pPr defTabSz="685783">
              <a:defRPr/>
            </a:pPr>
            <a:r>
              <a:rPr lang="en-US" altLang="en-US" sz="2400" b="1" i="1">
                <a:solidFill>
                  <a:srgbClr val="FF0000"/>
                </a:solidFill>
                <a:latin typeface="Times New Roman" pitchFamily="18" charset="0"/>
                <a:sym typeface="Wingdings" pitchFamily="2" charset="2"/>
              </a:rPr>
              <a:t> </a:t>
            </a:r>
            <a:r>
              <a:rPr lang="en-US" altLang="en-US" sz="2400" b="1" i="1">
                <a:solidFill>
                  <a:srgbClr val="FF0000"/>
                </a:solidFill>
                <a:latin typeface="Times New Roman" panose="02020603050405020304" pitchFamily="18" charset="0"/>
              </a:rPr>
              <a:t>Khẳng định việc dời đô khỏi Hoa Lư là cần thiết.</a:t>
            </a:r>
            <a:endParaRPr lang="en-US" altLang="en-US" sz="2400" b="1"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97800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2" name="TextBox 11"/>
          <p:cNvSpPr txBox="1"/>
          <p:nvPr/>
        </p:nvSpPr>
        <p:spPr>
          <a:xfrm>
            <a:off x="323528" y="1380713"/>
            <a:ext cx="4476327" cy="830997"/>
          </a:xfrm>
          <a:prstGeom prst="rect">
            <a:avLst/>
          </a:prstGeom>
          <a:noFill/>
        </p:spPr>
        <p:txBody>
          <a:bodyPr wrap="square" rtlCol="0">
            <a:spAutoFit/>
          </a:bodyPr>
          <a:lstStyle/>
          <a:p>
            <a:r>
              <a:rPr lang="en-US" sz="2400" b="1" i="1" dirty="0" err="1" smtClean="0">
                <a:solidFill>
                  <a:srgbClr val="FF0000"/>
                </a:solidFill>
              </a:rPr>
              <a:t>Câu</a:t>
            </a:r>
            <a:r>
              <a:rPr lang="en-US" sz="2400" b="1" i="1" dirty="0" smtClean="0">
                <a:solidFill>
                  <a:srgbClr val="FF0000"/>
                </a:solidFill>
              </a:rPr>
              <a:t> </a:t>
            </a:r>
            <a:r>
              <a:rPr lang="en-US" sz="2400" b="1" i="1" dirty="0" err="1" smtClean="0">
                <a:solidFill>
                  <a:srgbClr val="FF0000"/>
                </a:solidFill>
              </a:rPr>
              <a:t>văn</a:t>
            </a:r>
            <a:r>
              <a:rPr lang="en-US" sz="2400" b="1" i="1" dirty="0" smtClean="0">
                <a:solidFill>
                  <a:srgbClr val="FF0000"/>
                </a:solidFill>
              </a:rPr>
              <a:t>: “</a:t>
            </a:r>
            <a:r>
              <a:rPr lang="en-US" sz="2400" b="1" i="1" dirty="0" err="1" smtClean="0">
                <a:solidFill>
                  <a:srgbClr val="FF0000"/>
                </a:solidFill>
              </a:rPr>
              <a:t>Trẫm</a:t>
            </a:r>
            <a:r>
              <a:rPr lang="en-US" sz="2400" b="1" i="1" dirty="0" smtClean="0">
                <a:solidFill>
                  <a:srgbClr val="FF0000"/>
                </a:solidFill>
              </a:rPr>
              <a:t> </a:t>
            </a:r>
            <a:r>
              <a:rPr lang="en-US" sz="2400" b="1" i="1" dirty="0" err="1" smtClean="0">
                <a:solidFill>
                  <a:srgbClr val="FF0000"/>
                </a:solidFill>
              </a:rPr>
              <a:t>rất</a:t>
            </a:r>
            <a:r>
              <a:rPr lang="en-US" sz="2400" b="1" i="1" dirty="0" smtClean="0">
                <a:solidFill>
                  <a:srgbClr val="FF0000"/>
                </a:solidFill>
              </a:rPr>
              <a:t> </a:t>
            </a:r>
            <a:r>
              <a:rPr lang="en-US" sz="2400" b="1" i="1" dirty="0" err="1" smtClean="0">
                <a:solidFill>
                  <a:srgbClr val="FF0000"/>
                </a:solidFill>
              </a:rPr>
              <a:t>đau</a:t>
            </a:r>
            <a:r>
              <a:rPr lang="en-US" sz="2400" b="1" i="1" dirty="0" smtClean="0">
                <a:solidFill>
                  <a:srgbClr val="FF0000"/>
                </a:solidFill>
              </a:rPr>
              <a:t> </a:t>
            </a:r>
            <a:r>
              <a:rPr lang="en-US" sz="2400" b="1" i="1" dirty="0" err="1" smtClean="0">
                <a:solidFill>
                  <a:srgbClr val="FF0000"/>
                </a:solidFill>
              </a:rPr>
              <a:t>xót</a:t>
            </a:r>
            <a:r>
              <a:rPr lang="en-US" sz="2400" b="1" i="1" dirty="0" smtClean="0">
                <a:solidFill>
                  <a:srgbClr val="FF0000"/>
                </a:solidFill>
              </a:rPr>
              <a:t> </a:t>
            </a:r>
            <a:r>
              <a:rPr lang="en-US" sz="2400" b="1" i="1" dirty="0" err="1" smtClean="0">
                <a:solidFill>
                  <a:srgbClr val="FF0000"/>
                </a:solidFill>
              </a:rPr>
              <a:t>về</a:t>
            </a:r>
            <a:r>
              <a:rPr lang="en-US" sz="2400" b="1" i="1" dirty="0" smtClean="0">
                <a:solidFill>
                  <a:srgbClr val="FF0000"/>
                </a:solidFill>
              </a:rPr>
              <a:t> </a:t>
            </a:r>
            <a:r>
              <a:rPr lang="en-US" sz="2400" b="1" i="1" dirty="0" err="1" smtClean="0">
                <a:solidFill>
                  <a:srgbClr val="FF0000"/>
                </a:solidFill>
              </a:rPr>
              <a:t>việc</a:t>
            </a:r>
            <a:r>
              <a:rPr lang="en-US" sz="2400" b="1" i="1" dirty="0" smtClean="0">
                <a:solidFill>
                  <a:srgbClr val="FF0000"/>
                </a:solidFill>
              </a:rPr>
              <a:t> </a:t>
            </a:r>
            <a:r>
              <a:rPr lang="en-US" sz="2400" b="1" i="1" dirty="0" err="1" smtClean="0">
                <a:solidFill>
                  <a:srgbClr val="FF0000"/>
                </a:solidFill>
              </a:rPr>
              <a:t>đó</a:t>
            </a:r>
            <a:r>
              <a:rPr lang="en-US" sz="2400" b="1" i="1" dirty="0" smtClean="0">
                <a:solidFill>
                  <a:srgbClr val="FF0000"/>
                </a:solidFill>
              </a:rPr>
              <a:t>, </a:t>
            </a:r>
            <a:r>
              <a:rPr lang="en-US" sz="2400" b="1" i="1" dirty="0" err="1" smtClean="0">
                <a:solidFill>
                  <a:srgbClr val="FF0000"/>
                </a:solidFill>
              </a:rPr>
              <a:t>không</a:t>
            </a:r>
            <a:r>
              <a:rPr lang="en-US" sz="2400" b="1" i="1" dirty="0" smtClean="0">
                <a:solidFill>
                  <a:srgbClr val="FF0000"/>
                </a:solidFill>
              </a:rPr>
              <a:t> </a:t>
            </a:r>
            <a:r>
              <a:rPr lang="en-US" sz="2400" b="1" i="1" dirty="0" err="1" smtClean="0">
                <a:solidFill>
                  <a:srgbClr val="FF0000"/>
                </a:solidFill>
              </a:rPr>
              <a:t>thể</a:t>
            </a:r>
            <a:r>
              <a:rPr lang="en-US" sz="2400" b="1" i="1" dirty="0" smtClean="0">
                <a:solidFill>
                  <a:srgbClr val="FF0000"/>
                </a:solidFill>
              </a:rPr>
              <a:t> </a:t>
            </a:r>
            <a:r>
              <a:rPr lang="en-US" sz="2400" b="1" i="1" dirty="0" err="1" smtClean="0">
                <a:solidFill>
                  <a:srgbClr val="FF0000"/>
                </a:solidFill>
              </a:rPr>
              <a:t>không</a:t>
            </a:r>
            <a:r>
              <a:rPr lang="en-US" sz="2400" b="1" i="1" dirty="0" smtClean="0">
                <a:solidFill>
                  <a:srgbClr val="FF0000"/>
                </a:solidFill>
              </a:rPr>
              <a:t> </a:t>
            </a:r>
            <a:r>
              <a:rPr lang="en-US" sz="2400" b="1" i="1" dirty="0" err="1">
                <a:solidFill>
                  <a:srgbClr val="FF0000"/>
                </a:solidFill>
              </a:rPr>
              <a:t>d</a:t>
            </a:r>
            <a:r>
              <a:rPr lang="en-US" sz="2400" b="1" i="1" dirty="0" err="1" smtClean="0">
                <a:solidFill>
                  <a:srgbClr val="FF0000"/>
                </a:solidFill>
              </a:rPr>
              <a:t>ời</a:t>
            </a:r>
            <a:r>
              <a:rPr lang="en-US" sz="2400" b="1" i="1" dirty="0" smtClean="0">
                <a:solidFill>
                  <a:srgbClr val="FF0000"/>
                </a:solidFill>
              </a:rPr>
              <a:t> </a:t>
            </a:r>
            <a:r>
              <a:rPr lang="en-US" sz="2400" b="1" i="1" dirty="0" err="1" smtClean="0">
                <a:solidFill>
                  <a:srgbClr val="FF0000"/>
                </a:solidFill>
              </a:rPr>
              <a:t>đổi</a:t>
            </a:r>
            <a:r>
              <a:rPr lang="en-US" sz="2400" b="1" i="1" dirty="0" smtClean="0">
                <a:solidFill>
                  <a:srgbClr val="FF0000"/>
                </a:solidFill>
              </a:rPr>
              <a:t>”</a:t>
            </a:r>
            <a:endParaRPr lang="en-US" sz="2400" b="1" i="1" dirty="0">
              <a:solidFill>
                <a:srgbClr val="FF0000"/>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64430">
            <a:off x="5014486" y="729559"/>
            <a:ext cx="3739460" cy="382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xmlns="" id="{C5B5F948-F4DA-4C56-87C0-3922411232D7}"/>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912275" y="1995613"/>
            <a:ext cx="1291573" cy="1291573"/>
          </a:xfrm>
          <a:prstGeom prst="rect">
            <a:avLst/>
          </a:prstGeom>
        </p:spPr>
      </p:pic>
      <p:sp>
        <p:nvSpPr>
          <p:cNvPr id="15" name="TextBox 14"/>
          <p:cNvSpPr txBox="1"/>
          <p:nvPr/>
        </p:nvSpPr>
        <p:spPr>
          <a:xfrm>
            <a:off x="643767" y="3075806"/>
            <a:ext cx="3784217" cy="1569660"/>
          </a:xfrm>
          <a:prstGeom prst="rect">
            <a:avLst/>
          </a:prstGeom>
          <a:solidFill>
            <a:schemeClr val="accent5">
              <a:lumMod val="20000"/>
              <a:lumOff val="80000"/>
            </a:schemeClr>
          </a:solidFill>
        </p:spPr>
        <p:txBody>
          <a:bodyPr wrap="square" rtlCol="0">
            <a:spAutoFit/>
          </a:bodyPr>
          <a:lstStyle/>
          <a:p>
            <a:r>
              <a:rPr lang="en-US" sz="2400" b="1" i="1" smtClean="0">
                <a:latin typeface="Times New Roman" pitchFamily="18" charset="0"/>
                <a:cs typeface="Times New Roman" pitchFamily="18" charset="0"/>
              </a:rPr>
              <a:t>Thể hiện tình cảm chân thành, đồng thời cũng là sự lo lắng, đau xót của nhà vua trước tình hình đất nước</a:t>
            </a:r>
            <a:endParaRPr lang="en-US" sz="2400" b="1" i="1">
              <a:latin typeface="Times New Roman" pitchFamily="18" charset="0"/>
              <a:cs typeface="Times New Roman" pitchFamily="18" charset="0"/>
            </a:endParaRPr>
          </a:p>
        </p:txBody>
      </p:sp>
    </p:spTree>
    <p:extLst>
      <p:ext uri="{BB962C8B-B14F-4D97-AF65-F5344CB8AC3E}">
        <p14:creationId xmlns:p14="http://schemas.microsoft.com/office/powerpoint/2010/main" val="26701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2" name="Picture 11" descr="—Pngtree—chinese style paper spool title_135620.png"/>
          <p:cNvPicPr>
            <a:picLocks noChangeAspect="1"/>
          </p:cNvPicPr>
          <p:nvPr/>
        </p:nvPicPr>
        <p:blipFill>
          <a:blip r:embed="rId2"/>
          <a:srcRect l="7877" t="13731" r="7347" b="25771"/>
          <a:stretch>
            <a:fillRect/>
          </a:stretch>
        </p:blipFill>
        <p:spPr>
          <a:xfrm>
            <a:off x="1834430" y="940883"/>
            <a:ext cx="3493021" cy="800274"/>
          </a:xfrm>
          <a:prstGeom prst="rect">
            <a:avLst/>
          </a:prstGeom>
        </p:spPr>
      </p:pic>
      <p:sp>
        <p:nvSpPr>
          <p:cNvPr id="13" name="TextBox 12"/>
          <p:cNvSpPr txBox="1"/>
          <p:nvPr/>
        </p:nvSpPr>
        <p:spPr>
          <a:xfrm>
            <a:off x="2159099" y="1084899"/>
            <a:ext cx="2778133" cy="461665"/>
          </a:xfrm>
          <a:prstGeom prst="rect">
            <a:avLst/>
          </a:prstGeom>
          <a:noFill/>
        </p:spPr>
        <p:txBody>
          <a:bodyPr wrap="none" rtlCol="0">
            <a:spAutoFit/>
          </a:bodyPr>
          <a:lstStyle/>
          <a:p>
            <a:r>
              <a:rPr lang="en-US" sz="2400" b="1" i="1" smtClean="0">
                <a:latin typeface="Times New Roman" pitchFamily="18" charset="0"/>
                <a:cs typeface="Times New Roman" pitchFamily="18" charset="0"/>
              </a:rPr>
              <a:t>Lịch sử Trung Quốc</a:t>
            </a:r>
            <a:endParaRPr lang="en-US" sz="2400" b="1" i="1">
              <a:latin typeface="Times New Roman" pitchFamily="18" charset="0"/>
              <a:cs typeface="Times New Roman" pitchFamily="18" charset="0"/>
            </a:endParaRPr>
          </a:p>
        </p:txBody>
      </p:sp>
      <p:pic>
        <p:nvPicPr>
          <p:cNvPr id="14" name="Picture 13" descr="—Pngtree—chinese style paper spool title_135620.png"/>
          <p:cNvPicPr>
            <a:picLocks noChangeAspect="1"/>
          </p:cNvPicPr>
          <p:nvPr/>
        </p:nvPicPr>
        <p:blipFill>
          <a:blip r:embed="rId2"/>
          <a:srcRect l="7877" t="13731" r="7347" b="25771"/>
          <a:stretch>
            <a:fillRect/>
          </a:stretch>
        </p:blipFill>
        <p:spPr>
          <a:xfrm>
            <a:off x="1871067" y="1940809"/>
            <a:ext cx="3493021" cy="800274"/>
          </a:xfrm>
          <a:prstGeom prst="rect">
            <a:avLst/>
          </a:prstGeom>
        </p:spPr>
      </p:pic>
      <p:sp>
        <p:nvSpPr>
          <p:cNvPr id="15" name="TextBox 14"/>
          <p:cNvSpPr txBox="1"/>
          <p:nvPr/>
        </p:nvSpPr>
        <p:spPr>
          <a:xfrm>
            <a:off x="2195736" y="2084825"/>
            <a:ext cx="2526654" cy="461665"/>
          </a:xfrm>
          <a:prstGeom prst="rect">
            <a:avLst/>
          </a:prstGeom>
          <a:noFill/>
        </p:spPr>
        <p:txBody>
          <a:bodyPr wrap="none" rtlCol="0">
            <a:spAutoFit/>
          </a:bodyPr>
          <a:lstStyle/>
          <a:p>
            <a:r>
              <a:rPr lang="en-US" sz="2400" b="1" i="1" smtClean="0">
                <a:latin typeface="Times New Roman" pitchFamily="18" charset="0"/>
                <a:cs typeface="Times New Roman" pitchFamily="18" charset="0"/>
              </a:rPr>
              <a:t>Tình hình nước ta</a:t>
            </a:r>
            <a:endParaRPr lang="en-US" sz="2400" b="1" i="1">
              <a:latin typeface="Times New Roman" pitchFamily="18" charset="0"/>
              <a:cs typeface="Times New Roman" pitchFamily="18"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10000" b="100000" l="51818" r="97273">
                        <a14:foregroundMark x1="63545" y1="25000" x2="62727" y2="27727"/>
                        <a14:foregroundMark x1="57273" y1="56818" x2="57364" y2="57424"/>
                      </a14:backgroundRemoval>
                    </a14:imgEffect>
                  </a14:imgLayer>
                </a14:imgProps>
              </a:ext>
              <a:ext uri="{28A0092B-C50C-407E-A947-70E740481C1C}">
                <a14:useLocalDpi xmlns:a14="http://schemas.microsoft.com/office/drawing/2010/main" val="0"/>
              </a:ext>
            </a:extLst>
          </a:blip>
          <a:stretch>
            <a:fillRect/>
          </a:stretch>
        </p:blipFill>
        <p:spPr>
          <a:xfrm>
            <a:off x="3203848" y="863699"/>
            <a:ext cx="6158458" cy="4300339"/>
          </a:xfrm>
          <a:prstGeom prst="rect">
            <a:avLst/>
          </a:prstGeom>
        </p:spPr>
      </p:pic>
      <p:sp>
        <p:nvSpPr>
          <p:cNvPr id="17" name="TextBox 16"/>
          <p:cNvSpPr txBox="1"/>
          <p:nvPr/>
        </p:nvSpPr>
        <p:spPr>
          <a:xfrm>
            <a:off x="1547664" y="3147814"/>
            <a:ext cx="4320480" cy="1569660"/>
          </a:xfrm>
          <a:prstGeom prst="rect">
            <a:avLst/>
          </a:prstGeom>
          <a:noFill/>
        </p:spPr>
        <p:txBody>
          <a:bodyPr wrap="square" rtlCol="0">
            <a:spAutoFit/>
          </a:bodyPr>
          <a:lstStyle/>
          <a:p>
            <a:r>
              <a:rPr lang="en-US" sz="2400" b="1" i="1" smtClean="0">
                <a:solidFill>
                  <a:srgbClr val="FF0000"/>
                </a:solidFill>
                <a:latin typeface="Times New Roman" pitchFamily="18" charset="0"/>
                <a:cs typeface="Times New Roman" pitchFamily="18" charset="0"/>
                <a:sym typeface="Wingdings" pitchFamily="2" charset="2"/>
              </a:rPr>
              <a:t> </a:t>
            </a:r>
            <a:r>
              <a:rPr lang="en-US" sz="2400" b="1" i="1" smtClean="0">
                <a:solidFill>
                  <a:srgbClr val="FF0000"/>
                </a:solidFill>
                <a:latin typeface="Times New Roman" pitchFamily="18" charset="0"/>
                <a:cs typeface="Times New Roman" pitchFamily="18" charset="0"/>
              </a:rPr>
              <a:t>Dẫn chứng cụ thể, lập luận chặt chẽ, thể hiện rõ cảm xúc và mong muốn của vị vua anh minh, một lòng vì dân, vì nước</a:t>
            </a:r>
            <a:endParaRPr lang="en-US" sz="2400" b="1" i="1">
              <a:solidFill>
                <a:srgbClr val="FF0000"/>
              </a:solidFill>
              <a:latin typeface="Times New Roman" pitchFamily="18" charset="0"/>
              <a:cs typeface="Times New Roman" pitchFamily="18" charset="0"/>
            </a:endParaRPr>
          </a:p>
        </p:txBody>
      </p:sp>
      <p:sp>
        <p:nvSpPr>
          <p:cNvPr id="18" name="Freeform 5"/>
          <p:cNvSpPr>
            <a:spLocks/>
          </p:cNvSpPr>
          <p:nvPr/>
        </p:nvSpPr>
        <p:spPr bwMode="auto">
          <a:xfrm rot="5400000">
            <a:off x="3509883" y="1138265"/>
            <a:ext cx="191346" cy="3539719"/>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noFill/>
          </a:ln>
        </p:spPr>
        <p:txBody>
          <a:bodyPr vert="horz" wrap="square" lIns="91420" tIns="45710" rIns="91420" bIns="45710" numCol="1" anchor="t" anchorCtr="0" compatLnSpc="1">
            <a:prstTxWarp prst="textNoShape">
              <a:avLst/>
            </a:prstTxWarp>
          </a:bodyPr>
          <a:lstStyle/>
          <a:p>
            <a:endParaRPr lang="en-US"/>
          </a:p>
        </p:txBody>
      </p:sp>
    </p:spTree>
    <p:extLst>
      <p:ext uri="{BB962C8B-B14F-4D97-AF65-F5344CB8AC3E}">
        <p14:creationId xmlns:p14="http://schemas.microsoft.com/office/powerpoint/2010/main" val="3432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13" y="148474"/>
            <a:ext cx="3753205" cy="369332"/>
            <a:chOff x="-178462" y="1828800"/>
            <a:chExt cx="10009850" cy="984870"/>
          </a:xfrm>
        </p:grpSpPr>
        <p:sp>
          <p:nvSpPr>
            <p:cNvPr id="7" name="Round Same Side Corner Rectangle 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8" name="TextBox 7"/>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10" name="Group 9"/>
          <p:cNvGrpSpPr/>
          <p:nvPr/>
        </p:nvGrpSpPr>
        <p:grpSpPr>
          <a:xfrm>
            <a:off x="239952" y="519993"/>
            <a:ext cx="4332065" cy="395616"/>
            <a:chOff x="644526" y="2766774"/>
            <a:chExt cx="11553677" cy="1054970"/>
          </a:xfrm>
        </p:grpSpPr>
        <p:sp>
          <p:nvSpPr>
            <p:cNvPr id="11" name="TextBox 10"/>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Lí do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3" name="TextBox 12"/>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102" y="815338"/>
            <a:ext cx="8005313" cy="45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230795" y="1923678"/>
            <a:ext cx="5005501" cy="2308324"/>
          </a:xfrm>
          <a:prstGeom prst="rect">
            <a:avLst/>
          </a:prstGeom>
        </p:spPr>
        <p:txBody>
          <a:bodyPr wrap="square">
            <a:spAutoFit/>
          </a:bodyPr>
          <a:lstStyle/>
          <a:p>
            <a:r>
              <a:rPr lang="vi-VN" sz="2400" b="1" i="1">
                <a:latin typeface="+mj-lt"/>
              </a:rPr>
              <a:t>Những cơ sở thuyết phục để khẳng định dời đô là điều nên làm của các triều đại hưng thịnh, đặc biệt là trong hoàn cảnh nhà Lý lúc bấy giờ đang rất cần một nơi hội tụ đầy đủ linh khí, sức mạnh đất trời để phát triển</a:t>
            </a:r>
            <a:endParaRPr lang="en-US" sz="2400" b="1" i="1">
              <a:latin typeface="+mj-lt"/>
            </a:endParaRPr>
          </a:p>
        </p:txBody>
      </p:sp>
    </p:spTree>
    <p:extLst>
      <p:ext uri="{BB962C8B-B14F-4D97-AF65-F5344CB8AC3E}">
        <p14:creationId xmlns:p14="http://schemas.microsoft.com/office/powerpoint/2010/main" val="8282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897" y="1326123"/>
            <a:ext cx="4853917" cy="3477875"/>
          </a:xfrm>
          <a:prstGeom prst="rect">
            <a:avLst/>
          </a:prstGeom>
          <a:solidFill>
            <a:schemeClr val="accent5">
              <a:lumMod val="20000"/>
              <a:lumOff val="80000"/>
            </a:schemeClr>
          </a:solidFill>
        </p:spPr>
        <p:txBody>
          <a:bodyPr wrap="square">
            <a:spAutoFit/>
          </a:bodyPr>
          <a:lstStyle/>
          <a:p>
            <a:r>
              <a:rPr lang="vi-VN" sz="2000" b="1" i="1">
                <a:latin typeface="+mj-lt"/>
              </a:rPr>
              <a:t>Huống gì thành Đại La, kinh đô cũ của Cao Vương: Ở vào nơi trung tâm trời đất, được cái thế rồng cuộn hổ ngồi. Đã đúng ngôi nam bắc đông tây, lại tiện hướng nhìn sông dựa núi. Địa thế rộng mà bằng, đất đai cao mà thoáng. Dân cư khỏi chịu cảnh khốn khổ ngập lụt, muôn vật cũng rất mực phong phú tốt tươi. Xem khắp đất Việt, chỉ nơi này là thắng địa. Thật là chỗ tụ hội trọng yếu của bốn phương đất nước, cũng là nơi kinh đô bậc nhất của đế vương muôn đời.</a:t>
            </a:r>
          </a:p>
        </p:txBody>
      </p:sp>
      <p:grpSp>
        <p:nvGrpSpPr>
          <p:cNvPr id="5" name="Group 4"/>
          <p:cNvGrpSpPr/>
          <p:nvPr/>
        </p:nvGrpSpPr>
        <p:grpSpPr>
          <a:xfrm>
            <a:off x="-66913" y="148474"/>
            <a:ext cx="3753205" cy="369332"/>
            <a:chOff x="-178462" y="1828800"/>
            <a:chExt cx="10009850" cy="984870"/>
          </a:xfrm>
        </p:grpSpPr>
        <p:sp>
          <p:nvSpPr>
            <p:cNvPr id="6" name="Round Same Side Corner Rectangle 5"/>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7" name="TextBox 6"/>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9" name="Group 8"/>
          <p:cNvGrpSpPr/>
          <p:nvPr/>
        </p:nvGrpSpPr>
        <p:grpSpPr>
          <a:xfrm>
            <a:off x="239952" y="519993"/>
            <a:ext cx="6708311" cy="395616"/>
            <a:chOff x="644526" y="2766774"/>
            <a:chExt cx="17891158" cy="1054970"/>
          </a:xfrm>
        </p:grpSpPr>
        <p:sp>
          <p:nvSpPr>
            <p:cNvPr id="10" name="TextBox 9"/>
            <p:cNvSpPr txBox="1"/>
            <p:nvPr/>
          </p:nvSpPr>
          <p:spPr>
            <a:xfrm>
              <a:off x="1906584" y="2766774"/>
              <a:ext cx="16629100"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2" name="TextBox 11"/>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100000" l="9910" r="100000">
                        <a14:foregroundMark x1="45495" y1="25110" x2="72973" y2="30837"/>
                        <a14:foregroundMark x1="51802" y1="6608" x2="54955" y2="7930"/>
                        <a14:foregroundMark x1="61712" y1="88106" x2="82883" y2="90308"/>
                        <a14:foregroundMark x1="93694" y1="45374" x2="98198" y2="52863"/>
                        <a14:foregroundMark x1="28829" y1="23348" x2="29730" y2="30837"/>
                        <a14:foregroundMark x1="43243" y1="11013" x2="40090" y2="17621"/>
                        <a14:backgroundMark x1="16667" y1="3965" x2="33333" y2="3084"/>
                        <a14:backgroundMark x1="89640" y1="8811" x2="93694" y2="12775"/>
                      </a14:backgroundRemoval>
                    </a14:imgEffect>
                  </a14:imgLayer>
                </a14:imgProps>
              </a:ext>
              <a:ext uri="{28A0092B-C50C-407E-A947-70E740481C1C}">
                <a14:useLocalDpi xmlns:a14="http://schemas.microsoft.com/office/drawing/2010/main" val="0"/>
              </a:ext>
            </a:extLst>
          </a:blip>
          <a:stretch>
            <a:fillRect/>
          </a:stretch>
        </p:blipFill>
        <p:spPr>
          <a:xfrm>
            <a:off x="4860032" y="584997"/>
            <a:ext cx="4490814" cy="4591958"/>
          </a:xfrm>
          <a:prstGeom prst="rect">
            <a:avLst/>
          </a:prstGeom>
        </p:spPr>
      </p:pic>
    </p:spTree>
    <p:extLst>
      <p:ext uri="{BB962C8B-B14F-4D97-AF65-F5344CB8AC3E}">
        <p14:creationId xmlns:p14="http://schemas.microsoft.com/office/powerpoint/2010/main" val="358454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602402" y="1052151"/>
            <a:ext cx="5741282" cy="3823855"/>
          </a:xfrm>
          <a:prstGeom prst="roundRect">
            <a:avLst>
              <a:gd name="adj" fmla="val 1654"/>
            </a:avLst>
          </a:prstGeom>
          <a:no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4238" tIns="17117" rIns="34238" bIns="17117" rtlCol="0" anchor="ctr"/>
          <a:lstStyle/>
          <a:p>
            <a:pPr algn="ctr" defTabSz="814825"/>
            <a:endParaRPr lang="en-US" i="1">
              <a:solidFill>
                <a:prstClr val="white"/>
              </a:solidFill>
              <a:latin typeface="Times New Roman" pitchFamily="18" charset="0"/>
              <a:cs typeface="Times New Roman" pitchFamily="18" charset="0"/>
            </a:endParaRPr>
          </a:p>
        </p:txBody>
      </p:sp>
      <p:grpSp>
        <p:nvGrpSpPr>
          <p:cNvPr id="30" name="Group 29"/>
          <p:cNvGrpSpPr/>
          <p:nvPr/>
        </p:nvGrpSpPr>
        <p:grpSpPr>
          <a:xfrm>
            <a:off x="539553" y="1169051"/>
            <a:ext cx="2929143" cy="396451"/>
            <a:chOff x="2840539" y="3818711"/>
            <a:chExt cx="7812064" cy="1057201"/>
          </a:xfrm>
        </p:grpSpPr>
        <p:sp>
          <p:nvSpPr>
            <p:cNvPr id="3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sz="1400" i="1">
                <a:solidFill>
                  <a:prstClr val="white"/>
                </a:solidFill>
                <a:latin typeface="Times New Roman" pitchFamily="18" charset="0"/>
                <a:cs typeface="Times New Roman" pitchFamily="18" charset="0"/>
              </a:endParaRPr>
            </a:p>
          </p:txBody>
        </p:sp>
        <p:grpSp>
          <p:nvGrpSpPr>
            <p:cNvPr id="33" name="Group 32"/>
            <p:cNvGrpSpPr/>
            <p:nvPr/>
          </p:nvGrpSpPr>
          <p:grpSpPr>
            <a:xfrm>
              <a:off x="2840539" y="3886200"/>
              <a:ext cx="7812064" cy="989712"/>
              <a:chOff x="2840539" y="3733800"/>
              <a:chExt cx="7812064" cy="989712"/>
            </a:xfrm>
          </p:grpSpPr>
          <p:sp>
            <p:nvSpPr>
              <p:cNvPr id="34" name="Round Same Side Corner Rectangle 33"/>
              <p:cNvSpPr/>
              <p:nvPr/>
            </p:nvSpPr>
            <p:spPr>
              <a:xfrm rot="5400000">
                <a:off x="6383227" y="261070"/>
                <a:ext cx="731519" cy="780723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35" name="Rectangle 34"/>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36" name="Rectangle 35"/>
              <p:cNvSpPr/>
              <p:nvPr/>
            </p:nvSpPr>
            <p:spPr>
              <a:xfrm>
                <a:off x="4460662" y="3738629"/>
                <a:ext cx="5759592" cy="984883"/>
              </a:xfrm>
              <a:prstGeom prst="rect">
                <a:avLst/>
              </a:prstGeom>
            </p:spPr>
            <p:txBody>
              <a:bodyPr wrap="none">
                <a:spAutoFit/>
              </a:bodyPr>
              <a:lstStyle/>
              <a:p>
                <a:pPr defTabSz="342281">
                  <a:spcBef>
                    <a:spcPts val="450"/>
                  </a:spcBef>
                  <a:defRPr/>
                </a:pPr>
                <a:r>
                  <a:rPr lang="en-US" b="1" i="1" kern="0">
                    <a:solidFill>
                      <a:prstClr val="white"/>
                    </a:solidFill>
                    <a:latin typeface="Times New Roman" pitchFamily="18" charset="0"/>
                    <a:cs typeface="Times New Roman" pitchFamily="18" charset="0"/>
                  </a:rPr>
                  <a:t>TÌM HIỂU CHUNG</a:t>
                </a:r>
                <a:endParaRPr lang="en-US" i="1" kern="0">
                  <a:solidFill>
                    <a:prstClr val="white"/>
                  </a:solidFill>
                  <a:latin typeface="Times New Roman" pitchFamily="18" charset="0"/>
                  <a:cs typeface="Times New Roman" pitchFamily="18" charset="0"/>
                </a:endParaRPr>
              </a:p>
            </p:txBody>
          </p:sp>
          <p:sp>
            <p:nvSpPr>
              <p:cNvPr id="37" name="TextBox 36"/>
              <p:cNvSpPr txBox="1"/>
              <p:nvPr/>
            </p:nvSpPr>
            <p:spPr>
              <a:xfrm>
                <a:off x="3233739" y="3733800"/>
                <a:ext cx="731919" cy="984883"/>
              </a:xfrm>
              <a:prstGeom prst="rect">
                <a:avLst/>
              </a:prstGeom>
              <a:noFill/>
            </p:spPr>
            <p:txBody>
              <a:bodyPr wrap="none" rtlCol="0">
                <a:spAutoFit/>
              </a:bodyPr>
              <a:lstStyle/>
              <a:p>
                <a:pPr algn="ctr" defTabSz="814825"/>
                <a:r>
                  <a:rPr lang="en-US" b="1" i="1">
                    <a:solidFill>
                      <a:prstClr val="white"/>
                    </a:solidFill>
                    <a:latin typeface="Times New Roman" pitchFamily="18" charset="0"/>
                    <a:ea typeface="Tahoma" panose="020B0604030504040204" pitchFamily="34" charset="0"/>
                    <a:cs typeface="Times New Roman" pitchFamily="18" charset="0"/>
                  </a:rPr>
                  <a:t>I</a:t>
                </a:r>
              </a:p>
            </p:txBody>
          </p:sp>
        </p:grpSp>
      </p:grpSp>
      <p:grpSp>
        <p:nvGrpSpPr>
          <p:cNvPr id="38" name="Group 37"/>
          <p:cNvGrpSpPr/>
          <p:nvPr/>
        </p:nvGrpSpPr>
        <p:grpSpPr>
          <a:xfrm>
            <a:off x="539552" y="2159435"/>
            <a:ext cx="2940157" cy="404871"/>
            <a:chOff x="2840539" y="3818711"/>
            <a:chExt cx="7841441" cy="1079639"/>
          </a:xfrm>
        </p:grpSpPr>
        <p:sp>
          <p:nvSpPr>
            <p:cNvPr id="3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sz="1400" i="1">
                <a:solidFill>
                  <a:prstClr val="white"/>
                </a:solidFill>
                <a:latin typeface="Times New Roman" pitchFamily="18" charset="0"/>
                <a:cs typeface="Times New Roman" pitchFamily="18" charset="0"/>
              </a:endParaRPr>
            </a:p>
          </p:txBody>
        </p:sp>
        <p:grpSp>
          <p:nvGrpSpPr>
            <p:cNvPr id="40" name="Group 39"/>
            <p:cNvGrpSpPr/>
            <p:nvPr/>
          </p:nvGrpSpPr>
          <p:grpSpPr>
            <a:xfrm>
              <a:off x="2840539" y="3886200"/>
              <a:ext cx="7841441" cy="1012150"/>
              <a:chOff x="2840539" y="3733800"/>
              <a:chExt cx="7841441" cy="1012150"/>
            </a:xfrm>
          </p:grpSpPr>
          <p:sp>
            <p:nvSpPr>
              <p:cNvPr id="41" name="Round Same Side Corner Rectangle 40"/>
              <p:cNvSpPr/>
              <p:nvPr/>
            </p:nvSpPr>
            <p:spPr>
              <a:xfrm rot="5400000">
                <a:off x="6383227" y="261070"/>
                <a:ext cx="731519" cy="780723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42" name="Rectangle 41"/>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43" name="Rectangle 42"/>
              <p:cNvSpPr/>
              <p:nvPr/>
            </p:nvSpPr>
            <p:spPr>
              <a:xfrm>
                <a:off x="4460662" y="3761080"/>
                <a:ext cx="6221318" cy="984870"/>
              </a:xfrm>
              <a:prstGeom prst="rect">
                <a:avLst/>
              </a:prstGeom>
            </p:spPr>
            <p:txBody>
              <a:bodyPr wrap="none">
                <a:spAutoFit/>
              </a:bodyPr>
              <a:lstStyle/>
              <a:p>
                <a:pPr defTabSz="342281">
                  <a:spcBef>
                    <a:spcPts val="450"/>
                  </a:spcBef>
                  <a:defRPr/>
                </a:pPr>
                <a:r>
                  <a:rPr lang="en-US" b="1" i="1" kern="0">
                    <a:solidFill>
                      <a:prstClr val="white"/>
                    </a:solidFill>
                    <a:latin typeface="Times New Roman" pitchFamily="18" charset="0"/>
                    <a:cs typeface="Times New Roman" pitchFamily="18" charset="0"/>
                  </a:rPr>
                  <a:t>TÌM HIỂU VĂN BẢN</a:t>
                </a:r>
                <a:endParaRPr lang="en-US" i="1" kern="0">
                  <a:solidFill>
                    <a:prstClr val="white"/>
                  </a:solidFill>
                  <a:latin typeface="Times New Roman" pitchFamily="18" charset="0"/>
                  <a:cs typeface="Times New Roman" pitchFamily="18" charset="0"/>
                </a:endParaRPr>
              </a:p>
            </p:txBody>
          </p:sp>
          <p:sp>
            <p:nvSpPr>
              <p:cNvPr id="44" name="TextBox 43"/>
              <p:cNvSpPr txBox="1"/>
              <p:nvPr/>
            </p:nvSpPr>
            <p:spPr>
              <a:xfrm>
                <a:off x="3114033" y="3733800"/>
                <a:ext cx="971335" cy="984870"/>
              </a:xfrm>
              <a:prstGeom prst="rect">
                <a:avLst/>
              </a:prstGeom>
              <a:noFill/>
            </p:spPr>
            <p:txBody>
              <a:bodyPr wrap="none" rtlCol="0">
                <a:spAutoFit/>
              </a:bodyPr>
              <a:lstStyle/>
              <a:p>
                <a:pPr algn="ctr" defTabSz="814825"/>
                <a:r>
                  <a:rPr lang="en-US" b="1" i="1">
                    <a:solidFill>
                      <a:prstClr val="white"/>
                    </a:solidFill>
                    <a:latin typeface="Times New Roman" pitchFamily="18" charset="0"/>
                    <a:ea typeface="Tahoma" panose="020B0604030504040204" pitchFamily="34" charset="0"/>
                    <a:cs typeface="Times New Roman" pitchFamily="18" charset="0"/>
                  </a:rPr>
                  <a:t>II</a:t>
                </a:r>
              </a:p>
            </p:txBody>
          </p:sp>
        </p:grpSp>
      </p:grpSp>
      <p:grpSp>
        <p:nvGrpSpPr>
          <p:cNvPr id="45" name="Group 44"/>
          <p:cNvGrpSpPr/>
          <p:nvPr/>
        </p:nvGrpSpPr>
        <p:grpSpPr>
          <a:xfrm>
            <a:off x="539564" y="3572426"/>
            <a:ext cx="3004277" cy="455056"/>
            <a:chOff x="2840539" y="3818711"/>
            <a:chExt cx="8012447" cy="1061391"/>
          </a:xfrm>
        </p:grpSpPr>
        <p:sp>
          <p:nvSpPr>
            <p:cNvPr id="4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sz="1400" i="1">
                <a:solidFill>
                  <a:prstClr val="white"/>
                </a:solidFill>
                <a:latin typeface="Times New Roman" pitchFamily="18" charset="0"/>
                <a:cs typeface="Times New Roman" pitchFamily="18" charset="0"/>
              </a:endParaRPr>
            </a:p>
          </p:txBody>
        </p:sp>
        <p:grpSp>
          <p:nvGrpSpPr>
            <p:cNvPr id="47" name="Group 46"/>
            <p:cNvGrpSpPr/>
            <p:nvPr/>
          </p:nvGrpSpPr>
          <p:grpSpPr>
            <a:xfrm>
              <a:off x="2840539" y="3951329"/>
              <a:ext cx="8012447" cy="928773"/>
              <a:chOff x="2840539" y="3798929"/>
              <a:chExt cx="8012447" cy="928773"/>
            </a:xfrm>
          </p:grpSpPr>
          <p:sp>
            <p:nvSpPr>
              <p:cNvPr id="48" name="Round Same Side Corner Rectangle 47"/>
              <p:cNvSpPr/>
              <p:nvPr/>
            </p:nvSpPr>
            <p:spPr>
              <a:xfrm rot="5400000">
                <a:off x="6483419" y="160884"/>
                <a:ext cx="731521" cy="800761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49" name="Rectangle 48"/>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825"/>
                <a:endParaRPr lang="en-US" i="1">
                  <a:solidFill>
                    <a:prstClr val="white"/>
                  </a:solidFill>
                  <a:latin typeface="Times New Roman" pitchFamily="18" charset="0"/>
                  <a:cs typeface="Times New Roman" pitchFamily="18" charset="0"/>
                </a:endParaRPr>
              </a:p>
            </p:txBody>
          </p:sp>
          <p:sp>
            <p:nvSpPr>
              <p:cNvPr id="50" name="Rectangle 49"/>
              <p:cNvSpPr/>
              <p:nvPr/>
            </p:nvSpPr>
            <p:spPr>
              <a:xfrm>
                <a:off x="4460662" y="3866257"/>
                <a:ext cx="3553571" cy="861445"/>
              </a:xfrm>
              <a:prstGeom prst="rect">
                <a:avLst/>
              </a:prstGeom>
            </p:spPr>
            <p:txBody>
              <a:bodyPr wrap="none">
                <a:spAutoFit/>
              </a:bodyPr>
              <a:lstStyle/>
              <a:p>
                <a:pPr defTabSz="342281">
                  <a:spcBef>
                    <a:spcPts val="450"/>
                  </a:spcBef>
                  <a:defRPr/>
                </a:pPr>
                <a:r>
                  <a:rPr lang="en-US" b="1" i="1" kern="0">
                    <a:solidFill>
                      <a:prstClr val="white"/>
                    </a:solidFill>
                    <a:latin typeface="Times New Roman" pitchFamily="18" charset="0"/>
                    <a:cs typeface="Times New Roman" pitchFamily="18" charset="0"/>
                  </a:rPr>
                  <a:t>TỔNG KẾT</a:t>
                </a:r>
                <a:endParaRPr lang="en-US" i="1" kern="0">
                  <a:solidFill>
                    <a:prstClr val="white"/>
                  </a:solidFill>
                  <a:latin typeface="Times New Roman" pitchFamily="18" charset="0"/>
                  <a:cs typeface="Times New Roman" pitchFamily="18" charset="0"/>
                </a:endParaRPr>
              </a:p>
            </p:txBody>
          </p:sp>
          <p:sp>
            <p:nvSpPr>
              <p:cNvPr id="51" name="TextBox 50"/>
              <p:cNvSpPr txBox="1"/>
              <p:nvPr/>
            </p:nvSpPr>
            <p:spPr>
              <a:xfrm>
                <a:off x="2994335" y="3829960"/>
                <a:ext cx="1210747" cy="861445"/>
              </a:xfrm>
              <a:prstGeom prst="rect">
                <a:avLst/>
              </a:prstGeom>
              <a:noFill/>
            </p:spPr>
            <p:txBody>
              <a:bodyPr wrap="none" rtlCol="0">
                <a:spAutoFit/>
              </a:bodyPr>
              <a:lstStyle/>
              <a:p>
                <a:pPr algn="ctr" defTabSz="814825"/>
                <a:r>
                  <a:rPr lang="en-US" b="1" i="1">
                    <a:solidFill>
                      <a:prstClr val="white"/>
                    </a:solidFill>
                    <a:latin typeface="Times New Roman" pitchFamily="18" charset="0"/>
                    <a:ea typeface="Tahoma" panose="020B0604030504040204" pitchFamily="34" charset="0"/>
                    <a:cs typeface="Times New Roman" pitchFamily="18" charset="0"/>
                  </a:rPr>
                  <a:t>III</a:t>
                </a:r>
              </a:p>
            </p:txBody>
          </p:sp>
        </p:grpSp>
      </p:grpSp>
      <p:sp>
        <p:nvSpPr>
          <p:cNvPr id="4" name="Rectangle 3"/>
          <p:cNvSpPr/>
          <p:nvPr/>
        </p:nvSpPr>
        <p:spPr>
          <a:xfrm>
            <a:off x="850903" y="1540505"/>
            <a:ext cx="3945779" cy="588574"/>
          </a:xfrm>
          <a:prstGeom prst="rect">
            <a:avLst/>
          </a:prstGeom>
        </p:spPr>
        <p:txBody>
          <a:bodyPr wrap="square" lIns="34238" tIns="17117" rIns="34238" bIns="17117">
            <a:spAutoFit/>
          </a:bodyPr>
          <a:lstStyle/>
          <a:p>
            <a:pPr marL="278104" indent="-278104" defTabSz="814825">
              <a:buFont typeface="+mj-lt"/>
              <a:buAutoNum type="arabicPeriod"/>
            </a:pPr>
            <a:r>
              <a:rPr lang="en-US" b="1" i="1">
                <a:solidFill>
                  <a:prstClr val="black"/>
                </a:solidFill>
                <a:latin typeface="Times New Roman" pitchFamily="18" charset="0"/>
                <a:cs typeface="Times New Roman" pitchFamily="18" charset="0"/>
              </a:rPr>
              <a:t>T</a:t>
            </a:r>
            <a:r>
              <a:rPr lang="vi-VN" b="1" i="1">
                <a:solidFill>
                  <a:prstClr val="black"/>
                </a:solidFill>
                <a:latin typeface="Times New Roman" pitchFamily="18" charset="0"/>
                <a:cs typeface="Times New Roman" pitchFamily="18" charset="0"/>
              </a:rPr>
              <a:t>ác giả</a:t>
            </a:r>
            <a:endParaRPr lang="vi-VN" b="1" i="1" dirty="0">
              <a:solidFill>
                <a:prstClr val="black"/>
              </a:solidFill>
              <a:latin typeface="Times New Roman" pitchFamily="18" charset="0"/>
              <a:cs typeface="Times New Roman" pitchFamily="18" charset="0"/>
            </a:endParaRPr>
          </a:p>
          <a:p>
            <a:pPr marL="278104" indent="-278104" defTabSz="814825">
              <a:buFont typeface="+mj-lt"/>
              <a:buAutoNum type="arabicPeriod"/>
            </a:pPr>
            <a:r>
              <a:rPr lang="vi-VN" b="1" i="1">
                <a:solidFill>
                  <a:prstClr val="black"/>
                </a:solidFill>
                <a:latin typeface="Times New Roman" pitchFamily="18" charset="0"/>
                <a:cs typeface="Times New Roman" pitchFamily="18" charset="0"/>
              </a:rPr>
              <a:t>Tác phẩm</a:t>
            </a:r>
          </a:p>
        </p:txBody>
      </p:sp>
      <p:sp>
        <p:nvSpPr>
          <p:cNvPr id="52" name="Rectangle 51"/>
          <p:cNvSpPr/>
          <p:nvPr/>
        </p:nvSpPr>
        <p:spPr>
          <a:xfrm>
            <a:off x="796703" y="4001060"/>
            <a:ext cx="2021959" cy="573193"/>
          </a:xfrm>
          <a:prstGeom prst="rect">
            <a:avLst/>
          </a:prstGeom>
        </p:spPr>
        <p:txBody>
          <a:bodyPr wrap="square" lIns="34238" tIns="17117" rIns="34238" bIns="17117">
            <a:spAutoFit/>
          </a:bodyPr>
          <a:lstStyle/>
          <a:p>
            <a:pPr marL="0" lvl="1" indent="-278104" defTabSz="814825">
              <a:lnSpc>
                <a:spcPts val="2057"/>
              </a:lnSpc>
              <a:buFont typeface="+mj-lt"/>
              <a:buAutoNum type="arabicPeriod"/>
            </a:pPr>
            <a:r>
              <a:rPr lang="en-US" b="1" i="1" err="1">
                <a:solidFill>
                  <a:prstClr val="black">
                    <a:lumMod val="95000"/>
                    <a:lumOff val="5000"/>
                  </a:prstClr>
                </a:solidFill>
                <a:latin typeface="Times New Roman" pitchFamily="18" charset="0"/>
                <a:cs typeface="Times New Roman" pitchFamily="18" charset="0"/>
              </a:rPr>
              <a:t>Nội</a:t>
            </a:r>
            <a:r>
              <a:rPr lang="en-US" b="1" i="1">
                <a:solidFill>
                  <a:prstClr val="black">
                    <a:lumMod val="95000"/>
                    <a:lumOff val="5000"/>
                  </a:prstClr>
                </a:solidFill>
                <a:latin typeface="Times New Roman" pitchFamily="18" charset="0"/>
                <a:cs typeface="Times New Roman" pitchFamily="18" charset="0"/>
              </a:rPr>
              <a:t> dung</a:t>
            </a:r>
          </a:p>
          <a:p>
            <a:pPr marL="0" lvl="1" indent="-278104" defTabSz="814825">
              <a:lnSpc>
                <a:spcPts val="2057"/>
              </a:lnSpc>
              <a:buFont typeface="+mj-lt"/>
              <a:buAutoNum type="arabicPeriod"/>
            </a:pPr>
            <a:r>
              <a:rPr lang="en-US" b="1" i="1" err="1">
                <a:solidFill>
                  <a:prstClr val="black">
                    <a:lumMod val="95000"/>
                    <a:lumOff val="5000"/>
                  </a:prstClr>
                </a:solidFill>
                <a:latin typeface="Times New Roman" pitchFamily="18" charset="0"/>
                <a:cs typeface="Times New Roman" pitchFamily="18" charset="0"/>
              </a:rPr>
              <a:t>Nghệ</a:t>
            </a:r>
            <a:r>
              <a:rPr lang="en-US" b="1" i="1">
                <a:solidFill>
                  <a:prstClr val="black">
                    <a:lumMod val="95000"/>
                    <a:lumOff val="5000"/>
                  </a:prstClr>
                </a:solidFill>
                <a:latin typeface="Times New Roman" pitchFamily="18" charset="0"/>
                <a:cs typeface="Times New Roman" pitchFamily="18" charset="0"/>
              </a:rPr>
              <a:t> </a:t>
            </a:r>
            <a:r>
              <a:rPr lang="en-US" b="1" i="1" err="1">
                <a:solidFill>
                  <a:prstClr val="black">
                    <a:lumMod val="95000"/>
                    <a:lumOff val="5000"/>
                  </a:prstClr>
                </a:solidFill>
                <a:latin typeface="Times New Roman" pitchFamily="18" charset="0"/>
                <a:cs typeface="Times New Roman" pitchFamily="18" charset="0"/>
              </a:rPr>
              <a:t>thuật</a:t>
            </a:r>
            <a:endParaRPr lang="en-US" b="1" i="1">
              <a:solidFill>
                <a:prstClr val="black">
                  <a:lumMod val="95000"/>
                  <a:lumOff val="5000"/>
                </a:prstClr>
              </a:solidFill>
              <a:latin typeface="Times New Roman" pitchFamily="18" charset="0"/>
              <a:cs typeface="Times New Roman" pitchFamily="18" charset="0"/>
            </a:endParaRPr>
          </a:p>
        </p:txBody>
      </p:sp>
      <p:sp>
        <p:nvSpPr>
          <p:cNvPr id="55" name="Rectangle 54"/>
          <p:cNvSpPr/>
          <p:nvPr/>
        </p:nvSpPr>
        <p:spPr>
          <a:xfrm>
            <a:off x="768120" y="2854972"/>
            <a:ext cx="5432646" cy="278225"/>
          </a:xfrm>
          <a:prstGeom prst="rect">
            <a:avLst/>
          </a:prstGeom>
        </p:spPr>
        <p:txBody>
          <a:bodyPr wrap="square" lIns="34238" tIns="17117" rIns="34238" bIns="17117">
            <a:spAutoFit/>
          </a:bodyPr>
          <a:lstStyle/>
          <a:p>
            <a:pPr marL="0" lvl="1" indent="-278104" defTabSz="814825">
              <a:lnSpc>
                <a:spcPts val="1875"/>
              </a:lnSpc>
            </a:pPr>
            <a:r>
              <a:rPr lang="en-US" b="1" i="1" smtClean="0">
                <a:solidFill>
                  <a:prstClr val="black">
                    <a:lumMod val="95000"/>
                    <a:lumOff val="5000"/>
                  </a:prstClr>
                </a:solidFill>
                <a:latin typeface="Times New Roman" pitchFamily="18" charset="0"/>
                <a:cs typeface="Times New Roman" pitchFamily="18" charset="0"/>
              </a:rPr>
              <a:t>2. Những lí do để chọn thành Đại La là kinh đô mới</a:t>
            </a:r>
            <a:endParaRPr lang="en-US" b="1" i="1">
              <a:solidFill>
                <a:prstClr val="black">
                  <a:lumMod val="95000"/>
                  <a:lumOff val="5000"/>
                </a:prstClr>
              </a:solidFill>
              <a:latin typeface="Times New Roman" pitchFamily="18" charset="0"/>
              <a:cs typeface="Times New Roman" pitchFamily="18" charset="0"/>
            </a:endParaRPr>
          </a:p>
        </p:txBody>
      </p:sp>
      <p:sp>
        <p:nvSpPr>
          <p:cNvPr id="26" name="Rectangle 25"/>
          <p:cNvSpPr/>
          <p:nvPr/>
        </p:nvSpPr>
        <p:spPr>
          <a:xfrm>
            <a:off x="768120" y="2540647"/>
            <a:ext cx="5432646" cy="278225"/>
          </a:xfrm>
          <a:prstGeom prst="rect">
            <a:avLst/>
          </a:prstGeom>
        </p:spPr>
        <p:txBody>
          <a:bodyPr wrap="square" lIns="34238" tIns="17117" rIns="34238" bIns="17117">
            <a:spAutoFit/>
          </a:bodyPr>
          <a:lstStyle/>
          <a:p>
            <a:pPr marL="0" lvl="1" indent="-278104" defTabSz="814825">
              <a:lnSpc>
                <a:spcPts val="1875"/>
              </a:lnSpc>
              <a:buFont typeface="+mj-lt"/>
              <a:buAutoNum type="arabicPeriod"/>
            </a:pPr>
            <a:r>
              <a:rPr lang="en-US" b="1" i="1" smtClean="0">
                <a:solidFill>
                  <a:prstClr val="black">
                    <a:lumMod val="95000"/>
                    <a:lumOff val="5000"/>
                  </a:prstClr>
                </a:solidFill>
                <a:latin typeface="Times New Roman" pitchFamily="18" charset="0"/>
                <a:cs typeface="Times New Roman" pitchFamily="18" charset="0"/>
              </a:rPr>
              <a:t>Lí do dời đô</a:t>
            </a:r>
            <a:endParaRPr lang="en-US" b="1" i="1" dirty="0">
              <a:solidFill>
                <a:prstClr val="black">
                  <a:lumMod val="95000"/>
                  <a:lumOff val="5000"/>
                </a:prstClr>
              </a:solidFill>
              <a:latin typeface="Times New Roman" pitchFamily="18" charset="0"/>
              <a:cs typeface="Times New Roman" pitchFamily="18" charset="0"/>
            </a:endParaRPr>
          </a:p>
        </p:txBody>
      </p:sp>
      <p:sp>
        <p:nvSpPr>
          <p:cNvPr id="56" name="Rectangle 55"/>
          <p:cNvSpPr/>
          <p:nvPr/>
        </p:nvSpPr>
        <p:spPr>
          <a:xfrm>
            <a:off x="768119" y="3169284"/>
            <a:ext cx="4644020" cy="278241"/>
          </a:xfrm>
          <a:prstGeom prst="rect">
            <a:avLst/>
          </a:prstGeom>
        </p:spPr>
        <p:txBody>
          <a:bodyPr wrap="square" lIns="34238" tIns="17117" rIns="34238" bIns="17117">
            <a:spAutoFit/>
          </a:bodyPr>
          <a:lstStyle/>
          <a:p>
            <a:pPr marL="0" lvl="1" indent="-278104" defTabSz="814825">
              <a:lnSpc>
                <a:spcPts val="1875"/>
              </a:lnSpc>
            </a:pPr>
            <a:r>
              <a:rPr lang="en-US" b="1" i="1" smtClean="0">
                <a:solidFill>
                  <a:prstClr val="black">
                    <a:lumMod val="95000"/>
                    <a:lumOff val="5000"/>
                  </a:prstClr>
                </a:solidFill>
                <a:latin typeface="Times New Roman" pitchFamily="18" charset="0"/>
                <a:cs typeface="Times New Roman" pitchFamily="18" charset="0"/>
              </a:rPr>
              <a:t>3. Thông báo, quyết định dời đô</a:t>
            </a:r>
            <a:endParaRPr lang="en-US" b="1" i="1" dirty="0">
              <a:solidFill>
                <a:prstClr val="black">
                  <a:lumMod val="95000"/>
                  <a:lumOff val="5000"/>
                </a:prstClr>
              </a:solidFill>
              <a:latin typeface="Times New Roman" pitchFamily="18" charset="0"/>
              <a:cs typeface="Times New Roman" pitchFamily="18" charset="0"/>
            </a:endParaRPr>
          </a:p>
        </p:txBody>
      </p:sp>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backgroundRemoval t="2540" b="100000" l="38000" r="99667">
                        <a14:foregroundMark x1="45500" y1="40952" x2="46333" y2="44444"/>
                        <a14:foregroundMark x1="46500" y1="45079" x2="49000" y2="50476"/>
                        <a14:foregroundMark x1="49500" y1="45079" x2="53000" y2="59048"/>
                        <a14:foregroundMark x1="50167" y1="83810" x2="49167" y2="99048"/>
                        <a14:backgroundMark x1="66333" y1="24762" x2="68167" y2="40317"/>
                        <a14:backgroundMark x1="89167" y1="8254" x2="92833" y2="42222"/>
                      </a14:backgroundRemoval>
                    </a14:imgEffect>
                  </a14:imgLayer>
                </a14:imgProps>
              </a:ext>
              <a:ext uri="{28A0092B-C50C-407E-A947-70E740481C1C}">
                <a14:useLocalDpi xmlns:a14="http://schemas.microsoft.com/office/drawing/2010/main" val="0"/>
              </a:ext>
            </a:extLst>
          </a:blip>
          <a:stretch>
            <a:fillRect/>
          </a:stretch>
        </p:blipFill>
        <p:spPr>
          <a:xfrm>
            <a:off x="3160356" y="931338"/>
            <a:ext cx="6055329" cy="4202745"/>
          </a:xfrm>
          <a:prstGeom prst="rect">
            <a:avLst/>
          </a:prstGeom>
        </p:spPr>
      </p:pic>
      <p:sp>
        <p:nvSpPr>
          <p:cNvPr id="54" name="TextBox 53"/>
          <p:cNvSpPr txBox="1"/>
          <p:nvPr/>
        </p:nvSpPr>
        <p:spPr>
          <a:xfrm>
            <a:off x="-191301" y="64244"/>
            <a:ext cx="8723741" cy="923330"/>
          </a:xfrm>
          <a:prstGeom prst="rect">
            <a:avLst/>
          </a:prstGeom>
          <a:noFill/>
        </p:spPr>
        <p:txBody>
          <a:bodyPr wrap="square" rtlCol="0">
            <a:spAutoFit/>
          </a:bodyPr>
          <a:lstStyle/>
          <a:p>
            <a:pPr algn="ctr">
              <a:lnSpc>
                <a:spcPct val="90000"/>
              </a:lnSpc>
            </a:pPr>
            <a:r>
              <a:rPr lang="en-US" sz="6000" smtClean="0">
                <a:latin typeface="Amazone" pitchFamily="66" charset="0"/>
              </a:rPr>
              <a:t>Chiếu dời đô</a:t>
            </a:r>
            <a:endParaRPr lang="en-US" sz="6000" dirty="0">
              <a:latin typeface="Amazone" pitchFamily="66" charset="0"/>
            </a:endParaRPr>
          </a:p>
        </p:txBody>
      </p:sp>
    </p:spTree>
    <p:extLst>
      <p:ext uri="{BB962C8B-B14F-4D97-AF65-F5344CB8AC3E}">
        <p14:creationId xmlns:p14="http://schemas.microsoft.com/office/powerpoint/2010/main" val="229979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P spid="55" grpId="0"/>
      <p:bldP spid="26"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1274" b="100000" l="252" r="81612">
                        <a14:foregroundMark x1="45844" y1="11465" x2="47859" y2="15605"/>
                        <a14:foregroundMark x1="11587" y1="78344" x2="20655" y2="90127"/>
                        <a14:foregroundMark x1="9572" y1="87261" x2="17884" y2="92357"/>
                        <a14:foregroundMark x1="44332" y1="52548" x2="44332" y2="54140"/>
                        <a14:foregroundMark x1="45844" y1="57643" x2="52897" y2="71656"/>
                        <a14:foregroundMark x1="52897" y1="71975" x2="52897" y2="71975"/>
                        <a14:foregroundMark x1="55164" y1="93631" x2="62720" y2="99682"/>
                        <a14:foregroundMark x1="72040" y1="93949" x2="74559" y2="97134"/>
                        <a14:foregroundMark x1="75063" y1="97452" x2="75063" y2="97452"/>
                        <a14:foregroundMark x1="75063" y1="97452" x2="75063" y2="99045"/>
                        <a14:foregroundMark x1="38287" y1="63694" x2="47355" y2="76752"/>
                        <a14:foregroundMark x1="2015" y1="71656" x2="2015" y2="71656"/>
                        <a14:foregroundMark x1="2015" y1="71656" x2="6045" y2="79618"/>
                        <a14:backgroundMark x1="20403" y1="28662" x2="7557" y2="38217"/>
                        <a14:backgroundMark x1="2519" y1="56688" x2="2015" y2="60828"/>
                        <a14:backgroundMark x1="5290" y1="55096" x2="1763" y2="61465"/>
                        <a14:backgroundMark x1="2519" y1="76433" x2="4282" y2="88535"/>
                        <a14:backgroundMark x1="15113" y1="74841" x2="18136" y2="74204"/>
                      </a14:backgroundRemoval>
                    </a14:imgEffect>
                  </a14:imgLayer>
                </a14:imgProps>
              </a:ext>
              <a:ext uri="{28A0092B-C50C-407E-A947-70E740481C1C}">
                <a14:useLocalDpi xmlns:a14="http://schemas.microsoft.com/office/drawing/2010/main" val="0"/>
              </a:ext>
            </a:extLst>
          </a:blip>
          <a:stretch>
            <a:fillRect/>
          </a:stretch>
        </p:blipFill>
        <p:spPr>
          <a:xfrm>
            <a:off x="-252536" y="1427727"/>
            <a:ext cx="4697969" cy="3715773"/>
          </a:xfrm>
          <a:prstGeom prst="rect">
            <a:avLst/>
          </a:prstGeom>
        </p:spPr>
      </p:pic>
      <p:sp>
        <p:nvSpPr>
          <p:cNvPr id="14" name="Rectangle 13"/>
          <p:cNvSpPr/>
          <p:nvPr/>
        </p:nvSpPr>
        <p:spPr>
          <a:xfrm>
            <a:off x="4951636" y="3174519"/>
            <a:ext cx="2157216" cy="1331637"/>
          </a:xfrm>
          <a:prstGeom prst="rect">
            <a:avLst/>
          </a:prstGeom>
        </p:spPr>
        <p:style>
          <a:lnRef idx="2">
            <a:schemeClr val="lt1">
              <a:hueOff val="0"/>
              <a:satOff val="0"/>
              <a:lumOff val="0"/>
              <a:alphaOff val="0"/>
            </a:schemeClr>
          </a:lnRef>
          <a:fillRef idx="1">
            <a:schemeClr val="accent4">
              <a:tint val="50000"/>
              <a:hueOff val="-3925392"/>
              <a:satOff val="19763"/>
              <a:lumOff val="12722"/>
              <a:alphaOff val="0"/>
            </a:schemeClr>
          </a:fillRef>
          <a:effectRef idx="0">
            <a:schemeClr val="accent4">
              <a:tint val="50000"/>
              <a:hueOff val="-3925392"/>
              <a:satOff val="19763"/>
              <a:lumOff val="12722"/>
              <a:alphaOff val="0"/>
            </a:schemeClr>
          </a:effectRef>
          <a:fontRef idx="minor">
            <a:schemeClr val="lt1">
              <a:hueOff val="0"/>
              <a:satOff val="0"/>
              <a:lumOff val="0"/>
              <a:alphaOff val="0"/>
            </a:schemeClr>
          </a:fontRef>
        </p:style>
      </p:sp>
      <p:sp>
        <p:nvSpPr>
          <p:cNvPr id="15" name="Rectangle 14"/>
          <p:cNvSpPr/>
          <p:nvPr/>
        </p:nvSpPr>
        <p:spPr>
          <a:xfrm>
            <a:off x="6231208" y="1384565"/>
            <a:ext cx="2157216" cy="1331637"/>
          </a:xfrm>
          <a:prstGeom prst="rect">
            <a:avLst/>
          </a:prstGeom>
        </p:spPr>
        <p:style>
          <a:lnRef idx="2">
            <a:schemeClr val="lt1">
              <a:hueOff val="0"/>
              <a:satOff val="0"/>
              <a:lumOff val="0"/>
              <a:alphaOff val="0"/>
            </a:schemeClr>
          </a:lnRef>
          <a:fillRef idx="1">
            <a:schemeClr val="accent4">
              <a:tint val="50000"/>
              <a:hueOff val="-1962696"/>
              <a:satOff val="9881"/>
              <a:lumOff val="6361"/>
              <a:alphaOff val="0"/>
            </a:schemeClr>
          </a:fillRef>
          <a:effectRef idx="0">
            <a:schemeClr val="accent4">
              <a:tint val="50000"/>
              <a:hueOff val="-1962696"/>
              <a:satOff val="9881"/>
              <a:lumOff val="6361"/>
              <a:alphaOff val="0"/>
            </a:schemeClr>
          </a:effectRef>
          <a:fontRef idx="minor">
            <a:schemeClr val="lt1">
              <a:hueOff val="0"/>
              <a:satOff val="0"/>
              <a:lumOff val="0"/>
              <a:alphaOff val="0"/>
            </a:schemeClr>
          </a:fontRef>
        </p:style>
      </p:sp>
      <p:sp>
        <p:nvSpPr>
          <p:cNvPr id="16" name="Rectangle 15"/>
          <p:cNvSpPr/>
          <p:nvPr/>
        </p:nvSpPr>
        <p:spPr>
          <a:xfrm>
            <a:off x="3672064" y="1384565"/>
            <a:ext cx="2157216" cy="1331637"/>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7" name="Rectangle 16"/>
          <p:cNvSpPr/>
          <p:nvPr/>
        </p:nvSpPr>
        <p:spPr>
          <a:xfrm>
            <a:off x="3504443" y="1556509"/>
            <a:ext cx="2156518" cy="1385526"/>
          </a:xfrm>
          <a:prstGeom prst="rect">
            <a:avLst/>
          </a:prstGeom>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6063587" y="1556509"/>
            <a:ext cx="2156518" cy="1385526"/>
          </a:xfrm>
          <a:prstGeom prst="rect">
            <a:avLst/>
          </a:prstGeom>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4784015" y="3346464"/>
            <a:ext cx="2156518" cy="1385526"/>
          </a:xfrm>
          <a:prstGeom prst="rect">
            <a:avLst/>
          </a:prstGeom>
        </p:spPr>
        <p:style>
          <a:lnRef idx="2">
            <a:schemeClr val="accent4">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20" name="TextBox 19"/>
          <p:cNvSpPr txBox="1"/>
          <p:nvPr/>
        </p:nvSpPr>
        <p:spPr>
          <a:xfrm>
            <a:off x="3851920" y="1779662"/>
            <a:ext cx="1744388"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Thiên thời</a:t>
            </a:r>
            <a:endParaRPr lang="en-US" sz="2800" b="1" i="1">
              <a:latin typeface="Times New Roman" pitchFamily="18" charset="0"/>
              <a:cs typeface="Times New Roman" pitchFamily="18" charset="0"/>
            </a:endParaRPr>
          </a:p>
        </p:txBody>
      </p:sp>
      <p:sp>
        <p:nvSpPr>
          <p:cNvPr id="21" name="TextBox 20"/>
          <p:cNvSpPr txBox="1"/>
          <p:nvPr/>
        </p:nvSpPr>
        <p:spPr>
          <a:xfrm>
            <a:off x="6608184" y="1779662"/>
            <a:ext cx="1204176"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Địa lợi</a:t>
            </a:r>
            <a:endParaRPr lang="en-US" sz="2800" b="1" i="1">
              <a:latin typeface="Times New Roman" pitchFamily="18" charset="0"/>
              <a:cs typeface="Times New Roman" pitchFamily="18" charset="0"/>
            </a:endParaRPr>
          </a:p>
        </p:txBody>
      </p:sp>
      <p:sp>
        <p:nvSpPr>
          <p:cNvPr id="22" name="TextBox 21"/>
          <p:cNvSpPr txBox="1"/>
          <p:nvPr/>
        </p:nvSpPr>
        <p:spPr>
          <a:xfrm>
            <a:off x="5130392" y="3632706"/>
            <a:ext cx="1673856"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Nhân hòa</a:t>
            </a:r>
            <a:endParaRPr lang="en-US" sz="2800" b="1" i="1">
              <a:latin typeface="Times New Roman" pitchFamily="18" charset="0"/>
              <a:cs typeface="Times New Roman" pitchFamily="18" charset="0"/>
            </a:endParaRPr>
          </a:p>
        </p:txBody>
      </p:sp>
    </p:spTree>
    <p:extLst>
      <p:ext uri="{BB962C8B-B14F-4D97-AF65-F5344CB8AC3E}">
        <p14:creationId xmlns:p14="http://schemas.microsoft.com/office/powerpoint/2010/main" val="12319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par>
                                <p:cTn id="15" presetID="21"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par>
                                <p:cTn id="26" presetID="21" presetClass="entr" presetSubtype="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par>
                                <p:cTn id="29" presetID="21" presetClass="entr" presetSubtype="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par>
                                <p:cTn id="40" presetID="21"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11960" y="772144"/>
            <a:ext cx="5480186" cy="3562121"/>
          </a:xfrm>
          <a:prstGeom prst="rect">
            <a:avLst/>
          </a:prstGeom>
        </p:spPr>
      </p:pic>
      <p:sp>
        <p:nvSpPr>
          <p:cNvPr id="13" name="TextBox 12"/>
          <p:cNvSpPr txBox="1"/>
          <p:nvPr/>
        </p:nvSpPr>
        <p:spPr>
          <a:xfrm>
            <a:off x="5148064" y="2427734"/>
            <a:ext cx="1080120" cy="830997"/>
          </a:xfrm>
          <a:prstGeom prst="rect">
            <a:avLst/>
          </a:prstGeom>
          <a:noFill/>
        </p:spPr>
        <p:txBody>
          <a:bodyPr wrap="square" rtlCol="0">
            <a:spAutoFit/>
          </a:bodyPr>
          <a:lstStyle/>
          <a:p>
            <a:r>
              <a:rPr lang="en-US" sz="2400" b="1" i="1" smtClean="0">
                <a:latin typeface="Times New Roman" pitchFamily="18" charset="0"/>
                <a:cs typeface="Times New Roman" pitchFamily="18" charset="0"/>
              </a:rPr>
              <a:t>Thiên thời</a:t>
            </a:r>
            <a:endParaRPr lang="en-US" sz="2400" b="1" i="1">
              <a:latin typeface="Times New Roman" pitchFamily="18" charset="0"/>
              <a:cs typeface="Times New Roman" pitchFamily="18" charset="0"/>
            </a:endParaRPr>
          </a:p>
        </p:txBody>
      </p:sp>
      <p:sp>
        <p:nvSpPr>
          <p:cNvPr id="14" name="TextBox 13"/>
          <p:cNvSpPr txBox="1"/>
          <p:nvPr/>
        </p:nvSpPr>
        <p:spPr>
          <a:xfrm>
            <a:off x="6660232" y="2427734"/>
            <a:ext cx="745622" cy="830997"/>
          </a:xfrm>
          <a:prstGeom prst="rect">
            <a:avLst/>
          </a:prstGeom>
          <a:noFill/>
        </p:spPr>
        <p:txBody>
          <a:bodyPr wrap="square" rtlCol="0">
            <a:spAutoFit/>
          </a:bodyPr>
          <a:lstStyle/>
          <a:p>
            <a:r>
              <a:rPr lang="en-US" sz="2400" b="1" i="1" smtClean="0">
                <a:latin typeface="Times New Roman" pitchFamily="18" charset="0"/>
                <a:cs typeface="Times New Roman" pitchFamily="18" charset="0"/>
              </a:rPr>
              <a:t>Địa lợi</a:t>
            </a:r>
            <a:endParaRPr lang="en-US" sz="2400" b="1" i="1">
              <a:latin typeface="Times New Roman" pitchFamily="18" charset="0"/>
              <a:cs typeface="Times New Roman" pitchFamily="18" charset="0"/>
            </a:endParaRPr>
          </a:p>
        </p:txBody>
      </p:sp>
      <p:sp>
        <p:nvSpPr>
          <p:cNvPr id="15" name="TextBox 14"/>
          <p:cNvSpPr txBox="1"/>
          <p:nvPr/>
        </p:nvSpPr>
        <p:spPr>
          <a:xfrm>
            <a:off x="7956376" y="2427734"/>
            <a:ext cx="1036447" cy="830997"/>
          </a:xfrm>
          <a:prstGeom prst="rect">
            <a:avLst/>
          </a:prstGeom>
          <a:noFill/>
        </p:spPr>
        <p:txBody>
          <a:bodyPr wrap="square" rtlCol="0">
            <a:spAutoFit/>
          </a:bodyPr>
          <a:lstStyle/>
          <a:p>
            <a:r>
              <a:rPr lang="en-US" sz="2400" b="1" i="1" smtClean="0">
                <a:latin typeface="Times New Roman" pitchFamily="18" charset="0"/>
                <a:cs typeface="Times New Roman" pitchFamily="18" charset="0"/>
              </a:rPr>
              <a:t>Nhân hòa</a:t>
            </a:r>
            <a:endParaRPr lang="en-US" sz="2400" b="1" i="1">
              <a:latin typeface="Times New Roman" pitchFamily="18" charset="0"/>
              <a:cs typeface="Times New Roman" pitchFamily="18" charset="0"/>
            </a:endParaRPr>
          </a:p>
        </p:txBody>
      </p:sp>
      <p:sp>
        <p:nvSpPr>
          <p:cNvPr id="16" name="TextBox 15"/>
          <p:cNvSpPr txBox="1"/>
          <p:nvPr/>
        </p:nvSpPr>
        <p:spPr>
          <a:xfrm>
            <a:off x="5048138" y="1059582"/>
            <a:ext cx="3257623" cy="523220"/>
          </a:xfrm>
          <a:prstGeom prst="rect">
            <a:avLst/>
          </a:prstGeom>
          <a:noFill/>
        </p:spPr>
        <p:txBody>
          <a:bodyPr wrap="none" rtlCol="0">
            <a:spAutoFit/>
          </a:bodyPr>
          <a:lstStyle/>
          <a:p>
            <a:r>
              <a:rPr lang="en-US" sz="2800" b="1" i="1" u="sng" smtClean="0">
                <a:latin typeface="#9Slide03 Arima Madurai Black" pitchFamily="2" charset="0"/>
                <a:cs typeface="#9Slide03 Arima Madurai Black" pitchFamily="2" charset="0"/>
              </a:rPr>
              <a:t>HOẠT ĐỘNG NHÓM</a:t>
            </a:r>
            <a:endParaRPr lang="en-US" sz="2800" b="1" i="1" u="sng">
              <a:latin typeface="#9Slide03 Arima Madurai Black" pitchFamily="2" charset="0"/>
              <a:cs typeface="#9Slide03 Arima Madurai Black" pitchFamily="2" charset="0"/>
            </a:endParaRPr>
          </a:p>
        </p:txBody>
      </p:sp>
      <p:sp>
        <p:nvSpPr>
          <p:cNvPr id="17" name="Rectangle 16"/>
          <p:cNvSpPr/>
          <p:nvPr/>
        </p:nvSpPr>
        <p:spPr>
          <a:xfrm>
            <a:off x="107459" y="976541"/>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Kinh đô cũ của Cao Vương</a:t>
            </a:r>
            <a:endParaRPr lang="en-US" b="1" i="1" dirty="0">
              <a:solidFill>
                <a:prstClr val="black"/>
              </a:solidFill>
              <a:latin typeface="Times New Roman" pitchFamily="18" charset="0"/>
              <a:cs typeface="Times New Roman" pitchFamily="18" charset="0"/>
            </a:endParaRPr>
          </a:p>
        </p:txBody>
      </p:sp>
      <p:sp>
        <p:nvSpPr>
          <p:cNvPr id="18" name="Rectangle 17"/>
          <p:cNvSpPr/>
          <p:nvPr/>
        </p:nvSpPr>
        <p:spPr>
          <a:xfrm>
            <a:off x="107459" y="1399297"/>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Dân khỏi chịu cảnh ngập lụt</a:t>
            </a:r>
            <a:endParaRPr lang="en-US" b="1" i="1" dirty="0">
              <a:solidFill>
                <a:prstClr val="black"/>
              </a:solidFill>
              <a:latin typeface="Times New Roman" pitchFamily="18" charset="0"/>
              <a:cs typeface="Times New Roman" pitchFamily="18" charset="0"/>
            </a:endParaRPr>
          </a:p>
        </p:txBody>
      </p:sp>
      <p:sp>
        <p:nvSpPr>
          <p:cNvPr id="19" name="Rectangle 18"/>
          <p:cNvSpPr/>
          <p:nvPr/>
        </p:nvSpPr>
        <p:spPr>
          <a:xfrm>
            <a:off x="105082" y="1831345"/>
            <a:ext cx="4754905"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M</a:t>
            </a:r>
            <a:r>
              <a:rPr lang="vi-VN" b="1" i="1">
                <a:solidFill>
                  <a:prstClr val="black"/>
                </a:solidFill>
                <a:latin typeface="Times New Roman" pitchFamily="18" charset="0"/>
                <a:cs typeface="Times New Roman" pitchFamily="18" charset="0"/>
              </a:rPr>
              <a:t>uôn vật</a:t>
            </a:r>
            <a:r>
              <a:rPr lang="en-US" b="1" i="1">
                <a:solidFill>
                  <a:prstClr val="black"/>
                </a:solidFill>
                <a:latin typeface="Times New Roman" pitchFamily="18" charset="0"/>
                <a:cs typeface="Times New Roman" pitchFamily="18" charset="0"/>
              </a:rPr>
              <a:t> rất mực phong phú tốt tươi</a:t>
            </a:r>
            <a:endParaRPr lang="en-US" b="1" i="1" dirty="0">
              <a:solidFill>
                <a:prstClr val="black"/>
              </a:solidFill>
              <a:latin typeface="Times New Roman" pitchFamily="18" charset="0"/>
              <a:cs typeface="Times New Roman" pitchFamily="18" charset="0"/>
            </a:endParaRPr>
          </a:p>
        </p:txBody>
      </p:sp>
      <p:sp>
        <p:nvSpPr>
          <p:cNvPr id="20" name="Rectangle 19"/>
          <p:cNvSpPr/>
          <p:nvPr/>
        </p:nvSpPr>
        <p:spPr>
          <a:xfrm>
            <a:off x="104878" y="2263393"/>
            <a:ext cx="4755154"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C</a:t>
            </a:r>
            <a:r>
              <a:rPr lang="vi-VN" b="1" i="1">
                <a:solidFill>
                  <a:prstClr val="black"/>
                </a:solidFill>
                <a:latin typeface="Times New Roman" pitchFamily="18" charset="0"/>
                <a:cs typeface="Times New Roman" pitchFamily="18" charset="0"/>
              </a:rPr>
              <a:t>hính giữa nam bắc đông tây</a:t>
            </a:r>
            <a:endParaRPr lang="en-US" sz="1600" b="1" i="1" dirty="0">
              <a:solidFill>
                <a:prstClr val="black"/>
              </a:solidFill>
              <a:latin typeface="Times New Roman" pitchFamily="18" charset="0"/>
              <a:cs typeface="Times New Roman" pitchFamily="18" charset="0"/>
            </a:endParaRPr>
          </a:p>
        </p:txBody>
      </p:sp>
      <p:sp>
        <p:nvSpPr>
          <p:cNvPr id="21" name="Rectangle 20"/>
          <p:cNvSpPr/>
          <p:nvPr/>
        </p:nvSpPr>
        <p:spPr>
          <a:xfrm>
            <a:off x="107459" y="2695441"/>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Nơi trung tâm của trời đất</a:t>
            </a:r>
            <a:endParaRPr lang="en-US" b="1" i="1" dirty="0">
              <a:solidFill>
                <a:prstClr val="black"/>
              </a:solidFill>
              <a:latin typeface="Times New Roman" pitchFamily="18" charset="0"/>
              <a:cs typeface="Times New Roman" pitchFamily="18" charset="0"/>
            </a:endParaRPr>
          </a:p>
        </p:txBody>
      </p:sp>
      <p:sp>
        <p:nvSpPr>
          <p:cNvPr id="22" name="Rectangle 21"/>
          <p:cNvSpPr/>
          <p:nvPr/>
        </p:nvSpPr>
        <p:spPr>
          <a:xfrm>
            <a:off x="107459" y="3138522"/>
            <a:ext cx="4752000" cy="646331"/>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Địa thế</a:t>
            </a:r>
            <a:r>
              <a:rPr lang="vi-VN" b="1" i="1">
                <a:solidFill>
                  <a:prstClr val="black"/>
                </a:solidFill>
                <a:latin typeface="Times New Roman" pitchFamily="18" charset="0"/>
                <a:cs typeface="Times New Roman" pitchFamily="18" charset="0"/>
              </a:rPr>
              <a:t> rộng mà bằng phẳng, thế đất cao mà sáng sủa</a:t>
            </a:r>
            <a:endParaRPr lang="en-US" b="1" i="1" dirty="0">
              <a:solidFill>
                <a:prstClr val="black"/>
              </a:solidFill>
              <a:latin typeface="Times New Roman" pitchFamily="18" charset="0"/>
              <a:cs typeface="Times New Roman" pitchFamily="18" charset="0"/>
            </a:endParaRPr>
          </a:p>
        </p:txBody>
      </p:sp>
      <p:sp>
        <p:nvSpPr>
          <p:cNvPr id="23" name="Rectangle 22"/>
          <p:cNvSpPr/>
          <p:nvPr/>
        </p:nvSpPr>
        <p:spPr>
          <a:xfrm>
            <a:off x="107459" y="3847569"/>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Thế rồng cuộn, hổ ngồi</a:t>
            </a:r>
            <a:endParaRPr lang="en-US" b="1" i="1" dirty="0">
              <a:solidFill>
                <a:prstClr val="black"/>
              </a:solidFill>
              <a:latin typeface="Times New Roman" pitchFamily="18" charset="0"/>
              <a:cs typeface="Times New Roman" pitchFamily="18" charset="0"/>
            </a:endParaRPr>
          </a:p>
        </p:txBody>
      </p:sp>
      <p:sp>
        <p:nvSpPr>
          <p:cNvPr id="24" name="Rectangle 23"/>
          <p:cNvSpPr/>
          <p:nvPr/>
        </p:nvSpPr>
        <p:spPr>
          <a:xfrm>
            <a:off x="107459" y="4279617"/>
            <a:ext cx="4752000"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T</a:t>
            </a:r>
            <a:r>
              <a:rPr lang="vi-VN" b="1" i="1">
                <a:solidFill>
                  <a:prstClr val="black"/>
                </a:solidFill>
                <a:latin typeface="Times New Roman" pitchFamily="18" charset="0"/>
                <a:cs typeface="Times New Roman" pitchFamily="18" charset="0"/>
              </a:rPr>
              <a:t>iện nghi núi sông sau trước</a:t>
            </a:r>
            <a:endParaRPr lang="en-US" sz="1600" b="1" i="1" dirty="0">
              <a:solidFill>
                <a:prstClr val="black"/>
              </a:solidFill>
              <a:latin typeface="Times New Roman" pitchFamily="18" charset="0"/>
              <a:cs typeface="Times New Roman" pitchFamily="18" charset="0"/>
            </a:endParaRPr>
          </a:p>
        </p:txBody>
      </p:sp>
      <p:sp>
        <p:nvSpPr>
          <p:cNvPr id="25" name="Rectangle 24"/>
          <p:cNvSpPr/>
          <p:nvPr/>
        </p:nvSpPr>
        <p:spPr>
          <a:xfrm>
            <a:off x="104878" y="4722698"/>
            <a:ext cx="4755154" cy="369332"/>
          </a:xfrm>
          <a:prstGeom prst="rect">
            <a:avLst/>
          </a:prstGeom>
          <a:solidFill>
            <a:schemeClr val="accent5">
              <a:lumMod val="20000"/>
              <a:lumOff val="80000"/>
            </a:schemeClr>
          </a:solidFill>
        </p:spPr>
        <p:txBody>
          <a:bodyPr wrap="square">
            <a:spAutoFit/>
          </a:bodyPr>
          <a:lstStyle/>
          <a:p>
            <a:pPr defTabSz="685783"/>
            <a:r>
              <a:rPr lang="en-US" b="1" i="1">
                <a:solidFill>
                  <a:prstClr val="black"/>
                </a:solidFill>
                <a:latin typeface="Times New Roman" pitchFamily="18" charset="0"/>
                <a:cs typeface="Times New Roman" pitchFamily="18" charset="0"/>
              </a:rPr>
              <a:t>Nơi kinh đô bậc nhất của đế vương muôn đời</a:t>
            </a:r>
            <a:endParaRPr lang="en-US" b="1" i="1" dirty="0">
              <a:solidFill>
                <a:prstClr val="black"/>
              </a:solidFill>
              <a:latin typeface="Times New Roman" pitchFamily="18" charset="0"/>
              <a:cs typeface="Times New Roman" pitchFamily="18" charset="0"/>
            </a:endParaRPr>
          </a:p>
        </p:txBody>
      </p:sp>
      <p:sp>
        <p:nvSpPr>
          <p:cNvPr id="26" name="TextBox 25"/>
          <p:cNvSpPr txBox="1"/>
          <p:nvPr/>
        </p:nvSpPr>
        <p:spPr>
          <a:xfrm>
            <a:off x="5292080" y="3616736"/>
            <a:ext cx="3563888" cy="1323439"/>
          </a:xfrm>
          <a:prstGeom prst="rect">
            <a:avLst/>
          </a:prstGeom>
          <a:noFill/>
        </p:spPr>
        <p:txBody>
          <a:bodyPr wrap="square" rtlCol="0">
            <a:spAutoFit/>
          </a:bodyPr>
          <a:lstStyle/>
          <a:p>
            <a:r>
              <a:rPr lang="en-US" sz="2000" b="1" i="1" smtClean="0">
                <a:solidFill>
                  <a:srgbClr val="FF0000"/>
                </a:solidFill>
              </a:rPr>
              <a:t>Yêu cầu: Em hãy sắp xếp những ý trên sao cho phù hợp với 3 luận điểm chính: Thiên thời, địa lợi, nhân hòa</a:t>
            </a:r>
            <a:endParaRPr lang="en-US" sz="2000" b="1" i="1">
              <a:solidFill>
                <a:srgbClr val="FF0000"/>
              </a:solidFill>
            </a:endParaRPr>
          </a:p>
        </p:txBody>
      </p:sp>
    </p:spTree>
    <p:extLst>
      <p:ext uri="{BB962C8B-B14F-4D97-AF65-F5344CB8AC3E}">
        <p14:creationId xmlns:p14="http://schemas.microsoft.com/office/powerpoint/2010/main" val="13188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80">
                                          <p:stCondLst>
                                            <p:cond delay="0"/>
                                          </p:stCondLst>
                                        </p:cTn>
                                        <p:tgtEl>
                                          <p:spTgt spid="14"/>
                                        </p:tgtEl>
                                      </p:cBhvr>
                                    </p:animEffect>
                                    <p:anim calcmode="lin" valueType="num">
                                      <p:cBhvr>
                                        <p:cTn id="4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0" dur="26">
                                          <p:stCondLst>
                                            <p:cond delay="650"/>
                                          </p:stCondLst>
                                        </p:cTn>
                                        <p:tgtEl>
                                          <p:spTgt spid="14"/>
                                        </p:tgtEl>
                                      </p:cBhvr>
                                      <p:to x="100000" y="60000"/>
                                    </p:animScale>
                                    <p:animScale>
                                      <p:cBhvr>
                                        <p:cTn id="51" dur="166" decel="50000">
                                          <p:stCondLst>
                                            <p:cond delay="676"/>
                                          </p:stCondLst>
                                        </p:cTn>
                                        <p:tgtEl>
                                          <p:spTgt spid="14"/>
                                        </p:tgtEl>
                                      </p:cBhvr>
                                      <p:to x="100000" y="100000"/>
                                    </p:animScale>
                                    <p:animScale>
                                      <p:cBhvr>
                                        <p:cTn id="52" dur="26">
                                          <p:stCondLst>
                                            <p:cond delay="1312"/>
                                          </p:stCondLst>
                                        </p:cTn>
                                        <p:tgtEl>
                                          <p:spTgt spid="14"/>
                                        </p:tgtEl>
                                      </p:cBhvr>
                                      <p:to x="100000" y="80000"/>
                                    </p:animScale>
                                    <p:animScale>
                                      <p:cBhvr>
                                        <p:cTn id="53" dur="166" decel="50000">
                                          <p:stCondLst>
                                            <p:cond delay="1338"/>
                                          </p:stCondLst>
                                        </p:cTn>
                                        <p:tgtEl>
                                          <p:spTgt spid="14"/>
                                        </p:tgtEl>
                                      </p:cBhvr>
                                      <p:to x="100000" y="100000"/>
                                    </p:animScale>
                                    <p:animScale>
                                      <p:cBhvr>
                                        <p:cTn id="54" dur="26">
                                          <p:stCondLst>
                                            <p:cond delay="1642"/>
                                          </p:stCondLst>
                                        </p:cTn>
                                        <p:tgtEl>
                                          <p:spTgt spid="14"/>
                                        </p:tgtEl>
                                      </p:cBhvr>
                                      <p:to x="100000" y="90000"/>
                                    </p:animScale>
                                    <p:animScale>
                                      <p:cBhvr>
                                        <p:cTn id="55" dur="166" decel="50000">
                                          <p:stCondLst>
                                            <p:cond delay="1668"/>
                                          </p:stCondLst>
                                        </p:cTn>
                                        <p:tgtEl>
                                          <p:spTgt spid="14"/>
                                        </p:tgtEl>
                                      </p:cBhvr>
                                      <p:to x="100000" y="100000"/>
                                    </p:animScale>
                                    <p:animScale>
                                      <p:cBhvr>
                                        <p:cTn id="56" dur="26">
                                          <p:stCondLst>
                                            <p:cond delay="1808"/>
                                          </p:stCondLst>
                                        </p:cTn>
                                        <p:tgtEl>
                                          <p:spTgt spid="14"/>
                                        </p:tgtEl>
                                      </p:cBhvr>
                                      <p:to x="100000" y="95000"/>
                                    </p:animScale>
                                    <p:animScale>
                                      <p:cBhvr>
                                        <p:cTn id="57" dur="166" decel="50000">
                                          <p:stCondLst>
                                            <p:cond delay="1834"/>
                                          </p:stCondLst>
                                        </p:cTn>
                                        <p:tgtEl>
                                          <p:spTgt spid="14"/>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 calcmode="lin" valueType="num">
                                      <p:cBhvr>
                                        <p:cTn id="85" dur="1000" fill="hold"/>
                                        <p:tgtEl>
                                          <p:spTgt spid="17"/>
                                        </p:tgtEl>
                                        <p:attrNameLst>
                                          <p:attrName>style.rotation</p:attrName>
                                        </p:attrNameLst>
                                      </p:cBhvr>
                                      <p:tavLst>
                                        <p:tav tm="0">
                                          <p:val>
                                            <p:fltVal val="90"/>
                                          </p:val>
                                        </p:tav>
                                        <p:tav tm="100000">
                                          <p:val>
                                            <p:fltVal val="0"/>
                                          </p:val>
                                        </p:tav>
                                      </p:tavLst>
                                    </p:anim>
                                    <p:animEffect transition="in" filter="fade">
                                      <p:cBhvr>
                                        <p:cTn id="86" dur="1000"/>
                                        <p:tgtEl>
                                          <p:spTgt spid="17"/>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 calcmode="lin" valueType="num">
                                      <p:cBhvr>
                                        <p:cTn id="91" dur="1000" fill="hold"/>
                                        <p:tgtEl>
                                          <p:spTgt spid="18"/>
                                        </p:tgtEl>
                                        <p:attrNameLst>
                                          <p:attrName>style.rotation</p:attrName>
                                        </p:attrNameLst>
                                      </p:cBhvr>
                                      <p:tavLst>
                                        <p:tav tm="0">
                                          <p:val>
                                            <p:fltVal val="90"/>
                                          </p:val>
                                        </p:tav>
                                        <p:tav tm="100000">
                                          <p:val>
                                            <p:fltVal val="0"/>
                                          </p:val>
                                        </p:tav>
                                      </p:tavLst>
                                    </p:anim>
                                    <p:animEffect transition="in" filter="fade">
                                      <p:cBhvr>
                                        <p:cTn id="92" dur="1000"/>
                                        <p:tgtEl>
                                          <p:spTgt spid="18"/>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1000" fill="hold"/>
                                        <p:tgtEl>
                                          <p:spTgt spid="19"/>
                                        </p:tgtEl>
                                        <p:attrNameLst>
                                          <p:attrName>ppt_w</p:attrName>
                                        </p:attrNameLst>
                                      </p:cBhvr>
                                      <p:tavLst>
                                        <p:tav tm="0">
                                          <p:val>
                                            <p:fltVal val="0"/>
                                          </p:val>
                                        </p:tav>
                                        <p:tav tm="100000">
                                          <p:val>
                                            <p:strVal val="#ppt_w"/>
                                          </p:val>
                                        </p:tav>
                                      </p:tavLst>
                                    </p:anim>
                                    <p:anim calcmode="lin" valueType="num">
                                      <p:cBhvr>
                                        <p:cTn id="96" dur="1000" fill="hold"/>
                                        <p:tgtEl>
                                          <p:spTgt spid="19"/>
                                        </p:tgtEl>
                                        <p:attrNameLst>
                                          <p:attrName>ppt_h</p:attrName>
                                        </p:attrNameLst>
                                      </p:cBhvr>
                                      <p:tavLst>
                                        <p:tav tm="0">
                                          <p:val>
                                            <p:fltVal val="0"/>
                                          </p:val>
                                        </p:tav>
                                        <p:tav tm="100000">
                                          <p:val>
                                            <p:strVal val="#ppt_h"/>
                                          </p:val>
                                        </p:tav>
                                      </p:tavLst>
                                    </p:anim>
                                    <p:anim calcmode="lin" valueType="num">
                                      <p:cBhvr>
                                        <p:cTn id="97" dur="1000" fill="hold"/>
                                        <p:tgtEl>
                                          <p:spTgt spid="19"/>
                                        </p:tgtEl>
                                        <p:attrNameLst>
                                          <p:attrName>style.rotation</p:attrName>
                                        </p:attrNameLst>
                                      </p:cBhvr>
                                      <p:tavLst>
                                        <p:tav tm="0">
                                          <p:val>
                                            <p:fltVal val="90"/>
                                          </p:val>
                                        </p:tav>
                                        <p:tav tm="100000">
                                          <p:val>
                                            <p:fltVal val="0"/>
                                          </p:val>
                                        </p:tav>
                                      </p:tavLst>
                                    </p:anim>
                                    <p:animEffect transition="in" filter="fade">
                                      <p:cBhvr>
                                        <p:cTn id="98" dur="1000"/>
                                        <p:tgtEl>
                                          <p:spTgt spid="19"/>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 calcmode="lin" valueType="num">
                                      <p:cBhvr>
                                        <p:cTn id="103" dur="1000" fill="hold"/>
                                        <p:tgtEl>
                                          <p:spTgt spid="20"/>
                                        </p:tgtEl>
                                        <p:attrNameLst>
                                          <p:attrName>style.rotation</p:attrName>
                                        </p:attrNameLst>
                                      </p:cBhvr>
                                      <p:tavLst>
                                        <p:tav tm="0">
                                          <p:val>
                                            <p:fltVal val="90"/>
                                          </p:val>
                                        </p:tav>
                                        <p:tav tm="100000">
                                          <p:val>
                                            <p:fltVal val="0"/>
                                          </p:val>
                                        </p:tav>
                                      </p:tavLst>
                                    </p:anim>
                                    <p:animEffect transition="in" filter="fade">
                                      <p:cBhvr>
                                        <p:cTn id="104" dur="1000"/>
                                        <p:tgtEl>
                                          <p:spTgt spid="20"/>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1000" fill="hold"/>
                                        <p:tgtEl>
                                          <p:spTgt spid="21"/>
                                        </p:tgtEl>
                                        <p:attrNameLst>
                                          <p:attrName>ppt_w</p:attrName>
                                        </p:attrNameLst>
                                      </p:cBhvr>
                                      <p:tavLst>
                                        <p:tav tm="0">
                                          <p:val>
                                            <p:fltVal val="0"/>
                                          </p:val>
                                        </p:tav>
                                        <p:tav tm="100000">
                                          <p:val>
                                            <p:strVal val="#ppt_w"/>
                                          </p:val>
                                        </p:tav>
                                      </p:tavLst>
                                    </p:anim>
                                    <p:anim calcmode="lin" valueType="num">
                                      <p:cBhvr>
                                        <p:cTn id="108" dur="1000" fill="hold"/>
                                        <p:tgtEl>
                                          <p:spTgt spid="21"/>
                                        </p:tgtEl>
                                        <p:attrNameLst>
                                          <p:attrName>ppt_h</p:attrName>
                                        </p:attrNameLst>
                                      </p:cBhvr>
                                      <p:tavLst>
                                        <p:tav tm="0">
                                          <p:val>
                                            <p:fltVal val="0"/>
                                          </p:val>
                                        </p:tav>
                                        <p:tav tm="100000">
                                          <p:val>
                                            <p:strVal val="#ppt_h"/>
                                          </p:val>
                                        </p:tav>
                                      </p:tavLst>
                                    </p:anim>
                                    <p:anim calcmode="lin" valueType="num">
                                      <p:cBhvr>
                                        <p:cTn id="109" dur="1000" fill="hold"/>
                                        <p:tgtEl>
                                          <p:spTgt spid="21"/>
                                        </p:tgtEl>
                                        <p:attrNameLst>
                                          <p:attrName>style.rotation</p:attrName>
                                        </p:attrNameLst>
                                      </p:cBhvr>
                                      <p:tavLst>
                                        <p:tav tm="0">
                                          <p:val>
                                            <p:fltVal val="90"/>
                                          </p:val>
                                        </p:tav>
                                        <p:tav tm="100000">
                                          <p:val>
                                            <p:fltVal val="0"/>
                                          </p:val>
                                        </p:tav>
                                      </p:tavLst>
                                    </p:anim>
                                    <p:animEffect transition="in" filter="fade">
                                      <p:cBhvr>
                                        <p:cTn id="110" dur="1000"/>
                                        <p:tgtEl>
                                          <p:spTgt spid="21"/>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1000" fill="hold"/>
                                        <p:tgtEl>
                                          <p:spTgt spid="22"/>
                                        </p:tgtEl>
                                        <p:attrNameLst>
                                          <p:attrName>ppt_w</p:attrName>
                                        </p:attrNameLst>
                                      </p:cBhvr>
                                      <p:tavLst>
                                        <p:tav tm="0">
                                          <p:val>
                                            <p:fltVal val="0"/>
                                          </p:val>
                                        </p:tav>
                                        <p:tav tm="100000">
                                          <p:val>
                                            <p:strVal val="#ppt_w"/>
                                          </p:val>
                                        </p:tav>
                                      </p:tavLst>
                                    </p:anim>
                                    <p:anim calcmode="lin" valueType="num">
                                      <p:cBhvr>
                                        <p:cTn id="114" dur="1000" fill="hold"/>
                                        <p:tgtEl>
                                          <p:spTgt spid="22"/>
                                        </p:tgtEl>
                                        <p:attrNameLst>
                                          <p:attrName>ppt_h</p:attrName>
                                        </p:attrNameLst>
                                      </p:cBhvr>
                                      <p:tavLst>
                                        <p:tav tm="0">
                                          <p:val>
                                            <p:fltVal val="0"/>
                                          </p:val>
                                        </p:tav>
                                        <p:tav tm="100000">
                                          <p:val>
                                            <p:strVal val="#ppt_h"/>
                                          </p:val>
                                        </p:tav>
                                      </p:tavLst>
                                    </p:anim>
                                    <p:anim calcmode="lin" valueType="num">
                                      <p:cBhvr>
                                        <p:cTn id="115" dur="1000" fill="hold"/>
                                        <p:tgtEl>
                                          <p:spTgt spid="22"/>
                                        </p:tgtEl>
                                        <p:attrNameLst>
                                          <p:attrName>style.rotation</p:attrName>
                                        </p:attrNameLst>
                                      </p:cBhvr>
                                      <p:tavLst>
                                        <p:tav tm="0">
                                          <p:val>
                                            <p:fltVal val="90"/>
                                          </p:val>
                                        </p:tav>
                                        <p:tav tm="100000">
                                          <p:val>
                                            <p:fltVal val="0"/>
                                          </p:val>
                                        </p:tav>
                                      </p:tavLst>
                                    </p:anim>
                                    <p:animEffect transition="in" filter="fade">
                                      <p:cBhvr>
                                        <p:cTn id="116" dur="1000"/>
                                        <p:tgtEl>
                                          <p:spTgt spid="22"/>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1000" fill="hold"/>
                                        <p:tgtEl>
                                          <p:spTgt spid="23"/>
                                        </p:tgtEl>
                                        <p:attrNameLst>
                                          <p:attrName>ppt_w</p:attrName>
                                        </p:attrNameLst>
                                      </p:cBhvr>
                                      <p:tavLst>
                                        <p:tav tm="0">
                                          <p:val>
                                            <p:fltVal val="0"/>
                                          </p:val>
                                        </p:tav>
                                        <p:tav tm="100000">
                                          <p:val>
                                            <p:strVal val="#ppt_w"/>
                                          </p:val>
                                        </p:tav>
                                      </p:tavLst>
                                    </p:anim>
                                    <p:anim calcmode="lin" valueType="num">
                                      <p:cBhvr>
                                        <p:cTn id="120" dur="1000" fill="hold"/>
                                        <p:tgtEl>
                                          <p:spTgt spid="23"/>
                                        </p:tgtEl>
                                        <p:attrNameLst>
                                          <p:attrName>ppt_h</p:attrName>
                                        </p:attrNameLst>
                                      </p:cBhvr>
                                      <p:tavLst>
                                        <p:tav tm="0">
                                          <p:val>
                                            <p:fltVal val="0"/>
                                          </p:val>
                                        </p:tav>
                                        <p:tav tm="100000">
                                          <p:val>
                                            <p:strVal val="#ppt_h"/>
                                          </p:val>
                                        </p:tav>
                                      </p:tavLst>
                                    </p:anim>
                                    <p:anim calcmode="lin" valueType="num">
                                      <p:cBhvr>
                                        <p:cTn id="121" dur="1000" fill="hold"/>
                                        <p:tgtEl>
                                          <p:spTgt spid="23"/>
                                        </p:tgtEl>
                                        <p:attrNameLst>
                                          <p:attrName>style.rotation</p:attrName>
                                        </p:attrNameLst>
                                      </p:cBhvr>
                                      <p:tavLst>
                                        <p:tav tm="0">
                                          <p:val>
                                            <p:fltVal val="90"/>
                                          </p:val>
                                        </p:tav>
                                        <p:tav tm="100000">
                                          <p:val>
                                            <p:fltVal val="0"/>
                                          </p:val>
                                        </p:tav>
                                      </p:tavLst>
                                    </p:anim>
                                    <p:animEffect transition="in" filter="fade">
                                      <p:cBhvr>
                                        <p:cTn id="122" dur="1000"/>
                                        <p:tgtEl>
                                          <p:spTgt spid="23"/>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1000" fill="hold"/>
                                        <p:tgtEl>
                                          <p:spTgt spid="24"/>
                                        </p:tgtEl>
                                        <p:attrNameLst>
                                          <p:attrName>ppt_w</p:attrName>
                                        </p:attrNameLst>
                                      </p:cBhvr>
                                      <p:tavLst>
                                        <p:tav tm="0">
                                          <p:val>
                                            <p:fltVal val="0"/>
                                          </p:val>
                                        </p:tav>
                                        <p:tav tm="100000">
                                          <p:val>
                                            <p:strVal val="#ppt_w"/>
                                          </p:val>
                                        </p:tav>
                                      </p:tavLst>
                                    </p:anim>
                                    <p:anim calcmode="lin" valueType="num">
                                      <p:cBhvr>
                                        <p:cTn id="126" dur="1000" fill="hold"/>
                                        <p:tgtEl>
                                          <p:spTgt spid="24"/>
                                        </p:tgtEl>
                                        <p:attrNameLst>
                                          <p:attrName>ppt_h</p:attrName>
                                        </p:attrNameLst>
                                      </p:cBhvr>
                                      <p:tavLst>
                                        <p:tav tm="0">
                                          <p:val>
                                            <p:fltVal val="0"/>
                                          </p:val>
                                        </p:tav>
                                        <p:tav tm="100000">
                                          <p:val>
                                            <p:strVal val="#ppt_h"/>
                                          </p:val>
                                        </p:tav>
                                      </p:tavLst>
                                    </p:anim>
                                    <p:anim calcmode="lin" valueType="num">
                                      <p:cBhvr>
                                        <p:cTn id="127" dur="1000" fill="hold"/>
                                        <p:tgtEl>
                                          <p:spTgt spid="24"/>
                                        </p:tgtEl>
                                        <p:attrNameLst>
                                          <p:attrName>style.rotation</p:attrName>
                                        </p:attrNameLst>
                                      </p:cBhvr>
                                      <p:tavLst>
                                        <p:tav tm="0">
                                          <p:val>
                                            <p:fltVal val="90"/>
                                          </p:val>
                                        </p:tav>
                                        <p:tav tm="100000">
                                          <p:val>
                                            <p:fltVal val="0"/>
                                          </p:val>
                                        </p:tav>
                                      </p:tavLst>
                                    </p:anim>
                                    <p:animEffect transition="in" filter="fade">
                                      <p:cBhvr>
                                        <p:cTn id="128" dur="1000"/>
                                        <p:tgtEl>
                                          <p:spTgt spid="24"/>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p:cTn id="131" dur="1000" fill="hold"/>
                                        <p:tgtEl>
                                          <p:spTgt spid="25"/>
                                        </p:tgtEl>
                                        <p:attrNameLst>
                                          <p:attrName>ppt_w</p:attrName>
                                        </p:attrNameLst>
                                      </p:cBhvr>
                                      <p:tavLst>
                                        <p:tav tm="0">
                                          <p:val>
                                            <p:fltVal val="0"/>
                                          </p:val>
                                        </p:tav>
                                        <p:tav tm="100000">
                                          <p:val>
                                            <p:strVal val="#ppt_w"/>
                                          </p:val>
                                        </p:tav>
                                      </p:tavLst>
                                    </p:anim>
                                    <p:anim calcmode="lin" valueType="num">
                                      <p:cBhvr>
                                        <p:cTn id="132" dur="1000" fill="hold"/>
                                        <p:tgtEl>
                                          <p:spTgt spid="25"/>
                                        </p:tgtEl>
                                        <p:attrNameLst>
                                          <p:attrName>ppt_h</p:attrName>
                                        </p:attrNameLst>
                                      </p:cBhvr>
                                      <p:tavLst>
                                        <p:tav tm="0">
                                          <p:val>
                                            <p:fltVal val="0"/>
                                          </p:val>
                                        </p:tav>
                                        <p:tav tm="100000">
                                          <p:val>
                                            <p:strVal val="#ppt_h"/>
                                          </p:val>
                                        </p:tav>
                                      </p:tavLst>
                                    </p:anim>
                                    <p:anim calcmode="lin" valueType="num">
                                      <p:cBhvr>
                                        <p:cTn id="133" dur="1000" fill="hold"/>
                                        <p:tgtEl>
                                          <p:spTgt spid="25"/>
                                        </p:tgtEl>
                                        <p:attrNameLst>
                                          <p:attrName>style.rotation</p:attrName>
                                        </p:attrNameLst>
                                      </p:cBhvr>
                                      <p:tavLst>
                                        <p:tav tm="0">
                                          <p:val>
                                            <p:fltVal val="90"/>
                                          </p:val>
                                        </p:tav>
                                        <p:tav tm="100000">
                                          <p:val>
                                            <p:fltVal val="0"/>
                                          </p:val>
                                        </p:tav>
                                      </p:tavLst>
                                    </p:anim>
                                    <p:animEffect transition="in" filter="fade">
                                      <p:cBhvr>
                                        <p:cTn id="13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8269" y1="58250" x2="21978" y2="61549"/>
                        <a14:foregroundMark x1="27885" y1="24247" x2="62775" y2="18938"/>
                        <a14:foregroundMark x1="62775" y1="18938" x2="71841" y2="20803"/>
                        <a14:foregroundMark x1="71841" y1="20803" x2="71841" y2="20803"/>
                        <a14:foregroundMark x1="85577" y1="18364" x2="85577" y2="18364"/>
                      </a14:backgroundRemoval>
                    </a14:imgEffect>
                  </a14:imgLayer>
                </a14:imgProps>
              </a:ext>
              <a:ext uri="{28A0092B-C50C-407E-A947-70E740481C1C}">
                <a14:useLocalDpi xmlns:a14="http://schemas.microsoft.com/office/drawing/2010/main" val="0"/>
              </a:ext>
            </a:extLst>
          </a:blip>
          <a:stretch>
            <a:fillRect/>
          </a:stretch>
        </p:blipFill>
        <p:spPr>
          <a:xfrm>
            <a:off x="-815376" y="55401"/>
            <a:ext cx="6092344" cy="5832917"/>
          </a:xfrm>
          <a:prstGeom prst="rect">
            <a:avLst/>
          </a:prstGeom>
        </p:spPr>
      </p:pic>
      <p:pic>
        <p:nvPicPr>
          <p:cNvPr id="12" name="Picture 4" descr="Hình ảnh có liên quan"/>
          <p:cNvPicPr>
            <a:picLocks noChangeAspect="1" noChangeArrowheads="1"/>
          </p:cNvPicPr>
          <p:nvPr/>
        </p:nvPicPr>
        <p:blipFill>
          <a:blip r:embed="rId4"/>
          <a:srcRect l="13714" t="6688"/>
          <a:stretch>
            <a:fillRect/>
          </a:stretch>
        </p:blipFill>
        <p:spPr bwMode="auto">
          <a:xfrm rot="21371825">
            <a:off x="1481102" y="2427899"/>
            <a:ext cx="2630004" cy="2422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4931995" y="1419622"/>
            <a:ext cx="3600445"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Kinh đô cũ của Cao Vương</a:t>
            </a:r>
            <a:endParaRPr lang="en-US" sz="2400" b="1" i="1" dirty="0">
              <a:solidFill>
                <a:prstClr val="black"/>
              </a:solidFill>
              <a:latin typeface="Times New Roman" pitchFamily="18" charset="0"/>
              <a:cs typeface="Times New Roman" pitchFamily="18" charset="0"/>
            </a:endParaRPr>
          </a:p>
        </p:txBody>
      </p:sp>
      <p:sp>
        <p:nvSpPr>
          <p:cNvPr id="14" name="Rectangle 13"/>
          <p:cNvSpPr/>
          <p:nvPr/>
        </p:nvSpPr>
        <p:spPr>
          <a:xfrm>
            <a:off x="4931995" y="2499742"/>
            <a:ext cx="3600445" cy="461665"/>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Nơi trung tâm của trời đất</a:t>
            </a:r>
            <a:endParaRPr lang="en-US" sz="2400" b="1" i="1" dirty="0">
              <a:solidFill>
                <a:prstClr val="black"/>
              </a:solidFill>
              <a:latin typeface="Times New Roman" pitchFamily="18" charset="0"/>
              <a:cs typeface="Times New Roman" pitchFamily="18" charset="0"/>
            </a:endParaRPr>
          </a:p>
        </p:txBody>
      </p:sp>
      <p:sp>
        <p:nvSpPr>
          <p:cNvPr id="15" name="Rectangle 14"/>
          <p:cNvSpPr/>
          <p:nvPr/>
        </p:nvSpPr>
        <p:spPr>
          <a:xfrm>
            <a:off x="4931995" y="3147814"/>
            <a:ext cx="3600445" cy="461665"/>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Thế rồng cuộn, hổ ngồi</a:t>
            </a:r>
            <a:endParaRPr lang="en-US" sz="2400" b="1" i="1" dirty="0">
              <a:solidFill>
                <a:prstClr val="black"/>
              </a:solidFill>
              <a:latin typeface="Times New Roman" pitchFamily="18" charset="0"/>
              <a:cs typeface="Times New Roman" pitchFamily="18" charset="0"/>
            </a:endParaRPr>
          </a:p>
        </p:txBody>
      </p:sp>
      <p:sp>
        <p:nvSpPr>
          <p:cNvPr id="16" name="Rectangle 15"/>
          <p:cNvSpPr/>
          <p:nvPr/>
        </p:nvSpPr>
        <p:spPr>
          <a:xfrm>
            <a:off x="4929414" y="3797627"/>
            <a:ext cx="3602835"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Nơi kinh đô bậc nhất của đế vương muôn đời</a:t>
            </a:r>
            <a:endParaRPr lang="en-US" sz="2400" b="1" i="1" dirty="0">
              <a:solidFill>
                <a:prstClr val="black"/>
              </a:solidFill>
              <a:latin typeface="Times New Roman" pitchFamily="18" charset="0"/>
              <a:cs typeface="Times New Roman" pitchFamily="18" charset="0"/>
            </a:endParaRPr>
          </a:p>
        </p:txBody>
      </p:sp>
      <p:sp>
        <p:nvSpPr>
          <p:cNvPr id="18" name="TextBox 17"/>
          <p:cNvSpPr txBox="1"/>
          <p:nvPr/>
        </p:nvSpPr>
        <p:spPr>
          <a:xfrm rot="21329658">
            <a:off x="1639607" y="1495863"/>
            <a:ext cx="1963999" cy="584775"/>
          </a:xfrm>
          <a:prstGeom prst="rect">
            <a:avLst/>
          </a:prstGeom>
          <a:solidFill>
            <a:schemeClr val="accent6">
              <a:lumMod val="50000"/>
            </a:schemeClr>
          </a:solidFill>
        </p:spPr>
        <p:txBody>
          <a:bodyPr wrap="none" rtlCol="0">
            <a:spAutoFit/>
          </a:bodyPr>
          <a:lstStyle/>
          <a:p>
            <a:r>
              <a:rPr lang="en-US" sz="3200" b="1" i="1" smtClean="0">
                <a:solidFill>
                  <a:schemeClr val="bg1"/>
                </a:solidFill>
                <a:latin typeface="Times New Roman" pitchFamily="18" charset="0"/>
                <a:cs typeface="Times New Roman" pitchFamily="18" charset="0"/>
              </a:rPr>
              <a:t>Thiên thời</a:t>
            </a:r>
            <a:endParaRPr lang="en-US" sz="3200" b="1" i="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0120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8269" y1="58250" x2="21978" y2="61549"/>
                        <a14:foregroundMark x1="27885" y1="24247" x2="62775" y2="18938"/>
                        <a14:foregroundMark x1="62775" y1="18938" x2="71841" y2="20803"/>
                        <a14:foregroundMark x1="71841" y1="20803" x2="71841" y2="20803"/>
                        <a14:foregroundMark x1="85577" y1="18364" x2="85577" y2="18364"/>
                      </a14:backgroundRemoval>
                    </a14:imgEffect>
                  </a14:imgLayer>
                </a14:imgProps>
              </a:ext>
              <a:ext uri="{28A0092B-C50C-407E-A947-70E740481C1C}">
                <a14:useLocalDpi xmlns:a14="http://schemas.microsoft.com/office/drawing/2010/main" val="0"/>
              </a:ext>
            </a:extLst>
          </a:blip>
          <a:stretch>
            <a:fillRect/>
          </a:stretch>
        </p:blipFill>
        <p:spPr>
          <a:xfrm>
            <a:off x="-815376" y="55401"/>
            <a:ext cx="6092344" cy="5832917"/>
          </a:xfrm>
          <a:prstGeom prst="rect">
            <a:avLst/>
          </a:prstGeom>
        </p:spPr>
      </p:pic>
      <p:sp>
        <p:nvSpPr>
          <p:cNvPr id="18" name="TextBox 17"/>
          <p:cNvSpPr txBox="1"/>
          <p:nvPr/>
        </p:nvSpPr>
        <p:spPr>
          <a:xfrm rot="21329658">
            <a:off x="1946582" y="1495863"/>
            <a:ext cx="1350050" cy="584775"/>
          </a:xfrm>
          <a:prstGeom prst="rect">
            <a:avLst/>
          </a:prstGeom>
          <a:solidFill>
            <a:schemeClr val="accent6">
              <a:lumMod val="50000"/>
            </a:schemeClr>
          </a:solidFill>
        </p:spPr>
        <p:txBody>
          <a:bodyPr wrap="none" rtlCol="0">
            <a:spAutoFit/>
          </a:bodyPr>
          <a:lstStyle/>
          <a:p>
            <a:r>
              <a:rPr lang="en-US" sz="3200" b="1" i="1" smtClean="0">
                <a:solidFill>
                  <a:schemeClr val="bg1"/>
                </a:solidFill>
                <a:latin typeface="Times New Roman" pitchFamily="18" charset="0"/>
                <a:cs typeface="Times New Roman" pitchFamily="18" charset="0"/>
              </a:rPr>
              <a:t>Địa lợi</a:t>
            </a:r>
            <a:endParaRPr lang="en-US" sz="3200" b="1" i="1">
              <a:solidFill>
                <a:schemeClr val="bg1"/>
              </a:solidFill>
              <a:latin typeface="Times New Roman" pitchFamily="18" charset="0"/>
              <a:cs typeface="Times New Roman" pitchFamily="18" charset="0"/>
            </a:endParaRPr>
          </a:p>
        </p:txBody>
      </p:sp>
      <p:pic>
        <p:nvPicPr>
          <p:cNvPr id="19" name="Picture 2" descr="Kết quả hình ảnh cho bản đồ thành đại la"/>
          <p:cNvPicPr>
            <a:picLocks noChangeAspect="1" noChangeArrowheads="1"/>
          </p:cNvPicPr>
          <p:nvPr/>
        </p:nvPicPr>
        <p:blipFill>
          <a:blip r:embed="rId4"/>
          <a:srcRect/>
          <a:stretch>
            <a:fillRect/>
          </a:stretch>
        </p:blipFill>
        <p:spPr bwMode="auto">
          <a:xfrm rot="21349671">
            <a:off x="1418809" y="2420228"/>
            <a:ext cx="2733674" cy="2495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p:cNvSpPr/>
          <p:nvPr/>
        </p:nvSpPr>
        <p:spPr>
          <a:xfrm>
            <a:off x="4860032" y="1491630"/>
            <a:ext cx="3581414"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C</a:t>
            </a:r>
            <a:r>
              <a:rPr lang="vi-VN" sz="2400" b="1" i="1">
                <a:solidFill>
                  <a:prstClr val="black"/>
                </a:solidFill>
                <a:latin typeface="Times New Roman" pitchFamily="18" charset="0"/>
                <a:cs typeface="Times New Roman" pitchFamily="18" charset="0"/>
              </a:rPr>
              <a:t>hính giữa nam bắc đông tây</a:t>
            </a:r>
            <a:endParaRPr lang="en-US" sz="2000" b="1" i="1" dirty="0">
              <a:solidFill>
                <a:prstClr val="black"/>
              </a:solidFill>
              <a:latin typeface="Times New Roman" pitchFamily="18" charset="0"/>
              <a:cs typeface="Times New Roman" pitchFamily="18" charset="0"/>
            </a:endParaRPr>
          </a:p>
        </p:txBody>
      </p:sp>
      <p:sp>
        <p:nvSpPr>
          <p:cNvPr id="21" name="Rectangle 20"/>
          <p:cNvSpPr/>
          <p:nvPr/>
        </p:nvSpPr>
        <p:spPr>
          <a:xfrm>
            <a:off x="4881393" y="3531661"/>
            <a:ext cx="3579039" cy="1200329"/>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Địa thế</a:t>
            </a:r>
            <a:r>
              <a:rPr lang="vi-VN" sz="2400" b="1" i="1">
                <a:solidFill>
                  <a:prstClr val="black"/>
                </a:solidFill>
                <a:latin typeface="Times New Roman" pitchFamily="18" charset="0"/>
                <a:cs typeface="Times New Roman" pitchFamily="18" charset="0"/>
              </a:rPr>
              <a:t> rộng mà bằng phẳng, thế đất cao mà sáng sủa</a:t>
            </a:r>
            <a:endParaRPr lang="en-US" sz="2400" b="1" i="1" dirty="0">
              <a:solidFill>
                <a:prstClr val="black"/>
              </a:solidFill>
              <a:latin typeface="Times New Roman" pitchFamily="18" charset="0"/>
              <a:cs typeface="Times New Roman" pitchFamily="18" charset="0"/>
            </a:endParaRPr>
          </a:p>
        </p:txBody>
      </p:sp>
      <p:sp>
        <p:nvSpPr>
          <p:cNvPr id="22" name="Rectangle 21"/>
          <p:cNvSpPr/>
          <p:nvPr/>
        </p:nvSpPr>
        <p:spPr>
          <a:xfrm>
            <a:off x="4881393" y="2499742"/>
            <a:ext cx="3579039"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T</a:t>
            </a:r>
            <a:r>
              <a:rPr lang="vi-VN" sz="2400" b="1" i="1">
                <a:solidFill>
                  <a:prstClr val="black"/>
                </a:solidFill>
                <a:latin typeface="Times New Roman" pitchFamily="18" charset="0"/>
                <a:cs typeface="Times New Roman" pitchFamily="18" charset="0"/>
              </a:rPr>
              <a:t>iện nghi núi sông sau trước</a:t>
            </a:r>
            <a:endParaRPr lang="en-US" sz="20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371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8269" y1="58250" x2="21978" y2="61549"/>
                        <a14:foregroundMark x1="27885" y1="24247" x2="62775" y2="18938"/>
                        <a14:foregroundMark x1="62775" y1="18938" x2="71841" y2="20803"/>
                        <a14:foregroundMark x1="71841" y1="20803" x2="71841" y2="20803"/>
                        <a14:foregroundMark x1="85577" y1="18364" x2="85577" y2="18364"/>
                      </a14:backgroundRemoval>
                    </a14:imgEffect>
                  </a14:imgLayer>
                </a14:imgProps>
              </a:ext>
              <a:ext uri="{28A0092B-C50C-407E-A947-70E740481C1C}">
                <a14:useLocalDpi xmlns:a14="http://schemas.microsoft.com/office/drawing/2010/main" val="0"/>
              </a:ext>
            </a:extLst>
          </a:blip>
          <a:stretch>
            <a:fillRect/>
          </a:stretch>
        </p:blipFill>
        <p:spPr>
          <a:xfrm>
            <a:off x="-815376" y="55401"/>
            <a:ext cx="6092344" cy="5832917"/>
          </a:xfrm>
          <a:prstGeom prst="rect">
            <a:avLst/>
          </a:prstGeom>
        </p:spPr>
      </p:pic>
      <p:sp>
        <p:nvSpPr>
          <p:cNvPr id="13" name="TextBox 12"/>
          <p:cNvSpPr txBox="1"/>
          <p:nvPr/>
        </p:nvSpPr>
        <p:spPr>
          <a:xfrm rot="21329658">
            <a:off x="1946582" y="1495863"/>
            <a:ext cx="1350050" cy="584775"/>
          </a:xfrm>
          <a:prstGeom prst="rect">
            <a:avLst/>
          </a:prstGeom>
          <a:solidFill>
            <a:schemeClr val="accent6">
              <a:lumMod val="50000"/>
            </a:schemeClr>
          </a:solidFill>
        </p:spPr>
        <p:txBody>
          <a:bodyPr wrap="none" rtlCol="0">
            <a:spAutoFit/>
          </a:bodyPr>
          <a:lstStyle/>
          <a:p>
            <a:r>
              <a:rPr lang="en-US" sz="3200" b="1" i="1" smtClean="0">
                <a:solidFill>
                  <a:schemeClr val="bg1"/>
                </a:solidFill>
                <a:latin typeface="Times New Roman" pitchFamily="18" charset="0"/>
                <a:cs typeface="Times New Roman" pitchFamily="18" charset="0"/>
              </a:rPr>
              <a:t>Địa lợi</a:t>
            </a:r>
            <a:endParaRPr lang="en-US" sz="3200" b="1" i="1">
              <a:solidFill>
                <a:schemeClr val="bg1"/>
              </a:solidFill>
              <a:latin typeface="Times New Roman" pitchFamily="18" charset="0"/>
              <a:cs typeface="Times New Roman" pitchFamily="18" charset="0"/>
            </a:endParaRPr>
          </a:p>
        </p:txBody>
      </p:sp>
      <p:sp>
        <p:nvSpPr>
          <p:cNvPr id="18" name="Rectangle 17"/>
          <p:cNvSpPr/>
          <p:nvPr/>
        </p:nvSpPr>
        <p:spPr>
          <a:xfrm>
            <a:off x="4931995" y="1916740"/>
            <a:ext cx="3384421"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Dân khỏi chịu cảnh ngập lụt</a:t>
            </a:r>
            <a:endParaRPr lang="en-US" sz="2400" b="1" i="1" dirty="0">
              <a:solidFill>
                <a:prstClr val="black"/>
              </a:solidFill>
              <a:latin typeface="Times New Roman" pitchFamily="18" charset="0"/>
              <a:cs typeface="Times New Roman" pitchFamily="18" charset="0"/>
            </a:endParaRPr>
          </a:p>
        </p:txBody>
      </p:sp>
      <p:sp>
        <p:nvSpPr>
          <p:cNvPr id="19" name="Rectangle 18"/>
          <p:cNvSpPr/>
          <p:nvPr/>
        </p:nvSpPr>
        <p:spPr>
          <a:xfrm>
            <a:off x="4929619" y="2964889"/>
            <a:ext cx="3386490" cy="830997"/>
          </a:xfrm>
          <a:prstGeom prst="rect">
            <a:avLst/>
          </a:prstGeom>
          <a:solidFill>
            <a:schemeClr val="accent5">
              <a:lumMod val="20000"/>
              <a:lumOff val="80000"/>
            </a:schemeClr>
          </a:solidFill>
        </p:spPr>
        <p:txBody>
          <a:bodyPr wrap="square">
            <a:spAutoFit/>
          </a:bodyPr>
          <a:lstStyle/>
          <a:p>
            <a:pPr defTabSz="685783"/>
            <a:r>
              <a:rPr lang="en-US" sz="2400" b="1" i="1">
                <a:solidFill>
                  <a:prstClr val="black"/>
                </a:solidFill>
                <a:latin typeface="Times New Roman" pitchFamily="18" charset="0"/>
                <a:cs typeface="Times New Roman" pitchFamily="18" charset="0"/>
              </a:rPr>
              <a:t>M</a:t>
            </a:r>
            <a:r>
              <a:rPr lang="vi-VN" sz="2400" b="1" i="1">
                <a:solidFill>
                  <a:prstClr val="black"/>
                </a:solidFill>
                <a:latin typeface="Times New Roman" pitchFamily="18" charset="0"/>
                <a:cs typeface="Times New Roman" pitchFamily="18" charset="0"/>
              </a:rPr>
              <a:t>uôn vật</a:t>
            </a:r>
            <a:r>
              <a:rPr lang="en-US" sz="2400" b="1" i="1">
                <a:solidFill>
                  <a:prstClr val="black"/>
                </a:solidFill>
                <a:latin typeface="Times New Roman" pitchFamily="18" charset="0"/>
                <a:cs typeface="Times New Roman" pitchFamily="18" charset="0"/>
              </a:rPr>
              <a:t> rất mực phong phú tốt tươi</a:t>
            </a:r>
            <a:endParaRPr lang="en-US" sz="2400" b="1" i="1" dirty="0">
              <a:solidFill>
                <a:prstClr val="black"/>
              </a:solidFill>
              <a:latin typeface="Times New Roman" pitchFamily="18" charset="0"/>
              <a:cs typeface="Times New Roman" pitchFamily="18" charset="0"/>
            </a:endParaRPr>
          </a:p>
        </p:txBody>
      </p:sp>
      <p:pic>
        <p:nvPicPr>
          <p:cNvPr id="20" name="Picture 2" descr="Kết quả hình ảnh cho người hà nội xưa"/>
          <p:cNvPicPr>
            <a:picLocks noChangeAspect="1" noChangeArrowheads="1"/>
          </p:cNvPicPr>
          <p:nvPr/>
        </p:nvPicPr>
        <p:blipFill>
          <a:blip r:embed="rId4"/>
          <a:srcRect/>
          <a:stretch>
            <a:fillRect/>
          </a:stretch>
        </p:blipFill>
        <p:spPr bwMode="auto">
          <a:xfrm rot="21312684">
            <a:off x="1345029" y="2448459"/>
            <a:ext cx="2888970" cy="2166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342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102" y="815338"/>
            <a:ext cx="8005313" cy="45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6000" y="1685530"/>
            <a:ext cx="4806280" cy="2677656"/>
          </a:xfrm>
          <a:prstGeom prst="rect">
            <a:avLst/>
          </a:prstGeom>
        </p:spPr>
        <p:txBody>
          <a:bodyPr wrap="square">
            <a:spAutoFit/>
          </a:bodyPr>
          <a:lstStyle/>
          <a:p>
            <a:r>
              <a:rPr lang="vi-VN" sz="2400" b="1" i="1">
                <a:latin typeface="+mj-lt"/>
              </a:rPr>
              <a:t>Thành Đại La xứng đáng là thánh địa của trời đất, là nơi thích hợp nhất để đóng đô muôn đời. Qua đó, thể hiện khát vọng của nhà vua về một đất nước thái bình, thịnh trị và ý thức dân tộc, tự chủ, tự lập, tự cường của một quốc gia phong kiến.</a:t>
            </a:r>
            <a:endParaRPr lang="en-US" sz="2400" b="1" i="1">
              <a:latin typeface="+mj-lt"/>
            </a:endParaRPr>
          </a:p>
        </p:txBody>
      </p:sp>
      <p:grpSp>
        <p:nvGrpSpPr>
          <p:cNvPr id="6" name="Group 5"/>
          <p:cNvGrpSpPr/>
          <p:nvPr/>
        </p:nvGrpSpPr>
        <p:grpSpPr>
          <a:xfrm>
            <a:off x="-66913" y="148474"/>
            <a:ext cx="3753205" cy="369332"/>
            <a:chOff x="-178462" y="1828800"/>
            <a:chExt cx="10009850" cy="984870"/>
          </a:xfrm>
        </p:grpSpPr>
        <p:sp>
          <p:nvSpPr>
            <p:cNvPr id="7" name="Round Same Side Corner Rectangle 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8" name="TextBox 7"/>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10" name="Group 9"/>
          <p:cNvGrpSpPr/>
          <p:nvPr/>
        </p:nvGrpSpPr>
        <p:grpSpPr>
          <a:xfrm>
            <a:off x="239952" y="519993"/>
            <a:ext cx="6708311" cy="395616"/>
            <a:chOff x="644526" y="2766774"/>
            <a:chExt cx="17891158" cy="1054970"/>
          </a:xfrm>
        </p:grpSpPr>
        <p:sp>
          <p:nvSpPr>
            <p:cNvPr id="11" name="TextBox 10"/>
            <p:cNvSpPr txBox="1"/>
            <p:nvPr/>
          </p:nvSpPr>
          <p:spPr>
            <a:xfrm>
              <a:off x="1906584" y="2766774"/>
              <a:ext cx="16629100"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Những lí do để chọn thành Đại La làm kinh đô mới</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3" name="TextBox 12"/>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Tree>
    <p:extLst>
      <p:ext uri="{BB962C8B-B14F-4D97-AF65-F5344CB8AC3E}">
        <p14:creationId xmlns:p14="http://schemas.microsoft.com/office/powerpoint/2010/main" val="344637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8224" y="483518"/>
            <a:ext cx="1872208" cy="4247317"/>
          </a:xfrm>
          <a:prstGeom prst="rect">
            <a:avLst/>
          </a:prstGeom>
          <a:noFill/>
        </p:spPr>
        <p:txBody>
          <a:bodyPr wrap="square" rtlCol="0">
            <a:spAutoFit/>
          </a:bodyPr>
          <a:lstStyle/>
          <a:p>
            <a:pPr algn="ctr">
              <a:lnSpc>
                <a:spcPct val="90000"/>
              </a:lnSpc>
            </a:pPr>
            <a:r>
              <a:rPr lang="en-US" sz="6000" smtClean="0">
                <a:latin typeface="Amazone" pitchFamily="66" charset="0"/>
              </a:rPr>
              <a:t>Hà Nội xưa và nay</a:t>
            </a:r>
            <a:endParaRPr lang="en-US" sz="6000" dirty="0">
              <a:latin typeface="Amazone"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1" y="285517"/>
            <a:ext cx="6067397" cy="4443958"/>
          </a:xfrm>
          <a:prstGeom prst="rect">
            <a:avLst/>
          </a:prstGeom>
        </p:spPr>
      </p:pic>
    </p:spTree>
    <p:extLst>
      <p:ext uri="{BB962C8B-B14F-4D97-AF65-F5344CB8AC3E}">
        <p14:creationId xmlns:p14="http://schemas.microsoft.com/office/powerpoint/2010/main" val="13008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339502"/>
            <a:ext cx="6768752" cy="923330"/>
          </a:xfrm>
          <a:prstGeom prst="rect">
            <a:avLst/>
          </a:prstGeom>
          <a:noFill/>
        </p:spPr>
        <p:txBody>
          <a:bodyPr wrap="square" rtlCol="0">
            <a:spAutoFit/>
          </a:bodyPr>
          <a:lstStyle/>
          <a:p>
            <a:pPr algn="ctr">
              <a:lnSpc>
                <a:spcPct val="90000"/>
              </a:lnSpc>
            </a:pPr>
            <a:r>
              <a:rPr lang="en-US" sz="6000" smtClean="0">
                <a:latin typeface="Amazone" pitchFamily="66" charset="0"/>
              </a:rPr>
              <a:t>Hà Nội xưa và nay</a:t>
            </a:r>
            <a:endParaRPr lang="en-US" sz="6000" dirty="0">
              <a:latin typeface="Amazone"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03598"/>
            <a:ext cx="8136904" cy="3731330"/>
          </a:xfrm>
          <a:prstGeom prst="rect">
            <a:avLst/>
          </a:prstGeom>
        </p:spPr>
      </p:pic>
    </p:spTree>
    <p:extLst>
      <p:ext uri="{BB962C8B-B14F-4D97-AF65-F5344CB8AC3E}">
        <p14:creationId xmlns:p14="http://schemas.microsoft.com/office/powerpoint/2010/main" val="410888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635646"/>
            <a:ext cx="8936245" cy="3312368"/>
          </a:xfrm>
          <a:prstGeom prst="rect">
            <a:avLst/>
          </a:prstGeom>
        </p:spPr>
      </p:pic>
      <p:sp>
        <p:nvSpPr>
          <p:cNvPr id="6" name="TextBox 5"/>
          <p:cNvSpPr txBox="1"/>
          <p:nvPr/>
        </p:nvSpPr>
        <p:spPr>
          <a:xfrm>
            <a:off x="1115616" y="339502"/>
            <a:ext cx="6768752" cy="923330"/>
          </a:xfrm>
          <a:prstGeom prst="rect">
            <a:avLst/>
          </a:prstGeom>
          <a:noFill/>
        </p:spPr>
        <p:txBody>
          <a:bodyPr wrap="square" rtlCol="0">
            <a:spAutoFit/>
          </a:bodyPr>
          <a:lstStyle/>
          <a:p>
            <a:pPr algn="ctr">
              <a:lnSpc>
                <a:spcPct val="90000"/>
              </a:lnSpc>
            </a:pPr>
            <a:r>
              <a:rPr lang="en-US" sz="6000" smtClean="0">
                <a:latin typeface="Amazone" pitchFamily="66" charset="0"/>
              </a:rPr>
              <a:t>Hà Nội xưa và nay</a:t>
            </a:r>
            <a:endParaRPr lang="en-US" sz="6000" dirty="0">
              <a:latin typeface="Amazone" pitchFamily="66" charset="0"/>
            </a:endParaRPr>
          </a:p>
        </p:txBody>
      </p:sp>
    </p:spTree>
    <p:extLst>
      <p:ext uri="{BB962C8B-B14F-4D97-AF65-F5344CB8AC3E}">
        <p14:creationId xmlns:p14="http://schemas.microsoft.com/office/powerpoint/2010/main" val="280254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ngtree—chinese style paper spool title_135620.png"/>
          <p:cNvPicPr>
            <a:picLocks noChangeAspect="1"/>
          </p:cNvPicPr>
          <p:nvPr/>
        </p:nvPicPr>
        <p:blipFill>
          <a:blip r:embed="rId2"/>
          <a:srcRect l="7877" t="13731" r="7347" b="25771"/>
          <a:stretch>
            <a:fillRect/>
          </a:stretch>
        </p:blipFill>
        <p:spPr>
          <a:xfrm>
            <a:off x="2119245" y="987574"/>
            <a:ext cx="5693115" cy="1304330"/>
          </a:xfrm>
          <a:prstGeom prst="rect">
            <a:avLst/>
          </a:prstGeom>
        </p:spPr>
      </p:pic>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CHI TIẾT</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6708311" cy="395616"/>
            <a:chOff x="644526" y="2766774"/>
            <a:chExt cx="17891158" cy="1054970"/>
          </a:xfrm>
        </p:grpSpPr>
        <p:sp>
          <p:nvSpPr>
            <p:cNvPr id="9" name="TextBox 8"/>
            <p:cNvSpPr txBox="1"/>
            <p:nvPr/>
          </p:nvSpPr>
          <p:spPr>
            <a:xfrm>
              <a:off x="1906584" y="2766774"/>
              <a:ext cx="16629100"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Thông báo, quyết định dời đô</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2" name="Rectangle 11"/>
          <p:cNvSpPr/>
          <p:nvPr/>
        </p:nvSpPr>
        <p:spPr>
          <a:xfrm>
            <a:off x="2695309" y="1287800"/>
            <a:ext cx="4734272" cy="707886"/>
          </a:xfrm>
          <a:prstGeom prst="rect">
            <a:avLst/>
          </a:prstGeom>
        </p:spPr>
        <p:txBody>
          <a:bodyPr wrap="square">
            <a:spAutoFit/>
          </a:bodyPr>
          <a:lstStyle/>
          <a:p>
            <a:r>
              <a:rPr lang="vi-VN" sz="2000" b="1" i="1">
                <a:latin typeface="+mj-lt"/>
              </a:rPr>
              <a:t>Trẫm muốn dựa vào sự thuận lợi của đất ấy để định chỗ ở. Các khanh nghĩ thế nào?</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2540" b="100000" l="38000" r="99667">
                        <a14:foregroundMark x1="45500" y1="40952" x2="46333" y2="44444"/>
                        <a14:foregroundMark x1="46500" y1="45079" x2="49000" y2="50476"/>
                        <a14:foregroundMark x1="49500" y1="45079" x2="53000" y2="59048"/>
                        <a14:foregroundMark x1="50167" y1="83810" x2="49167" y2="99048"/>
                        <a14:backgroundMark x1="66333" y1="24762" x2="68167" y2="40317"/>
                        <a14:backgroundMark x1="89167" y1="8254" x2="92833" y2="42222"/>
                      </a14:backgroundRemoval>
                    </a14:imgEffect>
                  </a14:imgLayer>
                </a14:imgProps>
              </a:ext>
              <a:ext uri="{28A0092B-C50C-407E-A947-70E740481C1C}">
                <a14:useLocalDpi xmlns:a14="http://schemas.microsoft.com/office/drawing/2010/main" val="0"/>
              </a:ext>
            </a:extLst>
          </a:blip>
          <a:stretch>
            <a:fillRect/>
          </a:stretch>
        </p:blipFill>
        <p:spPr>
          <a:xfrm>
            <a:off x="4880588" y="1311336"/>
            <a:ext cx="4314314" cy="3858477"/>
          </a:xfrm>
          <a:prstGeom prst="rect">
            <a:avLst/>
          </a:prstGeom>
        </p:spPr>
      </p:pic>
      <p:sp>
        <p:nvSpPr>
          <p:cNvPr id="17" name="Rectangle 16"/>
          <p:cNvSpPr/>
          <p:nvPr/>
        </p:nvSpPr>
        <p:spPr>
          <a:xfrm>
            <a:off x="223389" y="4004359"/>
            <a:ext cx="5356723" cy="1015663"/>
          </a:xfrm>
          <a:prstGeom prst="rect">
            <a:avLst/>
          </a:prstGeom>
          <a:solidFill>
            <a:schemeClr val="accent5">
              <a:lumMod val="75000"/>
            </a:schemeClr>
          </a:solidFill>
        </p:spPr>
        <p:txBody>
          <a:bodyPr wrap="square">
            <a:spAutoFit/>
          </a:bodyPr>
          <a:lstStyle/>
          <a:p>
            <a:r>
              <a:rPr lang="en-US" sz="2000" b="1" i="1" smtClean="0">
                <a:solidFill>
                  <a:schemeClr val="bg1"/>
                </a:solidFill>
                <a:latin typeface="Times New Roman" pitchFamily="18" charset="0"/>
                <a:cs typeface="Times New Roman" pitchFamily="18" charset="0"/>
                <a:sym typeface="Wingdings" pitchFamily="2" charset="2"/>
              </a:rPr>
              <a:t> </a:t>
            </a:r>
            <a:r>
              <a:rPr lang="vi-VN" sz="2000" b="1" i="1" smtClean="0">
                <a:solidFill>
                  <a:schemeClr val="bg1"/>
                </a:solidFill>
                <a:latin typeface="Times New Roman" pitchFamily="18" charset="0"/>
                <a:cs typeface="Times New Roman" pitchFamily="18" charset="0"/>
              </a:rPr>
              <a:t>Đó </a:t>
            </a:r>
            <a:r>
              <a:rPr lang="vi-VN" sz="2000" b="1" i="1">
                <a:solidFill>
                  <a:schemeClr val="bg1"/>
                </a:solidFill>
                <a:latin typeface="Times New Roman" pitchFamily="18" charset="0"/>
                <a:cs typeface="Times New Roman" pitchFamily="18" charset="0"/>
              </a:rPr>
              <a:t>chính là sự khác biệt của vua Lý Thái Tổ - một vị vua yêu nước, thương dân, hết lòng muốn cống hiến cho đất nước, cho nhân dân.</a:t>
            </a:r>
            <a:endParaRPr lang="en-US" sz="2000" b="1" i="1">
              <a:solidFill>
                <a:schemeClr val="bg1"/>
              </a:solidFill>
              <a:latin typeface="Times New Roman" pitchFamily="18" charset="0"/>
              <a:cs typeface="Times New Roman" pitchFamily="18" charset="0"/>
            </a:endParaRPr>
          </a:p>
        </p:txBody>
      </p:sp>
      <p:sp>
        <p:nvSpPr>
          <p:cNvPr id="18" name="TextBox 17"/>
          <p:cNvSpPr txBox="1"/>
          <p:nvPr/>
        </p:nvSpPr>
        <p:spPr>
          <a:xfrm>
            <a:off x="576890" y="1472466"/>
            <a:ext cx="1330814" cy="523220"/>
          </a:xfrm>
          <a:prstGeom prst="rect">
            <a:avLst/>
          </a:prstGeom>
          <a:noFill/>
        </p:spPr>
        <p:txBody>
          <a:bodyPr wrap="none" rtlCol="0">
            <a:spAutoFit/>
          </a:bodyPr>
          <a:lstStyle/>
          <a:p>
            <a:r>
              <a:rPr lang="en-US" sz="2800" b="1" i="1" smtClean="0">
                <a:solidFill>
                  <a:srgbClr val="FF0000"/>
                </a:solidFill>
                <a:latin typeface="Times New Roman" pitchFamily="18" charset="0"/>
                <a:cs typeface="Times New Roman" pitchFamily="18" charset="0"/>
              </a:rPr>
              <a:t>Khác lạ</a:t>
            </a:r>
            <a:endParaRPr lang="en-US" sz="2800" b="1" i="1">
              <a:solidFill>
                <a:srgbClr val="FF0000"/>
              </a:solidFill>
              <a:latin typeface="Times New Roman" pitchFamily="18" charset="0"/>
              <a:cs typeface="Times New Roman" pitchFamily="18" charset="0"/>
            </a:endParaRPr>
          </a:p>
        </p:txBody>
      </p:sp>
      <p:pic>
        <p:nvPicPr>
          <p:cNvPr id="19" name="Picture 18">
            <a:extLst>
              <a:ext uri="{FF2B5EF4-FFF2-40B4-BE49-F238E27FC236}">
                <a16:creationId xmlns:a16="http://schemas.microsoft.com/office/drawing/2014/main" xmlns="" id="{C5B5F948-F4DA-4C56-87C0-3922411232D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1597857" y="1249129"/>
            <a:ext cx="1042775" cy="1042775"/>
          </a:xfrm>
          <a:prstGeom prst="rect">
            <a:avLst/>
          </a:prstGeom>
        </p:spPr>
      </p:pic>
      <p:sp>
        <p:nvSpPr>
          <p:cNvPr id="20" name="Rectangle 19"/>
          <p:cNvSpPr/>
          <p:nvPr/>
        </p:nvSpPr>
        <p:spPr>
          <a:xfrm>
            <a:off x="161995" y="2355726"/>
            <a:ext cx="3525326" cy="707886"/>
          </a:xfrm>
          <a:prstGeom prst="rect">
            <a:avLst/>
          </a:prstGeom>
          <a:solidFill>
            <a:schemeClr val="accent5">
              <a:lumMod val="20000"/>
              <a:lumOff val="80000"/>
            </a:schemeClr>
          </a:solidFill>
        </p:spPr>
        <p:txBody>
          <a:bodyPr wrap="square">
            <a:spAutoFit/>
          </a:bodyPr>
          <a:lstStyle/>
          <a:p>
            <a:r>
              <a:rPr lang="en-US" sz="2000" b="1" smtClean="0">
                <a:latin typeface="+mj-lt"/>
              </a:rPr>
              <a:t>Đ</a:t>
            </a:r>
            <a:r>
              <a:rPr lang="vi-VN" sz="2000" b="1" smtClean="0">
                <a:latin typeface="+mj-lt"/>
              </a:rPr>
              <a:t>ầu tiên vua đưa ra mong muốn dời đô của bản thân</a:t>
            </a:r>
            <a:endParaRPr lang="en-US" sz="2000" b="1">
              <a:latin typeface="+mj-lt"/>
            </a:endParaRPr>
          </a:p>
        </p:txBody>
      </p:sp>
      <p:sp>
        <p:nvSpPr>
          <p:cNvPr id="21" name="Rectangle 20"/>
          <p:cNvSpPr/>
          <p:nvPr/>
        </p:nvSpPr>
        <p:spPr>
          <a:xfrm>
            <a:off x="179515" y="3168567"/>
            <a:ext cx="3506777" cy="707886"/>
          </a:xfrm>
          <a:prstGeom prst="rect">
            <a:avLst/>
          </a:prstGeom>
          <a:solidFill>
            <a:schemeClr val="accent5">
              <a:lumMod val="20000"/>
              <a:lumOff val="80000"/>
            </a:schemeClr>
          </a:solidFill>
        </p:spPr>
        <p:txBody>
          <a:bodyPr wrap="square">
            <a:spAutoFit/>
          </a:bodyPr>
          <a:lstStyle/>
          <a:p>
            <a:r>
              <a:rPr lang="en-US" sz="2000" b="1" smtClean="0">
                <a:latin typeface="Times New Roman" pitchFamily="18" charset="0"/>
                <a:cs typeface="Times New Roman" pitchFamily="18" charset="0"/>
              </a:rPr>
              <a:t>Câu hỏi: “Các khanh nghĩ thế nào? </a:t>
            </a:r>
            <a:r>
              <a:rPr lang="en-US" sz="2000" b="1" smtClean="0">
                <a:latin typeface="Times New Roman" pitchFamily="18" charset="0"/>
                <a:cs typeface="Times New Roman" pitchFamily="18" charset="0"/>
                <a:sym typeface="Wingdings" pitchFamily="2" charset="2"/>
              </a:rPr>
              <a:t> </a:t>
            </a:r>
            <a:r>
              <a:rPr lang="en-US" sz="2000" b="1" smtClean="0">
                <a:latin typeface="Times New Roman" pitchFamily="18" charset="0"/>
                <a:cs typeface="Times New Roman" pitchFamily="18" charset="0"/>
              </a:rPr>
              <a:t>H</a:t>
            </a:r>
            <a:r>
              <a:rPr lang="vi-VN" sz="2000" b="1" smtClean="0">
                <a:latin typeface="Times New Roman" pitchFamily="18" charset="0"/>
                <a:cs typeface="Times New Roman" pitchFamily="18" charset="0"/>
              </a:rPr>
              <a:t>ỏi ý kiến quần thần</a:t>
            </a:r>
            <a:endParaRPr lang="en-US" sz="2000" b="1">
              <a:latin typeface="Times New Roman" pitchFamily="18" charset="0"/>
              <a:cs typeface="Times New Roman" pitchFamily="18" charset="0"/>
            </a:endParaRPr>
          </a:p>
        </p:txBody>
      </p:sp>
      <p:sp>
        <p:nvSpPr>
          <p:cNvPr id="22" name="Rectangle 21"/>
          <p:cNvSpPr/>
          <p:nvPr/>
        </p:nvSpPr>
        <p:spPr>
          <a:xfrm>
            <a:off x="4067944" y="2427734"/>
            <a:ext cx="2448272" cy="1323439"/>
          </a:xfrm>
          <a:prstGeom prst="rect">
            <a:avLst/>
          </a:prstGeom>
        </p:spPr>
        <p:txBody>
          <a:bodyPr wrap="square">
            <a:spAutoFit/>
          </a:bodyPr>
          <a:lstStyle/>
          <a:p>
            <a:r>
              <a:rPr lang="en-US" sz="2000" b="1" i="1">
                <a:solidFill>
                  <a:srgbClr val="FF0000"/>
                </a:solidFill>
                <a:latin typeface="+mj-lt"/>
              </a:rPr>
              <a:t>T</a:t>
            </a:r>
            <a:r>
              <a:rPr lang="vi-VN" sz="2000" b="1" i="1" smtClean="0">
                <a:solidFill>
                  <a:srgbClr val="FF0000"/>
                </a:solidFill>
                <a:latin typeface="+mj-lt"/>
              </a:rPr>
              <a:t>hể hiện sự gần gũi, mang tính dân chủ, không ép buộc, gò bó, xa cách</a:t>
            </a:r>
            <a:endParaRPr lang="en-US" sz="2000" b="1" i="1">
              <a:solidFill>
                <a:srgbClr val="FF0000"/>
              </a:solidFill>
              <a:latin typeface="+mj-lt"/>
            </a:endParaRPr>
          </a:p>
        </p:txBody>
      </p:sp>
      <p:sp>
        <p:nvSpPr>
          <p:cNvPr id="23" name="Freeform 5"/>
          <p:cNvSpPr>
            <a:spLocks/>
          </p:cNvSpPr>
          <p:nvPr/>
        </p:nvSpPr>
        <p:spPr bwMode="auto">
          <a:xfrm>
            <a:off x="3760010" y="2355726"/>
            <a:ext cx="235926" cy="1342473"/>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noFill/>
          </a:ln>
        </p:spPr>
        <p:txBody>
          <a:bodyPr vert="horz" wrap="square" lIns="91420" tIns="45710" rIns="91420" bIns="45710" numCol="1" anchor="t" anchorCtr="0" compatLnSpc="1">
            <a:prstTxWarp prst="textNoShape">
              <a:avLst/>
            </a:prstTxWarp>
          </a:bodyPr>
          <a:lstStyle/>
          <a:p>
            <a:endParaRPr lang="en-US"/>
          </a:p>
        </p:txBody>
      </p:sp>
    </p:spTree>
    <p:extLst>
      <p:ext uri="{BB962C8B-B14F-4D97-AF65-F5344CB8AC3E}">
        <p14:creationId xmlns:p14="http://schemas.microsoft.com/office/powerpoint/2010/main" val="170064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heel(1)">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8" grpId="0"/>
      <p:bldP spid="20" grpId="0" animBg="1"/>
      <p:bldP spid="21" grpId="0" animBg="1"/>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913" y="148474"/>
            <a:ext cx="3753205" cy="369332"/>
            <a:chOff x="-178462" y="1828800"/>
            <a:chExt cx="10009850" cy="98487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5" name="TextBox 4"/>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7" name="Group 6"/>
          <p:cNvGrpSpPr/>
          <p:nvPr/>
        </p:nvGrpSpPr>
        <p:grpSpPr>
          <a:xfrm>
            <a:off x="239952" y="519993"/>
            <a:ext cx="4332065" cy="395616"/>
            <a:chOff x="644526" y="2766774"/>
            <a:chExt cx="11553677" cy="1054970"/>
          </a:xfrm>
        </p:grpSpPr>
        <p:sp>
          <p:nvSpPr>
            <p:cNvPr id="8" name="TextBox 7"/>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giả</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0" name="TextBox 9"/>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96731" y="1000348"/>
            <a:ext cx="8723741" cy="923330"/>
          </a:xfrm>
          <a:prstGeom prst="rect">
            <a:avLst/>
          </a:prstGeom>
          <a:noFill/>
        </p:spPr>
        <p:txBody>
          <a:bodyPr wrap="square" rtlCol="0">
            <a:spAutoFit/>
          </a:bodyPr>
          <a:lstStyle/>
          <a:p>
            <a:pPr algn="ctr">
              <a:lnSpc>
                <a:spcPct val="90000"/>
              </a:lnSpc>
            </a:pPr>
            <a:r>
              <a:rPr lang="en-US" sz="6000" smtClean="0">
                <a:latin typeface="Amazone" pitchFamily="66" charset="0"/>
              </a:rPr>
              <a:t>Mời cả lớp đón xem video sau</a:t>
            </a:r>
            <a:endParaRPr lang="en-US" sz="6000" dirty="0">
              <a:latin typeface="Amazone" pitchFamily="66" charset="0"/>
            </a:endParaRPr>
          </a:p>
        </p:txBody>
      </p:sp>
      <p:sp>
        <p:nvSpPr>
          <p:cNvPr id="12" name="Rectangle 11">
            <a:hlinkClick r:id="rId2" action="ppaction://hlinkfile"/>
          </p:cNvPr>
          <p:cNvSpPr/>
          <p:nvPr/>
        </p:nvSpPr>
        <p:spPr>
          <a:xfrm>
            <a:off x="2874425" y="2427734"/>
            <a:ext cx="31683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BẤM VÀO ĐỂ XEM VIDEO</a:t>
            </a:r>
            <a:endParaRPr lang="en-US"/>
          </a:p>
        </p:txBody>
      </p:sp>
    </p:spTree>
    <p:extLst>
      <p:ext uri="{BB962C8B-B14F-4D97-AF65-F5344CB8AC3E}">
        <p14:creationId xmlns:p14="http://schemas.microsoft.com/office/powerpoint/2010/main" val="481247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5262" y="1924339"/>
            <a:ext cx="1422779" cy="2057400"/>
          </a:xfrm>
          <a:prstGeom prst="roundRect">
            <a:avLst/>
          </a:prstGeom>
          <a:solidFill>
            <a:schemeClr val="accent5">
              <a:lumMod val="75000"/>
            </a:schemeClr>
          </a:solidFill>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000" b="1" i="1" dirty="0" err="1">
                <a:solidFill>
                  <a:schemeClr val="bg1"/>
                </a:solidFill>
                <a:latin typeface="Times New Roman" panose="02020603050405020304" pitchFamily="18" charset="0"/>
              </a:rPr>
              <a:t>Khát</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vọng</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dời</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đô</a:t>
            </a:r>
            <a:r>
              <a:rPr lang="en-US" altLang="en-US" sz="2000" b="1" i="1" dirty="0">
                <a:solidFill>
                  <a:schemeClr val="bg1"/>
                </a:solidFill>
                <a:latin typeface="Times New Roman" panose="02020603050405020304" pitchFamily="18" charset="0"/>
              </a:rPr>
              <a:t> </a:t>
            </a:r>
            <a:r>
              <a:rPr lang="en-US" altLang="en-US" sz="2000" b="1" i="1" dirty="0">
                <a:solidFill>
                  <a:schemeClr val="bg1"/>
                </a:solidFill>
                <a:latin typeface="Times New Roman" panose="02020603050405020304" pitchFamily="18" charset="0"/>
                <a:sym typeface="Wingdings" pitchFamily="2" charset="2"/>
              </a:rPr>
              <a:t> </a:t>
            </a:r>
            <a:r>
              <a:rPr lang="en-US" altLang="en-US" sz="2000" b="1" i="1" dirty="0" err="1">
                <a:solidFill>
                  <a:schemeClr val="bg1"/>
                </a:solidFill>
                <a:latin typeface="Times New Roman" panose="02020603050405020304" pitchFamily="18" charset="0"/>
                <a:sym typeface="Wingdings" pitchFamily="2" charset="2"/>
              </a:rPr>
              <a:t>X</a:t>
            </a:r>
            <a:r>
              <a:rPr lang="en-US" altLang="en-US" sz="2000" b="1" i="1" dirty="0" err="1">
                <a:solidFill>
                  <a:schemeClr val="bg1"/>
                </a:solidFill>
                <a:latin typeface="Times New Roman" panose="02020603050405020304" pitchFamily="18" charset="0"/>
              </a:rPr>
              <a:t>ây</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dựng</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đất</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nước</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hùng</a:t>
            </a:r>
            <a:r>
              <a:rPr lang="en-US" altLang="en-US" sz="2000" b="1" i="1" dirty="0">
                <a:solidFill>
                  <a:schemeClr val="bg1"/>
                </a:solidFill>
                <a:latin typeface="Times New Roman" panose="02020603050405020304" pitchFamily="18" charset="0"/>
              </a:rPr>
              <a:t> </a:t>
            </a:r>
            <a:r>
              <a:rPr lang="en-US" altLang="en-US" sz="2000" b="1" i="1" dirty="0" err="1">
                <a:solidFill>
                  <a:schemeClr val="bg1"/>
                </a:solidFill>
                <a:latin typeface="Times New Roman" panose="02020603050405020304" pitchFamily="18" charset="0"/>
              </a:rPr>
              <a:t>mạnh</a:t>
            </a:r>
            <a:r>
              <a:rPr lang="en-US" altLang="en-US" sz="2000" b="1" i="1" dirty="0">
                <a:solidFill>
                  <a:schemeClr val="bg1"/>
                </a:solidFill>
                <a:latin typeface="Times New Roman" panose="02020603050405020304" pitchFamily="18" charset="0"/>
              </a:rPr>
              <a:t> </a:t>
            </a:r>
            <a:endParaRPr lang="en-US" sz="2000" b="1" i="1" dirty="0">
              <a:solidFill>
                <a:schemeClr val="bg1"/>
              </a:solidFill>
            </a:endParaRPr>
          </a:p>
        </p:txBody>
      </p:sp>
      <p:sp>
        <p:nvSpPr>
          <p:cNvPr id="5" name="Rounded Rectangle 4"/>
          <p:cNvSpPr/>
          <p:nvPr/>
        </p:nvSpPr>
        <p:spPr>
          <a:xfrm>
            <a:off x="2534604" y="1494438"/>
            <a:ext cx="2577722" cy="859808"/>
          </a:xfrm>
          <a:prstGeom prst="roundRect">
            <a:avLst/>
          </a:prstGeom>
          <a:solidFill>
            <a:schemeClr val="accent5">
              <a:lumMod val="20000"/>
              <a:lumOff val="80000"/>
            </a:schemeClr>
          </a:solidFill>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Lý</a:t>
            </a:r>
            <a:r>
              <a:rPr lang="en-US" altLang="en-US" sz="2100" b="1" dirty="0">
                <a:solidFill>
                  <a:schemeClr val="tx1"/>
                </a:solidFill>
                <a:latin typeface="Times New Roman" pitchFamily="18" charset="0"/>
              </a:rPr>
              <a:t> do </a:t>
            </a:r>
            <a:r>
              <a:rPr lang="en-US" altLang="en-US" sz="2100" b="1" dirty="0" err="1">
                <a:solidFill>
                  <a:schemeClr val="tx1"/>
                </a:solidFill>
                <a:latin typeface="Times New Roman" pitchFamily="18" charset="0"/>
              </a:rPr>
              <a:t>dời</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đô</a:t>
            </a:r>
            <a:r>
              <a:rPr lang="en-US" altLang="en-US" sz="2100" b="1" dirty="0">
                <a:solidFill>
                  <a:schemeClr val="tx1"/>
                </a:solidFill>
                <a:latin typeface="Times New Roman" pitchFamily="18" charset="0"/>
              </a:rPr>
              <a:t> </a:t>
            </a:r>
            <a:r>
              <a:rPr lang="en-US" altLang="en-US" sz="2000" i="1" dirty="0">
                <a:solidFill>
                  <a:schemeClr val="tx1"/>
                </a:solidFill>
                <a:latin typeface="Times New Roman" pitchFamily="18" charset="0"/>
              </a:rPr>
              <a:t>(</a:t>
            </a:r>
            <a:r>
              <a:rPr lang="en-US" altLang="en-US" sz="2000" i="1" dirty="0" err="1">
                <a:solidFill>
                  <a:schemeClr val="tx1"/>
                </a:solidFill>
                <a:latin typeface="Times New Roman" pitchFamily="18" charset="0"/>
              </a:rPr>
              <a:t>Hoa</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Lư</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không</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phù</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hợp</a:t>
            </a:r>
            <a:r>
              <a:rPr lang="en-US" altLang="en-US" sz="2000" i="1" dirty="0">
                <a:solidFill>
                  <a:schemeClr val="tx1"/>
                </a:solidFill>
                <a:latin typeface="Times New Roman" pitchFamily="18" charset="0"/>
              </a:rPr>
              <a:t>)</a:t>
            </a:r>
            <a:endParaRPr lang="en-US" altLang="en-US" sz="2000" b="1" dirty="0">
              <a:solidFill>
                <a:schemeClr val="tx1"/>
              </a:solidFill>
              <a:latin typeface="Times New Roman" pitchFamily="18" charset="0"/>
            </a:endParaRPr>
          </a:p>
        </p:txBody>
      </p:sp>
      <p:sp>
        <p:nvSpPr>
          <p:cNvPr id="6" name="Rounded Rectangle 5"/>
          <p:cNvSpPr/>
          <p:nvPr/>
        </p:nvSpPr>
        <p:spPr>
          <a:xfrm>
            <a:off x="2567015" y="3592784"/>
            <a:ext cx="2576011" cy="859809"/>
          </a:xfrm>
          <a:prstGeom prst="roundRect">
            <a:avLst/>
          </a:prstGeom>
          <a:solidFill>
            <a:schemeClr val="accent5">
              <a:lumMod val="20000"/>
              <a:lumOff val="80000"/>
            </a:schemeClr>
          </a:solidFill>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Lý</a:t>
            </a:r>
            <a:r>
              <a:rPr lang="en-US" altLang="en-US" sz="2100" b="1" dirty="0">
                <a:solidFill>
                  <a:schemeClr val="tx1"/>
                </a:solidFill>
                <a:latin typeface="Times New Roman" pitchFamily="18" charset="0"/>
              </a:rPr>
              <a:t> do </a:t>
            </a:r>
            <a:r>
              <a:rPr lang="en-US" altLang="en-US" sz="2100" b="1" dirty="0" err="1">
                <a:solidFill>
                  <a:schemeClr val="tx1"/>
                </a:solidFill>
                <a:latin typeface="Times New Roman" pitchFamily="18" charset="0"/>
              </a:rPr>
              <a:t>chọn</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Đại</a:t>
            </a:r>
            <a:r>
              <a:rPr lang="en-US" altLang="en-US" sz="2100" b="1" dirty="0">
                <a:solidFill>
                  <a:schemeClr val="tx1"/>
                </a:solidFill>
                <a:latin typeface="Times New Roman" pitchFamily="18" charset="0"/>
              </a:rPr>
              <a:t> La</a:t>
            </a:r>
          </a:p>
          <a:p>
            <a:pPr algn="ctr" defTabSz="685783"/>
            <a:r>
              <a:rPr lang="en-US" altLang="en-US" sz="2000" i="1" dirty="0">
                <a:solidFill>
                  <a:schemeClr val="tx1"/>
                </a:solidFill>
                <a:latin typeface="Times New Roman" pitchFamily="18" charset="0"/>
              </a:rPr>
              <a:t>(</a:t>
            </a:r>
            <a:r>
              <a:rPr lang="en-US" altLang="en-US" sz="2000" i="1" dirty="0" err="1">
                <a:solidFill>
                  <a:schemeClr val="tx1"/>
                </a:solidFill>
                <a:latin typeface="Times New Roman" pitchFamily="18" charset="0"/>
              </a:rPr>
              <a:t>Hội</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đủ</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mọi</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điều</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kiện</a:t>
            </a:r>
            <a:r>
              <a:rPr lang="en-US" altLang="en-US" sz="2000" i="1" dirty="0">
                <a:solidFill>
                  <a:schemeClr val="tx1"/>
                </a:solidFill>
                <a:latin typeface="Times New Roman" pitchFamily="18" charset="0"/>
              </a:rPr>
              <a:t>)</a:t>
            </a:r>
          </a:p>
        </p:txBody>
      </p:sp>
      <p:cxnSp>
        <p:nvCxnSpPr>
          <p:cNvPr id="7" name="Straight Arrow Connector 6"/>
          <p:cNvCxnSpPr>
            <a:stCxn id="4" idx="3"/>
            <a:endCxn id="5" idx="1"/>
          </p:cNvCxnSpPr>
          <p:nvPr/>
        </p:nvCxnSpPr>
        <p:spPr>
          <a:xfrm flipV="1">
            <a:off x="1888041" y="1924341"/>
            <a:ext cx="646565" cy="1028698"/>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3"/>
            <a:endCxn id="6" idx="1"/>
          </p:cNvCxnSpPr>
          <p:nvPr/>
        </p:nvCxnSpPr>
        <p:spPr>
          <a:xfrm>
            <a:off x="1888041" y="2953040"/>
            <a:ext cx="678974" cy="1069649"/>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180271" y="603917"/>
            <a:ext cx="2371290" cy="1115705"/>
          </a:xfrm>
          <a:prstGeom prst="roundRect">
            <a:avLst/>
          </a:prstGeom>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Nêu</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lịch</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sử</a:t>
            </a:r>
            <a:r>
              <a:rPr lang="en-US" altLang="en-US" sz="2100" b="1" dirty="0">
                <a:solidFill>
                  <a:schemeClr val="tx1"/>
                </a:solidFill>
                <a:latin typeface="Times New Roman" pitchFamily="18" charset="0"/>
              </a:rPr>
              <a:t> </a:t>
            </a:r>
            <a:r>
              <a:rPr lang="en-US" altLang="en-US" sz="2000" i="1" dirty="0">
                <a:solidFill>
                  <a:schemeClr val="tx1"/>
                </a:solidFill>
                <a:latin typeface="Times New Roman" pitchFamily="18" charset="0"/>
              </a:rPr>
              <a:t>(</a:t>
            </a:r>
            <a:r>
              <a:rPr lang="en-US" altLang="en-US" sz="2000" i="1" dirty="0" err="1">
                <a:solidFill>
                  <a:schemeClr val="tx1"/>
                </a:solidFill>
                <a:latin typeface="Times New Roman" pitchFamily="18" charset="0"/>
              </a:rPr>
              <a:t>Nhà</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Thương</a:t>
            </a:r>
            <a:r>
              <a:rPr lang="en-US" altLang="en-US" sz="2000" i="1" dirty="0">
                <a:solidFill>
                  <a:schemeClr val="tx1"/>
                </a:solidFill>
                <a:latin typeface="Times New Roman" pitchFamily="18" charset="0"/>
              </a:rPr>
              <a:t>, Chu </a:t>
            </a:r>
            <a:r>
              <a:rPr lang="en-US" altLang="en-US" sz="2000" i="1" dirty="0" err="1">
                <a:solidFill>
                  <a:schemeClr val="tx1"/>
                </a:solidFill>
                <a:latin typeface="Times New Roman" pitchFamily="18" charset="0"/>
              </a:rPr>
              <a:t>dời</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đô</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nên</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phát</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triển</a:t>
            </a:r>
            <a:r>
              <a:rPr lang="en-US" altLang="en-US" sz="2000" i="1" dirty="0">
                <a:solidFill>
                  <a:schemeClr val="tx1"/>
                </a:solidFill>
                <a:latin typeface="Times New Roman" pitchFamily="18" charset="0"/>
              </a:rPr>
              <a:t>)</a:t>
            </a:r>
          </a:p>
        </p:txBody>
      </p:sp>
      <p:sp>
        <p:nvSpPr>
          <p:cNvPr id="10" name="Rounded Rectangle 9"/>
          <p:cNvSpPr/>
          <p:nvPr/>
        </p:nvSpPr>
        <p:spPr>
          <a:xfrm>
            <a:off x="6151267" y="2149529"/>
            <a:ext cx="2441239" cy="994581"/>
          </a:xfrm>
          <a:prstGeom prst="roundRect">
            <a:avLst/>
          </a:prstGeom>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Thực</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tế</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nhà</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Đinh</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Lê</a:t>
            </a:r>
            <a:r>
              <a:rPr lang="en-US" altLang="en-US" sz="2100" b="1" dirty="0">
                <a:solidFill>
                  <a:schemeClr val="tx1"/>
                </a:solidFill>
                <a:latin typeface="Times New Roman" pitchFamily="18" charset="0"/>
              </a:rPr>
              <a:t>  </a:t>
            </a:r>
            <a:r>
              <a:rPr lang="en-US" altLang="en-US" sz="2000" i="1" dirty="0">
                <a:solidFill>
                  <a:schemeClr val="tx1"/>
                </a:solidFill>
                <a:latin typeface="Times New Roman" pitchFamily="18" charset="0"/>
              </a:rPr>
              <a:t>(</a:t>
            </a:r>
            <a:r>
              <a:rPr lang="en-US" altLang="en-US" sz="2000" i="1" dirty="0" err="1">
                <a:solidFill>
                  <a:schemeClr val="tx1"/>
                </a:solidFill>
                <a:latin typeface="Times New Roman" pitchFamily="18" charset="0"/>
              </a:rPr>
              <a:t>Không</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dời</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nên</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suy</a:t>
            </a:r>
            <a:r>
              <a:rPr lang="en-US" altLang="en-US" sz="2000" i="1" dirty="0">
                <a:solidFill>
                  <a:schemeClr val="tx1"/>
                </a:solidFill>
                <a:latin typeface="Times New Roman" pitchFamily="18" charset="0"/>
              </a:rPr>
              <a:t> </a:t>
            </a:r>
            <a:r>
              <a:rPr lang="en-US" altLang="en-US" sz="2000" i="1" dirty="0" err="1">
                <a:solidFill>
                  <a:schemeClr val="tx1"/>
                </a:solidFill>
                <a:latin typeface="Times New Roman" pitchFamily="18" charset="0"/>
              </a:rPr>
              <a:t>vong</a:t>
            </a:r>
            <a:r>
              <a:rPr lang="en-US" altLang="en-US" sz="2000" i="1" dirty="0">
                <a:solidFill>
                  <a:schemeClr val="tx1"/>
                </a:solidFill>
                <a:latin typeface="Times New Roman" pitchFamily="18" charset="0"/>
              </a:rPr>
              <a:t>)</a:t>
            </a:r>
          </a:p>
        </p:txBody>
      </p:sp>
      <p:cxnSp>
        <p:nvCxnSpPr>
          <p:cNvPr id="11" name="Straight Arrow Connector 10"/>
          <p:cNvCxnSpPr>
            <a:stCxn id="5" idx="3"/>
            <a:endCxn id="9" idx="1"/>
          </p:cNvCxnSpPr>
          <p:nvPr/>
        </p:nvCxnSpPr>
        <p:spPr>
          <a:xfrm flipV="1">
            <a:off x="5112328" y="1161769"/>
            <a:ext cx="1067945" cy="762573"/>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10" idx="1"/>
          </p:cNvCxnSpPr>
          <p:nvPr/>
        </p:nvCxnSpPr>
        <p:spPr>
          <a:xfrm>
            <a:off x="5112326" y="1924343"/>
            <a:ext cx="1038940" cy="722477"/>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163209" y="3522836"/>
            <a:ext cx="2441239" cy="994581"/>
          </a:xfrm>
          <a:prstGeom prst="roundRect">
            <a:avLst/>
          </a:prstGeom>
          <a:ln w="381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68579" tIns="34289" rIns="68579" bIns="34289" rtlCol="0" anchor="ctr"/>
          <a:lstStyle/>
          <a:p>
            <a:pPr algn="ctr" defTabSz="685783"/>
            <a:r>
              <a:rPr lang="en-US" altLang="en-US" sz="2100" b="1" dirty="0" err="1">
                <a:solidFill>
                  <a:schemeClr val="tx1"/>
                </a:solidFill>
                <a:latin typeface="Times New Roman" pitchFamily="18" charset="0"/>
              </a:rPr>
              <a:t>Lợi</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thế</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của</a:t>
            </a:r>
            <a:r>
              <a:rPr lang="en-US" altLang="en-US" sz="2100" b="1" dirty="0">
                <a:solidFill>
                  <a:schemeClr val="tx1"/>
                </a:solidFill>
                <a:latin typeface="Times New Roman" pitchFamily="18" charset="0"/>
              </a:rPr>
              <a:t> </a:t>
            </a:r>
            <a:r>
              <a:rPr lang="en-US" altLang="en-US" sz="2100" b="1" dirty="0" err="1">
                <a:solidFill>
                  <a:schemeClr val="tx1"/>
                </a:solidFill>
                <a:latin typeface="Times New Roman" pitchFamily="18" charset="0"/>
              </a:rPr>
              <a:t>Đại</a:t>
            </a:r>
            <a:r>
              <a:rPr lang="en-US" altLang="en-US" sz="2100" b="1" dirty="0">
                <a:solidFill>
                  <a:schemeClr val="tx1"/>
                </a:solidFill>
                <a:latin typeface="Times New Roman" pitchFamily="18" charset="0"/>
              </a:rPr>
              <a:t> La </a:t>
            </a:r>
            <a:r>
              <a:rPr lang="en-US" altLang="en-US" sz="2100" i="1" dirty="0">
                <a:solidFill>
                  <a:schemeClr val="tx1"/>
                </a:solidFill>
                <a:latin typeface="Times New Roman" pitchFamily="18" charset="0"/>
              </a:rPr>
              <a:t>(</a:t>
            </a:r>
            <a:r>
              <a:rPr lang="en-US" altLang="en-US" sz="2100" i="1" dirty="0" err="1">
                <a:solidFill>
                  <a:schemeClr val="tx1"/>
                </a:solidFill>
                <a:latin typeface="Times New Roman" pitchFamily="18" charset="0"/>
              </a:rPr>
              <a:t>Lý</a:t>
            </a:r>
            <a:r>
              <a:rPr lang="en-US" altLang="en-US" sz="2100" i="1" dirty="0">
                <a:solidFill>
                  <a:schemeClr val="tx1"/>
                </a:solidFill>
                <a:latin typeface="Times New Roman" pitchFamily="18" charset="0"/>
              </a:rPr>
              <a:t> </a:t>
            </a:r>
            <a:r>
              <a:rPr lang="en-US" altLang="en-US" sz="2100" i="1" dirty="0" err="1">
                <a:solidFill>
                  <a:schemeClr val="tx1"/>
                </a:solidFill>
                <a:latin typeface="Times New Roman" pitchFamily="18" charset="0"/>
              </a:rPr>
              <a:t>tưởng</a:t>
            </a:r>
            <a:r>
              <a:rPr lang="en-US" altLang="en-US" sz="2100" i="1" dirty="0">
                <a:solidFill>
                  <a:schemeClr val="tx1"/>
                </a:solidFill>
                <a:latin typeface="Times New Roman" pitchFamily="18" charset="0"/>
              </a:rPr>
              <a:t> </a:t>
            </a:r>
            <a:r>
              <a:rPr lang="en-US" altLang="en-US" sz="2100" i="1" dirty="0" err="1">
                <a:solidFill>
                  <a:schemeClr val="tx1"/>
                </a:solidFill>
                <a:latin typeface="Times New Roman" pitchFamily="18" charset="0"/>
              </a:rPr>
              <a:t>về</a:t>
            </a:r>
            <a:r>
              <a:rPr lang="en-US" altLang="en-US" sz="2100" i="1" dirty="0">
                <a:solidFill>
                  <a:schemeClr val="tx1"/>
                </a:solidFill>
                <a:latin typeface="Times New Roman" pitchFamily="18" charset="0"/>
              </a:rPr>
              <a:t> </a:t>
            </a:r>
            <a:r>
              <a:rPr lang="en-US" altLang="en-US" sz="2100" i="1" dirty="0" err="1">
                <a:solidFill>
                  <a:schemeClr val="tx1"/>
                </a:solidFill>
                <a:latin typeface="Times New Roman" pitchFamily="18" charset="0"/>
              </a:rPr>
              <a:t>mọi</a:t>
            </a:r>
            <a:r>
              <a:rPr lang="en-US" altLang="en-US" sz="2100" i="1" dirty="0">
                <a:solidFill>
                  <a:schemeClr val="tx1"/>
                </a:solidFill>
                <a:latin typeface="Times New Roman" pitchFamily="18" charset="0"/>
              </a:rPr>
              <a:t> </a:t>
            </a:r>
            <a:r>
              <a:rPr lang="en-US" altLang="en-US" sz="2100" i="1" dirty="0" err="1">
                <a:solidFill>
                  <a:schemeClr val="tx1"/>
                </a:solidFill>
                <a:latin typeface="Times New Roman" pitchFamily="18" charset="0"/>
              </a:rPr>
              <a:t>mặt</a:t>
            </a:r>
            <a:r>
              <a:rPr lang="en-US" altLang="en-US" sz="2100" i="1" dirty="0">
                <a:solidFill>
                  <a:schemeClr val="tx1"/>
                </a:solidFill>
                <a:latin typeface="Times New Roman" pitchFamily="18" charset="0"/>
              </a:rPr>
              <a:t>)</a:t>
            </a:r>
          </a:p>
        </p:txBody>
      </p:sp>
      <p:cxnSp>
        <p:nvCxnSpPr>
          <p:cNvPr id="14" name="Straight Arrow Connector 13"/>
          <p:cNvCxnSpPr>
            <a:stCxn id="9" idx="2"/>
            <a:endCxn id="10" idx="0"/>
          </p:cNvCxnSpPr>
          <p:nvPr/>
        </p:nvCxnSpPr>
        <p:spPr>
          <a:xfrm rot="16200000" flipH="1">
            <a:off x="7153947" y="1931590"/>
            <a:ext cx="429908" cy="5969"/>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13" idx="0"/>
          </p:cNvCxnSpPr>
          <p:nvPr/>
        </p:nvCxnSpPr>
        <p:spPr>
          <a:xfrm rot="16200000" flipH="1">
            <a:off x="7188493" y="3327501"/>
            <a:ext cx="378726" cy="11942"/>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13" idx="1"/>
          </p:cNvCxnSpPr>
          <p:nvPr/>
        </p:nvCxnSpPr>
        <p:spPr>
          <a:xfrm flipV="1">
            <a:off x="5143024" y="4020127"/>
            <a:ext cx="1020183" cy="2563"/>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92696" y="280268"/>
            <a:ext cx="8723741" cy="923330"/>
          </a:xfrm>
          <a:prstGeom prst="rect">
            <a:avLst/>
          </a:prstGeom>
          <a:noFill/>
        </p:spPr>
        <p:txBody>
          <a:bodyPr wrap="square" rtlCol="0">
            <a:spAutoFit/>
          </a:bodyPr>
          <a:lstStyle/>
          <a:p>
            <a:pPr algn="ctr">
              <a:lnSpc>
                <a:spcPct val="90000"/>
              </a:lnSpc>
            </a:pPr>
            <a:r>
              <a:rPr lang="en-US" sz="6000" smtClean="0">
                <a:latin typeface="Amazone" pitchFamily="66" charset="0"/>
              </a:rPr>
              <a:t>Chiếu dời đô</a:t>
            </a:r>
            <a:endParaRPr lang="en-US" sz="6000" dirty="0">
              <a:latin typeface="Amazone" pitchFamily="66" charset="0"/>
            </a:endParaRPr>
          </a:p>
        </p:txBody>
      </p:sp>
    </p:spTree>
    <p:extLst>
      <p:ext uri="{BB962C8B-B14F-4D97-AF65-F5344CB8AC3E}">
        <p14:creationId xmlns:p14="http://schemas.microsoft.com/office/powerpoint/2010/main" val="28640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par>
                                <p:cTn id="48" presetID="9"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48474"/>
            <a:ext cx="3753205" cy="369332"/>
            <a:chOff x="-178462" y="1828800"/>
            <a:chExt cx="10009850" cy="984884"/>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642"/>
              <a:endParaRPr lang="en-US" sz="1600">
                <a:solidFill>
                  <a:prstClr val="white"/>
                </a:solidFill>
              </a:endParaRPr>
            </a:p>
          </p:txBody>
        </p:sp>
        <p:sp>
          <p:nvSpPr>
            <p:cNvPr id="6" name="TextBox 5"/>
            <p:cNvSpPr txBox="1"/>
            <p:nvPr/>
          </p:nvSpPr>
          <p:spPr>
            <a:xfrm>
              <a:off x="85074" y="1828800"/>
              <a:ext cx="1631858" cy="984884"/>
            </a:xfrm>
            <a:prstGeom prst="rect">
              <a:avLst/>
            </a:prstGeom>
            <a:noFill/>
          </p:spPr>
          <p:txBody>
            <a:bodyPr wrap="square" rtlCol="0">
              <a:spAutoFit/>
            </a:bodyPr>
            <a:lstStyle/>
            <a:p>
              <a:pPr algn="ctr" defTabSz="80764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84"/>
            </a:xfrm>
            <a:prstGeom prst="rect">
              <a:avLst/>
            </a:prstGeom>
            <a:noFill/>
          </p:spPr>
          <p:txBody>
            <a:bodyPr wrap="square" rtlCol="0">
              <a:spAutoFit/>
            </a:bodyPr>
            <a:lstStyle/>
            <a:p>
              <a:pPr defTabSz="807642"/>
              <a:r>
                <a:rPr lang="en-US" b="1">
                  <a:solidFill>
                    <a:srgbClr val="31859C"/>
                  </a:solidFill>
                  <a:latin typeface="Tahoma" panose="020B0604030504040204" pitchFamily="34" charset="0"/>
                  <a:cs typeface="Tahoma" panose="020B0604030504040204" pitchFamily="34" charset="0"/>
                </a:rPr>
                <a:t>TỔNG KẾT</a:t>
              </a:r>
            </a:p>
          </p:txBody>
        </p:sp>
      </p:grpSp>
      <p:sp>
        <p:nvSpPr>
          <p:cNvPr id="19" name="Rectangle 18"/>
          <p:cNvSpPr/>
          <p:nvPr/>
        </p:nvSpPr>
        <p:spPr>
          <a:xfrm>
            <a:off x="224854" y="1047436"/>
            <a:ext cx="6939434" cy="1257300"/>
          </a:xfrm>
          <a:prstGeom prst="rect">
            <a:avLst/>
          </a:prstGeom>
          <a:solidFill>
            <a:schemeClr val="bg1">
              <a:alpha val="53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167" tIns="17087" rIns="34167" bIns="17087"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endParaRPr lang="en-US" sz="4400">
              <a:solidFill>
                <a:prstClr val="white"/>
              </a:solidFill>
              <a:latin typeface="Times New Roman" pitchFamily="18" charset="0"/>
              <a:cs typeface="Times New Roman" pitchFamily="18" charset="0"/>
            </a:endParaRPr>
          </a:p>
        </p:txBody>
      </p:sp>
      <p:grpSp>
        <p:nvGrpSpPr>
          <p:cNvPr id="20" name="Group 16"/>
          <p:cNvGrpSpPr/>
          <p:nvPr/>
        </p:nvGrpSpPr>
        <p:grpSpPr>
          <a:xfrm>
            <a:off x="202008" y="1042932"/>
            <a:ext cx="6953527" cy="308610"/>
            <a:chOff x="13964940" y="9313870"/>
            <a:chExt cx="17809420" cy="729160"/>
          </a:xfrm>
        </p:grpSpPr>
        <p:sp>
          <p:nvSpPr>
            <p:cNvPr id="21" name="Rectangle 20"/>
            <p:cNvSpPr/>
            <p:nvPr/>
          </p:nvSpPr>
          <p:spPr>
            <a:xfrm>
              <a:off x="15253603" y="9313870"/>
              <a:ext cx="16520757" cy="7291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defTabSz="341698">
                <a:spcBef>
                  <a:spcPts val="450"/>
                </a:spcBef>
                <a:defRPr/>
              </a:pPr>
              <a:r>
                <a:rPr lang="en-US" sz="2000" b="1" kern="0">
                  <a:solidFill>
                    <a:prstClr val="white"/>
                  </a:solidFill>
                  <a:latin typeface="Times New Roman" pitchFamily="18" charset="0"/>
                  <a:cs typeface="Times New Roman" pitchFamily="18" charset="0"/>
                </a:rPr>
                <a:t>NỘI DUNG</a:t>
              </a:r>
            </a:p>
          </p:txBody>
        </p:sp>
        <p:sp>
          <p:nvSpPr>
            <p:cNvPr id="22" name="Rectangle 21"/>
            <p:cNvSpPr/>
            <p:nvPr/>
          </p:nvSpPr>
          <p:spPr>
            <a:xfrm>
              <a:off x="13964940" y="9313870"/>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r>
                <a:rPr lang="en-US" sz="1800" b="1">
                  <a:solidFill>
                    <a:prstClr val="white"/>
                  </a:solidFill>
                  <a:latin typeface="Times New Roman" pitchFamily="18" charset="0"/>
                  <a:ea typeface="Tahoma" panose="020B0604030504040204" pitchFamily="34" charset="0"/>
                  <a:cs typeface="Times New Roman" pitchFamily="18" charset="0"/>
                </a:rPr>
                <a:t>1</a:t>
              </a:r>
              <a:endParaRPr lang="en-US" sz="1500" b="1">
                <a:solidFill>
                  <a:prstClr val="white"/>
                </a:solidFill>
                <a:latin typeface="Times New Roman" pitchFamily="18" charset="0"/>
                <a:ea typeface="Tahoma" panose="020B0604030504040204" pitchFamily="34" charset="0"/>
                <a:cs typeface="Times New Roman" pitchFamily="18" charset="0"/>
              </a:endParaRPr>
            </a:p>
          </p:txBody>
        </p:sp>
      </p:grpSp>
      <p:sp>
        <p:nvSpPr>
          <p:cNvPr id="23" name="Rectangle 22"/>
          <p:cNvSpPr/>
          <p:nvPr/>
        </p:nvSpPr>
        <p:spPr>
          <a:xfrm>
            <a:off x="728870" y="1402973"/>
            <a:ext cx="6210234" cy="865504"/>
          </a:xfrm>
          <a:prstGeom prst="rect">
            <a:avLst/>
          </a:prstGeom>
        </p:spPr>
        <p:txBody>
          <a:bodyPr wrap="square" lIns="34167" tIns="17087" rIns="34167" bIns="17087">
            <a:spAutoFit/>
          </a:bodyPr>
          <a:lstStyle/>
          <a:p>
            <a:pPr marL="285750" indent="-285750" algn="just">
              <a:buFont typeface="Wingdings" pitchFamily="2" charset="2"/>
              <a:buChar char="§"/>
            </a:pPr>
            <a:r>
              <a:rPr lang="en-US" altLang="en-US" b="1" smtClean="0">
                <a:latin typeface="Times New Roman" pitchFamily="18" charset="0"/>
              </a:rPr>
              <a:t>Bài chiếu phản ánh khát vọng của nhân dân về một đất nước độc lập, thống nhất, đồng thời phản ánh ý chí tự cường của dân tộc Đại Việt đang trên đà lớn mạnh.</a:t>
            </a:r>
            <a:endParaRPr lang="en-US" altLang="en-US" b="1" dirty="0">
              <a:latin typeface="Times New Roman" pitchFamily="18" charset="0"/>
            </a:endParaRPr>
          </a:p>
        </p:txBody>
      </p:sp>
      <p:sp>
        <p:nvSpPr>
          <p:cNvPr id="24" name="Rectangle 23"/>
          <p:cNvSpPr/>
          <p:nvPr/>
        </p:nvSpPr>
        <p:spPr>
          <a:xfrm>
            <a:off x="201989" y="2443111"/>
            <a:ext cx="6939434" cy="2000847"/>
          </a:xfrm>
          <a:prstGeom prst="rect">
            <a:avLst/>
          </a:prstGeom>
          <a:solidFill>
            <a:schemeClr val="bg1">
              <a:alpha val="53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167" tIns="17087" rIns="34167" bIns="17087"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endParaRPr lang="en-US" sz="4400">
              <a:solidFill>
                <a:prstClr val="white"/>
              </a:solidFill>
              <a:latin typeface="Times New Roman" pitchFamily="18" charset="0"/>
              <a:cs typeface="Times New Roman" pitchFamily="18" charset="0"/>
            </a:endParaRPr>
          </a:p>
        </p:txBody>
      </p:sp>
      <p:grpSp>
        <p:nvGrpSpPr>
          <p:cNvPr id="25" name="Group 16"/>
          <p:cNvGrpSpPr/>
          <p:nvPr/>
        </p:nvGrpSpPr>
        <p:grpSpPr>
          <a:xfrm>
            <a:off x="224853" y="2443107"/>
            <a:ext cx="6921822" cy="308612"/>
            <a:chOff x="13964940" y="9313870"/>
            <a:chExt cx="17728218" cy="729164"/>
          </a:xfrm>
        </p:grpSpPr>
        <p:sp>
          <p:nvSpPr>
            <p:cNvPr id="26" name="Rectangle 25"/>
            <p:cNvSpPr/>
            <p:nvPr/>
          </p:nvSpPr>
          <p:spPr>
            <a:xfrm>
              <a:off x="15172401" y="9313874"/>
              <a:ext cx="16520757" cy="7291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r>
                <a:rPr lang="en-US" sz="2000" b="1">
                  <a:solidFill>
                    <a:prstClr val="white"/>
                  </a:solidFill>
                  <a:latin typeface="Times New Roman" pitchFamily="18" charset="0"/>
                  <a:cs typeface="Times New Roman" pitchFamily="18" charset="0"/>
                </a:rPr>
                <a:t>NGHỆ THUẬT</a:t>
              </a:r>
              <a:endParaRPr lang="en-US" sz="2000" b="1" dirty="0">
                <a:solidFill>
                  <a:prstClr val="white"/>
                </a:solidFill>
                <a:latin typeface="Times New Roman" pitchFamily="18" charset="0"/>
                <a:cs typeface="Times New Roman" pitchFamily="18" charset="0"/>
              </a:endParaRPr>
            </a:p>
          </p:txBody>
        </p:sp>
        <p:sp>
          <p:nvSpPr>
            <p:cNvPr id="27" name="Rectangle 26"/>
            <p:cNvSpPr/>
            <p:nvPr/>
          </p:nvSpPr>
          <p:spPr>
            <a:xfrm>
              <a:off x="13964940" y="9313870"/>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6780" rtl="0" eaLnBrk="1" latinLnBrk="0" hangingPunct="1">
                <a:defRPr sz="4300" kern="1200">
                  <a:solidFill>
                    <a:schemeClr val="lt1"/>
                  </a:solidFill>
                  <a:latin typeface="+mn-lt"/>
                  <a:ea typeface="+mn-ea"/>
                  <a:cs typeface="+mn-cs"/>
                </a:defRPr>
              </a:lvl1pPr>
              <a:lvl2pPr marL="1088390" algn="l" defTabSz="2176780" rtl="0" eaLnBrk="1" latinLnBrk="0" hangingPunct="1">
                <a:defRPr sz="4300" kern="1200">
                  <a:solidFill>
                    <a:schemeClr val="lt1"/>
                  </a:solidFill>
                  <a:latin typeface="+mn-lt"/>
                  <a:ea typeface="+mn-ea"/>
                  <a:cs typeface="+mn-cs"/>
                </a:defRPr>
              </a:lvl2pPr>
              <a:lvl3pPr marL="2177415" algn="l" defTabSz="2176780" rtl="0" eaLnBrk="1" latinLnBrk="0" hangingPunct="1">
                <a:defRPr sz="4300" kern="1200">
                  <a:solidFill>
                    <a:schemeClr val="lt1"/>
                  </a:solidFill>
                  <a:latin typeface="+mn-lt"/>
                  <a:ea typeface="+mn-ea"/>
                  <a:cs typeface="+mn-cs"/>
                </a:defRPr>
              </a:lvl3pPr>
              <a:lvl4pPr marL="3265805" algn="l" defTabSz="2176780" rtl="0" eaLnBrk="1" latinLnBrk="0" hangingPunct="1">
                <a:defRPr sz="4300" kern="1200">
                  <a:solidFill>
                    <a:schemeClr val="lt1"/>
                  </a:solidFill>
                  <a:latin typeface="+mn-lt"/>
                  <a:ea typeface="+mn-ea"/>
                  <a:cs typeface="+mn-cs"/>
                </a:defRPr>
              </a:lvl4pPr>
              <a:lvl5pPr marL="4354830" algn="l" defTabSz="2176780" rtl="0" eaLnBrk="1" latinLnBrk="0" hangingPunct="1">
                <a:defRPr sz="4300" kern="1200">
                  <a:solidFill>
                    <a:schemeClr val="lt1"/>
                  </a:solidFill>
                  <a:latin typeface="+mn-lt"/>
                  <a:ea typeface="+mn-ea"/>
                  <a:cs typeface="+mn-cs"/>
                </a:defRPr>
              </a:lvl5pPr>
              <a:lvl6pPr marL="5443220" algn="l" defTabSz="2176780" rtl="0" eaLnBrk="1" latinLnBrk="0" hangingPunct="1">
                <a:defRPr sz="4300" kern="1200">
                  <a:solidFill>
                    <a:schemeClr val="lt1"/>
                  </a:solidFill>
                  <a:latin typeface="+mn-lt"/>
                  <a:ea typeface="+mn-ea"/>
                  <a:cs typeface="+mn-cs"/>
                </a:defRPr>
              </a:lvl6pPr>
              <a:lvl7pPr marL="6531610" algn="l" defTabSz="2176780" rtl="0" eaLnBrk="1" latinLnBrk="0" hangingPunct="1">
                <a:defRPr sz="4300" kern="1200">
                  <a:solidFill>
                    <a:schemeClr val="lt1"/>
                  </a:solidFill>
                  <a:latin typeface="+mn-lt"/>
                  <a:ea typeface="+mn-ea"/>
                  <a:cs typeface="+mn-cs"/>
                </a:defRPr>
              </a:lvl7pPr>
              <a:lvl8pPr marL="7620635" algn="l" defTabSz="2176780" rtl="0" eaLnBrk="1" latinLnBrk="0" hangingPunct="1">
                <a:defRPr sz="4300" kern="1200">
                  <a:solidFill>
                    <a:schemeClr val="lt1"/>
                  </a:solidFill>
                  <a:latin typeface="+mn-lt"/>
                  <a:ea typeface="+mn-ea"/>
                  <a:cs typeface="+mn-cs"/>
                </a:defRPr>
              </a:lvl8pPr>
              <a:lvl9pPr marL="8709025" algn="l" defTabSz="2176780" rtl="0" eaLnBrk="1" latinLnBrk="0" hangingPunct="1">
                <a:defRPr sz="4300" kern="1200">
                  <a:solidFill>
                    <a:schemeClr val="lt1"/>
                  </a:solidFill>
                  <a:latin typeface="+mn-lt"/>
                  <a:ea typeface="+mn-ea"/>
                  <a:cs typeface="+mn-cs"/>
                </a:defRPr>
              </a:lvl9pPr>
            </a:lstStyle>
            <a:p>
              <a:pPr algn="ctr"/>
              <a:r>
                <a:rPr lang="en-US" sz="1800" b="1">
                  <a:solidFill>
                    <a:prstClr val="white"/>
                  </a:solidFill>
                  <a:latin typeface="Times New Roman" pitchFamily="18" charset="0"/>
                  <a:ea typeface="Tahoma" panose="020B0604030504040204" pitchFamily="34" charset="0"/>
                  <a:cs typeface="Times New Roman" pitchFamily="18" charset="0"/>
                </a:rPr>
                <a:t>2</a:t>
              </a:r>
              <a:endParaRPr lang="en-US" sz="1500" b="1">
                <a:solidFill>
                  <a:prstClr val="white"/>
                </a:solidFill>
                <a:latin typeface="Times New Roman" pitchFamily="18" charset="0"/>
                <a:ea typeface="Tahoma" panose="020B0604030504040204" pitchFamily="34" charset="0"/>
                <a:cs typeface="Times New Roman" pitchFamily="18" charset="0"/>
              </a:endParaRPr>
            </a:p>
          </p:txBody>
        </p:sp>
      </p:grpSp>
      <p:sp>
        <p:nvSpPr>
          <p:cNvPr id="2" name="Rectangle 1"/>
          <p:cNvSpPr/>
          <p:nvPr/>
        </p:nvSpPr>
        <p:spPr>
          <a:xfrm>
            <a:off x="720079" y="2938947"/>
            <a:ext cx="6084168" cy="1200329"/>
          </a:xfrm>
          <a:prstGeom prst="rect">
            <a:avLst/>
          </a:prstGeom>
        </p:spPr>
        <p:txBody>
          <a:bodyPr wrap="square">
            <a:spAutoFit/>
          </a:bodyPr>
          <a:lstStyle/>
          <a:p>
            <a:pPr marL="285750" indent="-285750">
              <a:buFont typeface="Wingdings" pitchFamily="2" charset="2"/>
              <a:buChar char="§"/>
            </a:pPr>
            <a:r>
              <a:rPr lang="vi-VN" b="1">
                <a:latin typeface="+mj-lt"/>
              </a:rPr>
              <a:t>Lập luận chặt chẽ, logic, chứng cứ xác thực tạo ra sức thuyết phục mạnh mẽ</a:t>
            </a:r>
          </a:p>
          <a:p>
            <a:pPr marL="285750" indent="-285750">
              <a:buFont typeface="Wingdings" pitchFamily="2" charset="2"/>
              <a:buChar char="§"/>
            </a:pPr>
            <a:r>
              <a:rPr lang="vi-VN" b="1" smtClean="0">
                <a:latin typeface="+mj-lt"/>
              </a:rPr>
              <a:t>Câu </a:t>
            </a:r>
            <a:r>
              <a:rPr lang="vi-VN" b="1">
                <a:latin typeface="+mj-lt"/>
              </a:rPr>
              <a:t>văn biền ngẫu tạo nhịp điệu</a:t>
            </a:r>
          </a:p>
          <a:p>
            <a:pPr marL="285750" indent="-285750">
              <a:buFont typeface="Wingdings" pitchFamily="2" charset="2"/>
              <a:buChar char="§"/>
            </a:pPr>
            <a:r>
              <a:rPr lang="vi-VN" b="1" smtClean="0">
                <a:latin typeface="+mj-lt"/>
              </a:rPr>
              <a:t> Sự kết </a:t>
            </a:r>
            <a:r>
              <a:rPr lang="vi-VN" b="1">
                <a:latin typeface="+mj-lt"/>
              </a:rPr>
              <a:t>hợp hài hòa giữa lí và tình</a:t>
            </a:r>
          </a:p>
        </p:txBody>
      </p:sp>
      <p:pic>
        <p:nvPicPr>
          <p:cNvPr id="31" name="Picture 30"/>
          <p:cNvPicPr>
            <a:picLocks noChangeAspect="1"/>
          </p:cNvPicPr>
          <p:nvPr/>
        </p:nvPicPr>
        <p:blipFill>
          <a:blip r:embed="rId2">
            <a:extLst>
              <a:ext uri="{BEBA8EAE-BF5A-486C-A8C5-ECC9F3942E4B}">
                <a14:imgProps xmlns:a14="http://schemas.microsoft.com/office/drawing/2010/main">
                  <a14:imgLayer r:embed="rId3">
                    <a14:imgEffect>
                      <a14:backgroundRemoval t="10000" b="100000" l="51818" r="97273">
                        <a14:foregroundMark x1="63545" y1="25000" x2="62727" y2="27727"/>
                        <a14:foregroundMark x1="57273" y1="56818" x2="57364" y2="57424"/>
                      </a14:backgroundRemoval>
                    </a14:imgEffect>
                  </a14:imgLayer>
                </a14:imgProps>
              </a:ext>
              <a:ext uri="{28A0092B-C50C-407E-A947-70E740481C1C}">
                <a14:useLocalDpi xmlns:a14="http://schemas.microsoft.com/office/drawing/2010/main" val="0"/>
              </a:ext>
            </a:extLst>
          </a:blip>
          <a:stretch>
            <a:fillRect/>
          </a:stretch>
        </p:blipFill>
        <p:spPr>
          <a:xfrm>
            <a:off x="3203848" y="863699"/>
            <a:ext cx="6158458" cy="4300339"/>
          </a:xfrm>
          <a:prstGeom prst="rect">
            <a:avLst/>
          </a:prstGeom>
        </p:spPr>
      </p:pic>
    </p:spTree>
    <p:extLst>
      <p:ext uri="{BB962C8B-B14F-4D97-AF65-F5344CB8AC3E}">
        <p14:creationId xmlns:p14="http://schemas.microsoft.com/office/powerpoint/2010/main" val="3428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1000"/>
                                        <p:tgtEl>
                                          <p:spTgt spid="2">
                                            <p:txEl>
                                              <p:pRg st="0" end="0"/>
                                            </p:txEl>
                                          </p:spTgt>
                                        </p:tgtEl>
                                      </p:cBhvr>
                                    </p:animEffect>
                                    <p:anim calcmode="lin" valueType="num">
                                      <p:cBhvr>
                                        <p:cTn id="2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1000"/>
                                        <p:tgtEl>
                                          <p:spTgt spid="2">
                                            <p:txEl>
                                              <p:pRg st="1" end="1"/>
                                            </p:txEl>
                                          </p:spTgt>
                                        </p:tgtEl>
                                      </p:cBhvr>
                                    </p:animEffect>
                                    <p:anim calcmode="lin" valueType="num">
                                      <p:cBhvr>
                                        <p:cTn id="3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fade">
                                      <p:cBhvr>
                                        <p:cTn id="40" dur="1000"/>
                                        <p:tgtEl>
                                          <p:spTgt spid="2">
                                            <p:txEl>
                                              <p:pRg st="2" end="2"/>
                                            </p:txEl>
                                          </p:spTgt>
                                        </p:tgtEl>
                                      </p:cBhvr>
                                    </p:animEffect>
                                    <p:anim calcmode="lin" valueType="num">
                                      <p:cBhvr>
                                        <p:cTn id="4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305" y="320436"/>
            <a:ext cx="8005313" cy="450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46054" y="915566"/>
            <a:ext cx="3798154" cy="1300354"/>
          </a:xfrm>
          <a:prstGeom prst="rect">
            <a:avLst/>
          </a:prstGeom>
          <a:noFill/>
        </p:spPr>
        <p:txBody>
          <a:bodyPr wrap="none" lIns="68579" tIns="34289" rIns="68579" bIns="34289" rtlCol="0">
            <a:spAutoFit/>
          </a:bodyPr>
          <a:lstStyle/>
          <a:p>
            <a:pPr defTabSz="685783"/>
            <a:r>
              <a:rPr lang="en-US" sz="8000" b="1" dirty="0" err="1">
                <a:latin typeface="Amazone" pitchFamily="66" charset="0"/>
              </a:rPr>
              <a:t>Nhập</a:t>
            </a:r>
            <a:r>
              <a:rPr lang="en-US" sz="8000" b="1" dirty="0">
                <a:latin typeface="Amazone" pitchFamily="66" charset="0"/>
              </a:rPr>
              <a:t> </a:t>
            </a:r>
            <a:r>
              <a:rPr lang="en-US" sz="8000" b="1" dirty="0" err="1">
                <a:latin typeface="Amazone" pitchFamily="66" charset="0"/>
              </a:rPr>
              <a:t>vai</a:t>
            </a:r>
            <a:endParaRPr lang="en-US" sz="8000" b="1" dirty="0">
              <a:latin typeface="Amazone" pitchFamily="66" charset="0"/>
            </a:endParaRPr>
          </a:p>
        </p:txBody>
      </p:sp>
      <p:sp>
        <p:nvSpPr>
          <p:cNvPr id="6" name="TextBox 5"/>
          <p:cNvSpPr txBox="1"/>
          <p:nvPr/>
        </p:nvSpPr>
        <p:spPr>
          <a:xfrm>
            <a:off x="2228833" y="2139702"/>
            <a:ext cx="4632595" cy="1546575"/>
          </a:xfrm>
          <a:prstGeom prst="rect">
            <a:avLst/>
          </a:prstGeom>
          <a:noFill/>
        </p:spPr>
        <p:txBody>
          <a:bodyPr wrap="square" lIns="68579" tIns="34289" rIns="68579" bIns="34289" rtlCol="0">
            <a:spAutoFit/>
          </a:bodyPr>
          <a:lstStyle/>
          <a:p>
            <a:pPr defTabSz="685783"/>
            <a:r>
              <a:rPr lang="en-US" sz="2400" b="1" i="1" dirty="0" err="1">
                <a:solidFill>
                  <a:prstClr val="black"/>
                </a:solidFill>
                <a:latin typeface="Times New Roman" pitchFamily="18" charset="0"/>
                <a:cs typeface="Times New Roman" pitchFamily="18" charset="0"/>
              </a:rPr>
              <a:t>Giả</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sử</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em</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là</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vua</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của</a:t>
            </a:r>
            <a:r>
              <a:rPr lang="en-US" sz="2400" b="1" i="1" dirty="0">
                <a:solidFill>
                  <a:prstClr val="black"/>
                </a:solidFill>
                <a:latin typeface="Times New Roman" pitchFamily="18" charset="0"/>
                <a:cs typeface="Times New Roman" pitchFamily="18" charset="0"/>
              </a:rPr>
              <a:t> </a:t>
            </a:r>
            <a:r>
              <a:rPr lang="en-US" sz="2400" b="1" i="1" err="1">
                <a:solidFill>
                  <a:prstClr val="black"/>
                </a:solidFill>
                <a:latin typeface="Times New Roman" pitchFamily="18" charset="0"/>
                <a:cs typeface="Times New Roman" pitchFamily="18" charset="0"/>
              </a:rPr>
              <a:t>nước</a:t>
            </a:r>
            <a:r>
              <a:rPr lang="en-US" sz="2400" b="1" i="1">
                <a:solidFill>
                  <a:prstClr val="black"/>
                </a:solidFill>
                <a:latin typeface="Times New Roman" pitchFamily="18" charset="0"/>
                <a:cs typeface="Times New Roman" pitchFamily="18" charset="0"/>
              </a:rPr>
              <a:t> </a:t>
            </a:r>
            <a:r>
              <a:rPr lang="en-US" sz="2400" b="1" i="1" smtClean="0">
                <a:solidFill>
                  <a:prstClr val="black"/>
                </a:solidFill>
                <a:latin typeface="Times New Roman" pitchFamily="18" charset="0"/>
                <a:cs typeface="Times New Roman" pitchFamily="18" charset="0"/>
              </a:rPr>
              <a:t>8.... </a:t>
            </a:r>
            <a:r>
              <a:rPr lang="en-US" sz="2400" b="1" i="1" dirty="0" err="1">
                <a:solidFill>
                  <a:prstClr val="black"/>
                </a:solidFill>
                <a:latin typeface="Times New Roman" pitchFamily="18" charset="0"/>
                <a:cs typeface="Times New Roman" pitchFamily="18" charset="0"/>
              </a:rPr>
              <a:t>Hãy</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suy</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nghĩ</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và</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viết</a:t>
            </a:r>
            <a:r>
              <a:rPr lang="en-US" sz="2400" b="1" i="1" dirty="0">
                <a:solidFill>
                  <a:prstClr val="black"/>
                </a:solidFill>
                <a:latin typeface="Times New Roman" pitchFamily="18" charset="0"/>
                <a:cs typeface="Times New Roman" pitchFamily="18" charset="0"/>
              </a:rPr>
              <a:t> 1 </a:t>
            </a:r>
            <a:r>
              <a:rPr lang="en-US" sz="2400" b="1" i="1" dirty="0" err="1">
                <a:solidFill>
                  <a:prstClr val="black"/>
                </a:solidFill>
                <a:latin typeface="Times New Roman" pitchFamily="18" charset="0"/>
                <a:cs typeface="Times New Roman" pitchFamily="18" charset="0"/>
              </a:rPr>
              <a:t>bài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chiếu</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ngắn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để</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cải</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thiện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tình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hình</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học</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tập</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kỉ</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luật</a:t>
            </a:r>
            <a:r>
              <a:rPr lang="en-US" sz="2400" b="1" i="1" dirty="0">
                <a:solidFill>
                  <a:prstClr val="black"/>
                </a:solidFill>
                <a:latin typeface="Times New Roman" pitchFamily="18" charset="0"/>
                <a:cs typeface="Times New Roman" pitchFamily="18" charset="0"/>
              </a:rPr>
              <a:t> </a:t>
            </a:r>
            <a:r>
              <a:rPr lang="en-US" sz="2400" b="1" i="1" err="1">
                <a:solidFill>
                  <a:prstClr val="black"/>
                </a:solidFill>
                <a:latin typeface="Times New Roman" pitchFamily="18" charset="0"/>
                <a:cs typeface="Times New Roman" pitchFamily="18" charset="0"/>
              </a:rPr>
              <a:t>của</a:t>
            </a:r>
            <a:r>
              <a:rPr lang="en-US" sz="2400" b="1" i="1">
                <a:solidFill>
                  <a:prstClr val="black"/>
                </a:solidFill>
                <a:latin typeface="Times New Roman" pitchFamily="18" charset="0"/>
                <a:cs typeface="Times New Roman" pitchFamily="18" charset="0"/>
              </a:rPr>
              <a:t> </a:t>
            </a:r>
            <a:r>
              <a:rPr lang="en-US" sz="2400" b="1" i="1" smtClean="0">
                <a:solidFill>
                  <a:prstClr val="black"/>
                </a:solidFill>
                <a:latin typeface="Times New Roman" pitchFamily="18" charset="0"/>
                <a:cs typeface="Times New Roman" pitchFamily="18" charset="0"/>
              </a:rPr>
              <a:t>lớp?</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8227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280268"/>
            <a:ext cx="8928992" cy="701731"/>
          </a:xfrm>
          <a:prstGeom prst="rect">
            <a:avLst/>
          </a:prstGeom>
          <a:noFill/>
        </p:spPr>
        <p:txBody>
          <a:bodyPr wrap="square" rtlCol="0">
            <a:spAutoFit/>
          </a:bodyPr>
          <a:lstStyle/>
          <a:p>
            <a:pPr algn="ctr">
              <a:lnSpc>
                <a:spcPct val="90000"/>
              </a:lnSpc>
            </a:pPr>
            <a:r>
              <a:rPr lang="en-US" sz="4400" smtClean="0">
                <a:latin typeface="Amazone" pitchFamily="66" charset="0"/>
              </a:rPr>
              <a:t>Tích hợp Liên môn Giaó dục quốc phòng</a:t>
            </a:r>
            <a:endParaRPr lang="en-US" sz="4400" dirty="0">
              <a:latin typeface="Amazone"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46" y="843558"/>
            <a:ext cx="3040193" cy="4299942"/>
          </a:xfrm>
          <a:prstGeom prst="rect">
            <a:avLst/>
          </a:prstGeom>
        </p:spPr>
      </p:pic>
      <p:pic>
        <p:nvPicPr>
          <p:cNvPr id="6" name="Picture 2" descr="Kết quả hình ảnh cho bản đồ thành đại la"/>
          <p:cNvPicPr>
            <a:picLocks noChangeAspect="1" noChangeArrowheads="1"/>
          </p:cNvPicPr>
          <p:nvPr/>
        </p:nvPicPr>
        <p:blipFill>
          <a:blip r:embed="rId3"/>
          <a:srcRect/>
          <a:stretch>
            <a:fillRect/>
          </a:stretch>
        </p:blipFill>
        <p:spPr bwMode="auto">
          <a:xfrm>
            <a:off x="3872490" y="1131590"/>
            <a:ext cx="4227902" cy="3860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30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280268"/>
            <a:ext cx="8928992" cy="701731"/>
          </a:xfrm>
          <a:prstGeom prst="rect">
            <a:avLst/>
          </a:prstGeom>
          <a:noFill/>
        </p:spPr>
        <p:txBody>
          <a:bodyPr wrap="square" rtlCol="0">
            <a:spAutoFit/>
          </a:bodyPr>
          <a:lstStyle/>
          <a:p>
            <a:pPr algn="ctr">
              <a:lnSpc>
                <a:spcPct val="90000"/>
              </a:lnSpc>
            </a:pPr>
            <a:r>
              <a:rPr lang="en-US" sz="4400" smtClean="0">
                <a:latin typeface="Amazone" pitchFamily="66" charset="0"/>
              </a:rPr>
              <a:t>Tích hợp Liên môn Giaó dục quốc phòng</a:t>
            </a:r>
            <a:endParaRPr lang="en-US" sz="4400" dirty="0">
              <a:latin typeface="Amazone"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203598"/>
            <a:ext cx="3347864" cy="3600400"/>
          </a:xfrm>
          <a:prstGeom prst="rect">
            <a:avLst/>
          </a:prstGeom>
        </p:spPr>
      </p:pic>
      <p:sp>
        <p:nvSpPr>
          <p:cNvPr id="6" name="TextBox 5"/>
          <p:cNvSpPr txBox="1"/>
          <p:nvPr/>
        </p:nvSpPr>
        <p:spPr>
          <a:xfrm>
            <a:off x="539552" y="1275606"/>
            <a:ext cx="4608512" cy="3970318"/>
          </a:xfrm>
          <a:prstGeom prst="rect">
            <a:avLst/>
          </a:prstGeom>
          <a:noFill/>
        </p:spPr>
        <p:txBody>
          <a:bodyPr wrap="square" rtlCol="0">
            <a:spAutoFit/>
          </a:bodyPr>
          <a:lstStyle/>
          <a:p>
            <a:pPr>
              <a:lnSpc>
                <a:spcPct val="150000"/>
              </a:lnSpc>
            </a:pPr>
            <a:r>
              <a:rPr lang="en-US" sz="2400" b="1" i="1" smtClean="0">
                <a:latin typeface="Times New Roman" pitchFamily="18" charset="0"/>
                <a:cs typeface="Times New Roman" pitchFamily="18" charset="0"/>
              </a:rPr>
              <a:t>- Phải có tầm nhìn chiến lược</a:t>
            </a:r>
          </a:p>
          <a:p>
            <a:pPr>
              <a:lnSpc>
                <a:spcPct val="150000"/>
              </a:lnSpc>
            </a:pPr>
            <a:r>
              <a:rPr lang="en-US" sz="2400" b="1" i="1" smtClean="0">
                <a:latin typeface="Times New Roman" pitchFamily="18" charset="0"/>
                <a:cs typeface="Times New Roman" pitchFamily="18" charset="0"/>
              </a:rPr>
              <a:t>- Biết tận dụng địa hình để có chiến lược phát triển lâu dài</a:t>
            </a:r>
          </a:p>
          <a:p>
            <a:pPr>
              <a:lnSpc>
                <a:spcPct val="150000"/>
              </a:lnSpc>
            </a:pPr>
            <a:r>
              <a:rPr lang="en-US" sz="2400" b="1" i="1" smtClean="0">
                <a:latin typeface="Times New Roman" pitchFamily="18" charset="0"/>
                <a:cs typeface="Times New Roman" pitchFamily="18" charset="0"/>
              </a:rPr>
              <a:t>- Nắm rõ địa hình của đất nước</a:t>
            </a:r>
          </a:p>
          <a:p>
            <a:pPr>
              <a:lnSpc>
                <a:spcPct val="150000"/>
              </a:lnSpc>
            </a:pPr>
            <a:r>
              <a:rPr lang="en-US" sz="2400" b="1" i="1" smtClean="0">
                <a:latin typeface="Times New Roman" pitchFamily="18" charset="0"/>
                <a:cs typeface="Times New Roman" pitchFamily="18" charset="0"/>
              </a:rPr>
              <a:t>- Ý thức độc lập chủ quyền, toàn vẹn lãnh thổ</a:t>
            </a:r>
          </a:p>
          <a:p>
            <a:pPr>
              <a:lnSpc>
                <a:spcPct val="150000"/>
              </a:lnSpc>
            </a:pPr>
            <a:r>
              <a:rPr lang="en-US" sz="2400" b="1" i="1">
                <a:latin typeface="Times New Roman" pitchFamily="18" charset="0"/>
                <a:cs typeface="Times New Roman" pitchFamily="18" charset="0"/>
              </a:rPr>
              <a:t> </a:t>
            </a:r>
            <a:r>
              <a:rPr lang="en-US" sz="2400" b="1" i="1" smtClean="0">
                <a:latin typeface="Times New Roman" pitchFamily="18" charset="0"/>
                <a:cs typeface="Times New Roman" pitchFamily="18" charset="0"/>
              </a:rPr>
              <a:t>                    ......................</a:t>
            </a:r>
            <a:endParaRPr lang="en-US" sz="2400" b="1" i="1">
              <a:latin typeface="Times New Roman" pitchFamily="18" charset="0"/>
              <a:cs typeface="Times New Roman" pitchFamily="18" charset="0"/>
            </a:endParaRPr>
          </a:p>
        </p:txBody>
      </p:sp>
    </p:spTree>
    <p:extLst>
      <p:ext uri="{BB962C8B-B14F-4D97-AF65-F5344CB8AC3E}">
        <p14:creationId xmlns:p14="http://schemas.microsoft.com/office/powerpoint/2010/main" val="399790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A2E69A0-0E4E-438F-AABB-B6AFA3BAA2C5}"/>
              </a:ext>
            </a:extLst>
          </p:cNvPr>
          <p:cNvSpPr/>
          <p:nvPr/>
        </p:nvSpPr>
        <p:spPr>
          <a:xfrm>
            <a:off x="0" y="0"/>
            <a:ext cx="9144000" cy="5143500"/>
          </a:xfrm>
          <a:prstGeom prst="rect">
            <a:avLst/>
          </a:prstGeom>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endParaRPr lang="en-SG" sz="1400">
              <a:solidFill>
                <a:prstClr val="black"/>
              </a:solidFill>
            </a:endParaRPr>
          </a:p>
        </p:txBody>
      </p:sp>
      <p:pic>
        <p:nvPicPr>
          <p:cNvPr id="3" name="Picture 23" descr="Cover">
            <a:extLst>
              <a:ext uri="{FF2B5EF4-FFF2-40B4-BE49-F238E27FC236}">
                <a16:creationId xmlns:a16="http://schemas.microsoft.com/office/drawing/2014/main" xmlns="" id="{0ED2E402-70B4-436B-A41D-8A2D5D723E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2236" y="3981928"/>
            <a:ext cx="200310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2" descr="Cover">
            <a:extLst>
              <a:ext uri="{FF2B5EF4-FFF2-40B4-BE49-F238E27FC236}">
                <a16:creationId xmlns:a16="http://schemas.microsoft.com/office/drawing/2014/main" xmlns="" id="{770B70A3-4594-4885-B8BC-05EECB78AC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794" y="3463291"/>
            <a:ext cx="2130266" cy="59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Cover">
            <a:extLst>
              <a:ext uri="{FF2B5EF4-FFF2-40B4-BE49-F238E27FC236}">
                <a16:creationId xmlns:a16="http://schemas.microsoft.com/office/drawing/2014/main" xmlns="" id="{B8A276D1-EFE1-4D99-97B5-3E8D4B8BF7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696" y="2343150"/>
            <a:ext cx="2154555" cy="187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Cover">
            <a:extLst>
              <a:ext uri="{FF2B5EF4-FFF2-40B4-BE49-F238E27FC236}">
                <a16:creationId xmlns:a16="http://schemas.microsoft.com/office/drawing/2014/main" xmlns="" id="{65BCA785-C404-4825-82D9-FFC8857212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6083" y="3303270"/>
            <a:ext cx="2564607"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over">
            <a:extLst>
              <a:ext uri="{FF2B5EF4-FFF2-40B4-BE49-F238E27FC236}">
                <a16:creationId xmlns:a16="http://schemas.microsoft.com/office/drawing/2014/main" xmlns="" id="{2014F758-B226-4D7C-9040-CC6930D759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351" y="3244692"/>
            <a:ext cx="2540318"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over">
            <a:extLst>
              <a:ext uri="{FF2B5EF4-FFF2-40B4-BE49-F238E27FC236}">
                <a16:creationId xmlns:a16="http://schemas.microsoft.com/office/drawing/2014/main" xmlns="" id="{8B4A6F4C-D66C-4167-970C-3B49136F33D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351" y="3276124"/>
            <a:ext cx="2540318" cy="14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over">
            <a:extLst>
              <a:ext uri="{FF2B5EF4-FFF2-40B4-BE49-F238E27FC236}">
                <a16:creationId xmlns:a16="http://schemas.microsoft.com/office/drawing/2014/main" xmlns="" id="{C17E5B45-6A63-4A24-AF8B-7C480DF627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5784" y="3083244"/>
            <a:ext cx="249459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Cover">
            <a:extLst>
              <a:ext uri="{FF2B5EF4-FFF2-40B4-BE49-F238E27FC236}">
                <a16:creationId xmlns:a16="http://schemas.microsoft.com/office/drawing/2014/main" xmlns="" id="{E60CE650-50C7-4E75-9D7F-34185265F11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811" y="2527460"/>
            <a:ext cx="2406015" cy="79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Cover">
            <a:extLst>
              <a:ext uri="{FF2B5EF4-FFF2-40B4-BE49-F238E27FC236}">
                <a16:creationId xmlns:a16="http://schemas.microsoft.com/office/drawing/2014/main" xmlns="" id="{77C844DA-8B97-47E3-8F66-847BE48B143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0368" y="2366011"/>
            <a:ext cx="1665923" cy="12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over">
            <a:extLst>
              <a:ext uri="{FF2B5EF4-FFF2-40B4-BE49-F238E27FC236}">
                <a16:creationId xmlns:a16="http://schemas.microsoft.com/office/drawing/2014/main" xmlns="" id="{BEFA5653-05D4-4FDD-9B64-5F9DF51D6A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1" y="1200151"/>
            <a:ext cx="2896077" cy="104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Cover">
            <a:extLst>
              <a:ext uri="{FF2B5EF4-FFF2-40B4-BE49-F238E27FC236}">
                <a16:creationId xmlns:a16="http://schemas.microsoft.com/office/drawing/2014/main" xmlns="" id="{44467B3C-9B39-402E-8299-774E9DEAFD9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7252" y="34291"/>
            <a:ext cx="2606040" cy="15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Cover">
            <a:extLst>
              <a:ext uri="{FF2B5EF4-FFF2-40B4-BE49-F238E27FC236}">
                <a16:creationId xmlns:a16="http://schemas.microsoft.com/office/drawing/2014/main" xmlns="" id="{69DD3B2C-410F-4AB6-9520-AC6E40190C1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28976" y="1268731"/>
            <a:ext cx="1373030" cy="95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over">
            <a:extLst>
              <a:ext uri="{FF2B5EF4-FFF2-40B4-BE49-F238E27FC236}">
                <a16:creationId xmlns:a16="http://schemas.microsoft.com/office/drawing/2014/main" xmlns="" id="{451EB1F2-3822-472E-A835-7B6E933B129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82203" y="2826069"/>
            <a:ext cx="1261586" cy="63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over">
            <a:extLst>
              <a:ext uri="{FF2B5EF4-FFF2-40B4-BE49-F238E27FC236}">
                <a16:creationId xmlns:a16="http://schemas.microsoft.com/office/drawing/2014/main" xmlns="" id="{071E34F6-6E41-4CC0-88EB-3E8A75485DD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37911" y="2537460"/>
            <a:ext cx="247316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Cover">
            <a:extLst>
              <a:ext uri="{FF2B5EF4-FFF2-40B4-BE49-F238E27FC236}">
                <a16:creationId xmlns:a16="http://schemas.microsoft.com/office/drawing/2014/main" xmlns="" id="{EC5370AF-9D5C-470E-BB57-BEE2C54262C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5045" y="1888809"/>
            <a:ext cx="261889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Cover">
            <a:extLst>
              <a:ext uri="{FF2B5EF4-FFF2-40B4-BE49-F238E27FC236}">
                <a16:creationId xmlns:a16="http://schemas.microsoft.com/office/drawing/2014/main" xmlns="" id="{9490E1A8-FB1B-44BA-8E76-2C7BA0663C6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17696" y="2230279"/>
            <a:ext cx="1881665" cy="78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Cover">
            <a:extLst>
              <a:ext uri="{FF2B5EF4-FFF2-40B4-BE49-F238E27FC236}">
                <a16:creationId xmlns:a16="http://schemas.microsoft.com/office/drawing/2014/main" xmlns="" id="{333FCEA8-AB8A-42A3-A023-8F17C9B3C97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77841" y="1120140"/>
            <a:ext cx="2691765" cy="69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Cover">
            <a:extLst>
              <a:ext uri="{FF2B5EF4-FFF2-40B4-BE49-F238E27FC236}">
                <a16:creationId xmlns:a16="http://schemas.microsoft.com/office/drawing/2014/main" xmlns="" id="{382E5B16-BF6F-4849-BA23-135028C0BF3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60683" y="377191"/>
            <a:ext cx="2708910" cy="88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over">
            <a:extLst>
              <a:ext uri="{FF2B5EF4-FFF2-40B4-BE49-F238E27FC236}">
                <a16:creationId xmlns:a16="http://schemas.microsoft.com/office/drawing/2014/main" xmlns="" id="{1A828FB9-909E-40E4-8932-8C62D53E75E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96265" y="1062991"/>
            <a:ext cx="1300163" cy="144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over">
            <a:extLst>
              <a:ext uri="{FF2B5EF4-FFF2-40B4-BE49-F238E27FC236}">
                <a16:creationId xmlns:a16="http://schemas.microsoft.com/office/drawing/2014/main" xmlns="" id="{918DED4A-CDA5-441B-9B0F-B3BF74084F2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31895" y="1888809"/>
            <a:ext cx="1245870" cy="82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Kết quả hình ảnh cho Lý thái tổ">
            <a:extLst>
              <a:ext uri="{FF2B5EF4-FFF2-40B4-BE49-F238E27FC236}">
                <a16:creationId xmlns:a16="http://schemas.microsoft.com/office/drawing/2014/main" xmlns="" id="{491FF975-2540-4344-B1FE-628761D742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r="14079"/>
          <a:stretch>
            <a:fillRect/>
          </a:stretch>
        </p:blipFill>
        <p:spPr bwMode="auto">
          <a:xfrm>
            <a:off x="5046346" y="1803083"/>
            <a:ext cx="1135857"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Kết quả hình ảnh cho Lý thái tổ">
            <a:extLst>
              <a:ext uri="{FF2B5EF4-FFF2-40B4-BE49-F238E27FC236}">
                <a16:creationId xmlns:a16="http://schemas.microsoft.com/office/drawing/2014/main" xmlns="" id="{0C337433-2045-4A99-AF13-824C1594307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89109" y="44293"/>
            <a:ext cx="1288733" cy="96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descr="Kết quả hình ảnh cho thành đại la">
            <a:extLst>
              <a:ext uri="{FF2B5EF4-FFF2-40B4-BE49-F238E27FC236}">
                <a16:creationId xmlns:a16="http://schemas.microsoft.com/office/drawing/2014/main" xmlns="" id="{5AF15571-DB7C-45D8-9615-F0CAF175C2D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88922" y="2217422"/>
            <a:ext cx="980123" cy="64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descr="Hình ảnh có liên quan">
            <a:extLst>
              <a:ext uri="{FF2B5EF4-FFF2-40B4-BE49-F238E27FC236}">
                <a16:creationId xmlns:a16="http://schemas.microsoft.com/office/drawing/2014/main" xmlns="" id="{56481A98-D21F-4442-8667-475B4959D9A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947637" y="3433288"/>
            <a:ext cx="1030128" cy="7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1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right)">
                                      <p:cBhvr>
                                        <p:cTn id="48" dur="500"/>
                                        <p:tgtEl>
                                          <p:spTgt spid="14"/>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par>
                          <p:cTn id="53" fill="hold">
                            <p:stCondLst>
                              <p:cond delay="1000"/>
                            </p:stCondLst>
                            <p:childTnLst>
                              <p:par>
                                <p:cTn id="54" presetID="22" presetClass="entr" presetSubtype="2"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right)">
                                      <p:cBhvr>
                                        <p:cTn id="61" dur="500"/>
                                        <p:tgtEl>
                                          <p:spTgt spid="11"/>
                                        </p:tgtEl>
                                      </p:cBhvr>
                                    </p:animEffect>
                                  </p:childTnLst>
                                </p:cTn>
                              </p:par>
                              <p:par>
                                <p:cTn id="62" presetID="16" presetClass="entr" presetSubtype="21"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right)">
                                      <p:cBhvr>
                                        <p:cTn id="68" dur="500"/>
                                        <p:tgtEl>
                                          <p:spTgt spid="10"/>
                                        </p:tgtEl>
                                      </p:cBhvr>
                                    </p:animEffect>
                                  </p:childTnLst>
                                </p:cTn>
                              </p:par>
                            </p:childTnLst>
                          </p:cTn>
                        </p:par>
                        <p:par>
                          <p:cTn id="69" fill="hold">
                            <p:stCondLst>
                              <p:cond delay="1000"/>
                            </p:stCondLst>
                            <p:childTnLst>
                              <p:par>
                                <p:cTn id="70" presetID="22" presetClass="entr" presetSubtype="2"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childTnLst>
                          </p:cTn>
                        </p:par>
                        <p:par>
                          <p:cTn id="73" fill="hold">
                            <p:stCondLst>
                              <p:cond delay="1500"/>
                            </p:stCondLst>
                            <p:childTnLst>
                              <p:par>
                                <p:cTn id="74" presetID="22" presetClass="entr" presetSubtype="2"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right)">
                                      <p:cBhvr>
                                        <p:cTn id="76" dur="500"/>
                                        <p:tgtEl>
                                          <p:spTgt spid="8"/>
                                        </p:tgtEl>
                                      </p:cBhvr>
                                    </p:animEffect>
                                  </p:childTnLst>
                                </p:cTn>
                              </p:par>
                            </p:childTnLst>
                          </p:cTn>
                        </p:par>
                        <p:par>
                          <p:cTn id="77" fill="hold">
                            <p:stCondLst>
                              <p:cond delay="2000"/>
                            </p:stCondLst>
                            <p:childTnLst>
                              <p:par>
                                <p:cTn id="78" presetID="22" presetClass="entr" presetSubtype="2"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right)">
                                      <p:cBhvr>
                                        <p:cTn id="80" dur="500"/>
                                        <p:tgtEl>
                                          <p:spTgt spid="7"/>
                                        </p:tgtEl>
                                      </p:cBhvr>
                                    </p:animEffect>
                                  </p:childTnLst>
                                </p:cTn>
                              </p:par>
                            </p:childTnLst>
                          </p:cTn>
                        </p:par>
                        <p:par>
                          <p:cTn id="81" fill="hold">
                            <p:stCondLst>
                              <p:cond delay="2500"/>
                            </p:stCondLst>
                            <p:childTnLst>
                              <p:par>
                                <p:cTn id="82" presetID="22" presetClass="entr" presetSubtype="8" fill="hold"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left)">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left)">
                                      <p:cBhvr>
                                        <p:cTn id="89" dur="500"/>
                                        <p:tgtEl>
                                          <p:spTgt spid="5"/>
                                        </p:tgtEl>
                                      </p:cBhvr>
                                    </p:animEffect>
                                  </p:childTnLst>
                                </p:cTn>
                              </p:par>
                              <p:par>
                                <p:cTn id="90" presetID="16" presetClass="entr" presetSubtype="21"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arn(inVertical)">
                                      <p:cBhvr>
                                        <p:cTn id="92" dur="500"/>
                                        <p:tgtEl>
                                          <p:spTgt spid="26"/>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left)">
                                      <p:cBhvr>
                                        <p:cTn id="96" dur="500"/>
                                        <p:tgtEl>
                                          <p:spTgt spid="4"/>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wipe(left)">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giả</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41" y="1203598"/>
            <a:ext cx="3146051" cy="3456384"/>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4203865" y="1568138"/>
            <a:ext cx="4275116" cy="1038746"/>
          </a:xfrm>
          <a:prstGeom prst="rect">
            <a:avLst/>
          </a:prstGeom>
          <a:solidFill>
            <a:schemeClr val="accent5">
              <a:lumMod val="20000"/>
              <a:lumOff val="80000"/>
            </a:schemeClr>
          </a:solidFill>
        </p:spPr>
        <p:txBody>
          <a:bodyPr wrap="square" lIns="68579" tIns="34289" rIns="68579" bIns="34289">
            <a:spAutoFit/>
          </a:bodyPr>
          <a:lstStyle/>
          <a:p>
            <a:pPr algn="just" defTabSz="685783"/>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Lí</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Công</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Uẩn</a:t>
            </a:r>
            <a:r>
              <a:rPr lang="en-US" altLang="en-US" sz="2100" dirty="0">
                <a:solidFill>
                  <a:prstClr val="black"/>
                </a:solidFill>
                <a:latin typeface="Times New Roman" pitchFamily="18" charset="0"/>
              </a:rPr>
              <a:t> (974 – 1028) </a:t>
            </a:r>
            <a:r>
              <a:rPr lang="en-US" altLang="en-US" sz="2100" dirty="0" err="1">
                <a:solidFill>
                  <a:prstClr val="black"/>
                </a:solidFill>
                <a:latin typeface="Times New Roman" pitchFamily="18" charset="0"/>
              </a:rPr>
              <a:t>tức</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vua</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Lí</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Thái</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Tổ</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lên</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ngôi</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lấy</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hiệu</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là</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Thuận</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Thiên</a:t>
            </a:r>
            <a:r>
              <a:rPr lang="en-US" altLang="en-US" sz="2100" dirty="0">
                <a:solidFill>
                  <a:prstClr val="black"/>
                </a:solidFill>
                <a:latin typeface="Times New Roman" pitchFamily="18" charset="0"/>
              </a:rPr>
              <a:t>)</a:t>
            </a:r>
          </a:p>
        </p:txBody>
      </p:sp>
      <p:sp>
        <p:nvSpPr>
          <p:cNvPr id="16" name="Rectangle 15"/>
          <p:cNvSpPr/>
          <p:nvPr/>
        </p:nvSpPr>
        <p:spPr>
          <a:xfrm>
            <a:off x="4211287" y="2831361"/>
            <a:ext cx="4275116" cy="392415"/>
          </a:xfrm>
          <a:prstGeom prst="rect">
            <a:avLst/>
          </a:prstGeom>
          <a:solidFill>
            <a:schemeClr val="accent5">
              <a:lumMod val="60000"/>
              <a:lumOff val="40000"/>
            </a:schemeClr>
          </a:solidFill>
        </p:spPr>
        <p:txBody>
          <a:bodyPr wrap="square" lIns="68579" tIns="34289" rIns="68579" bIns="34289">
            <a:spAutoFit/>
          </a:bodyPr>
          <a:lstStyle/>
          <a:p>
            <a:pPr algn="just" defTabSz="685783"/>
            <a:r>
              <a:rPr lang="en-US" altLang="en-US" sz="2100" dirty="0" err="1">
                <a:solidFill>
                  <a:prstClr val="black"/>
                </a:solidFill>
                <a:latin typeface="Times New Roman" pitchFamily="18" charset="0"/>
              </a:rPr>
              <a:t>Quê</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Đình</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Bảng</a:t>
            </a:r>
            <a:r>
              <a:rPr lang="en-US" altLang="en-US" sz="2100" dirty="0">
                <a:solidFill>
                  <a:prstClr val="black"/>
                </a:solidFill>
                <a:latin typeface="Times New Roman" pitchFamily="18" charset="0"/>
              </a:rPr>
              <a:t> – </a:t>
            </a:r>
            <a:r>
              <a:rPr lang="en-US" altLang="en-US" sz="2100" dirty="0" err="1">
                <a:solidFill>
                  <a:prstClr val="black"/>
                </a:solidFill>
                <a:latin typeface="Times New Roman" pitchFamily="18" charset="0"/>
              </a:rPr>
              <a:t>Từ</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Sơn</a:t>
            </a:r>
            <a:r>
              <a:rPr lang="en-US" altLang="en-US" sz="2100" dirty="0">
                <a:solidFill>
                  <a:prstClr val="black"/>
                </a:solidFill>
                <a:latin typeface="Times New Roman" pitchFamily="18" charset="0"/>
              </a:rPr>
              <a:t> – </a:t>
            </a:r>
            <a:r>
              <a:rPr lang="en-US" altLang="en-US" sz="2100" dirty="0" err="1">
                <a:solidFill>
                  <a:prstClr val="black"/>
                </a:solidFill>
                <a:latin typeface="Times New Roman" pitchFamily="18" charset="0"/>
              </a:rPr>
              <a:t>Bắc</a:t>
            </a:r>
            <a:r>
              <a:rPr lang="en-US" altLang="en-US" sz="2100" dirty="0">
                <a:solidFill>
                  <a:prstClr val="black"/>
                </a:solidFill>
                <a:latin typeface="Times New Roman" pitchFamily="18" charset="0"/>
              </a:rPr>
              <a:t> </a:t>
            </a:r>
            <a:r>
              <a:rPr lang="en-US" altLang="en-US" sz="2100" dirty="0" err="1">
                <a:solidFill>
                  <a:prstClr val="black"/>
                </a:solidFill>
                <a:latin typeface="Times New Roman" pitchFamily="18" charset="0"/>
              </a:rPr>
              <a:t>Ninh</a:t>
            </a:r>
            <a:endParaRPr lang="en-US" altLang="en-US" sz="2100" dirty="0">
              <a:solidFill>
                <a:prstClr val="black"/>
              </a:solidFill>
              <a:latin typeface="Times New Roman" pitchFamily="18" charset="0"/>
            </a:endParaRPr>
          </a:p>
        </p:txBody>
      </p:sp>
      <p:sp>
        <p:nvSpPr>
          <p:cNvPr id="17" name="Rectangle 16"/>
          <p:cNvSpPr/>
          <p:nvPr/>
        </p:nvSpPr>
        <p:spPr>
          <a:xfrm>
            <a:off x="4248400" y="3440346"/>
            <a:ext cx="4218707" cy="715580"/>
          </a:xfrm>
          <a:prstGeom prst="rect">
            <a:avLst/>
          </a:prstGeom>
          <a:solidFill>
            <a:schemeClr val="accent5">
              <a:lumMod val="75000"/>
            </a:schemeClr>
          </a:solidFill>
        </p:spPr>
        <p:txBody>
          <a:bodyPr wrap="square" lIns="68579" tIns="34289" rIns="68579" bIns="34289">
            <a:spAutoFit/>
          </a:bodyPr>
          <a:lstStyle/>
          <a:p>
            <a:pPr algn="just" defTabSz="685783"/>
            <a:r>
              <a:rPr lang="en-US" altLang="en-US" sz="2100" dirty="0" err="1">
                <a:solidFill>
                  <a:schemeClr val="bg1"/>
                </a:solidFill>
                <a:latin typeface="Times New Roman" pitchFamily="18" charset="0"/>
              </a:rPr>
              <a:t>Là</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người</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thông</a:t>
            </a:r>
            <a:r>
              <a:rPr lang="en-US" altLang="en-US" sz="2100" dirty="0">
                <a:solidFill>
                  <a:schemeClr val="bg1"/>
                </a:solidFill>
                <a:latin typeface="Times New Roman" pitchFamily="18" charset="0"/>
              </a:rPr>
              <a:t> minh, </a:t>
            </a:r>
            <a:r>
              <a:rPr lang="en-US" altLang="en-US" sz="2100" dirty="0" err="1">
                <a:solidFill>
                  <a:schemeClr val="bg1"/>
                </a:solidFill>
                <a:latin typeface="Times New Roman" pitchFamily="18" charset="0"/>
              </a:rPr>
              <a:t>nhân</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ái</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chí</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lớn</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và</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lập</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được</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nhiều</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chiến</a:t>
            </a:r>
            <a:r>
              <a:rPr lang="en-US" altLang="en-US" sz="2100" dirty="0">
                <a:solidFill>
                  <a:schemeClr val="bg1"/>
                </a:solidFill>
                <a:latin typeface="Times New Roman" pitchFamily="18" charset="0"/>
              </a:rPr>
              <a:t> </a:t>
            </a:r>
            <a:r>
              <a:rPr lang="en-US" altLang="en-US" sz="2100" dirty="0" err="1">
                <a:solidFill>
                  <a:schemeClr val="bg1"/>
                </a:solidFill>
                <a:latin typeface="Times New Roman" pitchFamily="18" charset="0"/>
              </a:rPr>
              <a:t>công</a:t>
            </a:r>
            <a:endParaRPr lang="en-US" altLang="en-US" sz="2100" dirty="0">
              <a:solidFill>
                <a:schemeClr val="bg1"/>
              </a:solidFill>
              <a:latin typeface="Times New Roman" pitchFamily="18" charset="0"/>
            </a:endParaRPr>
          </a:p>
        </p:txBody>
      </p:sp>
    </p:spTree>
    <p:extLst>
      <p:ext uri="{BB962C8B-B14F-4D97-AF65-F5344CB8AC3E}">
        <p14:creationId xmlns:p14="http://schemas.microsoft.com/office/powerpoint/2010/main" val="110731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920" y="1419622"/>
            <a:ext cx="5825818" cy="326943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059582"/>
            <a:ext cx="3122440" cy="3122440"/>
          </a:xfrm>
          <a:prstGeom prst="rect">
            <a:avLst/>
          </a:prstGeom>
        </p:spPr>
      </p:pic>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giả</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Tree>
    <p:extLst>
      <p:ext uri="{BB962C8B-B14F-4D97-AF65-F5344CB8AC3E}">
        <p14:creationId xmlns:p14="http://schemas.microsoft.com/office/powerpoint/2010/main" val="421511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15566"/>
            <a:ext cx="7359153" cy="4121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15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53484"/>
            <a:ext cx="5832648" cy="4583874"/>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274" b="100000" l="252" r="81612">
                        <a14:foregroundMark x1="45844" y1="11465" x2="47859" y2="15605"/>
                        <a14:foregroundMark x1="11587" y1="78344" x2="20655" y2="90127"/>
                        <a14:foregroundMark x1="9572" y1="87261" x2="17884" y2="92357"/>
                        <a14:foregroundMark x1="44332" y1="52548" x2="44332" y2="54140"/>
                        <a14:foregroundMark x1="45844" y1="57643" x2="52897" y2="71656"/>
                        <a14:foregroundMark x1="52897" y1="71975" x2="52897" y2="71975"/>
                        <a14:foregroundMark x1="55164" y1="93631" x2="62720" y2="99682"/>
                        <a14:foregroundMark x1="72040" y1="93949" x2="74559" y2="97134"/>
                        <a14:foregroundMark x1="75063" y1="97452" x2="75063" y2="97452"/>
                        <a14:foregroundMark x1="75063" y1="97452" x2="75063" y2="99045"/>
                        <a14:foregroundMark x1="38287" y1="63694" x2="47355" y2="76752"/>
                        <a14:foregroundMark x1="2015" y1="71656" x2="2015" y2="71656"/>
                        <a14:foregroundMark x1="2015" y1="71656" x2="6045" y2="79618"/>
                        <a14:backgroundMark x1="20403" y1="28662" x2="7557" y2="38217"/>
                        <a14:backgroundMark x1="2519" y1="56688" x2="2015" y2="60828"/>
                        <a14:backgroundMark x1="5290" y1="55096" x2="1763" y2="61465"/>
                        <a14:backgroundMark x1="2519" y1="76433" x2="4282" y2="88535"/>
                        <a14:backgroundMark x1="15113" y1="74841" x2="18136" y2="74204"/>
                      </a14:backgroundRemoval>
                    </a14:imgEffect>
                  </a14:imgLayer>
                </a14:imgProps>
              </a:ext>
              <a:ext uri="{28A0092B-C50C-407E-A947-70E740481C1C}">
                <a14:useLocalDpi xmlns:a14="http://schemas.microsoft.com/office/drawing/2010/main" val="0"/>
              </a:ext>
            </a:extLst>
          </a:blip>
          <a:stretch>
            <a:fillRect/>
          </a:stretch>
        </p:blipFill>
        <p:spPr>
          <a:xfrm>
            <a:off x="-252536" y="1427727"/>
            <a:ext cx="4697969" cy="3715773"/>
          </a:xfrm>
          <a:prstGeom prst="rect">
            <a:avLst/>
          </a:prstGeom>
        </p:spPr>
      </p:pic>
    </p:spTree>
    <p:extLst>
      <p:ext uri="{BB962C8B-B14F-4D97-AF65-F5344CB8AC3E}">
        <p14:creationId xmlns:p14="http://schemas.microsoft.com/office/powerpoint/2010/main" val="397662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Rectangle 11"/>
          <p:cNvSpPr/>
          <p:nvPr/>
        </p:nvSpPr>
        <p:spPr>
          <a:xfrm>
            <a:off x="477897" y="1110679"/>
            <a:ext cx="8270567" cy="3693319"/>
          </a:xfrm>
          <a:prstGeom prst="rect">
            <a:avLst/>
          </a:prstGeom>
          <a:solidFill>
            <a:schemeClr val="accent5">
              <a:lumMod val="20000"/>
              <a:lumOff val="80000"/>
            </a:schemeClr>
          </a:solidFill>
        </p:spPr>
        <p:txBody>
          <a:bodyPr wrap="square">
            <a:spAutoFit/>
          </a:bodyPr>
          <a:lstStyle/>
          <a:p>
            <a:r>
              <a:rPr lang="vi-VN" b="1" i="1">
                <a:latin typeface="+mj-lt"/>
              </a:rPr>
              <a:t>Tích Thương gia chí Bàn Canh ngũ thiên, Chu thất đãi Thành Vương tam tỷ. Khởi Tam Đại chi sổ quân tuẫn vu kỷ tư, vọng tự thiên tỉ. Dĩ kỳ đồ đại trạch trung, vi ức vạn thế tử tôn chi kế; thượng cẩn thiên mệnh, hạ nhân dân chí, cẩu hữu tiện triếp cải. Cố quốc tộ diên trường, phong tục phú phụ. Nhi Đinh Lê nhị gia, nãi tuẫn kỷ tư, hốt thiên mệnh, võng đạo Thương Chu chi tích, thường an quyết ấp vu tư, trí thế đại phất trường, toán số đoản xúc, bách tính hao tổn, vạn vật thất nghi. Trẫm thậm thống chi, bất đắc bất tỉ.</a:t>
            </a:r>
          </a:p>
          <a:p>
            <a:r>
              <a:rPr lang="vi-VN" b="1" i="1">
                <a:latin typeface="+mj-lt"/>
              </a:rPr>
              <a:t>Huống Cao Vương cố đô Đại La thành, trạch thiên địa khu vực chi trung; đắc long bàn hổ cứ chi thế. Chính Nam Bắc Đông Tây chi vị; tiện giang sơn hướng bối chi nghi. Kỳ địa quảng nhi thản bình, quyết thổ cao nhi sảng khải. Dân cư miệt hôn điếm chi khốn; vạn vật cực phồn phụ chi phong. Biến lãm Việt bang, tư vi thắng địa. Thành tứ phương bức thấu chi yếu hội; vi vạn thế đế vương chi thượng đô.</a:t>
            </a:r>
          </a:p>
          <a:p>
            <a:r>
              <a:rPr lang="vi-VN" b="1" i="1">
                <a:latin typeface="+mj-lt"/>
              </a:rPr>
              <a:t>Trẫm dục nhân thử địa lợi dĩ định quyết cư, khanh đẳng như hà</a:t>
            </a:r>
            <a:r>
              <a:rPr lang="vi-VN" b="1" i="1" smtClean="0">
                <a:latin typeface="+mj-lt"/>
              </a:rPr>
              <a:t>?</a:t>
            </a:r>
            <a:endParaRPr lang="vi-VN" b="1" i="1">
              <a:latin typeface="+mj-lt"/>
            </a:endParaRPr>
          </a:p>
        </p:txBody>
      </p:sp>
      <p:sp>
        <p:nvSpPr>
          <p:cNvPr id="13" name="TextBox 12"/>
          <p:cNvSpPr txBox="1"/>
          <p:nvPr/>
        </p:nvSpPr>
        <p:spPr>
          <a:xfrm>
            <a:off x="1176851" y="208260"/>
            <a:ext cx="8723741" cy="923330"/>
          </a:xfrm>
          <a:prstGeom prst="rect">
            <a:avLst/>
          </a:prstGeom>
          <a:noFill/>
        </p:spPr>
        <p:txBody>
          <a:bodyPr wrap="square" rtlCol="0">
            <a:spAutoFit/>
          </a:bodyPr>
          <a:lstStyle/>
          <a:p>
            <a:pPr algn="ctr">
              <a:lnSpc>
                <a:spcPct val="90000"/>
              </a:lnSpc>
            </a:pPr>
            <a:r>
              <a:rPr lang="en-US" sz="6000" smtClean="0">
                <a:latin typeface="Amazone" pitchFamily="66" charset="0"/>
              </a:rPr>
              <a:t>Phiên âm</a:t>
            </a:r>
            <a:endParaRPr lang="en-US" sz="6000" dirty="0">
              <a:latin typeface="Amazone" pitchFamily="66" charset="0"/>
            </a:endParaRPr>
          </a:p>
        </p:txBody>
      </p:sp>
      <p:pic>
        <p:nvPicPr>
          <p:cNvPr id="14" name="6.2. văn bản đọc Chiếu dời đô - Lý Công Uẩ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6336" y="208260"/>
            <a:ext cx="609600" cy="609600"/>
          </a:xfrm>
          <a:prstGeom prst="rect">
            <a:avLst/>
          </a:prstGeom>
        </p:spPr>
      </p:pic>
    </p:spTree>
    <p:extLst>
      <p:ext uri="{BB962C8B-B14F-4D97-AF65-F5344CB8AC3E}">
        <p14:creationId xmlns:p14="http://schemas.microsoft.com/office/powerpoint/2010/main" val="283028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8048" fill="hold"/>
                                        <p:tgtEl>
                                          <p:spTgt spid="14"/>
                                        </p:tgtEl>
                                      </p:cBhvr>
                                    </p:cmd>
                                  </p:childTnLst>
                                </p:cTn>
                              </p:par>
                            </p:childTnLst>
                          </p:cTn>
                        </p:par>
                      </p:childTnLst>
                    </p:cTn>
                  </p:par>
                </p:childTnLst>
              </p:cTn>
              <p:nextCondLst>
                <p:cond evt="onClick" delay="0">
                  <p:tgtEl>
                    <p:spTgt spid="14"/>
                  </p:tgtEl>
                </p:cond>
              </p:nextCondLst>
            </p:seq>
            <p:audio>
              <p:cMediaNode vol="80000">
                <p:cTn id="15" fill="hold" display="0">
                  <p:stCondLst>
                    <p:cond delay="indefinite"/>
                  </p:stCondLst>
                  <p:endCondLst>
                    <p:cond evt="onStopAudio" delay="0">
                      <p:tgtEl>
                        <p:sldTgt/>
                      </p:tgtEl>
                    </p:cond>
                  </p:endCondLst>
                </p:cTn>
                <p:tgtEl>
                  <p:spTgt spid="14"/>
                </p:tgtEl>
              </p:cMediaNode>
            </p:audio>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3" y="148474"/>
            <a:ext cx="3753205" cy="369332"/>
            <a:chOff x="-178462" y="1828800"/>
            <a:chExt cx="10009850" cy="984870"/>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a:solidFill>
                  <a:prstClr val="white"/>
                </a:solidFill>
              </a:endParaRPr>
            </a:p>
          </p:txBody>
        </p:sp>
        <p:sp>
          <p:nvSpPr>
            <p:cNvPr id="6" name="TextBox 5"/>
            <p:cNvSpPr txBox="1"/>
            <p:nvPr/>
          </p:nvSpPr>
          <p:spPr>
            <a:xfrm>
              <a:off x="478765" y="1828800"/>
              <a:ext cx="1238167" cy="984870"/>
            </a:xfrm>
            <a:prstGeom prst="rect">
              <a:avLst/>
            </a:prstGeom>
            <a:noFill/>
          </p:spPr>
          <p:txBody>
            <a:bodyPr wrap="square" rtlCol="0">
              <a:spAutoFit/>
            </a:bodyPr>
            <a:lstStyle/>
            <a:p>
              <a:pPr algn="ctr" defTabSz="807422"/>
              <a:r>
                <a:rPr lang="en-US" b="1" smtClean="0">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067734" y="1828800"/>
              <a:ext cx="7763654" cy="984870"/>
            </a:xfrm>
            <a:prstGeom prst="rect">
              <a:avLst/>
            </a:prstGeom>
            <a:noFill/>
          </p:spPr>
          <p:txBody>
            <a:bodyPr wrap="square" rtlCol="0">
              <a:spAutoFit/>
            </a:bodyPr>
            <a:lstStyle/>
            <a:p>
              <a:pPr defTabSz="807422"/>
              <a:r>
                <a:rPr lang="en-US" b="1">
                  <a:solidFill>
                    <a:srgbClr val="31859C"/>
                  </a:solidFill>
                  <a:latin typeface="Tahoma" panose="020B0604030504040204" pitchFamily="34" charset="0"/>
                  <a:cs typeface="Tahoma" panose="020B0604030504040204" pitchFamily="34" charset="0"/>
                </a:rPr>
                <a:t>TÌM HIỂU </a:t>
              </a:r>
              <a:r>
                <a:rPr lang="en-US" b="1" smtClean="0">
                  <a:solidFill>
                    <a:srgbClr val="31859C"/>
                  </a:solidFill>
                  <a:latin typeface="Tahoma" panose="020B0604030504040204" pitchFamily="34" charset="0"/>
                  <a:cs typeface="Tahoma" panose="020B0604030504040204" pitchFamily="34" charset="0"/>
                </a:rPr>
                <a:t>CHUNG</a:t>
              </a:r>
              <a:endParaRPr lang="en-US" b="1">
                <a:solidFill>
                  <a:srgbClr val="31859C"/>
                </a:solidFill>
                <a:latin typeface="Tahoma" panose="020B0604030504040204" pitchFamily="34" charset="0"/>
                <a:cs typeface="Tahoma" panose="020B0604030504040204" pitchFamily="34" charset="0"/>
              </a:endParaRPr>
            </a:p>
          </p:txBody>
        </p:sp>
      </p:grpSp>
      <p:grpSp>
        <p:nvGrpSpPr>
          <p:cNvPr id="8" name="Group 7"/>
          <p:cNvGrpSpPr/>
          <p:nvPr/>
        </p:nvGrpSpPr>
        <p:grpSpPr>
          <a:xfrm>
            <a:off x="239952" y="519993"/>
            <a:ext cx="4332065" cy="395616"/>
            <a:chOff x="644526" y="2766774"/>
            <a:chExt cx="11553677" cy="1054970"/>
          </a:xfrm>
        </p:grpSpPr>
        <p:sp>
          <p:nvSpPr>
            <p:cNvPr id="9" name="TextBox 8"/>
            <p:cNvSpPr txBox="1"/>
            <p:nvPr/>
          </p:nvSpPr>
          <p:spPr>
            <a:xfrm>
              <a:off x="1906586" y="2766774"/>
              <a:ext cx="10291617" cy="984880"/>
            </a:xfrm>
            <a:prstGeom prst="rect">
              <a:avLst/>
            </a:prstGeom>
            <a:noFill/>
          </p:spPr>
          <p:txBody>
            <a:bodyPr wrap="square" rtlCol="0">
              <a:spAutoFit/>
            </a:bodyPr>
            <a:lstStyle/>
            <a:p>
              <a:pPr defTabSz="807422"/>
              <a:r>
                <a:rPr lang="en-US" b="1" i="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Tác phẩm</a:t>
              </a:r>
              <a:endParaRPr lang="vi-VN" b="1" i="1">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22"/>
              <a:endParaRPr lang="en-US" sz="1600" i="1">
                <a:solidFill>
                  <a:prstClr val="white"/>
                </a:solidFill>
              </a:endParaRPr>
            </a:p>
          </p:txBody>
        </p:sp>
        <p:sp>
          <p:nvSpPr>
            <p:cNvPr id="11" name="TextBox 10"/>
            <p:cNvSpPr txBox="1"/>
            <p:nvPr/>
          </p:nvSpPr>
          <p:spPr>
            <a:xfrm>
              <a:off x="895025" y="2795827"/>
              <a:ext cx="907206" cy="1025917"/>
            </a:xfrm>
            <a:prstGeom prst="rect">
              <a:avLst/>
            </a:prstGeom>
            <a:noFill/>
          </p:spPr>
          <p:txBody>
            <a:bodyPr wrap="none" rtlCol="0">
              <a:spAutoFit/>
            </a:bodyPr>
            <a:lstStyle/>
            <a:p>
              <a:pPr algn="ctr" defTabSz="807422"/>
              <a:r>
                <a:rPr lang="en-US" sz="1900" b="1" i="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2" name="Rectangle 11"/>
          <p:cNvSpPr/>
          <p:nvPr/>
        </p:nvSpPr>
        <p:spPr>
          <a:xfrm>
            <a:off x="179512" y="916721"/>
            <a:ext cx="8784972" cy="4247317"/>
          </a:xfrm>
          <a:prstGeom prst="rect">
            <a:avLst/>
          </a:prstGeom>
          <a:solidFill>
            <a:schemeClr val="accent5">
              <a:lumMod val="20000"/>
              <a:lumOff val="80000"/>
            </a:schemeClr>
          </a:solidFill>
        </p:spPr>
        <p:txBody>
          <a:bodyPr wrap="square">
            <a:spAutoFit/>
          </a:bodyPr>
          <a:lstStyle/>
          <a:p>
            <a:r>
              <a:rPr lang="vi-VN" b="1" i="1">
                <a:latin typeface="+mj-lt"/>
              </a:rPr>
              <a:t>Xưa nhà Thương đến đời Bàn Canh năm lần dời đô, nhà Chu đến đời Thành Vương ba lần dời đô. Phải đâu các vua thời Tam đại theo ý riêng mình mà tự tiện chuyển dời? Chỉ vì muốn đóng đô ở nơi trung tâm, mưu toan nghiệp lớn, tính kế muôn đời cho con cháu, trên vâng mệnh trời, dưới theo ý dân, nếu thấy thuận tiện thì thay đổi. Cho nên vận nước lâu dài, phong tục phồn thịnh. Thế mà hai nhà Đinh, Lê lại theo ý riêng mình, khinh thường mệnh trời, không noi theo dấu cũ Thương, Chu, cứ đóng yên đô thành ở nơi đây, khiến cho triều đại không được lâu bền, số vận ngắn ngủi, trăm họ phải hao tổn, muôn vật không được thích nghi. Trẫm rất đau xót về việc đó, không thể không dời đổi.</a:t>
            </a:r>
          </a:p>
          <a:p>
            <a:r>
              <a:rPr lang="vi-VN" b="1" i="1">
                <a:latin typeface="+mj-lt"/>
              </a:rPr>
              <a:t>Huống gì thành Đại La, kinh đô cũ của Cao Vương: Ở vào nơi trung tâm trời đất, được cái thế rồng cuộn hổ ngồi. Đã đúng ngôi nam bắc đông tây, lại tiện hướng nhìn sông dựa núi. Địa thế rộng mà bằng, đất đai cao mà thoáng. Dân cư khỏi chịu cảnh khốn khổ ngập lụt, muôn vật cũng rất mực phong phú tốt tươi. Xem khắp đất Việt, chỉ nơi này là thắng địa. Thật là chỗ tụ hội trọng yếu của bốn phương đất nước, cũng là nơi kinh đô bậc nhất của đế vương muôn đời.</a:t>
            </a:r>
          </a:p>
          <a:p>
            <a:r>
              <a:rPr lang="vi-VN" b="1" i="1">
                <a:latin typeface="+mj-lt"/>
              </a:rPr>
              <a:t>Trẫm muốn dựa vào sự thuận lợi của đất ấy để định chỗ ở. Các khanh nghĩ thế nào</a:t>
            </a:r>
            <a:r>
              <a:rPr lang="vi-VN" b="1" i="1" smtClean="0">
                <a:latin typeface="+mj-lt"/>
              </a:rPr>
              <a:t>?</a:t>
            </a:r>
            <a:endParaRPr lang="vi-VN" b="1" i="1">
              <a:latin typeface="+mj-lt"/>
            </a:endParaRPr>
          </a:p>
        </p:txBody>
      </p:sp>
      <p:sp>
        <p:nvSpPr>
          <p:cNvPr id="13" name="TextBox 12"/>
          <p:cNvSpPr txBox="1"/>
          <p:nvPr/>
        </p:nvSpPr>
        <p:spPr>
          <a:xfrm>
            <a:off x="1176851" y="208260"/>
            <a:ext cx="8723741" cy="923330"/>
          </a:xfrm>
          <a:prstGeom prst="rect">
            <a:avLst/>
          </a:prstGeom>
          <a:noFill/>
        </p:spPr>
        <p:txBody>
          <a:bodyPr wrap="square" rtlCol="0">
            <a:spAutoFit/>
          </a:bodyPr>
          <a:lstStyle/>
          <a:p>
            <a:pPr algn="ctr">
              <a:lnSpc>
                <a:spcPct val="90000"/>
              </a:lnSpc>
            </a:pPr>
            <a:r>
              <a:rPr lang="en-US" sz="6000" smtClean="0">
                <a:latin typeface="Amazone" pitchFamily="66" charset="0"/>
              </a:rPr>
              <a:t>Dịch nghĩa</a:t>
            </a:r>
            <a:endParaRPr lang="en-US" sz="6000" dirty="0">
              <a:latin typeface="Amazone" pitchFamily="66" charset="0"/>
            </a:endParaRPr>
          </a:p>
        </p:txBody>
      </p:sp>
      <p:pic>
        <p:nvPicPr>
          <p:cNvPr id="14" name="6.2. văn bản đọc Chiếu dời đô - Lý Công Uẩ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6336" y="208260"/>
            <a:ext cx="609600" cy="609600"/>
          </a:xfrm>
          <a:prstGeom prst="rect">
            <a:avLst/>
          </a:prstGeom>
        </p:spPr>
      </p:pic>
    </p:spTree>
    <p:extLst>
      <p:ext uri="{BB962C8B-B14F-4D97-AF65-F5344CB8AC3E}">
        <p14:creationId xmlns:p14="http://schemas.microsoft.com/office/powerpoint/2010/main" val="307011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8048" fill="hold"/>
                                        <p:tgtEl>
                                          <p:spTgt spid="14"/>
                                        </p:tgtEl>
                                      </p:cBhvr>
                                    </p:cmd>
                                  </p:childTnLst>
                                </p:cTn>
                              </p:par>
                            </p:childTnLst>
                          </p:cTn>
                        </p:par>
                      </p:childTnLst>
                    </p:cTn>
                  </p:par>
                </p:childTnLst>
              </p:cTn>
              <p:nextCondLst>
                <p:cond evt="onClick" delay="0">
                  <p:tgtEl>
                    <p:spTgt spid="14"/>
                  </p:tgtEl>
                </p:cond>
              </p:nextCondLst>
            </p:seq>
            <p:audio>
              <p:cMediaNode vol="80000">
                <p:cTn id="15" fill="hold" display="0">
                  <p:stCondLst>
                    <p:cond delay="indefinite"/>
                  </p:stCondLst>
                  <p:endCondLst>
                    <p:cond evt="onStopAudio" delay="0">
                      <p:tgtEl>
                        <p:sldTgt/>
                      </p:tgtEl>
                    </p:cond>
                  </p:endCondLst>
                </p:cTn>
                <p:tgtEl>
                  <p:spTgt spid="14"/>
                </p:tgtEl>
              </p:cMediaNode>
            </p:audio>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2224</Words>
  <Application>Microsoft Office PowerPoint</Application>
  <PresentationFormat>On-screen Show (16:9)</PresentationFormat>
  <Paragraphs>222</Paragraphs>
  <Slides>35</Slides>
  <Notes>1</Notes>
  <HiddenSlides>0</HiddenSlides>
  <MMClips>2</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2_Office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Hien</cp:lastModifiedBy>
  <cp:revision>161</cp:revision>
  <dcterms:created xsi:type="dcterms:W3CDTF">2021-10-05T11:40:14Z</dcterms:created>
  <dcterms:modified xsi:type="dcterms:W3CDTF">2022-03-09T02:27:40Z</dcterms:modified>
</cp:coreProperties>
</file>