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8" r:id="rId3"/>
    <p:sldMasterId id="2147483701" r:id="rId4"/>
    <p:sldMasterId id="2147483714" r:id="rId5"/>
    <p:sldMasterId id="2147483740" r:id="rId6"/>
    <p:sldMasterId id="2147483753" r:id="rId7"/>
    <p:sldMasterId id="2147483767" r:id="rId8"/>
    <p:sldMasterId id="2147483780" r:id="rId9"/>
    <p:sldMasterId id="2147483793" r:id="rId10"/>
    <p:sldMasterId id="2147483806" r:id="rId11"/>
    <p:sldMasterId id="2147483819" r:id="rId12"/>
    <p:sldMasterId id="2147483832" r:id="rId13"/>
    <p:sldMasterId id="2147483845" r:id="rId14"/>
    <p:sldMasterId id="2147483858" r:id="rId15"/>
  </p:sldMasterIdLst>
  <p:notesMasterIdLst>
    <p:notesMasterId r:id="rId47"/>
  </p:notesMasterIdLst>
  <p:sldIdLst>
    <p:sldId id="360" r:id="rId16"/>
    <p:sldId id="384" r:id="rId17"/>
    <p:sldId id="361" r:id="rId18"/>
    <p:sldId id="362" r:id="rId19"/>
    <p:sldId id="386" r:id="rId20"/>
    <p:sldId id="363" r:id="rId21"/>
    <p:sldId id="387" r:id="rId22"/>
    <p:sldId id="388" r:id="rId23"/>
    <p:sldId id="390" r:id="rId24"/>
    <p:sldId id="391" r:id="rId25"/>
    <p:sldId id="394" r:id="rId26"/>
    <p:sldId id="395" r:id="rId27"/>
    <p:sldId id="396" r:id="rId28"/>
    <p:sldId id="397" r:id="rId29"/>
    <p:sldId id="398" r:id="rId30"/>
    <p:sldId id="399" r:id="rId31"/>
    <p:sldId id="400" r:id="rId32"/>
    <p:sldId id="401" r:id="rId33"/>
    <p:sldId id="402" r:id="rId34"/>
    <p:sldId id="392" r:id="rId35"/>
    <p:sldId id="393" r:id="rId36"/>
    <p:sldId id="371" r:id="rId37"/>
    <p:sldId id="374" r:id="rId38"/>
    <p:sldId id="372" r:id="rId39"/>
    <p:sldId id="375" r:id="rId40"/>
    <p:sldId id="376" r:id="rId41"/>
    <p:sldId id="377" r:id="rId42"/>
    <p:sldId id="378" r:id="rId43"/>
    <p:sldId id="379" r:id="rId44"/>
    <p:sldId id="380" r:id="rId45"/>
    <p:sldId id="340"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D60093"/>
    <a:srgbClr val="FF66FF"/>
    <a:srgbClr val="3333CC"/>
    <a:srgbClr val="99FF99"/>
    <a:srgbClr val="05F5FB"/>
    <a:srgbClr val="000000"/>
    <a:srgbClr val="003300"/>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60"/>
  </p:normalViewPr>
  <p:slideViewPr>
    <p:cSldViewPr>
      <p:cViewPr varScale="1">
        <p:scale>
          <a:sx n="82" d="100"/>
          <a:sy n="82" d="100"/>
        </p:scale>
        <p:origin x="157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43C82A9-E6CF-45D8-B04C-ADE6AB9DE6B6}" type="slidenum">
              <a:rPr lang="en-US"/>
              <a:pPr>
                <a:defRPr/>
              </a:pPr>
              <a:t>‹#›</a:t>
            </a:fld>
            <a:endParaRPr lang="en-US"/>
          </a:p>
        </p:txBody>
      </p:sp>
    </p:spTree>
    <p:extLst>
      <p:ext uri="{BB962C8B-B14F-4D97-AF65-F5344CB8AC3E}">
        <p14:creationId xmlns:p14="http://schemas.microsoft.com/office/powerpoint/2010/main" val="1019500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C843A5ED-2236-4AE4-910B-85C2487958DF}" type="slidenum">
              <a:rPr lang="en-US" altLang="en-US">
                <a:solidFill>
                  <a:prstClr val="black"/>
                </a:solidFill>
              </a:rPr>
              <a:pPr/>
              <a:t>5</a:t>
            </a:fld>
            <a:endParaRPr lang="en-US" altLang="en-US">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endParaRPr lang="en-US" altLang="en-US" sz="1000" smtClean="0">
              <a:latin typeface="Arial" charset="0"/>
            </a:endParaRPr>
          </a:p>
          <a:p>
            <a:pPr eaLnBrk="1" hangingPunct="1"/>
            <a:r>
              <a:rPr lang="en-US" altLang="en-US" sz="1000" smtClean="0">
                <a:latin typeface="Arial" charset="0"/>
              </a:rPr>
              <a:t>Copyright © 2004 Doan Van Hung- Khoa Lich Su, Dai hoc QuyNhon</a:t>
            </a:r>
          </a:p>
          <a:p>
            <a:pPr eaLnBrk="1" hangingPunct="1"/>
            <a:endParaRPr lang="en-US" altLang="en-US" sz="10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0795A8-FF08-45EC-83F9-3A8D5D05BAB1}"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783CE5-A662-4803-BF59-75A1A7113F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2DAC9B-CFA7-4930-A796-F18D4D55893A}"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566906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228595785"/>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626380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395457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5999874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8541790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087564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840413213"/>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3803588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329720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CA4E1-FFF7-44FB-89BB-71B08A992EC8}"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2865492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87041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121078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825633631"/>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579122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328203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361728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719594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766837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34771175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824E8D-9990-4C09-86A8-FD5EA13FFA7B}"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8925347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12714179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7150479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9473102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855781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56138099"/>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284479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057285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826953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25164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a:t>Click icon to add clip art</a:t>
            </a:r>
            <a:endParaRPr lang="vi-VN"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A71799-5210-4B8B-8E06-E2F221ACCD39}"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888263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035232613"/>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793471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41363058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5069214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757381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390398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582199481"/>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363687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1942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0718281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4281518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123639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368606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667050559"/>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4197213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15741363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29571025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347160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824562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27931700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616812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438260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669323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6871088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7050567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175105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533897121"/>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259000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11570745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27529230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66485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56674915"/>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253905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111587957"/>
      </p:ext>
    </p:extLst>
  </p:cSld>
  <p:clrMapOvr>
    <a:overrideClrMapping bg1="dk1" tx1="lt1" bg2="dk2" tx2="lt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941005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90932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265651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6645100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265967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727533686"/>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0384985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119883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606552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6352087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783CE5-A662-4803-BF59-75A1A7113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7610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8E87DD-1B07-44A2-9466-06BDE640DF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71907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7BE75F-3880-4BFD-B3DD-85ECB9957E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0324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DC70F0-7290-4230-A279-C5C68257FC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06405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98F080-3F27-4D91-B1EC-B9DD681F49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3472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190DF4-F6DE-41CB-BF3A-A979F30D9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9493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E63E18-A406-471E-88C8-247B59CF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4810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C6F7BC-AABF-4B3E-891A-73B619BA64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47647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B9ACFB-E444-472C-8FE2-609F633103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1991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8795143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DAC9B-CFA7-4930-A796-F18D4D5589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97662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4CA4E1-FFF7-44FB-89BB-71B08A992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4259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824E8D-9990-4C09-86A8-FD5EA13FFA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68870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a:t>Click icon to add clip art</a:t>
            </a:r>
            <a:endParaRPr lang="vi-VN"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71799-5210-4B8B-8E06-E2F221ACC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514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20691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8E87DD-1B07-44A2-9466-06BDE640DFE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51157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07105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11271745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594821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2686143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097567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3592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94851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0001658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7143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7BE75F-3880-4BFD-B3DD-85ECB9957E0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00933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367647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893262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85890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0228980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80615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738530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369052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07750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5614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DC70F0-7290-4230-A279-C5C68257FC7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67943948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13726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0015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135723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777537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44216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865068262"/>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718923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42224040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49704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98F080-3F27-4D91-B1EC-B9DD681F490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46243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03569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862634117"/>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70591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36921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48254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534954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64536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267935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09821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190DF4-F6DE-41CB-BF3A-A979F30D9F3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958240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546968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4996200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430041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07110681"/>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22295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87906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477494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9773292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1966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E63E18-A406-471E-88C8-247B59CFD133}"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065288675"/>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4658123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1502654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18021235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783CE5-A662-4803-BF59-75A1A7113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85813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8E87DD-1B07-44A2-9466-06BDE640DF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02568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7BE75F-3880-4BFD-B3DD-85ECB9957E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62681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DC70F0-7290-4230-A279-C5C68257FC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062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98F080-3F27-4D91-B1EC-B9DD681F49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7597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190DF4-F6DE-41CB-BF3A-A979F30D9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427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C6F7BC-AABF-4B3E-891A-73B619BA64A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E63E18-A406-471E-88C8-247B59CF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639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C6F7BC-AABF-4B3E-891A-73B619BA64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1547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B9ACFB-E444-472C-8FE2-609F633103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2078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DAC9B-CFA7-4930-A796-F18D4D5589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06523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4CA4E1-FFF7-44FB-89BB-71B08A992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50996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824E8D-9990-4C09-86A8-FD5EA13FFA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95758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a:t>Click icon to add clip art</a:t>
            </a:r>
            <a:endParaRPr lang="vi-VN"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71799-5210-4B8B-8E06-E2F221ACC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1834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4849375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218413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90830224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9ACFB-E444-472C-8FE2-609F633103F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248896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35199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4404438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5760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991431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15B694-7FBC-4E18-8BED-30C874E9BED7}" type="datetimeFigureOut">
              <a:rPr lang="en-US" smtClean="0">
                <a:solidFill>
                  <a:srgbClr val="DDE9EC"/>
                </a:solidFill>
              </a:rPr>
              <a:pPr/>
              <a:t>3/15/2022</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DD6C1671-A2BC-47D6-8A81-8B6B5B087092}"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132180391"/>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6840841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443948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464653"/>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464653"/>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3A46A0D-A9BF-479E-B44D-B31E32872408}" type="slidenum">
              <a:rPr lang="en-US">
                <a:solidFill>
                  <a:srgbClr val="464653"/>
                </a:solidFill>
              </a:rPr>
              <a:pPr>
                <a:defRPr/>
              </a:pPr>
              <a:t>‹#›</a:t>
            </a:fld>
            <a:endParaRPr lang="en-US">
              <a:solidFill>
                <a:srgbClr val="464653"/>
              </a:solidFill>
            </a:endParaRPr>
          </a:p>
        </p:txBody>
      </p:sp>
    </p:spTree>
    <p:extLst>
      <p:ext uri="{BB962C8B-B14F-4D97-AF65-F5344CB8AC3E}">
        <p14:creationId xmlns:p14="http://schemas.microsoft.com/office/powerpoint/2010/main" val="3496215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15B694-7FBC-4E18-8BED-30C874E9BED7}" type="datetimeFigureOut">
              <a:rPr lang="en-US" smtClean="0">
                <a:solidFill>
                  <a:srgbClr val="464653"/>
                </a:solidFill>
              </a:rPr>
              <a:pPr/>
              <a:t>3/15/2022</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DD6C1671-A2BC-47D6-8A81-8B6B5B08709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7695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3.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4.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691A7A3-51F7-45F5-9874-E43E647878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53165591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98090553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86635918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6281084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94315735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691A7A3-51F7-45F5-9874-E43E647878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758709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5938255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02469889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6211916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7207359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61120328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691A7A3-51F7-45F5-9874-E43E647878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19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1881414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F15B694-7FBC-4E18-8BED-30C874E9BED7}" type="datetimeFigureOut">
              <a:rPr lang="en-US" smtClean="0">
                <a:solidFill>
                  <a:srgbClr val="464653"/>
                </a:solidFill>
                <a:latin typeface="Gill Sans MT"/>
              </a:rPr>
              <a:pPr fontAlgn="auto">
                <a:spcBef>
                  <a:spcPts val="0"/>
                </a:spcBef>
                <a:spcAft>
                  <a:spcPts val="0"/>
                </a:spcAft>
              </a:pPr>
              <a:t>3/15/2022</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DD6C1671-A2BC-47D6-8A81-8B6B5B08709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9711824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D:\BAI%20DU%20THI%20SU%209\BAI%20DU%20THI%20SU%209\Duong%20Len%20Tay%20Bac%20-%20To%20Uyen%20%5bNCT%201558174419%5d.mp3"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05.xml"/><Relationship Id="rId6" Type="http://schemas.openxmlformats.org/officeDocument/2006/relationships/image" Target="../media/image10.png"/><Relationship Id="rId5" Type="http://schemas.openxmlformats.org/officeDocument/2006/relationships/image" Target="../media/image9.gif"/><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9.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0.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2.jpeg"/><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0"/>
            <a:ext cx="457200" cy="6858000"/>
          </a:xfrm>
          <a:prstGeom prst="flowChartProcess">
            <a:avLst/>
          </a:prstGeom>
          <a:solidFill>
            <a:srgbClr val="C0C0C0"/>
          </a:solidFill>
          <a:ln w="9525">
            <a:noFill/>
            <a:miter lim="800000"/>
            <a:headEnd/>
            <a:tailEnd/>
          </a:ln>
        </p:spPr>
        <p:txBody>
          <a:bodyPr wrap="none" anchor="ctr"/>
          <a:lstStyle/>
          <a:p>
            <a:pPr algn="ctr" eaLnBrk="0" hangingPunct="0"/>
            <a:endParaRPr lang="vi-VN" sz="2400">
              <a:latin typeface=".VnTime" pitchFamily="34" charset="0"/>
            </a:endParaRPr>
          </a:p>
        </p:txBody>
      </p:sp>
      <p:sp>
        <p:nvSpPr>
          <p:cNvPr id="3075" name="Rectangle 3"/>
          <p:cNvSpPr>
            <a:spLocks noChangeArrowheads="1"/>
          </p:cNvSpPr>
          <p:nvPr/>
        </p:nvSpPr>
        <p:spPr bwMode="auto">
          <a:xfrm>
            <a:off x="0" y="0"/>
            <a:ext cx="9144000" cy="152400"/>
          </a:xfrm>
          <a:prstGeom prst="rect">
            <a:avLst/>
          </a:prstGeom>
          <a:solidFill>
            <a:srgbClr val="C0C0C0"/>
          </a:solidFill>
          <a:ln w="9525">
            <a:noFill/>
            <a:miter lim="800000"/>
            <a:headEnd/>
            <a:tailEnd/>
          </a:ln>
        </p:spPr>
        <p:txBody>
          <a:bodyPr wrap="none" anchor="ctr"/>
          <a:lstStyle/>
          <a:p>
            <a:pPr algn="ctr" eaLnBrk="0" hangingPunct="0"/>
            <a:endParaRPr lang="vi-VN" sz="2400">
              <a:latin typeface=".VnTime" pitchFamily="34" charset="0"/>
            </a:endParaRPr>
          </a:p>
        </p:txBody>
      </p:sp>
      <p:sp>
        <p:nvSpPr>
          <p:cNvPr id="3076" name="Rectangle 5"/>
          <p:cNvSpPr>
            <a:spLocks noChangeArrowheads="1"/>
          </p:cNvSpPr>
          <p:nvPr/>
        </p:nvSpPr>
        <p:spPr bwMode="auto">
          <a:xfrm>
            <a:off x="0" y="5715000"/>
            <a:ext cx="9144000" cy="1143000"/>
          </a:xfrm>
          <a:prstGeom prst="rect">
            <a:avLst/>
          </a:prstGeom>
          <a:solidFill>
            <a:srgbClr val="C0C0C0"/>
          </a:solidFill>
          <a:ln w="9525">
            <a:noFill/>
            <a:miter lim="800000"/>
            <a:headEnd/>
            <a:tailEnd/>
          </a:ln>
        </p:spPr>
        <p:txBody>
          <a:bodyPr wrap="none" anchor="ctr"/>
          <a:lstStyle/>
          <a:p>
            <a:pPr algn="ctr" eaLnBrk="0" hangingPunct="0"/>
            <a:endParaRPr lang="vi-VN" sz="2400">
              <a:latin typeface=".VnTime" pitchFamily="34" charset="0"/>
            </a:endParaRPr>
          </a:p>
        </p:txBody>
      </p:sp>
      <p:sp>
        <p:nvSpPr>
          <p:cNvPr id="3077" name="Text Box 6"/>
          <p:cNvSpPr txBox="1">
            <a:spLocks noChangeArrowheads="1"/>
          </p:cNvSpPr>
          <p:nvPr/>
        </p:nvSpPr>
        <p:spPr bwMode="auto">
          <a:xfrm>
            <a:off x="1143000" y="5638800"/>
            <a:ext cx="6781800" cy="519113"/>
          </a:xfrm>
          <a:prstGeom prst="rect">
            <a:avLst/>
          </a:prstGeom>
          <a:noFill/>
          <a:ln w="9525">
            <a:noFill/>
            <a:miter lim="800000"/>
            <a:headEnd/>
            <a:tailEnd/>
          </a:ln>
        </p:spPr>
        <p:txBody>
          <a:bodyPr>
            <a:spAutoFit/>
          </a:bodyPr>
          <a:lstStyle/>
          <a:p>
            <a:pPr algn="ctr" eaLnBrk="0" hangingPunct="0">
              <a:spcBef>
                <a:spcPct val="50000"/>
              </a:spcBef>
            </a:pPr>
            <a:endParaRPr lang="vi-VN" sz="2800" b="1">
              <a:solidFill>
                <a:srgbClr val="0000FF"/>
              </a:solidFill>
              <a:latin typeface="Times New Roman" pitchFamily="18" charset="0"/>
            </a:endParaRPr>
          </a:p>
        </p:txBody>
      </p:sp>
      <p:sp>
        <p:nvSpPr>
          <p:cNvPr id="103434" name="Rectangle 10"/>
          <p:cNvSpPr>
            <a:spLocks noChangeArrowheads="1"/>
          </p:cNvSpPr>
          <p:nvPr/>
        </p:nvSpPr>
        <p:spPr bwMode="auto">
          <a:xfrm flipV="1">
            <a:off x="0" y="6857999"/>
            <a:ext cx="9144000" cy="45719"/>
          </a:xfrm>
          <a:prstGeom prst="rect">
            <a:avLst/>
          </a:prstGeom>
          <a:solidFill>
            <a:srgbClr val="FFFFFF"/>
          </a:solidFill>
          <a:ln w="9525" algn="ctr">
            <a:solidFill>
              <a:srgbClr val="0000FF"/>
            </a:solidFill>
            <a:miter lim="800000"/>
            <a:headEnd/>
            <a:tailEnd/>
          </a:ln>
          <a:effectLst>
            <a:outerShdw dist="35921" dir="2700000" algn="ctr" rotWithShape="0">
              <a:schemeClr val="bg2"/>
            </a:outerShdw>
          </a:effectLst>
        </p:spPr>
        <p:txBody>
          <a:bodyPr wrap="none" anchor="ctr"/>
          <a:lstStyle/>
          <a:p>
            <a:pPr algn="ctr">
              <a:defRPr/>
            </a:pPr>
            <a:endParaRPr lang="en-US" dirty="0"/>
          </a:p>
        </p:txBody>
      </p:sp>
      <p:pic>
        <p:nvPicPr>
          <p:cNvPr id="103437" name="Duong Len Tay Bac - To Uyen [NCT 1558174419].mp3">
            <a:hlinkClick r:id="" action="ppaction://media"/>
          </p:cNvPr>
          <p:cNvPicPr>
            <a:picLocks noRot="1" noChangeAspect="1" noChangeArrowheads="1"/>
          </p:cNvPicPr>
          <p:nvPr>
            <a:audioFile r:link="rId1"/>
          </p:nvPr>
        </p:nvPicPr>
        <p:blipFill>
          <a:blip r:embed="rId3"/>
          <a:srcRect/>
          <a:stretch>
            <a:fillRect/>
          </a:stretch>
        </p:blipFill>
        <p:spPr bwMode="auto">
          <a:xfrm>
            <a:off x="8763000" y="6381750"/>
            <a:ext cx="304800" cy="304800"/>
          </a:xfrm>
          <a:prstGeom prst="rect">
            <a:avLst/>
          </a:prstGeom>
          <a:noFill/>
          <a:ln w="9525">
            <a:noFill/>
            <a:miter lim="800000"/>
            <a:headEnd/>
            <a:tailEnd/>
          </a:ln>
        </p:spPr>
      </p:pic>
      <p:sp>
        <p:nvSpPr>
          <p:cNvPr id="3082" name="Text Box 14"/>
          <p:cNvSpPr txBox="1">
            <a:spLocks noChangeArrowheads="1"/>
          </p:cNvSpPr>
          <p:nvPr/>
        </p:nvSpPr>
        <p:spPr bwMode="auto">
          <a:xfrm>
            <a:off x="1676400" y="1447800"/>
            <a:ext cx="4648200" cy="457200"/>
          </a:xfrm>
          <a:prstGeom prst="rect">
            <a:avLst/>
          </a:prstGeom>
          <a:noFill/>
          <a:ln w="9525" algn="ctr">
            <a:noFill/>
            <a:miter lim="800000"/>
            <a:headEnd/>
            <a:tailEnd/>
          </a:ln>
        </p:spPr>
        <p:txBody>
          <a:bodyPr>
            <a:spAutoFit/>
          </a:bodyPr>
          <a:lstStyle/>
          <a:p>
            <a:pPr algn="ctr">
              <a:spcBef>
                <a:spcPct val="50000"/>
              </a:spcBef>
            </a:pPr>
            <a:endParaRPr lang="vi-VN" sz="2400" b="1">
              <a:solidFill>
                <a:srgbClr val="0000FF"/>
              </a:solidFill>
            </a:endParaRPr>
          </a:p>
        </p:txBody>
      </p:sp>
      <p:pic>
        <p:nvPicPr>
          <p:cNvPr id="13" name="Content Placeholder 12" descr="hình-nền-powerpoint-đơn-giản-tinh-tế.jpg"/>
          <p:cNvPicPr>
            <a:picLocks noGrp="1" noChangeAspect="1"/>
          </p:cNvPicPr>
          <p:nvPr>
            <p:ph idx="1"/>
          </p:nvPr>
        </p:nvPicPr>
        <p:blipFill>
          <a:blip r:embed="rId4"/>
          <a:stretch>
            <a:fillRect/>
          </a:stretch>
        </p:blipFill>
        <p:spPr>
          <a:xfrm>
            <a:off x="0" y="0"/>
            <a:ext cx="9144000" cy="6858000"/>
          </a:xfrm>
        </p:spPr>
      </p:pic>
      <p:sp>
        <p:nvSpPr>
          <p:cNvPr id="2" name="Oval 1"/>
          <p:cNvSpPr/>
          <p:nvPr/>
        </p:nvSpPr>
        <p:spPr>
          <a:xfrm>
            <a:off x="0" y="1447800"/>
            <a:ext cx="9144000" cy="32773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rPr>
              <a:t>Tiết</a:t>
            </a:r>
            <a:r>
              <a:rPr lang="en-US" sz="3600" b="1" dirty="0" smtClean="0">
                <a:solidFill>
                  <a:srgbClr val="FF0000"/>
                </a:solidFill>
              </a:rPr>
              <a:t> </a:t>
            </a:r>
            <a:r>
              <a:rPr lang="en-US" sz="3600" b="1" dirty="0" smtClean="0">
                <a:solidFill>
                  <a:srgbClr val="FF0000"/>
                </a:solidFill>
              </a:rPr>
              <a:t>37,38 - </a:t>
            </a:r>
            <a:r>
              <a:rPr lang="en-US" sz="3600" b="1" dirty="0" err="1">
                <a:solidFill>
                  <a:srgbClr val="FF0000"/>
                </a:solidFill>
              </a:rPr>
              <a:t>B</a:t>
            </a:r>
            <a:r>
              <a:rPr lang="en-US" sz="3600" b="1" dirty="0" err="1" smtClean="0">
                <a:solidFill>
                  <a:srgbClr val="FF0000"/>
                </a:solidFill>
              </a:rPr>
              <a:t>ài</a:t>
            </a:r>
            <a:r>
              <a:rPr lang="en-US" sz="3600" b="1" dirty="0" smtClean="0">
                <a:solidFill>
                  <a:srgbClr val="FF0000"/>
                </a:solidFill>
              </a:rPr>
              <a:t> </a:t>
            </a:r>
            <a:r>
              <a:rPr lang="en-US" sz="3600" b="1" dirty="0" smtClean="0">
                <a:solidFill>
                  <a:srgbClr val="FF0000"/>
                </a:solidFill>
              </a:rPr>
              <a:t>27:</a:t>
            </a:r>
          </a:p>
          <a:p>
            <a:pPr algn="ctr"/>
            <a:r>
              <a:rPr lang="en-US" sz="3600" b="1" dirty="0" err="1" smtClean="0">
                <a:solidFill>
                  <a:srgbClr val="FF0000"/>
                </a:solidFill>
              </a:rPr>
              <a:t>Cuộc</a:t>
            </a:r>
            <a:r>
              <a:rPr lang="en-US" sz="3600" b="1" dirty="0" smtClean="0">
                <a:solidFill>
                  <a:srgbClr val="FF0000"/>
                </a:solidFill>
              </a:rPr>
              <a:t> </a:t>
            </a:r>
            <a:r>
              <a:rPr lang="en-US" sz="3600" b="1" dirty="0" err="1" smtClean="0">
                <a:solidFill>
                  <a:srgbClr val="FF0000"/>
                </a:solidFill>
              </a:rPr>
              <a:t>kháng</a:t>
            </a:r>
            <a:r>
              <a:rPr lang="en-US" sz="3600" b="1" dirty="0" smtClean="0">
                <a:solidFill>
                  <a:srgbClr val="FF0000"/>
                </a:solidFill>
              </a:rPr>
              <a:t> </a:t>
            </a:r>
            <a:r>
              <a:rPr lang="en-US" sz="3600" b="1" dirty="0" err="1" smtClean="0">
                <a:solidFill>
                  <a:srgbClr val="FF0000"/>
                </a:solidFill>
              </a:rPr>
              <a:t>chiến</a:t>
            </a:r>
            <a:r>
              <a:rPr lang="en-US" sz="3600" b="1" dirty="0" smtClean="0">
                <a:solidFill>
                  <a:srgbClr val="FF0000"/>
                </a:solidFill>
              </a:rPr>
              <a:t> </a:t>
            </a:r>
            <a:r>
              <a:rPr lang="en-US" sz="3600" b="1" dirty="0" err="1" smtClean="0">
                <a:solidFill>
                  <a:srgbClr val="FF0000"/>
                </a:solidFill>
              </a:rPr>
              <a:t>toàn</a:t>
            </a:r>
            <a:r>
              <a:rPr lang="en-US" sz="3600" b="1" dirty="0" smtClean="0">
                <a:solidFill>
                  <a:srgbClr val="FF0000"/>
                </a:solidFill>
              </a:rPr>
              <a:t> </a:t>
            </a:r>
            <a:r>
              <a:rPr lang="en-US" sz="3600" b="1" dirty="0" err="1" smtClean="0">
                <a:solidFill>
                  <a:srgbClr val="FF0000"/>
                </a:solidFill>
              </a:rPr>
              <a:t>quốc</a:t>
            </a:r>
            <a:r>
              <a:rPr lang="en-US" sz="3600" b="1" dirty="0" smtClean="0">
                <a:solidFill>
                  <a:srgbClr val="FF0000"/>
                </a:solidFill>
              </a:rPr>
              <a:t> </a:t>
            </a:r>
            <a:r>
              <a:rPr lang="en-US" sz="3600" b="1" dirty="0" err="1" smtClean="0">
                <a:solidFill>
                  <a:srgbClr val="FF0000"/>
                </a:solidFill>
              </a:rPr>
              <a:t>chống</a:t>
            </a:r>
            <a:r>
              <a:rPr lang="en-US" sz="3600" b="1" dirty="0" smtClean="0">
                <a:solidFill>
                  <a:srgbClr val="FF0000"/>
                </a:solidFill>
              </a:rPr>
              <a:t> </a:t>
            </a:r>
            <a:r>
              <a:rPr lang="en-US" sz="3600" b="1" dirty="0" err="1" smtClean="0">
                <a:solidFill>
                  <a:srgbClr val="FF0000"/>
                </a:solidFill>
              </a:rPr>
              <a:t>thực</a:t>
            </a:r>
            <a:r>
              <a:rPr lang="en-US" sz="3600" b="1" dirty="0" smtClean="0">
                <a:solidFill>
                  <a:srgbClr val="FF0000"/>
                </a:solidFill>
              </a:rPr>
              <a:t> </a:t>
            </a:r>
            <a:r>
              <a:rPr lang="en-US" sz="3600" b="1" dirty="0" err="1" smtClean="0">
                <a:solidFill>
                  <a:srgbClr val="FF0000"/>
                </a:solidFill>
              </a:rPr>
              <a:t>dân</a:t>
            </a:r>
            <a:r>
              <a:rPr lang="en-US" sz="3600" b="1" dirty="0" smtClean="0">
                <a:solidFill>
                  <a:srgbClr val="FF0000"/>
                </a:solidFill>
              </a:rPr>
              <a:t> </a:t>
            </a:r>
            <a:r>
              <a:rPr lang="en-US" sz="3600" b="1" dirty="0" err="1" smtClean="0">
                <a:solidFill>
                  <a:srgbClr val="FF0000"/>
                </a:solidFill>
              </a:rPr>
              <a:t>Pháp</a:t>
            </a:r>
            <a:r>
              <a:rPr lang="en-US" sz="3600" b="1" dirty="0" smtClean="0">
                <a:solidFill>
                  <a:srgbClr val="FF0000"/>
                </a:solidFill>
              </a:rPr>
              <a:t> </a:t>
            </a:r>
            <a:r>
              <a:rPr lang="en-US" sz="3600" b="1" dirty="0" err="1" smtClean="0">
                <a:solidFill>
                  <a:srgbClr val="FF0000"/>
                </a:solidFill>
              </a:rPr>
              <a:t>xâm</a:t>
            </a:r>
            <a:r>
              <a:rPr lang="en-US" sz="3600" b="1" dirty="0" smtClean="0">
                <a:solidFill>
                  <a:srgbClr val="FF0000"/>
                </a:solidFill>
              </a:rPr>
              <a:t> </a:t>
            </a:r>
            <a:r>
              <a:rPr lang="en-US" sz="3600" b="1" dirty="0" err="1" smtClean="0">
                <a:solidFill>
                  <a:srgbClr val="FF0000"/>
                </a:solidFill>
              </a:rPr>
              <a:t>lược</a:t>
            </a:r>
            <a:r>
              <a:rPr lang="en-US" sz="3600" b="1" dirty="0" smtClean="0">
                <a:solidFill>
                  <a:srgbClr val="FF0000"/>
                </a:solidFill>
              </a:rPr>
              <a:t> </a:t>
            </a:r>
            <a:r>
              <a:rPr lang="en-US" sz="3600" b="1" dirty="0" err="1" smtClean="0">
                <a:solidFill>
                  <a:srgbClr val="FF0000"/>
                </a:solidFill>
              </a:rPr>
              <a:t>kết</a:t>
            </a:r>
            <a:r>
              <a:rPr lang="en-US" sz="3600" b="1" dirty="0" smtClean="0">
                <a:solidFill>
                  <a:srgbClr val="FF0000"/>
                </a:solidFill>
              </a:rPr>
              <a:t> </a:t>
            </a:r>
            <a:r>
              <a:rPr lang="en-US" sz="3600" b="1" dirty="0" err="1" smtClean="0">
                <a:solidFill>
                  <a:srgbClr val="FF0000"/>
                </a:solidFill>
              </a:rPr>
              <a:t>thúc</a:t>
            </a:r>
            <a:r>
              <a:rPr lang="en-US" sz="3600" b="1" dirty="0" smtClean="0">
                <a:solidFill>
                  <a:srgbClr val="FF0000"/>
                </a:solidFill>
              </a:rPr>
              <a:t> (1953-1954)</a:t>
            </a:r>
            <a:endParaRPr lang="en-US" sz="3600" b="1" dirty="0">
              <a:solidFill>
                <a:srgbClr val="FF0000"/>
              </a:solidFill>
            </a:endParaRPr>
          </a:p>
        </p:txBody>
      </p:sp>
    </p:spTree>
    <p:extLst>
      <p:ext uri="{BB962C8B-B14F-4D97-AF65-F5344CB8AC3E}">
        <p14:creationId xmlns:p14="http://schemas.microsoft.com/office/powerpoint/2010/main" val="223529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03434"/>
                                        </p:tgtEl>
                                        <p:attrNameLst>
                                          <p:attrName>style.visibility</p:attrName>
                                        </p:attrNameLst>
                                      </p:cBhvr>
                                      <p:to>
                                        <p:strVal val="visible"/>
                                      </p:to>
                                    </p:set>
                                    <p:animEffect transition="in" filter="wheel(4)">
                                      <p:cBhvr>
                                        <p:cTn id="7" dur="2000"/>
                                        <p:tgtEl>
                                          <p:spTgt spid="103434"/>
                                        </p:tgtEl>
                                      </p:cBhvr>
                                    </p:animEffect>
                                  </p:childTnLst>
                                </p:cTn>
                              </p:par>
                              <p:par>
                                <p:cTn id="8" presetID="4" presetClass="entr" presetSubtype="16" fill="hold" nodeType="withEffect">
                                  <p:stCondLst>
                                    <p:cond delay="0"/>
                                  </p:stCondLst>
                                  <p:childTnLst>
                                    <p:set>
                                      <p:cBhvr>
                                        <p:cTn id="9" dur="1" fill="hold">
                                          <p:stCondLst>
                                            <p:cond delay="0"/>
                                          </p:stCondLst>
                                        </p:cTn>
                                        <p:tgtEl>
                                          <p:spTgt spid="103437"/>
                                        </p:tgtEl>
                                        <p:attrNameLst>
                                          <p:attrName>style.visibility</p:attrName>
                                        </p:attrNameLst>
                                      </p:cBhvr>
                                      <p:to>
                                        <p:strVal val="visible"/>
                                      </p:to>
                                    </p:set>
                                    <p:animEffect transition="in" filter="box(in)">
                                      <p:cBhvr>
                                        <p:cTn id="10" dur="500"/>
                                        <p:tgtEl>
                                          <p:spTgt spid="103437"/>
                                        </p:tgtEl>
                                      </p:cBhvr>
                                    </p:animEffect>
                                  </p:childTnLst>
                                </p:cTn>
                              </p:par>
                              <p:par>
                                <p:cTn id="11" presetID="1" presetClass="mediacall" presetSubtype="0" fill="hold" nodeType="withEffect">
                                  <p:stCondLst>
                                    <p:cond delay="0"/>
                                  </p:stCondLst>
                                  <p:childTnLst>
                                    <p:cmd type="call" cmd="playFrom(0.0)">
                                      <p:cBhvr>
                                        <p:cTn id="12" dur="237848" fill="hold"/>
                                        <p:tgtEl>
                                          <p:spTgt spid="103437"/>
                                        </p:tgtEl>
                                      </p:cBhvr>
                                    </p:cmd>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03437"/>
                </p:tgtEl>
              </p:cMediaNode>
            </p:audio>
          </p:childTnLst>
        </p:cTn>
      </p:par>
    </p:tnLst>
    <p:bldLst>
      <p:bldP spid="103434"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8"/>
          <p:cNvSpPr txBox="1">
            <a:spLocks/>
          </p:cNvSpPr>
          <p:nvPr/>
        </p:nvSpPr>
        <p:spPr bwMode="auto">
          <a:xfrm>
            <a:off x="20727" y="116632"/>
            <a:ext cx="9123273" cy="3904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400" b="1" u="sng" kern="0" dirty="0">
                <a:solidFill>
                  <a:srgbClr val="FF0066"/>
                </a:solidFill>
                <a:latin typeface="Times New Roman" pitchFamily="18" charset="0"/>
                <a:cs typeface="Times New Roman" pitchFamily="18" charset="0"/>
              </a:rPr>
              <a:t/>
            </a:r>
            <a:br>
              <a:rPr lang="en-US" sz="2400" b="1" u="sng" kern="0" dirty="0">
                <a:solidFill>
                  <a:srgbClr val="FF0066"/>
                </a:solidFill>
                <a:latin typeface="Times New Roman" pitchFamily="18" charset="0"/>
                <a:cs typeface="Times New Roman" pitchFamily="18" charset="0"/>
              </a:rPr>
            </a:br>
            <a:r>
              <a:rPr lang="en-US" sz="2800" b="1" kern="0" dirty="0">
                <a:solidFill>
                  <a:srgbClr val="FF0000"/>
                </a:solidFill>
                <a:latin typeface="Times New Roman" pitchFamily="18" charset="0"/>
                <a:cs typeface="Times New Roman" pitchFamily="18" charset="0"/>
              </a:rPr>
              <a:t>II. </a:t>
            </a:r>
            <a:r>
              <a:rPr lang="en-US" sz="2800" b="1" kern="0" dirty="0" err="1">
                <a:solidFill>
                  <a:srgbClr val="FF0000"/>
                </a:solidFill>
                <a:latin typeface="Times New Roman" pitchFamily="18" charset="0"/>
                <a:cs typeface="Times New Roman" pitchFamily="18" charset="0"/>
              </a:rPr>
              <a:t>Cuộc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công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lược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Đông</a:t>
            </a:r>
            <a:r>
              <a:rPr lang="en-US" sz="2800" b="1" kern="0" dirty="0">
                <a:solidFill>
                  <a:srgbClr val="FF0000"/>
                </a:solidFill>
                <a:latin typeface="Times New Roman" pitchFamily="18" charset="0"/>
                <a:cs typeface="Times New Roman" pitchFamily="18" charset="0"/>
              </a:rPr>
              <a:t> – </a:t>
            </a:r>
            <a:r>
              <a:rPr lang="en-US" sz="2800" b="1" kern="0" dirty="0" err="1">
                <a:solidFill>
                  <a:srgbClr val="FF0000"/>
                </a:solidFill>
                <a:latin typeface="Times New Roman" pitchFamily="18" charset="0"/>
                <a:cs typeface="Times New Roman" pitchFamily="18" charset="0"/>
              </a:rPr>
              <a:t>Xuân</a:t>
            </a:r>
            <a:r>
              <a:rPr lang="en-US" sz="2800" b="1" kern="0" dirty="0">
                <a:solidFill>
                  <a:srgbClr val="FF0000"/>
                </a:solidFill>
                <a:latin typeface="Times New Roman" pitchFamily="18" charset="0"/>
                <a:cs typeface="Times New Roman" pitchFamily="18" charset="0"/>
              </a:rPr>
              <a:t> 1953 – 1954 </a:t>
            </a:r>
            <a:r>
              <a:rPr lang="en-US" sz="2800" b="1" kern="0" dirty="0" err="1">
                <a:solidFill>
                  <a:srgbClr val="FF0000"/>
                </a:solidFill>
                <a:latin typeface="Times New Roman" pitchFamily="18" charset="0"/>
                <a:cs typeface="Times New Roman" pitchFamily="18" charset="0"/>
              </a:rPr>
              <a:t>và</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dịch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lịch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sử</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Điện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Biên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Phủ</a:t>
            </a:r>
            <a:r>
              <a:rPr lang="en-US" sz="2800" b="1" kern="0" dirty="0">
                <a:solidFill>
                  <a:srgbClr val="FF0000"/>
                </a:solidFill>
                <a:latin typeface="Times New Roman" pitchFamily="18" charset="0"/>
                <a:cs typeface="Times New Roman" pitchFamily="18" charset="0"/>
              </a:rPr>
              <a:t> 1954.</a:t>
            </a:r>
            <a:endParaRPr lang="vi-VN" sz="2800" kern="0" dirty="0">
              <a:solidFill>
                <a:srgbClr val="FF0000"/>
              </a:solidFill>
            </a:endParaRPr>
          </a:p>
        </p:txBody>
      </p:sp>
      <p:sp>
        <p:nvSpPr>
          <p:cNvPr id="2" name="Rectangle 1"/>
          <p:cNvSpPr/>
          <p:nvPr/>
        </p:nvSpPr>
        <p:spPr>
          <a:xfrm>
            <a:off x="-13074" y="1115510"/>
            <a:ext cx="6296784" cy="461665"/>
          </a:xfrm>
          <a:prstGeom prst="rect">
            <a:avLst/>
          </a:prstGeom>
        </p:spPr>
        <p:txBody>
          <a:bodyPr wrap="square">
            <a:spAutoFit/>
          </a:bodyPr>
          <a:lstStyle/>
          <a:p>
            <a:r>
              <a:rPr lang="en-US" sz="2400" kern="0" dirty="0">
                <a:solidFill>
                  <a:srgbClr val="000000"/>
                </a:solidFill>
                <a:latin typeface="Arial"/>
                <a:cs typeface="Times New Roman" pitchFamily="18" charset="0"/>
              </a:rPr>
              <a:t>2. </a:t>
            </a:r>
            <a:r>
              <a:rPr lang="en-US" sz="2400" kern="0" dirty="0" err="1">
                <a:solidFill>
                  <a:srgbClr val="000000"/>
                </a:solidFill>
                <a:latin typeface="Arial"/>
                <a:cs typeface="Times New Roman" pitchFamily="18" charset="0"/>
              </a:rPr>
              <a:t>Chiến</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dịch</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lịch</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sử</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Điện</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Biên</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Phủ</a:t>
            </a:r>
            <a:r>
              <a:rPr lang="en-US" sz="2400" kern="0" dirty="0">
                <a:solidFill>
                  <a:srgbClr val="000000"/>
                </a:solidFill>
                <a:latin typeface="Arial"/>
                <a:cs typeface="Times New Roman" pitchFamily="18" charset="0"/>
              </a:rPr>
              <a:t> 1954.</a:t>
            </a:r>
            <a:endParaRPr lang="en-US" sz="2400" dirty="0">
              <a:solidFill>
                <a:srgbClr val="000000"/>
              </a:solidFill>
              <a:latin typeface="Arial"/>
            </a:endParaRPr>
          </a:p>
        </p:txBody>
      </p:sp>
      <p:sp>
        <p:nvSpPr>
          <p:cNvPr id="3" name="Rectangle 2"/>
          <p:cNvSpPr/>
          <p:nvPr/>
        </p:nvSpPr>
        <p:spPr>
          <a:xfrm>
            <a:off x="133763" y="2100395"/>
            <a:ext cx="8909003" cy="1200329"/>
          </a:xfrm>
          <a:prstGeom prst="rect">
            <a:avLst/>
          </a:prstGeom>
        </p:spPr>
        <p:txBody>
          <a:bodyPr wrap="square">
            <a:spAutoFit/>
          </a:bodyPr>
          <a:lstStyle/>
          <a:p>
            <a:pPr algn="just"/>
            <a:r>
              <a:rPr lang="vi-VN" sz="2400" dirty="0">
                <a:solidFill>
                  <a:srgbClr val="000000"/>
                </a:solidFill>
                <a:latin typeface="Arial" panose="020B0604020202020204" pitchFamily="34" charset="0"/>
              </a:rPr>
              <a:t>+ Xây dựng Điện Biên Phủ thành tập đoàn cứ điểm mạnh nhất ở Đông Dương.</a:t>
            </a:r>
          </a:p>
          <a:p>
            <a:pPr algn="just"/>
            <a:r>
              <a:rPr lang="vi-VN" sz="2400" dirty="0">
                <a:solidFill>
                  <a:srgbClr val="000000"/>
                </a:solidFill>
                <a:latin typeface="Arial" panose="020B0604020202020204" pitchFamily="34" charset="0"/>
              </a:rPr>
              <a:t>+ Lực lượng địch gồm: 16200 tên đủ các binh chủng</a:t>
            </a:r>
            <a:r>
              <a:rPr lang="en-US" sz="2400" dirty="0">
                <a:solidFill>
                  <a:srgbClr val="000000"/>
                </a:solidFill>
                <a:latin typeface="Arial" panose="020B0604020202020204" pitchFamily="34" charset="0"/>
              </a:rPr>
              <a:t>. </a:t>
            </a:r>
            <a:endParaRPr lang="vi-VN" sz="2400" dirty="0">
              <a:solidFill>
                <a:srgbClr val="000000"/>
              </a:solidFill>
              <a:latin typeface="Arial" panose="020B0604020202020204" pitchFamily="34" charset="0"/>
            </a:endParaRPr>
          </a:p>
        </p:txBody>
      </p:sp>
      <p:sp>
        <p:nvSpPr>
          <p:cNvPr id="9" name="TextBox 8"/>
          <p:cNvSpPr txBox="1"/>
          <p:nvPr/>
        </p:nvSpPr>
        <p:spPr>
          <a:xfrm>
            <a:off x="133763" y="1577175"/>
            <a:ext cx="3129383" cy="523220"/>
          </a:xfrm>
          <a:prstGeom prst="rect">
            <a:avLst/>
          </a:prstGeom>
          <a:noFill/>
        </p:spPr>
        <p:txBody>
          <a:bodyPr wrap="none" rtlCol="0">
            <a:spAutoFit/>
          </a:bodyPr>
          <a:lstStyle/>
          <a:p>
            <a:r>
              <a:rPr lang="en-US" sz="2800" i="1" dirty="0">
                <a:solidFill>
                  <a:srgbClr val="000000"/>
                </a:solidFill>
                <a:latin typeface="Arial" panose="020B0604020202020204" pitchFamily="34" charset="0"/>
              </a:rPr>
              <a:t>* </a:t>
            </a:r>
            <a:r>
              <a:rPr lang="vi-VN" sz="2400" i="1" dirty="0">
                <a:solidFill>
                  <a:srgbClr val="000000"/>
                </a:solidFill>
                <a:latin typeface="Arial" panose="020B0604020202020204" pitchFamily="34" charset="0"/>
              </a:rPr>
              <a:t> Âm mưu </a:t>
            </a:r>
            <a:r>
              <a:rPr lang="en-US" sz="2400" i="1" dirty="0" err="1" smtClean="0">
                <a:solidFill>
                  <a:srgbClr val="000000"/>
                </a:solidFill>
                <a:latin typeface="Arial" panose="020B0604020202020204" pitchFamily="34" charset="0"/>
              </a:rPr>
              <a:t>của</a:t>
            </a:r>
            <a:r>
              <a:rPr lang="en-US" sz="2400" i="1" dirty="0" smtClean="0">
                <a:solidFill>
                  <a:srgbClr val="000000"/>
                </a:solidFill>
                <a:latin typeface="Arial" panose="020B0604020202020204" pitchFamily="34" charset="0"/>
              </a:rPr>
              <a:t> </a:t>
            </a:r>
            <a:r>
              <a:rPr lang="en-US" sz="2400" i="1" dirty="0" err="1" smtClean="0">
                <a:solidFill>
                  <a:srgbClr val="000000"/>
                </a:solidFill>
                <a:latin typeface="Arial" panose="020B0604020202020204" pitchFamily="34" charset="0"/>
              </a:rPr>
              <a:t>Pháp</a:t>
            </a:r>
            <a:r>
              <a:rPr lang="vi-VN" dirty="0" smtClean="0">
                <a:solidFill>
                  <a:srgbClr val="000000"/>
                </a:solidFill>
                <a:latin typeface="Arial" panose="020B0604020202020204" pitchFamily="34" charset="0"/>
              </a:rPr>
              <a:t>:</a:t>
            </a:r>
            <a:endParaRPr lang="vi-VN" dirty="0">
              <a:solidFill>
                <a:srgbClr val="000000"/>
              </a:solidFill>
              <a:latin typeface="Arial" panose="020B0604020202020204" pitchFamily="34" charset="0"/>
            </a:endParaRPr>
          </a:p>
        </p:txBody>
      </p:sp>
    </p:spTree>
    <p:extLst>
      <p:ext uri="{BB962C8B-B14F-4D97-AF65-F5344CB8AC3E}">
        <p14:creationId xmlns:p14="http://schemas.microsoft.com/office/powerpoint/2010/main" val="38946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889870531564255827_574_0.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04800" y="1371600"/>
            <a:ext cx="8382000" cy="369331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spcBef>
                <a:spcPts val="0"/>
              </a:spcBef>
              <a:spcAft>
                <a:spcPts val="0"/>
              </a:spcAft>
            </a:pPr>
            <a:endParaRPr lang="en-US" sz="2400" b="1" smtClean="0">
              <a:solidFill>
                <a:prstClr val="black"/>
              </a:solidFill>
              <a:latin typeface="Times New Roman" pitchFamily="18" charset="0"/>
              <a:cs typeface="Times New Roman" pitchFamily="18" charset="0"/>
            </a:endParaRPr>
          </a:p>
          <a:p>
            <a:pPr algn="just" fontAlgn="auto">
              <a:lnSpc>
                <a:spcPct val="150000"/>
              </a:lnSpc>
              <a:spcBef>
                <a:spcPts val="0"/>
              </a:spcBef>
              <a:spcAft>
                <a:spcPts val="0"/>
              </a:spcAft>
            </a:pPr>
            <a:r>
              <a:rPr lang="en-US" sz="3200" b="1" smtClean="0">
                <a:solidFill>
                  <a:prstClr val="black"/>
                </a:solidFill>
                <a:latin typeface="Times New Roman" pitchFamily="18" charset="0"/>
                <a:cs typeface="Times New Roman" pitchFamily="18" charset="0"/>
              </a:rPr>
              <a:t>    ? </a:t>
            </a:r>
            <a:r>
              <a:rPr lang="nl-NL" sz="3200" b="1" smtClean="0">
                <a:solidFill>
                  <a:prstClr val="black"/>
                </a:solidFill>
                <a:latin typeface="Times New Roman" pitchFamily="18" charset="0"/>
                <a:cs typeface="Times New Roman" pitchFamily="18" charset="0"/>
              </a:rPr>
              <a:t>Tại sao thực dân Pháp chọn Điện Biên Phủ để xây dựng thành tập đoàn cứ điểm quân sự mạnh nhất Đông Dương ? Pháp - Mĩ đã xây dựng cứ điểm Điện Biên Phủ như thế nào ?</a:t>
            </a:r>
            <a:endParaRPr lang="en-US" sz="2400" b="1" dirty="0" smtClean="0">
              <a:solidFill>
                <a:srgbClr val="0000FF"/>
              </a:solidFill>
              <a:latin typeface="Times New Roman" pitchFamily="18" charset="0"/>
              <a:cs typeface="Times New Roman" pitchFamily="18" charset="0"/>
            </a:endParaRPr>
          </a:p>
          <a:p>
            <a:pPr fontAlgn="auto">
              <a:spcBef>
                <a:spcPts val="0"/>
              </a:spcBef>
              <a:spcAft>
                <a:spcPts val="0"/>
              </a:spcAft>
            </a:pPr>
            <a:endParaRPr lang="en-US" dirty="0">
              <a:solidFill>
                <a:prstClr val="black"/>
              </a:solidFill>
            </a:endParaRPr>
          </a:p>
        </p:txBody>
      </p:sp>
    </p:spTree>
    <p:extLst>
      <p:ext uri="{BB962C8B-B14F-4D97-AF65-F5344CB8AC3E}">
        <p14:creationId xmlns:p14="http://schemas.microsoft.com/office/powerpoint/2010/main" val="65368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52400" y="216079"/>
            <a:ext cx="8686800" cy="6400800"/>
          </a:xfrm>
          <a:prstGeom prst="rect">
            <a:avLst/>
          </a:prstGeom>
          <a:noFill/>
          <a:ln w="57150">
            <a:solidFill>
              <a:srgbClr val="00FF00"/>
            </a:solidFill>
            <a:miter lim="800000"/>
            <a:headEnd/>
            <a:tailEnd/>
          </a:ln>
        </p:spPr>
        <p:txBody>
          <a:bodyPr wrap="none" anchor="ctr"/>
          <a:lstStyle/>
          <a:p>
            <a:pPr fontAlgn="auto">
              <a:spcBef>
                <a:spcPts val="0"/>
              </a:spcBef>
              <a:spcAft>
                <a:spcPts val="0"/>
              </a:spcAft>
            </a:pPr>
            <a:endParaRPr lang="vi-VN">
              <a:solidFill>
                <a:prstClr val="black"/>
              </a:solidFill>
              <a:latin typeface="Arial"/>
            </a:endParaRPr>
          </a:p>
        </p:txBody>
      </p:sp>
      <p:sp>
        <p:nvSpPr>
          <p:cNvPr id="123908" name="Text Box 4"/>
          <p:cNvSpPr txBox="1">
            <a:spLocks noChangeArrowheads="1"/>
          </p:cNvSpPr>
          <p:nvPr/>
        </p:nvSpPr>
        <p:spPr bwMode="auto">
          <a:xfrm rot="2453555">
            <a:off x="2275268" y="2038171"/>
            <a:ext cx="2362200" cy="457200"/>
          </a:xfrm>
          <a:prstGeom prst="rect">
            <a:avLst/>
          </a:prstGeom>
          <a:noFill/>
          <a:ln w="9525">
            <a:noFill/>
            <a:miter lim="800000"/>
            <a:headEnd/>
            <a:tailEnd/>
          </a:ln>
        </p:spPr>
        <p:txBody>
          <a:bodyPr>
            <a:spAutoFit/>
          </a:bodyPr>
          <a:lstStyle/>
          <a:p>
            <a:pPr fontAlgn="auto">
              <a:spcBef>
                <a:spcPct val="50000"/>
              </a:spcBef>
              <a:spcAft>
                <a:spcPts val="0"/>
              </a:spcAft>
            </a:pPr>
            <a:r>
              <a:rPr lang="en-US" sz="2400" b="1">
                <a:solidFill>
                  <a:prstClr val="white"/>
                </a:solidFill>
                <a:latin typeface="Times New Roman" pitchFamily="18" charset="0"/>
              </a:rPr>
              <a:t>L	À	O</a:t>
            </a:r>
          </a:p>
        </p:txBody>
      </p:sp>
      <p:sp>
        <p:nvSpPr>
          <p:cNvPr id="123909" name="Text Box 5"/>
          <p:cNvSpPr txBox="1">
            <a:spLocks noChangeArrowheads="1"/>
          </p:cNvSpPr>
          <p:nvPr/>
        </p:nvSpPr>
        <p:spPr bwMode="auto">
          <a:xfrm>
            <a:off x="2884868" y="4019371"/>
            <a:ext cx="3352800" cy="366713"/>
          </a:xfrm>
          <a:prstGeom prst="rect">
            <a:avLst/>
          </a:prstGeom>
          <a:noFill/>
          <a:ln w="9525">
            <a:noFill/>
            <a:miter lim="800000"/>
            <a:headEnd/>
            <a:tailEnd/>
          </a:ln>
        </p:spPr>
        <p:txBody>
          <a:bodyPr>
            <a:spAutoFit/>
          </a:bodyPr>
          <a:lstStyle/>
          <a:p>
            <a:pPr fontAlgn="auto">
              <a:spcBef>
                <a:spcPct val="50000"/>
              </a:spcBef>
              <a:spcAft>
                <a:spcPts val="0"/>
              </a:spcAft>
            </a:pPr>
            <a:r>
              <a:rPr lang="en-US" b="1">
                <a:solidFill>
                  <a:prstClr val="white"/>
                </a:solidFill>
                <a:latin typeface="Times New Roman" pitchFamily="18" charset="0"/>
              </a:rPr>
              <a:t>CAM  PU  CHIA</a:t>
            </a:r>
          </a:p>
        </p:txBody>
      </p:sp>
      <p:sp>
        <p:nvSpPr>
          <p:cNvPr id="123910" name="Oval 6"/>
          <p:cNvSpPr>
            <a:spLocks noChangeArrowheads="1"/>
          </p:cNvSpPr>
          <p:nvPr/>
        </p:nvSpPr>
        <p:spPr bwMode="auto">
          <a:xfrm>
            <a:off x="2503868" y="971371"/>
            <a:ext cx="228600" cy="228600"/>
          </a:xfrm>
          <a:prstGeom prst="ellipse">
            <a:avLst/>
          </a:prstGeom>
          <a:solidFill>
            <a:srgbClr val="FFFF00"/>
          </a:solidFill>
          <a:ln w="9525">
            <a:solidFill>
              <a:srgbClr val="00FF00"/>
            </a:solidFill>
            <a:round/>
            <a:headEnd/>
            <a:tailEnd/>
          </a:ln>
        </p:spPr>
        <p:txBody>
          <a:bodyPr wrap="none" anchor="ctr"/>
          <a:lstStyle/>
          <a:p>
            <a:pPr fontAlgn="auto">
              <a:spcBef>
                <a:spcPts val="0"/>
              </a:spcBef>
              <a:spcAft>
                <a:spcPts val="0"/>
              </a:spcAft>
            </a:pPr>
            <a:endParaRPr lang="vi-VN">
              <a:solidFill>
                <a:prstClr val="black"/>
              </a:solidFill>
              <a:latin typeface="Arial"/>
            </a:endParaRPr>
          </a:p>
        </p:txBody>
      </p:sp>
      <p:pic>
        <p:nvPicPr>
          <p:cNvPr id="123914" name="Picture 10" descr="Ban do DBP trong 2"/>
          <p:cNvPicPr>
            <a:picLocks noChangeAspect="1" noChangeArrowheads="1"/>
          </p:cNvPicPr>
          <p:nvPr/>
        </p:nvPicPr>
        <p:blipFill>
          <a:blip r:embed="rId4"/>
          <a:srcRect/>
          <a:stretch>
            <a:fillRect/>
          </a:stretch>
        </p:blipFill>
        <p:spPr bwMode="auto">
          <a:xfrm>
            <a:off x="-1" y="285571"/>
            <a:ext cx="8853901" cy="5867400"/>
          </a:xfrm>
          <a:prstGeom prst="rect">
            <a:avLst/>
          </a:prstGeom>
          <a:solidFill>
            <a:srgbClr val="CCFFCC"/>
          </a:solidFill>
          <a:ln w="9525">
            <a:noFill/>
            <a:miter lim="800000"/>
            <a:headEnd/>
            <a:tailEnd/>
          </a:ln>
        </p:spPr>
      </p:pic>
      <p:sp>
        <p:nvSpPr>
          <p:cNvPr id="123915" name="AutoShape 11"/>
          <p:cNvSpPr>
            <a:spLocks noChangeArrowheads="1"/>
          </p:cNvSpPr>
          <p:nvPr/>
        </p:nvSpPr>
        <p:spPr bwMode="auto">
          <a:xfrm flipV="1">
            <a:off x="457200" y="228600"/>
            <a:ext cx="1752600" cy="381000"/>
          </a:xfrm>
          <a:prstGeom prst="wedgeRectCallout">
            <a:avLst>
              <a:gd name="adj1" fmla="val 98761"/>
              <a:gd name="adj2" fmla="val -182391"/>
            </a:avLst>
          </a:prstGeom>
          <a:ln>
            <a:headEnd/>
            <a:tailEnd/>
          </a:ln>
        </p:spPr>
        <p:style>
          <a:lnRef idx="1">
            <a:schemeClr val="accent2"/>
          </a:lnRef>
          <a:fillRef idx="2">
            <a:schemeClr val="accent2"/>
          </a:fillRef>
          <a:effectRef idx="1">
            <a:schemeClr val="accent2"/>
          </a:effectRef>
          <a:fontRef idx="minor">
            <a:schemeClr val="dk1"/>
          </a:fontRef>
        </p:style>
        <p:txBody>
          <a:bodyPr rot="10800000"/>
          <a:lstStyle/>
          <a:p>
            <a:pPr algn="ctr" fontAlgn="auto">
              <a:spcBef>
                <a:spcPts val="0"/>
              </a:spcBef>
              <a:spcAft>
                <a:spcPts val="0"/>
              </a:spcAft>
            </a:pPr>
            <a:r>
              <a:rPr lang="en-US" sz="1400" b="1">
                <a:solidFill>
                  <a:srgbClr val="FF0000"/>
                </a:solidFill>
                <a:latin typeface="Times New Roman" pitchFamily="18" charset="0"/>
                <a:cs typeface="Times New Roman" pitchFamily="18" charset="0"/>
              </a:rPr>
              <a:t>PHÂN KHU BẮC</a:t>
            </a:r>
          </a:p>
        </p:txBody>
      </p:sp>
      <p:sp>
        <p:nvSpPr>
          <p:cNvPr id="123916" name="AutoShape 12"/>
          <p:cNvSpPr>
            <a:spLocks noChangeArrowheads="1"/>
          </p:cNvSpPr>
          <p:nvPr/>
        </p:nvSpPr>
        <p:spPr bwMode="auto">
          <a:xfrm flipV="1">
            <a:off x="7239000" y="2736850"/>
            <a:ext cx="1371600" cy="463550"/>
          </a:xfrm>
          <a:prstGeom prst="wedgeRectCallout">
            <a:avLst>
              <a:gd name="adj1" fmla="val -122372"/>
              <a:gd name="adj2" fmla="val 170898"/>
            </a:avLst>
          </a:prstGeom>
          <a:ln>
            <a:headEnd/>
            <a:tailEnd/>
          </a:ln>
        </p:spPr>
        <p:style>
          <a:lnRef idx="1">
            <a:schemeClr val="accent2"/>
          </a:lnRef>
          <a:fillRef idx="2">
            <a:schemeClr val="accent2"/>
          </a:fillRef>
          <a:effectRef idx="1">
            <a:schemeClr val="accent2"/>
          </a:effectRef>
          <a:fontRef idx="minor">
            <a:schemeClr val="dk1"/>
          </a:fontRef>
        </p:style>
        <p:txBody>
          <a:bodyPr rot="10800000"/>
          <a:lstStyle/>
          <a:p>
            <a:pPr algn="ctr" fontAlgn="auto">
              <a:spcBef>
                <a:spcPts val="0"/>
              </a:spcBef>
              <a:spcAft>
                <a:spcPts val="0"/>
              </a:spcAft>
            </a:pPr>
            <a:r>
              <a:rPr lang="en-US" sz="1400" b="1">
                <a:solidFill>
                  <a:srgbClr val="FF3300"/>
                </a:solidFill>
                <a:latin typeface="Times New Roman" pitchFamily="18" charset="0"/>
              </a:rPr>
              <a:t>PHÂN KHU TRUNG TÂM</a:t>
            </a:r>
          </a:p>
        </p:txBody>
      </p:sp>
      <p:sp>
        <p:nvSpPr>
          <p:cNvPr id="123917" name="AutoShape 13"/>
          <p:cNvSpPr>
            <a:spLocks noChangeArrowheads="1"/>
          </p:cNvSpPr>
          <p:nvPr/>
        </p:nvSpPr>
        <p:spPr bwMode="auto">
          <a:xfrm>
            <a:off x="6400800" y="3505200"/>
            <a:ext cx="1828800" cy="309562"/>
          </a:xfrm>
          <a:prstGeom prst="wedgeRectCallout">
            <a:avLst>
              <a:gd name="adj1" fmla="val -177783"/>
              <a:gd name="adj2" fmla="val -280674"/>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pPr>
            <a:r>
              <a:rPr lang="en-US" b="1">
                <a:solidFill>
                  <a:srgbClr val="0000FF"/>
                </a:solidFill>
                <a:latin typeface="Times New Roman" pitchFamily="18" charset="0"/>
              </a:rPr>
              <a:t>Sở chỉ huy địch</a:t>
            </a:r>
          </a:p>
        </p:txBody>
      </p:sp>
      <p:sp>
        <p:nvSpPr>
          <p:cNvPr id="123918" name="AutoShape 14"/>
          <p:cNvSpPr>
            <a:spLocks noChangeArrowheads="1"/>
          </p:cNvSpPr>
          <p:nvPr/>
        </p:nvSpPr>
        <p:spPr bwMode="auto">
          <a:xfrm flipV="1">
            <a:off x="1066800" y="2971800"/>
            <a:ext cx="1066800" cy="309563"/>
          </a:xfrm>
          <a:prstGeom prst="wedgeRectCallout">
            <a:avLst>
              <a:gd name="adj1" fmla="val 227412"/>
              <a:gd name="adj2" fmla="val 275025"/>
            </a:avLst>
          </a:prstGeom>
          <a:ln>
            <a:headEnd/>
            <a:tailEnd/>
          </a:ln>
        </p:spPr>
        <p:style>
          <a:lnRef idx="1">
            <a:schemeClr val="accent2"/>
          </a:lnRef>
          <a:fillRef idx="2">
            <a:schemeClr val="accent2"/>
          </a:fillRef>
          <a:effectRef idx="1">
            <a:schemeClr val="accent2"/>
          </a:effectRef>
          <a:fontRef idx="minor">
            <a:schemeClr val="dk1"/>
          </a:fontRef>
        </p:style>
        <p:txBody>
          <a:bodyPr rot="10800000"/>
          <a:lstStyle/>
          <a:p>
            <a:pPr algn="ctr" fontAlgn="auto">
              <a:spcBef>
                <a:spcPts val="0"/>
              </a:spcBef>
              <a:spcAft>
                <a:spcPts val="0"/>
              </a:spcAft>
            </a:pPr>
            <a:r>
              <a:rPr lang="en-US" b="1">
                <a:solidFill>
                  <a:srgbClr val="0000FF"/>
                </a:solidFill>
                <a:latin typeface="Times New Roman" pitchFamily="18" charset="0"/>
              </a:rPr>
              <a:t>Sân bay</a:t>
            </a:r>
          </a:p>
        </p:txBody>
      </p:sp>
      <p:sp>
        <p:nvSpPr>
          <p:cNvPr id="123919" name="Freeform 15"/>
          <p:cNvSpPr>
            <a:spLocks/>
          </p:cNvSpPr>
          <p:nvPr/>
        </p:nvSpPr>
        <p:spPr bwMode="auto">
          <a:xfrm>
            <a:off x="2275268" y="3866971"/>
            <a:ext cx="3576638" cy="2058988"/>
          </a:xfrm>
          <a:custGeom>
            <a:avLst/>
            <a:gdLst>
              <a:gd name="T0" fmla="*/ 2147483647 w 2253"/>
              <a:gd name="T1" fmla="*/ 2147483647 h 1280"/>
              <a:gd name="T2" fmla="*/ 2147483647 w 2253"/>
              <a:gd name="T3" fmla="*/ 2147483647 h 1280"/>
              <a:gd name="T4" fmla="*/ 2147483647 w 2253"/>
              <a:gd name="T5" fmla="*/ 2147483647 h 1280"/>
              <a:gd name="T6" fmla="*/ 2147483647 w 2253"/>
              <a:gd name="T7" fmla="*/ 2147483647 h 1280"/>
              <a:gd name="T8" fmla="*/ 2147483647 w 2253"/>
              <a:gd name="T9" fmla="*/ 2147483647 h 1280"/>
              <a:gd name="T10" fmla="*/ 2147483647 w 2253"/>
              <a:gd name="T11" fmla="*/ 0 h 1280"/>
              <a:gd name="T12" fmla="*/ 2147483647 w 2253"/>
              <a:gd name="T13" fmla="*/ 2147483647 h 1280"/>
              <a:gd name="T14" fmla="*/ 2147483647 w 2253"/>
              <a:gd name="T15" fmla="*/ 2147483647 h 1280"/>
              <a:gd name="T16" fmla="*/ 0 w 2253"/>
              <a:gd name="T17" fmla="*/ 2147483647 h 1280"/>
              <a:gd name="T18" fmla="*/ 2147483647 w 2253"/>
              <a:gd name="T19" fmla="*/ 2147483647 h 1280"/>
              <a:gd name="T20" fmla="*/ 2147483647 w 2253"/>
              <a:gd name="T21" fmla="*/ 2147483647 h 1280"/>
              <a:gd name="T22" fmla="*/ 2147483647 w 2253"/>
              <a:gd name="T23" fmla="*/ 2147483647 h 1280"/>
              <a:gd name="T24" fmla="*/ 2147483647 w 2253"/>
              <a:gd name="T25" fmla="*/ 2147483647 h 1280"/>
              <a:gd name="T26" fmla="*/ 2147483647 w 2253"/>
              <a:gd name="T27" fmla="*/ 2147483647 h 1280"/>
              <a:gd name="T28" fmla="*/ 2147483647 w 2253"/>
              <a:gd name="T29" fmla="*/ 2147483647 h 1280"/>
              <a:gd name="T30" fmla="*/ 2147483647 w 2253"/>
              <a:gd name="T31" fmla="*/ 2147483647 h 1280"/>
              <a:gd name="T32" fmla="*/ 2147483647 w 2253"/>
              <a:gd name="T33" fmla="*/ 2147483647 h 1280"/>
              <a:gd name="T34" fmla="*/ 2147483647 w 2253"/>
              <a:gd name="T35" fmla="*/ 2147483647 h 1280"/>
              <a:gd name="T36" fmla="*/ 2147483647 w 2253"/>
              <a:gd name="T37" fmla="*/ 2147483647 h 1280"/>
              <a:gd name="T38" fmla="*/ 2147483647 w 2253"/>
              <a:gd name="T39" fmla="*/ 2147483647 h 1280"/>
              <a:gd name="T40" fmla="*/ 2147483647 w 2253"/>
              <a:gd name="T41" fmla="*/ 2147483647 h 1280"/>
              <a:gd name="T42" fmla="*/ 2147483647 w 2253"/>
              <a:gd name="T43" fmla="*/ 2147483647 h 1280"/>
              <a:gd name="T44" fmla="*/ 2147483647 w 2253"/>
              <a:gd name="T45" fmla="*/ 2147483647 h 1280"/>
              <a:gd name="T46" fmla="*/ 2147483647 w 2253"/>
              <a:gd name="T47" fmla="*/ 2147483647 h 1280"/>
              <a:gd name="T48" fmla="*/ 2147483647 w 2253"/>
              <a:gd name="T49" fmla="*/ 2147483647 h 12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53"/>
              <a:gd name="T76" fmla="*/ 0 h 1280"/>
              <a:gd name="T77" fmla="*/ 2253 w 2253"/>
              <a:gd name="T78" fmla="*/ 1280 h 12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53" h="1280">
                <a:moveTo>
                  <a:pt x="2112" y="128"/>
                </a:moveTo>
                <a:cubicBezTo>
                  <a:pt x="1998" y="121"/>
                  <a:pt x="1869" y="93"/>
                  <a:pt x="1754" y="90"/>
                </a:cubicBezTo>
                <a:cubicBezTo>
                  <a:pt x="1408" y="82"/>
                  <a:pt x="1063" y="81"/>
                  <a:pt x="717" y="77"/>
                </a:cubicBezTo>
                <a:cubicBezTo>
                  <a:pt x="661" y="58"/>
                  <a:pt x="606" y="45"/>
                  <a:pt x="550" y="26"/>
                </a:cubicBezTo>
                <a:cubicBezTo>
                  <a:pt x="537" y="22"/>
                  <a:pt x="525" y="17"/>
                  <a:pt x="512" y="13"/>
                </a:cubicBezTo>
                <a:cubicBezTo>
                  <a:pt x="499" y="9"/>
                  <a:pt x="474" y="0"/>
                  <a:pt x="474" y="0"/>
                </a:cubicBezTo>
                <a:cubicBezTo>
                  <a:pt x="384" y="4"/>
                  <a:pt x="294" y="5"/>
                  <a:pt x="205" y="13"/>
                </a:cubicBezTo>
                <a:cubicBezTo>
                  <a:pt x="128" y="20"/>
                  <a:pt x="89" y="150"/>
                  <a:pt x="51" y="205"/>
                </a:cubicBezTo>
                <a:cubicBezTo>
                  <a:pt x="38" y="255"/>
                  <a:pt x="17" y="298"/>
                  <a:pt x="0" y="346"/>
                </a:cubicBezTo>
                <a:cubicBezTo>
                  <a:pt x="4" y="483"/>
                  <a:pt x="6" y="619"/>
                  <a:pt x="13" y="756"/>
                </a:cubicBezTo>
                <a:cubicBezTo>
                  <a:pt x="15" y="787"/>
                  <a:pt x="27" y="860"/>
                  <a:pt x="38" y="896"/>
                </a:cubicBezTo>
                <a:cubicBezTo>
                  <a:pt x="117" y="1161"/>
                  <a:pt x="344" y="1153"/>
                  <a:pt x="576" y="1165"/>
                </a:cubicBezTo>
                <a:cubicBezTo>
                  <a:pt x="760" y="1228"/>
                  <a:pt x="450" y="1118"/>
                  <a:pt x="653" y="1204"/>
                </a:cubicBezTo>
                <a:cubicBezTo>
                  <a:pt x="758" y="1248"/>
                  <a:pt x="1119" y="1238"/>
                  <a:pt x="1203" y="1242"/>
                </a:cubicBezTo>
                <a:cubicBezTo>
                  <a:pt x="1220" y="1246"/>
                  <a:pt x="1237" y="1250"/>
                  <a:pt x="1254" y="1255"/>
                </a:cubicBezTo>
                <a:cubicBezTo>
                  <a:pt x="1280" y="1263"/>
                  <a:pt x="1331" y="1280"/>
                  <a:pt x="1331" y="1280"/>
                </a:cubicBezTo>
                <a:cubicBezTo>
                  <a:pt x="1468" y="1276"/>
                  <a:pt x="1604" y="1276"/>
                  <a:pt x="1741" y="1268"/>
                </a:cubicBezTo>
                <a:cubicBezTo>
                  <a:pt x="1791" y="1265"/>
                  <a:pt x="1910" y="1173"/>
                  <a:pt x="1971" y="1152"/>
                </a:cubicBezTo>
                <a:cubicBezTo>
                  <a:pt x="1998" y="1073"/>
                  <a:pt x="2051" y="1023"/>
                  <a:pt x="2099" y="960"/>
                </a:cubicBezTo>
                <a:cubicBezTo>
                  <a:pt x="2105" y="953"/>
                  <a:pt x="2161" y="867"/>
                  <a:pt x="2176" y="845"/>
                </a:cubicBezTo>
                <a:cubicBezTo>
                  <a:pt x="2185" y="832"/>
                  <a:pt x="2202" y="807"/>
                  <a:pt x="2202" y="807"/>
                </a:cubicBezTo>
                <a:cubicBezTo>
                  <a:pt x="2217" y="760"/>
                  <a:pt x="2241" y="728"/>
                  <a:pt x="2253" y="679"/>
                </a:cubicBezTo>
                <a:cubicBezTo>
                  <a:pt x="2249" y="559"/>
                  <a:pt x="2251" y="439"/>
                  <a:pt x="2240" y="320"/>
                </a:cubicBezTo>
                <a:cubicBezTo>
                  <a:pt x="2237" y="288"/>
                  <a:pt x="2212" y="233"/>
                  <a:pt x="2189" y="205"/>
                </a:cubicBezTo>
                <a:cubicBezTo>
                  <a:pt x="2173" y="185"/>
                  <a:pt x="2112" y="153"/>
                  <a:pt x="2112" y="128"/>
                </a:cubicBezTo>
                <a:close/>
              </a:path>
            </a:pathLst>
          </a:custGeom>
          <a:noFill/>
          <a:ln w="38100">
            <a:solidFill>
              <a:srgbClr val="FF00FF"/>
            </a:solidFill>
            <a:prstDash val="lgDashDot"/>
            <a:round/>
            <a:headEnd/>
            <a:tailEnd/>
          </a:ln>
        </p:spPr>
        <p:txBody>
          <a:bodyPr/>
          <a:lstStyle/>
          <a:p>
            <a:pPr fontAlgn="auto">
              <a:spcBef>
                <a:spcPts val="0"/>
              </a:spcBef>
              <a:spcAft>
                <a:spcPts val="0"/>
              </a:spcAft>
            </a:pPr>
            <a:endParaRPr lang="vi-VN">
              <a:solidFill>
                <a:prstClr val="black"/>
              </a:solidFill>
              <a:latin typeface="Arial"/>
            </a:endParaRPr>
          </a:p>
        </p:txBody>
      </p:sp>
      <p:sp>
        <p:nvSpPr>
          <p:cNvPr id="123920" name="AutoShape 16"/>
          <p:cNvSpPr>
            <a:spLocks noChangeArrowheads="1"/>
          </p:cNvSpPr>
          <p:nvPr/>
        </p:nvSpPr>
        <p:spPr bwMode="auto">
          <a:xfrm>
            <a:off x="6705600" y="5410200"/>
            <a:ext cx="1905000" cy="304800"/>
          </a:xfrm>
          <a:prstGeom prst="wedgeRectCallout">
            <a:avLst>
              <a:gd name="adj1" fmla="val -146326"/>
              <a:gd name="adj2" fmla="val -252011"/>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pPr>
            <a:r>
              <a:rPr lang="en-US" sz="1400" b="1">
                <a:solidFill>
                  <a:srgbClr val="FF0000"/>
                </a:solidFill>
                <a:latin typeface="Times New Roman" pitchFamily="18" charset="0"/>
              </a:rPr>
              <a:t>PHÂN </a:t>
            </a:r>
            <a:r>
              <a:rPr lang="en-US" sz="1400" b="1" smtClean="0">
                <a:solidFill>
                  <a:srgbClr val="FF0000"/>
                </a:solidFill>
                <a:latin typeface="Times New Roman" pitchFamily="18" charset="0"/>
              </a:rPr>
              <a:t>KHU NAM</a:t>
            </a:r>
            <a:endParaRPr lang="en-US" sz="1400" b="1">
              <a:solidFill>
                <a:srgbClr val="FF0000"/>
              </a:solidFill>
              <a:latin typeface="Times New Roman" pitchFamily="18" charset="0"/>
            </a:endParaRPr>
          </a:p>
        </p:txBody>
      </p:sp>
      <p:sp>
        <p:nvSpPr>
          <p:cNvPr id="123923" name="Freeform 19"/>
          <p:cNvSpPr>
            <a:spLocks/>
          </p:cNvSpPr>
          <p:nvPr/>
        </p:nvSpPr>
        <p:spPr bwMode="auto">
          <a:xfrm>
            <a:off x="2275268" y="1809571"/>
            <a:ext cx="4281488" cy="2163763"/>
          </a:xfrm>
          <a:custGeom>
            <a:avLst/>
            <a:gdLst>
              <a:gd name="T0" fmla="*/ 2147483647 w 2697"/>
              <a:gd name="T1" fmla="*/ 2147483647 h 1345"/>
              <a:gd name="T2" fmla="*/ 2147483647 w 2697"/>
              <a:gd name="T3" fmla="*/ 2147483647 h 1345"/>
              <a:gd name="T4" fmla="*/ 2147483647 w 2697"/>
              <a:gd name="T5" fmla="*/ 2147483647 h 1345"/>
              <a:gd name="T6" fmla="*/ 2147483647 w 2697"/>
              <a:gd name="T7" fmla="*/ 2147483647 h 1345"/>
              <a:gd name="T8" fmla="*/ 2147483647 w 2697"/>
              <a:gd name="T9" fmla="*/ 2147483647 h 1345"/>
              <a:gd name="T10" fmla="*/ 2147483647 w 2697"/>
              <a:gd name="T11" fmla="*/ 2147483647 h 1345"/>
              <a:gd name="T12" fmla="*/ 2147483647 w 2697"/>
              <a:gd name="T13" fmla="*/ 2147483647 h 1345"/>
              <a:gd name="T14" fmla="*/ 2147483647 w 2697"/>
              <a:gd name="T15" fmla="*/ 2147483647 h 1345"/>
              <a:gd name="T16" fmla="*/ 2147483647 w 2697"/>
              <a:gd name="T17" fmla="*/ 2147483647 h 1345"/>
              <a:gd name="T18" fmla="*/ 2147483647 w 2697"/>
              <a:gd name="T19" fmla="*/ 2147483647 h 1345"/>
              <a:gd name="T20" fmla="*/ 2147483647 w 2697"/>
              <a:gd name="T21" fmla="*/ 2147483647 h 1345"/>
              <a:gd name="T22" fmla="*/ 2147483647 w 2697"/>
              <a:gd name="T23" fmla="*/ 2147483647 h 1345"/>
              <a:gd name="T24" fmla="*/ 2147483647 w 2697"/>
              <a:gd name="T25" fmla="*/ 2147483647 h 1345"/>
              <a:gd name="T26" fmla="*/ 2147483647 w 2697"/>
              <a:gd name="T27" fmla="*/ 2147483647 h 1345"/>
              <a:gd name="T28" fmla="*/ 2147483647 w 2697"/>
              <a:gd name="T29" fmla="*/ 2147483647 h 1345"/>
              <a:gd name="T30" fmla="*/ 2147483647 w 2697"/>
              <a:gd name="T31" fmla="*/ 2147483647 h 1345"/>
              <a:gd name="T32" fmla="*/ 2147483647 w 2697"/>
              <a:gd name="T33" fmla="*/ 2147483647 h 1345"/>
              <a:gd name="T34" fmla="*/ 2147483647 w 2697"/>
              <a:gd name="T35" fmla="*/ 2147483647 h 1345"/>
              <a:gd name="T36" fmla="*/ 2147483647 w 2697"/>
              <a:gd name="T37" fmla="*/ 2147483647 h 1345"/>
              <a:gd name="T38" fmla="*/ 2147483647 w 2697"/>
              <a:gd name="T39" fmla="*/ 2147483647 h 1345"/>
              <a:gd name="T40" fmla="*/ 2147483647 w 2697"/>
              <a:gd name="T41" fmla="*/ 2147483647 h 1345"/>
              <a:gd name="T42" fmla="*/ 2147483647 w 2697"/>
              <a:gd name="T43" fmla="*/ 2147483647 h 1345"/>
              <a:gd name="T44" fmla="*/ 2147483647 w 2697"/>
              <a:gd name="T45" fmla="*/ 2147483647 h 1345"/>
              <a:gd name="T46" fmla="*/ 2147483647 w 2697"/>
              <a:gd name="T47" fmla="*/ 2147483647 h 1345"/>
              <a:gd name="T48" fmla="*/ 2147483647 w 2697"/>
              <a:gd name="T49" fmla="*/ 2147483647 h 1345"/>
              <a:gd name="T50" fmla="*/ 2147483647 w 2697"/>
              <a:gd name="T51" fmla="*/ 2147483647 h 1345"/>
              <a:gd name="T52" fmla="*/ 2147483647 w 2697"/>
              <a:gd name="T53" fmla="*/ 2147483647 h 1345"/>
              <a:gd name="T54" fmla="*/ 2147483647 w 2697"/>
              <a:gd name="T55" fmla="*/ 2147483647 h 1345"/>
              <a:gd name="T56" fmla="*/ 2147483647 w 2697"/>
              <a:gd name="T57" fmla="*/ 2147483647 h 13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97"/>
              <a:gd name="T88" fmla="*/ 0 h 1345"/>
              <a:gd name="T89" fmla="*/ 2697 w 2697"/>
              <a:gd name="T90" fmla="*/ 1345 h 13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97" h="1345">
                <a:moveTo>
                  <a:pt x="863" y="1"/>
                </a:moveTo>
                <a:cubicBezTo>
                  <a:pt x="978" y="5"/>
                  <a:pt x="1094" y="3"/>
                  <a:pt x="1209" y="14"/>
                </a:cubicBezTo>
                <a:cubicBezTo>
                  <a:pt x="1224" y="15"/>
                  <a:pt x="1233" y="34"/>
                  <a:pt x="1247" y="39"/>
                </a:cubicBezTo>
                <a:cubicBezTo>
                  <a:pt x="1293" y="56"/>
                  <a:pt x="1342" y="62"/>
                  <a:pt x="1388" y="78"/>
                </a:cubicBezTo>
                <a:cubicBezTo>
                  <a:pt x="1430" y="92"/>
                  <a:pt x="1418" y="115"/>
                  <a:pt x="1465" y="116"/>
                </a:cubicBezTo>
                <a:cubicBezTo>
                  <a:pt x="1755" y="124"/>
                  <a:pt x="2045" y="125"/>
                  <a:pt x="2335" y="129"/>
                </a:cubicBezTo>
                <a:cubicBezTo>
                  <a:pt x="2415" y="156"/>
                  <a:pt x="2473" y="194"/>
                  <a:pt x="2540" y="244"/>
                </a:cubicBezTo>
                <a:cubicBezTo>
                  <a:pt x="2577" y="300"/>
                  <a:pt x="2562" y="347"/>
                  <a:pt x="2604" y="398"/>
                </a:cubicBezTo>
                <a:cubicBezTo>
                  <a:pt x="2615" y="412"/>
                  <a:pt x="2631" y="422"/>
                  <a:pt x="2642" y="436"/>
                </a:cubicBezTo>
                <a:cubicBezTo>
                  <a:pt x="2661" y="460"/>
                  <a:pt x="2694" y="513"/>
                  <a:pt x="2694" y="513"/>
                </a:cubicBezTo>
                <a:cubicBezTo>
                  <a:pt x="2682" y="710"/>
                  <a:pt x="2697" y="733"/>
                  <a:pt x="2604" y="871"/>
                </a:cubicBezTo>
                <a:cubicBezTo>
                  <a:pt x="2573" y="917"/>
                  <a:pt x="2559" y="944"/>
                  <a:pt x="2514" y="974"/>
                </a:cubicBezTo>
                <a:cubicBezTo>
                  <a:pt x="2455" y="1064"/>
                  <a:pt x="2377" y="1144"/>
                  <a:pt x="2271" y="1179"/>
                </a:cubicBezTo>
                <a:cubicBezTo>
                  <a:pt x="2190" y="1260"/>
                  <a:pt x="2085" y="1258"/>
                  <a:pt x="1977" y="1268"/>
                </a:cubicBezTo>
                <a:cubicBezTo>
                  <a:pt x="1732" y="1318"/>
                  <a:pt x="2009" y="1265"/>
                  <a:pt x="1388" y="1294"/>
                </a:cubicBezTo>
                <a:cubicBezTo>
                  <a:pt x="1346" y="1296"/>
                  <a:pt x="1301" y="1325"/>
                  <a:pt x="1260" y="1332"/>
                </a:cubicBezTo>
                <a:cubicBezTo>
                  <a:pt x="1222" y="1338"/>
                  <a:pt x="1183" y="1341"/>
                  <a:pt x="1145" y="1345"/>
                </a:cubicBezTo>
                <a:cubicBezTo>
                  <a:pt x="983" y="1341"/>
                  <a:pt x="820" y="1342"/>
                  <a:pt x="658" y="1332"/>
                </a:cubicBezTo>
                <a:cubicBezTo>
                  <a:pt x="549" y="1325"/>
                  <a:pt x="417" y="1266"/>
                  <a:pt x="313" y="1230"/>
                </a:cubicBezTo>
                <a:cubicBezTo>
                  <a:pt x="263" y="1180"/>
                  <a:pt x="223" y="1127"/>
                  <a:pt x="172" y="1076"/>
                </a:cubicBezTo>
                <a:cubicBezTo>
                  <a:pt x="159" y="1063"/>
                  <a:pt x="134" y="1038"/>
                  <a:pt x="134" y="1038"/>
                </a:cubicBezTo>
                <a:cubicBezTo>
                  <a:pt x="90" y="906"/>
                  <a:pt x="164" y="1109"/>
                  <a:pt x="82" y="961"/>
                </a:cubicBezTo>
                <a:cubicBezTo>
                  <a:pt x="69" y="937"/>
                  <a:pt x="65" y="910"/>
                  <a:pt x="57" y="884"/>
                </a:cubicBezTo>
                <a:cubicBezTo>
                  <a:pt x="53" y="871"/>
                  <a:pt x="44" y="846"/>
                  <a:pt x="44" y="846"/>
                </a:cubicBezTo>
                <a:cubicBezTo>
                  <a:pt x="48" y="742"/>
                  <a:pt x="0" y="319"/>
                  <a:pt x="185" y="257"/>
                </a:cubicBezTo>
                <a:cubicBezTo>
                  <a:pt x="225" y="196"/>
                  <a:pt x="196" y="224"/>
                  <a:pt x="287" y="193"/>
                </a:cubicBezTo>
                <a:cubicBezTo>
                  <a:pt x="385" y="160"/>
                  <a:pt x="464" y="141"/>
                  <a:pt x="569" y="129"/>
                </a:cubicBezTo>
                <a:cubicBezTo>
                  <a:pt x="670" y="62"/>
                  <a:pt x="667" y="59"/>
                  <a:pt x="774" y="27"/>
                </a:cubicBezTo>
                <a:cubicBezTo>
                  <a:pt x="866" y="0"/>
                  <a:pt x="821" y="1"/>
                  <a:pt x="863" y="1"/>
                </a:cubicBezTo>
                <a:close/>
              </a:path>
            </a:pathLst>
          </a:custGeom>
          <a:noFill/>
          <a:ln w="38100">
            <a:solidFill>
              <a:srgbClr val="FF0000"/>
            </a:solidFill>
            <a:prstDash val="lgDash"/>
            <a:round/>
            <a:headEnd/>
            <a:tailEnd/>
          </a:ln>
        </p:spPr>
        <p:txBody>
          <a:bodyPr/>
          <a:lstStyle/>
          <a:p>
            <a:pPr fontAlgn="auto">
              <a:spcBef>
                <a:spcPts val="0"/>
              </a:spcBef>
              <a:spcAft>
                <a:spcPts val="0"/>
              </a:spcAft>
            </a:pPr>
            <a:endParaRPr lang="vi-VN">
              <a:solidFill>
                <a:prstClr val="black"/>
              </a:solidFill>
              <a:latin typeface="Arial"/>
            </a:endParaRPr>
          </a:p>
        </p:txBody>
      </p:sp>
      <p:sp>
        <p:nvSpPr>
          <p:cNvPr id="123922" name="Freeform 18"/>
          <p:cNvSpPr>
            <a:spLocks/>
          </p:cNvSpPr>
          <p:nvPr/>
        </p:nvSpPr>
        <p:spPr bwMode="auto">
          <a:xfrm>
            <a:off x="2351468" y="361771"/>
            <a:ext cx="3473450" cy="1641475"/>
          </a:xfrm>
          <a:custGeom>
            <a:avLst/>
            <a:gdLst>
              <a:gd name="T0" fmla="*/ 2147483647 w 2188"/>
              <a:gd name="T1" fmla="*/ 2147483647 h 1020"/>
              <a:gd name="T2" fmla="*/ 2147483647 w 2188"/>
              <a:gd name="T3" fmla="*/ 2147483647 h 1020"/>
              <a:gd name="T4" fmla="*/ 2147483647 w 2188"/>
              <a:gd name="T5" fmla="*/ 2147483647 h 1020"/>
              <a:gd name="T6" fmla="*/ 2147483647 w 2188"/>
              <a:gd name="T7" fmla="*/ 2147483647 h 1020"/>
              <a:gd name="T8" fmla="*/ 2147483647 w 2188"/>
              <a:gd name="T9" fmla="*/ 2147483647 h 1020"/>
              <a:gd name="T10" fmla="*/ 2147483647 w 2188"/>
              <a:gd name="T11" fmla="*/ 2147483647 h 1020"/>
              <a:gd name="T12" fmla="*/ 2147483647 w 2188"/>
              <a:gd name="T13" fmla="*/ 2147483647 h 1020"/>
              <a:gd name="T14" fmla="*/ 2147483647 w 2188"/>
              <a:gd name="T15" fmla="*/ 2147483647 h 1020"/>
              <a:gd name="T16" fmla="*/ 2147483647 w 2188"/>
              <a:gd name="T17" fmla="*/ 2147483647 h 1020"/>
              <a:gd name="T18" fmla="*/ 2147483647 w 2188"/>
              <a:gd name="T19" fmla="*/ 2147483647 h 1020"/>
              <a:gd name="T20" fmla="*/ 2147483647 w 2188"/>
              <a:gd name="T21" fmla="*/ 2147483647 h 1020"/>
              <a:gd name="T22" fmla="*/ 2147483647 w 2188"/>
              <a:gd name="T23" fmla="*/ 2147483647 h 1020"/>
              <a:gd name="T24" fmla="*/ 2147483647 w 2188"/>
              <a:gd name="T25" fmla="*/ 2147483647 h 1020"/>
              <a:gd name="T26" fmla="*/ 2147483647 w 2188"/>
              <a:gd name="T27" fmla="*/ 2147483647 h 1020"/>
              <a:gd name="T28" fmla="*/ 2147483647 w 2188"/>
              <a:gd name="T29" fmla="*/ 2147483647 h 1020"/>
              <a:gd name="T30" fmla="*/ 2147483647 w 2188"/>
              <a:gd name="T31" fmla="*/ 2147483647 h 1020"/>
              <a:gd name="T32" fmla="*/ 2147483647 w 2188"/>
              <a:gd name="T33" fmla="*/ 2147483647 h 1020"/>
              <a:gd name="T34" fmla="*/ 2147483647 w 2188"/>
              <a:gd name="T35" fmla="*/ 2147483647 h 1020"/>
              <a:gd name="T36" fmla="*/ 2147483647 w 2188"/>
              <a:gd name="T37" fmla="*/ 2147483647 h 1020"/>
              <a:gd name="T38" fmla="*/ 2147483647 w 2188"/>
              <a:gd name="T39" fmla="*/ 2147483647 h 1020"/>
              <a:gd name="T40" fmla="*/ 2147483647 w 2188"/>
              <a:gd name="T41" fmla="*/ 2147483647 h 1020"/>
              <a:gd name="T42" fmla="*/ 2147483647 w 2188"/>
              <a:gd name="T43" fmla="*/ 2147483647 h 1020"/>
              <a:gd name="T44" fmla="*/ 2147483647 w 2188"/>
              <a:gd name="T45" fmla="*/ 2147483647 h 10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88"/>
              <a:gd name="T70" fmla="*/ 0 h 1020"/>
              <a:gd name="T71" fmla="*/ 2188 w 2188"/>
              <a:gd name="T72" fmla="*/ 1020 h 10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88" h="1020">
                <a:moveTo>
                  <a:pt x="1816" y="202"/>
                </a:moveTo>
                <a:cubicBezTo>
                  <a:pt x="1511" y="0"/>
                  <a:pt x="1770" y="151"/>
                  <a:pt x="920" y="138"/>
                </a:cubicBezTo>
                <a:cubicBezTo>
                  <a:pt x="809" y="142"/>
                  <a:pt x="696" y="132"/>
                  <a:pt x="587" y="151"/>
                </a:cubicBezTo>
                <a:cubicBezTo>
                  <a:pt x="544" y="159"/>
                  <a:pt x="447" y="240"/>
                  <a:pt x="395" y="266"/>
                </a:cubicBezTo>
                <a:cubicBezTo>
                  <a:pt x="325" y="371"/>
                  <a:pt x="415" y="253"/>
                  <a:pt x="331" y="318"/>
                </a:cubicBezTo>
                <a:cubicBezTo>
                  <a:pt x="302" y="340"/>
                  <a:pt x="284" y="374"/>
                  <a:pt x="254" y="394"/>
                </a:cubicBezTo>
                <a:cubicBezTo>
                  <a:pt x="241" y="403"/>
                  <a:pt x="229" y="411"/>
                  <a:pt x="216" y="420"/>
                </a:cubicBezTo>
                <a:cubicBezTo>
                  <a:pt x="199" y="446"/>
                  <a:pt x="182" y="471"/>
                  <a:pt x="165" y="497"/>
                </a:cubicBezTo>
                <a:cubicBezTo>
                  <a:pt x="156" y="510"/>
                  <a:pt x="139" y="535"/>
                  <a:pt x="139" y="535"/>
                </a:cubicBezTo>
                <a:cubicBezTo>
                  <a:pt x="108" y="627"/>
                  <a:pt x="151" y="518"/>
                  <a:pt x="88" y="612"/>
                </a:cubicBezTo>
                <a:cubicBezTo>
                  <a:pt x="72" y="636"/>
                  <a:pt x="65" y="665"/>
                  <a:pt x="49" y="689"/>
                </a:cubicBezTo>
                <a:cubicBezTo>
                  <a:pt x="57" y="849"/>
                  <a:pt x="0" y="948"/>
                  <a:pt x="139" y="996"/>
                </a:cubicBezTo>
                <a:cubicBezTo>
                  <a:pt x="512" y="985"/>
                  <a:pt x="476" y="1020"/>
                  <a:pt x="677" y="958"/>
                </a:cubicBezTo>
                <a:cubicBezTo>
                  <a:pt x="685" y="945"/>
                  <a:pt x="689" y="927"/>
                  <a:pt x="702" y="919"/>
                </a:cubicBezTo>
                <a:cubicBezTo>
                  <a:pt x="725" y="905"/>
                  <a:pt x="779" y="894"/>
                  <a:pt x="779" y="894"/>
                </a:cubicBezTo>
                <a:cubicBezTo>
                  <a:pt x="1027" y="906"/>
                  <a:pt x="1260" y="935"/>
                  <a:pt x="1509" y="945"/>
                </a:cubicBezTo>
                <a:cubicBezTo>
                  <a:pt x="1713" y="938"/>
                  <a:pt x="1807" y="982"/>
                  <a:pt x="1944" y="894"/>
                </a:cubicBezTo>
                <a:cubicBezTo>
                  <a:pt x="2003" y="804"/>
                  <a:pt x="1970" y="834"/>
                  <a:pt x="2033" y="791"/>
                </a:cubicBezTo>
                <a:cubicBezTo>
                  <a:pt x="2042" y="778"/>
                  <a:pt x="2048" y="764"/>
                  <a:pt x="2059" y="753"/>
                </a:cubicBezTo>
                <a:cubicBezTo>
                  <a:pt x="2070" y="742"/>
                  <a:pt x="2089" y="740"/>
                  <a:pt x="2097" y="727"/>
                </a:cubicBezTo>
                <a:cubicBezTo>
                  <a:pt x="2127" y="679"/>
                  <a:pt x="2150" y="570"/>
                  <a:pt x="2161" y="510"/>
                </a:cubicBezTo>
                <a:cubicBezTo>
                  <a:pt x="2149" y="271"/>
                  <a:pt x="2188" y="265"/>
                  <a:pt x="2021" y="151"/>
                </a:cubicBezTo>
                <a:cubicBezTo>
                  <a:pt x="1954" y="168"/>
                  <a:pt x="1887" y="202"/>
                  <a:pt x="1816" y="202"/>
                </a:cubicBezTo>
                <a:close/>
              </a:path>
            </a:pathLst>
          </a:custGeom>
          <a:noFill/>
          <a:ln w="38100">
            <a:solidFill>
              <a:srgbClr val="800080"/>
            </a:solidFill>
            <a:prstDash val="sysDot"/>
            <a:round/>
            <a:headEnd/>
            <a:tailEnd/>
          </a:ln>
        </p:spPr>
        <p:txBody>
          <a:bodyPr/>
          <a:lstStyle/>
          <a:p>
            <a:pPr fontAlgn="auto">
              <a:spcBef>
                <a:spcPts val="0"/>
              </a:spcBef>
              <a:spcAft>
                <a:spcPts val="0"/>
              </a:spcAft>
            </a:pPr>
            <a:endParaRPr lang="vi-VN">
              <a:solidFill>
                <a:prstClr val="black"/>
              </a:solidFill>
              <a:latin typeface="Arial"/>
            </a:endParaRPr>
          </a:p>
        </p:txBody>
      </p:sp>
      <p:pic>
        <p:nvPicPr>
          <p:cNvPr id="33813" name="Picture 26" descr="buom"/>
          <p:cNvPicPr>
            <a:picLocks noChangeAspect="1" noChangeArrowheads="1" noCrop="1"/>
          </p:cNvPicPr>
          <p:nvPr/>
        </p:nvPicPr>
        <p:blipFill>
          <a:blip r:embed="rId5"/>
          <a:srcRect/>
          <a:stretch>
            <a:fillRect/>
          </a:stretch>
        </p:blipFill>
        <p:spPr bwMode="auto">
          <a:xfrm rot="1598828">
            <a:off x="47245" y="-56971"/>
            <a:ext cx="601662" cy="869950"/>
          </a:xfrm>
          <a:prstGeom prst="rect">
            <a:avLst/>
          </a:prstGeom>
          <a:noFill/>
          <a:ln w="9525">
            <a:noFill/>
            <a:miter lim="800000"/>
            <a:headEnd/>
            <a:tailEnd/>
          </a:ln>
        </p:spPr>
      </p:pic>
      <p:pic>
        <p:nvPicPr>
          <p:cNvPr id="33814" name="Picture 27" descr="buom"/>
          <p:cNvPicPr>
            <a:picLocks noChangeAspect="1" noChangeArrowheads="1" noCrop="1"/>
          </p:cNvPicPr>
          <p:nvPr/>
        </p:nvPicPr>
        <p:blipFill>
          <a:blip r:embed="rId5"/>
          <a:srcRect/>
          <a:stretch>
            <a:fillRect/>
          </a:stretch>
        </p:blipFill>
        <p:spPr bwMode="auto">
          <a:xfrm rot="1598828">
            <a:off x="8553070" y="5975529"/>
            <a:ext cx="601662" cy="869950"/>
          </a:xfrm>
          <a:prstGeom prst="rect">
            <a:avLst/>
          </a:prstGeom>
          <a:noFill/>
          <a:ln w="9525">
            <a:noFill/>
            <a:miter lim="800000"/>
            <a:headEnd/>
            <a:tailEnd/>
          </a:ln>
        </p:spPr>
      </p:pic>
      <p:pic>
        <p:nvPicPr>
          <p:cNvPr id="33815" name="Picture 28" descr="buom"/>
          <p:cNvPicPr>
            <a:picLocks noChangeAspect="1" noChangeArrowheads="1" noCrop="1"/>
          </p:cNvPicPr>
          <p:nvPr/>
        </p:nvPicPr>
        <p:blipFill>
          <a:blip r:embed="rId5"/>
          <a:srcRect/>
          <a:stretch>
            <a:fillRect/>
          </a:stretch>
        </p:blipFill>
        <p:spPr bwMode="auto">
          <a:xfrm rot="1598828">
            <a:off x="10732" y="5975529"/>
            <a:ext cx="601663" cy="869950"/>
          </a:xfrm>
          <a:prstGeom prst="rect">
            <a:avLst/>
          </a:prstGeom>
          <a:noFill/>
          <a:ln w="9525">
            <a:noFill/>
            <a:miter lim="800000"/>
            <a:headEnd/>
            <a:tailEnd/>
          </a:ln>
        </p:spPr>
      </p:pic>
      <p:pic>
        <p:nvPicPr>
          <p:cNvPr id="33816" name="Picture 29" descr="buom"/>
          <p:cNvPicPr>
            <a:picLocks noChangeAspect="1" noChangeArrowheads="1" noCrop="1"/>
          </p:cNvPicPr>
          <p:nvPr/>
        </p:nvPicPr>
        <p:blipFill>
          <a:blip r:embed="rId5"/>
          <a:srcRect/>
          <a:stretch>
            <a:fillRect/>
          </a:stretch>
        </p:blipFill>
        <p:spPr bwMode="auto">
          <a:xfrm rot="1598828">
            <a:off x="8553070" y="-12521"/>
            <a:ext cx="601662" cy="869950"/>
          </a:xfrm>
          <a:prstGeom prst="rect">
            <a:avLst/>
          </a:prstGeom>
          <a:noFill/>
          <a:ln w="9525">
            <a:noFill/>
            <a:miter lim="800000"/>
            <a:headEnd/>
            <a:tailEnd/>
          </a:ln>
        </p:spPr>
      </p:pic>
      <p:sp>
        <p:nvSpPr>
          <p:cNvPr id="123934" name="Text Box 30"/>
          <p:cNvSpPr txBox="1">
            <a:spLocks noChangeArrowheads="1"/>
          </p:cNvSpPr>
          <p:nvPr/>
        </p:nvSpPr>
        <p:spPr bwMode="auto">
          <a:xfrm>
            <a:off x="2362200" y="6172200"/>
            <a:ext cx="4114800" cy="346075"/>
          </a:xfrm>
          <a:prstGeom prst="rect">
            <a:avLst/>
          </a:prstGeom>
          <a:solidFill>
            <a:schemeClr val="hlink"/>
          </a:solidFill>
          <a:ln w="9525">
            <a:solidFill>
              <a:srgbClr val="FF3300"/>
            </a:solidFill>
            <a:miter lim="800000"/>
            <a:headEnd/>
            <a:tailEnd/>
          </a:ln>
        </p:spPr>
        <p:txBody>
          <a:bodyPr>
            <a:spAutoFit/>
          </a:bodyPr>
          <a:lstStyle/>
          <a:p>
            <a:pPr algn="ctr" fontAlgn="auto">
              <a:spcBef>
                <a:spcPct val="50000"/>
              </a:spcBef>
              <a:spcAft>
                <a:spcPts val="0"/>
              </a:spcAft>
            </a:pPr>
            <a:r>
              <a:rPr lang="en-US" sz="1600" b="1">
                <a:solidFill>
                  <a:srgbClr val="FF0000"/>
                </a:solidFill>
                <a:latin typeface="Times New Roman" pitchFamily="18" charset="0"/>
                <a:cs typeface="Times New Roman" pitchFamily="18" charset="0"/>
              </a:rPr>
              <a:t>LƯỢC ĐỒ CỨ ĐIỂM ĐIÊN BIÊN PHỦ</a:t>
            </a:r>
          </a:p>
        </p:txBody>
      </p:sp>
      <p:pic>
        <p:nvPicPr>
          <p:cNvPr id="26" name="Picture 20" descr="May bay 2"/>
          <p:cNvPicPr>
            <a:picLocks noChangeAspect="1" noChangeArrowheads="1"/>
          </p:cNvPicPr>
          <p:nvPr/>
        </p:nvPicPr>
        <p:blipFill>
          <a:blip r:embed="rId6"/>
          <a:srcRect/>
          <a:stretch>
            <a:fillRect/>
          </a:stretch>
        </p:blipFill>
        <p:spPr bwMode="auto">
          <a:xfrm rot="-392337">
            <a:off x="3776401" y="434877"/>
            <a:ext cx="992188" cy="804863"/>
          </a:xfrm>
          <a:prstGeom prst="rect">
            <a:avLst/>
          </a:prstGeom>
          <a:noFill/>
          <a:ln w="9525">
            <a:noFill/>
            <a:miter lim="800000"/>
            <a:headEnd/>
            <a:tailEnd/>
          </a:ln>
        </p:spPr>
      </p:pic>
      <p:pic>
        <p:nvPicPr>
          <p:cNvPr id="27" name="Picture 21" descr="May bay trang 2"/>
          <p:cNvPicPr>
            <a:picLocks noChangeAspect="1" noChangeArrowheads="1"/>
          </p:cNvPicPr>
          <p:nvPr/>
        </p:nvPicPr>
        <p:blipFill>
          <a:blip r:embed="rId7"/>
          <a:srcRect/>
          <a:stretch>
            <a:fillRect/>
          </a:stretch>
        </p:blipFill>
        <p:spPr bwMode="auto">
          <a:xfrm rot="-1157921">
            <a:off x="3881684" y="1809163"/>
            <a:ext cx="903288" cy="587375"/>
          </a:xfrm>
          <a:prstGeom prst="rect">
            <a:avLst/>
          </a:prstGeom>
          <a:noFill/>
          <a:ln w="9525">
            <a:noFill/>
            <a:miter lim="800000"/>
            <a:headEnd/>
            <a:tailEnd/>
          </a:ln>
        </p:spPr>
      </p:pic>
      <p:pic>
        <p:nvPicPr>
          <p:cNvPr id="28" name="Picture 22" descr="Du trong"/>
          <p:cNvPicPr>
            <a:picLocks noChangeAspect="1" noChangeArrowheads="1"/>
          </p:cNvPicPr>
          <p:nvPr/>
        </p:nvPicPr>
        <p:blipFill>
          <a:blip r:embed="rId8"/>
          <a:srcRect/>
          <a:stretch>
            <a:fillRect/>
          </a:stretch>
        </p:blipFill>
        <p:spPr bwMode="auto">
          <a:xfrm>
            <a:off x="3886200" y="1158240"/>
            <a:ext cx="365760" cy="365760"/>
          </a:xfrm>
          <a:prstGeom prst="rect">
            <a:avLst/>
          </a:prstGeom>
          <a:noFill/>
          <a:ln w="9525">
            <a:noFill/>
            <a:miter lim="800000"/>
            <a:headEnd/>
            <a:tailEnd/>
          </a:ln>
        </p:spPr>
      </p:pic>
      <p:pic>
        <p:nvPicPr>
          <p:cNvPr id="29" name="Picture 23" descr="May bay Vang 1"/>
          <p:cNvPicPr>
            <a:picLocks noChangeAspect="1" noChangeArrowheads="1"/>
          </p:cNvPicPr>
          <p:nvPr/>
        </p:nvPicPr>
        <p:blipFill>
          <a:blip r:embed="rId9"/>
          <a:srcRect/>
          <a:stretch>
            <a:fillRect/>
          </a:stretch>
        </p:blipFill>
        <p:spPr bwMode="auto">
          <a:xfrm>
            <a:off x="4038600" y="762000"/>
            <a:ext cx="990600" cy="765175"/>
          </a:xfrm>
          <a:prstGeom prst="rect">
            <a:avLst/>
          </a:prstGeom>
          <a:noFill/>
          <a:ln w="9525">
            <a:noFill/>
            <a:miter lim="800000"/>
            <a:headEnd/>
            <a:tailEnd/>
          </a:ln>
        </p:spPr>
      </p:pic>
      <p:pic>
        <p:nvPicPr>
          <p:cNvPr id="30" name="Picture 24" descr="Du trong"/>
          <p:cNvPicPr>
            <a:picLocks noChangeAspect="1" noChangeArrowheads="1"/>
          </p:cNvPicPr>
          <p:nvPr/>
        </p:nvPicPr>
        <p:blipFill>
          <a:blip r:embed="rId10"/>
          <a:srcRect/>
          <a:stretch>
            <a:fillRect/>
          </a:stretch>
        </p:blipFill>
        <p:spPr bwMode="auto">
          <a:xfrm>
            <a:off x="4191000" y="1158240"/>
            <a:ext cx="365760" cy="365760"/>
          </a:xfrm>
          <a:prstGeom prst="rect">
            <a:avLst/>
          </a:prstGeom>
          <a:noFill/>
          <a:ln w="9525">
            <a:noFill/>
            <a:miter lim="800000"/>
            <a:headEnd/>
            <a:tailEnd/>
          </a:ln>
        </p:spPr>
      </p:pic>
      <p:pic>
        <p:nvPicPr>
          <p:cNvPr id="31" name="Picture 23" descr="May bay Vang 1"/>
          <p:cNvPicPr>
            <a:picLocks noChangeAspect="1" noChangeArrowheads="1"/>
          </p:cNvPicPr>
          <p:nvPr/>
        </p:nvPicPr>
        <p:blipFill>
          <a:blip r:embed="rId9"/>
          <a:srcRect/>
          <a:stretch>
            <a:fillRect/>
          </a:stretch>
        </p:blipFill>
        <p:spPr bwMode="auto">
          <a:xfrm>
            <a:off x="3810000" y="4648200"/>
            <a:ext cx="990600" cy="765175"/>
          </a:xfrm>
          <a:prstGeom prst="rect">
            <a:avLst/>
          </a:prstGeom>
          <a:noFill/>
          <a:ln w="9525">
            <a:noFill/>
            <a:miter lim="800000"/>
            <a:headEnd/>
            <a:tailEnd/>
          </a:ln>
        </p:spPr>
      </p:pic>
      <p:pic>
        <p:nvPicPr>
          <p:cNvPr id="32" name="Picture 21" descr="May bay trang 2"/>
          <p:cNvPicPr>
            <a:picLocks noChangeAspect="1" noChangeArrowheads="1"/>
          </p:cNvPicPr>
          <p:nvPr/>
        </p:nvPicPr>
        <p:blipFill>
          <a:blip r:embed="rId7"/>
          <a:srcRect/>
          <a:stretch>
            <a:fillRect/>
          </a:stretch>
        </p:blipFill>
        <p:spPr bwMode="auto">
          <a:xfrm rot="-1157921">
            <a:off x="3957883" y="4552362"/>
            <a:ext cx="903288" cy="587375"/>
          </a:xfrm>
          <a:prstGeom prst="rect">
            <a:avLst/>
          </a:prstGeom>
          <a:noFill/>
          <a:ln w="9525">
            <a:noFill/>
            <a:miter lim="800000"/>
            <a:headEnd/>
            <a:tailEnd/>
          </a:ln>
        </p:spPr>
      </p:pic>
    </p:spTree>
    <p:extLst>
      <p:ext uri="{BB962C8B-B14F-4D97-AF65-F5344CB8AC3E}">
        <p14:creationId xmlns:p14="http://schemas.microsoft.com/office/powerpoint/2010/main" val="3458987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3923"/>
                                        </p:tgtEl>
                                        <p:attrNameLst>
                                          <p:attrName>style.visibility</p:attrName>
                                        </p:attrNameLst>
                                      </p:cBhvr>
                                      <p:to>
                                        <p:strVal val="visible"/>
                                      </p:to>
                                    </p:set>
                                    <p:animEffect transition="in" filter="wedge">
                                      <p:cBhvr>
                                        <p:cTn id="7" dur="2000"/>
                                        <p:tgtEl>
                                          <p:spTgt spid="12392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3916"/>
                                        </p:tgtEl>
                                        <p:attrNameLst>
                                          <p:attrName>style.visibility</p:attrName>
                                        </p:attrNameLst>
                                      </p:cBhvr>
                                      <p:to>
                                        <p:strVal val="visible"/>
                                      </p:to>
                                    </p:set>
                                    <p:animEffect transition="in" filter="wedge">
                                      <p:cBhvr>
                                        <p:cTn id="10" dur="2000"/>
                                        <p:tgtEl>
                                          <p:spTgt spid="1239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23917"/>
                                        </p:tgtEl>
                                        <p:attrNameLst>
                                          <p:attrName>style.visibility</p:attrName>
                                        </p:attrNameLst>
                                      </p:cBhvr>
                                      <p:to>
                                        <p:strVal val="visible"/>
                                      </p:to>
                                    </p:set>
                                    <p:anim calcmode="lin" valueType="num">
                                      <p:cBhvr>
                                        <p:cTn id="15" dur="500" fill="hold"/>
                                        <p:tgtEl>
                                          <p:spTgt spid="123917"/>
                                        </p:tgtEl>
                                        <p:attrNameLst>
                                          <p:attrName>ppt_w</p:attrName>
                                        </p:attrNameLst>
                                      </p:cBhvr>
                                      <p:tavLst>
                                        <p:tav tm="0">
                                          <p:val>
                                            <p:fltVal val="0"/>
                                          </p:val>
                                        </p:tav>
                                        <p:tav tm="100000">
                                          <p:val>
                                            <p:strVal val="#ppt_w"/>
                                          </p:val>
                                        </p:tav>
                                      </p:tavLst>
                                    </p:anim>
                                    <p:anim calcmode="lin" valueType="num">
                                      <p:cBhvr>
                                        <p:cTn id="16" dur="500" fill="hold"/>
                                        <p:tgtEl>
                                          <p:spTgt spid="123917"/>
                                        </p:tgtEl>
                                        <p:attrNameLst>
                                          <p:attrName>ppt_h</p:attrName>
                                        </p:attrNameLst>
                                      </p:cBhvr>
                                      <p:tavLst>
                                        <p:tav tm="0">
                                          <p:val>
                                            <p:fltVal val="0"/>
                                          </p:val>
                                        </p:tav>
                                        <p:tav tm="100000">
                                          <p:val>
                                            <p:strVal val="#ppt_h"/>
                                          </p:val>
                                        </p:tav>
                                      </p:tavLst>
                                    </p:anim>
                                    <p:animEffect transition="in" filter="fade">
                                      <p:cBhvr>
                                        <p:cTn id="17" dur="500"/>
                                        <p:tgtEl>
                                          <p:spTgt spid="123917"/>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23918"/>
                                        </p:tgtEl>
                                        <p:attrNameLst>
                                          <p:attrName>style.visibility</p:attrName>
                                        </p:attrNameLst>
                                      </p:cBhvr>
                                      <p:to>
                                        <p:strVal val="visible"/>
                                      </p:to>
                                    </p:set>
                                    <p:anim calcmode="lin" valueType="num">
                                      <p:cBhvr>
                                        <p:cTn id="20" dur="500" fill="hold"/>
                                        <p:tgtEl>
                                          <p:spTgt spid="123918"/>
                                        </p:tgtEl>
                                        <p:attrNameLst>
                                          <p:attrName>ppt_w</p:attrName>
                                        </p:attrNameLst>
                                      </p:cBhvr>
                                      <p:tavLst>
                                        <p:tav tm="0">
                                          <p:val>
                                            <p:fltVal val="0"/>
                                          </p:val>
                                        </p:tav>
                                        <p:tav tm="100000">
                                          <p:val>
                                            <p:strVal val="#ppt_w"/>
                                          </p:val>
                                        </p:tav>
                                      </p:tavLst>
                                    </p:anim>
                                    <p:anim calcmode="lin" valueType="num">
                                      <p:cBhvr>
                                        <p:cTn id="21" dur="500" fill="hold"/>
                                        <p:tgtEl>
                                          <p:spTgt spid="123918"/>
                                        </p:tgtEl>
                                        <p:attrNameLst>
                                          <p:attrName>ppt_h</p:attrName>
                                        </p:attrNameLst>
                                      </p:cBhvr>
                                      <p:tavLst>
                                        <p:tav tm="0">
                                          <p:val>
                                            <p:fltVal val="0"/>
                                          </p:val>
                                        </p:tav>
                                        <p:tav tm="100000">
                                          <p:val>
                                            <p:strVal val="#ppt_h"/>
                                          </p:val>
                                        </p:tav>
                                      </p:tavLst>
                                    </p:anim>
                                    <p:animEffect transition="in" filter="fade">
                                      <p:cBhvr>
                                        <p:cTn id="22" dur="500"/>
                                        <p:tgtEl>
                                          <p:spTgt spid="123918"/>
                                        </p:tgtEl>
                                      </p:cBhvr>
                                    </p:animEffect>
                                  </p:childTnLst>
                                </p:cTn>
                              </p:par>
                              <p:par>
                                <p:cTn id="23" presetID="2" presetClass="entr" presetSubtype="2" repeatCount="300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3000" fill="hold"/>
                                        <p:tgtEl>
                                          <p:spTgt spid="26"/>
                                        </p:tgtEl>
                                        <p:attrNameLst>
                                          <p:attrName>ppt_x</p:attrName>
                                        </p:attrNameLst>
                                      </p:cBhvr>
                                      <p:tavLst>
                                        <p:tav tm="0">
                                          <p:val>
                                            <p:strVal val="1+#ppt_w/2"/>
                                          </p:val>
                                        </p:tav>
                                        <p:tav tm="100000">
                                          <p:val>
                                            <p:strVal val="#ppt_x"/>
                                          </p:val>
                                        </p:tav>
                                      </p:tavLst>
                                    </p:anim>
                                    <p:anim calcmode="lin" valueType="num">
                                      <p:cBhvr additive="base">
                                        <p:cTn id="26" dur="30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push.wav"/>
                                        </p:tgtEl>
                                      </p:cMediaNode>
                                    </p:audio>
                                  </p:subTnLst>
                                </p:cTn>
                              </p:par>
                              <p:par>
                                <p:cTn id="27" presetID="2" presetClass="entr" presetSubtype="3" repeatCount="300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2000" fill="hold"/>
                                        <p:tgtEl>
                                          <p:spTgt spid="27"/>
                                        </p:tgtEl>
                                        <p:attrNameLst>
                                          <p:attrName>ppt_x</p:attrName>
                                        </p:attrNameLst>
                                      </p:cBhvr>
                                      <p:tavLst>
                                        <p:tav tm="0">
                                          <p:val>
                                            <p:strVal val="1+#ppt_w/2"/>
                                          </p:val>
                                        </p:tav>
                                        <p:tav tm="100000">
                                          <p:val>
                                            <p:strVal val="#ppt_x"/>
                                          </p:val>
                                        </p:tav>
                                      </p:tavLst>
                                    </p:anim>
                                    <p:anim calcmode="lin" valueType="num">
                                      <p:cBhvr additive="base">
                                        <p:cTn id="30" dur="2000" fill="hold"/>
                                        <p:tgtEl>
                                          <p:spTgt spid="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push.wav"/>
                                        </p:tgtEl>
                                      </p:cMediaNode>
                                    </p:audio>
                                  </p:subTnLst>
                                </p:cTn>
                              </p:par>
                              <p:par>
                                <p:cTn id="31" presetID="2" presetClass="exit" presetSubtype="9" fill="hold" nodeType="withEffect">
                                  <p:stCondLst>
                                    <p:cond delay="0"/>
                                  </p:stCondLst>
                                  <p:childTnLst>
                                    <p:anim calcmode="lin" valueType="num">
                                      <p:cBhvr additive="base">
                                        <p:cTn id="32" dur="3000"/>
                                        <p:tgtEl>
                                          <p:spTgt spid="27"/>
                                        </p:tgtEl>
                                        <p:attrNameLst>
                                          <p:attrName>ppt_x</p:attrName>
                                        </p:attrNameLst>
                                      </p:cBhvr>
                                      <p:tavLst>
                                        <p:tav tm="0">
                                          <p:val>
                                            <p:strVal val="ppt_x"/>
                                          </p:val>
                                        </p:tav>
                                        <p:tav tm="100000">
                                          <p:val>
                                            <p:strVal val="0-ppt_w/2"/>
                                          </p:val>
                                        </p:tav>
                                      </p:tavLst>
                                    </p:anim>
                                    <p:anim calcmode="lin" valueType="num">
                                      <p:cBhvr additive="base">
                                        <p:cTn id="33" dur="3000"/>
                                        <p:tgtEl>
                                          <p:spTgt spid="27"/>
                                        </p:tgtEl>
                                        <p:attrNameLst>
                                          <p:attrName>ppt_y</p:attrName>
                                        </p:attrNameLst>
                                      </p:cBhvr>
                                      <p:tavLst>
                                        <p:tav tm="0">
                                          <p:val>
                                            <p:strVal val="ppt_y"/>
                                          </p:val>
                                        </p:tav>
                                        <p:tav tm="100000">
                                          <p:val>
                                            <p:strVal val="0-ppt_h/2"/>
                                          </p:val>
                                        </p:tav>
                                      </p:tavLst>
                                    </p:anim>
                                    <p:set>
                                      <p:cBhvr>
                                        <p:cTn id="34" dur="1" fill="hold">
                                          <p:stCondLst>
                                            <p:cond delay="2999"/>
                                          </p:stCondLst>
                                        </p:cTn>
                                        <p:tgtEl>
                                          <p:spTgt spid="2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push.wav"/>
                                        </p:tgtEl>
                                      </p:cMediaNode>
                                    </p:audio>
                                  </p:subTnLst>
                                </p:cTn>
                              </p:par>
                            </p:childTnLst>
                          </p:cTn>
                        </p:par>
                        <p:par>
                          <p:cTn id="35" fill="hold">
                            <p:stCondLst>
                              <p:cond delay="9000"/>
                            </p:stCondLst>
                            <p:childTnLst>
                              <p:par>
                                <p:cTn id="36" presetID="20" presetClass="entr" presetSubtype="0" fill="hold" nodeType="afterEffect">
                                  <p:stCondLst>
                                    <p:cond delay="0"/>
                                  </p:stCondLst>
                                  <p:iterate type="lt">
                                    <p:tmPct val="0"/>
                                  </p:iterate>
                                  <p:childTnLst>
                                    <p:set>
                                      <p:cBhvr>
                                        <p:cTn id="37" dur="1" fill="hold">
                                          <p:stCondLst>
                                            <p:cond delay="0"/>
                                          </p:stCondLst>
                                        </p:cTn>
                                        <p:tgtEl>
                                          <p:spTgt spid="28"/>
                                        </p:tgtEl>
                                        <p:attrNameLst>
                                          <p:attrName>style.visibility</p:attrName>
                                        </p:attrNameLst>
                                      </p:cBhvr>
                                      <p:to>
                                        <p:strVal val="visible"/>
                                      </p:to>
                                    </p:set>
                                    <p:animEffect transition="in" filter="wedge">
                                      <p:cBhvr>
                                        <p:cTn id="38" dur="1000"/>
                                        <p:tgtEl>
                                          <p:spTgt spid="28"/>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par>
                          <p:cTn id="39" fill="hold">
                            <p:stCondLst>
                              <p:cond delay="10000"/>
                            </p:stCondLst>
                            <p:childTnLst>
                              <p:par>
                                <p:cTn id="40" presetID="42" presetClass="path" presetSubtype="0" repeatCount="3000" accel="50000" decel="50000" fill="hold" nodeType="afterEffect">
                                  <p:stCondLst>
                                    <p:cond delay="0"/>
                                  </p:stCondLst>
                                  <p:iterate type="lt">
                                    <p:tmPct val="0"/>
                                  </p:iterate>
                                  <p:childTnLst>
                                    <p:animMotion origin="layout" path="M -1.66667E-6 -9.25069E-8 L -0.01666 0.09667 " pathEditMode="relative" rAng="0" ptsTypes="AA">
                                      <p:cBhvr>
                                        <p:cTn id="41" dur="2000" fill="hold"/>
                                        <p:tgtEl>
                                          <p:spTgt spid="28"/>
                                        </p:tgtEl>
                                        <p:attrNameLst>
                                          <p:attrName>ppt_x</p:attrName>
                                          <p:attrName>ppt_y</p:attrName>
                                        </p:attrNameLst>
                                      </p:cBhvr>
                                      <p:rCtr x="-800" y="4800"/>
                                    </p:animMotion>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par>
                          <p:cTn id="42" fill="hold">
                            <p:stCondLst>
                              <p:cond delay="16000"/>
                            </p:stCondLst>
                            <p:childTnLst>
                              <p:par>
                                <p:cTn id="43" presetID="31" presetClass="exit" presetSubtype="0" fill="hold" nodeType="afterEffect">
                                  <p:stCondLst>
                                    <p:cond delay="0"/>
                                  </p:stCondLst>
                                  <p:iterate type="lt">
                                    <p:tmPct val="5000"/>
                                  </p:iterate>
                                  <p:childTnLst>
                                    <p:anim calcmode="lin" valueType="num">
                                      <p:cBhvr>
                                        <p:cTn id="44" dur="500"/>
                                        <p:tgtEl>
                                          <p:spTgt spid="28"/>
                                        </p:tgtEl>
                                        <p:attrNameLst>
                                          <p:attrName>ppt_w</p:attrName>
                                        </p:attrNameLst>
                                      </p:cBhvr>
                                      <p:tavLst>
                                        <p:tav tm="0">
                                          <p:val>
                                            <p:strVal val="ppt_w"/>
                                          </p:val>
                                        </p:tav>
                                        <p:tav tm="100000">
                                          <p:val>
                                            <p:fltVal val="0"/>
                                          </p:val>
                                        </p:tav>
                                      </p:tavLst>
                                    </p:anim>
                                    <p:anim calcmode="lin" valueType="num">
                                      <p:cBhvr>
                                        <p:cTn id="45" dur="500"/>
                                        <p:tgtEl>
                                          <p:spTgt spid="28"/>
                                        </p:tgtEl>
                                        <p:attrNameLst>
                                          <p:attrName>ppt_h</p:attrName>
                                        </p:attrNameLst>
                                      </p:cBhvr>
                                      <p:tavLst>
                                        <p:tav tm="0">
                                          <p:val>
                                            <p:strVal val="ppt_h"/>
                                          </p:val>
                                        </p:tav>
                                        <p:tav tm="100000">
                                          <p:val>
                                            <p:fltVal val="0"/>
                                          </p:val>
                                        </p:tav>
                                      </p:tavLst>
                                    </p:anim>
                                    <p:anim calcmode="lin" valueType="num">
                                      <p:cBhvr>
                                        <p:cTn id="46" dur="500"/>
                                        <p:tgtEl>
                                          <p:spTgt spid="28"/>
                                        </p:tgtEl>
                                        <p:attrNameLst>
                                          <p:attrName>style.rotation</p:attrName>
                                        </p:attrNameLst>
                                      </p:cBhvr>
                                      <p:tavLst>
                                        <p:tav tm="0">
                                          <p:val>
                                            <p:fltVal val="0"/>
                                          </p:val>
                                        </p:tav>
                                        <p:tav tm="100000">
                                          <p:val>
                                            <p:fltVal val="90"/>
                                          </p:val>
                                        </p:tav>
                                      </p:tavLst>
                                    </p:anim>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par>
                          <p:cTn id="49" fill="hold">
                            <p:stCondLst>
                              <p:cond delay="16500"/>
                            </p:stCondLst>
                            <p:childTnLst>
                              <p:par>
                                <p:cTn id="50" presetID="2" presetClass="exit" presetSubtype="8" fill="hold" nodeType="afterEffect">
                                  <p:stCondLst>
                                    <p:cond delay="0"/>
                                  </p:stCondLst>
                                  <p:childTnLst>
                                    <p:anim calcmode="lin" valueType="num">
                                      <p:cBhvr additive="base">
                                        <p:cTn id="51" dur="2000"/>
                                        <p:tgtEl>
                                          <p:spTgt spid="26"/>
                                        </p:tgtEl>
                                        <p:attrNameLst>
                                          <p:attrName>ppt_x</p:attrName>
                                        </p:attrNameLst>
                                      </p:cBhvr>
                                      <p:tavLst>
                                        <p:tav tm="0">
                                          <p:val>
                                            <p:strVal val="ppt_x"/>
                                          </p:val>
                                        </p:tav>
                                        <p:tav tm="100000">
                                          <p:val>
                                            <p:strVal val="0-ppt_w/2"/>
                                          </p:val>
                                        </p:tav>
                                      </p:tavLst>
                                    </p:anim>
                                    <p:anim calcmode="lin" valueType="num">
                                      <p:cBhvr additive="base">
                                        <p:cTn id="52" dur="2000"/>
                                        <p:tgtEl>
                                          <p:spTgt spid="26"/>
                                        </p:tgtEl>
                                        <p:attrNameLst>
                                          <p:attrName>ppt_y</p:attrName>
                                        </p:attrNameLst>
                                      </p:cBhvr>
                                      <p:tavLst>
                                        <p:tav tm="0">
                                          <p:val>
                                            <p:strVal val="ppt_y"/>
                                          </p:val>
                                        </p:tav>
                                        <p:tav tm="100000">
                                          <p:val>
                                            <p:strVal val="ppt_y"/>
                                          </p:val>
                                        </p:tav>
                                      </p:tavLst>
                                    </p:anim>
                                    <p:set>
                                      <p:cBhvr>
                                        <p:cTn id="53" dur="1" fill="hold">
                                          <p:stCondLst>
                                            <p:cond delay="1999"/>
                                          </p:stCondLst>
                                        </p:cTn>
                                        <p:tgtEl>
                                          <p:spTgt spid="2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push.wav"/>
                                        </p:tgtEl>
                                      </p:cMediaNode>
                                    </p:audio>
                                  </p:subTnLst>
                                </p:cTn>
                              </p:par>
                              <p:par>
                                <p:cTn id="54" presetID="2" presetClass="entr" presetSubtype="6" repeatCount="200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3000" fill="hold"/>
                                        <p:tgtEl>
                                          <p:spTgt spid="29"/>
                                        </p:tgtEl>
                                        <p:attrNameLst>
                                          <p:attrName>ppt_x</p:attrName>
                                        </p:attrNameLst>
                                      </p:cBhvr>
                                      <p:tavLst>
                                        <p:tav tm="0">
                                          <p:val>
                                            <p:strVal val="1+#ppt_w/2"/>
                                          </p:val>
                                        </p:tav>
                                        <p:tav tm="100000">
                                          <p:val>
                                            <p:strVal val="#ppt_x"/>
                                          </p:val>
                                        </p:tav>
                                      </p:tavLst>
                                    </p:anim>
                                    <p:anim calcmode="lin" valueType="num">
                                      <p:cBhvr additive="base">
                                        <p:cTn id="57" dur="3000" fill="hold"/>
                                        <p:tgtEl>
                                          <p:spTgt spid="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push.wav"/>
                                        </p:tgtEl>
                                      </p:cMediaNode>
                                    </p:audio>
                                  </p:subTnLst>
                                </p:cTn>
                              </p:par>
                            </p:childTnLst>
                          </p:cTn>
                        </p:par>
                        <p:par>
                          <p:cTn id="58" fill="hold">
                            <p:stCondLst>
                              <p:cond delay="22500"/>
                            </p:stCondLst>
                            <p:childTnLst>
                              <p:par>
                                <p:cTn id="59" presetID="53" presetClass="entr" presetSubtype="0" fill="hold" nodeType="afterEffect">
                                  <p:stCondLst>
                                    <p:cond delay="0"/>
                                  </p:stCondLst>
                                  <p:iterate type="lt">
                                    <p:tmPct val="0"/>
                                  </p:iterate>
                                  <p:childTnLst>
                                    <p:set>
                                      <p:cBhvr>
                                        <p:cTn id="60" dur="1" fill="hold">
                                          <p:stCondLst>
                                            <p:cond delay="0"/>
                                          </p:stCondLst>
                                        </p:cTn>
                                        <p:tgtEl>
                                          <p:spTgt spid="30"/>
                                        </p:tgtEl>
                                        <p:attrNameLst>
                                          <p:attrName>style.visibility</p:attrName>
                                        </p:attrNameLst>
                                      </p:cBhvr>
                                      <p:to>
                                        <p:strVal val="visible"/>
                                      </p:to>
                                    </p:set>
                                    <p:anim calcmode="lin" valueType="num">
                                      <p:cBhvr>
                                        <p:cTn id="61" dur="2000" fill="hold"/>
                                        <p:tgtEl>
                                          <p:spTgt spid="30"/>
                                        </p:tgtEl>
                                        <p:attrNameLst>
                                          <p:attrName>ppt_w</p:attrName>
                                        </p:attrNameLst>
                                      </p:cBhvr>
                                      <p:tavLst>
                                        <p:tav tm="0">
                                          <p:val>
                                            <p:fltVal val="0"/>
                                          </p:val>
                                        </p:tav>
                                        <p:tav tm="100000">
                                          <p:val>
                                            <p:strVal val="#ppt_w"/>
                                          </p:val>
                                        </p:tav>
                                      </p:tavLst>
                                    </p:anim>
                                    <p:anim calcmode="lin" valueType="num">
                                      <p:cBhvr>
                                        <p:cTn id="62" dur="2000" fill="hold"/>
                                        <p:tgtEl>
                                          <p:spTgt spid="30"/>
                                        </p:tgtEl>
                                        <p:attrNameLst>
                                          <p:attrName>ppt_h</p:attrName>
                                        </p:attrNameLst>
                                      </p:cBhvr>
                                      <p:tavLst>
                                        <p:tav tm="0">
                                          <p:val>
                                            <p:fltVal val="0"/>
                                          </p:val>
                                        </p:tav>
                                        <p:tav tm="100000">
                                          <p:val>
                                            <p:strVal val="#ppt_h"/>
                                          </p:val>
                                        </p:tav>
                                      </p:tavLst>
                                    </p:anim>
                                    <p:animEffect transition="in" filter="fade">
                                      <p:cBhvr>
                                        <p:cTn id="63" dur="2000"/>
                                        <p:tgtEl>
                                          <p:spTgt spid="30"/>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par>
                                <p:cTn id="64" presetID="42" presetClass="path" presetSubtype="0" repeatCount="3000" accel="50000" decel="50000" fill="hold" nodeType="withEffect">
                                  <p:stCondLst>
                                    <p:cond delay="0"/>
                                  </p:stCondLst>
                                  <p:iterate type="lt">
                                    <p:tmPct val="0"/>
                                  </p:iterate>
                                  <p:childTnLst>
                                    <p:animMotion origin="layout" path="M 4.44444E-6 -4.07031E-6 L -0.0257 0.11864 " pathEditMode="relative" rAng="0" ptsTypes="AA">
                                      <p:cBhvr>
                                        <p:cTn id="65" dur="3000" fill="hold"/>
                                        <p:tgtEl>
                                          <p:spTgt spid="30"/>
                                        </p:tgtEl>
                                        <p:attrNameLst>
                                          <p:attrName>ppt_x</p:attrName>
                                          <p:attrName>ppt_y</p:attrName>
                                        </p:attrNameLst>
                                      </p:cBhvr>
                                      <p:rCtr x="-1300" y="5900"/>
                                    </p:animMotion>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par>
                          <p:cTn id="66" fill="hold">
                            <p:stCondLst>
                              <p:cond delay="31500"/>
                            </p:stCondLst>
                            <p:childTnLst>
                              <p:par>
                                <p:cTn id="67" presetID="31" presetClass="exit" presetSubtype="0" fill="hold" nodeType="afterEffect">
                                  <p:stCondLst>
                                    <p:cond delay="0"/>
                                  </p:stCondLst>
                                  <p:iterate type="lt">
                                    <p:tmPct val="5000"/>
                                  </p:iterate>
                                  <p:childTnLst>
                                    <p:anim calcmode="lin" valueType="num">
                                      <p:cBhvr>
                                        <p:cTn id="68" dur="500"/>
                                        <p:tgtEl>
                                          <p:spTgt spid="30"/>
                                        </p:tgtEl>
                                        <p:attrNameLst>
                                          <p:attrName>ppt_w</p:attrName>
                                        </p:attrNameLst>
                                      </p:cBhvr>
                                      <p:tavLst>
                                        <p:tav tm="0">
                                          <p:val>
                                            <p:strVal val="ppt_w"/>
                                          </p:val>
                                        </p:tav>
                                        <p:tav tm="100000">
                                          <p:val>
                                            <p:fltVal val="0"/>
                                          </p:val>
                                        </p:tav>
                                      </p:tavLst>
                                    </p:anim>
                                    <p:anim calcmode="lin" valueType="num">
                                      <p:cBhvr>
                                        <p:cTn id="69" dur="500"/>
                                        <p:tgtEl>
                                          <p:spTgt spid="30"/>
                                        </p:tgtEl>
                                        <p:attrNameLst>
                                          <p:attrName>ppt_h</p:attrName>
                                        </p:attrNameLst>
                                      </p:cBhvr>
                                      <p:tavLst>
                                        <p:tav tm="0">
                                          <p:val>
                                            <p:strVal val="ppt_h"/>
                                          </p:val>
                                        </p:tav>
                                        <p:tav tm="100000">
                                          <p:val>
                                            <p:fltVal val="0"/>
                                          </p:val>
                                        </p:tav>
                                      </p:tavLst>
                                    </p:anim>
                                    <p:anim calcmode="lin" valueType="num">
                                      <p:cBhvr>
                                        <p:cTn id="70" dur="500"/>
                                        <p:tgtEl>
                                          <p:spTgt spid="30"/>
                                        </p:tgtEl>
                                        <p:attrNameLst>
                                          <p:attrName>style.rotation</p:attrName>
                                        </p:attrNameLst>
                                      </p:cBhvr>
                                      <p:tavLst>
                                        <p:tav tm="0">
                                          <p:val>
                                            <p:fltVal val="0"/>
                                          </p:val>
                                        </p:tav>
                                        <p:tav tm="100000">
                                          <p:val>
                                            <p:fltVal val="90"/>
                                          </p:val>
                                        </p:tav>
                                      </p:tavLst>
                                    </p:anim>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himes.wav"/>
                                        </p:tgtEl>
                                      </p:cMediaNode>
                                    </p:audio>
                                  </p:subTnLst>
                                </p:cTn>
                              </p:par>
                            </p:childTnLst>
                          </p:cTn>
                        </p:par>
                        <p:par>
                          <p:cTn id="73" fill="hold">
                            <p:stCondLst>
                              <p:cond delay="32000"/>
                            </p:stCondLst>
                            <p:childTnLst>
                              <p:par>
                                <p:cTn id="74" presetID="2" presetClass="exit" presetSubtype="8" fill="hold" nodeType="afterEffect">
                                  <p:stCondLst>
                                    <p:cond delay="0"/>
                                  </p:stCondLst>
                                  <p:childTnLst>
                                    <p:anim calcmode="lin" valueType="num">
                                      <p:cBhvr additive="base">
                                        <p:cTn id="75" dur="1000"/>
                                        <p:tgtEl>
                                          <p:spTgt spid="29"/>
                                        </p:tgtEl>
                                        <p:attrNameLst>
                                          <p:attrName>ppt_x</p:attrName>
                                        </p:attrNameLst>
                                      </p:cBhvr>
                                      <p:tavLst>
                                        <p:tav tm="0">
                                          <p:val>
                                            <p:strVal val="ppt_x"/>
                                          </p:val>
                                        </p:tav>
                                        <p:tav tm="100000">
                                          <p:val>
                                            <p:strVal val="0-ppt_w/2"/>
                                          </p:val>
                                        </p:tav>
                                      </p:tavLst>
                                    </p:anim>
                                    <p:anim calcmode="lin" valueType="num">
                                      <p:cBhvr additive="base">
                                        <p:cTn id="76" dur="1000"/>
                                        <p:tgtEl>
                                          <p:spTgt spid="29"/>
                                        </p:tgtEl>
                                        <p:attrNameLst>
                                          <p:attrName>ppt_y</p:attrName>
                                        </p:attrNameLst>
                                      </p:cBhvr>
                                      <p:tavLst>
                                        <p:tav tm="0">
                                          <p:val>
                                            <p:strVal val="ppt_y"/>
                                          </p:val>
                                        </p:tav>
                                        <p:tav tm="100000">
                                          <p:val>
                                            <p:strVal val="ppt_y"/>
                                          </p:val>
                                        </p:tav>
                                      </p:tavLst>
                                    </p:anim>
                                    <p:set>
                                      <p:cBhvr>
                                        <p:cTn id="77"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push.wav"/>
                                        </p:tgtEl>
                                      </p:cMediaNode>
                                    </p:audio>
                                  </p:sub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123922"/>
                                        </p:tgtEl>
                                        <p:attrNameLst>
                                          <p:attrName>style.visibility</p:attrName>
                                        </p:attrNameLst>
                                      </p:cBhvr>
                                      <p:to>
                                        <p:strVal val="visible"/>
                                      </p:to>
                                    </p:set>
                                    <p:animEffect transition="in" filter="wedge">
                                      <p:cBhvr>
                                        <p:cTn id="82" dur="2000"/>
                                        <p:tgtEl>
                                          <p:spTgt spid="123922"/>
                                        </p:tgtEl>
                                      </p:cBhvr>
                                    </p:animEffect>
                                  </p:childTnLst>
                                </p:cTn>
                              </p:par>
                              <p:par>
                                <p:cTn id="83" presetID="20" presetClass="entr" presetSubtype="0" fill="hold" grpId="0" nodeType="withEffect">
                                  <p:stCondLst>
                                    <p:cond delay="0"/>
                                  </p:stCondLst>
                                  <p:childTnLst>
                                    <p:set>
                                      <p:cBhvr>
                                        <p:cTn id="84" dur="1" fill="hold">
                                          <p:stCondLst>
                                            <p:cond delay="0"/>
                                          </p:stCondLst>
                                        </p:cTn>
                                        <p:tgtEl>
                                          <p:spTgt spid="123915"/>
                                        </p:tgtEl>
                                        <p:attrNameLst>
                                          <p:attrName>style.visibility</p:attrName>
                                        </p:attrNameLst>
                                      </p:cBhvr>
                                      <p:to>
                                        <p:strVal val="visible"/>
                                      </p:to>
                                    </p:set>
                                    <p:animEffect transition="in" filter="wedge">
                                      <p:cBhvr>
                                        <p:cTn id="85" dur="2000"/>
                                        <p:tgtEl>
                                          <p:spTgt spid="123915"/>
                                        </p:tgtEl>
                                      </p:cBhvr>
                                    </p:animEffect>
                                  </p:childTnLst>
                                </p:cTn>
                              </p:par>
                            </p:childTnLst>
                          </p:cTn>
                        </p:par>
                      </p:childTnLst>
                    </p:cTn>
                  </p:par>
                  <p:par>
                    <p:cTn id="86" fill="hold">
                      <p:stCondLst>
                        <p:cond delay="indefinite"/>
                      </p:stCondLst>
                      <p:childTnLst>
                        <p:par>
                          <p:cTn id="87" fill="hold">
                            <p:stCondLst>
                              <p:cond delay="0"/>
                            </p:stCondLst>
                            <p:childTnLst>
                              <p:par>
                                <p:cTn id="88" presetID="20" presetClass="entr" presetSubtype="0" fill="hold" grpId="0" nodeType="clickEffect">
                                  <p:stCondLst>
                                    <p:cond delay="0"/>
                                  </p:stCondLst>
                                  <p:childTnLst>
                                    <p:set>
                                      <p:cBhvr>
                                        <p:cTn id="89" dur="1" fill="hold">
                                          <p:stCondLst>
                                            <p:cond delay="0"/>
                                          </p:stCondLst>
                                        </p:cTn>
                                        <p:tgtEl>
                                          <p:spTgt spid="123919"/>
                                        </p:tgtEl>
                                        <p:attrNameLst>
                                          <p:attrName>style.visibility</p:attrName>
                                        </p:attrNameLst>
                                      </p:cBhvr>
                                      <p:to>
                                        <p:strVal val="visible"/>
                                      </p:to>
                                    </p:set>
                                    <p:animEffect transition="in" filter="wedge">
                                      <p:cBhvr>
                                        <p:cTn id="90" dur="2000"/>
                                        <p:tgtEl>
                                          <p:spTgt spid="123919"/>
                                        </p:tgtEl>
                                      </p:cBhvr>
                                    </p:animEffect>
                                  </p:childTnLst>
                                </p:cTn>
                              </p:par>
                              <p:par>
                                <p:cTn id="91" presetID="20" presetClass="entr" presetSubtype="0" fill="hold" grpId="0" nodeType="withEffect">
                                  <p:stCondLst>
                                    <p:cond delay="0"/>
                                  </p:stCondLst>
                                  <p:childTnLst>
                                    <p:set>
                                      <p:cBhvr>
                                        <p:cTn id="92" dur="1" fill="hold">
                                          <p:stCondLst>
                                            <p:cond delay="0"/>
                                          </p:stCondLst>
                                        </p:cTn>
                                        <p:tgtEl>
                                          <p:spTgt spid="123920"/>
                                        </p:tgtEl>
                                        <p:attrNameLst>
                                          <p:attrName>style.visibility</p:attrName>
                                        </p:attrNameLst>
                                      </p:cBhvr>
                                      <p:to>
                                        <p:strVal val="visible"/>
                                      </p:to>
                                    </p:set>
                                    <p:animEffect transition="in" filter="wedge">
                                      <p:cBhvr>
                                        <p:cTn id="93" dur="2000"/>
                                        <p:tgtEl>
                                          <p:spTgt spid="123920"/>
                                        </p:tgtEl>
                                      </p:cBhvr>
                                    </p:animEffect>
                                  </p:childTnLst>
                                </p:cTn>
                              </p:par>
                              <p:par>
                                <p:cTn id="94" presetID="2" presetClass="entr" presetSubtype="6" repeatCount="2000" fill="hold" nodeType="with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additive="base">
                                        <p:cTn id="96" dur="3000" fill="hold"/>
                                        <p:tgtEl>
                                          <p:spTgt spid="31"/>
                                        </p:tgtEl>
                                        <p:attrNameLst>
                                          <p:attrName>ppt_x</p:attrName>
                                        </p:attrNameLst>
                                      </p:cBhvr>
                                      <p:tavLst>
                                        <p:tav tm="0">
                                          <p:val>
                                            <p:strVal val="1+#ppt_w/2"/>
                                          </p:val>
                                        </p:tav>
                                        <p:tav tm="100000">
                                          <p:val>
                                            <p:strVal val="#ppt_x"/>
                                          </p:val>
                                        </p:tav>
                                      </p:tavLst>
                                    </p:anim>
                                    <p:anim calcmode="lin" valueType="num">
                                      <p:cBhvr additive="base">
                                        <p:cTn id="97" dur="30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2" name="push.wav"/>
                                        </p:tgtEl>
                                      </p:cMediaNode>
                                    </p:audio>
                                  </p:subTnLst>
                                </p:cTn>
                              </p:par>
                            </p:childTnLst>
                          </p:cTn>
                        </p:par>
                        <p:par>
                          <p:cTn id="98" fill="hold">
                            <p:stCondLst>
                              <p:cond delay="6000"/>
                            </p:stCondLst>
                            <p:childTnLst>
                              <p:par>
                                <p:cTn id="99" presetID="2" presetClass="exit" presetSubtype="8" fill="hold" nodeType="afterEffect">
                                  <p:stCondLst>
                                    <p:cond delay="0"/>
                                  </p:stCondLst>
                                  <p:childTnLst>
                                    <p:anim calcmode="lin" valueType="num">
                                      <p:cBhvr additive="base">
                                        <p:cTn id="100" dur="1000"/>
                                        <p:tgtEl>
                                          <p:spTgt spid="31"/>
                                        </p:tgtEl>
                                        <p:attrNameLst>
                                          <p:attrName>ppt_x</p:attrName>
                                        </p:attrNameLst>
                                      </p:cBhvr>
                                      <p:tavLst>
                                        <p:tav tm="0">
                                          <p:val>
                                            <p:strVal val="ppt_x"/>
                                          </p:val>
                                        </p:tav>
                                        <p:tav tm="100000">
                                          <p:val>
                                            <p:strVal val="0-ppt_w/2"/>
                                          </p:val>
                                        </p:tav>
                                      </p:tavLst>
                                    </p:anim>
                                    <p:anim calcmode="lin" valueType="num">
                                      <p:cBhvr additive="base">
                                        <p:cTn id="101" dur="1000"/>
                                        <p:tgtEl>
                                          <p:spTgt spid="31"/>
                                        </p:tgtEl>
                                        <p:attrNameLst>
                                          <p:attrName>ppt_y</p:attrName>
                                        </p:attrNameLst>
                                      </p:cBhvr>
                                      <p:tavLst>
                                        <p:tav tm="0">
                                          <p:val>
                                            <p:strVal val="ppt_y"/>
                                          </p:val>
                                        </p:tav>
                                        <p:tav tm="100000">
                                          <p:val>
                                            <p:strVal val="ppt_y"/>
                                          </p:val>
                                        </p:tav>
                                      </p:tavLst>
                                    </p:anim>
                                    <p:set>
                                      <p:cBhvr>
                                        <p:cTn id="102"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2" name="push.wav"/>
                                        </p:tgtEl>
                                      </p:cMediaNode>
                                    </p:audio>
                                  </p:subTnLst>
                                </p:cTn>
                              </p:par>
                              <p:par>
                                <p:cTn id="103" presetID="2" presetClass="entr" presetSubtype="3" repeatCount="3000"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2000" fill="hold"/>
                                        <p:tgtEl>
                                          <p:spTgt spid="32"/>
                                        </p:tgtEl>
                                        <p:attrNameLst>
                                          <p:attrName>ppt_x</p:attrName>
                                        </p:attrNameLst>
                                      </p:cBhvr>
                                      <p:tavLst>
                                        <p:tav tm="0">
                                          <p:val>
                                            <p:strVal val="1+#ppt_w/2"/>
                                          </p:val>
                                        </p:tav>
                                        <p:tav tm="100000">
                                          <p:val>
                                            <p:strVal val="#ppt_x"/>
                                          </p:val>
                                        </p:tav>
                                      </p:tavLst>
                                    </p:anim>
                                    <p:anim calcmode="lin" valueType="num">
                                      <p:cBhvr additive="base">
                                        <p:cTn id="106" dur="2000" fill="hold"/>
                                        <p:tgtEl>
                                          <p:spTgt spid="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2" name="push.wav"/>
                                        </p:tgtEl>
                                      </p:cMediaNode>
                                    </p:audio>
                                  </p:subTnLst>
                                </p:cTn>
                              </p:par>
                              <p:par>
                                <p:cTn id="107" presetID="2" presetClass="exit" presetSubtype="9" fill="hold" nodeType="withEffect">
                                  <p:stCondLst>
                                    <p:cond delay="0"/>
                                  </p:stCondLst>
                                  <p:childTnLst>
                                    <p:anim calcmode="lin" valueType="num">
                                      <p:cBhvr additive="base">
                                        <p:cTn id="108" dur="3000"/>
                                        <p:tgtEl>
                                          <p:spTgt spid="32"/>
                                        </p:tgtEl>
                                        <p:attrNameLst>
                                          <p:attrName>ppt_x</p:attrName>
                                        </p:attrNameLst>
                                      </p:cBhvr>
                                      <p:tavLst>
                                        <p:tav tm="0">
                                          <p:val>
                                            <p:strVal val="ppt_x"/>
                                          </p:val>
                                        </p:tav>
                                        <p:tav tm="100000">
                                          <p:val>
                                            <p:strVal val="0-ppt_w/2"/>
                                          </p:val>
                                        </p:tav>
                                      </p:tavLst>
                                    </p:anim>
                                    <p:anim calcmode="lin" valueType="num">
                                      <p:cBhvr additive="base">
                                        <p:cTn id="109" dur="3000"/>
                                        <p:tgtEl>
                                          <p:spTgt spid="32"/>
                                        </p:tgtEl>
                                        <p:attrNameLst>
                                          <p:attrName>ppt_y</p:attrName>
                                        </p:attrNameLst>
                                      </p:cBhvr>
                                      <p:tavLst>
                                        <p:tav tm="0">
                                          <p:val>
                                            <p:strVal val="ppt_y"/>
                                          </p:val>
                                        </p:tav>
                                        <p:tav tm="100000">
                                          <p:val>
                                            <p:strVal val="0-ppt_h/2"/>
                                          </p:val>
                                        </p:tav>
                                      </p:tavLst>
                                    </p:anim>
                                    <p:set>
                                      <p:cBhvr>
                                        <p:cTn id="110" dur="1" fill="hold">
                                          <p:stCondLst>
                                            <p:cond delay="2999"/>
                                          </p:stCondLst>
                                        </p:cTn>
                                        <p:tgtEl>
                                          <p:spTgt spid="32"/>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2" name="push.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33794"/>
                                        </p:tgtEl>
                                        <p:attrNameLst>
                                          <p:attrName>style.visibility</p:attrName>
                                        </p:attrNameLst>
                                      </p:cBhvr>
                                      <p:to>
                                        <p:strVal val="hidden"/>
                                      </p:to>
                                    </p:set>
                                  </p:childTnLst>
                                </p:cTn>
                              </p:par>
                              <p:par>
                                <p:cTn id="115" presetID="1" presetClass="exit" presetSubtype="0" fill="hold" grpId="0" nodeType="withEffect">
                                  <p:stCondLst>
                                    <p:cond delay="0"/>
                                  </p:stCondLst>
                                  <p:childTnLst>
                                    <p:set>
                                      <p:cBhvr>
                                        <p:cTn id="116" dur="1" fill="hold">
                                          <p:stCondLst>
                                            <p:cond delay="0"/>
                                          </p:stCondLst>
                                        </p:cTn>
                                        <p:tgtEl>
                                          <p:spTgt spid="123908"/>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123909"/>
                                        </p:tgtEl>
                                        <p:attrNameLst>
                                          <p:attrName>style.visibility</p:attrName>
                                        </p:attrNameLst>
                                      </p:cBhvr>
                                      <p:to>
                                        <p:strVal val="hidden"/>
                                      </p:to>
                                    </p:set>
                                  </p:childTnLst>
                                </p:cTn>
                              </p:par>
                              <p:par>
                                <p:cTn id="119" presetID="1" presetClass="exit" presetSubtype="0" fill="hold" grpId="0" nodeType="withEffect">
                                  <p:stCondLst>
                                    <p:cond delay="0"/>
                                  </p:stCondLst>
                                  <p:childTnLst>
                                    <p:set>
                                      <p:cBhvr>
                                        <p:cTn id="120" dur="1" fill="hold">
                                          <p:stCondLst>
                                            <p:cond delay="0"/>
                                          </p:stCondLst>
                                        </p:cTn>
                                        <p:tgtEl>
                                          <p:spTgt spid="123910"/>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12391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23915"/>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123916"/>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123917"/>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23918"/>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23919"/>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123920"/>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12392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12392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33813"/>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814"/>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3815"/>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33816"/>
                                        </p:tgtEl>
                                        <p:attrNameLst>
                                          <p:attrName>style.visibility</p:attrName>
                                        </p:attrNameLst>
                                      </p:cBhvr>
                                      <p:to>
                                        <p:strVal val="hidden"/>
                                      </p:to>
                                    </p:set>
                                  </p:childTnLst>
                                </p:cTn>
                              </p:par>
                              <p:par>
                                <p:cTn id="147" presetID="1" presetClass="exit" presetSubtype="0" fill="hold" grpId="0" nodeType="withEffect">
                                  <p:stCondLst>
                                    <p:cond delay="0"/>
                                  </p:stCondLst>
                                  <p:childTnLst>
                                    <p:set>
                                      <p:cBhvr>
                                        <p:cTn id="148" dur="1" fill="hold">
                                          <p:stCondLst>
                                            <p:cond delay="0"/>
                                          </p:stCondLst>
                                        </p:cTn>
                                        <p:tgtEl>
                                          <p:spTgt spid="123934"/>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6"/>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27"/>
                                        </p:tgtEl>
                                        <p:attrNameLst>
                                          <p:attrName>style.visibility</p:attrName>
                                        </p:attrNameLst>
                                      </p:cBhvr>
                                      <p:to>
                                        <p:strVal val="hidden"/>
                                      </p:to>
                                    </p:set>
                                  </p:childTnLst>
                                </p:cTn>
                              </p:par>
                              <p:par>
                                <p:cTn id="153" presetID="1" presetClass="exit" presetSubtype="0" fill="hold" nodeType="withEffect">
                                  <p:stCondLst>
                                    <p:cond delay="0"/>
                                  </p:stCondLst>
                                  <p:iterate type="lt">
                                    <p:tmAbs val="0"/>
                                  </p:iterate>
                                  <p:childTnLst>
                                    <p:set>
                                      <p:cBhvr>
                                        <p:cTn id="154" dur="1" fill="hold">
                                          <p:stCondLst>
                                            <p:cond delay="0"/>
                                          </p:stCondLst>
                                        </p:cTn>
                                        <p:tgtEl>
                                          <p:spTgt spid="28"/>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29"/>
                                        </p:tgtEl>
                                        <p:attrNameLst>
                                          <p:attrName>style.visibility</p:attrName>
                                        </p:attrNameLst>
                                      </p:cBhvr>
                                      <p:to>
                                        <p:strVal val="hidden"/>
                                      </p:to>
                                    </p:set>
                                  </p:childTnLst>
                                </p:cTn>
                              </p:par>
                              <p:par>
                                <p:cTn id="157" presetID="1" presetClass="exit" presetSubtype="0" fill="hold" nodeType="withEffect">
                                  <p:stCondLst>
                                    <p:cond delay="0"/>
                                  </p:stCondLst>
                                  <p:iterate type="lt">
                                    <p:tmAbs val="0"/>
                                  </p:iterate>
                                  <p:childTnLst>
                                    <p:set>
                                      <p:cBhvr>
                                        <p:cTn id="158" dur="1" fill="hold">
                                          <p:stCondLst>
                                            <p:cond delay="0"/>
                                          </p:stCondLst>
                                        </p:cTn>
                                        <p:tgtEl>
                                          <p:spTgt spid="30"/>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31"/>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123908" grpId="0"/>
      <p:bldP spid="123909" grpId="0"/>
      <p:bldP spid="123910" grpId="0" animBg="1"/>
      <p:bldP spid="123915" grpId="0" animBg="1"/>
      <p:bldP spid="123915" grpId="1" animBg="1"/>
      <p:bldP spid="123916" grpId="0" animBg="1"/>
      <p:bldP spid="123916" grpId="1" animBg="1"/>
      <p:bldP spid="123917" grpId="0" animBg="1"/>
      <p:bldP spid="123917" grpId="1" animBg="1"/>
      <p:bldP spid="123918" grpId="0" animBg="1"/>
      <p:bldP spid="123918" grpId="1" animBg="1"/>
      <p:bldP spid="123919" grpId="0" animBg="1"/>
      <p:bldP spid="123919" grpId="1" animBg="1"/>
      <p:bldP spid="123920" grpId="0" animBg="1"/>
      <p:bldP spid="123920" grpId="1" animBg="1"/>
      <p:bldP spid="123923" grpId="0" animBg="1"/>
      <p:bldP spid="123923" grpId="1" animBg="1"/>
      <p:bldP spid="123922" grpId="0" animBg="1"/>
      <p:bldP spid="123922" grpId="1" animBg="1"/>
      <p:bldP spid="1239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8"/>
          <p:cNvSpPr txBox="1">
            <a:spLocks/>
          </p:cNvSpPr>
          <p:nvPr/>
        </p:nvSpPr>
        <p:spPr bwMode="auto">
          <a:xfrm>
            <a:off x="20727" y="116632"/>
            <a:ext cx="9123273" cy="3904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400" b="1" u="sng" kern="0" dirty="0">
                <a:solidFill>
                  <a:srgbClr val="FF0066"/>
                </a:solidFill>
                <a:latin typeface="Times New Roman" pitchFamily="18" charset="0"/>
                <a:cs typeface="Times New Roman" pitchFamily="18" charset="0"/>
              </a:rPr>
              <a:t/>
            </a:r>
            <a:br>
              <a:rPr lang="en-US" sz="2400" b="1" u="sng" kern="0" dirty="0">
                <a:solidFill>
                  <a:srgbClr val="FF0066"/>
                </a:solidFill>
                <a:latin typeface="Times New Roman" pitchFamily="18" charset="0"/>
                <a:cs typeface="Times New Roman" pitchFamily="18" charset="0"/>
              </a:rPr>
            </a:br>
            <a:r>
              <a:rPr lang="en-US" sz="2800" b="1" kern="0" dirty="0">
                <a:solidFill>
                  <a:srgbClr val="FF0000"/>
                </a:solidFill>
                <a:latin typeface="Times New Roman" pitchFamily="18" charset="0"/>
                <a:cs typeface="Times New Roman" pitchFamily="18" charset="0"/>
              </a:rPr>
              <a:t>II. </a:t>
            </a:r>
            <a:r>
              <a:rPr lang="en-US" sz="2800" b="1" kern="0" dirty="0" err="1">
                <a:solidFill>
                  <a:srgbClr val="FF0000"/>
                </a:solidFill>
                <a:latin typeface="Times New Roman" pitchFamily="18" charset="0"/>
                <a:cs typeface="Times New Roman" pitchFamily="18" charset="0"/>
              </a:rPr>
              <a:t>Cuộc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công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lược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Đông</a:t>
            </a:r>
            <a:r>
              <a:rPr lang="en-US" sz="2800" b="1" kern="0" dirty="0">
                <a:solidFill>
                  <a:srgbClr val="FF0000"/>
                </a:solidFill>
                <a:latin typeface="Times New Roman" pitchFamily="18" charset="0"/>
                <a:cs typeface="Times New Roman" pitchFamily="18" charset="0"/>
              </a:rPr>
              <a:t> – </a:t>
            </a:r>
            <a:r>
              <a:rPr lang="en-US" sz="2800" b="1" kern="0" dirty="0" err="1">
                <a:solidFill>
                  <a:srgbClr val="FF0000"/>
                </a:solidFill>
                <a:latin typeface="Times New Roman" pitchFamily="18" charset="0"/>
                <a:cs typeface="Times New Roman" pitchFamily="18" charset="0"/>
              </a:rPr>
              <a:t>Xuân</a:t>
            </a:r>
            <a:r>
              <a:rPr lang="en-US" sz="2800" b="1" kern="0" dirty="0">
                <a:solidFill>
                  <a:srgbClr val="FF0000"/>
                </a:solidFill>
                <a:latin typeface="Times New Roman" pitchFamily="18" charset="0"/>
                <a:cs typeface="Times New Roman" pitchFamily="18" charset="0"/>
              </a:rPr>
              <a:t> 1953 – 1954 </a:t>
            </a:r>
            <a:r>
              <a:rPr lang="en-US" sz="2800" b="1" kern="0" dirty="0" err="1">
                <a:solidFill>
                  <a:srgbClr val="FF0000"/>
                </a:solidFill>
                <a:latin typeface="Times New Roman" pitchFamily="18" charset="0"/>
                <a:cs typeface="Times New Roman" pitchFamily="18" charset="0"/>
              </a:rPr>
              <a:t>và</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dịch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lịch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sử</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Điện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Biên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Phủ</a:t>
            </a:r>
            <a:r>
              <a:rPr lang="en-US" sz="2800" b="1" kern="0" dirty="0">
                <a:solidFill>
                  <a:srgbClr val="FF0000"/>
                </a:solidFill>
                <a:latin typeface="Times New Roman" pitchFamily="18" charset="0"/>
                <a:cs typeface="Times New Roman" pitchFamily="18" charset="0"/>
              </a:rPr>
              <a:t> 1954.</a:t>
            </a:r>
            <a:endParaRPr lang="vi-VN" sz="2800" kern="0" dirty="0">
              <a:solidFill>
                <a:srgbClr val="FF0000"/>
              </a:solidFill>
            </a:endParaRPr>
          </a:p>
        </p:txBody>
      </p:sp>
      <p:sp>
        <p:nvSpPr>
          <p:cNvPr id="2" name="Rectangle 1"/>
          <p:cNvSpPr/>
          <p:nvPr/>
        </p:nvSpPr>
        <p:spPr>
          <a:xfrm>
            <a:off x="-13074" y="1115510"/>
            <a:ext cx="6296784" cy="461665"/>
          </a:xfrm>
          <a:prstGeom prst="rect">
            <a:avLst/>
          </a:prstGeom>
        </p:spPr>
        <p:txBody>
          <a:bodyPr wrap="square">
            <a:spAutoFit/>
          </a:bodyPr>
          <a:lstStyle/>
          <a:p>
            <a:r>
              <a:rPr lang="en-US" sz="2400" kern="0" dirty="0">
                <a:solidFill>
                  <a:srgbClr val="000000"/>
                </a:solidFill>
                <a:latin typeface="Arial"/>
                <a:cs typeface="Times New Roman" pitchFamily="18" charset="0"/>
              </a:rPr>
              <a:t>2. </a:t>
            </a:r>
            <a:r>
              <a:rPr lang="en-US" sz="2400" kern="0" dirty="0" err="1">
                <a:solidFill>
                  <a:srgbClr val="000000"/>
                </a:solidFill>
                <a:latin typeface="Arial"/>
                <a:cs typeface="Times New Roman" pitchFamily="18" charset="0"/>
              </a:rPr>
              <a:t>Chiến</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dịch</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lịch</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sử</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Điện</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Biên</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Phủ</a:t>
            </a:r>
            <a:r>
              <a:rPr lang="en-US" sz="2400" kern="0" dirty="0">
                <a:solidFill>
                  <a:srgbClr val="000000"/>
                </a:solidFill>
                <a:latin typeface="Arial"/>
                <a:cs typeface="Times New Roman" pitchFamily="18" charset="0"/>
              </a:rPr>
              <a:t> 1954.</a:t>
            </a:r>
            <a:endParaRPr lang="en-US" sz="2400" dirty="0">
              <a:solidFill>
                <a:srgbClr val="000000"/>
              </a:solidFill>
              <a:latin typeface="Arial"/>
            </a:endParaRPr>
          </a:p>
        </p:txBody>
      </p:sp>
      <p:sp>
        <p:nvSpPr>
          <p:cNvPr id="9" name="TextBox 8"/>
          <p:cNvSpPr txBox="1"/>
          <p:nvPr/>
        </p:nvSpPr>
        <p:spPr>
          <a:xfrm>
            <a:off x="133763" y="1577175"/>
            <a:ext cx="3930884" cy="523220"/>
          </a:xfrm>
          <a:prstGeom prst="rect">
            <a:avLst/>
          </a:prstGeom>
          <a:noFill/>
        </p:spPr>
        <p:txBody>
          <a:bodyPr wrap="none" rtlCol="0">
            <a:spAutoFit/>
          </a:bodyPr>
          <a:lstStyle/>
          <a:p>
            <a:r>
              <a:rPr lang="en-US" sz="2800" i="1" dirty="0">
                <a:solidFill>
                  <a:srgbClr val="000000"/>
                </a:solidFill>
                <a:latin typeface="Arial" panose="020B0604020202020204" pitchFamily="34" charset="0"/>
              </a:rPr>
              <a:t>* </a:t>
            </a:r>
            <a:r>
              <a:rPr lang="vi-VN" sz="2400" i="1" dirty="0">
                <a:solidFill>
                  <a:srgbClr val="000000"/>
                </a:solidFill>
                <a:latin typeface="Arial" panose="020B0604020202020204" pitchFamily="34" charset="0"/>
              </a:rPr>
              <a:t> </a:t>
            </a:r>
            <a:r>
              <a:rPr lang="en-US" sz="2400" i="1" dirty="0" err="1" smtClean="0">
                <a:solidFill>
                  <a:srgbClr val="000000"/>
                </a:solidFill>
                <a:latin typeface="Arial" panose="020B0604020202020204" pitchFamily="34" charset="0"/>
              </a:rPr>
              <a:t>Diễn</a:t>
            </a:r>
            <a:r>
              <a:rPr lang="en-US" sz="2400" i="1" dirty="0" smtClean="0">
                <a:solidFill>
                  <a:srgbClr val="000000"/>
                </a:solidFill>
                <a:latin typeface="Arial" panose="020B0604020202020204" pitchFamily="34" charset="0"/>
              </a:rPr>
              <a:t> </a:t>
            </a:r>
            <a:r>
              <a:rPr lang="en-US" sz="2400" i="1" dirty="0" err="1" smtClean="0">
                <a:solidFill>
                  <a:srgbClr val="000000"/>
                </a:solidFill>
                <a:latin typeface="Arial" panose="020B0604020202020204" pitchFamily="34" charset="0"/>
              </a:rPr>
              <a:t>biến</a:t>
            </a:r>
            <a:r>
              <a:rPr lang="en-US" sz="2400" i="1" dirty="0" smtClean="0">
                <a:solidFill>
                  <a:srgbClr val="000000"/>
                </a:solidFill>
                <a:latin typeface="Arial" panose="020B0604020202020204" pitchFamily="34" charset="0"/>
              </a:rPr>
              <a:t> </a:t>
            </a:r>
            <a:r>
              <a:rPr lang="en-US" sz="2400" i="1" dirty="0" err="1" smtClean="0">
                <a:solidFill>
                  <a:srgbClr val="000000"/>
                </a:solidFill>
                <a:latin typeface="Arial" panose="020B0604020202020204" pitchFamily="34" charset="0"/>
              </a:rPr>
              <a:t>của</a:t>
            </a:r>
            <a:r>
              <a:rPr lang="en-US" sz="2400" i="1" dirty="0" smtClean="0">
                <a:solidFill>
                  <a:srgbClr val="000000"/>
                </a:solidFill>
                <a:latin typeface="Arial" panose="020B0604020202020204" pitchFamily="34" charset="0"/>
              </a:rPr>
              <a:t> </a:t>
            </a:r>
            <a:r>
              <a:rPr lang="en-US" sz="2400" i="1" dirty="0" err="1" smtClean="0">
                <a:solidFill>
                  <a:srgbClr val="000000"/>
                </a:solidFill>
                <a:latin typeface="Arial" panose="020B0604020202020204" pitchFamily="34" charset="0"/>
              </a:rPr>
              <a:t>chiến</a:t>
            </a:r>
            <a:r>
              <a:rPr lang="en-US" sz="2400" i="1" dirty="0" smtClean="0">
                <a:solidFill>
                  <a:srgbClr val="000000"/>
                </a:solidFill>
                <a:latin typeface="Arial" panose="020B0604020202020204" pitchFamily="34" charset="0"/>
              </a:rPr>
              <a:t> </a:t>
            </a:r>
            <a:r>
              <a:rPr lang="en-US" sz="2400" i="1" dirty="0" err="1" smtClean="0">
                <a:solidFill>
                  <a:srgbClr val="000000"/>
                </a:solidFill>
                <a:latin typeface="Arial" panose="020B0604020202020204" pitchFamily="34" charset="0"/>
              </a:rPr>
              <a:t>dịch</a:t>
            </a:r>
            <a:r>
              <a:rPr lang="vi-VN" dirty="0" smtClean="0">
                <a:solidFill>
                  <a:srgbClr val="000000"/>
                </a:solidFill>
                <a:latin typeface="Arial" panose="020B0604020202020204" pitchFamily="34" charset="0"/>
              </a:rPr>
              <a:t>:</a:t>
            </a:r>
            <a:endParaRPr lang="vi-VN" dirty="0">
              <a:solidFill>
                <a:srgbClr val="000000"/>
              </a:solidFill>
              <a:latin typeface="Arial" panose="020B0604020202020204" pitchFamily="34" charset="0"/>
            </a:endParaRPr>
          </a:p>
        </p:txBody>
      </p:sp>
    </p:spTree>
    <p:extLst>
      <p:ext uri="{BB962C8B-B14F-4D97-AF65-F5344CB8AC3E}">
        <p14:creationId xmlns:p14="http://schemas.microsoft.com/office/powerpoint/2010/main" val="296007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58.jpg"/>
          <p:cNvPicPr>
            <a:picLocks noChangeAspect="1"/>
          </p:cNvPicPr>
          <p:nvPr/>
        </p:nvPicPr>
        <p:blipFill>
          <a:blip r:embed="rId2"/>
          <a:stretch>
            <a:fillRect/>
          </a:stretch>
        </p:blipFill>
        <p:spPr>
          <a:xfrm>
            <a:off x="0" y="1"/>
            <a:ext cx="9144000" cy="6858000"/>
          </a:xfrm>
          <a:prstGeom prst="rect">
            <a:avLst/>
          </a:prstGeom>
        </p:spPr>
      </p:pic>
      <p:pic>
        <p:nvPicPr>
          <p:cNvPr id="3" name="Picture 2" descr="p36-1398483278.jpg"/>
          <p:cNvPicPr>
            <a:picLocks noChangeAspect="1"/>
          </p:cNvPicPr>
          <p:nvPr/>
        </p:nvPicPr>
        <p:blipFill>
          <a:blip r:embed="rId3"/>
          <a:stretch>
            <a:fillRect/>
          </a:stretch>
        </p:blipFill>
        <p:spPr>
          <a:xfrm>
            <a:off x="0" y="1"/>
            <a:ext cx="9252520" cy="3717031"/>
          </a:xfrm>
          <a:prstGeom prst="rect">
            <a:avLst/>
          </a:prstGeom>
        </p:spPr>
      </p:pic>
      <p:sp>
        <p:nvSpPr>
          <p:cNvPr id="4" name="Horizontal Scroll 3"/>
          <p:cNvSpPr/>
          <p:nvPr/>
        </p:nvSpPr>
        <p:spPr>
          <a:xfrm>
            <a:off x="76200" y="3276600"/>
            <a:ext cx="9067800" cy="3657600"/>
          </a:xfrm>
          <a:prstGeom prst="horizont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r>
              <a:rPr lang="vi-VN" b="1" dirty="0" smtClean="0">
                <a:solidFill>
                  <a:prstClr val="white"/>
                </a:solidFill>
                <a:latin typeface="Times New Roman"/>
              </a:rPr>
              <a:t>        </a:t>
            </a:r>
            <a:r>
              <a:rPr lang="vi-VN" b="1" dirty="0" smtClean="0">
                <a:solidFill>
                  <a:srgbClr val="FF0000"/>
                </a:solidFill>
                <a:latin typeface="Times New Roman"/>
              </a:rPr>
              <a:t>Chủ tịch Hồ Chí Minh đã căn dặn Đại tướng Võ Nguyên Giáp:</a:t>
            </a:r>
            <a:r>
              <a:rPr lang="vi-VN" b="1" i="1" dirty="0" smtClean="0">
                <a:solidFill>
                  <a:srgbClr val="FF0000"/>
                </a:solidFill>
                <a:latin typeface="Times New Roman"/>
              </a:rPr>
              <a:t> "Trận này rất quan trọng phải đánh cho thắng. Chắc thắng mới đánh, không chắc thắng không đánh"</a:t>
            </a:r>
            <a:r>
              <a:rPr lang="vi-VN" b="1" dirty="0" smtClean="0">
                <a:solidFill>
                  <a:srgbClr val="FF0000"/>
                </a:solidFill>
                <a:latin typeface="Times New Roman"/>
              </a:rPr>
              <a:t>.</a:t>
            </a:r>
          </a:p>
          <a:p>
            <a:pPr algn="just" fontAlgn="auto">
              <a:spcBef>
                <a:spcPts val="0"/>
              </a:spcBef>
              <a:spcAft>
                <a:spcPts val="0"/>
              </a:spcAft>
            </a:pPr>
            <a:r>
              <a:rPr lang="vi-VN" b="1" dirty="0" smtClean="0">
                <a:solidFill>
                  <a:srgbClr val="FF0000"/>
                </a:solidFill>
                <a:latin typeface="Times New Roman"/>
              </a:rPr>
              <a:t>          Ngày 14/1/1954, Đại tướng Võ Nguyên Giáp đã đưa ra phương án </a:t>
            </a:r>
            <a:r>
              <a:rPr lang="vi-VN" b="1" i="1" dirty="0" smtClean="0">
                <a:solidFill>
                  <a:srgbClr val="FF0000"/>
                </a:solidFill>
                <a:latin typeface="Times New Roman"/>
              </a:rPr>
              <a:t>"đánh nhanh, giải quyết nhanh“</a:t>
            </a:r>
            <a:r>
              <a:rPr lang="vi-VN" b="1" dirty="0" smtClean="0">
                <a:solidFill>
                  <a:srgbClr val="FF0000"/>
                </a:solidFill>
                <a:latin typeface="Times New Roman"/>
              </a:rPr>
              <a:t>.</a:t>
            </a:r>
          </a:p>
          <a:p>
            <a:pPr algn="just" fontAlgn="auto">
              <a:spcBef>
                <a:spcPts val="0"/>
              </a:spcBef>
              <a:spcAft>
                <a:spcPts val="0"/>
              </a:spcAft>
            </a:pPr>
            <a:r>
              <a:rPr lang="vi-VN" b="1" dirty="0" smtClean="0">
                <a:solidFill>
                  <a:srgbClr val="FF0000"/>
                </a:solidFill>
                <a:latin typeface="Times New Roman"/>
              </a:rPr>
              <a:t>         Ngày đêm 25/1/1954, Đại tướng Võ Nguyên Giáp đã suy nghĩ và đưa ra "</a:t>
            </a:r>
            <a:r>
              <a:rPr lang="vi-VN" b="1" i="1" dirty="0" smtClean="0">
                <a:solidFill>
                  <a:srgbClr val="FF0000"/>
                </a:solidFill>
                <a:latin typeface="Times New Roman"/>
              </a:rPr>
              <a:t>quyết định khó khăn nhất trong đời cầm quân"</a:t>
            </a:r>
            <a:r>
              <a:rPr lang="vi-VN" b="1" dirty="0" smtClean="0">
                <a:solidFill>
                  <a:srgbClr val="FF0000"/>
                </a:solidFill>
                <a:latin typeface="Times New Roman"/>
              </a:rPr>
              <a:t>, chuyển từ "</a:t>
            </a:r>
            <a:r>
              <a:rPr lang="vi-VN" b="1" i="1" dirty="0" smtClean="0">
                <a:solidFill>
                  <a:srgbClr val="FF0000"/>
                </a:solidFill>
                <a:latin typeface="Times New Roman"/>
              </a:rPr>
              <a:t>đánh nhanh, giải quyết nhanh"</a:t>
            </a:r>
            <a:r>
              <a:rPr lang="vi-VN" b="1" dirty="0" smtClean="0">
                <a:solidFill>
                  <a:srgbClr val="FF0000"/>
                </a:solidFill>
                <a:latin typeface="Times New Roman"/>
              </a:rPr>
              <a:t>, sang </a:t>
            </a:r>
            <a:r>
              <a:rPr lang="vi-VN" b="1" i="1" dirty="0" smtClean="0">
                <a:solidFill>
                  <a:srgbClr val="FF0000"/>
                </a:solidFill>
                <a:latin typeface="Times New Roman"/>
              </a:rPr>
              <a:t>"đánh chắc, tiến chắc",</a:t>
            </a:r>
            <a:r>
              <a:rPr lang="vi-VN" b="1" dirty="0" smtClean="0">
                <a:solidFill>
                  <a:srgbClr val="FF0000"/>
                </a:solidFill>
                <a:latin typeface="Times New Roman"/>
              </a:rPr>
              <a:t> đánh dài ngày theo kiểu bóc vỏ từng cứ điểm đối phương.</a:t>
            </a:r>
            <a:endParaRPr lang="en-US" dirty="0">
              <a:solidFill>
                <a:srgbClr val="FF0000"/>
              </a:solidFill>
              <a:latin typeface="Bookman Old Style"/>
            </a:endParaRPr>
          </a:p>
        </p:txBody>
      </p:sp>
    </p:spTree>
    <p:extLst>
      <p:ext uri="{BB962C8B-B14F-4D97-AF65-F5344CB8AC3E}">
        <p14:creationId xmlns:p14="http://schemas.microsoft.com/office/powerpoint/2010/main" val="1493085876"/>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5.19-thanh-son.png"/>
          <p:cNvPicPr>
            <a:picLocks noChangeAspect="1"/>
          </p:cNvPicPr>
          <p:nvPr/>
        </p:nvPicPr>
        <p:blipFill>
          <a:blip r:embed="rId2"/>
          <a:stretch>
            <a:fillRect/>
          </a:stretch>
        </p:blipFill>
        <p:spPr>
          <a:xfrm>
            <a:off x="1" y="0"/>
            <a:ext cx="4572000" cy="2956560"/>
          </a:xfrm>
          <a:prstGeom prst="rect">
            <a:avLst/>
          </a:prstGeom>
        </p:spPr>
      </p:pic>
      <p:sp>
        <p:nvSpPr>
          <p:cNvPr id="3" name="TextBox 2"/>
          <p:cNvSpPr txBox="1"/>
          <p:nvPr/>
        </p:nvSpPr>
        <p:spPr>
          <a:xfrm>
            <a:off x="609600" y="2971800"/>
            <a:ext cx="37338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vi-VN" sz="1400" b="1" smtClean="0">
                <a:solidFill>
                  <a:srgbClr val="0000CC"/>
                </a:solidFill>
                <a:latin typeface="Times New Roman"/>
              </a:rPr>
              <a:t>Đồng bào các dân tộc Lai Châu tiếp lương, tải đạn phục vụ chiến dịch Điện Biên Phủ 1954</a:t>
            </a:r>
            <a:endParaRPr lang="en-US" sz="1400" b="1">
              <a:solidFill>
                <a:srgbClr val="0000CC"/>
              </a:solidFill>
              <a:latin typeface="Bookman Old Style"/>
            </a:endParaRPr>
          </a:p>
        </p:txBody>
      </p:sp>
      <p:pic>
        <p:nvPicPr>
          <p:cNvPr id="4" name="Picture 3" descr="145a414d3cddaa92094e367f0cbc78df.jpg"/>
          <p:cNvPicPr>
            <a:picLocks noChangeAspect="1"/>
          </p:cNvPicPr>
          <p:nvPr/>
        </p:nvPicPr>
        <p:blipFill>
          <a:blip r:embed="rId3"/>
          <a:stretch>
            <a:fillRect/>
          </a:stretch>
        </p:blipFill>
        <p:spPr>
          <a:xfrm>
            <a:off x="2" y="3581400"/>
            <a:ext cx="4648198" cy="2651760"/>
          </a:xfrm>
          <a:prstGeom prst="rect">
            <a:avLst/>
          </a:prstGeom>
        </p:spPr>
      </p:pic>
      <p:sp>
        <p:nvSpPr>
          <p:cNvPr id="5" name="TextBox 4"/>
          <p:cNvSpPr txBox="1"/>
          <p:nvPr/>
        </p:nvSpPr>
        <p:spPr>
          <a:xfrm>
            <a:off x="685800" y="6334780"/>
            <a:ext cx="33528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spcBef>
                <a:spcPts val="0"/>
              </a:spcBef>
              <a:spcAft>
                <a:spcPts val="0"/>
              </a:spcAft>
            </a:pPr>
            <a:r>
              <a:rPr lang="en-US" sz="1400" b="1" smtClean="0">
                <a:solidFill>
                  <a:srgbClr val="0000CC"/>
                </a:solidFill>
                <a:latin typeface="Times New Roman" pitchFamily="18" charset="0"/>
                <a:cs typeface="Times New Roman" pitchFamily="18" charset="0"/>
              </a:rPr>
              <a:t>Dân công hỏa tuyến vận chuyển hàng hóa trong chiến dịch Điện Biên Phủ 1954</a:t>
            </a:r>
            <a:endParaRPr lang="en-US" sz="1400" b="1">
              <a:solidFill>
                <a:srgbClr val="0000CC"/>
              </a:solidFill>
              <a:latin typeface="Times New Roman" pitchFamily="18" charset="0"/>
              <a:cs typeface="Times New Roman" pitchFamily="18" charset="0"/>
            </a:endParaRPr>
          </a:p>
        </p:txBody>
      </p:sp>
      <p:pic>
        <p:nvPicPr>
          <p:cNvPr id="8" name="Picture 7" descr="1.jpg"/>
          <p:cNvPicPr>
            <a:picLocks noChangeAspect="1"/>
          </p:cNvPicPr>
          <p:nvPr/>
        </p:nvPicPr>
        <p:blipFill>
          <a:blip r:embed="rId4"/>
          <a:stretch>
            <a:fillRect/>
          </a:stretch>
        </p:blipFill>
        <p:spPr>
          <a:xfrm>
            <a:off x="4648200" y="0"/>
            <a:ext cx="4495800" cy="2956560"/>
          </a:xfrm>
          <a:prstGeom prst="rect">
            <a:avLst/>
          </a:prstGeom>
        </p:spPr>
      </p:pic>
      <p:sp>
        <p:nvSpPr>
          <p:cNvPr id="9" name="TextBox 8"/>
          <p:cNvSpPr txBox="1"/>
          <p:nvPr/>
        </p:nvSpPr>
        <p:spPr>
          <a:xfrm>
            <a:off x="4800600" y="2971800"/>
            <a:ext cx="3810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spcBef>
                <a:spcPts val="0"/>
              </a:spcBef>
              <a:spcAft>
                <a:spcPts val="0"/>
              </a:spcAft>
            </a:pPr>
            <a:r>
              <a:rPr lang="vi-VN" sz="1400" b="1" smtClean="0">
                <a:solidFill>
                  <a:srgbClr val="0000CC"/>
                </a:solidFill>
                <a:latin typeface="Times New Roman" pitchFamily="18" charset="0"/>
                <a:cs typeface="Times New Roman" pitchFamily="18" charset="0"/>
              </a:rPr>
              <a:t>Bộ đội và dân công mở đường từ</a:t>
            </a:r>
          </a:p>
          <a:p>
            <a:pPr algn="ctr" fontAlgn="auto">
              <a:spcBef>
                <a:spcPts val="0"/>
              </a:spcBef>
              <a:spcAft>
                <a:spcPts val="0"/>
              </a:spcAft>
            </a:pPr>
            <a:r>
              <a:rPr lang="vi-VN" sz="1400" b="1" smtClean="0">
                <a:solidFill>
                  <a:srgbClr val="0000CC"/>
                </a:solidFill>
                <a:latin typeface="Times New Roman" pitchFamily="18" charset="0"/>
                <a:cs typeface="Times New Roman" pitchFamily="18" charset="0"/>
              </a:rPr>
              <a:t> Tuần Giáo vào Điện Biên Phủ</a:t>
            </a:r>
            <a:endParaRPr lang="en-US" b="1">
              <a:solidFill>
                <a:srgbClr val="0000CC"/>
              </a:solidFill>
              <a:latin typeface="Times New Roman" pitchFamily="18" charset="0"/>
              <a:cs typeface="Times New Roman" pitchFamily="18" charset="0"/>
            </a:endParaRPr>
          </a:p>
        </p:txBody>
      </p:sp>
      <p:pic>
        <p:nvPicPr>
          <p:cNvPr id="12" name="Picture 3" descr="chbi7"/>
          <p:cNvPicPr>
            <a:picLocks noChangeAspect="1" noChangeArrowheads="1"/>
          </p:cNvPicPr>
          <p:nvPr/>
        </p:nvPicPr>
        <p:blipFill>
          <a:blip r:embed="rId5">
            <a:lum contrast="24000"/>
          </a:blip>
          <a:srcRect/>
          <a:stretch>
            <a:fillRect/>
          </a:stretch>
        </p:blipFill>
        <p:spPr bwMode="auto">
          <a:xfrm>
            <a:off x="4648200" y="3581400"/>
            <a:ext cx="4495800" cy="2667000"/>
          </a:xfrm>
          <a:prstGeom prst="rect">
            <a:avLst/>
          </a:prstGeom>
          <a:noFill/>
          <a:ln w="9525">
            <a:solidFill>
              <a:srgbClr val="800000"/>
            </a:solidFill>
            <a:miter lim="800000"/>
            <a:headEnd/>
            <a:tailEnd/>
          </a:ln>
        </p:spPr>
      </p:pic>
      <p:sp>
        <p:nvSpPr>
          <p:cNvPr id="14" name="Text Box 4"/>
          <p:cNvSpPr txBox="1">
            <a:spLocks noChangeArrowheads="1"/>
          </p:cNvSpPr>
          <p:nvPr/>
        </p:nvSpPr>
        <p:spPr bwMode="auto">
          <a:xfrm>
            <a:off x="4800600" y="6397823"/>
            <a:ext cx="3733800" cy="30777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ct val="50000"/>
              </a:spcBef>
              <a:spcAft>
                <a:spcPts val="0"/>
              </a:spcAft>
            </a:pPr>
            <a:r>
              <a:rPr lang="en-US" sz="1400" b="1" smtClean="0">
                <a:solidFill>
                  <a:srgbClr val="0000FF"/>
                </a:solidFill>
                <a:latin typeface="Times New Roman" pitchFamily="18" charset="0"/>
              </a:rPr>
              <a:t>Đoàn </a:t>
            </a:r>
            <a:r>
              <a:rPr lang="en-US" sz="1400" b="1">
                <a:solidFill>
                  <a:srgbClr val="0000FF"/>
                </a:solidFill>
                <a:latin typeface="Times New Roman" pitchFamily="18" charset="0"/>
              </a:rPr>
              <a:t>thuyền lương phục vụ chiến </a:t>
            </a:r>
            <a:r>
              <a:rPr lang="en-US" sz="1400" b="1" smtClean="0">
                <a:solidFill>
                  <a:srgbClr val="0000FF"/>
                </a:solidFill>
                <a:latin typeface="Times New Roman" pitchFamily="18" charset="0"/>
              </a:rPr>
              <a:t>dịch </a:t>
            </a:r>
            <a:endParaRPr lang="en-US" sz="1400" b="1">
              <a:solidFill>
                <a:srgbClr val="0000FF"/>
              </a:solidFill>
              <a:latin typeface="Times New Roman" pitchFamily="18" charset="0"/>
            </a:endParaRPr>
          </a:p>
        </p:txBody>
      </p:sp>
    </p:spTree>
    <p:extLst>
      <p:ext uri="{BB962C8B-B14F-4D97-AF65-F5344CB8AC3E}">
        <p14:creationId xmlns:p14="http://schemas.microsoft.com/office/powerpoint/2010/main" val="3237930322"/>
      </p:ext>
    </p:extLst>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572000" y="332656"/>
            <a:ext cx="4572000" cy="5472608"/>
          </a:xfrm>
          <a:prstGeom prst="rect">
            <a:avLst/>
          </a:prstGeom>
          <a:noFill/>
          <a:ln w="9525">
            <a:noFill/>
            <a:miter lim="800000"/>
            <a:headEnd/>
            <a:tailEnd/>
          </a:ln>
        </p:spPr>
      </p:pic>
      <p:sp>
        <p:nvSpPr>
          <p:cNvPr id="3" name="TextBox 2"/>
          <p:cNvSpPr txBox="1"/>
          <p:nvPr/>
        </p:nvSpPr>
        <p:spPr>
          <a:xfrm>
            <a:off x="4788024" y="5877272"/>
            <a:ext cx="4038600" cy="4577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lnSpc>
                <a:spcPct val="150000"/>
              </a:lnSpc>
              <a:spcBef>
                <a:spcPts val="0"/>
              </a:spcBef>
              <a:spcAft>
                <a:spcPts val="0"/>
              </a:spcAft>
            </a:pPr>
            <a:r>
              <a:rPr lang="en-US" b="1" dirty="0" err="1" smtClean="0">
                <a:solidFill>
                  <a:srgbClr val="0000CC"/>
                </a:solidFill>
                <a:latin typeface="Times New Roman" pitchFamily="18" charset="0"/>
                <a:cs typeface="Times New Roman" pitchFamily="18" charset="0"/>
              </a:rPr>
              <a:t>Tô</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Vĩnh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Diên</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lấy</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thân</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mình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chèn</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pháo</a:t>
            </a:r>
            <a:endParaRPr lang="en-US" dirty="0">
              <a:solidFill>
                <a:srgbClr val="0000CC"/>
              </a:solidFill>
            </a:endParaRPr>
          </a:p>
        </p:txBody>
      </p:sp>
      <p:pic>
        <p:nvPicPr>
          <p:cNvPr id="4" name="Picture 3" descr="dbp_7_08541807052020.jpg"/>
          <p:cNvPicPr>
            <a:picLocks noChangeAspect="1"/>
          </p:cNvPicPr>
          <p:nvPr/>
        </p:nvPicPr>
        <p:blipFill>
          <a:blip r:embed="rId3"/>
          <a:stretch>
            <a:fillRect/>
          </a:stretch>
        </p:blipFill>
        <p:spPr>
          <a:xfrm>
            <a:off x="0" y="332656"/>
            <a:ext cx="4572000" cy="5472608"/>
          </a:xfrm>
          <a:prstGeom prst="rect">
            <a:avLst/>
          </a:prstGeom>
        </p:spPr>
      </p:pic>
      <p:sp>
        <p:nvSpPr>
          <p:cNvPr id="5" name="TextBox 4"/>
          <p:cNvSpPr txBox="1"/>
          <p:nvPr/>
        </p:nvSpPr>
        <p:spPr>
          <a:xfrm>
            <a:off x="457200" y="5877272"/>
            <a:ext cx="3962400" cy="4577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lnSpc>
                <a:spcPct val="150000"/>
              </a:lnSpc>
              <a:spcBef>
                <a:spcPts val="0"/>
              </a:spcBef>
              <a:spcAft>
                <a:spcPts val="0"/>
              </a:spcAft>
            </a:pPr>
            <a:r>
              <a:rPr lang="en-US" b="1" dirty="0" err="1" smtClean="0">
                <a:solidFill>
                  <a:srgbClr val="0000CC"/>
                </a:solidFill>
                <a:latin typeface="Times New Roman" pitchFamily="18" charset="0"/>
                <a:cs typeface="Times New Roman" pitchFamily="18" charset="0"/>
              </a:rPr>
              <a:t>Kéo</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pháo</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trong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chiến</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dịch</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Điện</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Biên</a:t>
            </a:r>
            <a:endParaRPr lang="en-US" dirty="0">
              <a:solidFill>
                <a:srgbClr val="0000CC"/>
              </a:solidFill>
            </a:endParaRPr>
          </a:p>
        </p:txBody>
      </p:sp>
    </p:spTree>
    <p:extLst>
      <p:ext uri="{BB962C8B-B14F-4D97-AF65-F5344CB8AC3E}">
        <p14:creationId xmlns:p14="http://schemas.microsoft.com/office/powerpoint/2010/main" val="1222562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53" presetClass="exit" presetSubtype="0" fill="hold" nodeType="withEffect">
                                  <p:stCondLst>
                                    <p:cond delay="0"/>
                                  </p:stCondLst>
                                  <p:childTnLst>
                                    <p:anim calcmode="lin" valueType="num">
                                      <p:cBhvr>
                                        <p:cTn id="16" dur="500"/>
                                        <p:tgtEl>
                                          <p:spTgt spid="4"/>
                                        </p:tgtEl>
                                        <p:attrNameLst>
                                          <p:attrName>ppt_w</p:attrName>
                                        </p:attrNameLst>
                                      </p:cBhvr>
                                      <p:tavLst>
                                        <p:tav tm="0">
                                          <p:val>
                                            <p:strVal val="ppt_w"/>
                                          </p:val>
                                        </p:tav>
                                        <p:tav tm="100000">
                                          <p:val>
                                            <p:fltVal val="0"/>
                                          </p:val>
                                        </p:tav>
                                      </p:tavLst>
                                    </p:anim>
                                    <p:anim calcmode="lin" valueType="num">
                                      <p:cBhvr>
                                        <p:cTn id="17" dur="500"/>
                                        <p:tgtEl>
                                          <p:spTgt spid="4"/>
                                        </p:tgtEl>
                                        <p:attrNameLst>
                                          <p:attrName>ppt_h</p:attrName>
                                        </p:attrNameLst>
                                      </p:cBhvr>
                                      <p:tavLst>
                                        <p:tav tm="0">
                                          <p:val>
                                            <p:strVal val="ppt_h"/>
                                          </p:val>
                                        </p:tav>
                                        <p:tav tm="100000">
                                          <p:val>
                                            <p:fltVal val="0"/>
                                          </p:val>
                                        </p:tav>
                                      </p:tavLst>
                                    </p:anim>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53" presetClass="exit" presetSubtype="0" fill="hold" grpId="0" nodeType="with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2590800"/>
            <a:ext cx="2438400" cy="11430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Box 2"/>
          <p:cNvSpPr txBox="1"/>
          <p:nvPr/>
        </p:nvSpPr>
        <p:spPr>
          <a:xfrm>
            <a:off x="4267200" y="2895600"/>
            <a:ext cx="838200" cy="584775"/>
          </a:xfrm>
          <a:prstGeom prst="rect">
            <a:avLst/>
          </a:prstGeom>
          <a:noFill/>
        </p:spPr>
        <p:txBody>
          <a:bodyPr wrap="square" rtlCol="0">
            <a:spAutoFit/>
          </a:bodyPr>
          <a:lstStyle/>
          <a:p>
            <a:pPr algn="ctr" fontAlgn="auto">
              <a:spcBef>
                <a:spcPts val="0"/>
              </a:spcBef>
              <a:spcAft>
                <a:spcPts val="0"/>
              </a:spcAft>
            </a:pPr>
            <a:r>
              <a:rPr lang="en-US" sz="3200" b="1" smtClean="0">
                <a:solidFill>
                  <a:srgbClr val="FF0000"/>
                </a:solidFill>
                <a:latin typeface="Times New Roman" pitchFamily="18" charset="0"/>
                <a:cs typeface="Times New Roman" pitchFamily="18" charset="0"/>
              </a:rPr>
              <a:t>?</a:t>
            </a:r>
            <a:endParaRPr lang="en-US" sz="3200" b="1">
              <a:solidFill>
                <a:srgbClr val="FF0000"/>
              </a:solidFill>
              <a:latin typeface="Times New Roman" pitchFamily="18" charset="0"/>
              <a:cs typeface="Times New Roman" pitchFamily="18" charset="0"/>
            </a:endParaRPr>
          </a:p>
        </p:txBody>
      </p:sp>
      <p:cxnSp>
        <p:nvCxnSpPr>
          <p:cNvPr id="5" name="Straight Connector 4"/>
          <p:cNvCxnSpPr/>
          <p:nvPr/>
        </p:nvCxnSpPr>
        <p:spPr>
          <a:xfrm flipV="1">
            <a:off x="5943600" y="0"/>
            <a:ext cx="3200400" cy="2590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0" y="3733800"/>
            <a:ext cx="3505200" cy="3124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3505200" cy="2590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3733800"/>
            <a:ext cx="3200400" cy="3124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00200" y="76200"/>
            <a:ext cx="685800" cy="523220"/>
          </a:xfrm>
          <a:prstGeom prst="rect">
            <a:avLst/>
          </a:prstGeom>
          <a:noFill/>
        </p:spPr>
        <p:txBody>
          <a:bodyPr wrap="square" rtlCol="0">
            <a:spAutoFit/>
          </a:bodyPr>
          <a:lstStyle/>
          <a:p>
            <a:pPr algn="ctr" fontAlgn="auto">
              <a:spcBef>
                <a:spcPts val="0"/>
              </a:spcBef>
              <a:spcAft>
                <a:spcPts val="0"/>
              </a:spcAft>
            </a:pPr>
            <a:r>
              <a:rPr lang="en-US" sz="2800" b="1" smtClean="0">
                <a:solidFill>
                  <a:srgbClr val="FF0000"/>
                </a:solidFill>
                <a:latin typeface="Times New Roman" pitchFamily="18" charset="0"/>
                <a:cs typeface="Times New Roman" pitchFamily="18" charset="0"/>
              </a:rPr>
              <a:t>1)</a:t>
            </a:r>
            <a:r>
              <a:rPr lang="en-US" sz="2800" b="1" smtClean="0">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17" name="TextBox 16"/>
          <p:cNvSpPr txBox="1"/>
          <p:nvPr/>
        </p:nvSpPr>
        <p:spPr>
          <a:xfrm>
            <a:off x="5943600" y="2064603"/>
            <a:ext cx="3429000" cy="892552"/>
          </a:xfrm>
          <a:prstGeom prst="rect">
            <a:avLst/>
          </a:prstGeom>
          <a:noFill/>
        </p:spPr>
        <p:txBody>
          <a:bodyPr wrap="square" rtlCol="0">
            <a:spAutoFit/>
          </a:bodyPr>
          <a:lstStyle/>
          <a:p>
            <a:pPr fontAlgn="auto">
              <a:spcBef>
                <a:spcPts val="0"/>
              </a:spcBef>
              <a:spcAft>
                <a:spcPts val="0"/>
              </a:spcAft>
            </a:pPr>
            <a:r>
              <a:rPr lang="it-IT" sz="2800" b="1" smtClean="0">
                <a:solidFill>
                  <a:prstClr val="black"/>
                </a:solidFill>
                <a:latin typeface="Times New Roman" pitchFamily="18" charset="0"/>
                <a:cs typeface="Times New Roman" pitchFamily="18" charset="0"/>
              </a:rPr>
              <a:t> </a:t>
            </a:r>
            <a:r>
              <a:rPr lang="it-IT" sz="2800" b="1" smtClean="0">
                <a:solidFill>
                  <a:srgbClr val="FF0000"/>
                </a:solidFill>
                <a:latin typeface="Times New Roman" pitchFamily="18" charset="0"/>
                <a:cs typeface="Times New Roman" pitchFamily="18" charset="0"/>
              </a:rPr>
              <a:t>    </a:t>
            </a:r>
            <a:r>
              <a:rPr lang="it-IT" sz="2000" b="1" smtClean="0">
                <a:solidFill>
                  <a:srgbClr val="FF0000"/>
                </a:solidFill>
                <a:latin typeface="Times New Roman" pitchFamily="18" charset="0"/>
                <a:cs typeface="Times New Roman" pitchFamily="18" charset="0"/>
              </a:rPr>
              <a:t>    </a:t>
            </a:r>
            <a:r>
              <a:rPr lang="it-IT" sz="2400" b="1" smtClean="0">
                <a:solidFill>
                  <a:srgbClr val="FF0000"/>
                </a:solidFill>
                <a:latin typeface="Times New Roman" pitchFamily="18" charset="0"/>
                <a:cs typeface="Times New Roman" pitchFamily="18" charset="0"/>
              </a:rPr>
              <a:t>Đợt ......:</a:t>
            </a:r>
          </a:p>
          <a:p>
            <a:pPr fontAlgn="auto">
              <a:spcBef>
                <a:spcPts val="0"/>
              </a:spcBef>
              <a:spcAft>
                <a:spcPts val="0"/>
              </a:spcAft>
            </a:pPr>
            <a:r>
              <a:rPr lang="it-IT" sz="2400" b="1" smtClean="0">
                <a:solidFill>
                  <a:srgbClr val="FF0000"/>
                </a:solidFill>
                <a:latin typeface="Times New Roman" pitchFamily="18" charset="0"/>
                <a:cs typeface="Times New Roman" pitchFamily="18" charset="0"/>
              </a:rPr>
              <a:t> </a:t>
            </a:r>
            <a:r>
              <a:rPr lang="nl-NL" sz="2400" b="1" smtClean="0">
                <a:solidFill>
                  <a:srgbClr val="FF0000"/>
                </a:solidFill>
                <a:latin typeface="Times New Roman" pitchFamily="18" charset="0"/>
                <a:cs typeface="Times New Roman" pitchFamily="18" charset="0"/>
              </a:rPr>
              <a:t>(13 </a:t>
            </a:r>
            <a:r>
              <a:rPr lang="nl-NL" sz="2400" b="1" smtClean="0">
                <a:solidFill>
                  <a:srgbClr val="FF0000"/>
                </a:solidFill>
                <a:latin typeface="Times New Roman" pitchFamily="18" charset="0"/>
                <a:cs typeface="Times New Roman" pitchFamily="18" charset="0"/>
                <a:sym typeface="Wingdings"/>
              </a:rPr>
              <a:t></a:t>
            </a:r>
            <a:r>
              <a:rPr lang="nl-NL" sz="2400" b="1" smtClean="0">
                <a:solidFill>
                  <a:srgbClr val="FF0000"/>
                </a:solidFill>
                <a:latin typeface="Times New Roman" pitchFamily="18" charset="0"/>
                <a:cs typeface="Times New Roman" pitchFamily="18" charset="0"/>
              </a:rPr>
              <a:t> 17/3/1954),.......</a:t>
            </a:r>
            <a:endParaRPr lang="en-US" sz="2400" b="1">
              <a:solidFill>
                <a:srgbClr val="FF0000"/>
              </a:solidFill>
              <a:latin typeface="Times New Roman" pitchFamily="18" charset="0"/>
              <a:cs typeface="Times New Roman" pitchFamily="18" charset="0"/>
            </a:endParaRPr>
          </a:p>
        </p:txBody>
      </p:sp>
      <p:sp>
        <p:nvSpPr>
          <p:cNvPr id="18" name="TextBox 17"/>
          <p:cNvSpPr txBox="1"/>
          <p:nvPr/>
        </p:nvSpPr>
        <p:spPr>
          <a:xfrm>
            <a:off x="2895600" y="4191000"/>
            <a:ext cx="4038600" cy="830997"/>
          </a:xfrm>
          <a:prstGeom prst="rect">
            <a:avLst/>
          </a:prstGeom>
          <a:noFill/>
        </p:spPr>
        <p:txBody>
          <a:bodyPr wrap="square" rtlCol="0">
            <a:spAutoFit/>
          </a:bodyPr>
          <a:lstStyle/>
          <a:p>
            <a:pPr fontAlgn="auto">
              <a:spcBef>
                <a:spcPts val="0"/>
              </a:spcBef>
              <a:spcAft>
                <a:spcPts val="0"/>
              </a:spcAft>
            </a:pPr>
            <a:r>
              <a:rPr lang="it-IT" sz="2000" b="1" smtClean="0">
                <a:solidFill>
                  <a:prstClr val="black"/>
                </a:solidFill>
                <a:latin typeface="Times New Roman" pitchFamily="18" charset="0"/>
                <a:cs typeface="Times New Roman" pitchFamily="18" charset="0"/>
              </a:rPr>
              <a:t>           </a:t>
            </a:r>
            <a:r>
              <a:rPr lang="it-IT" sz="2400" b="1" smtClean="0">
                <a:solidFill>
                  <a:srgbClr val="FF0000"/>
                </a:solidFill>
                <a:latin typeface="Times New Roman" pitchFamily="18" charset="0"/>
                <a:cs typeface="Times New Roman" pitchFamily="18" charset="0"/>
              </a:rPr>
              <a:t>Đợt ...... :</a:t>
            </a:r>
          </a:p>
          <a:p>
            <a:pPr fontAlgn="auto">
              <a:spcBef>
                <a:spcPts val="0"/>
              </a:spcBef>
              <a:spcAft>
                <a:spcPts val="0"/>
              </a:spcAft>
            </a:pPr>
            <a:r>
              <a:rPr lang="it-IT" sz="2400" b="1" smtClean="0">
                <a:solidFill>
                  <a:srgbClr val="FF0000"/>
                </a:solidFill>
                <a:latin typeface="Times New Roman" pitchFamily="18" charset="0"/>
                <a:cs typeface="Times New Roman" pitchFamily="18" charset="0"/>
              </a:rPr>
              <a:t> </a:t>
            </a:r>
            <a:r>
              <a:rPr lang="nl-NL" sz="2400" b="1" smtClean="0">
                <a:solidFill>
                  <a:srgbClr val="FF0000"/>
                </a:solidFill>
                <a:latin typeface="Times New Roman" pitchFamily="18" charset="0"/>
                <a:cs typeface="Times New Roman" pitchFamily="18" charset="0"/>
              </a:rPr>
              <a:t>(30/3 </a:t>
            </a:r>
            <a:r>
              <a:rPr lang="nl-NL" sz="2400" b="1" smtClean="0">
                <a:solidFill>
                  <a:srgbClr val="FF0000"/>
                </a:solidFill>
                <a:latin typeface="Times New Roman" pitchFamily="18" charset="0"/>
                <a:cs typeface="Times New Roman" pitchFamily="18" charset="0"/>
                <a:sym typeface="Wingdings"/>
              </a:rPr>
              <a:t></a:t>
            </a:r>
            <a:r>
              <a:rPr lang="nl-NL" sz="2400" b="1" smtClean="0">
                <a:solidFill>
                  <a:srgbClr val="FF0000"/>
                </a:solidFill>
                <a:latin typeface="Times New Roman" pitchFamily="18" charset="0"/>
                <a:cs typeface="Times New Roman" pitchFamily="18" charset="0"/>
              </a:rPr>
              <a:t> 30/4/1954),..............</a:t>
            </a:r>
            <a:endParaRPr lang="en-US" sz="2400" b="1">
              <a:solidFill>
                <a:srgbClr val="FF0000"/>
              </a:solidFill>
              <a:latin typeface="Times New Roman" pitchFamily="18" charset="0"/>
              <a:cs typeface="Times New Roman" pitchFamily="18" charset="0"/>
            </a:endParaRPr>
          </a:p>
        </p:txBody>
      </p:sp>
      <p:sp>
        <p:nvSpPr>
          <p:cNvPr id="19" name="TextBox 18"/>
          <p:cNvSpPr txBox="1"/>
          <p:nvPr/>
        </p:nvSpPr>
        <p:spPr>
          <a:xfrm>
            <a:off x="0" y="1371600"/>
            <a:ext cx="3352800" cy="830997"/>
          </a:xfrm>
          <a:prstGeom prst="rect">
            <a:avLst/>
          </a:prstGeom>
          <a:noFill/>
        </p:spPr>
        <p:txBody>
          <a:bodyPr wrap="square" rtlCol="0">
            <a:spAutoFit/>
          </a:bodyPr>
          <a:lstStyle/>
          <a:p>
            <a:pPr fontAlgn="auto">
              <a:spcBef>
                <a:spcPts val="0"/>
              </a:spcBef>
              <a:spcAft>
                <a:spcPts val="0"/>
              </a:spcAft>
            </a:pPr>
            <a:r>
              <a:rPr lang="it-IT" sz="2400" b="1" smtClean="0">
                <a:solidFill>
                  <a:prstClr val="black"/>
                </a:solidFill>
                <a:latin typeface="Times New Roman" pitchFamily="18" charset="0"/>
                <a:cs typeface="Times New Roman" pitchFamily="18" charset="0"/>
              </a:rPr>
              <a:t>        </a:t>
            </a:r>
            <a:r>
              <a:rPr lang="it-IT" sz="2400" b="1" smtClean="0">
                <a:solidFill>
                  <a:srgbClr val="FF0000"/>
                </a:solidFill>
                <a:latin typeface="Times New Roman" pitchFamily="18" charset="0"/>
                <a:cs typeface="Times New Roman" pitchFamily="18" charset="0"/>
              </a:rPr>
              <a:t>Đợt ...... : </a:t>
            </a:r>
          </a:p>
          <a:p>
            <a:pPr fontAlgn="auto">
              <a:spcBef>
                <a:spcPts val="0"/>
              </a:spcBef>
              <a:spcAft>
                <a:spcPts val="0"/>
              </a:spcAft>
            </a:pPr>
            <a:r>
              <a:rPr lang="it-IT" sz="2400" b="1" smtClean="0">
                <a:solidFill>
                  <a:srgbClr val="FF0000"/>
                </a:solidFill>
                <a:latin typeface="Times New Roman" pitchFamily="18" charset="0"/>
                <a:cs typeface="Times New Roman" pitchFamily="18" charset="0"/>
              </a:rPr>
              <a:t>(</a:t>
            </a:r>
            <a:r>
              <a:rPr lang="nl-NL" sz="2400" b="1" smtClean="0">
                <a:solidFill>
                  <a:srgbClr val="FF0000"/>
                </a:solidFill>
                <a:latin typeface="Times New Roman" pitchFamily="18" charset="0"/>
                <a:cs typeface="Times New Roman" pitchFamily="18" charset="0"/>
              </a:rPr>
              <a:t>1/5 </a:t>
            </a:r>
            <a:r>
              <a:rPr lang="nl-NL" sz="2400" b="1" smtClean="0">
                <a:solidFill>
                  <a:srgbClr val="FF0000"/>
                </a:solidFill>
                <a:latin typeface="Times New Roman" pitchFamily="18" charset="0"/>
                <a:cs typeface="Times New Roman" pitchFamily="18" charset="0"/>
                <a:sym typeface="Wingdings"/>
              </a:rPr>
              <a:t></a:t>
            </a:r>
            <a:r>
              <a:rPr lang="nl-NL" sz="2400" b="1" smtClean="0">
                <a:solidFill>
                  <a:srgbClr val="FF0000"/>
                </a:solidFill>
                <a:latin typeface="Times New Roman" pitchFamily="18" charset="0"/>
                <a:cs typeface="Times New Roman" pitchFamily="18" charset="0"/>
              </a:rPr>
              <a:t> 7/5/1954) ,....</a:t>
            </a:r>
            <a:endParaRPr lang="en-US" sz="2400" b="1">
              <a:solidFill>
                <a:srgbClr val="FF0000"/>
              </a:solidFill>
              <a:latin typeface="Times New Roman" pitchFamily="18" charset="0"/>
              <a:cs typeface="Times New Roman" pitchFamily="18" charset="0"/>
            </a:endParaRPr>
          </a:p>
        </p:txBody>
      </p:sp>
      <p:sp>
        <p:nvSpPr>
          <p:cNvPr id="21" name="TextBox 20"/>
          <p:cNvSpPr txBox="1"/>
          <p:nvPr/>
        </p:nvSpPr>
        <p:spPr>
          <a:xfrm>
            <a:off x="3657600" y="2768025"/>
            <a:ext cx="2133600" cy="584775"/>
          </a:xfrm>
          <a:prstGeom prst="rect">
            <a:avLst/>
          </a:prstGeom>
          <a:noFill/>
        </p:spPr>
        <p:txBody>
          <a:bodyPr wrap="square" rtlCol="0">
            <a:spAutoFit/>
          </a:bodyPr>
          <a:lstStyle/>
          <a:p>
            <a:pPr algn="ctr" fontAlgn="auto">
              <a:spcBef>
                <a:spcPts val="0"/>
              </a:spcBef>
              <a:spcAft>
                <a:spcPts val="0"/>
              </a:spcAft>
            </a:pPr>
            <a:r>
              <a:rPr lang="en-US" sz="3200" b="1" smtClean="0">
                <a:solidFill>
                  <a:srgbClr val="FF0000"/>
                </a:solidFill>
                <a:latin typeface="Times New Roman" pitchFamily="18" charset="0"/>
                <a:cs typeface="Times New Roman" pitchFamily="18" charset="0"/>
              </a:rPr>
              <a:t>Diễn biến</a:t>
            </a:r>
            <a:endParaRPr lang="en-US" sz="3200" b="1">
              <a:solidFill>
                <a:srgbClr val="FF0000"/>
              </a:solidFill>
              <a:latin typeface="Times New Roman" pitchFamily="18" charset="0"/>
              <a:cs typeface="Times New Roman" pitchFamily="18" charset="0"/>
            </a:endParaRPr>
          </a:p>
        </p:txBody>
      </p:sp>
      <p:sp>
        <p:nvSpPr>
          <p:cNvPr id="22" name="Rectangle 21"/>
          <p:cNvSpPr/>
          <p:nvPr/>
        </p:nvSpPr>
        <p:spPr>
          <a:xfrm>
            <a:off x="2133600" y="152400"/>
            <a:ext cx="5410200" cy="830997"/>
          </a:xfrm>
          <a:prstGeom prst="rect">
            <a:avLst/>
          </a:prstGeom>
        </p:spPr>
        <p:txBody>
          <a:bodyPr wrap="square">
            <a:spAutoFit/>
          </a:bodyPr>
          <a:lstStyle/>
          <a:p>
            <a:pPr algn="ctr" fontAlgn="auto">
              <a:spcBef>
                <a:spcPts val="0"/>
              </a:spcBef>
              <a:spcAft>
                <a:spcPts val="0"/>
              </a:spcAft>
            </a:pPr>
            <a:r>
              <a:rPr lang="vi-VN" sz="2400" b="1" smtClean="0">
                <a:solidFill>
                  <a:srgbClr val="FF0000"/>
                </a:solidFill>
                <a:latin typeface="Times New Roman" pitchFamily="18" charset="0"/>
                <a:cs typeface="Times New Roman" pitchFamily="18" charset="0"/>
              </a:rPr>
              <a:t>C</a:t>
            </a:r>
            <a:r>
              <a:rPr lang="it-IT" sz="2400" b="1" smtClean="0">
                <a:solidFill>
                  <a:srgbClr val="FF0000"/>
                </a:solidFill>
                <a:latin typeface="Times New Roman" pitchFamily="18" charset="0"/>
                <a:cs typeface="Times New Roman" pitchFamily="18" charset="0"/>
              </a:rPr>
              <a:t>hiến dịch</a:t>
            </a:r>
            <a:r>
              <a:rPr lang="vi-VN" sz="2400" b="1" smtClean="0">
                <a:solidFill>
                  <a:srgbClr val="FF0000"/>
                </a:solidFill>
                <a:latin typeface="Times New Roman" pitchFamily="18" charset="0"/>
                <a:cs typeface="Times New Roman" pitchFamily="18" charset="0"/>
              </a:rPr>
              <a:t> </a:t>
            </a:r>
            <a:r>
              <a:rPr lang="it-IT" sz="2400" b="1" smtClean="0">
                <a:solidFill>
                  <a:srgbClr val="FF0000"/>
                </a:solidFill>
                <a:latin typeface="Times New Roman" pitchFamily="18" charset="0"/>
                <a:cs typeface="Times New Roman" pitchFamily="18" charset="0"/>
              </a:rPr>
              <a:t>Điện Biên Phủ</a:t>
            </a:r>
            <a:r>
              <a:rPr lang="vi-VN" sz="2400" b="1" smtClean="0">
                <a:solidFill>
                  <a:srgbClr val="FF0000"/>
                </a:solidFill>
                <a:latin typeface="Times New Roman" pitchFamily="18" charset="0"/>
                <a:cs typeface="Times New Roman" pitchFamily="18" charset="0"/>
              </a:rPr>
              <a:t> được bắt đầu </a:t>
            </a:r>
            <a:r>
              <a:rPr lang="it-IT" sz="2400" b="1" smtClean="0">
                <a:solidFill>
                  <a:srgbClr val="FF0000"/>
                </a:solidFill>
                <a:latin typeface="Times New Roman" pitchFamily="18" charset="0"/>
                <a:cs typeface="Times New Roman" pitchFamily="18" charset="0"/>
              </a:rPr>
              <a:t>và kết thúc</a:t>
            </a:r>
            <a:r>
              <a:rPr lang="vi-VN" sz="2400" b="1" smtClean="0">
                <a:solidFill>
                  <a:srgbClr val="FF0000"/>
                </a:solidFill>
                <a:latin typeface="Times New Roman" pitchFamily="18" charset="0"/>
                <a:cs typeface="Times New Roman" pitchFamily="18" charset="0"/>
              </a:rPr>
              <a:t> ngày, tháng, năm nào </a:t>
            </a:r>
            <a:r>
              <a:rPr lang="it-IT" sz="2400" b="1" smtClean="0">
                <a:solidFill>
                  <a:srgbClr val="FF0000"/>
                </a:solidFill>
                <a:latin typeface="Times New Roman" pitchFamily="18" charset="0"/>
                <a:cs typeface="Times New Roman" pitchFamily="18" charset="0"/>
              </a:rPr>
              <a:t>?</a:t>
            </a:r>
            <a:endParaRPr lang="en-US" sz="2400" b="1">
              <a:solidFill>
                <a:srgbClr val="FF0000"/>
              </a:solidFill>
              <a:latin typeface="Times New Roman" pitchFamily="18" charset="0"/>
              <a:cs typeface="Times New Roman" pitchFamily="18" charset="0"/>
            </a:endParaRPr>
          </a:p>
        </p:txBody>
      </p:sp>
      <p:sp>
        <p:nvSpPr>
          <p:cNvPr id="24" name="TextBox 23"/>
          <p:cNvSpPr txBox="1"/>
          <p:nvPr/>
        </p:nvSpPr>
        <p:spPr>
          <a:xfrm>
            <a:off x="2133600" y="986135"/>
            <a:ext cx="5181600" cy="461665"/>
          </a:xfrm>
          <a:prstGeom prst="rect">
            <a:avLst/>
          </a:prstGeom>
          <a:noFill/>
        </p:spPr>
        <p:txBody>
          <a:bodyPr wrap="square" rtlCol="0">
            <a:spAutoFit/>
          </a:bodyPr>
          <a:lstStyle/>
          <a:p>
            <a:pPr algn="just" fontAlgn="auto">
              <a:spcBef>
                <a:spcPts val="0"/>
              </a:spcBef>
              <a:spcAft>
                <a:spcPts val="0"/>
              </a:spcAft>
            </a:pPr>
            <a:r>
              <a:rPr lang="it-IT" sz="2400" b="1" smtClean="0">
                <a:solidFill>
                  <a:prstClr val="black"/>
                </a:solidFill>
                <a:latin typeface="Times New Roman" pitchFamily="18" charset="0"/>
                <a:cs typeface="Times New Roman" pitchFamily="18" charset="0"/>
              </a:rPr>
              <a:t>13 - 3 - 1954 đến hết ngày 7 - 5 - 1954</a:t>
            </a:r>
            <a:endParaRPr lang="en-US" sz="2400" b="1">
              <a:solidFill>
                <a:prstClr val="black"/>
              </a:solidFill>
              <a:latin typeface="Times New Roman" pitchFamily="18" charset="0"/>
              <a:cs typeface="Times New Roman" pitchFamily="18" charset="0"/>
            </a:endParaRPr>
          </a:p>
        </p:txBody>
      </p:sp>
      <p:sp>
        <p:nvSpPr>
          <p:cNvPr id="25" name="TextBox 24"/>
          <p:cNvSpPr txBox="1"/>
          <p:nvPr/>
        </p:nvSpPr>
        <p:spPr>
          <a:xfrm>
            <a:off x="6019800" y="2819400"/>
            <a:ext cx="3048000" cy="1569660"/>
          </a:xfrm>
          <a:prstGeom prst="rect">
            <a:avLst/>
          </a:prstGeom>
          <a:noFill/>
        </p:spPr>
        <p:txBody>
          <a:bodyPr wrap="square" rtlCol="0">
            <a:spAutoFit/>
          </a:bodyPr>
          <a:lstStyle/>
          <a:p>
            <a:pPr algn="ctr" fontAlgn="auto">
              <a:spcBef>
                <a:spcPts val="0"/>
              </a:spcBef>
              <a:spcAft>
                <a:spcPts val="0"/>
              </a:spcAft>
            </a:pPr>
            <a:r>
              <a:rPr lang="it-IT" b="1" i="1" smtClean="0">
                <a:solidFill>
                  <a:prstClr val="black"/>
                </a:solidFill>
                <a:latin typeface="Times New Roman" pitchFamily="18" charset="0"/>
                <a:cs typeface="Times New Roman" pitchFamily="18" charset="0"/>
              </a:rPr>
              <a:t> </a:t>
            </a:r>
            <a:r>
              <a:rPr lang="it-IT" sz="2400" b="1" smtClean="0">
                <a:solidFill>
                  <a:prstClr val="black"/>
                </a:solidFill>
                <a:latin typeface="Times New Roman" pitchFamily="18" charset="0"/>
                <a:cs typeface="Times New Roman" pitchFamily="18" charset="0"/>
              </a:rPr>
              <a:t>quân ta tiến công tiêu diệt cụm cứ điểm Him Lam và toàn bộ phân khu Bắc</a:t>
            </a:r>
            <a:endParaRPr lang="en-US" sz="2400" b="1">
              <a:solidFill>
                <a:prstClr val="black"/>
              </a:solidFill>
              <a:latin typeface="Times New Roman" pitchFamily="18" charset="0"/>
              <a:cs typeface="Times New Roman" pitchFamily="18" charset="0"/>
            </a:endParaRPr>
          </a:p>
        </p:txBody>
      </p:sp>
      <p:sp>
        <p:nvSpPr>
          <p:cNvPr id="26" name="TextBox 25"/>
          <p:cNvSpPr txBox="1"/>
          <p:nvPr/>
        </p:nvSpPr>
        <p:spPr>
          <a:xfrm>
            <a:off x="2057400" y="5029200"/>
            <a:ext cx="5029200" cy="1107996"/>
          </a:xfrm>
          <a:prstGeom prst="rect">
            <a:avLst/>
          </a:prstGeom>
          <a:noFill/>
        </p:spPr>
        <p:txBody>
          <a:bodyPr wrap="square" rtlCol="0">
            <a:spAutoFit/>
          </a:bodyPr>
          <a:lstStyle/>
          <a:p>
            <a:pPr algn="just" fontAlgn="auto">
              <a:spcBef>
                <a:spcPts val="0"/>
              </a:spcBef>
              <a:spcAft>
                <a:spcPts val="0"/>
              </a:spcAft>
            </a:pPr>
            <a:r>
              <a:rPr lang="it-IT" b="1" i="1" smtClean="0">
                <a:solidFill>
                  <a:prstClr val="black"/>
                </a:solidFill>
                <a:latin typeface="Times New Roman" pitchFamily="18" charset="0"/>
                <a:cs typeface="Times New Roman" pitchFamily="18" charset="0"/>
              </a:rPr>
              <a:t>  </a:t>
            </a:r>
            <a:r>
              <a:rPr lang="it-IT" sz="2400" b="1" smtClean="0">
                <a:solidFill>
                  <a:prstClr val="black"/>
                </a:solidFill>
                <a:latin typeface="Times New Roman" pitchFamily="18" charset="0"/>
                <a:cs typeface="Times New Roman" pitchFamily="18" charset="0"/>
              </a:rPr>
              <a:t>quân ta tiến công tiêu diệt các cứ điểm phía đông phân khu Trung tâm</a:t>
            </a:r>
            <a:r>
              <a:rPr lang="it-IT" b="1" smtClean="0">
                <a:solidFill>
                  <a:prstClr val="black"/>
                </a:solidFill>
                <a:latin typeface="Times New Roman" pitchFamily="18" charset="0"/>
                <a:cs typeface="Times New Roman" pitchFamily="18" charset="0"/>
              </a:rPr>
              <a:t> </a:t>
            </a:r>
            <a:endParaRPr lang="en-US" b="1" smtClean="0">
              <a:solidFill>
                <a:prstClr val="black"/>
              </a:solidFill>
              <a:latin typeface="Times New Roman" pitchFamily="18" charset="0"/>
              <a:cs typeface="Times New Roman" pitchFamily="18" charset="0"/>
            </a:endParaRPr>
          </a:p>
          <a:p>
            <a:pPr fontAlgn="auto">
              <a:spcBef>
                <a:spcPts val="0"/>
              </a:spcBef>
              <a:spcAft>
                <a:spcPts val="0"/>
              </a:spcAft>
            </a:pPr>
            <a:endParaRPr lang="en-US">
              <a:solidFill>
                <a:prstClr val="black"/>
              </a:solidFill>
              <a:latin typeface="Gill Sans MT"/>
            </a:endParaRPr>
          </a:p>
        </p:txBody>
      </p:sp>
      <p:sp>
        <p:nvSpPr>
          <p:cNvPr id="27" name="TextBox 26"/>
          <p:cNvSpPr txBox="1"/>
          <p:nvPr/>
        </p:nvSpPr>
        <p:spPr>
          <a:xfrm>
            <a:off x="0" y="2057400"/>
            <a:ext cx="3352800" cy="2677656"/>
          </a:xfrm>
          <a:prstGeom prst="rect">
            <a:avLst/>
          </a:prstGeom>
          <a:noFill/>
        </p:spPr>
        <p:txBody>
          <a:bodyPr wrap="square" rtlCol="0">
            <a:spAutoFit/>
          </a:bodyPr>
          <a:lstStyle/>
          <a:p>
            <a:pPr fontAlgn="auto">
              <a:spcBef>
                <a:spcPts val="0"/>
              </a:spcBef>
              <a:spcAft>
                <a:spcPts val="0"/>
              </a:spcAft>
            </a:pPr>
            <a:r>
              <a:rPr lang="it-IT" i="1" smtClean="0">
                <a:solidFill>
                  <a:prstClr val="black"/>
                </a:solidFill>
                <a:latin typeface="Gill Sans MT"/>
              </a:rPr>
              <a:t> </a:t>
            </a:r>
            <a:r>
              <a:rPr lang="it-IT" sz="2400" b="1" smtClean="0">
                <a:solidFill>
                  <a:prstClr val="black"/>
                </a:solidFill>
                <a:latin typeface="Times New Roman" pitchFamily="18" charset="0"/>
                <a:cs typeface="Times New Roman" pitchFamily="18" charset="0"/>
              </a:rPr>
              <a:t>tiến công các cứ điểm còn lại ở phân khu Trung tâm và phân khu Nam. Chiều 7 - 5, tướng Đờ Ca-xtơ-ri cùng toàn bộ Ban tham mưu của địch đầu hàng.</a:t>
            </a:r>
            <a:endParaRPr lang="en-US" sz="2400" b="1">
              <a:solidFill>
                <a:prstClr val="black"/>
              </a:solidFill>
              <a:latin typeface="Times New Roman" pitchFamily="18" charset="0"/>
              <a:cs typeface="Times New Roman" pitchFamily="18" charset="0"/>
            </a:endParaRPr>
          </a:p>
        </p:txBody>
      </p:sp>
      <p:sp>
        <p:nvSpPr>
          <p:cNvPr id="31" name="TextBox 30"/>
          <p:cNvSpPr txBox="1"/>
          <p:nvPr/>
        </p:nvSpPr>
        <p:spPr>
          <a:xfrm>
            <a:off x="6172200" y="2057400"/>
            <a:ext cx="685800" cy="523220"/>
          </a:xfrm>
          <a:prstGeom prst="rect">
            <a:avLst/>
          </a:prstGeom>
          <a:noFill/>
        </p:spPr>
        <p:txBody>
          <a:bodyPr wrap="square" rtlCol="0">
            <a:spAutoFit/>
          </a:bodyPr>
          <a:lstStyle/>
          <a:p>
            <a:pPr algn="ctr" fontAlgn="auto">
              <a:spcBef>
                <a:spcPts val="0"/>
              </a:spcBef>
              <a:spcAft>
                <a:spcPts val="0"/>
              </a:spcAft>
            </a:pPr>
            <a:r>
              <a:rPr lang="en-US" sz="2800" b="1" smtClean="0">
                <a:solidFill>
                  <a:srgbClr val="FF0000"/>
                </a:solidFill>
                <a:latin typeface="Times New Roman" pitchFamily="18" charset="0"/>
                <a:cs typeface="Times New Roman" pitchFamily="18" charset="0"/>
              </a:rPr>
              <a:t>2)</a:t>
            </a:r>
            <a:r>
              <a:rPr lang="en-US" sz="2800" b="1" smtClean="0">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32" name="TextBox 31"/>
          <p:cNvSpPr txBox="1"/>
          <p:nvPr/>
        </p:nvSpPr>
        <p:spPr>
          <a:xfrm>
            <a:off x="3048000" y="4114800"/>
            <a:ext cx="685800" cy="523220"/>
          </a:xfrm>
          <a:prstGeom prst="rect">
            <a:avLst/>
          </a:prstGeom>
          <a:noFill/>
        </p:spPr>
        <p:txBody>
          <a:bodyPr wrap="square" rtlCol="0">
            <a:spAutoFit/>
          </a:bodyPr>
          <a:lstStyle/>
          <a:p>
            <a:pPr algn="ctr" fontAlgn="auto">
              <a:spcBef>
                <a:spcPts val="0"/>
              </a:spcBef>
              <a:spcAft>
                <a:spcPts val="0"/>
              </a:spcAft>
            </a:pPr>
            <a:r>
              <a:rPr lang="en-US" sz="2800" b="1" smtClean="0">
                <a:solidFill>
                  <a:srgbClr val="FF0000"/>
                </a:solidFill>
                <a:latin typeface="Times New Roman" pitchFamily="18" charset="0"/>
                <a:cs typeface="Times New Roman" pitchFamily="18" charset="0"/>
              </a:rPr>
              <a:t>3)</a:t>
            </a:r>
            <a:r>
              <a:rPr lang="en-US" sz="2800" b="1" smtClean="0">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33" name="TextBox 32"/>
          <p:cNvSpPr txBox="1"/>
          <p:nvPr/>
        </p:nvSpPr>
        <p:spPr>
          <a:xfrm>
            <a:off x="0" y="1295400"/>
            <a:ext cx="685800" cy="523220"/>
          </a:xfrm>
          <a:prstGeom prst="rect">
            <a:avLst/>
          </a:prstGeom>
          <a:noFill/>
        </p:spPr>
        <p:txBody>
          <a:bodyPr wrap="square" rtlCol="0">
            <a:spAutoFit/>
          </a:bodyPr>
          <a:lstStyle/>
          <a:p>
            <a:pPr algn="ctr" fontAlgn="auto">
              <a:spcBef>
                <a:spcPts val="0"/>
              </a:spcBef>
              <a:spcAft>
                <a:spcPts val="0"/>
              </a:spcAft>
            </a:pPr>
            <a:r>
              <a:rPr lang="en-US" sz="2800" b="1" smtClean="0">
                <a:solidFill>
                  <a:srgbClr val="FF0000"/>
                </a:solidFill>
                <a:latin typeface="Times New Roman" pitchFamily="18" charset="0"/>
                <a:cs typeface="Times New Roman" pitchFamily="18" charset="0"/>
              </a:rPr>
              <a:t>4)</a:t>
            </a:r>
            <a:r>
              <a:rPr lang="en-US" sz="2800" b="1" smtClean="0">
                <a:solidFill>
                  <a:prstClr val="black"/>
                </a:solidFill>
                <a:latin typeface="Times New Roman" pitchFamily="18" charset="0"/>
                <a:cs typeface="Times New Roman" pitchFamily="18" charset="0"/>
              </a:rPr>
              <a:t>  </a:t>
            </a:r>
            <a:endParaRPr lang="en-US" sz="2800" b="1">
              <a:solidFill>
                <a:prstClr val="black"/>
              </a:solidFill>
              <a:latin typeface="Times New Roman" pitchFamily="18" charset="0"/>
              <a:cs typeface="Times New Roman" pitchFamily="18" charset="0"/>
            </a:endParaRPr>
          </a:p>
        </p:txBody>
      </p:sp>
      <p:sp>
        <p:nvSpPr>
          <p:cNvPr id="23" name="TextBox 22"/>
          <p:cNvSpPr txBox="1"/>
          <p:nvPr/>
        </p:nvSpPr>
        <p:spPr>
          <a:xfrm>
            <a:off x="7315200" y="2057400"/>
            <a:ext cx="533400" cy="523220"/>
          </a:xfrm>
          <a:prstGeom prst="rect">
            <a:avLst/>
          </a:prstGeom>
          <a:noFill/>
        </p:spPr>
        <p:txBody>
          <a:bodyPr wrap="square" rtlCol="0">
            <a:spAutoFit/>
          </a:bodyPr>
          <a:lstStyle/>
          <a:p>
            <a:pPr fontAlgn="auto">
              <a:spcBef>
                <a:spcPts val="0"/>
              </a:spcBef>
              <a:spcAft>
                <a:spcPts val="0"/>
              </a:spcAft>
            </a:pPr>
            <a:r>
              <a:rPr lang="en-US" sz="2800" b="1" smtClean="0">
                <a:solidFill>
                  <a:prstClr val="black"/>
                </a:solidFill>
                <a:latin typeface="Times New Roman" pitchFamily="18" charset="0"/>
                <a:cs typeface="Times New Roman" pitchFamily="18" charset="0"/>
              </a:rPr>
              <a:t>1</a:t>
            </a:r>
            <a:endParaRPr lang="en-US" sz="2800" b="1">
              <a:solidFill>
                <a:prstClr val="black"/>
              </a:solidFill>
              <a:latin typeface="Times New Roman" pitchFamily="18" charset="0"/>
              <a:cs typeface="Times New Roman" pitchFamily="18" charset="0"/>
            </a:endParaRPr>
          </a:p>
        </p:txBody>
      </p:sp>
      <p:sp>
        <p:nvSpPr>
          <p:cNvPr id="28" name="TextBox 27"/>
          <p:cNvSpPr txBox="1"/>
          <p:nvPr/>
        </p:nvSpPr>
        <p:spPr>
          <a:xfrm>
            <a:off x="4267200" y="4124980"/>
            <a:ext cx="533400" cy="523220"/>
          </a:xfrm>
          <a:prstGeom prst="rect">
            <a:avLst/>
          </a:prstGeom>
          <a:noFill/>
        </p:spPr>
        <p:txBody>
          <a:bodyPr wrap="square" rtlCol="0">
            <a:spAutoFit/>
          </a:bodyPr>
          <a:lstStyle/>
          <a:p>
            <a:pPr fontAlgn="auto">
              <a:spcBef>
                <a:spcPts val="0"/>
              </a:spcBef>
              <a:spcAft>
                <a:spcPts val="0"/>
              </a:spcAft>
            </a:pPr>
            <a:r>
              <a:rPr lang="en-US" sz="2800" b="1" smtClean="0">
                <a:solidFill>
                  <a:prstClr val="black"/>
                </a:solidFill>
                <a:latin typeface="Times New Roman" pitchFamily="18" charset="0"/>
                <a:cs typeface="Times New Roman" pitchFamily="18" charset="0"/>
              </a:rPr>
              <a:t>2</a:t>
            </a:r>
            <a:endParaRPr lang="en-US" sz="2800" b="1">
              <a:solidFill>
                <a:prstClr val="black"/>
              </a:solidFill>
              <a:latin typeface="Times New Roman" pitchFamily="18" charset="0"/>
              <a:cs typeface="Times New Roman" pitchFamily="18" charset="0"/>
            </a:endParaRPr>
          </a:p>
        </p:txBody>
      </p:sp>
      <p:sp>
        <p:nvSpPr>
          <p:cNvPr id="29" name="TextBox 28"/>
          <p:cNvSpPr txBox="1"/>
          <p:nvPr/>
        </p:nvSpPr>
        <p:spPr>
          <a:xfrm>
            <a:off x="1295400" y="1295400"/>
            <a:ext cx="533400" cy="523220"/>
          </a:xfrm>
          <a:prstGeom prst="rect">
            <a:avLst/>
          </a:prstGeom>
          <a:noFill/>
        </p:spPr>
        <p:txBody>
          <a:bodyPr wrap="square" rtlCol="0">
            <a:spAutoFit/>
          </a:bodyPr>
          <a:lstStyle/>
          <a:p>
            <a:pPr fontAlgn="auto">
              <a:spcBef>
                <a:spcPts val="0"/>
              </a:spcBef>
              <a:spcAft>
                <a:spcPts val="0"/>
              </a:spcAft>
            </a:pPr>
            <a:r>
              <a:rPr lang="en-US" sz="2800" b="1" smtClean="0">
                <a:solidFill>
                  <a:prstClr val="black"/>
                </a:solidFill>
                <a:latin typeface="Times New Roman" pitchFamily="18" charset="0"/>
                <a:cs typeface="Times New Roman" pitchFamily="18" charset="0"/>
              </a:rPr>
              <a:t>3</a:t>
            </a:r>
            <a:endParaRPr lang="en-US" sz="2800" b="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16464630"/>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iterate type="lt">
                                    <p:tmPct val="0"/>
                                  </p:iterate>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par>
                                <p:cTn id="17" presetID="53" presetClass="entr" presetSubtype="0" fill="hold" grpId="0" nodeType="withEffect">
                                  <p:stCondLst>
                                    <p:cond delay="0"/>
                                  </p:stCondLst>
                                  <p:iterate type="lt">
                                    <p:tmPct val="0"/>
                                  </p:iterate>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iterate type="lt">
                                    <p:tmPct val="0"/>
                                  </p:iterate>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0" fill="hold" grpId="0" nodeType="withEffect">
                                  <p:stCondLst>
                                    <p:cond delay="0"/>
                                  </p:stCondLst>
                                  <p:iterate type="lt">
                                    <p:tmPct val="0"/>
                                  </p:iterate>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iterate type="lt">
                                    <p:tmPct val="0"/>
                                  </p:iterate>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53" presetClass="entr" presetSubtype="0" fill="hold" grpId="0" nodeType="withEffect">
                                  <p:stCondLst>
                                    <p:cond delay="0"/>
                                  </p:stCondLst>
                                  <p:iterate type="lt">
                                    <p:tmPct val="0"/>
                                  </p:iterate>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0" nodeType="clickEffect">
                                  <p:stCondLst>
                                    <p:cond delay="0"/>
                                  </p:stCondLst>
                                  <p:iterate type="lt">
                                    <p:tmPct val="0"/>
                                  </p:iterate>
                                  <p:childTnLst>
                                    <p:animEffect transition="out" filter="box(in)">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iterate type="lt">
                                    <p:tmPct val="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0" fill="hold" grpId="0" nodeType="clickEffect">
                                  <p:stCondLst>
                                    <p:cond delay="0"/>
                                  </p:stCondLst>
                                  <p:childTnLst>
                                    <p:anim calcmode="lin" valueType="num">
                                      <p:cBhvr>
                                        <p:cTn id="61" dur="500"/>
                                        <p:tgtEl>
                                          <p:spTgt spid="2"/>
                                        </p:tgtEl>
                                        <p:attrNameLst>
                                          <p:attrName>ppt_w</p:attrName>
                                        </p:attrNameLst>
                                      </p:cBhvr>
                                      <p:tavLst>
                                        <p:tav tm="0">
                                          <p:val>
                                            <p:strVal val="ppt_w"/>
                                          </p:val>
                                        </p:tav>
                                        <p:tav tm="100000">
                                          <p:val>
                                            <p:fltVal val="0"/>
                                          </p:val>
                                        </p:tav>
                                      </p:tavLst>
                                    </p:anim>
                                    <p:anim calcmode="lin" valueType="num">
                                      <p:cBhvr>
                                        <p:cTn id="62" dur="500"/>
                                        <p:tgtEl>
                                          <p:spTgt spid="2"/>
                                        </p:tgtEl>
                                        <p:attrNameLst>
                                          <p:attrName>ppt_h</p:attrName>
                                        </p:attrNameLst>
                                      </p:cBhvr>
                                      <p:tavLst>
                                        <p:tav tm="0">
                                          <p:val>
                                            <p:strVal val="ppt_h"/>
                                          </p:val>
                                        </p:tav>
                                        <p:tav tm="100000">
                                          <p:val>
                                            <p:fltVal val="0"/>
                                          </p:val>
                                        </p:tav>
                                      </p:tavLst>
                                    </p:anim>
                                    <p:animEffect transition="out" filter="fade">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par>
                                <p:cTn id="65" presetID="53" presetClass="exit" presetSubtype="0" fill="hold" grpId="1" nodeType="withEffect">
                                  <p:stCondLst>
                                    <p:cond delay="0"/>
                                  </p:stCondLst>
                                  <p:iterate type="lt">
                                    <p:tmPct val="0"/>
                                  </p:iterate>
                                  <p:childTnLst>
                                    <p:anim calcmode="lin" valueType="num">
                                      <p:cBhvr>
                                        <p:cTn id="66" dur="500"/>
                                        <p:tgtEl>
                                          <p:spTgt spid="3"/>
                                        </p:tgtEl>
                                        <p:attrNameLst>
                                          <p:attrName>ppt_w</p:attrName>
                                        </p:attrNameLst>
                                      </p:cBhvr>
                                      <p:tavLst>
                                        <p:tav tm="0">
                                          <p:val>
                                            <p:strVal val="ppt_w"/>
                                          </p:val>
                                        </p:tav>
                                        <p:tav tm="100000">
                                          <p:val>
                                            <p:fltVal val="0"/>
                                          </p:val>
                                        </p:tav>
                                      </p:tavLst>
                                    </p:anim>
                                    <p:anim calcmode="lin" valueType="num">
                                      <p:cBhvr>
                                        <p:cTn id="67" dur="500"/>
                                        <p:tgtEl>
                                          <p:spTgt spid="3"/>
                                        </p:tgtEl>
                                        <p:attrNameLst>
                                          <p:attrName>ppt_h</p:attrName>
                                        </p:attrNameLst>
                                      </p:cBhvr>
                                      <p:tavLst>
                                        <p:tav tm="0">
                                          <p:val>
                                            <p:strVal val="ppt_h"/>
                                          </p:val>
                                        </p:tav>
                                        <p:tav tm="100000">
                                          <p:val>
                                            <p:fltVal val="0"/>
                                          </p:val>
                                        </p:tav>
                                      </p:tavLst>
                                    </p:anim>
                                    <p:animEffect transition="out" filter="fade">
                                      <p:cBhvr>
                                        <p:cTn id="68" dur="500"/>
                                        <p:tgtEl>
                                          <p:spTgt spid="3"/>
                                        </p:tgtEl>
                                      </p:cBhvr>
                                    </p:animEffect>
                                    <p:set>
                                      <p:cBhvr>
                                        <p:cTn id="69" dur="1" fill="hold">
                                          <p:stCondLst>
                                            <p:cond delay="499"/>
                                          </p:stCondLst>
                                        </p:cTn>
                                        <p:tgtEl>
                                          <p:spTgt spid="3"/>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5"/>
                                        </p:tgtEl>
                                        <p:attrNameLst>
                                          <p:attrName>ppt_w</p:attrName>
                                        </p:attrNameLst>
                                      </p:cBhvr>
                                      <p:tavLst>
                                        <p:tav tm="0">
                                          <p:val>
                                            <p:strVal val="ppt_w"/>
                                          </p:val>
                                        </p:tav>
                                        <p:tav tm="100000">
                                          <p:val>
                                            <p:fltVal val="0"/>
                                          </p:val>
                                        </p:tav>
                                      </p:tavLst>
                                    </p:anim>
                                    <p:anim calcmode="lin" valueType="num">
                                      <p:cBhvr>
                                        <p:cTn id="72" dur="500"/>
                                        <p:tgtEl>
                                          <p:spTgt spid="5"/>
                                        </p:tgtEl>
                                        <p:attrNameLst>
                                          <p:attrName>ppt_h</p:attrName>
                                        </p:attrNameLst>
                                      </p:cBhvr>
                                      <p:tavLst>
                                        <p:tav tm="0">
                                          <p:val>
                                            <p:strVal val="ppt_h"/>
                                          </p:val>
                                        </p:tav>
                                        <p:tav tm="100000">
                                          <p:val>
                                            <p:fltVal val="0"/>
                                          </p:val>
                                        </p:tav>
                                      </p:tavLst>
                                    </p:anim>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par>
                                <p:cTn id="75" presetID="53" presetClass="exit" presetSubtype="0" fill="hold" nodeType="withEffect">
                                  <p:stCondLst>
                                    <p:cond delay="0"/>
                                  </p:stCondLst>
                                  <p:childTnLst>
                                    <p:anim calcmode="lin" valueType="num">
                                      <p:cBhvr>
                                        <p:cTn id="76" dur="500"/>
                                        <p:tgtEl>
                                          <p:spTgt spid="6"/>
                                        </p:tgtEl>
                                        <p:attrNameLst>
                                          <p:attrName>ppt_w</p:attrName>
                                        </p:attrNameLst>
                                      </p:cBhvr>
                                      <p:tavLst>
                                        <p:tav tm="0">
                                          <p:val>
                                            <p:strVal val="ppt_w"/>
                                          </p:val>
                                        </p:tav>
                                        <p:tav tm="100000">
                                          <p:val>
                                            <p:fltVal val="0"/>
                                          </p:val>
                                        </p:tav>
                                      </p:tavLst>
                                    </p:anim>
                                    <p:anim calcmode="lin" valueType="num">
                                      <p:cBhvr>
                                        <p:cTn id="77" dur="500"/>
                                        <p:tgtEl>
                                          <p:spTgt spid="6"/>
                                        </p:tgtEl>
                                        <p:attrNameLst>
                                          <p:attrName>ppt_h</p:attrName>
                                        </p:attrNameLst>
                                      </p:cBhvr>
                                      <p:tavLst>
                                        <p:tav tm="0">
                                          <p:val>
                                            <p:strVal val="ppt_h"/>
                                          </p:val>
                                        </p:tav>
                                        <p:tav tm="100000">
                                          <p:val>
                                            <p:fltVal val="0"/>
                                          </p:val>
                                        </p:tav>
                                      </p:tavLst>
                                    </p:anim>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par>
                                <p:cTn id="80" presetID="53" presetClass="exit" presetSubtype="0" fill="hold" nodeType="withEffect">
                                  <p:stCondLst>
                                    <p:cond delay="0"/>
                                  </p:stCondLst>
                                  <p:childTnLst>
                                    <p:anim calcmode="lin" valueType="num">
                                      <p:cBhvr>
                                        <p:cTn id="81" dur="500"/>
                                        <p:tgtEl>
                                          <p:spTgt spid="7"/>
                                        </p:tgtEl>
                                        <p:attrNameLst>
                                          <p:attrName>ppt_w</p:attrName>
                                        </p:attrNameLst>
                                      </p:cBhvr>
                                      <p:tavLst>
                                        <p:tav tm="0">
                                          <p:val>
                                            <p:strVal val="ppt_w"/>
                                          </p:val>
                                        </p:tav>
                                        <p:tav tm="100000">
                                          <p:val>
                                            <p:fltVal val="0"/>
                                          </p:val>
                                        </p:tav>
                                      </p:tavLst>
                                    </p:anim>
                                    <p:anim calcmode="lin" valueType="num">
                                      <p:cBhvr>
                                        <p:cTn id="82" dur="500"/>
                                        <p:tgtEl>
                                          <p:spTgt spid="7"/>
                                        </p:tgtEl>
                                        <p:attrNameLst>
                                          <p:attrName>ppt_h</p:attrName>
                                        </p:attrNameLst>
                                      </p:cBhvr>
                                      <p:tavLst>
                                        <p:tav tm="0">
                                          <p:val>
                                            <p:strVal val="ppt_h"/>
                                          </p:val>
                                        </p:tav>
                                        <p:tav tm="100000">
                                          <p:val>
                                            <p:fltVal val="0"/>
                                          </p:val>
                                        </p:tav>
                                      </p:tavLst>
                                    </p:anim>
                                    <p:animEffect transition="out" filter="fade">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par>
                                <p:cTn id="85" presetID="53" presetClass="exit" presetSubtype="0" fill="hold" nodeType="withEffect">
                                  <p:stCondLst>
                                    <p:cond delay="0"/>
                                  </p:stCondLst>
                                  <p:childTnLst>
                                    <p:anim calcmode="lin" valueType="num">
                                      <p:cBhvr>
                                        <p:cTn id="86" dur="500"/>
                                        <p:tgtEl>
                                          <p:spTgt spid="9"/>
                                        </p:tgtEl>
                                        <p:attrNameLst>
                                          <p:attrName>ppt_w</p:attrName>
                                        </p:attrNameLst>
                                      </p:cBhvr>
                                      <p:tavLst>
                                        <p:tav tm="0">
                                          <p:val>
                                            <p:strVal val="ppt_w"/>
                                          </p:val>
                                        </p:tav>
                                        <p:tav tm="100000">
                                          <p:val>
                                            <p:fltVal val="0"/>
                                          </p:val>
                                        </p:tav>
                                      </p:tavLst>
                                    </p:anim>
                                    <p:anim calcmode="lin" valueType="num">
                                      <p:cBhvr>
                                        <p:cTn id="87" dur="500"/>
                                        <p:tgtEl>
                                          <p:spTgt spid="9"/>
                                        </p:tgtEl>
                                        <p:attrNameLst>
                                          <p:attrName>ppt_h</p:attrName>
                                        </p:attrNameLst>
                                      </p:cBhvr>
                                      <p:tavLst>
                                        <p:tav tm="0">
                                          <p:val>
                                            <p:strVal val="ppt_h"/>
                                          </p:val>
                                        </p:tav>
                                        <p:tav tm="100000">
                                          <p:val>
                                            <p:fltVal val="0"/>
                                          </p:val>
                                        </p:tav>
                                      </p:tavLst>
                                    </p:anim>
                                    <p:animEffect transition="out" filter="fade">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par>
                                <p:cTn id="90" presetID="53" presetClass="exit" presetSubtype="0" fill="hold" grpId="0" nodeType="withEffect">
                                  <p:stCondLst>
                                    <p:cond delay="0"/>
                                  </p:stCondLst>
                                  <p:childTnLst>
                                    <p:anim calcmode="lin" valueType="num">
                                      <p:cBhvr>
                                        <p:cTn id="91" dur="500"/>
                                        <p:tgtEl>
                                          <p:spTgt spid="11"/>
                                        </p:tgtEl>
                                        <p:attrNameLst>
                                          <p:attrName>ppt_w</p:attrName>
                                        </p:attrNameLst>
                                      </p:cBhvr>
                                      <p:tavLst>
                                        <p:tav tm="0">
                                          <p:val>
                                            <p:strVal val="ppt_w"/>
                                          </p:val>
                                        </p:tav>
                                        <p:tav tm="100000">
                                          <p:val>
                                            <p:fltVal val="0"/>
                                          </p:val>
                                        </p:tav>
                                      </p:tavLst>
                                    </p:anim>
                                    <p:anim calcmode="lin" valueType="num">
                                      <p:cBhvr>
                                        <p:cTn id="92" dur="500"/>
                                        <p:tgtEl>
                                          <p:spTgt spid="11"/>
                                        </p:tgtEl>
                                        <p:attrNameLst>
                                          <p:attrName>ppt_h</p:attrName>
                                        </p:attrNameLst>
                                      </p:cBhvr>
                                      <p:tavLst>
                                        <p:tav tm="0">
                                          <p:val>
                                            <p:strVal val="ppt_h"/>
                                          </p:val>
                                        </p:tav>
                                        <p:tav tm="100000">
                                          <p:val>
                                            <p:fltVal val="0"/>
                                          </p:val>
                                        </p:tav>
                                      </p:tavLst>
                                    </p:anim>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53" presetClass="exit" presetSubtype="0" fill="hold" grpId="0" nodeType="withEffect">
                                  <p:stCondLst>
                                    <p:cond delay="0"/>
                                  </p:stCondLst>
                                  <p:childTnLst>
                                    <p:anim calcmode="lin" valueType="num">
                                      <p:cBhvr>
                                        <p:cTn id="96" dur="500"/>
                                        <p:tgtEl>
                                          <p:spTgt spid="17"/>
                                        </p:tgtEl>
                                        <p:attrNameLst>
                                          <p:attrName>ppt_w</p:attrName>
                                        </p:attrNameLst>
                                      </p:cBhvr>
                                      <p:tavLst>
                                        <p:tav tm="0">
                                          <p:val>
                                            <p:strVal val="ppt_w"/>
                                          </p:val>
                                        </p:tav>
                                        <p:tav tm="100000">
                                          <p:val>
                                            <p:fltVal val="0"/>
                                          </p:val>
                                        </p:tav>
                                      </p:tavLst>
                                    </p:anim>
                                    <p:anim calcmode="lin" valueType="num">
                                      <p:cBhvr>
                                        <p:cTn id="97" dur="500"/>
                                        <p:tgtEl>
                                          <p:spTgt spid="17"/>
                                        </p:tgtEl>
                                        <p:attrNameLst>
                                          <p:attrName>ppt_h</p:attrName>
                                        </p:attrNameLst>
                                      </p:cBhvr>
                                      <p:tavLst>
                                        <p:tav tm="0">
                                          <p:val>
                                            <p:strVal val="ppt_h"/>
                                          </p:val>
                                        </p:tav>
                                        <p:tav tm="100000">
                                          <p:val>
                                            <p:fltVal val="0"/>
                                          </p:val>
                                        </p:tav>
                                      </p:tavLst>
                                    </p:anim>
                                    <p:animEffect transition="out" filter="fade">
                                      <p:cBhvr>
                                        <p:cTn id="98" dur="500"/>
                                        <p:tgtEl>
                                          <p:spTgt spid="17"/>
                                        </p:tgtEl>
                                      </p:cBhvr>
                                    </p:animEffect>
                                    <p:set>
                                      <p:cBhvr>
                                        <p:cTn id="99" dur="1" fill="hold">
                                          <p:stCondLst>
                                            <p:cond delay="499"/>
                                          </p:stCondLst>
                                        </p:cTn>
                                        <p:tgtEl>
                                          <p:spTgt spid="17"/>
                                        </p:tgtEl>
                                        <p:attrNameLst>
                                          <p:attrName>style.visibility</p:attrName>
                                        </p:attrNameLst>
                                      </p:cBhvr>
                                      <p:to>
                                        <p:strVal val="hidden"/>
                                      </p:to>
                                    </p:set>
                                  </p:childTnLst>
                                </p:cTn>
                              </p:par>
                              <p:par>
                                <p:cTn id="100" presetID="53" presetClass="exit" presetSubtype="0" fill="hold" grpId="0" nodeType="withEffect">
                                  <p:stCondLst>
                                    <p:cond delay="0"/>
                                  </p:stCondLst>
                                  <p:childTnLst>
                                    <p:anim calcmode="lin" valueType="num">
                                      <p:cBhvr>
                                        <p:cTn id="101" dur="500"/>
                                        <p:tgtEl>
                                          <p:spTgt spid="18"/>
                                        </p:tgtEl>
                                        <p:attrNameLst>
                                          <p:attrName>ppt_w</p:attrName>
                                        </p:attrNameLst>
                                      </p:cBhvr>
                                      <p:tavLst>
                                        <p:tav tm="0">
                                          <p:val>
                                            <p:strVal val="ppt_w"/>
                                          </p:val>
                                        </p:tav>
                                        <p:tav tm="100000">
                                          <p:val>
                                            <p:fltVal val="0"/>
                                          </p:val>
                                        </p:tav>
                                      </p:tavLst>
                                    </p:anim>
                                    <p:anim calcmode="lin" valueType="num">
                                      <p:cBhvr>
                                        <p:cTn id="102" dur="500"/>
                                        <p:tgtEl>
                                          <p:spTgt spid="18"/>
                                        </p:tgtEl>
                                        <p:attrNameLst>
                                          <p:attrName>ppt_h</p:attrName>
                                        </p:attrNameLst>
                                      </p:cBhvr>
                                      <p:tavLst>
                                        <p:tav tm="0">
                                          <p:val>
                                            <p:strVal val="ppt_h"/>
                                          </p:val>
                                        </p:tav>
                                        <p:tav tm="100000">
                                          <p:val>
                                            <p:fltVal val="0"/>
                                          </p:val>
                                        </p:tav>
                                      </p:tavLst>
                                    </p:anim>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53" presetClass="exit" presetSubtype="0" fill="hold" grpId="0" nodeType="withEffect">
                                  <p:stCondLst>
                                    <p:cond delay="0"/>
                                  </p:stCondLst>
                                  <p:childTnLst>
                                    <p:anim calcmode="lin" valueType="num">
                                      <p:cBhvr>
                                        <p:cTn id="106" dur="500"/>
                                        <p:tgtEl>
                                          <p:spTgt spid="19"/>
                                        </p:tgtEl>
                                        <p:attrNameLst>
                                          <p:attrName>ppt_w</p:attrName>
                                        </p:attrNameLst>
                                      </p:cBhvr>
                                      <p:tavLst>
                                        <p:tav tm="0">
                                          <p:val>
                                            <p:strVal val="ppt_w"/>
                                          </p:val>
                                        </p:tav>
                                        <p:tav tm="100000">
                                          <p:val>
                                            <p:fltVal val="0"/>
                                          </p:val>
                                        </p:tav>
                                      </p:tavLst>
                                    </p:anim>
                                    <p:anim calcmode="lin" valueType="num">
                                      <p:cBhvr>
                                        <p:cTn id="107" dur="500"/>
                                        <p:tgtEl>
                                          <p:spTgt spid="19"/>
                                        </p:tgtEl>
                                        <p:attrNameLst>
                                          <p:attrName>ppt_h</p:attrName>
                                        </p:attrNameLst>
                                      </p:cBhvr>
                                      <p:tavLst>
                                        <p:tav tm="0">
                                          <p:val>
                                            <p:strVal val="ppt_h"/>
                                          </p:val>
                                        </p:tav>
                                        <p:tav tm="100000">
                                          <p:val>
                                            <p:fltVal val="0"/>
                                          </p:val>
                                        </p:tav>
                                      </p:tavLst>
                                    </p:anim>
                                    <p:animEffect transition="out" filter="fade">
                                      <p:cBhvr>
                                        <p:cTn id="108" dur="500"/>
                                        <p:tgtEl>
                                          <p:spTgt spid="19"/>
                                        </p:tgtEl>
                                      </p:cBhvr>
                                    </p:animEffect>
                                    <p:set>
                                      <p:cBhvr>
                                        <p:cTn id="109" dur="1" fill="hold">
                                          <p:stCondLst>
                                            <p:cond delay="499"/>
                                          </p:stCondLst>
                                        </p:cTn>
                                        <p:tgtEl>
                                          <p:spTgt spid="19"/>
                                        </p:tgtEl>
                                        <p:attrNameLst>
                                          <p:attrName>style.visibility</p:attrName>
                                        </p:attrNameLst>
                                      </p:cBhvr>
                                      <p:to>
                                        <p:strVal val="hidden"/>
                                      </p:to>
                                    </p:set>
                                  </p:childTnLst>
                                </p:cTn>
                              </p:par>
                              <p:par>
                                <p:cTn id="110" presetID="53" presetClass="exit" presetSubtype="0" fill="hold" grpId="1" nodeType="withEffect">
                                  <p:stCondLst>
                                    <p:cond delay="0"/>
                                  </p:stCondLst>
                                  <p:iterate type="lt">
                                    <p:tmPct val="0"/>
                                  </p:iterate>
                                  <p:childTnLst>
                                    <p:anim calcmode="lin" valueType="num">
                                      <p:cBhvr>
                                        <p:cTn id="111" dur="500"/>
                                        <p:tgtEl>
                                          <p:spTgt spid="21"/>
                                        </p:tgtEl>
                                        <p:attrNameLst>
                                          <p:attrName>ppt_w</p:attrName>
                                        </p:attrNameLst>
                                      </p:cBhvr>
                                      <p:tavLst>
                                        <p:tav tm="0">
                                          <p:val>
                                            <p:strVal val="ppt_w"/>
                                          </p:val>
                                        </p:tav>
                                        <p:tav tm="100000">
                                          <p:val>
                                            <p:fltVal val="0"/>
                                          </p:val>
                                        </p:tav>
                                      </p:tavLst>
                                    </p:anim>
                                    <p:anim calcmode="lin" valueType="num">
                                      <p:cBhvr>
                                        <p:cTn id="112" dur="500"/>
                                        <p:tgtEl>
                                          <p:spTgt spid="21"/>
                                        </p:tgtEl>
                                        <p:attrNameLst>
                                          <p:attrName>ppt_h</p:attrName>
                                        </p:attrNameLst>
                                      </p:cBhvr>
                                      <p:tavLst>
                                        <p:tav tm="0">
                                          <p:val>
                                            <p:strVal val="ppt_h"/>
                                          </p:val>
                                        </p:tav>
                                        <p:tav tm="100000">
                                          <p:val>
                                            <p:fltVal val="0"/>
                                          </p:val>
                                        </p:tav>
                                      </p:tavLst>
                                    </p:anim>
                                    <p:animEffect transition="out" filter="fade">
                                      <p:cBhvr>
                                        <p:cTn id="113" dur="500"/>
                                        <p:tgtEl>
                                          <p:spTgt spid="21"/>
                                        </p:tgtEl>
                                      </p:cBhvr>
                                    </p:animEffect>
                                    <p:set>
                                      <p:cBhvr>
                                        <p:cTn id="114" dur="1" fill="hold">
                                          <p:stCondLst>
                                            <p:cond delay="499"/>
                                          </p:stCondLst>
                                        </p:cTn>
                                        <p:tgtEl>
                                          <p:spTgt spid="21"/>
                                        </p:tgtEl>
                                        <p:attrNameLst>
                                          <p:attrName>style.visibility</p:attrName>
                                        </p:attrNameLst>
                                      </p:cBhvr>
                                      <p:to>
                                        <p:strVal val="hidden"/>
                                      </p:to>
                                    </p:set>
                                  </p:childTnLst>
                                </p:cTn>
                              </p:par>
                              <p:par>
                                <p:cTn id="115" presetID="53" presetClass="exit" presetSubtype="0" fill="hold" grpId="0" nodeType="withEffect">
                                  <p:stCondLst>
                                    <p:cond delay="0"/>
                                  </p:stCondLst>
                                  <p:childTnLst>
                                    <p:anim calcmode="lin" valueType="num">
                                      <p:cBhvr>
                                        <p:cTn id="116" dur="500"/>
                                        <p:tgtEl>
                                          <p:spTgt spid="22"/>
                                        </p:tgtEl>
                                        <p:attrNameLst>
                                          <p:attrName>ppt_w</p:attrName>
                                        </p:attrNameLst>
                                      </p:cBhvr>
                                      <p:tavLst>
                                        <p:tav tm="0">
                                          <p:val>
                                            <p:strVal val="ppt_w"/>
                                          </p:val>
                                        </p:tav>
                                        <p:tav tm="100000">
                                          <p:val>
                                            <p:fltVal val="0"/>
                                          </p:val>
                                        </p:tav>
                                      </p:tavLst>
                                    </p:anim>
                                    <p:anim calcmode="lin" valueType="num">
                                      <p:cBhvr>
                                        <p:cTn id="117" dur="500"/>
                                        <p:tgtEl>
                                          <p:spTgt spid="22"/>
                                        </p:tgtEl>
                                        <p:attrNameLst>
                                          <p:attrName>ppt_h</p:attrName>
                                        </p:attrNameLst>
                                      </p:cBhvr>
                                      <p:tavLst>
                                        <p:tav tm="0">
                                          <p:val>
                                            <p:strVal val="ppt_h"/>
                                          </p:val>
                                        </p:tav>
                                        <p:tav tm="100000">
                                          <p:val>
                                            <p:fltVal val="0"/>
                                          </p:val>
                                        </p:tav>
                                      </p:tavLst>
                                    </p:anim>
                                    <p:animEffect transition="out" filter="fade">
                                      <p:cBhvr>
                                        <p:cTn id="118" dur="500"/>
                                        <p:tgtEl>
                                          <p:spTgt spid="22"/>
                                        </p:tgtEl>
                                      </p:cBhvr>
                                    </p:animEffect>
                                    <p:set>
                                      <p:cBhvr>
                                        <p:cTn id="119" dur="1" fill="hold">
                                          <p:stCondLst>
                                            <p:cond delay="499"/>
                                          </p:stCondLst>
                                        </p:cTn>
                                        <p:tgtEl>
                                          <p:spTgt spid="22"/>
                                        </p:tgtEl>
                                        <p:attrNameLst>
                                          <p:attrName>style.visibility</p:attrName>
                                        </p:attrNameLst>
                                      </p:cBhvr>
                                      <p:to>
                                        <p:strVal val="hidden"/>
                                      </p:to>
                                    </p:set>
                                  </p:childTnLst>
                                </p:cTn>
                              </p:par>
                              <p:par>
                                <p:cTn id="120" presetID="53" presetClass="exit" presetSubtype="0" fill="hold" grpId="1" nodeType="withEffect">
                                  <p:stCondLst>
                                    <p:cond delay="0"/>
                                  </p:stCondLst>
                                  <p:iterate type="lt">
                                    <p:tmPct val="0"/>
                                  </p:iterate>
                                  <p:childTnLst>
                                    <p:anim calcmode="lin" valueType="num">
                                      <p:cBhvr>
                                        <p:cTn id="121" dur="500"/>
                                        <p:tgtEl>
                                          <p:spTgt spid="24"/>
                                        </p:tgtEl>
                                        <p:attrNameLst>
                                          <p:attrName>ppt_w</p:attrName>
                                        </p:attrNameLst>
                                      </p:cBhvr>
                                      <p:tavLst>
                                        <p:tav tm="0">
                                          <p:val>
                                            <p:strVal val="ppt_w"/>
                                          </p:val>
                                        </p:tav>
                                        <p:tav tm="100000">
                                          <p:val>
                                            <p:fltVal val="0"/>
                                          </p:val>
                                        </p:tav>
                                      </p:tavLst>
                                    </p:anim>
                                    <p:anim calcmode="lin" valueType="num">
                                      <p:cBhvr>
                                        <p:cTn id="122" dur="500"/>
                                        <p:tgtEl>
                                          <p:spTgt spid="24"/>
                                        </p:tgtEl>
                                        <p:attrNameLst>
                                          <p:attrName>ppt_h</p:attrName>
                                        </p:attrNameLst>
                                      </p:cBhvr>
                                      <p:tavLst>
                                        <p:tav tm="0">
                                          <p:val>
                                            <p:strVal val="ppt_h"/>
                                          </p:val>
                                        </p:tav>
                                        <p:tav tm="100000">
                                          <p:val>
                                            <p:fltVal val="0"/>
                                          </p:val>
                                        </p:tav>
                                      </p:tavLst>
                                    </p:anim>
                                    <p:animEffect transition="out" filter="fade">
                                      <p:cBhvr>
                                        <p:cTn id="123" dur="500"/>
                                        <p:tgtEl>
                                          <p:spTgt spid="24"/>
                                        </p:tgtEl>
                                      </p:cBhvr>
                                    </p:animEffect>
                                    <p:set>
                                      <p:cBhvr>
                                        <p:cTn id="124" dur="1" fill="hold">
                                          <p:stCondLst>
                                            <p:cond delay="499"/>
                                          </p:stCondLst>
                                        </p:cTn>
                                        <p:tgtEl>
                                          <p:spTgt spid="24"/>
                                        </p:tgtEl>
                                        <p:attrNameLst>
                                          <p:attrName>style.visibility</p:attrName>
                                        </p:attrNameLst>
                                      </p:cBhvr>
                                      <p:to>
                                        <p:strVal val="hidden"/>
                                      </p:to>
                                    </p:set>
                                  </p:childTnLst>
                                </p:cTn>
                              </p:par>
                              <p:par>
                                <p:cTn id="125" presetID="53" presetClass="exit" presetSubtype="0" fill="hold" grpId="1" nodeType="withEffect">
                                  <p:stCondLst>
                                    <p:cond delay="0"/>
                                  </p:stCondLst>
                                  <p:iterate type="lt">
                                    <p:tmPct val="0"/>
                                  </p:iterate>
                                  <p:childTnLst>
                                    <p:anim calcmode="lin" valueType="num">
                                      <p:cBhvr>
                                        <p:cTn id="126" dur="500"/>
                                        <p:tgtEl>
                                          <p:spTgt spid="25"/>
                                        </p:tgtEl>
                                        <p:attrNameLst>
                                          <p:attrName>ppt_w</p:attrName>
                                        </p:attrNameLst>
                                      </p:cBhvr>
                                      <p:tavLst>
                                        <p:tav tm="0">
                                          <p:val>
                                            <p:strVal val="ppt_w"/>
                                          </p:val>
                                        </p:tav>
                                        <p:tav tm="100000">
                                          <p:val>
                                            <p:fltVal val="0"/>
                                          </p:val>
                                        </p:tav>
                                      </p:tavLst>
                                    </p:anim>
                                    <p:anim calcmode="lin" valueType="num">
                                      <p:cBhvr>
                                        <p:cTn id="127" dur="500"/>
                                        <p:tgtEl>
                                          <p:spTgt spid="25"/>
                                        </p:tgtEl>
                                        <p:attrNameLst>
                                          <p:attrName>ppt_h</p:attrName>
                                        </p:attrNameLst>
                                      </p:cBhvr>
                                      <p:tavLst>
                                        <p:tav tm="0">
                                          <p:val>
                                            <p:strVal val="ppt_h"/>
                                          </p:val>
                                        </p:tav>
                                        <p:tav tm="100000">
                                          <p:val>
                                            <p:fltVal val="0"/>
                                          </p:val>
                                        </p:tav>
                                      </p:tavLst>
                                    </p:anim>
                                    <p:animEffect transition="out" filter="fade">
                                      <p:cBhvr>
                                        <p:cTn id="128" dur="500"/>
                                        <p:tgtEl>
                                          <p:spTgt spid="25"/>
                                        </p:tgtEl>
                                      </p:cBhvr>
                                    </p:animEffect>
                                    <p:set>
                                      <p:cBhvr>
                                        <p:cTn id="129" dur="1" fill="hold">
                                          <p:stCondLst>
                                            <p:cond delay="499"/>
                                          </p:stCondLst>
                                        </p:cTn>
                                        <p:tgtEl>
                                          <p:spTgt spid="25"/>
                                        </p:tgtEl>
                                        <p:attrNameLst>
                                          <p:attrName>style.visibility</p:attrName>
                                        </p:attrNameLst>
                                      </p:cBhvr>
                                      <p:to>
                                        <p:strVal val="hidden"/>
                                      </p:to>
                                    </p:set>
                                  </p:childTnLst>
                                </p:cTn>
                              </p:par>
                              <p:par>
                                <p:cTn id="130" presetID="53" presetClass="exit" presetSubtype="0" fill="hold" grpId="1" nodeType="withEffect">
                                  <p:stCondLst>
                                    <p:cond delay="0"/>
                                  </p:stCondLst>
                                  <p:iterate type="lt">
                                    <p:tmPct val="0"/>
                                  </p:iterate>
                                  <p:childTnLst>
                                    <p:anim calcmode="lin" valueType="num">
                                      <p:cBhvr>
                                        <p:cTn id="131" dur="500"/>
                                        <p:tgtEl>
                                          <p:spTgt spid="26"/>
                                        </p:tgtEl>
                                        <p:attrNameLst>
                                          <p:attrName>ppt_w</p:attrName>
                                        </p:attrNameLst>
                                      </p:cBhvr>
                                      <p:tavLst>
                                        <p:tav tm="0">
                                          <p:val>
                                            <p:strVal val="ppt_w"/>
                                          </p:val>
                                        </p:tav>
                                        <p:tav tm="100000">
                                          <p:val>
                                            <p:fltVal val="0"/>
                                          </p:val>
                                        </p:tav>
                                      </p:tavLst>
                                    </p:anim>
                                    <p:anim calcmode="lin" valueType="num">
                                      <p:cBhvr>
                                        <p:cTn id="132" dur="500"/>
                                        <p:tgtEl>
                                          <p:spTgt spid="26"/>
                                        </p:tgtEl>
                                        <p:attrNameLst>
                                          <p:attrName>ppt_h</p:attrName>
                                        </p:attrNameLst>
                                      </p:cBhvr>
                                      <p:tavLst>
                                        <p:tav tm="0">
                                          <p:val>
                                            <p:strVal val="ppt_h"/>
                                          </p:val>
                                        </p:tav>
                                        <p:tav tm="100000">
                                          <p:val>
                                            <p:fltVal val="0"/>
                                          </p:val>
                                        </p:tav>
                                      </p:tavLst>
                                    </p:anim>
                                    <p:animEffect transition="out" filter="fade">
                                      <p:cBhvr>
                                        <p:cTn id="133" dur="500"/>
                                        <p:tgtEl>
                                          <p:spTgt spid="26"/>
                                        </p:tgtEl>
                                      </p:cBhvr>
                                    </p:animEffect>
                                    <p:set>
                                      <p:cBhvr>
                                        <p:cTn id="134" dur="1" fill="hold">
                                          <p:stCondLst>
                                            <p:cond delay="499"/>
                                          </p:stCondLst>
                                        </p:cTn>
                                        <p:tgtEl>
                                          <p:spTgt spid="26"/>
                                        </p:tgtEl>
                                        <p:attrNameLst>
                                          <p:attrName>style.visibility</p:attrName>
                                        </p:attrNameLst>
                                      </p:cBhvr>
                                      <p:to>
                                        <p:strVal val="hidden"/>
                                      </p:to>
                                    </p:set>
                                  </p:childTnLst>
                                </p:cTn>
                              </p:par>
                              <p:par>
                                <p:cTn id="135" presetID="53" presetClass="exit" presetSubtype="0" fill="hold" grpId="1" nodeType="withEffect">
                                  <p:stCondLst>
                                    <p:cond delay="0"/>
                                  </p:stCondLst>
                                  <p:iterate type="lt">
                                    <p:tmPct val="0"/>
                                  </p:iterate>
                                  <p:childTnLst>
                                    <p:anim calcmode="lin" valueType="num">
                                      <p:cBhvr>
                                        <p:cTn id="136" dur="500"/>
                                        <p:tgtEl>
                                          <p:spTgt spid="27"/>
                                        </p:tgtEl>
                                        <p:attrNameLst>
                                          <p:attrName>ppt_w</p:attrName>
                                        </p:attrNameLst>
                                      </p:cBhvr>
                                      <p:tavLst>
                                        <p:tav tm="0">
                                          <p:val>
                                            <p:strVal val="ppt_w"/>
                                          </p:val>
                                        </p:tav>
                                        <p:tav tm="100000">
                                          <p:val>
                                            <p:fltVal val="0"/>
                                          </p:val>
                                        </p:tav>
                                      </p:tavLst>
                                    </p:anim>
                                    <p:anim calcmode="lin" valueType="num">
                                      <p:cBhvr>
                                        <p:cTn id="137" dur="500"/>
                                        <p:tgtEl>
                                          <p:spTgt spid="27"/>
                                        </p:tgtEl>
                                        <p:attrNameLst>
                                          <p:attrName>ppt_h</p:attrName>
                                        </p:attrNameLst>
                                      </p:cBhvr>
                                      <p:tavLst>
                                        <p:tav tm="0">
                                          <p:val>
                                            <p:strVal val="ppt_h"/>
                                          </p:val>
                                        </p:tav>
                                        <p:tav tm="100000">
                                          <p:val>
                                            <p:fltVal val="0"/>
                                          </p:val>
                                        </p:tav>
                                      </p:tavLst>
                                    </p:anim>
                                    <p:animEffect transition="out" filter="fade">
                                      <p:cBhvr>
                                        <p:cTn id="138" dur="500"/>
                                        <p:tgtEl>
                                          <p:spTgt spid="27"/>
                                        </p:tgtEl>
                                      </p:cBhvr>
                                    </p:animEffect>
                                    <p:set>
                                      <p:cBhvr>
                                        <p:cTn id="139" dur="1" fill="hold">
                                          <p:stCondLst>
                                            <p:cond delay="499"/>
                                          </p:stCondLst>
                                        </p:cTn>
                                        <p:tgtEl>
                                          <p:spTgt spid="27"/>
                                        </p:tgtEl>
                                        <p:attrNameLst>
                                          <p:attrName>style.visibility</p:attrName>
                                        </p:attrNameLst>
                                      </p:cBhvr>
                                      <p:to>
                                        <p:strVal val="hidden"/>
                                      </p:to>
                                    </p:set>
                                  </p:childTnLst>
                                </p:cTn>
                              </p:par>
                              <p:par>
                                <p:cTn id="140" presetID="53" presetClass="exit" presetSubtype="0" fill="hold" grpId="0" nodeType="withEffect">
                                  <p:stCondLst>
                                    <p:cond delay="0"/>
                                  </p:stCondLst>
                                  <p:childTnLst>
                                    <p:anim calcmode="lin" valueType="num">
                                      <p:cBhvr>
                                        <p:cTn id="141" dur="500"/>
                                        <p:tgtEl>
                                          <p:spTgt spid="31"/>
                                        </p:tgtEl>
                                        <p:attrNameLst>
                                          <p:attrName>ppt_w</p:attrName>
                                        </p:attrNameLst>
                                      </p:cBhvr>
                                      <p:tavLst>
                                        <p:tav tm="0">
                                          <p:val>
                                            <p:strVal val="ppt_w"/>
                                          </p:val>
                                        </p:tav>
                                        <p:tav tm="100000">
                                          <p:val>
                                            <p:fltVal val="0"/>
                                          </p:val>
                                        </p:tav>
                                      </p:tavLst>
                                    </p:anim>
                                    <p:anim calcmode="lin" valueType="num">
                                      <p:cBhvr>
                                        <p:cTn id="142" dur="500"/>
                                        <p:tgtEl>
                                          <p:spTgt spid="31"/>
                                        </p:tgtEl>
                                        <p:attrNameLst>
                                          <p:attrName>ppt_h</p:attrName>
                                        </p:attrNameLst>
                                      </p:cBhvr>
                                      <p:tavLst>
                                        <p:tav tm="0">
                                          <p:val>
                                            <p:strVal val="ppt_h"/>
                                          </p:val>
                                        </p:tav>
                                        <p:tav tm="100000">
                                          <p:val>
                                            <p:fltVal val="0"/>
                                          </p:val>
                                        </p:tav>
                                      </p:tavLst>
                                    </p:anim>
                                    <p:animEffect transition="out" filter="fade">
                                      <p:cBhvr>
                                        <p:cTn id="143" dur="500"/>
                                        <p:tgtEl>
                                          <p:spTgt spid="31"/>
                                        </p:tgtEl>
                                      </p:cBhvr>
                                    </p:animEffect>
                                    <p:set>
                                      <p:cBhvr>
                                        <p:cTn id="144" dur="1" fill="hold">
                                          <p:stCondLst>
                                            <p:cond delay="499"/>
                                          </p:stCondLst>
                                        </p:cTn>
                                        <p:tgtEl>
                                          <p:spTgt spid="31"/>
                                        </p:tgtEl>
                                        <p:attrNameLst>
                                          <p:attrName>style.visibility</p:attrName>
                                        </p:attrNameLst>
                                      </p:cBhvr>
                                      <p:to>
                                        <p:strVal val="hidden"/>
                                      </p:to>
                                    </p:set>
                                  </p:childTnLst>
                                </p:cTn>
                              </p:par>
                              <p:par>
                                <p:cTn id="145" presetID="53" presetClass="exit" presetSubtype="0" fill="hold" grpId="0" nodeType="withEffect">
                                  <p:stCondLst>
                                    <p:cond delay="0"/>
                                  </p:stCondLst>
                                  <p:childTnLst>
                                    <p:anim calcmode="lin" valueType="num">
                                      <p:cBhvr>
                                        <p:cTn id="146" dur="500"/>
                                        <p:tgtEl>
                                          <p:spTgt spid="32"/>
                                        </p:tgtEl>
                                        <p:attrNameLst>
                                          <p:attrName>ppt_w</p:attrName>
                                        </p:attrNameLst>
                                      </p:cBhvr>
                                      <p:tavLst>
                                        <p:tav tm="0">
                                          <p:val>
                                            <p:strVal val="ppt_w"/>
                                          </p:val>
                                        </p:tav>
                                        <p:tav tm="100000">
                                          <p:val>
                                            <p:fltVal val="0"/>
                                          </p:val>
                                        </p:tav>
                                      </p:tavLst>
                                    </p:anim>
                                    <p:anim calcmode="lin" valueType="num">
                                      <p:cBhvr>
                                        <p:cTn id="147" dur="500"/>
                                        <p:tgtEl>
                                          <p:spTgt spid="32"/>
                                        </p:tgtEl>
                                        <p:attrNameLst>
                                          <p:attrName>ppt_h</p:attrName>
                                        </p:attrNameLst>
                                      </p:cBhvr>
                                      <p:tavLst>
                                        <p:tav tm="0">
                                          <p:val>
                                            <p:strVal val="ppt_h"/>
                                          </p:val>
                                        </p:tav>
                                        <p:tav tm="100000">
                                          <p:val>
                                            <p:fltVal val="0"/>
                                          </p:val>
                                        </p:tav>
                                      </p:tavLst>
                                    </p:anim>
                                    <p:animEffect transition="out" filter="fade">
                                      <p:cBhvr>
                                        <p:cTn id="148" dur="500"/>
                                        <p:tgtEl>
                                          <p:spTgt spid="32"/>
                                        </p:tgtEl>
                                      </p:cBhvr>
                                    </p:animEffect>
                                    <p:set>
                                      <p:cBhvr>
                                        <p:cTn id="149" dur="1" fill="hold">
                                          <p:stCondLst>
                                            <p:cond delay="499"/>
                                          </p:stCondLst>
                                        </p:cTn>
                                        <p:tgtEl>
                                          <p:spTgt spid="32"/>
                                        </p:tgtEl>
                                        <p:attrNameLst>
                                          <p:attrName>style.visibility</p:attrName>
                                        </p:attrNameLst>
                                      </p:cBhvr>
                                      <p:to>
                                        <p:strVal val="hidden"/>
                                      </p:to>
                                    </p:set>
                                  </p:childTnLst>
                                </p:cTn>
                              </p:par>
                              <p:par>
                                <p:cTn id="150" presetID="53" presetClass="exit" presetSubtype="0" fill="hold" grpId="0" nodeType="withEffect">
                                  <p:stCondLst>
                                    <p:cond delay="0"/>
                                  </p:stCondLst>
                                  <p:childTnLst>
                                    <p:anim calcmode="lin" valueType="num">
                                      <p:cBhvr>
                                        <p:cTn id="151" dur="500"/>
                                        <p:tgtEl>
                                          <p:spTgt spid="33"/>
                                        </p:tgtEl>
                                        <p:attrNameLst>
                                          <p:attrName>ppt_w</p:attrName>
                                        </p:attrNameLst>
                                      </p:cBhvr>
                                      <p:tavLst>
                                        <p:tav tm="0">
                                          <p:val>
                                            <p:strVal val="ppt_w"/>
                                          </p:val>
                                        </p:tav>
                                        <p:tav tm="100000">
                                          <p:val>
                                            <p:fltVal val="0"/>
                                          </p:val>
                                        </p:tav>
                                      </p:tavLst>
                                    </p:anim>
                                    <p:anim calcmode="lin" valueType="num">
                                      <p:cBhvr>
                                        <p:cTn id="152" dur="500"/>
                                        <p:tgtEl>
                                          <p:spTgt spid="33"/>
                                        </p:tgtEl>
                                        <p:attrNameLst>
                                          <p:attrName>ppt_h</p:attrName>
                                        </p:attrNameLst>
                                      </p:cBhvr>
                                      <p:tavLst>
                                        <p:tav tm="0">
                                          <p:val>
                                            <p:strVal val="ppt_h"/>
                                          </p:val>
                                        </p:tav>
                                        <p:tav tm="100000">
                                          <p:val>
                                            <p:fltVal val="0"/>
                                          </p:val>
                                        </p:tav>
                                      </p:tavLst>
                                    </p:anim>
                                    <p:animEffect transition="out" filter="fade">
                                      <p:cBhvr>
                                        <p:cTn id="153" dur="500"/>
                                        <p:tgtEl>
                                          <p:spTgt spid="33"/>
                                        </p:tgtEl>
                                      </p:cBhvr>
                                    </p:animEffect>
                                    <p:set>
                                      <p:cBhvr>
                                        <p:cTn id="154" dur="1" fill="hold">
                                          <p:stCondLst>
                                            <p:cond delay="499"/>
                                          </p:stCondLst>
                                        </p:cTn>
                                        <p:tgtEl>
                                          <p:spTgt spid="33"/>
                                        </p:tgtEl>
                                        <p:attrNameLst>
                                          <p:attrName>style.visibility</p:attrName>
                                        </p:attrNameLst>
                                      </p:cBhvr>
                                      <p:to>
                                        <p:strVal val="hidden"/>
                                      </p:to>
                                    </p:set>
                                  </p:childTnLst>
                                </p:cTn>
                              </p:par>
                              <p:par>
                                <p:cTn id="155" presetID="53" presetClass="exit" presetSubtype="0" fill="hold" grpId="1" nodeType="withEffect">
                                  <p:stCondLst>
                                    <p:cond delay="0"/>
                                  </p:stCondLst>
                                  <p:iterate type="lt">
                                    <p:tmPct val="0"/>
                                  </p:iterate>
                                  <p:childTnLst>
                                    <p:anim calcmode="lin" valueType="num">
                                      <p:cBhvr>
                                        <p:cTn id="156" dur="500"/>
                                        <p:tgtEl>
                                          <p:spTgt spid="23"/>
                                        </p:tgtEl>
                                        <p:attrNameLst>
                                          <p:attrName>ppt_w</p:attrName>
                                        </p:attrNameLst>
                                      </p:cBhvr>
                                      <p:tavLst>
                                        <p:tav tm="0">
                                          <p:val>
                                            <p:strVal val="ppt_w"/>
                                          </p:val>
                                        </p:tav>
                                        <p:tav tm="100000">
                                          <p:val>
                                            <p:fltVal val="0"/>
                                          </p:val>
                                        </p:tav>
                                      </p:tavLst>
                                    </p:anim>
                                    <p:anim calcmode="lin" valueType="num">
                                      <p:cBhvr>
                                        <p:cTn id="157" dur="500"/>
                                        <p:tgtEl>
                                          <p:spTgt spid="23"/>
                                        </p:tgtEl>
                                        <p:attrNameLst>
                                          <p:attrName>ppt_h</p:attrName>
                                        </p:attrNameLst>
                                      </p:cBhvr>
                                      <p:tavLst>
                                        <p:tav tm="0">
                                          <p:val>
                                            <p:strVal val="ppt_h"/>
                                          </p:val>
                                        </p:tav>
                                        <p:tav tm="100000">
                                          <p:val>
                                            <p:fltVal val="0"/>
                                          </p:val>
                                        </p:tav>
                                      </p:tavLst>
                                    </p:anim>
                                    <p:animEffect transition="out" filter="fade">
                                      <p:cBhvr>
                                        <p:cTn id="158" dur="500"/>
                                        <p:tgtEl>
                                          <p:spTgt spid="23"/>
                                        </p:tgtEl>
                                      </p:cBhvr>
                                    </p:animEffect>
                                    <p:set>
                                      <p:cBhvr>
                                        <p:cTn id="159" dur="1" fill="hold">
                                          <p:stCondLst>
                                            <p:cond delay="499"/>
                                          </p:stCondLst>
                                        </p:cTn>
                                        <p:tgtEl>
                                          <p:spTgt spid="23"/>
                                        </p:tgtEl>
                                        <p:attrNameLst>
                                          <p:attrName>style.visibility</p:attrName>
                                        </p:attrNameLst>
                                      </p:cBhvr>
                                      <p:to>
                                        <p:strVal val="hidden"/>
                                      </p:to>
                                    </p:set>
                                  </p:childTnLst>
                                </p:cTn>
                              </p:par>
                              <p:par>
                                <p:cTn id="160" presetID="53" presetClass="exit" presetSubtype="0" fill="hold" grpId="1" nodeType="withEffect">
                                  <p:stCondLst>
                                    <p:cond delay="0"/>
                                  </p:stCondLst>
                                  <p:iterate type="lt">
                                    <p:tmPct val="0"/>
                                  </p:iterate>
                                  <p:childTnLst>
                                    <p:anim calcmode="lin" valueType="num">
                                      <p:cBhvr>
                                        <p:cTn id="161" dur="500"/>
                                        <p:tgtEl>
                                          <p:spTgt spid="28"/>
                                        </p:tgtEl>
                                        <p:attrNameLst>
                                          <p:attrName>ppt_w</p:attrName>
                                        </p:attrNameLst>
                                      </p:cBhvr>
                                      <p:tavLst>
                                        <p:tav tm="0">
                                          <p:val>
                                            <p:strVal val="ppt_w"/>
                                          </p:val>
                                        </p:tav>
                                        <p:tav tm="100000">
                                          <p:val>
                                            <p:fltVal val="0"/>
                                          </p:val>
                                        </p:tav>
                                      </p:tavLst>
                                    </p:anim>
                                    <p:anim calcmode="lin" valueType="num">
                                      <p:cBhvr>
                                        <p:cTn id="162" dur="500"/>
                                        <p:tgtEl>
                                          <p:spTgt spid="28"/>
                                        </p:tgtEl>
                                        <p:attrNameLst>
                                          <p:attrName>ppt_h</p:attrName>
                                        </p:attrNameLst>
                                      </p:cBhvr>
                                      <p:tavLst>
                                        <p:tav tm="0">
                                          <p:val>
                                            <p:strVal val="ppt_h"/>
                                          </p:val>
                                        </p:tav>
                                        <p:tav tm="100000">
                                          <p:val>
                                            <p:fltVal val="0"/>
                                          </p:val>
                                        </p:tav>
                                      </p:tavLst>
                                    </p:anim>
                                    <p:animEffect transition="out" filter="fade">
                                      <p:cBhvr>
                                        <p:cTn id="163" dur="500"/>
                                        <p:tgtEl>
                                          <p:spTgt spid="28"/>
                                        </p:tgtEl>
                                      </p:cBhvr>
                                    </p:animEffect>
                                    <p:set>
                                      <p:cBhvr>
                                        <p:cTn id="164" dur="1" fill="hold">
                                          <p:stCondLst>
                                            <p:cond delay="499"/>
                                          </p:stCondLst>
                                        </p:cTn>
                                        <p:tgtEl>
                                          <p:spTgt spid="28"/>
                                        </p:tgtEl>
                                        <p:attrNameLst>
                                          <p:attrName>style.visibility</p:attrName>
                                        </p:attrNameLst>
                                      </p:cBhvr>
                                      <p:to>
                                        <p:strVal val="hidden"/>
                                      </p:to>
                                    </p:set>
                                  </p:childTnLst>
                                </p:cTn>
                              </p:par>
                              <p:par>
                                <p:cTn id="165" presetID="53" presetClass="exit" presetSubtype="0" fill="hold" grpId="1" nodeType="withEffect">
                                  <p:stCondLst>
                                    <p:cond delay="0"/>
                                  </p:stCondLst>
                                  <p:iterate type="lt">
                                    <p:tmPct val="0"/>
                                  </p:iterate>
                                  <p:childTnLst>
                                    <p:anim calcmode="lin" valueType="num">
                                      <p:cBhvr>
                                        <p:cTn id="166" dur="500"/>
                                        <p:tgtEl>
                                          <p:spTgt spid="29"/>
                                        </p:tgtEl>
                                        <p:attrNameLst>
                                          <p:attrName>ppt_w</p:attrName>
                                        </p:attrNameLst>
                                      </p:cBhvr>
                                      <p:tavLst>
                                        <p:tav tm="0">
                                          <p:val>
                                            <p:strVal val="ppt_w"/>
                                          </p:val>
                                        </p:tav>
                                        <p:tav tm="100000">
                                          <p:val>
                                            <p:fltVal val="0"/>
                                          </p:val>
                                        </p:tav>
                                      </p:tavLst>
                                    </p:anim>
                                    <p:anim calcmode="lin" valueType="num">
                                      <p:cBhvr>
                                        <p:cTn id="167" dur="500"/>
                                        <p:tgtEl>
                                          <p:spTgt spid="29"/>
                                        </p:tgtEl>
                                        <p:attrNameLst>
                                          <p:attrName>ppt_h</p:attrName>
                                        </p:attrNameLst>
                                      </p:cBhvr>
                                      <p:tavLst>
                                        <p:tav tm="0">
                                          <p:val>
                                            <p:strVal val="ppt_h"/>
                                          </p:val>
                                        </p:tav>
                                        <p:tav tm="100000">
                                          <p:val>
                                            <p:fltVal val="0"/>
                                          </p:val>
                                        </p:tav>
                                      </p:tavLst>
                                    </p:anim>
                                    <p:animEffect transition="out" filter="fade">
                                      <p:cBhvr>
                                        <p:cTn id="168" dur="500"/>
                                        <p:tgtEl>
                                          <p:spTgt spid="29"/>
                                        </p:tgtEl>
                                      </p:cBhvr>
                                    </p:animEffect>
                                    <p:set>
                                      <p:cBhvr>
                                        <p:cTn id="16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P spid="11" grpId="0"/>
      <p:bldP spid="17" grpId="0"/>
      <p:bldP spid="18" grpId="0"/>
      <p:bldP spid="19" grpId="0"/>
      <p:bldP spid="21" grpId="0"/>
      <p:bldP spid="21" grpId="1"/>
      <p:bldP spid="22" grpId="0"/>
      <p:bldP spid="24" grpId="0"/>
      <p:bldP spid="24" grpId="1"/>
      <p:bldP spid="25" grpId="0"/>
      <p:bldP spid="25" grpId="1"/>
      <p:bldP spid="26" grpId="0"/>
      <p:bldP spid="26" grpId="1"/>
      <p:bldP spid="27" grpId="0"/>
      <p:bldP spid="27" grpId="1"/>
      <p:bldP spid="31" grpId="0"/>
      <p:bldP spid="32" grpId="0"/>
      <p:bldP spid="33" grpId="0"/>
      <p:bldP spid="23" grpId="0"/>
      <p:bldP spid="23" grpId="1"/>
      <p:bldP spid="28" grpId="0"/>
      <p:bldP spid="28" grpId="1"/>
      <p:bldP spid="29" grpId="0"/>
      <p:bldP spid="2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7" name="Picture 5" descr="nhung-nam-ngo-dang-nho-trong-lich-su-nuoc-ta-7"/>
          <p:cNvPicPr>
            <a:picLocks noChangeAspect="1" noChangeArrowheads="1"/>
          </p:cNvPicPr>
          <p:nvPr/>
        </p:nvPicPr>
        <p:blipFill>
          <a:blip r:embed="rId2"/>
          <a:srcRect/>
          <a:stretch>
            <a:fillRect/>
          </a:stretch>
        </p:blipFill>
        <p:spPr bwMode="auto">
          <a:xfrm>
            <a:off x="228600" y="152400"/>
            <a:ext cx="8686800" cy="5486400"/>
          </a:xfrm>
          <a:prstGeom prst="rect">
            <a:avLst/>
          </a:prstGeom>
          <a:noFill/>
        </p:spPr>
      </p:pic>
      <p:sp>
        <p:nvSpPr>
          <p:cNvPr id="120838" name="Text Box 6"/>
          <p:cNvSpPr txBox="1">
            <a:spLocks noChangeArrowheads="1"/>
          </p:cNvSpPr>
          <p:nvPr/>
        </p:nvSpPr>
        <p:spPr bwMode="auto">
          <a:xfrm>
            <a:off x="228600" y="5844570"/>
            <a:ext cx="8686800" cy="7848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ct val="50000"/>
              </a:spcBef>
              <a:spcAft>
                <a:spcPts val="0"/>
              </a:spcAft>
            </a:pPr>
            <a:r>
              <a:rPr lang="en-US" b="1">
                <a:solidFill>
                  <a:srgbClr val="FF0000"/>
                </a:solidFill>
                <a:latin typeface="Times New Roman" pitchFamily="18" charset="0"/>
              </a:rPr>
              <a:t>Lá cờ "Quyết chiến, Quyết thắng" tung bay trên nóc hầm Chỉ huy</a:t>
            </a:r>
          </a:p>
          <a:p>
            <a:pPr algn="ctr" fontAlgn="auto">
              <a:spcBef>
                <a:spcPct val="50000"/>
              </a:spcBef>
              <a:spcAft>
                <a:spcPts val="0"/>
              </a:spcAft>
            </a:pPr>
            <a:r>
              <a:rPr lang="en-US" b="1">
                <a:solidFill>
                  <a:srgbClr val="FF0000"/>
                </a:solidFill>
                <a:latin typeface="Times New Roman" pitchFamily="18" charset="0"/>
              </a:rPr>
              <a:t>báo hiệu Chiến dịch Điện Biên Phủ toàn thắng </a:t>
            </a:r>
          </a:p>
        </p:txBody>
      </p:sp>
    </p:spTree>
    <p:extLst>
      <p:ext uri="{BB962C8B-B14F-4D97-AF65-F5344CB8AC3E}">
        <p14:creationId xmlns:p14="http://schemas.microsoft.com/office/powerpoint/2010/main" val="781956025"/>
      </p:ext>
    </p:extLst>
  </p:cSld>
  <p:clrMapOvr>
    <a:masterClrMapping/>
  </p:clrMapOvr>
  <p:transition advTm="18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0837"/>
                                        </p:tgtEl>
                                        <p:attrNameLst>
                                          <p:attrName>style.visibility</p:attrName>
                                        </p:attrNameLst>
                                      </p:cBhvr>
                                      <p:to>
                                        <p:strVal val="visible"/>
                                      </p:to>
                                    </p:set>
                                    <p:anim calcmode="lin" valueType="num">
                                      <p:cBhvr>
                                        <p:cTn id="7" dur="500" fill="hold"/>
                                        <p:tgtEl>
                                          <p:spTgt spid="120837"/>
                                        </p:tgtEl>
                                        <p:attrNameLst>
                                          <p:attrName>ppt_w</p:attrName>
                                        </p:attrNameLst>
                                      </p:cBhvr>
                                      <p:tavLst>
                                        <p:tav tm="0">
                                          <p:val>
                                            <p:fltVal val="0"/>
                                          </p:val>
                                        </p:tav>
                                        <p:tav tm="100000">
                                          <p:val>
                                            <p:strVal val="#ppt_w"/>
                                          </p:val>
                                        </p:tav>
                                      </p:tavLst>
                                    </p:anim>
                                    <p:anim calcmode="lin" valueType="num">
                                      <p:cBhvr>
                                        <p:cTn id="8" dur="500" fill="hold"/>
                                        <p:tgtEl>
                                          <p:spTgt spid="12083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20838"/>
                                        </p:tgtEl>
                                        <p:attrNameLst>
                                          <p:attrName>style.visibility</p:attrName>
                                        </p:attrNameLst>
                                      </p:cBhvr>
                                      <p:to>
                                        <p:strVal val="visible"/>
                                      </p:to>
                                    </p:set>
                                    <p:anim calcmode="lin" valueType="num">
                                      <p:cBhvr>
                                        <p:cTn id="11" dur="500" fill="hold"/>
                                        <p:tgtEl>
                                          <p:spTgt spid="120838"/>
                                        </p:tgtEl>
                                        <p:attrNameLst>
                                          <p:attrName>ppt_w</p:attrName>
                                        </p:attrNameLst>
                                      </p:cBhvr>
                                      <p:tavLst>
                                        <p:tav tm="0">
                                          <p:val>
                                            <p:fltVal val="0"/>
                                          </p:val>
                                        </p:tav>
                                        <p:tav tm="100000">
                                          <p:val>
                                            <p:strVal val="#ppt_w"/>
                                          </p:val>
                                        </p:tav>
                                      </p:tavLst>
                                    </p:anim>
                                    <p:anim calcmode="lin" valueType="num">
                                      <p:cBhvr>
                                        <p:cTn id="12" dur="500" fill="hold"/>
                                        <p:tgtEl>
                                          <p:spTgt spid="1208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8"/>
          <p:cNvSpPr txBox="1">
            <a:spLocks/>
          </p:cNvSpPr>
          <p:nvPr/>
        </p:nvSpPr>
        <p:spPr bwMode="auto">
          <a:xfrm>
            <a:off x="-32210" y="344813"/>
            <a:ext cx="9123273" cy="3904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400" b="1" u="sng" kern="0" dirty="0">
                <a:solidFill>
                  <a:srgbClr val="FF0066"/>
                </a:solidFill>
                <a:latin typeface="Times New Roman" pitchFamily="18" charset="0"/>
                <a:cs typeface="Times New Roman" pitchFamily="18" charset="0"/>
              </a:rPr>
              <a:t/>
            </a:r>
            <a:br>
              <a:rPr lang="en-US" sz="2400" b="1" u="sng" kern="0" dirty="0">
                <a:solidFill>
                  <a:srgbClr val="FF0066"/>
                </a:solidFill>
                <a:latin typeface="Times New Roman" pitchFamily="18" charset="0"/>
                <a:cs typeface="Times New Roman" pitchFamily="18" charset="0"/>
              </a:rPr>
            </a:br>
            <a:r>
              <a:rPr lang="en-US" sz="2800" b="1" kern="0" dirty="0">
                <a:solidFill>
                  <a:srgbClr val="FF0000"/>
                </a:solidFill>
                <a:latin typeface="Times New Roman" pitchFamily="18" charset="0"/>
                <a:cs typeface="Times New Roman" pitchFamily="18" charset="0"/>
              </a:rPr>
              <a:t>II. </a:t>
            </a:r>
            <a:r>
              <a:rPr lang="en-US" sz="2800" b="1" kern="0" dirty="0" err="1">
                <a:solidFill>
                  <a:srgbClr val="FF0000"/>
                </a:solidFill>
                <a:latin typeface="Times New Roman" pitchFamily="18" charset="0"/>
                <a:cs typeface="Times New Roman" pitchFamily="18" charset="0"/>
              </a:rPr>
              <a:t>Cuộc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công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lược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Đông</a:t>
            </a:r>
            <a:r>
              <a:rPr lang="en-US" sz="2800" b="1" kern="0" dirty="0">
                <a:solidFill>
                  <a:srgbClr val="FF0000"/>
                </a:solidFill>
                <a:latin typeface="Times New Roman" pitchFamily="18" charset="0"/>
                <a:cs typeface="Times New Roman" pitchFamily="18" charset="0"/>
              </a:rPr>
              <a:t> – </a:t>
            </a:r>
            <a:r>
              <a:rPr lang="en-US" sz="2800" b="1" kern="0" dirty="0" err="1">
                <a:solidFill>
                  <a:srgbClr val="FF0000"/>
                </a:solidFill>
                <a:latin typeface="Times New Roman" pitchFamily="18" charset="0"/>
                <a:cs typeface="Times New Roman" pitchFamily="18" charset="0"/>
              </a:rPr>
              <a:t>Xuân</a:t>
            </a:r>
            <a:r>
              <a:rPr lang="en-US" sz="2800" b="1" kern="0" dirty="0">
                <a:solidFill>
                  <a:srgbClr val="FF0000"/>
                </a:solidFill>
                <a:latin typeface="Times New Roman" pitchFamily="18" charset="0"/>
                <a:cs typeface="Times New Roman" pitchFamily="18" charset="0"/>
              </a:rPr>
              <a:t> 1953 – 1954 </a:t>
            </a:r>
            <a:r>
              <a:rPr lang="en-US" sz="2800" b="1" kern="0" dirty="0" err="1">
                <a:solidFill>
                  <a:srgbClr val="FF0000"/>
                </a:solidFill>
                <a:latin typeface="Times New Roman" pitchFamily="18" charset="0"/>
                <a:cs typeface="Times New Roman" pitchFamily="18" charset="0"/>
              </a:rPr>
              <a:t>và</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dịch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lịch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sử</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Điện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Biên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Phủ</a:t>
            </a:r>
            <a:r>
              <a:rPr lang="en-US" sz="2800" b="1" kern="0" dirty="0">
                <a:solidFill>
                  <a:srgbClr val="FF0000"/>
                </a:solidFill>
                <a:latin typeface="Times New Roman" pitchFamily="18" charset="0"/>
                <a:cs typeface="Times New Roman" pitchFamily="18" charset="0"/>
              </a:rPr>
              <a:t> 1954.</a:t>
            </a:r>
            <a:endParaRPr lang="vi-VN" sz="2800" kern="0" dirty="0">
              <a:solidFill>
                <a:srgbClr val="FF0000"/>
              </a:solidFill>
            </a:endParaRPr>
          </a:p>
        </p:txBody>
      </p:sp>
      <p:sp>
        <p:nvSpPr>
          <p:cNvPr id="2" name="Rectangle 1"/>
          <p:cNvSpPr/>
          <p:nvPr/>
        </p:nvSpPr>
        <p:spPr>
          <a:xfrm>
            <a:off x="28560" y="1296238"/>
            <a:ext cx="6296784" cy="461665"/>
          </a:xfrm>
          <a:prstGeom prst="rect">
            <a:avLst/>
          </a:prstGeom>
        </p:spPr>
        <p:txBody>
          <a:bodyPr wrap="square">
            <a:spAutoFit/>
          </a:bodyPr>
          <a:lstStyle/>
          <a:p>
            <a:r>
              <a:rPr lang="en-US" sz="2400" kern="0" dirty="0">
                <a:solidFill>
                  <a:srgbClr val="000000"/>
                </a:solidFill>
                <a:latin typeface="Arial"/>
                <a:cs typeface="Times New Roman" pitchFamily="18" charset="0"/>
              </a:rPr>
              <a:t>2. </a:t>
            </a:r>
            <a:r>
              <a:rPr lang="en-US" sz="2400" kern="0" dirty="0" err="1">
                <a:solidFill>
                  <a:srgbClr val="000000"/>
                </a:solidFill>
                <a:latin typeface="Arial"/>
                <a:cs typeface="Times New Roman" pitchFamily="18" charset="0"/>
              </a:rPr>
              <a:t>Chiến</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dịch</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lịch</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sử</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Điện</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Biên</a:t>
            </a:r>
            <a:r>
              <a:rPr lang="en-US" sz="2400" kern="0" dirty="0">
                <a:solidFill>
                  <a:srgbClr val="000000"/>
                </a:solidFill>
                <a:latin typeface="Arial"/>
                <a:cs typeface="Times New Roman" pitchFamily="18" charset="0"/>
              </a:rPr>
              <a:t> </a:t>
            </a:r>
            <a:r>
              <a:rPr lang="en-US" sz="2400" kern="0" dirty="0" err="1">
                <a:solidFill>
                  <a:srgbClr val="000000"/>
                </a:solidFill>
                <a:latin typeface="Arial"/>
                <a:cs typeface="Times New Roman" pitchFamily="18" charset="0"/>
              </a:rPr>
              <a:t>Phủ</a:t>
            </a:r>
            <a:r>
              <a:rPr lang="en-US" sz="2400" kern="0" dirty="0">
                <a:solidFill>
                  <a:srgbClr val="000000"/>
                </a:solidFill>
                <a:latin typeface="Arial"/>
                <a:cs typeface="Times New Roman" pitchFamily="18" charset="0"/>
              </a:rPr>
              <a:t> 1954.</a:t>
            </a:r>
            <a:endParaRPr lang="en-US" sz="2400" dirty="0">
              <a:solidFill>
                <a:srgbClr val="000000"/>
              </a:solidFill>
              <a:latin typeface="Arial"/>
            </a:endParaRPr>
          </a:p>
        </p:txBody>
      </p:sp>
      <p:sp>
        <p:nvSpPr>
          <p:cNvPr id="9" name="TextBox 8"/>
          <p:cNvSpPr txBox="1"/>
          <p:nvPr/>
        </p:nvSpPr>
        <p:spPr>
          <a:xfrm>
            <a:off x="0" y="3139967"/>
            <a:ext cx="1519968" cy="461665"/>
          </a:xfrm>
          <a:prstGeom prst="rect">
            <a:avLst/>
          </a:prstGeom>
          <a:noFill/>
        </p:spPr>
        <p:txBody>
          <a:bodyPr wrap="none" rtlCol="0">
            <a:spAutoFit/>
          </a:bodyPr>
          <a:lstStyle/>
          <a:p>
            <a:r>
              <a:rPr lang="en-US" sz="2400" i="1" dirty="0">
                <a:solidFill>
                  <a:srgbClr val="000000"/>
                </a:solidFill>
              </a:rPr>
              <a:t> * Ý </a:t>
            </a:r>
            <a:r>
              <a:rPr lang="en-US" sz="2400" i="1" dirty="0" err="1" smtClean="0">
                <a:solidFill>
                  <a:srgbClr val="000000"/>
                </a:solidFill>
              </a:rPr>
              <a:t>nghĩa</a:t>
            </a:r>
            <a:endParaRPr lang="en-US" sz="2400" i="1" dirty="0">
              <a:solidFill>
                <a:srgbClr val="000000"/>
              </a:solidFill>
            </a:endParaRPr>
          </a:p>
        </p:txBody>
      </p:sp>
      <p:sp>
        <p:nvSpPr>
          <p:cNvPr id="10" name="TextBox 9"/>
          <p:cNvSpPr txBox="1"/>
          <p:nvPr/>
        </p:nvSpPr>
        <p:spPr>
          <a:xfrm>
            <a:off x="68693" y="3601632"/>
            <a:ext cx="9072092" cy="2800767"/>
          </a:xfrm>
          <a:prstGeom prst="rect">
            <a:avLst/>
          </a:prstGeom>
          <a:noFill/>
        </p:spPr>
        <p:txBody>
          <a:bodyPr wrap="square" rtlCol="0">
            <a:spAutoFit/>
          </a:bodyPr>
          <a:lstStyle/>
          <a:p>
            <a:pPr algn="just"/>
            <a:r>
              <a:rPr lang="en-US" sz="2200" dirty="0">
                <a:solidFill>
                  <a:srgbClr val="000000"/>
                </a:solidFill>
              </a:rPr>
              <a:t>- </a:t>
            </a:r>
            <a:r>
              <a:rPr lang="vi-VN" sz="2200" dirty="0">
                <a:solidFill>
                  <a:srgbClr val="000000"/>
                </a:solidFill>
              </a:rPr>
              <a:t>Chiến thắng Điện Biên Phủ đã giáng một đòn quyết định, đập tan hoàn toàn kế hoạch Nava.</a:t>
            </a:r>
          </a:p>
          <a:p>
            <a:pPr algn="just"/>
            <a:r>
              <a:rPr lang="vi-VN" sz="2200" dirty="0">
                <a:solidFill>
                  <a:srgbClr val="000000"/>
                </a:solidFill>
              </a:rPr>
              <a:t>- Giáng đòn quyết định vào ý chí xâm lược của thực dân Pháp, làm xoay chuyển cục diện chiến tranh Đông Dương.</a:t>
            </a:r>
          </a:p>
          <a:p>
            <a:pPr algn="just"/>
            <a:r>
              <a:rPr lang="vi-VN" sz="2200" dirty="0">
                <a:solidFill>
                  <a:srgbClr val="000000"/>
                </a:solidFill>
              </a:rPr>
              <a:t>- Trực tiếp đưa đến việc ký kết Hiệp định Giơnevơ, tạo điều kiện giải phóng một nửa đất nước.</a:t>
            </a:r>
          </a:p>
          <a:p>
            <a:pPr algn="just"/>
            <a:r>
              <a:rPr lang="vi-VN" sz="2200" dirty="0">
                <a:solidFill>
                  <a:srgbClr val="000000"/>
                </a:solidFill>
              </a:rPr>
              <a:t>- Chiến thắng Điện Biên Phủ mang tầm vóc thời đại, góp phần to lớn vào phong trào đấu tranh vì hòa bình, tiến bộ của nhân loại.</a:t>
            </a:r>
          </a:p>
        </p:txBody>
      </p:sp>
      <p:sp>
        <p:nvSpPr>
          <p:cNvPr id="11" name="TextBox 10"/>
          <p:cNvSpPr txBox="1"/>
          <p:nvPr/>
        </p:nvSpPr>
        <p:spPr>
          <a:xfrm>
            <a:off x="56119" y="1803922"/>
            <a:ext cx="1600118" cy="461665"/>
          </a:xfrm>
          <a:prstGeom prst="rect">
            <a:avLst/>
          </a:prstGeom>
          <a:noFill/>
        </p:spPr>
        <p:txBody>
          <a:bodyPr wrap="none" rtlCol="0">
            <a:spAutoFit/>
          </a:bodyPr>
          <a:lstStyle/>
          <a:p>
            <a:r>
              <a:rPr lang="en-US" dirty="0">
                <a:solidFill>
                  <a:srgbClr val="000000"/>
                </a:solidFill>
              </a:rPr>
              <a:t> </a:t>
            </a:r>
            <a:r>
              <a:rPr lang="en-US" sz="2400" i="1" dirty="0">
                <a:solidFill>
                  <a:srgbClr val="000000"/>
                </a:solidFill>
              </a:rPr>
              <a:t>* </a:t>
            </a:r>
            <a:r>
              <a:rPr lang="en-US" sz="2400" i="1" dirty="0" err="1">
                <a:solidFill>
                  <a:srgbClr val="000000"/>
                </a:solidFill>
              </a:rPr>
              <a:t>Kết</a:t>
            </a:r>
            <a:r>
              <a:rPr lang="en-US" sz="2400" i="1" dirty="0">
                <a:solidFill>
                  <a:srgbClr val="000000"/>
                </a:solidFill>
              </a:rPr>
              <a:t> </a:t>
            </a:r>
            <a:r>
              <a:rPr lang="en-US" sz="2400" i="1" dirty="0" err="1">
                <a:solidFill>
                  <a:srgbClr val="000000"/>
                </a:solidFill>
              </a:rPr>
              <a:t>quả</a:t>
            </a:r>
            <a:r>
              <a:rPr lang="en-US" sz="2400" i="1" dirty="0">
                <a:solidFill>
                  <a:srgbClr val="000000"/>
                </a:solidFill>
              </a:rPr>
              <a:t>:</a:t>
            </a:r>
          </a:p>
        </p:txBody>
      </p:sp>
      <p:sp>
        <p:nvSpPr>
          <p:cNvPr id="12" name="TextBox 11"/>
          <p:cNvSpPr txBox="1"/>
          <p:nvPr/>
        </p:nvSpPr>
        <p:spPr>
          <a:xfrm>
            <a:off x="109576" y="2132856"/>
            <a:ext cx="9052561" cy="1107996"/>
          </a:xfrm>
          <a:prstGeom prst="rect">
            <a:avLst/>
          </a:prstGeom>
          <a:noFill/>
        </p:spPr>
        <p:txBody>
          <a:bodyPr wrap="square" rtlCol="0">
            <a:spAutoFit/>
          </a:bodyPr>
          <a:lstStyle/>
          <a:p>
            <a:pPr algn="just"/>
            <a:r>
              <a:rPr lang="en-US" sz="2200" dirty="0">
                <a:solidFill>
                  <a:srgbClr val="000000"/>
                </a:solidFill>
              </a:rPr>
              <a:t>- T</a:t>
            </a:r>
            <a:r>
              <a:rPr lang="vi-VN" sz="2200" dirty="0">
                <a:solidFill>
                  <a:srgbClr val="000000"/>
                </a:solidFill>
              </a:rPr>
              <a:t>a tiêu diệt và bắt sống toàn bộ quân địch ở tập đoàn cứ điểm Điện Biên Phủ: 16200 tên, hạ 62 máy bay, thu toàn bộ vũ khí, cơ sở vật chất, kĩ thuật.</a:t>
            </a:r>
            <a:endParaRPr lang="en-US" sz="2200" dirty="0">
              <a:solidFill>
                <a:srgbClr val="000000"/>
              </a:solidFill>
            </a:endParaRPr>
          </a:p>
        </p:txBody>
      </p:sp>
    </p:spTree>
    <p:extLst>
      <p:ext uri="{BB962C8B-B14F-4D97-AF65-F5344CB8AC3E}">
        <p14:creationId xmlns:p14="http://schemas.microsoft.com/office/powerpoint/2010/main" val="2963066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889870531564255827_574_0.jpg"/>
          <p:cNvPicPr>
            <a:picLocks noChangeAspect="1"/>
          </p:cNvPicPr>
          <p:nvPr/>
        </p:nvPicPr>
        <p:blipFill>
          <a:blip r:embed="rId2"/>
          <a:stretch>
            <a:fillRect/>
          </a:stretch>
        </p:blipFill>
        <p:spPr>
          <a:xfrm>
            <a:off x="0" y="0"/>
            <a:ext cx="9144000" cy="6858000"/>
          </a:xfrm>
          <a:prstGeom prst="rect">
            <a:avLst/>
          </a:prstGeom>
        </p:spPr>
      </p:pic>
      <p:sp>
        <p:nvSpPr>
          <p:cNvPr id="3" name="Text Box 2"/>
          <p:cNvSpPr txBox="1">
            <a:spLocks noChangeArrowheads="1"/>
          </p:cNvSpPr>
          <p:nvPr/>
        </p:nvSpPr>
        <p:spPr bwMode="auto">
          <a:xfrm>
            <a:off x="838200" y="1219200"/>
            <a:ext cx="7543800" cy="489364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lvl="0">
              <a:spcBef>
                <a:spcPct val="50000"/>
              </a:spcBef>
            </a:pPr>
            <a:r>
              <a:rPr lang="en-US" sz="3200" b="1" kern="0" dirty="0" smtClean="0">
                <a:solidFill>
                  <a:srgbClr val="FF0000"/>
                </a:solidFill>
                <a:latin typeface="Times New Roman" pitchFamily="18" charset="0"/>
                <a:cs typeface="Times New Roman" pitchFamily="18" charset="0"/>
              </a:rPr>
              <a:t>I</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Kế</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hoạch</a:t>
            </a:r>
            <a:r>
              <a:rPr lang="en-US" sz="3200" b="1" kern="0" dirty="0">
                <a:solidFill>
                  <a:srgbClr val="FF0000"/>
                </a:solidFill>
                <a:latin typeface="Times New Roman" pitchFamily="18" charset="0"/>
                <a:cs typeface="Times New Roman" pitchFamily="18" charset="0"/>
              </a:rPr>
              <a:t> Na-</a:t>
            </a:r>
            <a:r>
              <a:rPr lang="en-US" sz="3200" b="1" kern="0" dirty="0" err="1">
                <a:solidFill>
                  <a:srgbClr val="FF0000"/>
                </a:solidFill>
                <a:latin typeface="Times New Roman" pitchFamily="18" charset="0"/>
                <a:cs typeface="Times New Roman" pitchFamily="18" charset="0"/>
              </a:rPr>
              <a:t>va</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của</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Pháp</a:t>
            </a:r>
            <a:r>
              <a:rPr lang="en-US" sz="3200" b="1" kern="0" dirty="0">
                <a:solidFill>
                  <a:srgbClr val="FF0000"/>
                </a:solidFill>
                <a:latin typeface="Times New Roman" pitchFamily="18" charset="0"/>
                <a:cs typeface="Times New Roman" pitchFamily="18" charset="0"/>
              </a:rPr>
              <a:t> </a:t>
            </a:r>
            <a:r>
              <a:rPr lang="en-US" sz="3200" b="1" kern="0" dirty="0" smtClean="0">
                <a:solidFill>
                  <a:srgbClr val="FF0000"/>
                </a:solidFill>
                <a:latin typeface="Times New Roman" pitchFamily="18" charset="0"/>
                <a:cs typeface="Times New Roman" pitchFamily="18" charset="0"/>
              </a:rPr>
              <a:t>– </a:t>
            </a:r>
            <a:r>
              <a:rPr lang="en-US" sz="3200" b="1" kern="0" dirty="0" err="1" smtClean="0">
                <a:solidFill>
                  <a:srgbClr val="FF0000"/>
                </a:solidFill>
                <a:latin typeface="Times New Roman" pitchFamily="18" charset="0"/>
                <a:cs typeface="Times New Roman" pitchFamily="18" charset="0"/>
              </a:rPr>
              <a:t>Mĩ</a:t>
            </a:r>
            <a:endParaRPr lang="en-US" sz="3200" b="1" kern="0" dirty="0" smtClean="0">
              <a:solidFill>
                <a:srgbClr val="FF0000"/>
              </a:solidFill>
              <a:latin typeface="Times New Roman" pitchFamily="18" charset="0"/>
              <a:cs typeface="Times New Roman" pitchFamily="18" charset="0"/>
            </a:endParaRPr>
          </a:p>
          <a:p>
            <a:pPr lvl="0">
              <a:spcBef>
                <a:spcPct val="50000"/>
              </a:spcBef>
            </a:pPr>
            <a:r>
              <a:rPr lang="en-US" sz="2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Tình</a:t>
            </a:r>
            <a:r>
              <a:rPr lang="en-US" sz="2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hình</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quân</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Pháp</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sau</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8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năm</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tiến</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hành</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C0C0C0"/>
                  </a:outerShdw>
                </a:effectLst>
                <a:latin typeface="Times New Roman" pitchFamily="18" charset="0"/>
                <a:cs typeface="Times New Roman" pitchFamily="18" charset="0"/>
              </a:rPr>
              <a:t>chiến</a:t>
            </a:r>
            <a:r>
              <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tranh</a:t>
            </a:r>
            <a:r>
              <a:rPr lang="en-US" sz="2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ở </a:t>
            </a:r>
            <a:r>
              <a:rPr lang="en-US" sz="2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Đông</a:t>
            </a:r>
            <a:r>
              <a:rPr lang="en-US" sz="2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Dương</a:t>
            </a:r>
            <a:endPar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endParaRPr>
          </a:p>
          <a:p>
            <a:pPr lvl="1" algn="just" fontAlgn="auto">
              <a:spcBef>
                <a:spcPct val="50000"/>
              </a:spcBef>
              <a:spcAft>
                <a:spcPts val="0"/>
              </a:spcAft>
              <a:defRPr/>
            </a:pP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Số</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quân</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thiệt</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mạng</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ngày</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một</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tăng</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cao</a:t>
            </a:r>
            <a:endPar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lvl="1" algn="just" fontAlgn="auto">
              <a:spcBef>
                <a:spcPct val="50000"/>
              </a:spcBef>
              <a:spcAft>
                <a:spcPts val="0"/>
              </a:spcAft>
              <a:defRPr/>
            </a:pP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Chi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phí</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cho</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chiến</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tranh</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tăng</a:t>
            </a:r>
            <a:endPar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lvl="1" algn="just" fontAlgn="auto">
              <a:spcBef>
                <a:spcPct val="50000"/>
              </a:spcBef>
              <a:spcAft>
                <a:spcPts val="0"/>
              </a:spcAft>
              <a:defRPr/>
            </a:pP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Nhận</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viện</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trợ</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của</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Mĩ</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không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ngừng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tăng</a:t>
            </a:r>
            <a:endPar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lvl="1" algn="just" fontAlgn="auto">
              <a:spcBef>
                <a:spcPct val="50000"/>
              </a:spcBef>
              <a:spcAft>
                <a:spcPts val="0"/>
              </a:spcAft>
              <a:defRPr/>
            </a:pP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Vùng</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chiếm</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đóng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bị</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thu</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hẹp</a:t>
            </a:r>
            <a:endPar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lvl="1" algn="just" fontAlgn="auto">
              <a:spcBef>
                <a:spcPct val="50000"/>
              </a:spcBef>
              <a:spcAft>
                <a:spcPts val="0"/>
              </a:spcAft>
              <a:defRPr/>
            </a:pP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Mất</a:t>
            </a:r>
            <a:r>
              <a:rPr lang="en-US" sz="2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thế</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chủ</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động</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trên</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C0C0C0"/>
                  </a:outerShdw>
                </a:effectLst>
                <a:latin typeface="Times New Roman" pitchFamily="18" charset="0"/>
                <a:cs typeface="Times New Roman" pitchFamily="18" charset="0"/>
              </a:rPr>
              <a:t>chiến</a:t>
            </a: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trường</a:t>
            </a:r>
            <a:endPar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98651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6038850" y="4197350"/>
            <a:ext cx="3094038" cy="963613"/>
          </a:xfrm>
          <a:prstGeom prst="rect">
            <a:avLst/>
          </a:prstGeom>
          <a:noFill/>
        </p:spPr>
      </p:pic>
      <p:pic>
        <p:nvPicPr>
          <p:cNvPr id="21519" name="Picture 15" descr="Cover"/>
          <p:cNvPicPr>
            <a:picLocks noChangeAspect="1" noChangeArrowheads="1"/>
          </p:cNvPicPr>
          <p:nvPr/>
        </p:nvPicPr>
        <p:blipFill>
          <a:blip r:embed="rId3"/>
          <a:srcRect/>
          <a:stretch>
            <a:fillRect/>
          </a:stretch>
        </p:blipFill>
        <p:spPr bwMode="auto">
          <a:xfrm>
            <a:off x="5861050" y="3449638"/>
            <a:ext cx="2895600" cy="1528762"/>
          </a:xfrm>
          <a:prstGeom prst="rect">
            <a:avLst/>
          </a:prstGeom>
          <a:noFill/>
        </p:spPr>
      </p:pic>
      <p:pic>
        <p:nvPicPr>
          <p:cNvPr id="21518" name="Picture 14" descr="Cover"/>
          <p:cNvPicPr>
            <a:picLocks noChangeAspect="1" noChangeArrowheads="1"/>
          </p:cNvPicPr>
          <p:nvPr/>
        </p:nvPicPr>
        <p:blipFill>
          <a:blip r:embed="rId4"/>
          <a:srcRect/>
          <a:stretch>
            <a:fillRect/>
          </a:stretch>
        </p:blipFill>
        <p:spPr bwMode="auto">
          <a:xfrm>
            <a:off x="4122738" y="4408488"/>
            <a:ext cx="2132012" cy="1103312"/>
          </a:xfrm>
          <a:prstGeom prst="rect">
            <a:avLst/>
          </a:prstGeom>
          <a:noFill/>
        </p:spPr>
      </p:pic>
      <p:pic>
        <p:nvPicPr>
          <p:cNvPr id="21517" name="Picture 13" descr="Cover"/>
          <p:cNvPicPr>
            <a:picLocks noChangeAspect="1" noChangeArrowheads="1"/>
          </p:cNvPicPr>
          <p:nvPr/>
        </p:nvPicPr>
        <p:blipFill>
          <a:blip r:embed="rId5"/>
          <a:srcRect/>
          <a:stretch>
            <a:fillRect/>
          </a:stretch>
        </p:blipFill>
        <p:spPr bwMode="auto">
          <a:xfrm>
            <a:off x="5570538" y="2438400"/>
            <a:ext cx="2405062" cy="608013"/>
          </a:xfrm>
          <a:prstGeom prst="rect">
            <a:avLst/>
          </a:prstGeom>
          <a:noFill/>
        </p:spPr>
      </p:pic>
      <p:pic>
        <p:nvPicPr>
          <p:cNvPr id="21516" name="Picture 12" descr="Cover"/>
          <p:cNvPicPr>
            <a:picLocks noChangeAspect="1" noChangeArrowheads="1"/>
          </p:cNvPicPr>
          <p:nvPr/>
        </p:nvPicPr>
        <p:blipFill>
          <a:blip r:embed="rId6"/>
          <a:srcRect/>
          <a:stretch>
            <a:fillRect/>
          </a:stretch>
        </p:blipFill>
        <p:spPr bwMode="auto">
          <a:xfrm>
            <a:off x="5360988" y="1162050"/>
            <a:ext cx="2060575" cy="1711325"/>
          </a:xfrm>
          <a:prstGeom prst="rect">
            <a:avLst/>
          </a:prstGeom>
          <a:noFill/>
        </p:spPr>
      </p:pic>
      <p:pic>
        <p:nvPicPr>
          <p:cNvPr id="21515" name="Picture 11" descr="Cover"/>
          <p:cNvPicPr>
            <a:picLocks noChangeAspect="1" noChangeArrowheads="1"/>
          </p:cNvPicPr>
          <p:nvPr/>
        </p:nvPicPr>
        <p:blipFill>
          <a:blip r:embed="rId7"/>
          <a:srcRect/>
          <a:stretch>
            <a:fillRect/>
          </a:stretch>
        </p:blipFill>
        <p:spPr bwMode="auto">
          <a:xfrm>
            <a:off x="4424363" y="2659063"/>
            <a:ext cx="1285875" cy="850900"/>
          </a:xfrm>
          <a:prstGeom prst="rect">
            <a:avLst/>
          </a:prstGeom>
          <a:noFill/>
        </p:spPr>
      </p:pic>
      <p:pic>
        <p:nvPicPr>
          <p:cNvPr id="21514" name="Picture 10" descr="Cover"/>
          <p:cNvPicPr>
            <a:picLocks noChangeAspect="1" noChangeArrowheads="1"/>
          </p:cNvPicPr>
          <p:nvPr/>
        </p:nvPicPr>
        <p:blipFill>
          <a:blip r:embed="rId8"/>
          <a:srcRect/>
          <a:stretch>
            <a:fillRect/>
          </a:stretch>
        </p:blipFill>
        <p:spPr bwMode="auto">
          <a:xfrm>
            <a:off x="2395538" y="844550"/>
            <a:ext cx="2152650" cy="2195513"/>
          </a:xfrm>
          <a:prstGeom prst="rect">
            <a:avLst/>
          </a:prstGeom>
          <a:noFill/>
        </p:spPr>
      </p:pic>
      <p:pic>
        <p:nvPicPr>
          <p:cNvPr id="21513" name="Picture 9" descr="Cover"/>
          <p:cNvPicPr>
            <a:picLocks noChangeAspect="1" noChangeArrowheads="1"/>
          </p:cNvPicPr>
          <p:nvPr/>
        </p:nvPicPr>
        <p:blipFill>
          <a:blip r:embed="rId9"/>
          <a:srcRect/>
          <a:stretch>
            <a:fillRect/>
          </a:stretch>
        </p:blipFill>
        <p:spPr bwMode="auto">
          <a:xfrm>
            <a:off x="1006475" y="2873375"/>
            <a:ext cx="1797050" cy="828675"/>
          </a:xfrm>
          <a:prstGeom prst="rect">
            <a:avLst/>
          </a:prstGeom>
          <a:noFill/>
        </p:spPr>
      </p:pic>
      <p:pic>
        <p:nvPicPr>
          <p:cNvPr id="21512" name="Picture 8" descr="Cover"/>
          <p:cNvPicPr>
            <a:picLocks noChangeAspect="1" noChangeArrowheads="1"/>
          </p:cNvPicPr>
          <p:nvPr/>
        </p:nvPicPr>
        <p:blipFill>
          <a:blip r:embed="rId10"/>
          <a:srcRect/>
          <a:stretch>
            <a:fillRect/>
          </a:stretch>
        </p:blipFill>
        <p:spPr bwMode="auto">
          <a:xfrm>
            <a:off x="2647950" y="2357438"/>
            <a:ext cx="2055813" cy="1108075"/>
          </a:xfrm>
          <a:prstGeom prst="rect">
            <a:avLst/>
          </a:prstGeom>
          <a:noFill/>
        </p:spPr>
      </p:pic>
      <p:pic>
        <p:nvPicPr>
          <p:cNvPr id="21511" name="Picture 7" descr="Cover"/>
          <p:cNvPicPr>
            <a:picLocks noChangeAspect="1" noChangeArrowheads="1"/>
          </p:cNvPicPr>
          <p:nvPr/>
        </p:nvPicPr>
        <p:blipFill>
          <a:blip r:embed="rId11"/>
          <a:srcRect/>
          <a:stretch>
            <a:fillRect/>
          </a:stretch>
        </p:blipFill>
        <p:spPr bwMode="auto">
          <a:xfrm>
            <a:off x="3810000" y="3240088"/>
            <a:ext cx="828675" cy="2271712"/>
          </a:xfrm>
          <a:prstGeom prst="rect">
            <a:avLst/>
          </a:prstGeom>
          <a:noFill/>
        </p:spPr>
      </p:pic>
      <p:pic>
        <p:nvPicPr>
          <p:cNvPr id="21510" name="Picture 6" descr="Cover"/>
          <p:cNvPicPr>
            <a:picLocks noChangeAspect="1" noChangeArrowheads="1"/>
          </p:cNvPicPr>
          <p:nvPr/>
        </p:nvPicPr>
        <p:blipFill>
          <a:blip r:embed="rId12"/>
          <a:srcRect/>
          <a:stretch>
            <a:fillRect/>
          </a:stretch>
        </p:blipFill>
        <p:spPr bwMode="auto">
          <a:xfrm>
            <a:off x="0" y="4176713"/>
            <a:ext cx="2632075" cy="1346200"/>
          </a:xfrm>
          <a:prstGeom prst="rect">
            <a:avLst/>
          </a:prstGeom>
          <a:noFill/>
        </p:spPr>
      </p:pic>
      <p:pic>
        <p:nvPicPr>
          <p:cNvPr id="21509" name="Picture 5" descr="Cover"/>
          <p:cNvPicPr>
            <a:picLocks noChangeAspect="1" noChangeArrowheads="1"/>
          </p:cNvPicPr>
          <p:nvPr/>
        </p:nvPicPr>
        <p:blipFill>
          <a:blip r:embed="rId13"/>
          <a:srcRect/>
          <a:stretch>
            <a:fillRect/>
          </a:stretch>
        </p:blipFill>
        <p:spPr bwMode="auto">
          <a:xfrm>
            <a:off x="2395538" y="4267200"/>
            <a:ext cx="2024062" cy="1249363"/>
          </a:xfrm>
          <a:prstGeom prst="rect">
            <a:avLst/>
          </a:prstGeom>
          <a:noFill/>
        </p:spPr>
      </p:pic>
      <p:pic>
        <p:nvPicPr>
          <p:cNvPr id="21508" name="Picture 4" descr="Cover"/>
          <p:cNvPicPr>
            <a:picLocks noChangeAspect="1" noChangeArrowheads="1"/>
          </p:cNvPicPr>
          <p:nvPr/>
        </p:nvPicPr>
        <p:blipFill>
          <a:blip r:embed="rId14"/>
          <a:srcRect/>
          <a:stretch>
            <a:fillRect/>
          </a:stretch>
        </p:blipFill>
        <p:spPr bwMode="auto">
          <a:xfrm>
            <a:off x="3298825" y="4681538"/>
            <a:ext cx="1931988" cy="1339850"/>
          </a:xfrm>
          <a:prstGeom prst="rect">
            <a:avLst/>
          </a:prstGeom>
          <a:noFill/>
        </p:spPr>
      </p:pic>
    </p:spTree>
    <p:extLst>
      <p:ext uri="{BB962C8B-B14F-4D97-AF65-F5344CB8AC3E}">
        <p14:creationId xmlns:p14="http://schemas.microsoft.com/office/powerpoint/2010/main" val="1702154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6521450" y="3795713"/>
            <a:ext cx="2116138" cy="1917700"/>
          </a:xfrm>
          <a:prstGeom prst="rect">
            <a:avLst/>
          </a:prstGeom>
          <a:noFill/>
        </p:spPr>
      </p:pic>
      <p:pic>
        <p:nvPicPr>
          <p:cNvPr id="21519" name="Picture 15" descr="Cover"/>
          <p:cNvPicPr>
            <a:picLocks noChangeAspect="1" noChangeArrowheads="1"/>
          </p:cNvPicPr>
          <p:nvPr/>
        </p:nvPicPr>
        <p:blipFill>
          <a:blip r:embed="rId3"/>
          <a:srcRect/>
          <a:stretch>
            <a:fillRect/>
          </a:stretch>
        </p:blipFill>
        <p:spPr bwMode="auto">
          <a:xfrm>
            <a:off x="6370638" y="2987675"/>
            <a:ext cx="2765425" cy="1149350"/>
          </a:xfrm>
          <a:prstGeom prst="rect">
            <a:avLst/>
          </a:prstGeom>
          <a:noFill/>
        </p:spPr>
      </p:pic>
      <p:pic>
        <p:nvPicPr>
          <p:cNvPr id="21518" name="Picture 14" descr="Cover"/>
          <p:cNvPicPr>
            <a:picLocks noChangeAspect="1" noChangeArrowheads="1"/>
          </p:cNvPicPr>
          <p:nvPr/>
        </p:nvPicPr>
        <p:blipFill>
          <a:blip r:embed="rId4"/>
          <a:srcRect/>
          <a:stretch>
            <a:fillRect/>
          </a:stretch>
        </p:blipFill>
        <p:spPr bwMode="auto">
          <a:xfrm>
            <a:off x="4921250" y="3787775"/>
            <a:ext cx="1830388" cy="2147888"/>
          </a:xfrm>
          <a:prstGeom prst="rect">
            <a:avLst/>
          </a:prstGeom>
          <a:noFill/>
        </p:spPr>
      </p:pic>
      <p:pic>
        <p:nvPicPr>
          <p:cNvPr id="21517" name="Picture 13" descr="Cover"/>
          <p:cNvPicPr>
            <a:picLocks noChangeAspect="1" noChangeArrowheads="1"/>
          </p:cNvPicPr>
          <p:nvPr/>
        </p:nvPicPr>
        <p:blipFill>
          <a:blip r:embed="rId5"/>
          <a:srcRect/>
          <a:stretch>
            <a:fillRect/>
          </a:stretch>
        </p:blipFill>
        <p:spPr bwMode="auto">
          <a:xfrm>
            <a:off x="5276850" y="1220788"/>
            <a:ext cx="1624013" cy="1965325"/>
          </a:xfrm>
          <a:prstGeom prst="rect">
            <a:avLst/>
          </a:prstGeom>
          <a:noFill/>
        </p:spPr>
      </p:pic>
      <p:pic>
        <p:nvPicPr>
          <p:cNvPr id="21516" name="Picture 12" descr="Cover"/>
          <p:cNvPicPr>
            <a:picLocks noChangeAspect="1" noChangeArrowheads="1"/>
          </p:cNvPicPr>
          <p:nvPr/>
        </p:nvPicPr>
        <p:blipFill>
          <a:blip r:embed="rId6"/>
          <a:srcRect/>
          <a:stretch>
            <a:fillRect/>
          </a:stretch>
        </p:blipFill>
        <p:spPr bwMode="auto">
          <a:xfrm>
            <a:off x="5189538" y="428625"/>
            <a:ext cx="831850" cy="2757488"/>
          </a:xfrm>
          <a:prstGeom prst="rect">
            <a:avLst/>
          </a:prstGeom>
          <a:noFill/>
        </p:spPr>
      </p:pic>
      <p:pic>
        <p:nvPicPr>
          <p:cNvPr id="21515" name="Picture 11" descr="Cover"/>
          <p:cNvPicPr>
            <a:picLocks noChangeAspect="1" noChangeArrowheads="1"/>
          </p:cNvPicPr>
          <p:nvPr/>
        </p:nvPicPr>
        <p:blipFill>
          <a:blip r:embed="rId7"/>
          <a:srcRect/>
          <a:stretch>
            <a:fillRect/>
          </a:stretch>
        </p:blipFill>
        <p:spPr bwMode="auto">
          <a:xfrm>
            <a:off x="3502025" y="942975"/>
            <a:ext cx="1949450" cy="2243138"/>
          </a:xfrm>
          <a:prstGeom prst="rect">
            <a:avLst/>
          </a:prstGeom>
          <a:noFill/>
        </p:spPr>
      </p:pic>
      <p:pic>
        <p:nvPicPr>
          <p:cNvPr id="21514" name="Picture 10" descr="Cover"/>
          <p:cNvPicPr>
            <a:picLocks noChangeAspect="1" noChangeArrowheads="1"/>
          </p:cNvPicPr>
          <p:nvPr/>
        </p:nvPicPr>
        <p:blipFill>
          <a:blip r:embed="rId8"/>
          <a:srcRect/>
          <a:stretch>
            <a:fillRect/>
          </a:stretch>
        </p:blipFill>
        <p:spPr bwMode="auto">
          <a:xfrm>
            <a:off x="3154363" y="2297113"/>
            <a:ext cx="2266950" cy="887412"/>
          </a:xfrm>
          <a:prstGeom prst="rect">
            <a:avLst/>
          </a:prstGeom>
          <a:noFill/>
        </p:spPr>
      </p:pic>
      <p:pic>
        <p:nvPicPr>
          <p:cNvPr id="21513" name="Picture 9" descr="Cover"/>
          <p:cNvPicPr>
            <a:picLocks noChangeAspect="1" noChangeArrowheads="1"/>
          </p:cNvPicPr>
          <p:nvPr/>
        </p:nvPicPr>
        <p:blipFill>
          <a:blip r:embed="rId9"/>
          <a:srcRect/>
          <a:stretch>
            <a:fillRect/>
          </a:stretch>
        </p:blipFill>
        <p:spPr bwMode="auto">
          <a:xfrm>
            <a:off x="4738688" y="2955925"/>
            <a:ext cx="768350" cy="2979738"/>
          </a:xfrm>
          <a:prstGeom prst="rect">
            <a:avLst/>
          </a:prstGeom>
          <a:noFill/>
        </p:spPr>
      </p:pic>
      <p:pic>
        <p:nvPicPr>
          <p:cNvPr id="21512" name="Picture 8" descr="Cover"/>
          <p:cNvPicPr>
            <a:picLocks noChangeAspect="1" noChangeArrowheads="1"/>
          </p:cNvPicPr>
          <p:nvPr/>
        </p:nvPicPr>
        <p:blipFill>
          <a:blip r:embed="rId10"/>
          <a:srcRect/>
          <a:stretch>
            <a:fillRect/>
          </a:stretch>
        </p:blipFill>
        <p:spPr bwMode="auto">
          <a:xfrm>
            <a:off x="1157288" y="1814513"/>
            <a:ext cx="1465262" cy="2312987"/>
          </a:xfrm>
          <a:prstGeom prst="rect">
            <a:avLst/>
          </a:prstGeom>
          <a:noFill/>
        </p:spPr>
      </p:pic>
      <p:pic>
        <p:nvPicPr>
          <p:cNvPr id="21511" name="Picture 7" descr="Cover"/>
          <p:cNvPicPr>
            <a:picLocks noChangeAspect="1" noChangeArrowheads="1"/>
          </p:cNvPicPr>
          <p:nvPr/>
        </p:nvPicPr>
        <p:blipFill>
          <a:blip r:embed="rId11"/>
          <a:srcRect/>
          <a:stretch>
            <a:fillRect/>
          </a:stretch>
        </p:blipFill>
        <p:spPr bwMode="auto">
          <a:xfrm>
            <a:off x="0" y="3255963"/>
            <a:ext cx="2574925" cy="982662"/>
          </a:xfrm>
          <a:prstGeom prst="rect">
            <a:avLst/>
          </a:prstGeom>
          <a:noFill/>
        </p:spPr>
      </p:pic>
      <p:pic>
        <p:nvPicPr>
          <p:cNvPr id="21510" name="Picture 6" descr="Cover"/>
          <p:cNvPicPr>
            <a:picLocks noChangeAspect="1" noChangeArrowheads="1"/>
          </p:cNvPicPr>
          <p:nvPr/>
        </p:nvPicPr>
        <p:blipFill>
          <a:blip r:embed="rId12"/>
          <a:srcRect/>
          <a:stretch>
            <a:fillRect/>
          </a:stretch>
        </p:blipFill>
        <p:spPr bwMode="auto">
          <a:xfrm>
            <a:off x="712788" y="4010025"/>
            <a:ext cx="1854200" cy="2195513"/>
          </a:xfrm>
          <a:prstGeom prst="rect">
            <a:avLst/>
          </a:prstGeom>
          <a:noFill/>
        </p:spPr>
      </p:pic>
      <p:pic>
        <p:nvPicPr>
          <p:cNvPr id="21509" name="Picture 5" descr="Cover"/>
          <p:cNvPicPr>
            <a:picLocks noChangeAspect="1" noChangeArrowheads="1"/>
          </p:cNvPicPr>
          <p:nvPr/>
        </p:nvPicPr>
        <p:blipFill>
          <a:blip r:embed="rId13"/>
          <a:srcRect/>
          <a:stretch>
            <a:fillRect/>
          </a:stretch>
        </p:blipFill>
        <p:spPr bwMode="auto">
          <a:xfrm>
            <a:off x="2336800" y="3771900"/>
            <a:ext cx="2995613" cy="2155825"/>
          </a:xfrm>
          <a:prstGeom prst="rect">
            <a:avLst/>
          </a:prstGeom>
          <a:noFill/>
        </p:spPr>
      </p:pic>
      <p:pic>
        <p:nvPicPr>
          <p:cNvPr id="21508" name="Picture 4" descr="Cover"/>
          <p:cNvPicPr>
            <a:picLocks noChangeAspect="1" noChangeArrowheads="1"/>
          </p:cNvPicPr>
          <p:nvPr/>
        </p:nvPicPr>
        <p:blipFill>
          <a:blip r:embed="rId14"/>
          <a:srcRect/>
          <a:stretch>
            <a:fillRect/>
          </a:stretch>
        </p:blipFill>
        <p:spPr bwMode="auto">
          <a:xfrm>
            <a:off x="3994150" y="5038725"/>
            <a:ext cx="2195513" cy="1401763"/>
          </a:xfrm>
          <a:prstGeom prst="rect">
            <a:avLst/>
          </a:prstGeom>
          <a:noFill/>
        </p:spPr>
      </p:pic>
    </p:spTree>
    <p:extLst>
      <p:ext uri="{BB962C8B-B14F-4D97-AF65-F5344CB8AC3E}">
        <p14:creationId xmlns:p14="http://schemas.microsoft.com/office/powerpoint/2010/main" val="3799919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righ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2008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p>
            <a:pPr eaLnBrk="1" hangingPunct="1"/>
            <a:r>
              <a:rPr lang="en-US" sz="2400" b="1" dirty="0" err="1">
                <a:solidFill>
                  <a:srgbClr val="FF0000"/>
                </a:solidFill>
                <a:latin typeface="Times New Roman" pitchFamily="18" charset="0"/>
              </a:rPr>
              <a:t>Bài</a:t>
            </a:r>
            <a:r>
              <a:rPr lang="en-US" sz="2400" b="1" dirty="0">
                <a:solidFill>
                  <a:srgbClr val="FF0000"/>
                </a:solidFill>
                <a:latin typeface="Times New Roman" pitchFamily="18" charset="0"/>
              </a:rPr>
              <a:t> 27: CUỘC KHÁNG CHIẾN TOÀN QUỐC CHỐNG THỰC DÂN PHÁP XÂM LƯỢC KẾT THÚC (1953 – 1954</a:t>
            </a:r>
            <a:r>
              <a:rPr lang="en-US" sz="2400" dirty="0">
                <a:solidFill>
                  <a:srgbClr val="FF0000"/>
                </a:solidFill>
                <a:latin typeface="Times New Roman" pitchFamily="18" charset="0"/>
              </a:rPr>
              <a:t>)</a:t>
            </a:r>
            <a:endParaRPr lang="vi-VN" sz="2800" dirty="0"/>
          </a:p>
        </p:txBody>
      </p:sp>
      <p:sp>
        <p:nvSpPr>
          <p:cNvPr id="8" name="Title 18"/>
          <p:cNvSpPr txBox="1">
            <a:spLocks/>
          </p:cNvSpPr>
          <p:nvPr/>
        </p:nvSpPr>
        <p:spPr bwMode="auto">
          <a:xfrm>
            <a:off x="-34758" y="735226"/>
            <a:ext cx="9123273" cy="8215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800" b="1" u="sng" kern="0" dirty="0">
                <a:solidFill>
                  <a:srgbClr val="FF0000"/>
                </a:solidFill>
                <a:latin typeface="Times New Roman" pitchFamily="18" charset="0"/>
                <a:cs typeface="Times New Roman" pitchFamily="18" charset="0"/>
              </a:rPr>
              <a:t>III </a:t>
            </a:r>
            <a:r>
              <a:rPr lang="en-US" sz="2800" b="1" u="sng" kern="0" dirty="0" err="1">
                <a:solidFill>
                  <a:srgbClr val="FF0000"/>
                </a:solidFill>
                <a:latin typeface="Times New Roman" pitchFamily="18" charset="0"/>
                <a:cs typeface="Times New Roman" pitchFamily="18" charset="0"/>
              </a:rPr>
              <a:t>Hiệp</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định</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Giơ</a:t>
            </a:r>
            <a:r>
              <a:rPr lang="en-US" sz="2800" b="1" u="sng" kern="0" dirty="0">
                <a:solidFill>
                  <a:srgbClr val="FF0000"/>
                </a:solidFill>
                <a:latin typeface="Times New Roman" pitchFamily="18" charset="0"/>
                <a:cs typeface="Times New Roman" pitchFamily="18" charset="0"/>
              </a:rPr>
              <a:t> ne </a:t>
            </a:r>
            <a:r>
              <a:rPr lang="en-US" sz="2800" b="1" u="sng" kern="0" dirty="0" err="1">
                <a:solidFill>
                  <a:srgbClr val="FF0000"/>
                </a:solidFill>
                <a:latin typeface="Times New Roman" pitchFamily="18" charset="0"/>
                <a:cs typeface="Times New Roman" pitchFamily="18" charset="0"/>
              </a:rPr>
              <a:t>vơ</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về</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chấm</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dứt</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chiến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tranh</a:t>
            </a:r>
            <a:r>
              <a:rPr lang="en-US" sz="2800" b="1" u="sng" kern="0" dirty="0">
                <a:solidFill>
                  <a:srgbClr val="FF0000"/>
                </a:solidFill>
                <a:latin typeface="Times New Roman" pitchFamily="18" charset="0"/>
                <a:cs typeface="Times New Roman" pitchFamily="18" charset="0"/>
              </a:rPr>
              <a:t> ở </a:t>
            </a:r>
            <a:r>
              <a:rPr lang="en-US" sz="2800" b="1" u="sng" kern="0" dirty="0" err="1">
                <a:solidFill>
                  <a:srgbClr val="FF0000"/>
                </a:solidFill>
                <a:latin typeface="Times New Roman" pitchFamily="18" charset="0"/>
                <a:cs typeface="Times New Roman" pitchFamily="18" charset="0"/>
              </a:rPr>
              <a:t>Đông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Dương</a:t>
            </a:r>
            <a:r>
              <a:rPr lang="en-US" sz="2800" b="1" u="sng" kern="0" dirty="0">
                <a:solidFill>
                  <a:srgbClr val="FF0000"/>
                </a:solidFill>
                <a:latin typeface="Times New Roman" pitchFamily="18" charset="0"/>
                <a:cs typeface="Times New Roman" pitchFamily="18" charset="0"/>
              </a:rPr>
              <a:t>.</a:t>
            </a:r>
            <a:endParaRPr lang="vi-VN" sz="2800" kern="0" dirty="0">
              <a:solidFill>
                <a:srgbClr val="FF0000"/>
              </a:solidFill>
            </a:endParaRPr>
          </a:p>
        </p:txBody>
      </p:sp>
      <p:pic>
        <p:nvPicPr>
          <p:cNvPr id="7" name="Picture 6"/>
          <p:cNvPicPr>
            <a:picLocks noChangeAspect="1"/>
          </p:cNvPicPr>
          <p:nvPr/>
        </p:nvPicPr>
        <p:blipFill>
          <a:blip r:embed="rId2"/>
          <a:stretch>
            <a:fillRect/>
          </a:stretch>
        </p:blipFill>
        <p:spPr>
          <a:xfrm>
            <a:off x="251520" y="1586247"/>
            <a:ext cx="8568952" cy="4788881"/>
          </a:xfrm>
          <a:prstGeom prst="rect">
            <a:avLst/>
          </a:prstGeom>
        </p:spPr>
      </p:pic>
      <p:sp>
        <p:nvSpPr>
          <p:cNvPr id="9" name="TextBox 8"/>
          <p:cNvSpPr txBox="1"/>
          <p:nvPr/>
        </p:nvSpPr>
        <p:spPr>
          <a:xfrm>
            <a:off x="1763688" y="6396335"/>
            <a:ext cx="6152646" cy="461665"/>
          </a:xfrm>
          <a:prstGeom prst="rect">
            <a:avLst/>
          </a:prstGeom>
          <a:noFill/>
        </p:spPr>
        <p:txBody>
          <a:bodyPr wrap="none" rtlCol="0">
            <a:spAutoFit/>
          </a:bodyPr>
          <a:lstStyle/>
          <a:p>
            <a:r>
              <a:rPr lang="en-US" sz="2400" dirty="0" err="1">
                <a:solidFill>
                  <a:srgbClr val="3333CC"/>
                </a:solidFill>
              </a:rPr>
              <a:t>Khung</a:t>
            </a:r>
            <a:r>
              <a:rPr lang="en-US" sz="2400" dirty="0">
                <a:solidFill>
                  <a:srgbClr val="3333CC"/>
                </a:solidFill>
              </a:rPr>
              <a:t> </a:t>
            </a:r>
            <a:r>
              <a:rPr lang="en-US" sz="2400" dirty="0" err="1">
                <a:solidFill>
                  <a:srgbClr val="3333CC"/>
                </a:solidFill>
              </a:rPr>
              <a:t>cảnh</a:t>
            </a:r>
            <a:r>
              <a:rPr lang="en-US" sz="2400" dirty="0">
                <a:solidFill>
                  <a:srgbClr val="3333CC"/>
                </a:solidFill>
              </a:rPr>
              <a:t> </a:t>
            </a:r>
            <a:r>
              <a:rPr lang="en-US" sz="2400" dirty="0" err="1">
                <a:solidFill>
                  <a:srgbClr val="3333CC"/>
                </a:solidFill>
              </a:rPr>
              <a:t>Hội</a:t>
            </a:r>
            <a:r>
              <a:rPr lang="en-US" sz="2400" dirty="0">
                <a:solidFill>
                  <a:srgbClr val="3333CC"/>
                </a:solidFill>
              </a:rPr>
              <a:t> </a:t>
            </a:r>
            <a:r>
              <a:rPr lang="en-US" sz="2400" dirty="0" err="1">
                <a:solidFill>
                  <a:srgbClr val="3333CC"/>
                </a:solidFill>
              </a:rPr>
              <a:t>nghị</a:t>
            </a:r>
            <a:r>
              <a:rPr lang="en-US" sz="2400" dirty="0">
                <a:solidFill>
                  <a:srgbClr val="3333CC"/>
                </a:solidFill>
              </a:rPr>
              <a:t> </a:t>
            </a:r>
            <a:r>
              <a:rPr lang="en-US" sz="2400" dirty="0" err="1" smtClean="0">
                <a:solidFill>
                  <a:srgbClr val="3333CC"/>
                </a:solidFill>
              </a:rPr>
              <a:t>Giơ</a:t>
            </a:r>
            <a:r>
              <a:rPr lang="en-US" sz="2400" dirty="0" smtClean="0">
                <a:solidFill>
                  <a:srgbClr val="3333CC"/>
                </a:solidFill>
              </a:rPr>
              <a:t>-ne-</a:t>
            </a:r>
            <a:r>
              <a:rPr lang="en-US" sz="2400" dirty="0" err="1" smtClean="0">
                <a:solidFill>
                  <a:srgbClr val="3333CC"/>
                </a:solidFill>
              </a:rPr>
              <a:t>vơ</a:t>
            </a:r>
            <a:r>
              <a:rPr lang="en-US" sz="2400" dirty="0" smtClean="0">
                <a:solidFill>
                  <a:srgbClr val="3333CC"/>
                </a:solidFill>
              </a:rPr>
              <a:t> </a:t>
            </a:r>
            <a:r>
              <a:rPr lang="en-US" sz="2400" dirty="0" err="1">
                <a:solidFill>
                  <a:srgbClr val="3333CC"/>
                </a:solidFill>
              </a:rPr>
              <a:t>năm</a:t>
            </a:r>
            <a:r>
              <a:rPr lang="en-US" sz="2400" dirty="0">
                <a:solidFill>
                  <a:srgbClr val="3333CC"/>
                </a:solidFill>
              </a:rPr>
              <a:t> 1954 </a:t>
            </a:r>
          </a:p>
        </p:txBody>
      </p:sp>
    </p:spTree>
    <p:extLst>
      <p:ext uri="{BB962C8B-B14F-4D97-AF65-F5344CB8AC3E}">
        <p14:creationId xmlns:p14="http://schemas.microsoft.com/office/powerpoint/2010/main" val="59610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2008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p>
            <a:pPr eaLnBrk="1" hangingPunct="1"/>
            <a:r>
              <a:rPr lang="en-US" sz="2400" b="1" dirty="0" err="1">
                <a:solidFill>
                  <a:srgbClr val="FF0000"/>
                </a:solidFill>
                <a:latin typeface="Times New Roman" pitchFamily="18" charset="0"/>
              </a:rPr>
              <a:t>Bài</a:t>
            </a:r>
            <a:r>
              <a:rPr lang="en-US" sz="2400" b="1" dirty="0">
                <a:solidFill>
                  <a:srgbClr val="FF0000"/>
                </a:solidFill>
                <a:latin typeface="Times New Roman" pitchFamily="18" charset="0"/>
              </a:rPr>
              <a:t> 27: CUỘC KHÁNG CHIẾN TOÀN QUỐC CHỐNG THỰC DÂN PHÁP XÂM LƯỢC KẾT THÚC (1953 – 1954</a:t>
            </a:r>
            <a:r>
              <a:rPr lang="en-US" sz="2400" dirty="0">
                <a:solidFill>
                  <a:srgbClr val="FF0000"/>
                </a:solidFill>
                <a:latin typeface="Times New Roman" pitchFamily="18" charset="0"/>
              </a:rPr>
              <a:t>)</a:t>
            </a:r>
            <a:endParaRPr lang="vi-VN" sz="2800" dirty="0"/>
          </a:p>
        </p:txBody>
      </p:sp>
      <p:sp>
        <p:nvSpPr>
          <p:cNvPr id="8" name="Title 18"/>
          <p:cNvSpPr txBox="1">
            <a:spLocks/>
          </p:cNvSpPr>
          <p:nvPr/>
        </p:nvSpPr>
        <p:spPr bwMode="auto">
          <a:xfrm>
            <a:off x="-34758" y="735226"/>
            <a:ext cx="9123273" cy="8215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800" b="1" u="sng" kern="0" dirty="0">
                <a:solidFill>
                  <a:srgbClr val="FF0000"/>
                </a:solidFill>
                <a:latin typeface="Times New Roman" pitchFamily="18" charset="0"/>
                <a:cs typeface="Times New Roman" pitchFamily="18" charset="0"/>
              </a:rPr>
              <a:t>III </a:t>
            </a:r>
            <a:r>
              <a:rPr lang="en-US" sz="2800" b="1" u="sng" kern="0" dirty="0" err="1">
                <a:solidFill>
                  <a:srgbClr val="FF0000"/>
                </a:solidFill>
                <a:latin typeface="Times New Roman" pitchFamily="18" charset="0"/>
                <a:cs typeface="Times New Roman" pitchFamily="18" charset="0"/>
              </a:rPr>
              <a:t>Hiệp</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định</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Giơ</a:t>
            </a:r>
            <a:r>
              <a:rPr lang="en-US" sz="2800" b="1" u="sng" kern="0" dirty="0">
                <a:solidFill>
                  <a:srgbClr val="FF0000"/>
                </a:solidFill>
                <a:latin typeface="Times New Roman" pitchFamily="18" charset="0"/>
                <a:cs typeface="Times New Roman" pitchFamily="18" charset="0"/>
              </a:rPr>
              <a:t> ne </a:t>
            </a:r>
            <a:r>
              <a:rPr lang="en-US" sz="2800" b="1" u="sng" kern="0" dirty="0" err="1">
                <a:solidFill>
                  <a:srgbClr val="FF0000"/>
                </a:solidFill>
                <a:latin typeface="Times New Roman" pitchFamily="18" charset="0"/>
                <a:cs typeface="Times New Roman" pitchFamily="18" charset="0"/>
              </a:rPr>
              <a:t>vơ</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về</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chấm</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dứt</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chiến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tranh</a:t>
            </a:r>
            <a:r>
              <a:rPr lang="en-US" sz="2800" b="1" u="sng" kern="0" dirty="0">
                <a:solidFill>
                  <a:srgbClr val="FF0000"/>
                </a:solidFill>
                <a:latin typeface="Times New Roman" pitchFamily="18" charset="0"/>
                <a:cs typeface="Times New Roman" pitchFamily="18" charset="0"/>
              </a:rPr>
              <a:t> ở </a:t>
            </a:r>
            <a:r>
              <a:rPr lang="en-US" sz="2800" b="1" u="sng" kern="0" dirty="0" err="1">
                <a:solidFill>
                  <a:srgbClr val="FF0000"/>
                </a:solidFill>
                <a:latin typeface="Times New Roman" pitchFamily="18" charset="0"/>
                <a:cs typeface="Times New Roman" pitchFamily="18" charset="0"/>
              </a:rPr>
              <a:t>Đông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Dương</a:t>
            </a:r>
            <a:r>
              <a:rPr lang="en-US" sz="2800" b="1" u="sng" kern="0" dirty="0">
                <a:solidFill>
                  <a:srgbClr val="FF0000"/>
                </a:solidFill>
                <a:latin typeface="Times New Roman" pitchFamily="18" charset="0"/>
                <a:cs typeface="Times New Roman" pitchFamily="18" charset="0"/>
              </a:rPr>
              <a:t>.</a:t>
            </a:r>
            <a:endParaRPr lang="vi-VN" sz="2800" kern="0" dirty="0">
              <a:solidFill>
                <a:srgbClr val="FF0000"/>
              </a:solidFill>
            </a:endParaRPr>
          </a:p>
        </p:txBody>
      </p:sp>
      <p:sp>
        <p:nvSpPr>
          <p:cNvPr id="2" name="TextBox 1"/>
          <p:cNvSpPr txBox="1"/>
          <p:nvPr/>
        </p:nvSpPr>
        <p:spPr>
          <a:xfrm>
            <a:off x="32869" y="1592963"/>
            <a:ext cx="7257115" cy="461665"/>
          </a:xfrm>
          <a:prstGeom prst="rect">
            <a:avLst/>
          </a:prstGeom>
          <a:noFill/>
        </p:spPr>
        <p:txBody>
          <a:bodyPr wrap="none" rtlCol="0">
            <a:spAutoFit/>
          </a:bodyPr>
          <a:lstStyle/>
          <a:p>
            <a:r>
              <a:rPr lang="en-US" sz="2400" dirty="0"/>
              <a:t>- </a:t>
            </a:r>
            <a:r>
              <a:rPr lang="vi-VN" sz="2400" dirty="0"/>
              <a:t>Ngày 21-7-1954, Hiệp định Giơ-ne-vơ được kí kết</a:t>
            </a:r>
            <a:r>
              <a:rPr lang="vi-VN" dirty="0"/>
              <a:t>.</a:t>
            </a:r>
            <a:endParaRPr lang="en-US" dirty="0"/>
          </a:p>
        </p:txBody>
      </p:sp>
      <p:sp>
        <p:nvSpPr>
          <p:cNvPr id="3" name="TextBox 2"/>
          <p:cNvSpPr txBox="1"/>
          <p:nvPr/>
        </p:nvSpPr>
        <p:spPr>
          <a:xfrm>
            <a:off x="-59" y="2492896"/>
            <a:ext cx="9078040" cy="3416320"/>
          </a:xfrm>
          <a:prstGeom prst="rect">
            <a:avLst/>
          </a:prstGeom>
          <a:noFill/>
        </p:spPr>
        <p:txBody>
          <a:bodyPr wrap="square" rtlCol="0">
            <a:spAutoFit/>
          </a:bodyPr>
          <a:lstStyle/>
          <a:p>
            <a:pPr algn="just"/>
            <a:r>
              <a:rPr lang="vi-VN" sz="2400" dirty="0"/>
              <a:t>+ Các nước tham dự Hội nghị cam kết công nhận độc lập, chủ quyền và toàn vẹn lãnh thổ của ba nước Đông Dương.</a:t>
            </a:r>
          </a:p>
          <a:p>
            <a:pPr algn="just"/>
            <a:r>
              <a:rPr lang="vi-VN" sz="2400" dirty="0"/>
              <a:t>+ Hai bên tham gia chiến cùng ngừng bắn, lập lại hòa bình trên toàn Đông Dương.</a:t>
            </a:r>
          </a:p>
          <a:p>
            <a:pPr algn="just"/>
            <a:r>
              <a:rPr lang="vi-VN" sz="2400" dirty="0"/>
              <a:t>+ Hai bên tham chiến thực hiện di chuyển, tập kết quân đội ở hai vùng, lấy vĩ tuyến l7 làm ranh giới quân sự tạm thời. </a:t>
            </a:r>
          </a:p>
          <a:p>
            <a:pPr algn="just"/>
            <a:r>
              <a:rPr lang="vi-VN" sz="2400" dirty="0"/>
              <a:t>+ Việt Nam tiến tới thống nhất bằng cuộc tổng tuyển cử tự do trong cả nước sẽ tổ chức vào tháng 7-1956 dưới sự kiểm soát của một ủy ban quốc tế.</a:t>
            </a:r>
          </a:p>
        </p:txBody>
      </p:sp>
      <p:sp>
        <p:nvSpPr>
          <p:cNvPr id="6" name="TextBox 5"/>
          <p:cNvSpPr txBox="1"/>
          <p:nvPr/>
        </p:nvSpPr>
        <p:spPr>
          <a:xfrm>
            <a:off x="244876" y="2021659"/>
            <a:ext cx="4703532" cy="461665"/>
          </a:xfrm>
          <a:prstGeom prst="rect">
            <a:avLst/>
          </a:prstGeom>
          <a:noFill/>
        </p:spPr>
        <p:txBody>
          <a:bodyPr wrap="none" rtlCol="0">
            <a:spAutoFit/>
          </a:bodyPr>
          <a:lstStyle/>
          <a:p>
            <a:r>
              <a:rPr lang="en-US" sz="2400" i="1" dirty="0"/>
              <a:t>* </a:t>
            </a:r>
            <a:r>
              <a:rPr lang="vi-VN" sz="2400" i="1" dirty="0"/>
              <a:t>Nội dung cơ bản của Hiệp định:</a:t>
            </a:r>
          </a:p>
        </p:txBody>
      </p:sp>
    </p:spTree>
    <p:extLst>
      <p:ext uri="{BB962C8B-B14F-4D97-AF65-F5344CB8AC3E}">
        <p14:creationId xmlns:p14="http://schemas.microsoft.com/office/powerpoint/2010/main" val="254604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2008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p>
            <a:pPr eaLnBrk="1" hangingPunct="1"/>
            <a:r>
              <a:rPr lang="en-US" sz="2400" b="1" dirty="0" err="1">
                <a:solidFill>
                  <a:srgbClr val="FF0000"/>
                </a:solidFill>
                <a:latin typeface="Times New Roman" pitchFamily="18" charset="0"/>
              </a:rPr>
              <a:t>Bài</a:t>
            </a:r>
            <a:r>
              <a:rPr lang="en-US" sz="2400" b="1" dirty="0">
                <a:solidFill>
                  <a:srgbClr val="FF0000"/>
                </a:solidFill>
                <a:latin typeface="Times New Roman" pitchFamily="18" charset="0"/>
              </a:rPr>
              <a:t> 27: CUỘC KHÁNG CHIẾN TOÀN QUỐC CHỐNG THỰC DÂN PHÁP XÂM LƯỢC KẾT THÚC (1953 – 1954</a:t>
            </a:r>
            <a:r>
              <a:rPr lang="en-US" sz="2400" dirty="0">
                <a:solidFill>
                  <a:srgbClr val="FF0000"/>
                </a:solidFill>
                <a:latin typeface="Times New Roman" pitchFamily="18" charset="0"/>
              </a:rPr>
              <a:t>)</a:t>
            </a:r>
            <a:endParaRPr lang="vi-VN" sz="2800" dirty="0"/>
          </a:p>
        </p:txBody>
      </p:sp>
      <p:sp>
        <p:nvSpPr>
          <p:cNvPr id="8" name="Title 18"/>
          <p:cNvSpPr txBox="1">
            <a:spLocks/>
          </p:cNvSpPr>
          <p:nvPr/>
        </p:nvSpPr>
        <p:spPr bwMode="auto">
          <a:xfrm>
            <a:off x="-34758" y="735226"/>
            <a:ext cx="9123273" cy="8215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800" b="1" u="sng" kern="0" dirty="0">
                <a:solidFill>
                  <a:srgbClr val="FF0000"/>
                </a:solidFill>
                <a:latin typeface="Times New Roman" pitchFamily="18" charset="0"/>
                <a:cs typeface="Times New Roman" pitchFamily="18" charset="0"/>
              </a:rPr>
              <a:t>III </a:t>
            </a:r>
            <a:r>
              <a:rPr lang="en-US" sz="2800" b="1" u="sng" kern="0" dirty="0" err="1">
                <a:solidFill>
                  <a:srgbClr val="FF0000"/>
                </a:solidFill>
                <a:latin typeface="Times New Roman" pitchFamily="18" charset="0"/>
                <a:cs typeface="Times New Roman" pitchFamily="18" charset="0"/>
              </a:rPr>
              <a:t>Hiệp</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định</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Giơ</a:t>
            </a:r>
            <a:r>
              <a:rPr lang="en-US" sz="2800" b="1" u="sng" kern="0" dirty="0">
                <a:solidFill>
                  <a:srgbClr val="FF0000"/>
                </a:solidFill>
                <a:latin typeface="Times New Roman" pitchFamily="18" charset="0"/>
                <a:cs typeface="Times New Roman" pitchFamily="18" charset="0"/>
              </a:rPr>
              <a:t> ne </a:t>
            </a:r>
            <a:r>
              <a:rPr lang="en-US" sz="2800" b="1" u="sng" kern="0" dirty="0" err="1">
                <a:solidFill>
                  <a:srgbClr val="FF0000"/>
                </a:solidFill>
                <a:latin typeface="Times New Roman" pitchFamily="18" charset="0"/>
                <a:cs typeface="Times New Roman" pitchFamily="18" charset="0"/>
              </a:rPr>
              <a:t>vơ</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về</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chấm</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dứt</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chiến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tranh</a:t>
            </a:r>
            <a:r>
              <a:rPr lang="en-US" sz="2800" b="1" u="sng" kern="0" dirty="0">
                <a:solidFill>
                  <a:srgbClr val="FF0000"/>
                </a:solidFill>
                <a:latin typeface="Times New Roman" pitchFamily="18" charset="0"/>
                <a:cs typeface="Times New Roman" pitchFamily="18" charset="0"/>
              </a:rPr>
              <a:t> ở </a:t>
            </a:r>
            <a:r>
              <a:rPr lang="en-US" sz="2800" b="1" u="sng" kern="0" dirty="0" err="1">
                <a:solidFill>
                  <a:srgbClr val="FF0000"/>
                </a:solidFill>
                <a:latin typeface="Times New Roman" pitchFamily="18" charset="0"/>
                <a:cs typeface="Times New Roman" pitchFamily="18" charset="0"/>
              </a:rPr>
              <a:t>Đông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Dương</a:t>
            </a:r>
            <a:r>
              <a:rPr lang="en-US" sz="2800" b="1" u="sng" kern="0" dirty="0">
                <a:solidFill>
                  <a:srgbClr val="FF0000"/>
                </a:solidFill>
                <a:latin typeface="Times New Roman" pitchFamily="18" charset="0"/>
                <a:cs typeface="Times New Roman" pitchFamily="18" charset="0"/>
              </a:rPr>
              <a:t>.</a:t>
            </a:r>
            <a:endParaRPr lang="vi-VN" sz="2800" kern="0" dirty="0">
              <a:solidFill>
                <a:srgbClr val="FF0000"/>
              </a:solidFill>
            </a:endParaRPr>
          </a:p>
        </p:txBody>
      </p:sp>
      <p:sp>
        <p:nvSpPr>
          <p:cNvPr id="2" name="TextBox 1"/>
          <p:cNvSpPr txBox="1"/>
          <p:nvPr/>
        </p:nvSpPr>
        <p:spPr>
          <a:xfrm>
            <a:off x="32869" y="1592963"/>
            <a:ext cx="7257115" cy="461665"/>
          </a:xfrm>
          <a:prstGeom prst="rect">
            <a:avLst/>
          </a:prstGeom>
          <a:noFill/>
        </p:spPr>
        <p:txBody>
          <a:bodyPr wrap="none" rtlCol="0">
            <a:spAutoFit/>
          </a:bodyPr>
          <a:lstStyle/>
          <a:p>
            <a:r>
              <a:rPr lang="en-US" sz="2400" dirty="0"/>
              <a:t>- </a:t>
            </a:r>
            <a:r>
              <a:rPr lang="vi-VN" sz="2400" dirty="0"/>
              <a:t>Ngày 21-7-1954, Hiệp định Giơ-ne-vơ được kí kết</a:t>
            </a:r>
            <a:r>
              <a:rPr lang="vi-VN" dirty="0"/>
              <a:t>.</a:t>
            </a:r>
            <a:endParaRPr lang="en-US" dirty="0"/>
          </a:p>
        </p:txBody>
      </p:sp>
      <p:sp>
        <p:nvSpPr>
          <p:cNvPr id="5" name="TextBox 4"/>
          <p:cNvSpPr txBox="1"/>
          <p:nvPr/>
        </p:nvSpPr>
        <p:spPr>
          <a:xfrm>
            <a:off x="32869" y="2096419"/>
            <a:ext cx="3490058" cy="461665"/>
          </a:xfrm>
          <a:prstGeom prst="rect">
            <a:avLst/>
          </a:prstGeom>
          <a:noFill/>
        </p:spPr>
        <p:txBody>
          <a:bodyPr wrap="none" rtlCol="0">
            <a:spAutoFit/>
          </a:bodyPr>
          <a:lstStyle/>
          <a:p>
            <a:r>
              <a:rPr lang="en-US" sz="2400" i="1" dirty="0"/>
              <a:t>* Ý </a:t>
            </a:r>
            <a:r>
              <a:rPr lang="en-US" sz="2400" i="1" dirty="0" err="1"/>
              <a:t>nghĩa</a:t>
            </a:r>
            <a:r>
              <a:rPr lang="en-US" sz="2400" i="1" dirty="0"/>
              <a:t> </a:t>
            </a:r>
            <a:r>
              <a:rPr lang="en-US" sz="2400" i="1" dirty="0" err="1"/>
              <a:t>của</a:t>
            </a:r>
            <a:r>
              <a:rPr lang="en-US" sz="2400" i="1" dirty="0"/>
              <a:t> </a:t>
            </a:r>
            <a:r>
              <a:rPr lang="en-US" sz="2400" i="1" dirty="0" err="1"/>
              <a:t>Hiệp</a:t>
            </a:r>
            <a:r>
              <a:rPr lang="en-US" sz="2400" i="1" dirty="0"/>
              <a:t> </a:t>
            </a:r>
            <a:r>
              <a:rPr lang="en-US" sz="2400" i="1" dirty="0" err="1"/>
              <a:t>định</a:t>
            </a:r>
            <a:r>
              <a:rPr lang="en-US" sz="2400" i="1" dirty="0"/>
              <a:t>:</a:t>
            </a:r>
          </a:p>
        </p:txBody>
      </p:sp>
      <p:sp>
        <p:nvSpPr>
          <p:cNvPr id="6" name="TextBox 5"/>
          <p:cNvSpPr txBox="1"/>
          <p:nvPr/>
        </p:nvSpPr>
        <p:spPr>
          <a:xfrm>
            <a:off x="-34758" y="2599875"/>
            <a:ext cx="9123273" cy="2677656"/>
          </a:xfrm>
          <a:prstGeom prst="rect">
            <a:avLst/>
          </a:prstGeom>
          <a:noFill/>
        </p:spPr>
        <p:txBody>
          <a:bodyPr wrap="square" rtlCol="0">
            <a:spAutoFit/>
          </a:bodyPr>
          <a:lstStyle/>
          <a:p>
            <a:r>
              <a:rPr lang="vi-VN" sz="2400" dirty="0"/>
              <a:t>+ Là văn bản pháp lí quốc tế ghi nhận các quyền dân tộc cơ bản của nhân dân các nước Đông Dương.</a:t>
            </a:r>
          </a:p>
          <a:p>
            <a:r>
              <a:rPr lang="vi-VN" sz="2400" dirty="0"/>
              <a:t>+ Pháp buộc phải rút hết quân đội về nước, Mĩ thất bại trong âm mưu mở rộng và quốc tế hoá chiến tranh xâm lược Đông Dương:</a:t>
            </a:r>
          </a:p>
          <a:p>
            <a:r>
              <a:rPr lang="vi-VN" sz="2400" dirty="0"/>
              <a:t>+ Miền Bắc nước ta hoàn toàn giải phóng, chuyển sang giai đoạn cách mạng xã hội chủ nghĩa. Làm cơ sở cho cuộc đấu tranh thống nhất nước nhà.</a:t>
            </a:r>
          </a:p>
        </p:txBody>
      </p:sp>
      <p:sp>
        <p:nvSpPr>
          <p:cNvPr id="9" name="Title 18"/>
          <p:cNvSpPr txBox="1">
            <a:spLocks/>
          </p:cNvSpPr>
          <p:nvPr/>
        </p:nvSpPr>
        <p:spPr bwMode="auto">
          <a:xfrm>
            <a:off x="0" y="5279922"/>
            <a:ext cx="9144000" cy="8070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800" b="1" u="sng" kern="0" dirty="0">
                <a:solidFill>
                  <a:srgbClr val="FF0000"/>
                </a:solidFill>
                <a:latin typeface="Times New Roman" pitchFamily="18" charset="0"/>
                <a:cs typeface="Times New Roman" pitchFamily="18" charset="0"/>
              </a:rPr>
              <a:t>IV. </a:t>
            </a:r>
            <a:r>
              <a:rPr lang="en-US" sz="2800" b="1" u="sng" kern="0" dirty="0" err="1">
                <a:solidFill>
                  <a:srgbClr val="FF0000"/>
                </a:solidFill>
                <a:latin typeface="Times New Roman" pitchFamily="18" charset="0"/>
                <a:cs typeface="Times New Roman" pitchFamily="18" charset="0"/>
              </a:rPr>
              <a:t>Nguyên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nhân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thắng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lợi</a:t>
            </a:r>
            <a:r>
              <a:rPr lang="en-US" sz="2800" b="1" u="sng" kern="0" dirty="0">
                <a:solidFill>
                  <a:srgbClr val="FF0000"/>
                </a:solidFill>
                <a:latin typeface="Times New Roman" pitchFamily="18" charset="0"/>
                <a:cs typeface="Times New Roman" pitchFamily="18" charset="0"/>
              </a:rPr>
              <a:t>, ý </a:t>
            </a:r>
            <a:r>
              <a:rPr lang="en-US" sz="2800" b="1" u="sng" kern="0" dirty="0" err="1">
                <a:solidFill>
                  <a:srgbClr val="FF0000"/>
                </a:solidFill>
                <a:latin typeface="Times New Roman" pitchFamily="18" charset="0"/>
                <a:cs typeface="Times New Roman" pitchFamily="18" charset="0"/>
              </a:rPr>
              <a:t>nghĩa</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lịch</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sử</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của</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cuộc</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kháng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chiến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chống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Pháp</a:t>
            </a:r>
            <a:r>
              <a:rPr lang="en-US" sz="2800" b="1" u="sng" kern="0" dirty="0">
                <a:solidFill>
                  <a:srgbClr val="FF0000"/>
                </a:solidFill>
                <a:latin typeface="Times New Roman" pitchFamily="18" charset="0"/>
                <a:cs typeface="Times New Roman" pitchFamily="18" charset="0"/>
              </a:rPr>
              <a:t>. </a:t>
            </a:r>
            <a:endParaRPr lang="vi-VN" sz="2800" kern="0" dirty="0">
              <a:solidFill>
                <a:srgbClr val="FF0000"/>
              </a:solidFill>
            </a:endParaRPr>
          </a:p>
        </p:txBody>
      </p:sp>
      <p:sp>
        <p:nvSpPr>
          <p:cNvPr id="10" name="TextBox 9"/>
          <p:cNvSpPr txBox="1"/>
          <p:nvPr/>
        </p:nvSpPr>
        <p:spPr>
          <a:xfrm>
            <a:off x="3522927" y="6316782"/>
            <a:ext cx="833883" cy="461665"/>
          </a:xfrm>
          <a:prstGeom prst="rect">
            <a:avLst/>
          </a:prstGeom>
          <a:noFill/>
        </p:spPr>
        <p:txBody>
          <a:bodyPr wrap="none" rtlCol="0">
            <a:spAutoFit/>
          </a:bodyPr>
          <a:lstStyle/>
          <a:p>
            <a:r>
              <a:rPr lang="en-US" sz="2400" i="1" dirty="0"/>
              <a:t>SGK</a:t>
            </a:r>
          </a:p>
        </p:txBody>
      </p:sp>
    </p:spTree>
    <p:extLst>
      <p:ext uri="{BB962C8B-B14F-4D97-AF65-F5344CB8AC3E}">
        <p14:creationId xmlns:p14="http://schemas.microsoft.com/office/powerpoint/2010/main" val="20849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2008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p>
            <a:pPr eaLnBrk="1" hangingPunct="1"/>
            <a:r>
              <a:rPr lang="en-US" sz="2400" b="1" dirty="0" err="1">
                <a:solidFill>
                  <a:srgbClr val="FF0000"/>
                </a:solidFill>
                <a:latin typeface="Times New Roman" pitchFamily="18" charset="0"/>
              </a:rPr>
              <a:t>Bài</a:t>
            </a:r>
            <a:r>
              <a:rPr lang="en-US" sz="2400" b="1" dirty="0">
                <a:solidFill>
                  <a:srgbClr val="FF0000"/>
                </a:solidFill>
                <a:latin typeface="Times New Roman" pitchFamily="18" charset="0"/>
              </a:rPr>
              <a:t> 27: CUỘC KHÁNG CHIẾN TOÀN QUỐC CHỐNG THỰC DÂN PHÁP XÂM LƯỢC KẾT THÚC (1953 – 1954</a:t>
            </a:r>
            <a:r>
              <a:rPr lang="en-US" sz="2400" dirty="0">
                <a:solidFill>
                  <a:srgbClr val="FF0000"/>
                </a:solidFill>
                <a:latin typeface="Times New Roman" pitchFamily="18" charset="0"/>
              </a:rPr>
              <a:t>)</a:t>
            </a:r>
            <a:endParaRPr lang="vi-VN" sz="2800" dirty="0"/>
          </a:p>
        </p:txBody>
      </p:sp>
      <p:sp>
        <p:nvSpPr>
          <p:cNvPr id="3" name="TextBox 2"/>
          <p:cNvSpPr txBox="1"/>
          <p:nvPr/>
        </p:nvSpPr>
        <p:spPr>
          <a:xfrm>
            <a:off x="65960" y="1998935"/>
            <a:ext cx="9078040" cy="4832092"/>
          </a:xfrm>
          <a:prstGeom prst="rect">
            <a:avLst/>
          </a:prstGeom>
          <a:noFill/>
        </p:spPr>
        <p:txBody>
          <a:bodyPr wrap="square" rtlCol="0">
            <a:spAutoFit/>
          </a:bodyPr>
          <a:lstStyle/>
          <a:p>
            <a:pPr algn="just"/>
            <a:r>
              <a:rPr lang="vi-VN" sz="2200" i="1" dirty="0"/>
              <a:t>*Đối với Việt Nam:</a:t>
            </a:r>
          </a:p>
          <a:p>
            <a:pPr algn="just"/>
            <a:r>
              <a:rPr lang="vi-VN" sz="2200" dirty="0"/>
              <a:t>- Chấm dứt cuộc chiến tranh xâm lược và ách thống trị của thực dân Pháp trong gần một thế kỉ trên đất nước ta.</a:t>
            </a:r>
          </a:p>
          <a:p>
            <a:pPr algn="just"/>
            <a:r>
              <a:rPr lang="vi-VN" sz="2200" dirty="0"/>
              <a:t>- Bảo vệ được thành quả của cách mạng tháng Tám.</a:t>
            </a:r>
          </a:p>
          <a:p>
            <a:pPr algn="just"/>
            <a:r>
              <a:rPr lang="vi-VN" sz="2200" dirty="0"/>
              <a:t>- Giải phóng hoàn toàn miền Bắc, tạo cơ sở để nhân dân ta giải phóng miền Nam.</a:t>
            </a:r>
          </a:p>
          <a:p>
            <a:pPr algn="just"/>
            <a:r>
              <a:rPr lang="vi-VN" sz="2200" dirty="0"/>
              <a:t>- Giáng đòn nặng nề vào tham vọng xâm lược và âm mưu nô dịch của chủ nghĩa đế quốc.</a:t>
            </a:r>
          </a:p>
          <a:p>
            <a:pPr algn="just"/>
            <a:r>
              <a:rPr lang="vi-VN" sz="2200" i="1" dirty="0"/>
              <a:t>* Đối với quốc tế:</a:t>
            </a:r>
          </a:p>
          <a:p>
            <a:pPr algn="just"/>
            <a:r>
              <a:rPr lang="vi-VN" sz="2200" dirty="0"/>
              <a:t>Cổ vũ mạnh mẽ phong trào giải phóng dân tộc trên thế giới, trước hết là các nước ở châu Á, châu Phi và Mĩ La-tinh, một dân tộc dù đất không rộng, người không đông nếu quyết tâm chiến đấu vì độc lập, tự do, có đường lối quân sự, chính trị đúng đắn, được sự ủng hộ của quốc tế, thì hoàn toàn có khả năng giành thắng lợi.</a:t>
            </a:r>
          </a:p>
        </p:txBody>
      </p:sp>
      <p:sp>
        <p:nvSpPr>
          <p:cNvPr id="6" name="TextBox 5"/>
          <p:cNvSpPr txBox="1"/>
          <p:nvPr/>
        </p:nvSpPr>
        <p:spPr>
          <a:xfrm>
            <a:off x="0" y="1546639"/>
            <a:ext cx="2728632" cy="461665"/>
          </a:xfrm>
          <a:prstGeom prst="rect">
            <a:avLst/>
          </a:prstGeom>
          <a:noFill/>
        </p:spPr>
        <p:txBody>
          <a:bodyPr wrap="none" rtlCol="0">
            <a:spAutoFit/>
          </a:bodyPr>
          <a:lstStyle/>
          <a:p>
            <a:r>
              <a:rPr lang="en-US" sz="2400" b="1" dirty="0"/>
              <a:t>1. Ý </a:t>
            </a:r>
            <a:r>
              <a:rPr lang="en-US" sz="2400" b="1" dirty="0" err="1"/>
              <a:t>nghĩa</a:t>
            </a:r>
            <a:r>
              <a:rPr lang="en-US" sz="2400" b="1" dirty="0"/>
              <a:t> </a:t>
            </a:r>
            <a:r>
              <a:rPr lang="en-US" sz="2400" b="1" dirty="0" err="1"/>
              <a:t>lịch</a:t>
            </a:r>
            <a:r>
              <a:rPr lang="en-US" sz="2400" b="1" dirty="0"/>
              <a:t> </a:t>
            </a:r>
            <a:r>
              <a:rPr lang="en-US" sz="2400" b="1" dirty="0" err="1"/>
              <a:t>sử</a:t>
            </a:r>
            <a:endParaRPr lang="vi-VN" sz="2400" b="1" i="1" dirty="0"/>
          </a:p>
        </p:txBody>
      </p:sp>
      <p:sp>
        <p:nvSpPr>
          <p:cNvPr id="7" name="Title 18"/>
          <p:cNvSpPr txBox="1">
            <a:spLocks/>
          </p:cNvSpPr>
          <p:nvPr/>
        </p:nvSpPr>
        <p:spPr bwMode="auto">
          <a:xfrm>
            <a:off x="-36781" y="721956"/>
            <a:ext cx="9144000" cy="8070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800" b="1" u="sng" kern="0" dirty="0">
                <a:solidFill>
                  <a:srgbClr val="FF0000"/>
                </a:solidFill>
                <a:latin typeface="Times New Roman" pitchFamily="18" charset="0"/>
                <a:cs typeface="Times New Roman" pitchFamily="18" charset="0"/>
              </a:rPr>
              <a:t>IV. </a:t>
            </a:r>
            <a:r>
              <a:rPr lang="en-US" sz="2800" b="1" u="sng" kern="0" dirty="0" err="1">
                <a:solidFill>
                  <a:srgbClr val="FF0000"/>
                </a:solidFill>
                <a:latin typeface="Times New Roman" pitchFamily="18" charset="0"/>
                <a:cs typeface="Times New Roman" pitchFamily="18" charset="0"/>
              </a:rPr>
              <a:t>Nguyên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nhân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thắng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lợi</a:t>
            </a:r>
            <a:r>
              <a:rPr lang="en-US" sz="2800" b="1" u="sng" kern="0" dirty="0">
                <a:solidFill>
                  <a:srgbClr val="FF0000"/>
                </a:solidFill>
                <a:latin typeface="Times New Roman" pitchFamily="18" charset="0"/>
                <a:cs typeface="Times New Roman" pitchFamily="18" charset="0"/>
              </a:rPr>
              <a:t>, ý </a:t>
            </a:r>
            <a:r>
              <a:rPr lang="en-US" sz="2800" b="1" u="sng" kern="0" dirty="0" err="1">
                <a:solidFill>
                  <a:srgbClr val="FF0000"/>
                </a:solidFill>
                <a:latin typeface="Times New Roman" pitchFamily="18" charset="0"/>
                <a:cs typeface="Times New Roman" pitchFamily="18" charset="0"/>
              </a:rPr>
              <a:t>nghĩa</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lịch</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sử</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của</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cuộc</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kháng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chiến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chống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Pháp</a:t>
            </a:r>
            <a:r>
              <a:rPr lang="en-US" sz="2800" b="1" u="sng" kern="0" dirty="0">
                <a:solidFill>
                  <a:srgbClr val="FF0000"/>
                </a:solidFill>
                <a:latin typeface="Times New Roman" pitchFamily="18" charset="0"/>
                <a:cs typeface="Times New Roman" pitchFamily="18" charset="0"/>
              </a:rPr>
              <a:t>. </a:t>
            </a:r>
            <a:endParaRPr lang="vi-VN" sz="2800" kern="0" dirty="0">
              <a:solidFill>
                <a:srgbClr val="FF0000"/>
              </a:solidFill>
            </a:endParaRPr>
          </a:p>
        </p:txBody>
      </p:sp>
    </p:spTree>
    <p:extLst>
      <p:ext uri="{BB962C8B-B14F-4D97-AF65-F5344CB8AC3E}">
        <p14:creationId xmlns:p14="http://schemas.microsoft.com/office/powerpoint/2010/main" val="39926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2008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p>
            <a:pPr eaLnBrk="1" hangingPunct="1"/>
            <a:r>
              <a:rPr lang="en-US" sz="2400" b="1" dirty="0" err="1">
                <a:solidFill>
                  <a:srgbClr val="FF0000"/>
                </a:solidFill>
                <a:latin typeface="Times New Roman" pitchFamily="18" charset="0"/>
              </a:rPr>
              <a:t>Bài</a:t>
            </a:r>
            <a:r>
              <a:rPr lang="en-US" sz="2400" b="1" dirty="0">
                <a:solidFill>
                  <a:srgbClr val="FF0000"/>
                </a:solidFill>
                <a:latin typeface="Times New Roman" pitchFamily="18" charset="0"/>
              </a:rPr>
              <a:t> 27: CUỘC KHÁNG CHIẾN TOÀN QUỐC CHỐNG THỰC DÂN PHÁP XÂM LƯỢC KẾT THÚC (1953 – 1954</a:t>
            </a:r>
            <a:r>
              <a:rPr lang="en-US" sz="2400" dirty="0">
                <a:solidFill>
                  <a:srgbClr val="FF0000"/>
                </a:solidFill>
                <a:latin typeface="Times New Roman" pitchFamily="18" charset="0"/>
              </a:rPr>
              <a:t>)</a:t>
            </a:r>
            <a:endParaRPr lang="vi-VN" sz="2800" dirty="0"/>
          </a:p>
        </p:txBody>
      </p:sp>
      <p:sp>
        <p:nvSpPr>
          <p:cNvPr id="3" name="TextBox 2"/>
          <p:cNvSpPr txBox="1"/>
          <p:nvPr/>
        </p:nvSpPr>
        <p:spPr>
          <a:xfrm>
            <a:off x="77489" y="2170647"/>
            <a:ext cx="9000492" cy="3416320"/>
          </a:xfrm>
          <a:prstGeom prst="rect">
            <a:avLst/>
          </a:prstGeom>
          <a:noFill/>
        </p:spPr>
        <p:txBody>
          <a:bodyPr wrap="square" rtlCol="0">
            <a:spAutoFit/>
          </a:bodyPr>
          <a:lstStyle/>
          <a:p>
            <a:pPr algn="just"/>
            <a:r>
              <a:rPr lang="vi-VN" sz="2400" dirty="0"/>
              <a:t>- Có sự lãnh đạo sáng suốt của Đảng, đứng đầu là Chủ tịch Hồ Chí Minh với đường lối đúng đắn: giương cao ngọn cờ độc lập dân tộc và chủ nghĩa xã hội.</a:t>
            </a:r>
          </a:p>
          <a:p>
            <a:pPr algn="just"/>
            <a:r>
              <a:rPr lang="vi-VN" sz="2400" dirty="0"/>
              <a:t>- Được tiến hành trong điều kiện có hệ thống chính quyền dân chủ nhân dân trong cả nước, có mặt trận dân tộc thống nhất, có lực lượng vũ trang ba thứ quân, có hậu phương vững chắc.</a:t>
            </a:r>
          </a:p>
          <a:p>
            <a:pPr algn="just"/>
            <a:r>
              <a:rPr lang="vi-VN" sz="2400" dirty="0"/>
              <a:t>- Có tinh thần đoàn kết giữa ba nước Đông Dương và sự đồng tình tình giúp đỡ của Trung Quốc và Liên Xô, các nước dân chủ nhân dân khác, của thực dân Pháp và loài người tiến bộ.</a:t>
            </a:r>
          </a:p>
        </p:txBody>
      </p:sp>
      <p:sp>
        <p:nvSpPr>
          <p:cNvPr id="6" name="TextBox 5"/>
          <p:cNvSpPr txBox="1"/>
          <p:nvPr/>
        </p:nvSpPr>
        <p:spPr>
          <a:xfrm>
            <a:off x="0" y="1708982"/>
            <a:ext cx="3869970" cy="461665"/>
          </a:xfrm>
          <a:prstGeom prst="rect">
            <a:avLst/>
          </a:prstGeom>
          <a:noFill/>
        </p:spPr>
        <p:txBody>
          <a:bodyPr wrap="none" rtlCol="0">
            <a:spAutoFit/>
          </a:bodyPr>
          <a:lstStyle/>
          <a:p>
            <a:r>
              <a:rPr lang="en-US" sz="2400" b="1" dirty="0"/>
              <a:t>2. </a:t>
            </a:r>
            <a:r>
              <a:rPr lang="en-US" sz="2400" b="1" dirty="0" err="1"/>
              <a:t>Nguyên</a:t>
            </a:r>
            <a:r>
              <a:rPr lang="en-US" sz="2400" b="1" dirty="0"/>
              <a:t> </a:t>
            </a:r>
            <a:r>
              <a:rPr lang="en-US" sz="2400" b="1" dirty="0" err="1"/>
              <a:t>nhân</a:t>
            </a:r>
            <a:r>
              <a:rPr lang="en-US" sz="2400" b="1" dirty="0"/>
              <a:t> </a:t>
            </a:r>
            <a:r>
              <a:rPr lang="en-US" sz="2400" b="1" dirty="0" err="1"/>
              <a:t>thắng</a:t>
            </a:r>
            <a:r>
              <a:rPr lang="en-US" sz="2400" b="1" dirty="0"/>
              <a:t> </a:t>
            </a:r>
            <a:r>
              <a:rPr lang="en-US" sz="2400" b="1" dirty="0" err="1"/>
              <a:t>lợi</a:t>
            </a:r>
            <a:endParaRPr lang="vi-VN" sz="2400" b="1" i="1" dirty="0"/>
          </a:p>
        </p:txBody>
      </p:sp>
      <p:sp>
        <p:nvSpPr>
          <p:cNvPr id="7" name="Title 18"/>
          <p:cNvSpPr txBox="1">
            <a:spLocks/>
          </p:cNvSpPr>
          <p:nvPr/>
        </p:nvSpPr>
        <p:spPr bwMode="auto">
          <a:xfrm>
            <a:off x="-66019" y="817325"/>
            <a:ext cx="9144000" cy="8070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800" b="1" u="sng" kern="0" dirty="0">
                <a:solidFill>
                  <a:srgbClr val="FF0000"/>
                </a:solidFill>
                <a:latin typeface="Times New Roman" pitchFamily="18" charset="0"/>
                <a:cs typeface="Times New Roman" pitchFamily="18" charset="0"/>
              </a:rPr>
              <a:t>IV. </a:t>
            </a:r>
            <a:r>
              <a:rPr lang="en-US" sz="2800" b="1" u="sng" kern="0" dirty="0" err="1">
                <a:solidFill>
                  <a:srgbClr val="FF0000"/>
                </a:solidFill>
                <a:latin typeface="Times New Roman" pitchFamily="18" charset="0"/>
                <a:cs typeface="Times New Roman" pitchFamily="18" charset="0"/>
              </a:rPr>
              <a:t>Nguyên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nhân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thắng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lợi</a:t>
            </a:r>
            <a:r>
              <a:rPr lang="en-US" sz="2800" b="1" u="sng" kern="0" dirty="0">
                <a:solidFill>
                  <a:srgbClr val="FF0000"/>
                </a:solidFill>
                <a:latin typeface="Times New Roman" pitchFamily="18" charset="0"/>
                <a:cs typeface="Times New Roman" pitchFamily="18" charset="0"/>
              </a:rPr>
              <a:t>, ý </a:t>
            </a:r>
            <a:r>
              <a:rPr lang="en-US" sz="2800" b="1" u="sng" kern="0" dirty="0" err="1">
                <a:solidFill>
                  <a:srgbClr val="FF0000"/>
                </a:solidFill>
                <a:latin typeface="Times New Roman" pitchFamily="18" charset="0"/>
                <a:cs typeface="Times New Roman" pitchFamily="18" charset="0"/>
              </a:rPr>
              <a:t>nghĩa</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lịch</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sử</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của</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cuộc</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kháng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chiến</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chống</a:t>
            </a:r>
            <a:r>
              <a:rPr lang="en-US" sz="2800" b="1" u="sng" kern="0" dirty="0">
                <a:solidFill>
                  <a:srgbClr val="FF0000"/>
                </a:solidFill>
                <a:latin typeface="Times New Roman" pitchFamily="18" charset="0"/>
                <a:cs typeface="Times New Roman" pitchFamily="18" charset="0"/>
              </a:rPr>
              <a:t> </a:t>
            </a:r>
            <a:r>
              <a:rPr lang="en-US" sz="2800" b="1" u="sng" kern="0" dirty="0" err="1">
                <a:solidFill>
                  <a:srgbClr val="FF0000"/>
                </a:solidFill>
                <a:latin typeface="Times New Roman" pitchFamily="18" charset="0"/>
                <a:cs typeface="Times New Roman" pitchFamily="18" charset="0"/>
              </a:rPr>
              <a:t>Pháp</a:t>
            </a:r>
            <a:r>
              <a:rPr lang="en-US" sz="2800" b="1" u="sng" kern="0" dirty="0">
                <a:solidFill>
                  <a:srgbClr val="FF0000"/>
                </a:solidFill>
                <a:latin typeface="Times New Roman" pitchFamily="18" charset="0"/>
                <a:cs typeface="Times New Roman" pitchFamily="18" charset="0"/>
              </a:rPr>
              <a:t>. </a:t>
            </a:r>
            <a:endParaRPr lang="vi-VN" sz="2800" kern="0" dirty="0">
              <a:solidFill>
                <a:srgbClr val="FF0000"/>
              </a:solidFill>
            </a:endParaRPr>
          </a:p>
        </p:txBody>
      </p:sp>
    </p:spTree>
    <p:extLst>
      <p:ext uri="{BB962C8B-B14F-4D97-AF65-F5344CB8AC3E}">
        <p14:creationId xmlns:p14="http://schemas.microsoft.com/office/powerpoint/2010/main" val="34745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5410200"/>
            <a:ext cx="4860925" cy="579438"/>
          </a:xfrm>
          <a:prstGeom prst="rect">
            <a:avLst/>
          </a:prstGeom>
          <a:noFill/>
          <a:ln w="9525">
            <a:noFill/>
            <a:miter lim="800000"/>
            <a:headEnd/>
            <a:tailEnd/>
          </a:ln>
          <a:effectLst/>
        </p:spPr>
        <p:txBody>
          <a:bodyPr>
            <a:spAutoFit/>
          </a:bodyPr>
          <a:lstStyle/>
          <a:p>
            <a:pPr eaLnBrk="0" hangingPunct="0">
              <a:defRPr/>
            </a:pPr>
            <a:r>
              <a:rPr lang="en-US" sz="3200" b="1">
                <a:solidFill>
                  <a:schemeClr val="hlink"/>
                </a:solidFill>
                <a:effectLst>
                  <a:outerShdw blurRad="38100" dist="38100" dir="2700000" algn="tl">
                    <a:srgbClr val="C0C0C0"/>
                  </a:outerShdw>
                </a:effectLst>
                <a:latin typeface="Times New Roman" pitchFamily="18" charset="0"/>
              </a:rPr>
              <a:t>    </a:t>
            </a:r>
            <a:endParaRPr lang="en-US" sz="2800" b="1">
              <a:effectLst>
                <a:outerShdw blurRad="38100" dist="38100" dir="2700000" algn="tl">
                  <a:srgbClr val="C0C0C0"/>
                </a:outerShdw>
              </a:effectLst>
              <a:latin typeface="Times New Roman" pitchFamily="18" charset="0"/>
            </a:endParaRPr>
          </a:p>
        </p:txBody>
      </p:sp>
      <p:sp>
        <p:nvSpPr>
          <p:cNvPr id="19460" name="Text Box 4"/>
          <p:cNvSpPr txBox="1">
            <a:spLocks noChangeArrowheads="1"/>
          </p:cNvSpPr>
          <p:nvPr/>
        </p:nvSpPr>
        <p:spPr bwMode="auto">
          <a:xfrm>
            <a:off x="457200" y="3505200"/>
            <a:ext cx="8153400" cy="457200"/>
          </a:xfrm>
          <a:prstGeom prst="rect">
            <a:avLst/>
          </a:prstGeom>
          <a:noFill/>
          <a:ln w="9525">
            <a:noFill/>
            <a:miter lim="800000"/>
            <a:headEnd/>
            <a:tailEnd/>
          </a:ln>
        </p:spPr>
        <p:txBody>
          <a:bodyPr>
            <a:spAutoFit/>
          </a:bodyPr>
          <a:lstStyle/>
          <a:p>
            <a:pPr eaLnBrk="0" hangingPunct="0">
              <a:spcBef>
                <a:spcPct val="50000"/>
              </a:spcBef>
            </a:pPr>
            <a:endParaRPr lang="vi-VN" sz="2400">
              <a:latin typeface=".VnTime" pitchFamily="34" charset="0"/>
            </a:endParaRPr>
          </a:p>
        </p:txBody>
      </p:sp>
      <p:sp>
        <p:nvSpPr>
          <p:cNvPr id="157703" name="Rectangle 7"/>
          <p:cNvSpPr>
            <a:spLocks noChangeArrowheads="1"/>
          </p:cNvSpPr>
          <p:nvPr/>
        </p:nvSpPr>
        <p:spPr bwMode="auto">
          <a:xfrm>
            <a:off x="0" y="4876800"/>
            <a:ext cx="8610600" cy="457200"/>
          </a:xfrm>
          <a:prstGeom prst="rect">
            <a:avLst/>
          </a:prstGeom>
          <a:noFill/>
          <a:ln w="9525" algn="ctr">
            <a:noFill/>
            <a:miter lim="800000"/>
            <a:headEnd/>
            <a:tailEnd/>
          </a:ln>
        </p:spPr>
        <p:txBody>
          <a:bodyPr>
            <a:spAutoFit/>
          </a:bodyPr>
          <a:lstStyle/>
          <a:p>
            <a:r>
              <a:rPr lang="en-US" sz="2400" b="1" dirty="0">
                <a:latin typeface="Times New Roman" pitchFamily="18" charset="0"/>
                <a:cs typeface="Times New Roman" pitchFamily="18" charset="0"/>
              </a:rPr>
              <a:t>    </a:t>
            </a:r>
          </a:p>
        </p:txBody>
      </p:sp>
      <p:sp>
        <p:nvSpPr>
          <p:cNvPr id="157704" name="Rectangle 8"/>
          <p:cNvSpPr>
            <a:spLocks noChangeArrowheads="1"/>
          </p:cNvSpPr>
          <p:nvPr/>
        </p:nvSpPr>
        <p:spPr bwMode="auto">
          <a:xfrm>
            <a:off x="0" y="5334000"/>
            <a:ext cx="9144000" cy="461665"/>
          </a:xfrm>
          <a:prstGeom prst="rect">
            <a:avLst/>
          </a:prstGeom>
          <a:noFill/>
          <a:ln w="9525" algn="ctr">
            <a:noFill/>
            <a:miter lim="800000"/>
            <a:headEnd/>
            <a:tailEnd/>
          </a:ln>
        </p:spPr>
        <p:txBody>
          <a:bodyPr>
            <a:spAutoFit/>
          </a:bodyPr>
          <a:lstStyle/>
          <a:p>
            <a:pPr marL="342900" indent="-342900" eaLnBrk="0" hangingPunct="0">
              <a:spcBef>
                <a:spcPct val="50000"/>
              </a:spcBef>
            </a:pPr>
            <a:r>
              <a:rPr lang="en-US" sz="2400" b="1" dirty="0">
                <a:latin typeface="Times New Roman" pitchFamily="18" charset="0"/>
                <a:cs typeface="Times New Roman" pitchFamily="18" charset="0"/>
              </a:rPr>
              <a:t>    </a:t>
            </a:r>
          </a:p>
        </p:txBody>
      </p:sp>
      <p:sp>
        <p:nvSpPr>
          <p:cNvPr id="157706" name="Rectangle 10"/>
          <p:cNvSpPr>
            <a:spLocks noChangeArrowheads="1"/>
          </p:cNvSpPr>
          <p:nvPr/>
        </p:nvSpPr>
        <p:spPr bwMode="auto">
          <a:xfrm>
            <a:off x="476034" y="1798047"/>
            <a:ext cx="8268238" cy="2677656"/>
          </a:xfrm>
          <a:prstGeom prst="rect">
            <a:avLst/>
          </a:prstGeom>
          <a:noFill/>
          <a:ln w="9525" algn="ctr">
            <a:solidFill>
              <a:srgbClr val="3333CC"/>
            </a:solidFill>
            <a:miter lim="800000"/>
            <a:headEnd/>
            <a:tailEnd/>
          </a:ln>
        </p:spPr>
        <p:txBody>
          <a:bodyPr wrap="square">
            <a:spAutoFit/>
          </a:bodyPr>
          <a:lstStyle/>
          <a:p>
            <a:pPr algn="just">
              <a:lnSpc>
                <a:spcPct val="150000"/>
              </a:lnSpc>
            </a:pPr>
            <a:r>
              <a:rPr lang="en-US" sz="2400" dirty="0"/>
              <a:t>A. </a:t>
            </a:r>
            <a:r>
              <a:rPr lang="en-US" sz="2400" dirty="0" err="1"/>
              <a:t>Phía</a:t>
            </a:r>
            <a:r>
              <a:rPr lang="en-US" sz="2400" dirty="0"/>
              <a:t> </a:t>
            </a:r>
            <a:r>
              <a:rPr lang="en-US" sz="2400" dirty="0" err="1"/>
              <a:t>Đông</a:t>
            </a:r>
            <a:r>
              <a:rPr lang="en-US" sz="2400" dirty="0"/>
              <a:t> </a:t>
            </a:r>
            <a:r>
              <a:rPr lang="en-US" sz="2400" dirty="0" err="1"/>
              <a:t>phân</a:t>
            </a:r>
            <a:r>
              <a:rPr lang="en-US" sz="2400" dirty="0"/>
              <a:t> </a:t>
            </a:r>
            <a:r>
              <a:rPr lang="en-US" sz="2400" dirty="0" err="1"/>
              <a:t>khu</a:t>
            </a:r>
            <a:r>
              <a:rPr lang="en-US" sz="2400" dirty="0"/>
              <a:t> </a:t>
            </a:r>
            <a:r>
              <a:rPr lang="en-US" sz="2400" dirty="0" err="1"/>
              <a:t>trung</a:t>
            </a:r>
            <a:r>
              <a:rPr lang="en-US" sz="2400" dirty="0"/>
              <a:t> </a:t>
            </a:r>
            <a:r>
              <a:rPr lang="en-US" sz="2400" dirty="0" err="1"/>
              <a:t>tâm</a:t>
            </a:r>
            <a:endParaRPr lang="en-US" sz="2400" dirty="0"/>
          </a:p>
          <a:p>
            <a:pPr algn="just">
              <a:lnSpc>
                <a:spcPct val="150000"/>
              </a:lnSpc>
            </a:pPr>
            <a:r>
              <a:rPr lang="en-US" sz="2400" dirty="0"/>
              <a:t>B. </a:t>
            </a:r>
            <a:r>
              <a:rPr lang="en-US" sz="2400" dirty="0" err="1"/>
              <a:t>Phân</a:t>
            </a:r>
            <a:r>
              <a:rPr lang="en-US" sz="2400" dirty="0"/>
              <a:t> </a:t>
            </a:r>
            <a:r>
              <a:rPr lang="en-US" sz="2400" dirty="0" err="1"/>
              <a:t>khu</a:t>
            </a:r>
            <a:r>
              <a:rPr lang="en-US" sz="2400" dirty="0"/>
              <a:t> </a:t>
            </a:r>
            <a:r>
              <a:rPr lang="en-US" sz="2400" dirty="0" err="1"/>
              <a:t>trung</a:t>
            </a:r>
            <a:r>
              <a:rPr lang="en-US" sz="2400" dirty="0"/>
              <a:t> </a:t>
            </a:r>
            <a:r>
              <a:rPr lang="en-US" sz="2400" dirty="0" err="1"/>
              <a:t>tâm</a:t>
            </a:r>
            <a:endParaRPr lang="en-US" sz="2400" dirty="0"/>
          </a:p>
          <a:p>
            <a:pPr algn="just">
              <a:lnSpc>
                <a:spcPct val="150000"/>
              </a:lnSpc>
            </a:pPr>
            <a:r>
              <a:rPr lang="en-US" sz="2400" dirty="0"/>
              <a:t>C. </a:t>
            </a:r>
            <a:r>
              <a:rPr lang="en-US" sz="2400" dirty="0" err="1"/>
              <a:t>Phân</a:t>
            </a:r>
            <a:r>
              <a:rPr lang="en-US" sz="2400" dirty="0"/>
              <a:t> </a:t>
            </a:r>
            <a:r>
              <a:rPr lang="en-US" sz="2400" dirty="0" err="1"/>
              <a:t>khu</a:t>
            </a:r>
            <a:r>
              <a:rPr lang="en-US" sz="2400" dirty="0"/>
              <a:t> </a:t>
            </a:r>
            <a:r>
              <a:rPr lang="en-US" sz="2400" dirty="0" err="1"/>
              <a:t>Bắc</a:t>
            </a:r>
            <a:endParaRPr lang="en-US" sz="2400" dirty="0"/>
          </a:p>
          <a:p>
            <a:pPr algn="just">
              <a:lnSpc>
                <a:spcPct val="150000"/>
              </a:lnSpc>
            </a:pPr>
            <a:r>
              <a:rPr lang="en-US" sz="2400" dirty="0"/>
              <a:t>D. </a:t>
            </a:r>
            <a:r>
              <a:rPr lang="en-US" sz="2400" dirty="0" err="1"/>
              <a:t>Phân</a:t>
            </a:r>
            <a:r>
              <a:rPr lang="en-US" sz="2400" dirty="0"/>
              <a:t> </a:t>
            </a:r>
            <a:r>
              <a:rPr lang="en-US" sz="2400" dirty="0" err="1"/>
              <a:t>khu</a:t>
            </a:r>
            <a:r>
              <a:rPr lang="en-US" sz="2400" dirty="0"/>
              <a:t> Nam</a:t>
            </a:r>
          </a:p>
          <a:p>
            <a:endParaRPr lang="en-US" sz="2400" b="1" dirty="0">
              <a:latin typeface="Times New Roman" pitchFamily="18" charset="0"/>
              <a:cs typeface="Times New Roman" pitchFamily="18" charset="0"/>
            </a:endParaRPr>
          </a:p>
        </p:txBody>
      </p:sp>
      <p:sp>
        <p:nvSpPr>
          <p:cNvPr id="19467" name="WordArt 12"/>
          <p:cNvSpPr>
            <a:spLocks noChangeArrowheads="1" noChangeShapeType="1" noTextEdit="1"/>
          </p:cNvSpPr>
          <p:nvPr/>
        </p:nvSpPr>
        <p:spPr bwMode="auto">
          <a:xfrm>
            <a:off x="3048000" y="0"/>
            <a:ext cx="3648075" cy="752475"/>
          </a:xfrm>
          <a:prstGeom prst="rect">
            <a:avLst/>
          </a:prstGeom>
        </p:spPr>
        <p:txBody>
          <a:bodyPr wrap="none" fromWordArt="1">
            <a:prstTxWarp prst="textPlain">
              <a:avLst>
                <a:gd name="adj" fmla="val 50000"/>
              </a:avLst>
            </a:prstTxWarp>
          </a:bodyPr>
          <a:lstStyle/>
          <a:p>
            <a:pPr algn="ctr"/>
            <a:r>
              <a:rPr lang="vi-VN" sz="3600" kern="10">
                <a:ln w="12700">
                  <a:solidFill>
                    <a:srgbClr val="FF00FF"/>
                  </a:solidFill>
                  <a:round/>
                  <a:headEnd/>
                  <a:tailEnd/>
                </a:ln>
                <a:solidFill>
                  <a:srgbClr val="B2B2B2">
                    <a:alpha val="50195"/>
                  </a:srgbClr>
                </a:solidFill>
                <a:effectLst>
                  <a:outerShdw dist="45791" dir="2021404" algn="ctr" rotWithShape="0">
                    <a:srgbClr val="9999FF"/>
                  </a:outerShdw>
                </a:effectLst>
                <a:latin typeface="Times New Roman"/>
                <a:cs typeface="Times New Roman"/>
              </a:rPr>
              <a:t>Bài tập củng cố :</a:t>
            </a:r>
          </a:p>
        </p:txBody>
      </p:sp>
      <p:sp>
        <p:nvSpPr>
          <p:cNvPr id="12" name="Rectangle: Rounded Corners 11"/>
          <p:cNvSpPr/>
          <p:nvPr/>
        </p:nvSpPr>
        <p:spPr>
          <a:xfrm>
            <a:off x="38153" y="896375"/>
            <a:ext cx="9144000" cy="54234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defRPr/>
            </a:pPr>
            <a:r>
              <a:rPr lang="en-US" sz="2800" b="1" dirty="0">
                <a:solidFill>
                  <a:schemeClr val="accent2"/>
                </a:solidFill>
                <a:latin typeface="Times New Roman" panose="02020603050405020304" pitchFamily="18" charset="0"/>
                <a:cs typeface="Times New Roman" panose="02020603050405020304" pitchFamily="18" charset="0"/>
              </a:rPr>
              <a:t>H? </a:t>
            </a:r>
            <a:r>
              <a:rPr lang="en-US" sz="2400" b="1" dirty="0" err="1">
                <a:solidFill>
                  <a:srgbClr val="3333CC"/>
                </a:solidFill>
                <a:latin typeface="Times New Roman" panose="02020603050405020304" pitchFamily="18" charset="0"/>
                <a:cs typeface="Times New Roman" panose="02020603050405020304" pitchFamily="18" charset="0"/>
              </a:rPr>
              <a:t>Mở</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đầu</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Chiến</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dịch</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Điện</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Biên</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Phủ</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quân</a:t>
            </a:r>
            <a:r>
              <a:rPr lang="en-US" sz="2400" b="1" dirty="0">
                <a:solidFill>
                  <a:srgbClr val="3333CC"/>
                </a:solidFill>
                <a:latin typeface="Times New Roman" panose="02020603050405020304" pitchFamily="18" charset="0"/>
                <a:cs typeface="Times New Roman" panose="02020603050405020304" pitchFamily="18" charset="0"/>
              </a:rPr>
              <a:t> ta </a:t>
            </a:r>
            <a:r>
              <a:rPr lang="en-US" sz="2400" b="1" dirty="0" err="1">
                <a:solidFill>
                  <a:srgbClr val="3333CC"/>
                </a:solidFill>
                <a:latin typeface="Times New Roman" panose="02020603050405020304" pitchFamily="18" charset="0"/>
                <a:cs typeface="Times New Roman" panose="02020603050405020304" pitchFamily="18" charset="0"/>
              </a:rPr>
              <a:t>tấn</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công</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vào</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đâu</a:t>
            </a:r>
            <a:r>
              <a:rPr lang="en-US" sz="2400" b="1" dirty="0">
                <a:solidFill>
                  <a:srgbClr val="3333CC"/>
                </a:solidFill>
                <a:latin typeface="Times New Roman" panose="02020603050405020304" pitchFamily="18" charset="0"/>
                <a:cs typeface="Times New Roman" panose="02020603050405020304" pitchFamily="18" charset="0"/>
              </a:rPr>
              <a:t>?</a:t>
            </a:r>
          </a:p>
        </p:txBody>
      </p:sp>
      <p:sp>
        <p:nvSpPr>
          <p:cNvPr id="13" name="Oval 22"/>
          <p:cNvSpPr>
            <a:spLocks noChangeArrowheads="1"/>
          </p:cNvSpPr>
          <p:nvPr/>
        </p:nvSpPr>
        <p:spPr bwMode="auto">
          <a:xfrm>
            <a:off x="323528" y="2950138"/>
            <a:ext cx="586679" cy="6029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sz="1400"/>
          </a:p>
        </p:txBody>
      </p:sp>
    </p:spTree>
    <p:extLst>
      <p:ext uri="{BB962C8B-B14F-4D97-AF65-F5344CB8AC3E}">
        <p14:creationId xmlns:p14="http://schemas.microsoft.com/office/powerpoint/2010/main" val="66715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7706"/>
                                        </p:tgtEl>
                                        <p:attrNameLst>
                                          <p:attrName>ppt_x</p:attrName>
                                        </p:attrNameLst>
                                      </p:cBhvr>
                                      <p:tavLst>
                                        <p:tav tm="0">
                                          <p:val>
                                            <p:strVal val="ppt_x"/>
                                          </p:val>
                                        </p:tav>
                                        <p:tav tm="100000">
                                          <p:val>
                                            <p:strVal val="ppt_x"/>
                                          </p:val>
                                        </p:tav>
                                      </p:tavLst>
                                    </p:anim>
                                    <p:anim calcmode="lin" valueType="num">
                                      <p:cBhvr additive="base">
                                        <p:cTn id="7" dur="500"/>
                                        <p:tgtEl>
                                          <p:spTgt spid="157706"/>
                                        </p:tgtEl>
                                        <p:attrNameLst>
                                          <p:attrName>ppt_y</p:attrName>
                                        </p:attrNameLst>
                                      </p:cBhvr>
                                      <p:tavLst>
                                        <p:tav tm="0">
                                          <p:val>
                                            <p:strVal val="ppt_y"/>
                                          </p:val>
                                        </p:tav>
                                        <p:tav tm="100000">
                                          <p:val>
                                            <p:strVal val="1+ppt_h/2"/>
                                          </p:val>
                                        </p:tav>
                                      </p:tavLst>
                                    </p:anim>
                                    <p:set>
                                      <p:cBhvr>
                                        <p:cTn id="8" dur="1" fill="hold">
                                          <p:stCondLst>
                                            <p:cond delay="499"/>
                                          </p:stCondLst>
                                        </p:cTn>
                                        <p:tgtEl>
                                          <p:spTgt spid="15770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6"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5410200"/>
            <a:ext cx="4860925" cy="579438"/>
          </a:xfrm>
          <a:prstGeom prst="rect">
            <a:avLst/>
          </a:prstGeom>
          <a:noFill/>
          <a:ln w="9525">
            <a:noFill/>
            <a:miter lim="800000"/>
            <a:headEnd/>
            <a:tailEnd/>
          </a:ln>
          <a:effectLst/>
        </p:spPr>
        <p:txBody>
          <a:bodyPr>
            <a:spAutoFit/>
          </a:bodyPr>
          <a:lstStyle/>
          <a:p>
            <a:pPr eaLnBrk="0" hangingPunct="0">
              <a:defRPr/>
            </a:pPr>
            <a:r>
              <a:rPr lang="en-US" sz="3200" b="1">
                <a:solidFill>
                  <a:schemeClr val="hlink"/>
                </a:solidFill>
                <a:effectLst>
                  <a:outerShdw blurRad="38100" dist="38100" dir="2700000" algn="tl">
                    <a:srgbClr val="C0C0C0"/>
                  </a:outerShdw>
                </a:effectLst>
                <a:latin typeface="Times New Roman" pitchFamily="18" charset="0"/>
              </a:rPr>
              <a:t>    </a:t>
            </a:r>
            <a:endParaRPr lang="en-US" sz="2800" b="1">
              <a:effectLst>
                <a:outerShdw blurRad="38100" dist="38100" dir="2700000" algn="tl">
                  <a:srgbClr val="C0C0C0"/>
                </a:outerShdw>
              </a:effectLst>
              <a:latin typeface="Times New Roman" pitchFamily="18" charset="0"/>
            </a:endParaRPr>
          </a:p>
        </p:txBody>
      </p:sp>
      <p:sp>
        <p:nvSpPr>
          <p:cNvPr id="19460" name="Text Box 4"/>
          <p:cNvSpPr txBox="1">
            <a:spLocks noChangeArrowheads="1"/>
          </p:cNvSpPr>
          <p:nvPr/>
        </p:nvSpPr>
        <p:spPr bwMode="auto">
          <a:xfrm>
            <a:off x="457200" y="3505200"/>
            <a:ext cx="8153400" cy="457200"/>
          </a:xfrm>
          <a:prstGeom prst="rect">
            <a:avLst/>
          </a:prstGeom>
          <a:noFill/>
          <a:ln w="9525">
            <a:noFill/>
            <a:miter lim="800000"/>
            <a:headEnd/>
            <a:tailEnd/>
          </a:ln>
        </p:spPr>
        <p:txBody>
          <a:bodyPr>
            <a:spAutoFit/>
          </a:bodyPr>
          <a:lstStyle/>
          <a:p>
            <a:pPr eaLnBrk="0" hangingPunct="0">
              <a:spcBef>
                <a:spcPct val="50000"/>
              </a:spcBef>
            </a:pPr>
            <a:endParaRPr lang="vi-VN" sz="2400">
              <a:latin typeface=".VnTime" pitchFamily="34" charset="0"/>
            </a:endParaRPr>
          </a:p>
        </p:txBody>
      </p:sp>
      <p:sp>
        <p:nvSpPr>
          <p:cNvPr id="157703" name="Rectangle 7"/>
          <p:cNvSpPr>
            <a:spLocks noChangeArrowheads="1"/>
          </p:cNvSpPr>
          <p:nvPr/>
        </p:nvSpPr>
        <p:spPr bwMode="auto">
          <a:xfrm>
            <a:off x="0" y="4876800"/>
            <a:ext cx="8610600" cy="457200"/>
          </a:xfrm>
          <a:prstGeom prst="rect">
            <a:avLst/>
          </a:prstGeom>
          <a:noFill/>
          <a:ln w="9525" algn="ctr">
            <a:noFill/>
            <a:miter lim="800000"/>
            <a:headEnd/>
            <a:tailEnd/>
          </a:ln>
        </p:spPr>
        <p:txBody>
          <a:bodyPr>
            <a:spAutoFit/>
          </a:bodyPr>
          <a:lstStyle/>
          <a:p>
            <a:r>
              <a:rPr lang="en-US" sz="2400" b="1" dirty="0">
                <a:latin typeface="Times New Roman" pitchFamily="18" charset="0"/>
                <a:cs typeface="Times New Roman" pitchFamily="18" charset="0"/>
              </a:rPr>
              <a:t>    </a:t>
            </a:r>
          </a:p>
        </p:txBody>
      </p:sp>
      <p:sp>
        <p:nvSpPr>
          <p:cNvPr id="157704" name="Rectangle 8"/>
          <p:cNvSpPr>
            <a:spLocks noChangeArrowheads="1"/>
          </p:cNvSpPr>
          <p:nvPr/>
        </p:nvSpPr>
        <p:spPr bwMode="auto">
          <a:xfrm>
            <a:off x="0" y="5334000"/>
            <a:ext cx="9144000" cy="461665"/>
          </a:xfrm>
          <a:prstGeom prst="rect">
            <a:avLst/>
          </a:prstGeom>
          <a:noFill/>
          <a:ln w="9525" algn="ctr">
            <a:noFill/>
            <a:miter lim="800000"/>
            <a:headEnd/>
            <a:tailEnd/>
          </a:ln>
        </p:spPr>
        <p:txBody>
          <a:bodyPr>
            <a:spAutoFit/>
          </a:bodyPr>
          <a:lstStyle/>
          <a:p>
            <a:pPr marL="342900" indent="-342900" eaLnBrk="0" hangingPunct="0">
              <a:spcBef>
                <a:spcPct val="50000"/>
              </a:spcBef>
            </a:pPr>
            <a:r>
              <a:rPr lang="en-US" sz="2400" b="1" dirty="0">
                <a:latin typeface="Times New Roman" pitchFamily="18" charset="0"/>
                <a:cs typeface="Times New Roman" pitchFamily="18" charset="0"/>
              </a:rPr>
              <a:t>    </a:t>
            </a:r>
          </a:p>
        </p:txBody>
      </p:sp>
      <p:sp>
        <p:nvSpPr>
          <p:cNvPr id="157706" name="Rectangle 10"/>
          <p:cNvSpPr>
            <a:spLocks noChangeArrowheads="1"/>
          </p:cNvSpPr>
          <p:nvPr/>
        </p:nvSpPr>
        <p:spPr bwMode="auto">
          <a:xfrm>
            <a:off x="171180" y="2141732"/>
            <a:ext cx="8865315" cy="3508653"/>
          </a:xfrm>
          <a:prstGeom prst="rect">
            <a:avLst/>
          </a:prstGeom>
          <a:noFill/>
          <a:ln w="9525" algn="ctr">
            <a:solidFill>
              <a:srgbClr val="3333CC"/>
            </a:solidFill>
            <a:miter lim="800000"/>
            <a:headEnd/>
            <a:tailEnd/>
          </a:ln>
        </p:spPr>
        <p:txBody>
          <a:bodyPr wrap="square">
            <a:spAutoFit/>
          </a:bodyPr>
          <a:lstStyle/>
          <a:p>
            <a:pPr algn="just">
              <a:spcBef>
                <a:spcPts val="600"/>
              </a:spcBef>
              <a:spcAft>
                <a:spcPts val="600"/>
              </a:spcAft>
            </a:pPr>
            <a:r>
              <a:rPr lang="vi-VN" sz="2400" dirty="0"/>
              <a:t>A. Xây dựng được căn cứ hậu phương rộng lớn, vững chắc về mọi mặt.</a:t>
            </a:r>
          </a:p>
          <a:p>
            <a:pPr algn="just">
              <a:spcBef>
                <a:spcPts val="600"/>
              </a:spcBef>
              <a:spcAft>
                <a:spcPts val="600"/>
              </a:spcAft>
            </a:pPr>
            <a:r>
              <a:rPr lang="vi-VN" sz="2400" dirty="0"/>
              <a:t>B. Tinh thần đoàn kết trong liên minh chiến đấu của nhân dân 3 nước Đông Dương.</a:t>
            </a:r>
          </a:p>
          <a:p>
            <a:pPr algn="just">
              <a:spcBef>
                <a:spcPts val="600"/>
              </a:spcBef>
              <a:spcAft>
                <a:spcPts val="600"/>
              </a:spcAft>
            </a:pPr>
            <a:r>
              <a:rPr lang="vi-VN" sz="2400" dirty="0"/>
              <a:t>C. Sự lãnh đạo sáng suốt của Đảng, với đường lối kháng chiến đúng đắn và sáng tạo.</a:t>
            </a:r>
          </a:p>
          <a:p>
            <a:pPr algn="just">
              <a:spcBef>
                <a:spcPts val="600"/>
              </a:spcBef>
              <a:spcAft>
                <a:spcPts val="600"/>
              </a:spcAft>
            </a:pPr>
            <a:r>
              <a:rPr lang="vi-VN" sz="2400" dirty="0"/>
              <a:t>D. Sự đồng tình, giúp đỡ của Trung Quốc, Liên Xô và các nước dân chủ nhân dân khác, của nhân dân tiến bộ trên toàn thế giới.</a:t>
            </a:r>
          </a:p>
        </p:txBody>
      </p:sp>
      <p:sp>
        <p:nvSpPr>
          <p:cNvPr id="19467" name="WordArt 12"/>
          <p:cNvSpPr>
            <a:spLocks noChangeArrowheads="1" noChangeShapeType="1" noTextEdit="1"/>
          </p:cNvSpPr>
          <p:nvPr/>
        </p:nvSpPr>
        <p:spPr bwMode="auto">
          <a:xfrm>
            <a:off x="3048000" y="0"/>
            <a:ext cx="3648075" cy="752475"/>
          </a:xfrm>
          <a:prstGeom prst="rect">
            <a:avLst/>
          </a:prstGeom>
        </p:spPr>
        <p:txBody>
          <a:bodyPr wrap="none" fromWordArt="1">
            <a:prstTxWarp prst="textPlain">
              <a:avLst>
                <a:gd name="adj" fmla="val 50000"/>
              </a:avLst>
            </a:prstTxWarp>
          </a:bodyPr>
          <a:lstStyle/>
          <a:p>
            <a:pPr algn="ctr"/>
            <a:r>
              <a:rPr lang="vi-VN" sz="3600" kern="10">
                <a:ln w="12700">
                  <a:solidFill>
                    <a:srgbClr val="FF00FF"/>
                  </a:solidFill>
                  <a:round/>
                  <a:headEnd/>
                  <a:tailEnd/>
                </a:ln>
                <a:solidFill>
                  <a:srgbClr val="B2B2B2">
                    <a:alpha val="50195"/>
                  </a:srgbClr>
                </a:solidFill>
                <a:effectLst>
                  <a:outerShdw dist="45791" dir="2021404" algn="ctr" rotWithShape="0">
                    <a:srgbClr val="9999FF"/>
                  </a:outerShdw>
                </a:effectLst>
                <a:latin typeface="Times New Roman"/>
                <a:cs typeface="Times New Roman"/>
              </a:rPr>
              <a:t>Bài tập củng cố :</a:t>
            </a:r>
          </a:p>
        </p:txBody>
      </p:sp>
      <p:sp>
        <p:nvSpPr>
          <p:cNvPr id="12" name="Rectangle: Rounded Corners 11"/>
          <p:cNvSpPr/>
          <p:nvPr/>
        </p:nvSpPr>
        <p:spPr>
          <a:xfrm>
            <a:off x="0" y="749362"/>
            <a:ext cx="9144000" cy="130797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defRPr/>
            </a:pPr>
            <a:r>
              <a:rPr lang="en-US" sz="2800" b="1" dirty="0">
                <a:solidFill>
                  <a:schemeClr val="accent2"/>
                </a:solidFill>
                <a:latin typeface="Times New Roman" panose="02020603050405020304" pitchFamily="18" charset="0"/>
                <a:cs typeface="Times New Roman" panose="02020603050405020304" pitchFamily="18" charset="0"/>
              </a:rPr>
              <a:t>H? </a:t>
            </a:r>
            <a:r>
              <a:rPr lang="en-US" sz="2800" b="1" dirty="0" err="1">
                <a:solidFill>
                  <a:srgbClr val="3333CC"/>
                </a:solidFill>
                <a:latin typeface="Times New Roman" panose="02020603050405020304" pitchFamily="18" charset="0"/>
                <a:cs typeface="Times New Roman" panose="02020603050405020304" pitchFamily="18" charset="0"/>
              </a:rPr>
              <a:t>Nguyên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nhân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quan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trọng</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nhất</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dẫn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đến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thắng</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lợi</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của</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cuộc</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kháng</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chiến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toàn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quốc</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chống</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thực</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dân</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Pháp</a:t>
            </a:r>
            <a:r>
              <a:rPr lang="en-US" sz="2800" b="1" dirty="0">
                <a:solidFill>
                  <a:srgbClr val="3333CC"/>
                </a:solidFill>
                <a:latin typeface="Times New Roman" panose="02020603050405020304" pitchFamily="18" charset="0"/>
                <a:cs typeface="Times New Roman" panose="02020603050405020304" pitchFamily="18" charset="0"/>
              </a:rPr>
              <a:t> (1946-1954) </a:t>
            </a:r>
            <a:r>
              <a:rPr lang="en-US" sz="2800" b="1" dirty="0" err="1">
                <a:solidFill>
                  <a:srgbClr val="3333CC"/>
                </a:solidFill>
                <a:latin typeface="Times New Roman" panose="02020603050405020304" pitchFamily="18" charset="0"/>
                <a:cs typeface="Times New Roman" panose="02020603050405020304" pitchFamily="18" charset="0"/>
              </a:rPr>
              <a:t>là</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gì</a:t>
            </a:r>
            <a:r>
              <a:rPr lang="en-US" sz="2800" b="1" dirty="0">
                <a:solidFill>
                  <a:srgbClr val="3333CC"/>
                </a:solidFill>
                <a:latin typeface="Times New Roman" panose="02020603050405020304" pitchFamily="18" charset="0"/>
                <a:cs typeface="Times New Roman" panose="02020603050405020304" pitchFamily="18" charset="0"/>
              </a:rPr>
              <a:t>?</a:t>
            </a:r>
          </a:p>
        </p:txBody>
      </p:sp>
      <p:sp>
        <p:nvSpPr>
          <p:cNvPr id="13" name="Oval 22"/>
          <p:cNvSpPr>
            <a:spLocks noChangeArrowheads="1"/>
          </p:cNvSpPr>
          <p:nvPr/>
        </p:nvSpPr>
        <p:spPr bwMode="auto">
          <a:xfrm>
            <a:off x="56355" y="3757918"/>
            <a:ext cx="586679" cy="6029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sz="1400"/>
          </a:p>
        </p:txBody>
      </p:sp>
    </p:spTree>
    <p:extLst>
      <p:ext uri="{BB962C8B-B14F-4D97-AF65-F5344CB8AC3E}">
        <p14:creationId xmlns:p14="http://schemas.microsoft.com/office/powerpoint/2010/main" val="23388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7706"/>
                                        </p:tgtEl>
                                        <p:attrNameLst>
                                          <p:attrName>ppt_x</p:attrName>
                                        </p:attrNameLst>
                                      </p:cBhvr>
                                      <p:tavLst>
                                        <p:tav tm="0">
                                          <p:val>
                                            <p:strVal val="ppt_x"/>
                                          </p:val>
                                        </p:tav>
                                        <p:tav tm="100000">
                                          <p:val>
                                            <p:strVal val="ppt_x"/>
                                          </p:val>
                                        </p:tav>
                                      </p:tavLst>
                                    </p:anim>
                                    <p:anim calcmode="lin" valueType="num">
                                      <p:cBhvr additive="base">
                                        <p:cTn id="7" dur="500"/>
                                        <p:tgtEl>
                                          <p:spTgt spid="157706"/>
                                        </p:tgtEl>
                                        <p:attrNameLst>
                                          <p:attrName>ppt_y</p:attrName>
                                        </p:attrNameLst>
                                      </p:cBhvr>
                                      <p:tavLst>
                                        <p:tav tm="0">
                                          <p:val>
                                            <p:strVal val="ppt_y"/>
                                          </p:val>
                                        </p:tav>
                                        <p:tav tm="100000">
                                          <p:val>
                                            <p:strVal val="1+ppt_h/2"/>
                                          </p:val>
                                        </p:tav>
                                      </p:tavLst>
                                    </p:anim>
                                    <p:set>
                                      <p:cBhvr>
                                        <p:cTn id="8" dur="1" fill="hold">
                                          <p:stCondLst>
                                            <p:cond delay="499"/>
                                          </p:stCondLst>
                                        </p:cTn>
                                        <p:tgtEl>
                                          <p:spTgt spid="15770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6"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5410200"/>
            <a:ext cx="4860925" cy="579438"/>
          </a:xfrm>
          <a:prstGeom prst="rect">
            <a:avLst/>
          </a:prstGeom>
          <a:noFill/>
          <a:ln w="9525">
            <a:noFill/>
            <a:miter lim="800000"/>
            <a:headEnd/>
            <a:tailEnd/>
          </a:ln>
          <a:effectLst/>
        </p:spPr>
        <p:txBody>
          <a:bodyPr>
            <a:spAutoFit/>
          </a:bodyPr>
          <a:lstStyle/>
          <a:p>
            <a:pPr eaLnBrk="0" hangingPunct="0">
              <a:defRPr/>
            </a:pPr>
            <a:r>
              <a:rPr lang="en-US" sz="3200" b="1">
                <a:solidFill>
                  <a:schemeClr val="hlink"/>
                </a:solidFill>
                <a:effectLst>
                  <a:outerShdw blurRad="38100" dist="38100" dir="2700000" algn="tl">
                    <a:srgbClr val="C0C0C0"/>
                  </a:outerShdw>
                </a:effectLst>
                <a:latin typeface="Times New Roman" pitchFamily="18" charset="0"/>
              </a:rPr>
              <a:t>    </a:t>
            </a:r>
            <a:endParaRPr lang="en-US" sz="2800" b="1">
              <a:effectLst>
                <a:outerShdw blurRad="38100" dist="38100" dir="2700000" algn="tl">
                  <a:srgbClr val="C0C0C0"/>
                </a:outerShdw>
              </a:effectLst>
              <a:latin typeface="Times New Roman" pitchFamily="18" charset="0"/>
            </a:endParaRPr>
          </a:p>
        </p:txBody>
      </p:sp>
      <p:sp>
        <p:nvSpPr>
          <p:cNvPr id="19460" name="Text Box 4"/>
          <p:cNvSpPr txBox="1">
            <a:spLocks noChangeArrowheads="1"/>
          </p:cNvSpPr>
          <p:nvPr/>
        </p:nvSpPr>
        <p:spPr bwMode="auto">
          <a:xfrm>
            <a:off x="457200" y="3505200"/>
            <a:ext cx="8153400" cy="457200"/>
          </a:xfrm>
          <a:prstGeom prst="rect">
            <a:avLst/>
          </a:prstGeom>
          <a:noFill/>
          <a:ln w="9525">
            <a:noFill/>
            <a:miter lim="800000"/>
            <a:headEnd/>
            <a:tailEnd/>
          </a:ln>
        </p:spPr>
        <p:txBody>
          <a:bodyPr>
            <a:spAutoFit/>
          </a:bodyPr>
          <a:lstStyle/>
          <a:p>
            <a:pPr eaLnBrk="0" hangingPunct="0">
              <a:spcBef>
                <a:spcPct val="50000"/>
              </a:spcBef>
            </a:pPr>
            <a:endParaRPr lang="vi-VN" sz="2400">
              <a:latin typeface=".VnTime" pitchFamily="34" charset="0"/>
            </a:endParaRPr>
          </a:p>
        </p:txBody>
      </p:sp>
      <p:sp>
        <p:nvSpPr>
          <p:cNvPr id="157703" name="Rectangle 7"/>
          <p:cNvSpPr>
            <a:spLocks noChangeArrowheads="1"/>
          </p:cNvSpPr>
          <p:nvPr/>
        </p:nvSpPr>
        <p:spPr bwMode="auto">
          <a:xfrm>
            <a:off x="0" y="4876800"/>
            <a:ext cx="8610600" cy="457200"/>
          </a:xfrm>
          <a:prstGeom prst="rect">
            <a:avLst/>
          </a:prstGeom>
          <a:noFill/>
          <a:ln w="9525" algn="ctr">
            <a:noFill/>
            <a:miter lim="800000"/>
            <a:headEnd/>
            <a:tailEnd/>
          </a:ln>
        </p:spPr>
        <p:txBody>
          <a:bodyPr>
            <a:spAutoFit/>
          </a:bodyPr>
          <a:lstStyle/>
          <a:p>
            <a:r>
              <a:rPr lang="en-US" sz="2400" b="1" dirty="0">
                <a:latin typeface="Times New Roman" pitchFamily="18" charset="0"/>
                <a:cs typeface="Times New Roman" pitchFamily="18" charset="0"/>
              </a:rPr>
              <a:t>    </a:t>
            </a:r>
          </a:p>
        </p:txBody>
      </p:sp>
      <p:sp>
        <p:nvSpPr>
          <p:cNvPr id="157704" name="Rectangle 8"/>
          <p:cNvSpPr>
            <a:spLocks noChangeArrowheads="1"/>
          </p:cNvSpPr>
          <p:nvPr/>
        </p:nvSpPr>
        <p:spPr bwMode="auto">
          <a:xfrm>
            <a:off x="0" y="5334000"/>
            <a:ext cx="9144000" cy="461665"/>
          </a:xfrm>
          <a:prstGeom prst="rect">
            <a:avLst/>
          </a:prstGeom>
          <a:noFill/>
          <a:ln w="9525" algn="ctr">
            <a:noFill/>
            <a:miter lim="800000"/>
            <a:headEnd/>
            <a:tailEnd/>
          </a:ln>
        </p:spPr>
        <p:txBody>
          <a:bodyPr>
            <a:spAutoFit/>
          </a:bodyPr>
          <a:lstStyle/>
          <a:p>
            <a:pPr marL="342900" indent="-342900" eaLnBrk="0" hangingPunct="0">
              <a:spcBef>
                <a:spcPct val="50000"/>
              </a:spcBef>
            </a:pPr>
            <a:r>
              <a:rPr lang="en-US" sz="2400" b="1" dirty="0">
                <a:latin typeface="Times New Roman" pitchFamily="18" charset="0"/>
                <a:cs typeface="Times New Roman" pitchFamily="18" charset="0"/>
              </a:rPr>
              <a:t>    </a:t>
            </a:r>
          </a:p>
        </p:txBody>
      </p:sp>
      <p:sp>
        <p:nvSpPr>
          <p:cNvPr id="157706" name="Rectangle 10"/>
          <p:cNvSpPr>
            <a:spLocks noChangeArrowheads="1"/>
          </p:cNvSpPr>
          <p:nvPr/>
        </p:nvSpPr>
        <p:spPr bwMode="auto">
          <a:xfrm>
            <a:off x="171180" y="2141732"/>
            <a:ext cx="8865315" cy="3508653"/>
          </a:xfrm>
          <a:prstGeom prst="rect">
            <a:avLst/>
          </a:prstGeom>
          <a:noFill/>
          <a:ln w="9525" algn="ctr">
            <a:solidFill>
              <a:srgbClr val="3333CC"/>
            </a:solidFill>
            <a:miter lim="800000"/>
            <a:headEnd/>
            <a:tailEnd/>
          </a:ln>
        </p:spPr>
        <p:txBody>
          <a:bodyPr wrap="square">
            <a:spAutoFit/>
          </a:bodyPr>
          <a:lstStyle/>
          <a:p>
            <a:pPr>
              <a:spcBef>
                <a:spcPts val="600"/>
              </a:spcBef>
              <a:spcAft>
                <a:spcPts val="600"/>
              </a:spcAft>
            </a:pPr>
            <a:r>
              <a:rPr lang="vi-VN" sz="2400" dirty="0"/>
              <a:t>A. Các bên tham chiến thực hiện ngừng bắn, trao trả tù binh và dân thường bị bắt.</a:t>
            </a:r>
          </a:p>
          <a:p>
            <a:pPr>
              <a:spcBef>
                <a:spcPts val="600"/>
              </a:spcBef>
              <a:spcAft>
                <a:spcPts val="600"/>
              </a:spcAft>
            </a:pPr>
            <a:r>
              <a:rPr lang="vi-VN" sz="2400" dirty="0"/>
              <a:t>B. Các bên tham chiến thực hiện ngừng bắn, lập lại hòa bình ở Đông Dương.</a:t>
            </a:r>
          </a:p>
          <a:p>
            <a:pPr>
              <a:spcBef>
                <a:spcPts val="600"/>
              </a:spcBef>
              <a:spcAft>
                <a:spcPts val="600"/>
              </a:spcAft>
            </a:pPr>
            <a:r>
              <a:rPr lang="vi-VN" sz="2400" dirty="0"/>
              <a:t>C. Pháp cam kết góp phần vào việc hàn gắn vết thương chiến tranh ở Việt Nam và Đông Dương.</a:t>
            </a:r>
          </a:p>
          <a:p>
            <a:pPr>
              <a:spcBef>
                <a:spcPts val="600"/>
              </a:spcBef>
              <a:spcAft>
                <a:spcPts val="600"/>
              </a:spcAft>
            </a:pPr>
            <a:r>
              <a:rPr lang="vi-VN" sz="2400" dirty="0"/>
              <a:t>D. Các nước tham dự Hội nghị cam kết tôn trọng các quyền dân tộc cơ bản của ba nước Đông Dương.</a:t>
            </a:r>
          </a:p>
        </p:txBody>
      </p:sp>
      <p:sp>
        <p:nvSpPr>
          <p:cNvPr id="19467" name="WordArt 12"/>
          <p:cNvSpPr>
            <a:spLocks noChangeArrowheads="1" noChangeShapeType="1" noTextEdit="1"/>
          </p:cNvSpPr>
          <p:nvPr/>
        </p:nvSpPr>
        <p:spPr bwMode="auto">
          <a:xfrm>
            <a:off x="3048000" y="0"/>
            <a:ext cx="3648075" cy="752475"/>
          </a:xfrm>
          <a:prstGeom prst="rect">
            <a:avLst/>
          </a:prstGeom>
        </p:spPr>
        <p:txBody>
          <a:bodyPr wrap="none" fromWordArt="1">
            <a:prstTxWarp prst="textPlain">
              <a:avLst>
                <a:gd name="adj" fmla="val 50000"/>
              </a:avLst>
            </a:prstTxWarp>
          </a:bodyPr>
          <a:lstStyle/>
          <a:p>
            <a:pPr algn="ctr"/>
            <a:r>
              <a:rPr lang="vi-VN" sz="3600" kern="10">
                <a:ln w="12700">
                  <a:solidFill>
                    <a:srgbClr val="FF00FF"/>
                  </a:solidFill>
                  <a:round/>
                  <a:headEnd/>
                  <a:tailEnd/>
                </a:ln>
                <a:solidFill>
                  <a:srgbClr val="B2B2B2">
                    <a:alpha val="50195"/>
                  </a:srgbClr>
                </a:solidFill>
                <a:effectLst>
                  <a:outerShdw dist="45791" dir="2021404" algn="ctr" rotWithShape="0">
                    <a:srgbClr val="9999FF"/>
                  </a:outerShdw>
                </a:effectLst>
                <a:latin typeface="Times New Roman"/>
                <a:cs typeface="Times New Roman"/>
              </a:rPr>
              <a:t>Bài tập củng cố :</a:t>
            </a:r>
          </a:p>
        </p:txBody>
      </p:sp>
      <p:sp>
        <p:nvSpPr>
          <p:cNvPr id="12" name="Rectangle: Rounded Corners 11"/>
          <p:cNvSpPr/>
          <p:nvPr/>
        </p:nvSpPr>
        <p:spPr>
          <a:xfrm>
            <a:off x="0" y="749363"/>
            <a:ext cx="9144000" cy="9939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defRPr/>
            </a:pPr>
            <a:r>
              <a:rPr lang="en-US" sz="2800" b="1" dirty="0">
                <a:solidFill>
                  <a:schemeClr val="accent2"/>
                </a:solidFill>
                <a:latin typeface="Times New Roman" panose="02020603050405020304" pitchFamily="18" charset="0"/>
                <a:cs typeface="Times New Roman" panose="02020603050405020304" pitchFamily="18" charset="0"/>
              </a:rPr>
              <a:t>H: </a:t>
            </a:r>
            <a:r>
              <a:rPr lang="vi-VN" sz="2800" b="1" dirty="0">
                <a:solidFill>
                  <a:srgbClr val="3333CC"/>
                </a:solidFill>
                <a:latin typeface="Times New Roman" panose="02020603050405020304" pitchFamily="18" charset="0"/>
                <a:cs typeface="Times New Roman" panose="02020603050405020304" pitchFamily="18" charset="0"/>
              </a:rPr>
              <a:t>Thắng lợi lớn nhất mà nhân dân Việt Nam đạt được trong hiệp định Giơ-ne-vơ về Đông Dương là gì?</a:t>
            </a:r>
            <a:endParaRPr lang="en-US" sz="2800" b="1" dirty="0">
              <a:solidFill>
                <a:srgbClr val="3333CC"/>
              </a:solidFill>
              <a:latin typeface="Times New Roman" panose="02020603050405020304" pitchFamily="18" charset="0"/>
              <a:cs typeface="Times New Roman" panose="02020603050405020304" pitchFamily="18" charset="0"/>
            </a:endParaRPr>
          </a:p>
        </p:txBody>
      </p:sp>
      <p:sp>
        <p:nvSpPr>
          <p:cNvPr id="13" name="Oval 22"/>
          <p:cNvSpPr>
            <a:spLocks noChangeArrowheads="1"/>
          </p:cNvSpPr>
          <p:nvPr/>
        </p:nvSpPr>
        <p:spPr bwMode="auto">
          <a:xfrm>
            <a:off x="0" y="4682827"/>
            <a:ext cx="586679" cy="6029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sz="1400"/>
          </a:p>
        </p:txBody>
      </p:sp>
    </p:spTree>
    <p:extLst>
      <p:ext uri="{BB962C8B-B14F-4D97-AF65-F5344CB8AC3E}">
        <p14:creationId xmlns:p14="http://schemas.microsoft.com/office/powerpoint/2010/main" val="123259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7706"/>
                                        </p:tgtEl>
                                        <p:attrNameLst>
                                          <p:attrName>ppt_x</p:attrName>
                                        </p:attrNameLst>
                                      </p:cBhvr>
                                      <p:tavLst>
                                        <p:tav tm="0">
                                          <p:val>
                                            <p:strVal val="ppt_x"/>
                                          </p:val>
                                        </p:tav>
                                        <p:tav tm="100000">
                                          <p:val>
                                            <p:strVal val="ppt_x"/>
                                          </p:val>
                                        </p:tav>
                                      </p:tavLst>
                                    </p:anim>
                                    <p:anim calcmode="lin" valueType="num">
                                      <p:cBhvr additive="base">
                                        <p:cTn id="7" dur="500"/>
                                        <p:tgtEl>
                                          <p:spTgt spid="157706"/>
                                        </p:tgtEl>
                                        <p:attrNameLst>
                                          <p:attrName>ppt_y</p:attrName>
                                        </p:attrNameLst>
                                      </p:cBhvr>
                                      <p:tavLst>
                                        <p:tav tm="0">
                                          <p:val>
                                            <p:strVal val="ppt_y"/>
                                          </p:val>
                                        </p:tav>
                                        <p:tav tm="100000">
                                          <p:val>
                                            <p:strVal val="1+ppt_h/2"/>
                                          </p:val>
                                        </p:tav>
                                      </p:tavLst>
                                    </p:anim>
                                    <p:set>
                                      <p:cBhvr>
                                        <p:cTn id="8" dur="1" fill="hold">
                                          <p:stCondLst>
                                            <p:cond delay="499"/>
                                          </p:stCondLst>
                                        </p:cTn>
                                        <p:tgtEl>
                                          <p:spTgt spid="15770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6846" y="202956"/>
            <a:ext cx="5414471" cy="523220"/>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spcBef>
                <a:spcPct val="50000"/>
              </a:spcBef>
            </a:pPr>
            <a:r>
              <a:rPr lang="en-US" sz="2800" b="1" kern="0" dirty="0">
                <a:solidFill>
                  <a:srgbClr val="FF0000"/>
                </a:solidFill>
                <a:latin typeface="Times New Roman" pitchFamily="18" charset="0"/>
                <a:cs typeface="Times New Roman" pitchFamily="18" charset="0"/>
              </a:rPr>
              <a:t>I. </a:t>
            </a:r>
            <a:r>
              <a:rPr lang="en-US" sz="2800" b="1" kern="0" dirty="0" err="1">
                <a:solidFill>
                  <a:srgbClr val="FF0000"/>
                </a:solidFill>
                <a:latin typeface="Times New Roman" pitchFamily="18" charset="0"/>
                <a:cs typeface="Times New Roman" pitchFamily="18" charset="0"/>
              </a:rPr>
              <a:t>Kế</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hoạch</a:t>
            </a:r>
            <a:r>
              <a:rPr lang="en-US" sz="2800" b="1" kern="0" dirty="0">
                <a:solidFill>
                  <a:srgbClr val="FF0000"/>
                </a:solidFill>
                <a:latin typeface="Times New Roman" pitchFamily="18" charset="0"/>
                <a:cs typeface="Times New Roman" pitchFamily="18" charset="0"/>
              </a:rPr>
              <a:t> Na-</a:t>
            </a:r>
            <a:r>
              <a:rPr lang="en-US" sz="2800" b="1" kern="0" dirty="0" err="1">
                <a:solidFill>
                  <a:srgbClr val="FF0000"/>
                </a:solidFill>
                <a:latin typeface="Times New Roman" pitchFamily="18" charset="0"/>
                <a:cs typeface="Times New Roman" pitchFamily="18" charset="0"/>
              </a:rPr>
              <a:t>va</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của</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Pháp</a:t>
            </a:r>
            <a:r>
              <a:rPr lang="en-US" sz="2800" b="1" kern="0" dirty="0">
                <a:solidFill>
                  <a:srgbClr val="FF0000"/>
                </a:solidFill>
                <a:latin typeface="Times New Roman" pitchFamily="18" charset="0"/>
                <a:cs typeface="Times New Roman" pitchFamily="18" charset="0"/>
              </a:rPr>
              <a:t> - </a:t>
            </a:r>
            <a:r>
              <a:rPr lang="en-US" sz="2800" b="1" kern="0" dirty="0" err="1">
                <a:solidFill>
                  <a:srgbClr val="FF0000"/>
                </a:solidFill>
                <a:latin typeface="Times New Roman" pitchFamily="18" charset="0"/>
                <a:cs typeface="Times New Roman" pitchFamily="18" charset="0"/>
              </a:rPr>
              <a:t>Mĩ</a:t>
            </a:r>
            <a:endParaRPr lang="en-US" sz="2800" b="1" kern="0" dirty="0">
              <a:solidFill>
                <a:srgbClr val="FF0000"/>
              </a:solidFill>
              <a:latin typeface="Times New Roman" pitchFamily="18" charset="0"/>
              <a:cs typeface="Times New Roman" pitchFamily="18" charset="0"/>
            </a:endParaRPr>
          </a:p>
        </p:txBody>
      </p:sp>
      <p:pic>
        <p:nvPicPr>
          <p:cNvPr id="6" name="Content Placeholder 4" descr="20140419203515-na-va.gif"/>
          <p:cNvPicPr>
            <a:picLocks noGrp="1" noChangeAspect="1"/>
          </p:cNvPicPr>
          <p:nvPr>
            <p:ph idx="1"/>
          </p:nvPr>
        </p:nvPicPr>
        <p:blipFill>
          <a:blip r:embed="rId2"/>
          <a:srcRect/>
          <a:stretch>
            <a:fillRect/>
          </a:stretch>
        </p:blipFill>
        <p:spPr>
          <a:xfrm>
            <a:off x="4756796" y="1233315"/>
            <a:ext cx="4333724" cy="4994012"/>
          </a:xfrm>
        </p:spPr>
      </p:pic>
      <p:sp>
        <p:nvSpPr>
          <p:cNvPr id="8" name="Rectangle 7"/>
          <p:cNvSpPr/>
          <p:nvPr/>
        </p:nvSpPr>
        <p:spPr>
          <a:xfrm>
            <a:off x="4756796" y="6227327"/>
            <a:ext cx="4414927" cy="523220"/>
          </a:xfrm>
          <a:prstGeom prst="rect">
            <a:avLst/>
          </a:prstGeom>
        </p:spPr>
        <p:txBody>
          <a:bodyPr wrap="none">
            <a:spAutoFit/>
          </a:bodyPr>
          <a:lstStyle/>
          <a:p>
            <a:r>
              <a:rPr lang="vi-VN" sz="2800" b="1" dirty="0">
                <a:solidFill>
                  <a:schemeClr val="accent2"/>
                </a:solidFill>
                <a:latin typeface="Times New Roman" pitchFamily="18" charset="0"/>
                <a:cs typeface="Times New Roman" pitchFamily="18" charset="0"/>
              </a:rPr>
              <a:t>Henri Navarre (1898- 1983)</a:t>
            </a:r>
            <a:endParaRPr lang="en-US" sz="2800" dirty="0">
              <a:solidFill>
                <a:schemeClr val="accent2"/>
              </a:solidFill>
            </a:endParaRPr>
          </a:p>
        </p:txBody>
      </p:sp>
      <p:sp>
        <p:nvSpPr>
          <p:cNvPr id="9" name="TextBox 8"/>
          <p:cNvSpPr txBox="1"/>
          <p:nvPr/>
        </p:nvSpPr>
        <p:spPr>
          <a:xfrm>
            <a:off x="26846" y="908720"/>
            <a:ext cx="4537303"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Hoàn</a:t>
            </a:r>
            <a:r>
              <a:rPr lang="en-US" sz="2800" i="1" dirty="0">
                <a:latin typeface="Times New Roman" panose="02020603050405020304" pitchFamily="18" charset="0"/>
                <a:cs typeface="Times New Roman" panose="02020603050405020304" pitchFamily="18" charset="0"/>
              </a:rPr>
              <a:t> cảnh:</a:t>
            </a:r>
            <a:r>
              <a:rPr lang="en-US" sz="2800" dirty="0">
                <a:latin typeface="Times New Roman" panose="02020603050405020304" pitchFamily="18" charset="0"/>
                <a:cs typeface="Times New Roman" panose="02020603050405020304" pitchFamily="18" charset="0"/>
              </a:rPr>
              <a:t>7/5/1953,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Na-</a:t>
            </a:r>
            <a:r>
              <a:rPr lang="en-US" sz="2800" dirty="0" err="1">
                <a:latin typeface="Times New Roman" panose="02020603050405020304" pitchFamily="18" charset="0"/>
                <a:cs typeface="Times New Roman" panose="02020603050405020304" pitchFamily="18" charset="0"/>
              </a:rPr>
              <a:t>v</a:t>
            </a:r>
            <a:r>
              <a:rPr lang="en-US" sz="2800" dirty="0" err="1" smtClean="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sang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Na-</a:t>
            </a:r>
            <a:r>
              <a:rPr lang="en-US" sz="2800" dirty="0" err="1" smtClean="0">
                <a:latin typeface="Times New Roman" panose="02020603050405020304" pitchFamily="18" charset="0"/>
                <a:cs typeface="Times New Roman" panose="02020603050405020304" pitchFamily="18" charset="0"/>
              </a:rPr>
              <a:t>va</a:t>
            </a:r>
            <a:r>
              <a:rPr lang="en-US" sz="2800" dirty="0" err="1">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p:txBody>
      </p:sp>
      <p:sp>
        <p:nvSpPr>
          <p:cNvPr id="11" name="Rectangle 10"/>
          <p:cNvSpPr/>
          <p:nvPr/>
        </p:nvSpPr>
        <p:spPr>
          <a:xfrm>
            <a:off x="179512" y="2624107"/>
            <a:ext cx="4104456" cy="3785652"/>
          </a:xfrm>
          <a:prstGeom prst="rect">
            <a:avLst/>
          </a:prstGeom>
          <a:solidFill>
            <a:sysClr val="window" lastClr="FFFFFF"/>
          </a:solidFill>
          <a:ln w="19050" cap="flat" cmpd="sng" algn="ctr">
            <a:solidFill>
              <a:srgbClr val="D2DA7A"/>
            </a:solidFill>
            <a:prstDash val="solid"/>
          </a:ln>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Na-</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va</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là</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1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viên</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tướng</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thân</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Mĩ</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nổi</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tiếng</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tài</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giỏi</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đang</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giữ</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chức</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Tổng</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tham</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mưu</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trưởng</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lục</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quân</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trong</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khối</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quân</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sự</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Bắc</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Đại</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Tây</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Dương</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NATO).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Chính</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vì</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thế</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cả</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Pháp</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và</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Mĩ</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đều</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rất</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tin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tưởng</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vào</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Na-</a:t>
            </a:r>
            <a:r>
              <a:rPr kumimoji="0" lang="en-GB"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va</a:t>
            </a:r>
            <a:r>
              <a:rPr kumimoji="0" lang="en-GB"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Hi </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vọng</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Na-</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va</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sẽ</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làm</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thay</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đổi</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được </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cục</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diện</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chiến</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0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tranh</a:t>
            </a:r>
            <a:r>
              <a:rPr kumimoji="0" lang="en-US" sz="20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a:t>
            </a:r>
            <a:endParaRPr kumimoji="0" lang="en-US" sz="2000" b="1" i="0" u="none" strike="noStrike" kern="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75242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0" y="914400"/>
            <a:ext cx="9144000" cy="4185761"/>
          </a:xfrm>
          <a:prstGeom prst="rect">
            <a:avLst/>
          </a:prstGeom>
          <a:solidFill>
            <a:schemeClr val="bg1"/>
          </a:solidFill>
          <a:ln w="9525">
            <a:noFill/>
            <a:miter lim="800000"/>
            <a:headEnd/>
            <a:tailEnd/>
          </a:ln>
          <a:effectLst/>
        </p:spPr>
        <p:txBody>
          <a:bodyPr>
            <a:spAutoFit/>
          </a:bodyPr>
          <a:lstStyle/>
          <a:p>
            <a:pPr marL="342900" indent="-342900" eaLnBrk="0" hangingPunct="0">
              <a:spcBef>
                <a:spcPct val="50000"/>
              </a:spcBef>
              <a:buFontTx/>
              <a:buAutoNum type="arabicPeriod"/>
              <a:defRPr/>
            </a:pPr>
            <a:r>
              <a:rPr lang="en-US" sz="2800" b="1" dirty="0">
                <a:solidFill>
                  <a:srgbClr val="FF0066"/>
                </a:solidFill>
                <a:latin typeface="Times New Roman" pitchFamily="18" charset="0"/>
              </a:rPr>
              <a:t>Học bài cũ: </a:t>
            </a:r>
          </a:p>
          <a:p>
            <a:pPr algn="just" eaLnBrk="0" hangingPunct="0">
              <a:spcBef>
                <a:spcPct val="50000"/>
              </a:spcBef>
              <a:defRPr/>
            </a:pPr>
            <a:r>
              <a:rPr lang="en-US" sz="2800" b="1" dirty="0">
                <a:effectLst>
                  <a:outerShdw blurRad="38100" dist="38100" dir="2700000" algn="tl">
                    <a:srgbClr val="000000">
                      <a:alpha val="43137"/>
                    </a:srgbClr>
                  </a:outerShdw>
                </a:effectLst>
                <a:latin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rPr>
              <a:t>N</a:t>
            </a:r>
            <a:r>
              <a:rPr lang="en-US" sz="2800" b="1" dirty="0" err="1">
                <a:effectLst>
                  <a:outerShdw blurRad="38100" dist="38100" dir="2700000" algn="tl">
                    <a:srgbClr val="C0C0C0"/>
                  </a:outerShdw>
                </a:effectLst>
                <a:latin typeface="Times New Roman" pitchFamily="18" charset="0"/>
              </a:rPr>
              <a:t>ội</a:t>
            </a:r>
            <a:r>
              <a:rPr lang="en-US" sz="2800" b="1" dirty="0">
                <a:effectLst>
                  <a:outerShdw blurRad="38100" dist="38100" dir="2700000" algn="tl">
                    <a:srgbClr val="C0C0C0"/>
                  </a:outerShdw>
                </a:effectLst>
                <a:latin typeface="Times New Roman" pitchFamily="18" charset="0"/>
              </a:rPr>
              <a:t> dung cơ bản </a:t>
            </a:r>
            <a:r>
              <a:rPr lang="en-US" sz="2800" b="1" dirty="0" err="1">
                <a:effectLst>
                  <a:outerShdw blurRad="38100" dist="38100" dir="2700000" algn="tl">
                    <a:srgbClr val="C0C0C0"/>
                  </a:outerShdw>
                </a:effectLst>
                <a:latin typeface="Times New Roman" pitchFamily="18" charset="0"/>
              </a:rPr>
              <a:t>của</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Hiệp</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định</a:t>
            </a:r>
            <a:r>
              <a:rPr lang="en-US" sz="2800" b="1" dirty="0">
                <a:effectLst>
                  <a:outerShdw blurRad="38100" dist="38100" dir="2700000" algn="tl">
                    <a:srgbClr val="C0C0C0"/>
                  </a:outerShdw>
                </a:effectLst>
                <a:latin typeface="Times New Roman" pitchFamily="18" charset="0"/>
              </a:rPr>
              <a:t> </a:t>
            </a:r>
            <a:r>
              <a:rPr lang="en-US" sz="2800" b="1" dirty="0" err="1" smtClean="0">
                <a:effectLst>
                  <a:outerShdw blurRad="38100" dist="38100" dir="2700000" algn="tl">
                    <a:srgbClr val="C0C0C0"/>
                  </a:outerShdw>
                </a:effectLst>
                <a:latin typeface="Times New Roman" pitchFamily="18" charset="0"/>
              </a:rPr>
              <a:t>Giơ</a:t>
            </a:r>
            <a:r>
              <a:rPr lang="en-US" sz="2800" b="1" dirty="0" smtClean="0">
                <a:effectLst>
                  <a:outerShdw blurRad="38100" dist="38100" dir="2700000" algn="tl">
                    <a:srgbClr val="C0C0C0"/>
                  </a:outerShdw>
                </a:effectLst>
                <a:latin typeface="Times New Roman" pitchFamily="18" charset="0"/>
              </a:rPr>
              <a:t>-ne-</a:t>
            </a:r>
            <a:r>
              <a:rPr lang="en-US" sz="2800" b="1" dirty="0" err="1" smtClean="0">
                <a:effectLst>
                  <a:outerShdw blurRad="38100" dist="38100" dir="2700000" algn="tl">
                    <a:srgbClr val="C0C0C0"/>
                  </a:outerShdw>
                </a:effectLst>
                <a:latin typeface="Times New Roman" pitchFamily="18" charset="0"/>
              </a:rPr>
              <a:t>vơ</a:t>
            </a:r>
            <a:endParaRPr lang="en-US" sz="2800" b="1" dirty="0">
              <a:effectLst>
                <a:outerShdw blurRad="38100" dist="38100" dir="2700000" algn="tl">
                  <a:srgbClr val="C0C0C0"/>
                </a:outerShdw>
              </a:effectLst>
              <a:latin typeface="Times New Roman" pitchFamily="18" charset="0"/>
            </a:endParaRPr>
          </a:p>
          <a:p>
            <a:pPr marL="457200" indent="-457200" algn="just" eaLnBrk="0" hangingPunct="0">
              <a:spcBef>
                <a:spcPct val="50000"/>
              </a:spcBef>
              <a:buFontTx/>
              <a:buChar char="-"/>
              <a:defRPr/>
            </a:pPr>
            <a:r>
              <a:rPr lang="en-US" sz="2800" b="1" dirty="0" err="1">
                <a:effectLst>
                  <a:outerShdw blurRad="38100" dist="38100" dir="2700000" algn="tl">
                    <a:srgbClr val="C0C0C0"/>
                  </a:outerShdw>
                </a:effectLst>
                <a:latin typeface="Times New Roman" pitchFamily="18" charset="0"/>
              </a:rPr>
              <a:t>Nguyên</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nhân</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thắng</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lợi</a:t>
            </a:r>
            <a:r>
              <a:rPr lang="en-US" sz="2800" b="1" dirty="0">
                <a:effectLst>
                  <a:outerShdw blurRad="38100" dist="38100" dir="2700000" algn="tl">
                    <a:srgbClr val="C0C0C0"/>
                  </a:outerShdw>
                </a:effectLst>
                <a:latin typeface="Times New Roman" pitchFamily="18" charset="0"/>
              </a:rPr>
              <a:t>, ý </a:t>
            </a:r>
            <a:r>
              <a:rPr lang="en-US" sz="2800" b="1" dirty="0" err="1">
                <a:effectLst>
                  <a:outerShdw blurRad="38100" dist="38100" dir="2700000" algn="tl">
                    <a:srgbClr val="C0C0C0"/>
                  </a:outerShdw>
                </a:effectLst>
                <a:latin typeface="Times New Roman" pitchFamily="18" charset="0"/>
              </a:rPr>
              <a:t>nghĩa</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lịch</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sử</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của</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cuộc</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kháng</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chiến</a:t>
            </a:r>
            <a:r>
              <a:rPr lang="en-US" sz="2800" b="1" dirty="0">
                <a:effectLst>
                  <a:outerShdw blurRad="38100" dist="38100" dir="2700000" algn="tl">
                    <a:srgbClr val="C0C0C0"/>
                  </a:outerShdw>
                </a:effectLst>
                <a:latin typeface="Times New Roman" pitchFamily="18" charset="0"/>
              </a:rPr>
              <a:t>.</a:t>
            </a:r>
          </a:p>
          <a:p>
            <a:pPr algn="just" eaLnBrk="0" hangingPunct="0">
              <a:spcBef>
                <a:spcPct val="50000"/>
              </a:spcBef>
              <a:defRPr/>
            </a:pPr>
            <a:r>
              <a:rPr lang="en-US" sz="2800" b="1" dirty="0">
                <a:solidFill>
                  <a:srgbClr val="D60093"/>
                </a:solidFill>
                <a:latin typeface="Times New Roman" pitchFamily="18" charset="0"/>
              </a:rPr>
              <a:t>2. </a:t>
            </a:r>
            <a:r>
              <a:rPr lang="en-US" sz="2800" b="1" dirty="0" err="1">
                <a:solidFill>
                  <a:srgbClr val="D60093"/>
                </a:solidFill>
                <a:latin typeface="Times New Roman" pitchFamily="18" charset="0"/>
              </a:rPr>
              <a:t>Hướng</a:t>
            </a:r>
            <a:r>
              <a:rPr lang="en-US" sz="2800" b="1" dirty="0">
                <a:solidFill>
                  <a:srgbClr val="D60093"/>
                </a:solidFill>
                <a:latin typeface="Times New Roman" pitchFamily="18" charset="0"/>
              </a:rPr>
              <a:t> </a:t>
            </a:r>
            <a:r>
              <a:rPr lang="en-US" sz="2800" b="1" dirty="0" err="1">
                <a:solidFill>
                  <a:srgbClr val="D60093"/>
                </a:solidFill>
                <a:latin typeface="Times New Roman" pitchFamily="18" charset="0"/>
              </a:rPr>
              <a:t>dẫn</a:t>
            </a:r>
            <a:r>
              <a:rPr lang="en-US" sz="2800" b="1" dirty="0">
                <a:solidFill>
                  <a:srgbClr val="D60093"/>
                </a:solidFill>
                <a:latin typeface="Times New Roman" pitchFamily="18" charset="0"/>
              </a:rPr>
              <a:t> </a:t>
            </a:r>
            <a:r>
              <a:rPr lang="en-US" sz="2800" b="1" dirty="0" err="1">
                <a:solidFill>
                  <a:srgbClr val="D60093"/>
                </a:solidFill>
                <a:latin typeface="Times New Roman" pitchFamily="18" charset="0"/>
              </a:rPr>
              <a:t>học</a:t>
            </a:r>
            <a:r>
              <a:rPr lang="en-US" sz="2800" b="1" dirty="0">
                <a:solidFill>
                  <a:srgbClr val="D60093"/>
                </a:solidFill>
                <a:latin typeface="Times New Roman" pitchFamily="18" charset="0"/>
              </a:rPr>
              <a:t> </a:t>
            </a:r>
            <a:r>
              <a:rPr lang="en-US" sz="2800" b="1" dirty="0" err="1">
                <a:solidFill>
                  <a:srgbClr val="D60093"/>
                </a:solidFill>
                <a:latin typeface="Times New Roman" pitchFamily="18" charset="0"/>
              </a:rPr>
              <a:t>bài</a:t>
            </a:r>
            <a:r>
              <a:rPr lang="en-US" sz="2800" b="1" dirty="0">
                <a:solidFill>
                  <a:srgbClr val="D60093"/>
                </a:solidFill>
                <a:latin typeface="Times New Roman" pitchFamily="18" charset="0"/>
              </a:rPr>
              <a:t>: </a:t>
            </a:r>
          </a:p>
          <a:p>
            <a:pPr marL="457200" indent="-457200" eaLnBrk="0" hangingPunct="0">
              <a:spcBef>
                <a:spcPct val="50000"/>
              </a:spcBef>
              <a:buFontTx/>
              <a:buChar char="-"/>
              <a:defRPr/>
            </a:pPr>
            <a:r>
              <a:rPr lang="en-US" sz="2800" b="1" dirty="0" err="1">
                <a:effectLst>
                  <a:outerShdw blurRad="38100" dist="38100" dir="2700000" algn="tl">
                    <a:srgbClr val="C0C0C0"/>
                  </a:outerShdw>
                </a:effectLst>
                <a:latin typeface="Times New Roman" pitchFamily="18" charset="0"/>
              </a:rPr>
              <a:t>Tìm</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hiểu</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tình</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hình</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nước</a:t>
            </a:r>
            <a:r>
              <a:rPr lang="en-US" sz="2800" b="1" dirty="0">
                <a:effectLst>
                  <a:outerShdw blurRad="38100" dist="38100" dir="2700000" algn="tl">
                    <a:srgbClr val="C0C0C0"/>
                  </a:outerShdw>
                </a:effectLst>
                <a:latin typeface="Times New Roman" pitchFamily="18" charset="0"/>
              </a:rPr>
              <a:t> ta </a:t>
            </a:r>
            <a:r>
              <a:rPr lang="en-US" sz="2800" b="1" dirty="0" err="1">
                <a:effectLst>
                  <a:outerShdw blurRad="38100" dist="38100" dir="2700000" algn="tl">
                    <a:srgbClr val="C0C0C0"/>
                  </a:outerShdw>
                </a:effectLst>
                <a:latin typeface="Times New Roman" pitchFamily="18" charset="0"/>
              </a:rPr>
              <a:t>sau</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Hiệp</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định</a:t>
            </a:r>
            <a:r>
              <a:rPr lang="en-US" sz="2800" b="1" dirty="0">
                <a:effectLst>
                  <a:outerShdw blurRad="38100" dist="38100" dir="2700000" algn="tl">
                    <a:srgbClr val="C0C0C0"/>
                  </a:outerShdw>
                </a:effectLst>
                <a:latin typeface="Times New Roman" pitchFamily="18" charset="0"/>
              </a:rPr>
              <a:t> </a:t>
            </a:r>
            <a:r>
              <a:rPr lang="en-US" sz="2800" b="1" dirty="0" err="1" smtClean="0">
                <a:effectLst>
                  <a:outerShdw blurRad="38100" dist="38100" dir="2700000" algn="tl">
                    <a:srgbClr val="C0C0C0"/>
                  </a:outerShdw>
                </a:effectLst>
                <a:latin typeface="Times New Roman" pitchFamily="18" charset="0"/>
              </a:rPr>
              <a:t>Giơ</a:t>
            </a:r>
            <a:r>
              <a:rPr lang="en-US" sz="2800" b="1" dirty="0" smtClean="0">
                <a:effectLst>
                  <a:outerShdw blurRad="38100" dist="38100" dir="2700000" algn="tl">
                    <a:srgbClr val="C0C0C0"/>
                  </a:outerShdw>
                </a:effectLst>
                <a:latin typeface="Times New Roman" pitchFamily="18" charset="0"/>
              </a:rPr>
              <a:t>-ne-</a:t>
            </a:r>
            <a:r>
              <a:rPr lang="en-US" sz="2800" b="1" dirty="0" err="1" smtClean="0">
                <a:effectLst>
                  <a:outerShdw blurRad="38100" dist="38100" dir="2700000" algn="tl">
                    <a:srgbClr val="C0C0C0"/>
                  </a:outerShdw>
                </a:effectLst>
                <a:latin typeface="Times New Roman" pitchFamily="18" charset="0"/>
              </a:rPr>
              <a:t>vơ</a:t>
            </a:r>
            <a:r>
              <a:rPr lang="en-US" sz="2800" b="1" dirty="0" smtClean="0">
                <a:effectLst>
                  <a:outerShdw blurRad="38100" dist="38100" dir="2700000" algn="tl">
                    <a:srgbClr val="C0C0C0"/>
                  </a:outerShdw>
                </a:effectLst>
                <a:latin typeface="Times New Roman" pitchFamily="18" charset="0"/>
              </a:rPr>
              <a:t>.</a:t>
            </a:r>
            <a:endParaRPr lang="en-US" sz="2800" b="1" dirty="0">
              <a:effectLst>
                <a:outerShdw blurRad="38100" dist="38100" dir="2700000" algn="tl">
                  <a:srgbClr val="C0C0C0"/>
                </a:outerShdw>
              </a:effectLst>
              <a:latin typeface="Times New Roman" pitchFamily="18" charset="0"/>
            </a:endParaRPr>
          </a:p>
          <a:p>
            <a:pPr marL="457200" indent="-457200" eaLnBrk="0" hangingPunct="0">
              <a:spcBef>
                <a:spcPct val="50000"/>
              </a:spcBef>
              <a:buFontTx/>
              <a:buChar char="-"/>
              <a:defRPr/>
            </a:pPr>
            <a:r>
              <a:rPr lang="en-US" sz="2800" b="1" dirty="0" err="1">
                <a:effectLst>
                  <a:outerShdw blurRad="38100" dist="38100" dir="2700000" algn="tl">
                    <a:srgbClr val="C0C0C0"/>
                  </a:outerShdw>
                </a:effectLst>
                <a:latin typeface="Times New Roman" pitchFamily="18" charset="0"/>
              </a:rPr>
              <a:t>Phong</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trào</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Đồng</a:t>
            </a:r>
            <a:r>
              <a:rPr lang="en-US" sz="2800" b="1" dirty="0">
                <a:effectLst>
                  <a:outerShdw blurRad="38100" dist="38100" dir="2700000" algn="tl">
                    <a:srgbClr val="C0C0C0"/>
                  </a:outerShdw>
                </a:effectLst>
                <a:latin typeface="Times New Roman" pitchFamily="18" charset="0"/>
              </a:rPr>
              <a:t> </a:t>
            </a:r>
            <a:r>
              <a:rPr lang="en-US" sz="2800" b="1" dirty="0" err="1">
                <a:effectLst>
                  <a:outerShdw blurRad="38100" dist="38100" dir="2700000" algn="tl">
                    <a:srgbClr val="C0C0C0"/>
                  </a:outerShdw>
                </a:effectLst>
                <a:latin typeface="Times New Roman" pitchFamily="18" charset="0"/>
              </a:rPr>
              <a:t>khởi</a:t>
            </a:r>
            <a:r>
              <a:rPr lang="en-US" sz="2800" b="1" dirty="0">
                <a:effectLst>
                  <a:outerShdw blurRad="38100" dist="38100" dir="2700000" algn="tl">
                    <a:srgbClr val="C0C0C0"/>
                  </a:outerShdw>
                </a:effectLst>
                <a:latin typeface="Times New Roman" pitchFamily="18" charset="0"/>
              </a:rPr>
              <a:t> 1960</a:t>
            </a:r>
          </a:p>
        </p:txBody>
      </p:sp>
      <p:sp>
        <p:nvSpPr>
          <p:cNvPr id="21507" name="WordArt 3"/>
          <p:cNvSpPr>
            <a:spLocks noChangeArrowheads="1" noChangeShapeType="1" noTextEdit="1"/>
          </p:cNvSpPr>
          <p:nvPr/>
        </p:nvSpPr>
        <p:spPr bwMode="auto">
          <a:xfrm>
            <a:off x="1981200" y="-838200"/>
            <a:ext cx="4419600" cy="1752600"/>
          </a:xfrm>
          <a:prstGeom prst="rect">
            <a:avLst/>
          </a:prstGeom>
        </p:spPr>
        <p:txBody>
          <a:bodyPr wrap="none" fromWordArt="1">
            <a:prstTxWarp prst="textPlain">
              <a:avLst>
                <a:gd name="adj" fmla="val 50000"/>
              </a:avLst>
            </a:prstTxWarp>
          </a:bodyPr>
          <a:lstStyle/>
          <a:p>
            <a:pPr algn="ctr"/>
            <a:endParaRPr lang="vi-VN" sz="3600" b="1" i="1" kern="10">
              <a:ln w="9525">
                <a:solidFill>
                  <a:srgbClr val="00CC00"/>
                </a:solidFill>
                <a:round/>
                <a:headEnd/>
                <a:tailEnd/>
              </a:ln>
              <a:solidFill>
                <a:srgbClr val="FF00FF"/>
              </a:solidFill>
              <a:effectLst>
                <a:outerShdw dist="35921" dir="2700000" algn="ctr" rotWithShape="0">
                  <a:srgbClr val="808080">
                    <a:alpha val="79999"/>
                  </a:srgbClr>
                </a:outerShdw>
              </a:effectLst>
              <a:latin typeface="Times New Roman"/>
              <a:cs typeface="Times New Roman"/>
            </a:endParaRPr>
          </a:p>
          <a:p>
            <a:pPr algn="ctr"/>
            <a:r>
              <a:rPr lang="vi-VN" sz="3600" b="1" i="1" kern="10">
                <a:ln w="9525">
                  <a:solidFill>
                    <a:srgbClr val="00CC00"/>
                  </a:solidFill>
                  <a:round/>
                  <a:headEnd/>
                  <a:tailEnd/>
                </a:ln>
                <a:solidFill>
                  <a:srgbClr val="FF00FF"/>
                </a:solidFill>
                <a:effectLst>
                  <a:outerShdw dist="35921" dir="2700000" algn="ctr" rotWithShape="0">
                    <a:srgbClr val="808080">
                      <a:alpha val="79999"/>
                    </a:srgbClr>
                  </a:outerShdw>
                </a:effectLst>
                <a:latin typeface="Times New Roman"/>
                <a:cs typeface="Times New Roman"/>
              </a:rPr>
              <a:t>Dặn dò</a:t>
            </a:r>
          </a:p>
        </p:txBody>
      </p:sp>
    </p:spTree>
    <p:extLst>
      <p:ext uri="{BB962C8B-B14F-4D97-AF65-F5344CB8AC3E}">
        <p14:creationId xmlns:p14="http://schemas.microsoft.com/office/powerpoint/2010/main" val="36066977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nvPr>
        </p:nvGraphicFramePr>
        <p:xfrm>
          <a:off x="3733800" y="4643438"/>
          <a:ext cx="1333500" cy="534987"/>
        </p:xfrm>
        <a:graphic>
          <a:graphicData uri="http://schemas.openxmlformats.org/presentationml/2006/ole">
            <mc:AlternateContent xmlns:mc="http://schemas.openxmlformats.org/markup-compatibility/2006">
              <mc:Choice xmlns:v="urn:schemas-microsoft-com:vml" Requires="v">
                <p:oleObj spid="_x0000_s1054" name="Package" r:id="rId3" imgW="1337912" imgH="481263" progId="Package">
                  <p:embed/>
                </p:oleObj>
              </mc:Choice>
              <mc:Fallback>
                <p:oleObj name="Package" r:id="rId3" imgW="1337912" imgH="481263" progId="Package">
                  <p:embed/>
                  <p:pic>
                    <p:nvPicPr>
                      <p:cNvPr id="0" name="Picture 2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643438"/>
                        <a:ext cx="1333500"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p:cNvPicPr>
            <a:picLocks noChangeAspect="1" noChangeArrowheads="1"/>
          </p:cNvPicPr>
          <p:nvPr/>
        </p:nvPicPr>
        <p:blipFill>
          <a:blip r:embed="rId5"/>
          <a:srcRect/>
          <a:stretch>
            <a:fillRect/>
          </a:stretch>
        </p:blipFill>
        <p:spPr bwMode="auto">
          <a:xfrm>
            <a:off x="0" y="0"/>
            <a:ext cx="9144000" cy="68580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015" y="228008"/>
            <a:ext cx="5414471" cy="523220"/>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spcBef>
                <a:spcPct val="50000"/>
              </a:spcBef>
            </a:pPr>
            <a:r>
              <a:rPr lang="en-US" sz="2800" b="1" kern="0" dirty="0">
                <a:solidFill>
                  <a:srgbClr val="FF0000"/>
                </a:solidFill>
                <a:latin typeface="Times New Roman" pitchFamily="18" charset="0"/>
                <a:cs typeface="Times New Roman" pitchFamily="18" charset="0"/>
              </a:rPr>
              <a:t>I. </a:t>
            </a:r>
            <a:r>
              <a:rPr lang="en-US" sz="2800" b="1" kern="0" dirty="0" err="1">
                <a:solidFill>
                  <a:srgbClr val="FF0000"/>
                </a:solidFill>
                <a:latin typeface="Times New Roman" pitchFamily="18" charset="0"/>
                <a:cs typeface="Times New Roman" pitchFamily="18" charset="0"/>
              </a:rPr>
              <a:t>Kế</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hoạch</a:t>
            </a:r>
            <a:r>
              <a:rPr lang="en-US" sz="2800" b="1" kern="0" dirty="0">
                <a:solidFill>
                  <a:srgbClr val="FF0000"/>
                </a:solidFill>
                <a:latin typeface="Times New Roman" pitchFamily="18" charset="0"/>
                <a:cs typeface="Times New Roman" pitchFamily="18" charset="0"/>
              </a:rPr>
              <a:t> Na-</a:t>
            </a:r>
            <a:r>
              <a:rPr lang="en-US" sz="2800" b="1" kern="0" dirty="0" err="1">
                <a:solidFill>
                  <a:srgbClr val="FF0000"/>
                </a:solidFill>
                <a:latin typeface="Times New Roman" pitchFamily="18" charset="0"/>
                <a:cs typeface="Times New Roman" pitchFamily="18" charset="0"/>
              </a:rPr>
              <a:t>va</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của</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Pháp</a:t>
            </a:r>
            <a:r>
              <a:rPr lang="en-US" sz="2800" b="1" kern="0" dirty="0">
                <a:solidFill>
                  <a:srgbClr val="FF0000"/>
                </a:solidFill>
                <a:latin typeface="Times New Roman" pitchFamily="18" charset="0"/>
                <a:cs typeface="Times New Roman" pitchFamily="18" charset="0"/>
              </a:rPr>
              <a:t> - </a:t>
            </a:r>
            <a:r>
              <a:rPr lang="en-US" sz="2800" b="1" kern="0" dirty="0" err="1">
                <a:solidFill>
                  <a:srgbClr val="FF0000"/>
                </a:solidFill>
                <a:latin typeface="Times New Roman" pitchFamily="18" charset="0"/>
                <a:cs typeface="Times New Roman" pitchFamily="18" charset="0"/>
              </a:rPr>
              <a:t>Mĩ</a:t>
            </a:r>
            <a:endParaRPr lang="en-US" sz="2800" b="1" kern="0" dirty="0">
              <a:solidFill>
                <a:srgbClr val="FF0000"/>
              </a:solidFill>
              <a:latin typeface="Times New Roman" pitchFamily="18" charset="0"/>
              <a:cs typeface="Times New Roman" pitchFamily="18" charset="0"/>
            </a:endParaRPr>
          </a:p>
        </p:txBody>
      </p:sp>
      <p:sp>
        <p:nvSpPr>
          <p:cNvPr id="10" name="TextBox 9"/>
          <p:cNvSpPr txBox="1"/>
          <p:nvPr/>
        </p:nvSpPr>
        <p:spPr>
          <a:xfrm>
            <a:off x="86957" y="980728"/>
            <a:ext cx="2667718" cy="523220"/>
          </a:xfrm>
          <a:prstGeom prst="rect">
            <a:avLst/>
          </a:prstGeom>
          <a:noFill/>
        </p:spPr>
        <p:txBody>
          <a:bodyPr wrap="none" rtlCol="0">
            <a:spAutoFit/>
          </a:bodyPr>
          <a:lstStyle/>
          <a:p>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Nội</a:t>
            </a:r>
            <a:r>
              <a:rPr lang="en-US" sz="28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dung</a:t>
            </a:r>
            <a:r>
              <a:rPr lang="en-US" sz="2800" i="1" dirty="0" smtClean="0">
                <a:latin typeface="Times New Roman" panose="02020603050405020304" pitchFamily="18" charset="0"/>
                <a:cs typeface="Times New Roman" panose="02020603050405020304" pitchFamily="18" charset="0"/>
              </a:rPr>
              <a:t>: SGK </a:t>
            </a:r>
            <a:endParaRPr lang="en-US" sz="28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742" y="1412776"/>
            <a:ext cx="2129109" cy="523220"/>
          </a:xfrm>
          <a:prstGeom prst="rect">
            <a:avLst/>
          </a:prstGeom>
          <a:noFill/>
        </p:spPr>
        <p:txBody>
          <a:bodyPr wrap="none" rtlCol="0">
            <a:spAutoFit/>
          </a:bodyPr>
          <a:lstStyle/>
          <a:p>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Biện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pháp</a:t>
            </a:r>
            <a:r>
              <a:rPr lang="en-US" sz="2800" i="1" dirty="0" smtClean="0">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742" y="1844824"/>
            <a:ext cx="9117155"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Xin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cs typeface="Times New Roman" panose="02020603050405020304" pitchFamily="18" charset="0"/>
              </a:rPr>
              <a:t>tiểu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44 </a:t>
            </a:r>
            <a:r>
              <a:rPr lang="en-US" sz="2800" dirty="0" err="1">
                <a:latin typeface="Times New Roman" panose="02020603050405020304" pitchFamily="18" charset="0"/>
                <a:cs typeface="Times New Roman" panose="02020603050405020304" pitchFamily="18" charset="0"/>
              </a:rPr>
              <a:t>tiểu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79159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Group 2"/>
          <p:cNvGraphicFramePr>
            <a:graphicFrameLocks noGrp="1"/>
          </p:cNvGraphicFramePr>
          <p:nvPr/>
        </p:nvGraphicFramePr>
        <p:xfrm>
          <a:off x="609600" y="1295400"/>
          <a:ext cx="8001000" cy="5213668"/>
        </p:xfrm>
        <a:graphic>
          <a:graphicData uri="http://schemas.openxmlformats.org/drawingml/2006/table">
            <a:tbl>
              <a:tblPr/>
              <a:tblGrid>
                <a:gridCol w="1752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7334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3333CC"/>
                          </a:solidFill>
                          <a:effectLst/>
                          <a:latin typeface="Times New Roman" pitchFamily="18" charset="0"/>
                          <a:cs typeface="Times New Roman" pitchFamily="18" charset="0"/>
                        </a:rPr>
                        <a:t>Năm</a:t>
                      </a:r>
                      <a:endParaRPr kumimoji="0" lang="en-US" altLang="en-US" sz="2800" b="1" i="0" u="none" strike="noStrike" cap="none" normalizeH="0" baseline="0" dirty="0">
                        <a:ln>
                          <a:noFill/>
                        </a:ln>
                        <a:solidFill>
                          <a:srgbClr val="3333CC"/>
                        </a:solidFill>
                        <a:effectLst/>
                        <a:latin typeface="Times New Roman" pitchFamily="18" charset="0"/>
                        <a:cs typeface="Times New Roman" pitchFamily="18" charset="0"/>
                      </a:endParaRP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3333CC"/>
                          </a:solidFill>
                          <a:effectLst/>
                          <a:latin typeface="Times New Roman" pitchFamily="18" charset="0"/>
                          <a:cs typeface="Times New Roman" pitchFamily="18" charset="0"/>
                        </a:rPr>
                        <a:t>Tỉ </a:t>
                      </a: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Franc</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Tỷ lệ trong ngân sách  Đông Dương</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59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itchFamily="18" charset="0"/>
                          <a:cs typeface="Times New Roman" pitchFamily="18" charset="0"/>
                        </a:rPr>
                        <a:t>1950</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itchFamily="18" charset="0"/>
                          <a:cs typeface="Times New Roman" pitchFamily="18" charset="0"/>
                        </a:rPr>
                        <a:t>52</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itchFamily="18" charset="0"/>
                          <a:cs typeface="Times New Roman" pitchFamily="18" charset="0"/>
                        </a:rPr>
                        <a:t>      </a:t>
                      </a:r>
                      <a:r>
                        <a:rPr kumimoji="0" lang="en-US" altLang="en-US" sz="2800" b="1" i="0" u="none" strike="noStrike" cap="none" normalizeH="0" baseline="0" smtClean="0">
                          <a:ln>
                            <a:noFill/>
                          </a:ln>
                          <a:solidFill>
                            <a:srgbClr val="FF0000"/>
                          </a:solidFill>
                          <a:effectLst/>
                          <a:latin typeface="Times New Roman" pitchFamily="18" charset="0"/>
                          <a:cs typeface="Times New Roman" pitchFamily="18" charset="0"/>
                        </a:rPr>
                        <a:t>       </a:t>
                      </a:r>
                      <a:r>
                        <a:rPr kumimoji="0" lang="en-US" altLang="en-US" sz="2800" b="1" i="0" u="none" strike="noStrike" cap="none" normalizeH="0" baseline="0">
                          <a:ln>
                            <a:noFill/>
                          </a:ln>
                          <a:solidFill>
                            <a:srgbClr val="FF0000"/>
                          </a:solidFill>
                          <a:effectLst/>
                          <a:latin typeface="Times New Roman" pitchFamily="18" charset="0"/>
                          <a:cs typeface="Times New Roman" pitchFamily="18" charset="0"/>
                        </a:rPr>
                        <a:t>19%</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8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1951</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62</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      </a:t>
                      </a:r>
                      <a:r>
                        <a:rPr kumimoji="0" lang="en-US" altLang="en-US" sz="2800" b="1" i="0" u="none" strike="noStrike" cap="none" normalizeH="0" baseline="0" smtClean="0">
                          <a:ln>
                            <a:noFill/>
                          </a:ln>
                          <a:solidFill>
                            <a:srgbClr val="3333CC"/>
                          </a:solidFill>
                          <a:effectLst/>
                          <a:latin typeface="Times New Roman" pitchFamily="18" charset="0"/>
                          <a:cs typeface="Times New Roman" pitchFamily="18" charset="0"/>
                        </a:rPr>
                        <a:t>       16</a:t>
                      </a: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1952</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200</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   </a:t>
                      </a:r>
                      <a:r>
                        <a:rPr kumimoji="0" lang="en-US" altLang="en-US" sz="2800" b="1" i="0" u="none" strike="noStrike" cap="none" normalizeH="0" baseline="0" smtClean="0">
                          <a:ln>
                            <a:noFill/>
                          </a:ln>
                          <a:solidFill>
                            <a:srgbClr val="3333CC"/>
                          </a:solidFill>
                          <a:effectLst/>
                          <a:latin typeface="Times New Roman" pitchFamily="18" charset="0"/>
                          <a:cs typeface="Times New Roman" pitchFamily="18" charset="0"/>
                        </a:rPr>
                        <a:t>          </a:t>
                      </a: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35%</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1953</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285</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      </a:t>
                      </a:r>
                      <a:r>
                        <a:rPr kumimoji="0" lang="en-US" altLang="en-US" sz="2800" b="1" i="0" u="none" strike="noStrike" cap="none" normalizeH="0" baseline="0" smtClean="0">
                          <a:ln>
                            <a:noFill/>
                          </a:ln>
                          <a:solidFill>
                            <a:srgbClr val="3333CC"/>
                          </a:solidFill>
                          <a:effectLst/>
                          <a:latin typeface="Times New Roman" pitchFamily="18" charset="0"/>
                          <a:cs typeface="Times New Roman" pitchFamily="18" charset="0"/>
                        </a:rPr>
                        <a:t>      </a:t>
                      </a:r>
                      <a:r>
                        <a:rPr kumimoji="0" lang="en-US" altLang="en-US" sz="2800" b="1" i="0" u="none" strike="noStrike" cap="none" normalizeH="0" baseline="0">
                          <a:ln>
                            <a:noFill/>
                          </a:ln>
                          <a:solidFill>
                            <a:srgbClr val="3333CC"/>
                          </a:solidFill>
                          <a:effectLst/>
                          <a:latin typeface="Times New Roman" pitchFamily="18" charset="0"/>
                          <a:cs typeface="Times New Roman" pitchFamily="18" charset="0"/>
                        </a:rPr>
                        <a:t>43%</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8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00"/>
                          </a:solidFill>
                          <a:effectLst/>
                          <a:latin typeface="Times New Roman" pitchFamily="18" charset="0"/>
                          <a:cs typeface="Times New Roman" pitchFamily="18" charset="0"/>
                        </a:rPr>
                        <a:t>1954</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555</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en-US" sz="2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73%</a:t>
                      </a:r>
                    </a:p>
                  </a:txBody>
                  <a:tcPr anchor="ct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78560" name="Text Box 32"/>
          <p:cNvSpPr txBox="1">
            <a:spLocks noChangeArrowheads="1"/>
          </p:cNvSpPr>
          <p:nvPr/>
        </p:nvSpPr>
        <p:spPr bwMode="auto">
          <a:xfrm>
            <a:off x="179512" y="228600"/>
            <a:ext cx="8640960" cy="523220"/>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fontAlgn="auto">
              <a:spcBef>
                <a:spcPts val="0"/>
              </a:spcBef>
              <a:spcAft>
                <a:spcPts val="0"/>
              </a:spcAft>
            </a:pPr>
            <a:r>
              <a:rPr lang="en-US" altLang="en-US" sz="2800" b="1" dirty="0">
                <a:solidFill>
                  <a:srgbClr val="800000"/>
                </a:solidFill>
              </a:rPr>
              <a:t> </a:t>
            </a:r>
            <a:r>
              <a:rPr lang="en-US" altLang="en-US" sz="2800" b="1" dirty="0" err="1" smtClean="0">
                <a:solidFill>
                  <a:srgbClr val="FF0000"/>
                </a:solidFill>
                <a:latin typeface="Times New Roman" pitchFamily="18" charset="0"/>
                <a:cs typeface="Times New Roman" pitchFamily="18" charset="0"/>
              </a:rPr>
              <a:t>Mĩ</a:t>
            </a:r>
            <a:r>
              <a:rPr lang="en-US" altLang="en-US" sz="2800" b="1" dirty="0" smtClean="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viện</a:t>
            </a:r>
            <a:r>
              <a:rPr lang="en-US" altLang="en-US" sz="2800" b="1" dirty="0" smtClean="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trợ</a:t>
            </a:r>
            <a:r>
              <a:rPr lang="en-US" altLang="en-US" sz="2800" b="1" dirty="0" smtClean="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cho</a:t>
            </a:r>
            <a:r>
              <a:rPr lang="en-US" altLang="en-US" sz="2800" b="1" dirty="0" smtClean="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Pháp</a:t>
            </a:r>
            <a:r>
              <a:rPr lang="en-US" altLang="en-US" sz="2800" b="1" dirty="0" smtClean="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trong</a:t>
            </a:r>
            <a:r>
              <a:rPr lang="en-US" altLang="en-US" sz="2800" b="1" dirty="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chiến</a:t>
            </a:r>
            <a:r>
              <a:rPr lang="en-US" altLang="en-US" sz="2800" b="1" dirty="0" smtClean="0">
                <a:solidFill>
                  <a:srgbClr val="FF0000"/>
                </a:solidFill>
                <a:latin typeface="Times New Roman" pitchFamily="18" charset="0"/>
                <a:cs typeface="Times New Roman" pitchFamily="18" charset="0"/>
              </a:rPr>
              <a:t> </a:t>
            </a:r>
            <a:r>
              <a:rPr lang="en-US" altLang="en-US" sz="2800" b="1" dirty="0" err="1" smtClean="0">
                <a:solidFill>
                  <a:srgbClr val="FF0000"/>
                </a:solidFill>
                <a:latin typeface="Times New Roman" pitchFamily="18" charset="0"/>
                <a:cs typeface="Times New Roman" pitchFamily="18" charset="0"/>
              </a:rPr>
              <a:t>tranh</a:t>
            </a:r>
            <a:r>
              <a:rPr lang="en-US" altLang="en-US" sz="2800" b="1" dirty="0" smtClean="0">
                <a:solidFill>
                  <a:srgbClr val="FF0000"/>
                </a:solidFill>
                <a:latin typeface="Times New Roman" pitchFamily="18" charset="0"/>
                <a:cs typeface="Times New Roman" pitchFamily="18" charset="0"/>
              </a:rPr>
              <a:t> ở </a:t>
            </a:r>
            <a:r>
              <a:rPr lang="en-US" altLang="en-US" sz="2800" b="1" dirty="0" err="1" smtClean="0">
                <a:solidFill>
                  <a:srgbClr val="FF0000"/>
                </a:solidFill>
                <a:latin typeface="Times New Roman" pitchFamily="18" charset="0"/>
                <a:cs typeface="Times New Roman" pitchFamily="18" charset="0"/>
              </a:rPr>
              <a:t>Đông</a:t>
            </a:r>
            <a:r>
              <a:rPr lang="en-US" altLang="en-US" sz="2800" b="1" dirty="0" smtClean="0">
                <a:solidFill>
                  <a:srgbClr val="FF0000"/>
                </a:solidFill>
                <a:latin typeface="Times New Roman" pitchFamily="18" charset="0"/>
                <a:cs typeface="Times New Roman" pitchFamily="18" charset="0"/>
              </a:rPr>
              <a:t> </a:t>
            </a:r>
            <a:r>
              <a:rPr lang="vi-VN" altLang="en-US" sz="2800" b="1" dirty="0" smtClean="0">
                <a:solidFill>
                  <a:srgbClr val="FF0000"/>
                </a:solidFill>
                <a:latin typeface="Times New Roman" pitchFamily="18" charset="0"/>
                <a:cs typeface="Times New Roman" pitchFamily="18" charset="0"/>
              </a:rPr>
              <a:t>Dươ</a:t>
            </a:r>
            <a:r>
              <a:rPr lang="en-US" altLang="en-US" sz="2800" b="1" dirty="0" err="1" smtClean="0">
                <a:solidFill>
                  <a:srgbClr val="FF0000"/>
                </a:solidFill>
                <a:latin typeface="Times New Roman" pitchFamily="18" charset="0"/>
                <a:cs typeface="Times New Roman" pitchFamily="18" charset="0"/>
              </a:rPr>
              <a:t>ng</a:t>
            </a:r>
            <a:endParaRPr lang="en-US" altLang="en-US" sz="2800" b="1" dirty="0">
              <a:solidFill>
                <a:srgbClr val="FF0000"/>
              </a:solidFill>
              <a:latin typeface="Times New Roman" pitchFamily="18" charset="0"/>
              <a:cs typeface="Times New Roman" pitchFamily="18" charset="0"/>
            </a:endParaRPr>
          </a:p>
        </p:txBody>
      </p:sp>
      <p:grpSp>
        <p:nvGrpSpPr>
          <p:cNvPr id="2" name="Group 33"/>
          <p:cNvGrpSpPr>
            <a:grpSpLocks/>
          </p:cNvGrpSpPr>
          <p:nvPr/>
        </p:nvGrpSpPr>
        <p:grpSpPr bwMode="auto">
          <a:xfrm>
            <a:off x="7272342" y="2362200"/>
            <a:ext cx="757238" cy="3773488"/>
            <a:chOff x="4491" y="1656"/>
            <a:chExt cx="477" cy="2377"/>
          </a:xfrm>
        </p:grpSpPr>
        <p:sp>
          <p:nvSpPr>
            <p:cNvPr id="17449" name="Freeform 34"/>
            <p:cNvSpPr>
              <a:spLocks/>
            </p:cNvSpPr>
            <p:nvPr/>
          </p:nvSpPr>
          <p:spPr bwMode="auto">
            <a:xfrm>
              <a:off x="4512" y="1656"/>
              <a:ext cx="432" cy="444"/>
            </a:xfrm>
            <a:custGeom>
              <a:avLst/>
              <a:gdLst>
                <a:gd name="T0" fmla="*/ 329 w 349"/>
                <a:gd name="T1" fmla="*/ 0 h 349"/>
                <a:gd name="T2" fmla="*/ 0 w 349"/>
                <a:gd name="T3" fmla="*/ 357 h 349"/>
                <a:gd name="T4" fmla="*/ 329 w 349"/>
                <a:gd name="T5" fmla="*/ 719 h 349"/>
                <a:gd name="T6" fmla="*/ 662 w 349"/>
                <a:gd name="T7" fmla="*/ 357 h 349"/>
                <a:gd name="T8" fmla="*/ 637 w 349"/>
                <a:gd name="T9" fmla="*/ 221 h 349"/>
                <a:gd name="T10" fmla="*/ 329 w 349"/>
                <a:gd name="T11" fmla="*/ 357 h 349"/>
                <a:gd name="T12" fmla="*/ 329 w 349"/>
                <a:gd name="T13" fmla="*/ 0 h 3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9" h="349">
                  <a:moveTo>
                    <a:pt x="174" y="0"/>
                  </a:moveTo>
                  <a:cubicBezTo>
                    <a:pt x="77" y="0"/>
                    <a:pt x="0" y="78"/>
                    <a:pt x="0" y="174"/>
                  </a:cubicBezTo>
                  <a:cubicBezTo>
                    <a:pt x="0" y="270"/>
                    <a:pt x="78" y="349"/>
                    <a:pt x="174" y="349"/>
                  </a:cubicBezTo>
                  <a:cubicBezTo>
                    <a:pt x="270" y="349"/>
                    <a:pt x="349" y="270"/>
                    <a:pt x="349" y="174"/>
                  </a:cubicBezTo>
                  <a:cubicBezTo>
                    <a:pt x="349" y="151"/>
                    <a:pt x="344" y="129"/>
                    <a:pt x="336" y="108"/>
                  </a:cubicBezTo>
                  <a:lnTo>
                    <a:pt x="174" y="174"/>
                  </a:lnTo>
                  <a:lnTo>
                    <a:pt x="174" y="0"/>
                  </a:lnTo>
                  <a:close/>
                </a:path>
              </a:pathLst>
            </a:custGeom>
            <a:solidFill>
              <a:srgbClr val="FFFF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sp>
          <p:nvSpPr>
            <p:cNvPr id="17450" name="Freeform 35"/>
            <p:cNvSpPr>
              <a:spLocks/>
            </p:cNvSpPr>
            <p:nvPr/>
          </p:nvSpPr>
          <p:spPr bwMode="auto">
            <a:xfrm rot="3551157">
              <a:off x="4506" y="2191"/>
              <a:ext cx="467" cy="456"/>
            </a:xfrm>
            <a:custGeom>
              <a:avLst/>
              <a:gdLst>
                <a:gd name="T0" fmla="*/ 63 w 349"/>
                <a:gd name="T1" fmla="*/ 184 h 350"/>
                <a:gd name="T2" fmla="*/ 0 w 349"/>
                <a:gd name="T3" fmla="*/ 387 h 350"/>
                <a:gd name="T4" fmla="*/ 417 w 349"/>
                <a:gd name="T5" fmla="*/ 774 h 350"/>
                <a:gd name="T6" fmla="*/ 836 w 349"/>
                <a:gd name="T7" fmla="*/ 387 h 350"/>
                <a:gd name="T8" fmla="*/ 417 w 349"/>
                <a:gd name="T9" fmla="*/ 1 h 350"/>
                <a:gd name="T10" fmla="*/ 417 w 349"/>
                <a:gd name="T11" fmla="*/ 1 h 350"/>
                <a:gd name="T12" fmla="*/ 417 w 349"/>
                <a:gd name="T13" fmla="*/ 387 h 350"/>
                <a:gd name="T14" fmla="*/ 63 w 349"/>
                <a:gd name="T15" fmla="*/ 184 h 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9" h="350">
                  <a:moveTo>
                    <a:pt x="26" y="83"/>
                  </a:moveTo>
                  <a:cubicBezTo>
                    <a:pt x="9" y="110"/>
                    <a:pt x="0" y="142"/>
                    <a:pt x="0" y="175"/>
                  </a:cubicBezTo>
                  <a:cubicBezTo>
                    <a:pt x="0" y="271"/>
                    <a:pt x="78" y="350"/>
                    <a:pt x="174" y="350"/>
                  </a:cubicBezTo>
                  <a:cubicBezTo>
                    <a:pt x="270" y="350"/>
                    <a:pt x="349" y="271"/>
                    <a:pt x="349" y="175"/>
                  </a:cubicBezTo>
                  <a:cubicBezTo>
                    <a:pt x="349" y="79"/>
                    <a:pt x="270" y="1"/>
                    <a:pt x="174" y="1"/>
                  </a:cubicBezTo>
                  <a:cubicBezTo>
                    <a:pt x="174" y="0"/>
                    <a:pt x="174" y="1"/>
                    <a:pt x="174" y="1"/>
                  </a:cubicBezTo>
                  <a:lnTo>
                    <a:pt x="174" y="175"/>
                  </a:lnTo>
                  <a:lnTo>
                    <a:pt x="26" y="83"/>
                  </a:lnTo>
                  <a:close/>
                </a:path>
              </a:pathLst>
            </a:custGeom>
            <a:solidFill>
              <a:srgbClr val="FFFF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sp>
          <p:nvSpPr>
            <p:cNvPr id="17451" name="Freeform 36"/>
            <p:cNvSpPr>
              <a:spLocks/>
            </p:cNvSpPr>
            <p:nvPr/>
          </p:nvSpPr>
          <p:spPr bwMode="auto">
            <a:xfrm>
              <a:off x="4500" y="2713"/>
              <a:ext cx="422" cy="467"/>
            </a:xfrm>
            <a:custGeom>
              <a:avLst/>
              <a:gdLst>
                <a:gd name="T0" fmla="*/ 418 w 315"/>
                <a:gd name="T1" fmla="*/ 0 h 349"/>
                <a:gd name="T2" fmla="*/ 0 w 315"/>
                <a:gd name="T3" fmla="*/ 417 h 349"/>
                <a:gd name="T4" fmla="*/ 418 w 315"/>
                <a:gd name="T5" fmla="*/ 836 h 349"/>
                <a:gd name="T6" fmla="*/ 757 w 315"/>
                <a:gd name="T7" fmla="*/ 661 h 349"/>
                <a:gd name="T8" fmla="*/ 418 w 315"/>
                <a:gd name="T9" fmla="*/ 417 h 349"/>
                <a:gd name="T10" fmla="*/ 418 w 315"/>
                <a:gd name="T11" fmla="*/ 0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5" h="349">
                  <a:moveTo>
                    <a:pt x="174" y="0"/>
                  </a:moveTo>
                  <a:cubicBezTo>
                    <a:pt x="77" y="0"/>
                    <a:pt x="0" y="78"/>
                    <a:pt x="0" y="174"/>
                  </a:cubicBezTo>
                  <a:cubicBezTo>
                    <a:pt x="0" y="270"/>
                    <a:pt x="78" y="349"/>
                    <a:pt x="174" y="349"/>
                  </a:cubicBezTo>
                  <a:cubicBezTo>
                    <a:pt x="230" y="348"/>
                    <a:pt x="283" y="322"/>
                    <a:pt x="315" y="276"/>
                  </a:cubicBezTo>
                  <a:lnTo>
                    <a:pt x="174" y="174"/>
                  </a:lnTo>
                  <a:lnTo>
                    <a:pt x="174" y="0"/>
                  </a:lnTo>
                  <a:close/>
                </a:path>
              </a:pathLst>
            </a:custGeom>
            <a:solidFill>
              <a:srgbClr val="FFFF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sp>
          <p:nvSpPr>
            <p:cNvPr id="17452" name="Freeform 37"/>
            <p:cNvSpPr>
              <a:spLocks/>
            </p:cNvSpPr>
            <p:nvPr/>
          </p:nvSpPr>
          <p:spPr bwMode="auto">
            <a:xfrm>
              <a:off x="4512" y="3241"/>
              <a:ext cx="341" cy="467"/>
            </a:xfrm>
            <a:custGeom>
              <a:avLst/>
              <a:gdLst>
                <a:gd name="T0" fmla="*/ 452 w 248"/>
                <a:gd name="T1" fmla="*/ 0 h 349"/>
                <a:gd name="T2" fmla="*/ 0 w 248"/>
                <a:gd name="T3" fmla="*/ 417 h 349"/>
                <a:gd name="T4" fmla="*/ 452 w 248"/>
                <a:gd name="T5" fmla="*/ 836 h 349"/>
                <a:gd name="T6" fmla="*/ 645 w 248"/>
                <a:gd name="T7" fmla="*/ 795 h 349"/>
                <a:gd name="T8" fmla="*/ 452 w 248"/>
                <a:gd name="T9" fmla="*/ 417 h 349"/>
                <a:gd name="T10" fmla="*/ 452 w 248"/>
                <a:gd name="T11" fmla="*/ 0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349">
                  <a:moveTo>
                    <a:pt x="174" y="0"/>
                  </a:moveTo>
                  <a:cubicBezTo>
                    <a:pt x="77" y="0"/>
                    <a:pt x="0" y="78"/>
                    <a:pt x="0" y="174"/>
                  </a:cubicBezTo>
                  <a:cubicBezTo>
                    <a:pt x="0" y="270"/>
                    <a:pt x="78" y="349"/>
                    <a:pt x="174" y="349"/>
                  </a:cubicBezTo>
                  <a:cubicBezTo>
                    <a:pt x="199" y="348"/>
                    <a:pt x="225" y="343"/>
                    <a:pt x="248" y="332"/>
                  </a:cubicBezTo>
                  <a:lnTo>
                    <a:pt x="174" y="174"/>
                  </a:lnTo>
                  <a:lnTo>
                    <a:pt x="174" y="0"/>
                  </a:lnTo>
                  <a:close/>
                </a:path>
              </a:pathLst>
            </a:custGeom>
            <a:solidFill>
              <a:srgbClr val="FFFF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sp>
          <p:nvSpPr>
            <p:cNvPr id="17453" name="Freeform 38"/>
            <p:cNvSpPr>
              <a:spLocks/>
            </p:cNvSpPr>
            <p:nvPr/>
          </p:nvSpPr>
          <p:spPr bwMode="auto">
            <a:xfrm rot="15511255">
              <a:off x="4506" y="3778"/>
              <a:ext cx="240" cy="269"/>
            </a:xfrm>
            <a:custGeom>
              <a:avLst/>
              <a:gdLst>
                <a:gd name="T0" fmla="*/ 446 w 175"/>
                <a:gd name="T1" fmla="*/ 506 h 196"/>
                <a:gd name="T2" fmla="*/ 451 w 175"/>
                <a:gd name="T3" fmla="*/ 452 h 196"/>
                <a:gd name="T4" fmla="*/ 0 w 175"/>
                <a:gd name="T5" fmla="*/ 1 h 196"/>
                <a:gd name="T6" fmla="*/ 0 w 175"/>
                <a:gd name="T7" fmla="*/ 1 h 196"/>
                <a:gd name="T8" fmla="*/ 0 w 175"/>
                <a:gd name="T9" fmla="*/ 452 h 196"/>
                <a:gd name="T10" fmla="*/ 446 w 175"/>
                <a:gd name="T11" fmla="*/ 506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196">
                  <a:moveTo>
                    <a:pt x="173" y="196"/>
                  </a:moveTo>
                  <a:cubicBezTo>
                    <a:pt x="174" y="189"/>
                    <a:pt x="175" y="182"/>
                    <a:pt x="175" y="175"/>
                  </a:cubicBezTo>
                  <a:cubicBezTo>
                    <a:pt x="175" y="79"/>
                    <a:pt x="96" y="1"/>
                    <a:pt x="0" y="1"/>
                  </a:cubicBezTo>
                  <a:cubicBezTo>
                    <a:pt x="0" y="0"/>
                    <a:pt x="0" y="1"/>
                    <a:pt x="0" y="1"/>
                  </a:cubicBezTo>
                  <a:lnTo>
                    <a:pt x="0" y="175"/>
                  </a:lnTo>
                  <a:lnTo>
                    <a:pt x="173" y="196"/>
                  </a:lnTo>
                  <a:close/>
                </a:path>
              </a:pathLst>
            </a:custGeom>
            <a:solidFill>
              <a:srgbClr val="FFFF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grpSp>
      <p:grpSp>
        <p:nvGrpSpPr>
          <p:cNvPr id="3" name="Group 39"/>
          <p:cNvGrpSpPr>
            <a:grpSpLocks/>
          </p:cNvGrpSpPr>
          <p:nvPr/>
        </p:nvGrpSpPr>
        <p:grpSpPr bwMode="auto">
          <a:xfrm>
            <a:off x="7326318" y="2362201"/>
            <a:ext cx="761294" cy="4098925"/>
            <a:chOff x="4519" y="1569"/>
            <a:chExt cx="479" cy="2582"/>
          </a:xfrm>
        </p:grpSpPr>
        <p:sp>
          <p:nvSpPr>
            <p:cNvPr id="17443" name="Freeform 40"/>
            <p:cNvSpPr>
              <a:spLocks/>
            </p:cNvSpPr>
            <p:nvPr/>
          </p:nvSpPr>
          <p:spPr bwMode="auto">
            <a:xfrm>
              <a:off x="4709" y="1569"/>
              <a:ext cx="223" cy="222"/>
            </a:xfrm>
            <a:custGeom>
              <a:avLst/>
              <a:gdLst>
                <a:gd name="T0" fmla="*/ 423 w 162"/>
                <a:gd name="T1" fmla="*/ 222 h 175"/>
                <a:gd name="T2" fmla="*/ 0 w 162"/>
                <a:gd name="T3" fmla="*/ 1 h 175"/>
                <a:gd name="T4" fmla="*/ 0 w 162"/>
                <a:gd name="T5" fmla="*/ 1 h 175"/>
                <a:gd name="T6" fmla="*/ 0 w 162"/>
                <a:gd name="T7" fmla="*/ 358 h 175"/>
                <a:gd name="T8" fmla="*/ 423 w 162"/>
                <a:gd name="T9" fmla="*/ 222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75">
                  <a:moveTo>
                    <a:pt x="162" y="109"/>
                  </a:moveTo>
                  <a:cubicBezTo>
                    <a:pt x="135" y="43"/>
                    <a:pt x="71" y="1"/>
                    <a:pt x="0" y="1"/>
                  </a:cubicBezTo>
                  <a:cubicBezTo>
                    <a:pt x="0" y="0"/>
                    <a:pt x="0" y="1"/>
                    <a:pt x="0" y="1"/>
                  </a:cubicBezTo>
                  <a:lnTo>
                    <a:pt x="0" y="175"/>
                  </a:lnTo>
                  <a:lnTo>
                    <a:pt x="162" y="109"/>
                  </a:lnTo>
                  <a:close/>
                </a:path>
              </a:pathLst>
            </a:custGeom>
            <a:solidFill>
              <a:srgbClr val="8000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sp>
          <p:nvSpPr>
            <p:cNvPr id="17444" name="Freeform 41"/>
            <p:cNvSpPr>
              <a:spLocks/>
            </p:cNvSpPr>
            <p:nvPr/>
          </p:nvSpPr>
          <p:spPr bwMode="auto">
            <a:xfrm rot="3522969">
              <a:off x="4688" y="2079"/>
              <a:ext cx="198" cy="227"/>
            </a:xfrm>
            <a:custGeom>
              <a:avLst/>
              <a:gdLst>
                <a:gd name="T0" fmla="*/ 355 w 148"/>
                <a:gd name="T1" fmla="*/ 0 h 174"/>
                <a:gd name="T2" fmla="*/ 0 w 148"/>
                <a:gd name="T3" fmla="*/ 183 h 174"/>
                <a:gd name="T4" fmla="*/ 355 w 148"/>
                <a:gd name="T5" fmla="*/ 386 h 174"/>
                <a:gd name="T6" fmla="*/ 355 w 148"/>
                <a:gd name="T7" fmla="*/ 0 h 1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174">
                  <a:moveTo>
                    <a:pt x="148" y="0"/>
                  </a:moveTo>
                  <a:cubicBezTo>
                    <a:pt x="87" y="0"/>
                    <a:pt x="32" y="31"/>
                    <a:pt x="0" y="82"/>
                  </a:cubicBezTo>
                  <a:lnTo>
                    <a:pt x="148" y="174"/>
                  </a:lnTo>
                  <a:lnTo>
                    <a:pt x="148" y="0"/>
                  </a:lnTo>
                  <a:close/>
                </a:path>
              </a:pathLst>
            </a:custGeom>
            <a:solidFill>
              <a:srgbClr val="8000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sp>
          <p:nvSpPr>
            <p:cNvPr id="17445" name="Freeform 42"/>
            <p:cNvSpPr>
              <a:spLocks/>
            </p:cNvSpPr>
            <p:nvPr/>
          </p:nvSpPr>
          <p:spPr bwMode="auto">
            <a:xfrm>
              <a:off x="4733" y="2625"/>
              <a:ext cx="235" cy="370"/>
            </a:xfrm>
            <a:custGeom>
              <a:avLst/>
              <a:gdLst>
                <a:gd name="T0" fmla="*/ 341 w 175"/>
                <a:gd name="T1" fmla="*/ 660 h 277"/>
                <a:gd name="T2" fmla="*/ 424 w 175"/>
                <a:gd name="T3" fmla="*/ 418 h 277"/>
                <a:gd name="T4" fmla="*/ 0 w 175"/>
                <a:gd name="T5" fmla="*/ 1 h 277"/>
                <a:gd name="T6" fmla="*/ 0 w 175"/>
                <a:gd name="T7" fmla="*/ 1 h 277"/>
                <a:gd name="T8" fmla="*/ 0 w 175"/>
                <a:gd name="T9" fmla="*/ 418 h 277"/>
                <a:gd name="T10" fmla="*/ 341 w 175"/>
                <a:gd name="T11" fmla="*/ 660 h 2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277">
                  <a:moveTo>
                    <a:pt x="141" y="277"/>
                  </a:moveTo>
                  <a:cubicBezTo>
                    <a:pt x="163" y="247"/>
                    <a:pt x="175" y="212"/>
                    <a:pt x="175" y="175"/>
                  </a:cubicBezTo>
                  <a:cubicBezTo>
                    <a:pt x="175" y="79"/>
                    <a:pt x="96" y="1"/>
                    <a:pt x="0" y="1"/>
                  </a:cubicBezTo>
                  <a:cubicBezTo>
                    <a:pt x="0" y="0"/>
                    <a:pt x="0" y="1"/>
                    <a:pt x="0" y="1"/>
                  </a:cubicBezTo>
                  <a:lnTo>
                    <a:pt x="0" y="175"/>
                  </a:lnTo>
                  <a:lnTo>
                    <a:pt x="141" y="277"/>
                  </a:lnTo>
                  <a:close/>
                </a:path>
              </a:pathLst>
            </a:custGeom>
            <a:solidFill>
              <a:srgbClr val="8000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sp>
          <p:nvSpPr>
            <p:cNvPr id="17447" name="Freeform 44"/>
            <p:cNvSpPr>
              <a:spLocks/>
            </p:cNvSpPr>
            <p:nvPr/>
          </p:nvSpPr>
          <p:spPr bwMode="auto">
            <a:xfrm>
              <a:off x="4751" y="3153"/>
              <a:ext cx="241" cy="445"/>
            </a:xfrm>
            <a:custGeom>
              <a:avLst/>
              <a:gdLst>
                <a:gd name="T0" fmla="*/ 193 w 175"/>
                <a:gd name="T1" fmla="*/ 795 h 333"/>
                <a:gd name="T2" fmla="*/ 457 w 175"/>
                <a:gd name="T3" fmla="*/ 418 h 333"/>
                <a:gd name="T4" fmla="*/ 0 w 175"/>
                <a:gd name="T5" fmla="*/ 1 h 333"/>
                <a:gd name="T6" fmla="*/ 0 w 175"/>
                <a:gd name="T7" fmla="*/ 1 h 333"/>
                <a:gd name="T8" fmla="*/ 0 w 175"/>
                <a:gd name="T9" fmla="*/ 418 h 333"/>
                <a:gd name="T10" fmla="*/ 193 w 175"/>
                <a:gd name="T11" fmla="*/ 795 h 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333">
                  <a:moveTo>
                    <a:pt x="74" y="333"/>
                  </a:moveTo>
                  <a:cubicBezTo>
                    <a:pt x="135" y="304"/>
                    <a:pt x="175" y="243"/>
                    <a:pt x="175" y="175"/>
                  </a:cubicBezTo>
                  <a:cubicBezTo>
                    <a:pt x="175" y="79"/>
                    <a:pt x="96" y="1"/>
                    <a:pt x="0" y="1"/>
                  </a:cubicBezTo>
                  <a:cubicBezTo>
                    <a:pt x="0" y="0"/>
                    <a:pt x="0" y="1"/>
                    <a:pt x="0" y="1"/>
                  </a:cubicBezTo>
                  <a:lnTo>
                    <a:pt x="0" y="175"/>
                  </a:lnTo>
                  <a:lnTo>
                    <a:pt x="74" y="333"/>
                  </a:lnTo>
                  <a:close/>
                </a:path>
              </a:pathLst>
            </a:custGeom>
            <a:solidFill>
              <a:srgbClr val="8000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sp>
          <p:nvSpPr>
            <p:cNvPr id="17448" name="Freeform 45"/>
            <p:cNvSpPr>
              <a:spLocks/>
            </p:cNvSpPr>
            <p:nvPr/>
          </p:nvSpPr>
          <p:spPr bwMode="auto">
            <a:xfrm rot="15534456">
              <a:off x="4521" y="3673"/>
              <a:ext cx="476" cy="479"/>
            </a:xfrm>
            <a:custGeom>
              <a:avLst/>
              <a:gdLst>
                <a:gd name="T0" fmla="*/ 450 w 347"/>
                <a:gd name="T1" fmla="*/ 0 h 349"/>
                <a:gd name="T2" fmla="*/ 0 w 347"/>
                <a:gd name="T3" fmla="*/ 450 h 349"/>
                <a:gd name="T4" fmla="*/ 450 w 347"/>
                <a:gd name="T5" fmla="*/ 902 h 349"/>
                <a:gd name="T6" fmla="*/ 896 w 347"/>
                <a:gd name="T7" fmla="*/ 505 h 349"/>
                <a:gd name="T8" fmla="*/ 450 w 347"/>
                <a:gd name="T9" fmla="*/ 450 h 349"/>
                <a:gd name="T10" fmla="*/ 450 w 347"/>
                <a:gd name="T11" fmla="*/ 0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7" h="349">
                  <a:moveTo>
                    <a:pt x="174" y="0"/>
                  </a:moveTo>
                  <a:cubicBezTo>
                    <a:pt x="77" y="0"/>
                    <a:pt x="0" y="78"/>
                    <a:pt x="0" y="174"/>
                  </a:cubicBezTo>
                  <a:cubicBezTo>
                    <a:pt x="0" y="270"/>
                    <a:pt x="78" y="349"/>
                    <a:pt x="174" y="349"/>
                  </a:cubicBezTo>
                  <a:cubicBezTo>
                    <a:pt x="262" y="348"/>
                    <a:pt x="337" y="282"/>
                    <a:pt x="347" y="195"/>
                  </a:cubicBezTo>
                  <a:lnTo>
                    <a:pt x="174" y="174"/>
                  </a:lnTo>
                  <a:lnTo>
                    <a:pt x="174" y="0"/>
                  </a:lnTo>
                  <a:close/>
                </a:path>
              </a:pathLst>
            </a:custGeom>
            <a:solidFill>
              <a:srgbClr val="800000"/>
            </a:solidFill>
            <a:ln w="9525">
              <a:solidFill>
                <a:srgbClr val="000000"/>
              </a:solidFill>
              <a:prstDash val="solid"/>
              <a:round/>
              <a:headEnd/>
              <a:tailEnd/>
            </a:ln>
          </p:spPr>
          <p:txBody>
            <a:bodyPr/>
            <a:lstStyle/>
            <a:p>
              <a:pPr fontAlgn="auto">
                <a:spcBef>
                  <a:spcPts val="0"/>
                </a:spcBef>
                <a:spcAft>
                  <a:spcPts val="0"/>
                </a:spcAft>
              </a:pPr>
              <a:endParaRPr lang="en-US">
                <a:solidFill>
                  <a:prstClr val="black"/>
                </a:solidFill>
                <a:latin typeface="Gill Sans MT"/>
              </a:endParaRPr>
            </a:p>
          </p:txBody>
        </p:sp>
      </p:grpSp>
    </p:spTree>
    <p:extLst>
      <p:ext uri="{BB962C8B-B14F-4D97-AF65-F5344CB8AC3E}">
        <p14:creationId xmlns:p14="http://schemas.microsoft.com/office/powerpoint/2010/main" val="354121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8"/>
          <p:cNvSpPr txBox="1">
            <a:spLocks/>
          </p:cNvSpPr>
          <p:nvPr/>
        </p:nvSpPr>
        <p:spPr bwMode="auto">
          <a:xfrm>
            <a:off x="-89211" y="692696"/>
            <a:ext cx="9123273" cy="3904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2400" b="1" u="sng" kern="0" dirty="0">
                <a:solidFill>
                  <a:srgbClr val="FF0066"/>
                </a:solidFill>
                <a:latin typeface="Times New Roman" pitchFamily="18" charset="0"/>
                <a:cs typeface="Times New Roman" pitchFamily="18" charset="0"/>
              </a:rPr>
              <a:t/>
            </a:r>
            <a:br>
              <a:rPr lang="en-US" sz="2400" b="1" u="sng" kern="0" dirty="0">
                <a:solidFill>
                  <a:srgbClr val="FF0066"/>
                </a:solidFill>
                <a:latin typeface="Times New Roman" pitchFamily="18" charset="0"/>
                <a:cs typeface="Times New Roman" pitchFamily="18" charset="0"/>
              </a:rPr>
            </a:br>
            <a:r>
              <a:rPr lang="en-US" sz="2800" b="1" kern="0" dirty="0">
                <a:solidFill>
                  <a:srgbClr val="FF0000"/>
                </a:solidFill>
                <a:latin typeface="Times New Roman" pitchFamily="18" charset="0"/>
                <a:cs typeface="Times New Roman" pitchFamily="18" charset="0"/>
              </a:rPr>
              <a:t>II. </a:t>
            </a:r>
            <a:r>
              <a:rPr lang="en-US" sz="2800" b="1" kern="0" dirty="0" err="1">
                <a:solidFill>
                  <a:srgbClr val="FF0000"/>
                </a:solidFill>
                <a:latin typeface="Times New Roman" pitchFamily="18" charset="0"/>
                <a:cs typeface="Times New Roman" pitchFamily="18" charset="0"/>
              </a:rPr>
              <a:t>Cuộc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công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lược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Đông</a:t>
            </a:r>
            <a:r>
              <a:rPr lang="en-US" sz="2800" b="1" kern="0" dirty="0">
                <a:solidFill>
                  <a:srgbClr val="FF0000"/>
                </a:solidFill>
                <a:latin typeface="Times New Roman" pitchFamily="18" charset="0"/>
                <a:cs typeface="Times New Roman" pitchFamily="18" charset="0"/>
              </a:rPr>
              <a:t> – </a:t>
            </a:r>
            <a:r>
              <a:rPr lang="en-US" sz="2800" b="1" kern="0" dirty="0" err="1">
                <a:solidFill>
                  <a:srgbClr val="FF0000"/>
                </a:solidFill>
                <a:latin typeface="Times New Roman" pitchFamily="18" charset="0"/>
                <a:cs typeface="Times New Roman" pitchFamily="18" charset="0"/>
              </a:rPr>
              <a:t>Xuân</a:t>
            </a:r>
            <a:r>
              <a:rPr lang="en-US" sz="2800" b="1" kern="0" dirty="0">
                <a:solidFill>
                  <a:srgbClr val="FF0000"/>
                </a:solidFill>
                <a:latin typeface="Times New Roman" pitchFamily="18" charset="0"/>
                <a:cs typeface="Times New Roman" pitchFamily="18" charset="0"/>
              </a:rPr>
              <a:t> 1953 – 1954 </a:t>
            </a:r>
            <a:r>
              <a:rPr lang="en-US" sz="2800" b="1" kern="0" dirty="0" err="1">
                <a:solidFill>
                  <a:srgbClr val="FF0000"/>
                </a:solidFill>
                <a:latin typeface="Times New Roman" pitchFamily="18" charset="0"/>
                <a:cs typeface="Times New Roman" pitchFamily="18" charset="0"/>
              </a:rPr>
              <a:t>và</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dịch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lịch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sử</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Điện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Biên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Phủ</a:t>
            </a:r>
            <a:r>
              <a:rPr lang="en-US" sz="2800" b="1" kern="0" dirty="0">
                <a:solidFill>
                  <a:srgbClr val="FF0000"/>
                </a:solidFill>
                <a:latin typeface="Times New Roman" pitchFamily="18" charset="0"/>
                <a:cs typeface="Times New Roman" pitchFamily="18" charset="0"/>
              </a:rPr>
              <a:t> 1954</a:t>
            </a:r>
            <a:r>
              <a:rPr lang="en-US" sz="2800" b="1" kern="0" dirty="0" smtClean="0">
                <a:solidFill>
                  <a:srgbClr val="FF0000"/>
                </a:solidFill>
                <a:latin typeface="Times New Roman" pitchFamily="18" charset="0"/>
                <a:cs typeface="Times New Roman" pitchFamily="18" charset="0"/>
              </a:rPr>
              <a:t>.</a:t>
            </a:r>
          </a:p>
          <a:p>
            <a:pPr algn="l"/>
            <a:r>
              <a:rPr lang="en-US" sz="2800" b="1" kern="0" dirty="0" smtClean="0">
                <a:solidFill>
                  <a:srgbClr val="FF0000"/>
                </a:solidFill>
                <a:latin typeface="Times New Roman" pitchFamily="18" charset="0"/>
                <a:cs typeface="Times New Roman" pitchFamily="18" charset="0"/>
              </a:rPr>
              <a:t>1. </a:t>
            </a:r>
            <a:r>
              <a:rPr lang="en-US" sz="2800" b="1" kern="0" dirty="0" err="1" smtClean="0">
                <a:solidFill>
                  <a:srgbClr val="FF0000"/>
                </a:solidFill>
                <a:latin typeface="Times New Roman" pitchFamily="18" charset="0"/>
                <a:cs typeface="Times New Roman" pitchFamily="18" charset="0"/>
              </a:rPr>
              <a:t>Cuộc</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tiến</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công</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chiến</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lược</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Đông</a:t>
            </a:r>
            <a:r>
              <a:rPr lang="en-US" sz="2800" b="1" kern="0" dirty="0" smtClean="0">
                <a:solidFill>
                  <a:srgbClr val="FF0000"/>
                </a:solidFill>
                <a:latin typeface="Times New Roman" pitchFamily="18" charset="0"/>
                <a:cs typeface="Times New Roman" pitchFamily="18" charset="0"/>
              </a:rPr>
              <a:t> – </a:t>
            </a:r>
            <a:r>
              <a:rPr lang="en-US" sz="2800" b="1" kern="0" dirty="0" err="1" smtClean="0">
                <a:solidFill>
                  <a:srgbClr val="FF0000"/>
                </a:solidFill>
                <a:latin typeface="Times New Roman" pitchFamily="18" charset="0"/>
                <a:cs typeface="Times New Roman" pitchFamily="18" charset="0"/>
              </a:rPr>
              <a:t>Xuân</a:t>
            </a:r>
            <a:r>
              <a:rPr lang="en-US" sz="2800" b="1" kern="0" dirty="0" smtClean="0">
                <a:solidFill>
                  <a:srgbClr val="FF0000"/>
                </a:solidFill>
                <a:latin typeface="Times New Roman" pitchFamily="18" charset="0"/>
                <a:cs typeface="Times New Roman" pitchFamily="18" charset="0"/>
              </a:rPr>
              <a:t> 1953-1954</a:t>
            </a:r>
          </a:p>
          <a:p>
            <a:pPr algn="l"/>
            <a:endParaRPr lang="vi-VN" sz="2800" kern="0" dirty="0">
              <a:solidFill>
                <a:srgbClr val="FF0000"/>
              </a:solidFill>
            </a:endParaRPr>
          </a:p>
        </p:txBody>
      </p:sp>
    </p:spTree>
    <p:extLst>
      <p:ext uri="{BB962C8B-B14F-4D97-AF65-F5344CB8AC3E}">
        <p14:creationId xmlns:p14="http://schemas.microsoft.com/office/powerpoint/2010/main" val="2976051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8" name="Picture 8" descr="Hình ảnh005"/>
          <p:cNvPicPr>
            <a:picLocks noChangeAspect="1" noChangeArrowheads="1"/>
          </p:cNvPicPr>
          <p:nvPr/>
        </p:nvPicPr>
        <p:blipFill>
          <a:blip r:embed="rId2"/>
          <a:srcRect/>
          <a:stretch>
            <a:fillRect/>
          </a:stretch>
        </p:blipFill>
        <p:spPr bwMode="auto">
          <a:xfrm>
            <a:off x="0" y="838200"/>
            <a:ext cx="9144000" cy="5399112"/>
          </a:xfrm>
          <a:prstGeom prst="rect">
            <a:avLst/>
          </a:prstGeom>
          <a:noFill/>
          <a:ln w="9525">
            <a:noFill/>
            <a:miter lim="800000"/>
            <a:headEnd/>
            <a:tailEnd/>
          </a:ln>
        </p:spPr>
      </p:pic>
      <p:sp>
        <p:nvSpPr>
          <p:cNvPr id="107529" name="AutoShape 9"/>
          <p:cNvSpPr>
            <a:spLocks noChangeArrowheads="1"/>
          </p:cNvSpPr>
          <p:nvPr/>
        </p:nvSpPr>
        <p:spPr bwMode="auto">
          <a:xfrm>
            <a:off x="381000" y="304800"/>
            <a:ext cx="1524000" cy="533400"/>
          </a:xfrm>
          <a:prstGeom prst="wedgeRoundRectCallout">
            <a:avLst>
              <a:gd name="adj1" fmla="val 21356"/>
              <a:gd name="adj2" fmla="val 95485"/>
              <a:gd name="adj3" fmla="val 16667"/>
            </a:avLst>
          </a:prstGeom>
          <a:solidFill>
            <a:schemeClr val="bg1"/>
          </a:solidFill>
          <a:ln w="9525">
            <a:solidFill>
              <a:srgbClr val="FF0000"/>
            </a:solidFill>
            <a:miter lim="800000"/>
            <a:headEnd/>
            <a:tailEnd/>
          </a:ln>
          <a:effectLst/>
        </p:spPr>
        <p:txBody>
          <a:bodyPr/>
          <a:lstStyle/>
          <a:p>
            <a:pPr algn="ctr" fontAlgn="auto">
              <a:spcBef>
                <a:spcPct val="50000"/>
              </a:spcBef>
              <a:spcAft>
                <a:spcPts val="0"/>
              </a:spcAft>
            </a:pPr>
            <a:r>
              <a:rPr lang="vi-VN" sz="1200" b="1" dirty="0" smtClean="0">
                <a:solidFill>
                  <a:srgbClr val="CC3300"/>
                </a:solidFill>
                <a:latin typeface="Times New Roman" pitchFamily="18" charset="0"/>
                <a:cs typeface="Times New Roman" pitchFamily="18" charset="0"/>
              </a:rPr>
              <a:t>Nguyễn Chí</a:t>
            </a:r>
            <a:r>
              <a:rPr lang="vi-VN" sz="1200" dirty="0" smtClean="0">
                <a:solidFill>
                  <a:srgbClr val="CC3300"/>
                </a:solidFill>
                <a:latin typeface="Times New Roman" pitchFamily="18" charset="0"/>
                <a:cs typeface="Times New Roman" pitchFamily="18" charset="0"/>
              </a:rPr>
              <a:t> </a:t>
            </a:r>
            <a:r>
              <a:rPr lang="vi-VN" sz="1200" b="1" dirty="0" smtClean="0">
                <a:solidFill>
                  <a:srgbClr val="CC3300"/>
                </a:solidFill>
                <a:latin typeface="Times New Roman" pitchFamily="18" charset="0"/>
                <a:cs typeface="Times New Roman" pitchFamily="18" charset="0"/>
              </a:rPr>
              <a:t>Thanh</a:t>
            </a:r>
            <a:endParaRPr lang="en-US" sz="1200" b="1" dirty="0">
              <a:solidFill>
                <a:srgbClr val="CC3300"/>
              </a:solidFill>
              <a:latin typeface="Times New Roman" pitchFamily="18" charset="0"/>
              <a:cs typeface="Times New Roman" pitchFamily="18" charset="0"/>
            </a:endParaRPr>
          </a:p>
        </p:txBody>
      </p:sp>
      <p:sp>
        <p:nvSpPr>
          <p:cNvPr id="107531" name="AutoShape 11"/>
          <p:cNvSpPr>
            <a:spLocks noChangeArrowheads="1"/>
          </p:cNvSpPr>
          <p:nvPr/>
        </p:nvSpPr>
        <p:spPr bwMode="auto">
          <a:xfrm>
            <a:off x="2286000" y="304800"/>
            <a:ext cx="1600200" cy="533400"/>
          </a:xfrm>
          <a:prstGeom prst="wedgeRoundRectCallout">
            <a:avLst>
              <a:gd name="adj1" fmla="val -41459"/>
              <a:gd name="adj2" fmla="val 102071"/>
              <a:gd name="adj3" fmla="val 16667"/>
            </a:avLst>
          </a:prstGeom>
          <a:solidFill>
            <a:schemeClr val="bg1"/>
          </a:solidFill>
          <a:ln w="9525">
            <a:solidFill>
              <a:srgbClr val="FF0000"/>
            </a:solidFill>
            <a:miter lim="800000"/>
            <a:headEnd/>
            <a:tailEnd/>
          </a:ln>
          <a:effectLst/>
        </p:spPr>
        <p:txBody>
          <a:bodyPr anchor="ctr"/>
          <a:lstStyle/>
          <a:p>
            <a:pPr algn="ctr" fontAlgn="auto">
              <a:spcBef>
                <a:spcPts val="0"/>
              </a:spcBef>
              <a:spcAft>
                <a:spcPts val="0"/>
              </a:spcAft>
            </a:pPr>
            <a:r>
              <a:rPr lang="vi-VN" sz="1200" b="1" dirty="0">
                <a:solidFill>
                  <a:srgbClr val="CC3300"/>
                </a:solidFill>
                <a:latin typeface="Times New Roman" pitchFamily="18" charset="0"/>
                <a:cs typeface="Times New Roman" pitchFamily="18" charset="0"/>
              </a:rPr>
              <a:t>Phạm Văn Đồng</a:t>
            </a:r>
            <a:endParaRPr lang="en-US" sz="1200" b="1" dirty="0">
              <a:solidFill>
                <a:srgbClr val="CC3300"/>
              </a:solidFill>
              <a:latin typeface="Times New Roman" pitchFamily="18" charset="0"/>
              <a:cs typeface="Times New Roman" pitchFamily="18" charset="0"/>
            </a:endParaRPr>
          </a:p>
        </p:txBody>
      </p:sp>
      <p:sp>
        <p:nvSpPr>
          <p:cNvPr id="107532" name="AutoShape 12"/>
          <p:cNvSpPr>
            <a:spLocks noChangeArrowheads="1"/>
          </p:cNvSpPr>
          <p:nvPr/>
        </p:nvSpPr>
        <p:spPr bwMode="auto">
          <a:xfrm>
            <a:off x="4114800" y="304800"/>
            <a:ext cx="1295400" cy="533400"/>
          </a:xfrm>
          <a:prstGeom prst="wedgeRoundRectCallout">
            <a:avLst>
              <a:gd name="adj1" fmla="val -58642"/>
              <a:gd name="adj2" fmla="val 154003"/>
              <a:gd name="adj3" fmla="val 16667"/>
            </a:avLst>
          </a:prstGeom>
          <a:solidFill>
            <a:schemeClr val="bg1"/>
          </a:solidFill>
          <a:ln w="9525">
            <a:solidFill>
              <a:srgbClr val="FF0000"/>
            </a:solidFill>
            <a:miter lim="800000"/>
            <a:headEnd/>
            <a:tailEnd/>
          </a:ln>
          <a:effectLst/>
        </p:spPr>
        <p:txBody>
          <a:bodyPr anchor="ctr"/>
          <a:lstStyle/>
          <a:p>
            <a:pPr algn="ctr" fontAlgn="auto">
              <a:spcBef>
                <a:spcPts val="0"/>
              </a:spcBef>
              <a:spcAft>
                <a:spcPts val="0"/>
              </a:spcAft>
            </a:pPr>
            <a:r>
              <a:rPr lang="vi-VN" sz="1200" b="1" dirty="0">
                <a:solidFill>
                  <a:srgbClr val="CC3300"/>
                </a:solidFill>
                <a:latin typeface="Times New Roman" pitchFamily="18" charset="0"/>
                <a:cs typeface="Times New Roman" pitchFamily="18" charset="0"/>
              </a:rPr>
              <a:t>Hồ Chí Minh </a:t>
            </a:r>
            <a:endParaRPr lang="en-US" sz="1200" b="1" dirty="0">
              <a:solidFill>
                <a:srgbClr val="CC3300"/>
              </a:solidFill>
              <a:latin typeface="Times New Roman" pitchFamily="18" charset="0"/>
              <a:cs typeface="Times New Roman" pitchFamily="18" charset="0"/>
            </a:endParaRPr>
          </a:p>
        </p:txBody>
      </p:sp>
      <p:sp>
        <p:nvSpPr>
          <p:cNvPr id="107533" name="AutoShape 13"/>
          <p:cNvSpPr>
            <a:spLocks noChangeArrowheads="1"/>
          </p:cNvSpPr>
          <p:nvPr/>
        </p:nvSpPr>
        <p:spPr bwMode="auto">
          <a:xfrm>
            <a:off x="5638800" y="304800"/>
            <a:ext cx="1447800" cy="533400"/>
          </a:xfrm>
          <a:prstGeom prst="wedgeRoundRectCallout">
            <a:avLst>
              <a:gd name="adj1" fmla="val -50222"/>
              <a:gd name="adj2" fmla="val 192518"/>
              <a:gd name="adj3" fmla="val 16667"/>
            </a:avLst>
          </a:prstGeom>
          <a:solidFill>
            <a:schemeClr val="bg1"/>
          </a:solidFill>
          <a:ln w="9525">
            <a:solidFill>
              <a:srgbClr val="FF0000"/>
            </a:solidFill>
            <a:miter lim="800000"/>
            <a:headEnd/>
            <a:tailEnd/>
          </a:ln>
          <a:effectLst/>
        </p:spPr>
        <p:txBody>
          <a:bodyPr anchor="ctr"/>
          <a:lstStyle/>
          <a:p>
            <a:pPr algn="ctr" fontAlgn="auto">
              <a:spcBef>
                <a:spcPts val="0"/>
              </a:spcBef>
              <a:spcAft>
                <a:spcPts val="0"/>
              </a:spcAft>
            </a:pPr>
            <a:r>
              <a:rPr lang="vi-VN" sz="1200" b="1" dirty="0">
                <a:solidFill>
                  <a:srgbClr val="CC3300"/>
                </a:solidFill>
                <a:latin typeface="Times New Roman" pitchFamily="18" charset="0"/>
                <a:cs typeface="Times New Roman" pitchFamily="18" charset="0"/>
              </a:rPr>
              <a:t>Trường Chinh</a:t>
            </a:r>
            <a:endParaRPr lang="en-US" sz="1200" b="1" dirty="0">
              <a:solidFill>
                <a:srgbClr val="CC3300"/>
              </a:solidFill>
              <a:latin typeface="Times New Roman" pitchFamily="18" charset="0"/>
              <a:cs typeface="Times New Roman" pitchFamily="18" charset="0"/>
            </a:endParaRPr>
          </a:p>
        </p:txBody>
      </p:sp>
      <p:sp>
        <p:nvSpPr>
          <p:cNvPr id="107534" name="AutoShape 14"/>
          <p:cNvSpPr>
            <a:spLocks noChangeArrowheads="1"/>
          </p:cNvSpPr>
          <p:nvPr/>
        </p:nvSpPr>
        <p:spPr bwMode="auto">
          <a:xfrm>
            <a:off x="7543800" y="304800"/>
            <a:ext cx="1600200" cy="533400"/>
          </a:xfrm>
          <a:prstGeom prst="wedgeRoundRectCallout">
            <a:avLst>
              <a:gd name="adj1" fmla="val -81969"/>
              <a:gd name="adj2" fmla="val 135905"/>
              <a:gd name="adj3" fmla="val 16667"/>
            </a:avLst>
          </a:prstGeom>
          <a:solidFill>
            <a:schemeClr val="bg1"/>
          </a:solidFill>
          <a:ln w="9525">
            <a:solidFill>
              <a:srgbClr val="FF0000"/>
            </a:solidFill>
            <a:miter lim="800000"/>
            <a:headEnd/>
            <a:tailEnd/>
          </a:ln>
          <a:effectLst/>
        </p:spPr>
        <p:txBody>
          <a:bodyPr anchor="ctr"/>
          <a:lstStyle/>
          <a:p>
            <a:pPr algn="ctr" fontAlgn="auto">
              <a:spcBef>
                <a:spcPts val="0"/>
              </a:spcBef>
              <a:spcAft>
                <a:spcPts val="0"/>
              </a:spcAft>
            </a:pPr>
            <a:r>
              <a:rPr lang="vi-VN" sz="1200" b="1" dirty="0">
                <a:solidFill>
                  <a:srgbClr val="CC3300"/>
                </a:solidFill>
                <a:latin typeface="Times New Roman" pitchFamily="18" charset="0"/>
                <a:cs typeface="Times New Roman" pitchFamily="18" charset="0"/>
              </a:rPr>
              <a:t>Võ Nguyên Giáp</a:t>
            </a:r>
            <a:endParaRPr lang="en-US" sz="1200" b="1" dirty="0">
              <a:solidFill>
                <a:srgbClr val="CC3300"/>
              </a:solidFill>
              <a:latin typeface="Times New Roman" pitchFamily="18" charset="0"/>
              <a:cs typeface="Times New Roman" pitchFamily="18" charset="0"/>
            </a:endParaRPr>
          </a:p>
        </p:txBody>
      </p:sp>
      <p:sp>
        <p:nvSpPr>
          <p:cNvPr id="107535" name="Rectangle 15"/>
          <p:cNvSpPr>
            <a:spLocks noChangeArrowheads="1"/>
          </p:cNvSpPr>
          <p:nvPr/>
        </p:nvSpPr>
        <p:spPr bwMode="auto">
          <a:xfrm>
            <a:off x="1143000" y="6096000"/>
            <a:ext cx="7086600" cy="762000"/>
          </a:xfrm>
          <a:prstGeom prst="rect">
            <a:avLst/>
          </a:prstGeom>
          <a:solidFill>
            <a:schemeClr val="bg1"/>
          </a:solidFill>
          <a:ln w="9525">
            <a:solidFill>
              <a:schemeClr val="bg1"/>
            </a:solidFill>
            <a:miter lim="800000"/>
            <a:headEnd/>
            <a:tailEnd/>
          </a:ln>
          <a:effectLst/>
        </p:spPr>
        <p:txBody>
          <a:bodyPr anchor="ctr"/>
          <a:lstStyle/>
          <a:p>
            <a:pPr algn="ctr" fontAlgn="auto">
              <a:spcBef>
                <a:spcPts val="0"/>
              </a:spcBef>
              <a:spcAft>
                <a:spcPts val="0"/>
              </a:spcAft>
            </a:pPr>
            <a:r>
              <a:rPr lang="en-US" sz="2400" b="1" dirty="0" err="1" smtClean="0">
                <a:solidFill>
                  <a:prstClr val="black"/>
                </a:solidFill>
                <a:latin typeface="Times New Roman" pitchFamily="18" charset="0"/>
                <a:cs typeface="Times New Roman" pitchFamily="18" charset="0"/>
              </a:rPr>
              <a:t>Bộ</a:t>
            </a:r>
            <a:r>
              <a:rPr lang="en-US" sz="2400" b="1" dirty="0" smtClean="0">
                <a:solidFill>
                  <a:prstClr val="black"/>
                </a:solidFill>
                <a:latin typeface="Times New Roman" pitchFamily="18" charset="0"/>
                <a:cs typeface="Times New Roman" pitchFamily="18" charset="0"/>
              </a:rPr>
              <a:t> </a:t>
            </a:r>
            <a:r>
              <a:rPr lang="vi-VN" sz="2400" b="1" dirty="0" smtClean="0">
                <a:solidFill>
                  <a:prstClr val="black"/>
                </a:solidFill>
                <a:latin typeface="Times New Roman" pitchFamily="18" charset="0"/>
                <a:cs typeface="Times New Roman" pitchFamily="18" charset="0"/>
              </a:rPr>
              <a:t>C</a:t>
            </a:r>
            <a:r>
              <a:rPr lang="en-US" sz="2400" b="1" dirty="0" err="1" smtClean="0">
                <a:solidFill>
                  <a:prstClr val="black"/>
                </a:solidFill>
                <a:latin typeface="Times New Roman" pitchFamily="18" charset="0"/>
                <a:cs typeface="Times New Roman" pitchFamily="18" charset="0"/>
              </a:rPr>
              <a:t>hính</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trị</a:t>
            </a:r>
            <a:r>
              <a:rPr lang="en-US" sz="2400" b="1" dirty="0" smtClean="0">
                <a:solidFill>
                  <a:prstClr val="black"/>
                </a:solidFill>
                <a:latin typeface="Times New Roman" pitchFamily="18" charset="0"/>
                <a:cs typeface="Times New Roman" pitchFamily="18" charset="0"/>
              </a:rPr>
              <a:t> </a:t>
            </a:r>
            <a:r>
              <a:rPr lang="vi-VN" sz="2400" b="1" dirty="0" smtClean="0">
                <a:solidFill>
                  <a:prstClr val="black"/>
                </a:solidFill>
                <a:latin typeface="Times New Roman" pitchFamily="18" charset="0"/>
                <a:cs typeface="Times New Roman" pitchFamily="18" charset="0"/>
              </a:rPr>
              <a:t>Trung</a:t>
            </a:r>
            <a:r>
              <a:rPr lang="en-US" sz="2400" b="1" dirty="0" smtClean="0">
                <a:solidFill>
                  <a:prstClr val="black"/>
                </a:solidFill>
                <a:latin typeface="Times New Roman" pitchFamily="18" charset="0"/>
                <a:cs typeface="Times New Roman" pitchFamily="18" charset="0"/>
              </a:rPr>
              <a:t> </a:t>
            </a:r>
            <a:r>
              <a:rPr lang="vi-VN" sz="2400" b="1" dirty="0" smtClean="0">
                <a:solidFill>
                  <a:prstClr val="black"/>
                </a:solidFill>
                <a:latin typeface="Times New Roman" pitchFamily="18" charset="0"/>
                <a:cs typeface="Times New Roman" pitchFamily="18" charset="0"/>
              </a:rPr>
              <a:t>ương</a:t>
            </a:r>
            <a:r>
              <a:rPr lang="en-US" sz="2400" b="1" dirty="0" smtClean="0">
                <a:solidFill>
                  <a:prstClr val="black"/>
                </a:solidFill>
                <a:latin typeface="Times New Roman" pitchFamily="18" charset="0"/>
                <a:cs typeface="Times New Roman" pitchFamily="18" charset="0"/>
              </a:rPr>
              <a:t> </a:t>
            </a:r>
            <a:r>
              <a:rPr lang="vi-VN" sz="2400" b="1" dirty="0" smtClean="0">
                <a:solidFill>
                  <a:prstClr val="black"/>
                </a:solidFill>
                <a:latin typeface="Times New Roman" pitchFamily="18" charset="0"/>
                <a:cs typeface="Times New Roman" pitchFamily="18" charset="0"/>
              </a:rPr>
              <a:t>Đảng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họp</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quyết</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định</a:t>
            </a:r>
            <a:endParaRPr lang="en-US" sz="2400" b="1" dirty="0" smtClean="0">
              <a:solidFill>
                <a:prstClr val="black"/>
              </a:solidFill>
              <a:latin typeface="Times New Roman" pitchFamily="18" charset="0"/>
              <a:cs typeface="Times New Roman" pitchFamily="18" charset="0"/>
            </a:endParaRPr>
          </a:p>
          <a:p>
            <a:pPr algn="ctr" fontAlgn="auto">
              <a:spcBef>
                <a:spcPts val="0"/>
              </a:spcBef>
              <a:spcAft>
                <a:spcPts val="0"/>
              </a:spcAft>
            </a:pP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chủ</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trương</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tác</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chiến</a:t>
            </a:r>
            <a:r>
              <a:rPr lang="en-US" sz="2400" b="1" dirty="0" smtClean="0">
                <a:solidFill>
                  <a:prstClr val="black"/>
                </a:solidFill>
                <a:latin typeface="Times New Roman" pitchFamily="18" charset="0"/>
                <a:cs typeface="Times New Roman" pitchFamily="18" charset="0"/>
              </a:rPr>
              <a:t> </a:t>
            </a:r>
            <a:r>
              <a:rPr lang="en-US" sz="2400" b="1" dirty="0" err="1" smtClean="0">
                <a:solidFill>
                  <a:prstClr val="black"/>
                </a:solidFill>
                <a:latin typeface="Times New Roman" pitchFamily="18" charset="0"/>
                <a:cs typeface="Times New Roman" pitchFamily="18" charset="0"/>
              </a:rPr>
              <a:t>Đông</a:t>
            </a:r>
            <a:r>
              <a:rPr lang="en-US" sz="2400" b="1" dirty="0" smtClean="0">
                <a:solidFill>
                  <a:prstClr val="black"/>
                </a:solidFill>
                <a:latin typeface="Times New Roman" pitchFamily="18" charset="0"/>
                <a:cs typeface="Times New Roman" pitchFamily="18" charset="0"/>
              </a:rPr>
              <a:t> -</a:t>
            </a:r>
            <a:r>
              <a:rPr lang="vi-VN" sz="2400" b="1" dirty="0" smtClean="0">
                <a:solidFill>
                  <a:prstClr val="black"/>
                </a:solidFill>
                <a:latin typeface="Times New Roman" pitchFamily="18" charset="0"/>
                <a:cs typeface="Times New Roman" pitchFamily="18" charset="0"/>
              </a:rPr>
              <a:t> X</a:t>
            </a:r>
            <a:r>
              <a:rPr lang="en-US" sz="2400" b="1" dirty="0" err="1" smtClean="0">
                <a:solidFill>
                  <a:prstClr val="black"/>
                </a:solidFill>
                <a:latin typeface="Times New Roman" pitchFamily="18" charset="0"/>
                <a:cs typeface="Times New Roman" pitchFamily="18" charset="0"/>
              </a:rPr>
              <a:t>uân</a:t>
            </a:r>
            <a:r>
              <a:rPr lang="en-US" sz="2400" b="1" dirty="0" smtClean="0">
                <a:solidFill>
                  <a:prstClr val="black"/>
                </a:solidFill>
                <a:latin typeface="Times New Roman" pitchFamily="18" charset="0"/>
                <a:cs typeface="Times New Roman" pitchFamily="18" charset="0"/>
              </a:rPr>
              <a:t> 1953 </a:t>
            </a:r>
            <a:r>
              <a:rPr lang="en-US" sz="2400" b="1" dirty="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1954</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60373089"/>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529"/>
                                        </p:tgtEl>
                                        <p:attrNameLst>
                                          <p:attrName>style.visibility</p:attrName>
                                        </p:attrNameLst>
                                      </p:cBhvr>
                                      <p:to>
                                        <p:strVal val="visible"/>
                                      </p:to>
                                    </p:set>
                                    <p:animEffect transition="in" filter="wipe(down)">
                                      <p:cBhvr>
                                        <p:cTn id="7" dur="500"/>
                                        <p:tgtEl>
                                          <p:spTgt spid="1075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7531"/>
                                        </p:tgtEl>
                                        <p:attrNameLst>
                                          <p:attrName>style.visibility</p:attrName>
                                        </p:attrNameLst>
                                      </p:cBhvr>
                                      <p:to>
                                        <p:strVal val="visible"/>
                                      </p:to>
                                    </p:set>
                                    <p:animEffect transition="in" filter="wipe(down)">
                                      <p:cBhvr>
                                        <p:cTn id="10" dur="500"/>
                                        <p:tgtEl>
                                          <p:spTgt spid="10753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7532"/>
                                        </p:tgtEl>
                                        <p:attrNameLst>
                                          <p:attrName>style.visibility</p:attrName>
                                        </p:attrNameLst>
                                      </p:cBhvr>
                                      <p:to>
                                        <p:strVal val="visible"/>
                                      </p:to>
                                    </p:set>
                                    <p:animEffect transition="in" filter="wipe(down)">
                                      <p:cBhvr>
                                        <p:cTn id="13" dur="500"/>
                                        <p:tgtEl>
                                          <p:spTgt spid="10753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7533"/>
                                        </p:tgtEl>
                                        <p:attrNameLst>
                                          <p:attrName>style.visibility</p:attrName>
                                        </p:attrNameLst>
                                      </p:cBhvr>
                                      <p:to>
                                        <p:strVal val="visible"/>
                                      </p:to>
                                    </p:set>
                                    <p:animEffect transition="in" filter="wipe(down)">
                                      <p:cBhvr>
                                        <p:cTn id="16" dur="500"/>
                                        <p:tgtEl>
                                          <p:spTgt spid="1075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7534"/>
                                        </p:tgtEl>
                                        <p:attrNameLst>
                                          <p:attrName>style.visibility</p:attrName>
                                        </p:attrNameLst>
                                      </p:cBhvr>
                                      <p:to>
                                        <p:strVal val="visible"/>
                                      </p:to>
                                    </p:set>
                                    <p:animEffect transition="in" filter="wipe(down)">
                                      <p:cBhvr>
                                        <p:cTn id="19" dur="500"/>
                                        <p:tgtEl>
                                          <p:spTgt spid="107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animBg="1"/>
      <p:bldP spid="107531" grpId="0" animBg="1"/>
      <p:bldP spid="107532" grpId="0" animBg="1"/>
      <p:bldP spid="107533" grpId="0" animBg="1"/>
      <p:bldP spid="1075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p:cNvGraphicFramePr>
            <a:graphicFrameLocks/>
          </p:cNvGraphicFramePr>
          <p:nvPr/>
        </p:nvGraphicFramePr>
        <p:xfrm>
          <a:off x="152401" y="75009"/>
          <a:ext cx="8839199" cy="6575773"/>
        </p:xfrm>
        <a:graphic>
          <a:graphicData uri="http://schemas.openxmlformats.org/drawingml/2006/table">
            <a:tbl>
              <a:tblPr/>
              <a:tblGrid>
                <a:gridCol w="1371599">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1503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err="1" smtClean="0">
                          <a:ln>
                            <a:noFill/>
                          </a:ln>
                          <a:solidFill>
                            <a:srgbClr val="FF0000"/>
                          </a:solidFill>
                          <a:effectLst/>
                          <a:latin typeface="Times New Roman" pitchFamily="18" charset="0"/>
                          <a:cs typeface="Times New Roman" pitchFamily="18" charset="0"/>
                        </a:rPr>
                        <a:t>Thời</a:t>
                      </a: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 gian</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Khu vực quân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ta tiến công</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Vùng đất đai được giải phóng</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Nơi địch phải điều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quân tăng cường</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8361">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000" b="1"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cs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0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Arial" charset="0"/>
                      </a:endParaRPr>
                    </a:p>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0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Arial" charset="0"/>
                      </a:endParaRPr>
                    </a:p>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0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Arial" charset="0"/>
                      </a:endParaRPr>
                    </a:p>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000" b="1"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000" b="1"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000" b="1" i="0" u="none" strike="noStrike" cap="none" normalizeH="0" baseline="0" dirty="0" smtClean="0">
                        <a:ln>
                          <a:noFill/>
                        </a:ln>
                        <a:solidFill>
                          <a:srgbClr val="FFFF00"/>
                        </a:solidFill>
                        <a:effectLst>
                          <a:outerShdw blurRad="38100" dist="38100" dir="2700000" algn="tl">
                            <a:srgbClr val="000000"/>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27355">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27355">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27355">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Text Box 35"/>
          <p:cNvSpPr txBox="1">
            <a:spLocks noChangeArrowheads="1"/>
          </p:cNvSpPr>
          <p:nvPr/>
        </p:nvSpPr>
        <p:spPr bwMode="auto">
          <a:xfrm>
            <a:off x="0" y="1610380"/>
            <a:ext cx="1600200" cy="461665"/>
          </a:xfrm>
          <a:prstGeom prst="rect">
            <a:avLst/>
          </a:prstGeom>
          <a:noFill/>
          <a:ln w="9525">
            <a:noFill/>
            <a:miter lim="800000"/>
            <a:headEnd/>
            <a:tailEnd/>
          </a:ln>
        </p:spPr>
        <p:txBody>
          <a:bodyPr wrap="square">
            <a:spAutoFit/>
          </a:bodyPr>
          <a:lstStyle/>
          <a:p>
            <a:pPr algn="ctr" fontAlgn="auto">
              <a:spcBef>
                <a:spcPct val="50000"/>
              </a:spcBef>
              <a:spcAft>
                <a:spcPts val="0"/>
              </a:spcAft>
            </a:pPr>
            <a:r>
              <a:rPr lang="en-US" sz="2400" b="1" smtClean="0">
                <a:solidFill>
                  <a:srgbClr val="FF0000"/>
                </a:solidFill>
                <a:latin typeface="Times New Roman" pitchFamily="18" charset="0"/>
                <a:cs typeface="Times New Roman" pitchFamily="18" charset="0"/>
              </a:rPr>
              <a:t>12-1953</a:t>
            </a:r>
            <a:endParaRPr lang="en-US" sz="2400" b="1">
              <a:solidFill>
                <a:srgbClr val="FF0000"/>
              </a:solidFill>
              <a:latin typeface="Times New Roman" pitchFamily="18" charset="0"/>
              <a:cs typeface="Times New Roman" pitchFamily="18" charset="0"/>
            </a:endParaRPr>
          </a:p>
        </p:txBody>
      </p:sp>
      <p:sp>
        <p:nvSpPr>
          <p:cNvPr id="7" name="Text Box 36"/>
          <p:cNvSpPr txBox="1">
            <a:spLocks noChangeArrowheads="1"/>
          </p:cNvSpPr>
          <p:nvPr/>
        </p:nvSpPr>
        <p:spPr bwMode="auto">
          <a:xfrm>
            <a:off x="1905000" y="1657290"/>
            <a:ext cx="1524000" cy="400110"/>
          </a:xfrm>
          <a:prstGeom prst="rect">
            <a:avLst/>
          </a:prstGeom>
          <a:noFill/>
          <a:ln w="9525">
            <a:noFill/>
            <a:miter lim="800000"/>
            <a:headEnd/>
            <a:tailEnd/>
          </a:ln>
        </p:spPr>
        <p:txBody>
          <a:bodyPr wrap="square">
            <a:spAutoFit/>
          </a:bodyPr>
          <a:lstStyle/>
          <a:p>
            <a:pPr fontAlgn="auto">
              <a:spcBef>
                <a:spcPct val="50000"/>
              </a:spcBef>
              <a:spcAft>
                <a:spcPts val="0"/>
              </a:spcAft>
            </a:pPr>
            <a:r>
              <a:rPr lang="en-US" sz="2000" b="1" smtClean="0">
                <a:solidFill>
                  <a:srgbClr val="0000FF"/>
                </a:solidFill>
                <a:latin typeface="Times New Roman" pitchFamily="18" charset="0"/>
                <a:cs typeface="Times New Roman" pitchFamily="18" charset="0"/>
              </a:rPr>
              <a:t>Lai Châu</a:t>
            </a:r>
            <a:endParaRPr lang="en-US" sz="2000" b="1">
              <a:solidFill>
                <a:srgbClr val="0000FF"/>
              </a:solidFill>
              <a:latin typeface="Times New Roman" pitchFamily="18" charset="0"/>
              <a:cs typeface="Times New Roman" pitchFamily="18" charset="0"/>
            </a:endParaRPr>
          </a:p>
        </p:txBody>
      </p:sp>
      <p:sp>
        <p:nvSpPr>
          <p:cNvPr id="8" name="Text Box 37"/>
          <p:cNvSpPr txBox="1">
            <a:spLocks noChangeArrowheads="1"/>
          </p:cNvSpPr>
          <p:nvPr/>
        </p:nvSpPr>
        <p:spPr bwMode="auto">
          <a:xfrm>
            <a:off x="3657600" y="1578114"/>
            <a:ext cx="2286000" cy="707886"/>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2000" b="1">
                <a:solidFill>
                  <a:srgbClr val="0000FF"/>
                </a:solidFill>
                <a:latin typeface="Times New Roman" pitchFamily="18" charset="0"/>
                <a:cs typeface="Times New Roman" pitchFamily="18" charset="0"/>
              </a:rPr>
              <a:t>Giải phóng </a:t>
            </a:r>
          </a:p>
          <a:p>
            <a:pPr algn="ctr" fontAlgn="auto">
              <a:spcBef>
                <a:spcPts val="0"/>
              </a:spcBef>
              <a:spcAft>
                <a:spcPts val="0"/>
              </a:spcAft>
            </a:pPr>
            <a:r>
              <a:rPr lang="en-US" sz="2000" b="1">
                <a:solidFill>
                  <a:srgbClr val="0000FF"/>
                </a:solidFill>
                <a:latin typeface="Times New Roman" pitchFamily="18" charset="0"/>
                <a:cs typeface="Times New Roman" pitchFamily="18" charset="0"/>
              </a:rPr>
              <a:t>Lai Châu</a:t>
            </a:r>
          </a:p>
        </p:txBody>
      </p:sp>
      <p:sp>
        <p:nvSpPr>
          <p:cNvPr id="9" name="Text Box 38"/>
          <p:cNvSpPr txBox="1">
            <a:spLocks noChangeArrowheads="1"/>
          </p:cNvSpPr>
          <p:nvPr/>
        </p:nvSpPr>
        <p:spPr bwMode="auto">
          <a:xfrm>
            <a:off x="5714999" y="1578114"/>
            <a:ext cx="3429001" cy="707886"/>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2000" b="1" smtClean="0">
                <a:solidFill>
                  <a:srgbClr val="0000FF"/>
                </a:solidFill>
                <a:latin typeface="Times New Roman" pitchFamily="18" charset="0"/>
                <a:cs typeface="Times New Roman" pitchFamily="18" charset="0"/>
              </a:rPr>
              <a:t>Điện </a:t>
            </a:r>
            <a:r>
              <a:rPr lang="en-US" sz="2000" b="1">
                <a:solidFill>
                  <a:srgbClr val="0000FF"/>
                </a:solidFill>
                <a:latin typeface="Times New Roman" pitchFamily="18" charset="0"/>
                <a:cs typeface="Times New Roman" pitchFamily="18" charset="0"/>
              </a:rPr>
              <a:t>Biên Phủ </a:t>
            </a:r>
            <a:endParaRPr lang="en-US" sz="2000" b="1" smtClean="0">
              <a:solidFill>
                <a:srgbClr val="0000FF"/>
              </a:solidFill>
              <a:latin typeface="Times New Roman" pitchFamily="18" charset="0"/>
              <a:cs typeface="Times New Roman" pitchFamily="18" charset="0"/>
            </a:endParaRPr>
          </a:p>
          <a:p>
            <a:pPr algn="ctr" fontAlgn="auto">
              <a:spcBef>
                <a:spcPts val="0"/>
              </a:spcBef>
              <a:spcAft>
                <a:spcPts val="0"/>
              </a:spcAft>
            </a:pPr>
            <a:r>
              <a:rPr lang="en-US" sz="2000" b="1" i="1" smtClean="0">
                <a:solidFill>
                  <a:srgbClr val="0000FF"/>
                </a:solidFill>
                <a:latin typeface="Times New Roman" pitchFamily="18" charset="0"/>
                <a:cs typeface="Times New Roman" pitchFamily="18" charset="0"/>
              </a:rPr>
              <a:t>(nơi </a:t>
            </a:r>
            <a:r>
              <a:rPr lang="en-US" sz="2000" b="1" i="1">
                <a:solidFill>
                  <a:srgbClr val="0000FF"/>
                </a:solidFill>
                <a:latin typeface="Times New Roman" pitchFamily="18" charset="0"/>
                <a:cs typeface="Times New Roman" pitchFamily="18" charset="0"/>
              </a:rPr>
              <a:t>tập trung quân </a:t>
            </a:r>
            <a:r>
              <a:rPr lang="en-US" sz="2000" b="1" i="1" smtClean="0">
                <a:solidFill>
                  <a:srgbClr val="0000FF"/>
                </a:solidFill>
                <a:latin typeface="Times New Roman" pitchFamily="18" charset="0"/>
                <a:cs typeface="Times New Roman" pitchFamily="18" charset="0"/>
              </a:rPr>
              <a:t>thứ 2) </a:t>
            </a:r>
            <a:endParaRPr lang="en-US" sz="2000" b="1" i="1">
              <a:solidFill>
                <a:srgbClr val="0000FF"/>
              </a:solidFill>
              <a:latin typeface="Times New Roman" pitchFamily="18" charset="0"/>
              <a:cs typeface="Times New Roman" pitchFamily="18" charset="0"/>
            </a:endParaRPr>
          </a:p>
        </p:txBody>
      </p:sp>
      <p:sp>
        <p:nvSpPr>
          <p:cNvPr id="10" name="Text Box 39"/>
          <p:cNvSpPr txBox="1">
            <a:spLocks noChangeArrowheads="1"/>
          </p:cNvSpPr>
          <p:nvPr/>
        </p:nvSpPr>
        <p:spPr bwMode="auto">
          <a:xfrm>
            <a:off x="0" y="2949714"/>
            <a:ext cx="1600200" cy="461665"/>
          </a:xfrm>
          <a:prstGeom prst="rect">
            <a:avLst/>
          </a:prstGeom>
          <a:noFill/>
          <a:ln w="9525">
            <a:noFill/>
            <a:miter lim="800000"/>
            <a:headEnd/>
            <a:tailEnd/>
          </a:ln>
        </p:spPr>
        <p:txBody>
          <a:bodyPr wrap="square">
            <a:spAutoFit/>
          </a:bodyPr>
          <a:lstStyle/>
          <a:p>
            <a:pPr algn="ctr" fontAlgn="auto">
              <a:spcBef>
                <a:spcPct val="50000"/>
              </a:spcBef>
              <a:spcAft>
                <a:spcPts val="0"/>
              </a:spcAft>
            </a:pPr>
            <a:r>
              <a:rPr lang="en-US" sz="2400" b="1" smtClean="0">
                <a:solidFill>
                  <a:srgbClr val="FF0000"/>
                </a:solidFill>
                <a:latin typeface="Times New Roman" pitchFamily="18" charset="0"/>
                <a:cs typeface="Times New Roman" pitchFamily="18" charset="0"/>
              </a:rPr>
              <a:t>12-1953</a:t>
            </a:r>
            <a:endParaRPr lang="en-US" sz="2400" b="1">
              <a:solidFill>
                <a:srgbClr val="FF0000"/>
              </a:solidFill>
              <a:latin typeface="Times New Roman" pitchFamily="18" charset="0"/>
              <a:cs typeface="Times New Roman" pitchFamily="18" charset="0"/>
            </a:endParaRPr>
          </a:p>
        </p:txBody>
      </p:sp>
      <p:sp>
        <p:nvSpPr>
          <p:cNvPr id="11" name="Text Box 40"/>
          <p:cNvSpPr txBox="1">
            <a:spLocks noChangeArrowheads="1"/>
          </p:cNvSpPr>
          <p:nvPr/>
        </p:nvSpPr>
        <p:spPr bwMode="auto">
          <a:xfrm>
            <a:off x="1447800" y="3025914"/>
            <a:ext cx="2057400" cy="400110"/>
          </a:xfrm>
          <a:prstGeom prst="rect">
            <a:avLst/>
          </a:prstGeom>
          <a:noFill/>
          <a:ln w="9525">
            <a:noFill/>
            <a:miter lim="800000"/>
            <a:headEnd/>
            <a:tailEnd/>
          </a:ln>
        </p:spPr>
        <p:txBody>
          <a:bodyPr>
            <a:spAutoFit/>
          </a:bodyPr>
          <a:lstStyle/>
          <a:p>
            <a:pPr algn="ctr" fontAlgn="auto">
              <a:spcBef>
                <a:spcPct val="50000"/>
              </a:spcBef>
              <a:spcAft>
                <a:spcPts val="0"/>
              </a:spcAft>
            </a:pPr>
            <a:r>
              <a:rPr lang="en-US" sz="2000" b="1" smtClean="0">
                <a:solidFill>
                  <a:srgbClr val="0000FF"/>
                </a:solidFill>
                <a:latin typeface="Times New Roman" pitchFamily="18" charset="0"/>
                <a:cs typeface="Times New Roman" pitchFamily="18" charset="0"/>
              </a:rPr>
              <a:t>Trung </a:t>
            </a:r>
            <a:r>
              <a:rPr lang="en-US" sz="2000" b="1">
                <a:solidFill>
                  <a:srgbClr val="0000FF"/>
                </a:solidFill>
                <a:latin typeface="Times New Roman" pitchFamily="18" charset="0"/>
                <a:cs typeface="Times New Roman" pitchFamily="18" charset="0"/>
              </a:rPr>
              <a:t>Lào</a:t>
            </a:r>
          </a:p>
        </p:txBody>
      </p:sp>
      <p:sp>
        <p:nvSpPr>
          <p:cNvPr id="12" name="Text Box 41"/>
          <p:cNvSpPr txBox="1">
            <a:spLocks noChangeArrowheads="1"/>
          </p:cNvSpPr>
          <p:nvPr/>
        </p:nvSpPr>
        <p:spPr bwMode="auto">
          <a:xfrm>
            <a:off x="3657600" y="2797314"/>
            <a:ext cx="2286000" cy="707886"/>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2000" b="1">
                <a:solidFill>
                  <a:srgbClr val="0000FF"/>
                </a:solidFill>
                <a:latin typeface="Times New Roman" pitchFamily="18" charset="0"/>
                <a:cs typeface="Times New Roman" pitchFamily="18" charset="0"/>
              </a:rPr>
              <a:t>Giải phóng </a:t>
            </a:r>
            <a:endParaRPr lang="en-US" sz="2000" b="1" smtClean="0">
              <a:solidFill>
                <a:srgbClr val="0000FF"/>
              </a:solidFill>
              <a:latin typeface="Times New Roman" pitchFamily="18" charset="0"/>
              <a:cs typeface="Times New Roman" pitchFamily="18" charset="0"/>
            </a:endParaRPr>
          </a:p>
          <a:p>
            <a:pPr algn="ctr" fontAlgn="auto">
              <a:spcBef>
                <a:spcPts val="0"/>
              </a:spcBef>
              <a:spcAft>
                <a:spcPts val="0"/>
              </a:spcAft>
            </a:pPr>
            <a:r>
              <a:rPr lang="en-US" sz="2000" b="1" smtClean="0">
                <a:solidFill>
                  <a:srgbClr val="0000FF"/>
                </a:solidFill>
                <a:latin typeface="Times New Roman" pitchFamily="18" charset="0"/>
                <a:cs typeface="Times New Roman" pitchFamily="18" charset="0"/>
              </a:rPr>
              <a:t>Thà </a:t>
            </a:r>
            <a:r>
              <a:rPr lang="en-US" sz="2000" b="1">
                <a:solidFill>
                  <a:srgbClr val="0000FF"/>
                </a:solidFill>
                <a:latin typeface="Times New Roman" pitchFamily="18" charset="0"/>
                <a:cs typeface="Times New Roman" pitchFamily="18" charset="0"/>
              </a:rPr>
              <a:t>khẹt</a:t>
            </a:r>
          </a:p>
        </p:txBody>
      </p:sp>
      <p:sp>
        <p:nvSpPr>
          <p:cNvPr id="13" name="Text Box 42"/>
          <p:cNvSpPr txBox="1">
            <a:spLocks noChangeArrowheads="1"/>
          </p:cNvSpPr>
          <p:nvPr/>
        </p:nvSpPr>
        <p:spPr bwMode="auto">
          <a:xfrm>
            <a:off x="5791200" y="2797314"/>
            <a:ext cx="3352800" cy="707886"/>
          </a:xfrm>
          <a:prstGeom prst="rect">
            <a:avLst/>
          </a:prstGeom>
          <a:noFill/>
          <a:ln w="9525">
            <a:noFill/>
            <a:miter lim="800000"/>
            <a:headEnd/>
            <a:tailEnd/>
          </a:ln>
        </p:spPr>
        <p:txBody>
          <a:bodyPr wrap="square">
            <a:spAutoFit/>
          </a:bodyPr>
          <a:lstStyle/>
          <a:p>
            <a:pPr algn="ctr" fontAlgn="auto">
              <a:spcBef>
                <a:spcPts val="0"/>
              </a:spcBef>
              <a:spcAft>
                <a:spcPts val="0"/>
              </a:spcAft>
            </a:pPr>
            <a:r>
              <a:rPr lang="en-US" b="1" smtClean="0">
                <a:solidFill>
                  <a:srgbClr val="FF0000"/>
                </a:solidFill>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Xê </a:t>
            </a:r>
            <a:r>
              <a:rPr lang="en-US" sz="2000" b="1" smtClean="0">
                <a:solidFill>
                  <a:srgbClr val="0000FF"/>
                </a:solidFill>
                <a:latin typeface="Times New Roman" pitchFamily="18" charset="0"/>
                <a:cs typeface="Times New Roman" pitchFamily="18" charset="0"/>
              </a:rPr>
              <a:t>- nô </a:t>
            </a:r>
          </a:p>
          <a:p>
            <a:pPr algn="ctr" fontAlgn="auto">
              <a:spcBef>
                <a:spcPts val="0"/>
              </a:spcBef>
              <a:spcAft>
                <a:spcPts val="0"/>
              </a:spcAft>
            </a:pPr>
            <a:r>
              <a:rPr lang="en-US" sz="2000" b="1" i="1" smtClean="0">
                <a:solidFill>
                  <a:srgbClr val="0000FF"/>
                </a:solidFill>
                <a:latin typeface="Times New Roman" pitchFamily="18" charset="0"/>
                <a:cs typeface="Times New Roman" pitchFamily="18" charset="0"/>
              </a:rPr>
              <a:t>(nơi </a:t>
            </a:r>
            <a:r>
              <a:rPr lang="en-US" sz="2000" b="1" i="1">
                <a:solidFill>
                  <a:srgbClr val="0000FF"/>
                </a:solidFill>
                <a:latin typeface="Times New Roman" pitchFamily="18" charset="0"/>
                <a:cs typeface="Times New Roman" pitchFamily="18" charset="0"/>
              </a:rPr>
              <a:t>tập trung quân thứ </a:t>
            </a:r>
            <a:r>
              <a:rPr lang="en-US" sz="2000" b="1" i="1" smtClean="0">
                <a:solidFill>
                  <a:srgbClr val="0000FF"/>
                </a:solidFill>
                <a:latin typeface="Times New Roman" pitchFamily="18" charset="0"/>
                <a:cs typeface="Times New Roman" pitchFamily="18" charset="0"/>
              </a:rPr>
              <a:t>3)</a:t>
            </a:r>
            <a:endParaRPr lang="en-US" sz="2000" b="1" i="1">
              <a:solidFill>
                <a:srgbClr val="0000FF"/>
              </a:solidFill>
              <a:latin typeface="Times New Roman" pitchFamily="18" charset="0"/>
              <a:cs typeface="Times New Roman" pitchFamily="18" charset="0"/>
            </a:endParaRPr>
          </a:p>
        </p:txBody>
      </p:sp>
      <p:sp>
        <p:nvSpPr>
          <p:cNvPr id="14" name="Text Box 43"/>
          <p:cNvSpPr txBox="1">
            <a:spLocks noChangeArrowheads="1"/>
          </p:cNvSpPr>
          <p:nvPr/>
        </p:nvSpPr>
        <p:spPr bwMode="auto">
          <a:xfrm>
            <a:off x="152400" y="4245114"/>
            <a:ext cx="1295400" cy="461665"/>
          </a:xfrm>
          <a:prstGeom prst="rect">
            <a:avLst/>
          </a:prstGeom>
          <a:noFill/>
          <a:ln w="9525">
            <a:noFill/>
            <a:miter lim="800000"/>
            <a:headEnd/>
            <a:tailEnd/>
          </a:ln>
        </p:spPr>
        <p:txBody>
          <a:bodyPr wrap="square">
            <a:spAutoFit/>
          </a:bodyPr>
          <a:lstStyle/>
          <a:p>
            <a:pPr algn="ctr" fontAlgn="auto">
              <a:spcBef>
                <a:spcPct val="50000"/>
              </a:spcBef>
              <a:spcAft>
                <a:spcPts val="0"/>
              </a:spcAft>
            </a:pPr>
            <a:r>
              <a:rPr lang="en-US" sz="2400" b="1" smtClean="0">
                <a:solidFill>
                  <a:srgbClr val="FF0000"/>
                </a:solidFill>
                <a:latin typeface="Times New Roman" pitchFamily="18" charset="0"/>
                <a:cs typeface="Times New Roman" pitchFamily="18" charset="0"/>
              </a:rPr>
              <a:t>1-1954</a:t>
            </a:r>
            <a:endParaRPr lang="en-US" sz="2400" b="1">
              <a:solidFill>
                <a:srgbClr val="FF0000"/>
              </a:solidFill>
              <a:latin typeface="Times New Roman" pitchFamily="18" charset="0"/>
              <a:cs typeface="Times New Roman" pitchFamily="18" charset="0"/>
            </a:endParaRPr>
          </a:p>
        </p:txBody>
      </p:sp>
      <p:sp>
        <p:nvSpPr>
          <p:cNvPr id="15" name="Text Box 44"/>
          <p:cNvSpPr txBox="1">
            <a:spLocks noChangeArrowheads="1"/>
          </p:cNvSpPr>
          <p:nvPr/>
        </p:nvSpPr>
        <p:spPr bwMode="auto">
          <a:xfrm>
            <a:off x="1600200" y="4321314"/>
            <a:ext cx="2057400" cy="400110"/>
          </a:xfrm>
          <a:prstGeom prst="rect">
            <a:avLst/>
          </a:prstGeom>
          <a:noFill/>
          <a:ln w="9525">
            <a:noFill/>
            <a:miter lim="800000"/>
            <a:headEnd/>
            <a:tailEnd/>
          </a:ln>
        </p:spPr>
        <p:txBody>
          <a:bodyPr wrap="square">
            <a:spAutoFit/>
          </a:bodyPr>
          <a:lstStyle/>
          <a:p>
            <a:pPr algn="ctr" fontAlgn="auto">
              <a:spcBef>
                <a:spcPct val="50000"/>
              </a:spcBef>
              <a:spcAft>
                <a:spcPts val="0"/>
              </a:spcAft>
            </a:pPr>
            <a:r>
              <a:rPr lang="en-US" sz="2000" b="1" smtClean="0">
                <a:solidFill>
                  <a:srgbClr val="0000FF"/>
                </a:solidFill>
                <a:latin typeface="Times New Roman" pitchFamily="18" charset="0"/>
                <a:cs typeface="Times New Roman" pitchFamily="18" charset="0"/>
              </a:rPr>
              <a:t>Thượng </a:t>
            </a:r>
            <a:r>
              <a:rPr lang="en-US" sz="2000" b="1">
                <a:solidFill>
                  <a:srgbClr val="0000FF"/>
                </a:solidFill>
                <a:latin typeface="Times New Roman" pitchFamily="18" charset="0"/>
                <a:cs typeface="Times New Roman" pitchFamily="18" charset="0"/>
              </a:rPr>
              <a:t>Lào</a:t>
            </a:r>
          </a:p>
        </p:txBody>
      </p:sp>
      <p:sp>
        <p:nvSpPr>
          <p:cNvPr id="16" name="Text Box 45"/>
          <p:cNvSpPr txBox="1">
            <a:spLocks noChangeArrowheads="1"/>
          </p:cNvSpPr>
          <p:nvPr/>
        </p:nvSpPr>
        <p:spPr bwMode="auto">
          <a:xfrm>
            <a:off x="3733800" y="4168914"/>
            <a:ext cx="2209800" cy="707886"/>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2000" b="1">
                <a:solidFill>
                  <a:srgbClr val="0000FF"/>
                </a:solidFill>
                <a:latin typeface="Times New Roman" pitchFamily="18" charset="0"/>
                <a:cs typeface="Times New Roman" pitchFamily="18" charset="0"/>
              </a:rPr>
              <a:t>Giải phóng </a:t>
            </a:r>
            <a:endParaRPr lang="en-US" sz="2000" b="1" smtClean="0">
              <a:solidFill>
                <a:srgbClr val="0000FF"/>
              </a:solidFill>
              <a:latin typeface="Times New Roman" pitchFamily="18" charset="0"/>
              <a:cs typeface="Times New Roman" pitchFamily="18" charset="0"/>
            </a:endParaRPr>
          </a:p>
          <a:p>
            <a:pPr algn="ctr" fontAlgn="auto">
              <a:spcBef>
                <a:spcPts val="0"/>
              </a:spcBef>
              <a:spcAft>
                <a:spcPts val="0"/>
              </a:spcAft>
            </a:pPr>
            <a:r>
              <a:rPr lang="en-US" sz="2000" b="1" smtClean="0">
                <a:solidFill>
                  <a:srgbClr val="0000FF"/>
                </a:solidFill>
                <a:latin typeface="Times New Roman" pitchFamily="18" charset="0"/>
                <a:cs typeface="Times New Roman" pitchFamily="18" charset="0"/>
              </a:rPr>
              <a:t>Phong Xa - lì</a:t>
            </a:r>
            <a:endParaRPr lang="en-US" sz="2000" b="1">
              <a:solidFill>
                <a:srgbClr val="0000FF"/>
              </a:solidFill>
              <a:latin typeface="Times New Roman" pitchFamily="18" charset="0"/>
              <a:cs typeface="Times New Roman" pitchFamily="18" charset="0"/>
            </a:endParaRPr>
          </a:p>
        </p:txBody>
      </p:sp>
      <p:sp>
        <p:nvSpPr>
          <p:cNvPr id="17" name="Text Box 46"/>
          <p:cNvSpPr txBox="1">
            <a:spLocks noChangeArrowheads="1"/>
          </p:cNvSpPr>
          <p:nvPr/>
        </p:nvSpPr>
        <p:spPr bwMode="auto">
          <a:xfrm>
            <a:off x="5791201" y="4168914"/>
            <a:ext cx="3428999" cy="646331"/>
          </a:xfrm>
          <a:prstGeom prst="rect">
            <a:avLst/>
          </a:prstGeom>
          <a:noFill/>
          <a:ln w="9525">
            <a:noFill/>
            <a:miter lim="800000"/>
            <a:headEnd/>
            <a:tailEnd/>
          </a:ln>
        </p:spPr>
        <p:txBody>
          <a:bodyPr wrap="square">
            <a:spAutoFit/>
          </a:bodyPr>
          <a:lstStyle/>
          <a:p>
            <a:pPr algn="ctr" fontAlgn="auto">
              <a:spcBef>
                <a:spcPts val="0"/>
              </a:spcBef>
              <a:spcAft>
                <a:spcPts val="0"/>
              </a:spcAft>
            </a:pPr>
            <a:r>
              <a:rPr lang="en-US" b="1" smtClean="0">
                <a:solidFill>
                  <a:srgbClr val="0000FF"/>
                </a:solidFill>
                <a:latin typeface="Times New Roman" pitchFamily="18" charset="0"/>
                <a:cs typeface="Times New Roman" pitchFamily="18" charset="0"/>
              </a:rPr>
              <a:t>Luông </a:t>
            </a:r>
            <a:r>
              <a:rPr lang="en-US" b="1">
                <a:solidFill>
                  <a:srgbClr val="0000FF"/>
                </a:solidFill>
                <a:latin typeface="Times New Roman" pitchFamily="18" charset="0"/>
                <a:cs typeface="Times New Roman" pitchFamily="18" charset="0"/>
              </a:rPr>
              <a:t>Pha </a:t>
            </a:r>
            <a:r>
              <a:rPr lang="en-US" b="1" smtClean="0">
                <a:solidFill>
                  <a:srgbClr val="0000FF"/>
                </a:solidFill>
                <a:latin typeface="Times New Roman" pitchFamily="18" charset="0"/>
                <a:cs typeface="Times New Roman" pitchFamily="18" charset="0"/>
              </a:rPr>
              <a:t>– bang</a:t>
            </a:r>
          </a:p>
          <a:p>
            <a:pPr algn="ctr" fontAlgn="auto">
              <a:spcBef>
                <a:spcPts val="0"/>
              </a:spcBef>
              <a:spcAft>
                <a:spcPts val="0"/>
              </a:spcAft>
            </a:pPr>
            <a:r>
              <a:rPr lang="en-US" b="1" i="1" smtClean="0">
                <a:solidFill>
                  <a:srgbClr val="0000FF"/>
                </a:solidFill>
                <a:latin typeface="Times New Roman" pitchFamily="18" charset="0"/>
                <a:cs typeface="Times New Roman" pitchFamily="18" charset="0"/>
              </a:rPr>
              <a:t> (nơi </a:t>
            </a:r>
            <a:r>
              <a:rPr lang="en-US" b="1" i="1">
                <a:solidFill>
                  <a:srgbClr val="0000FF"/>
                </a:solidFill>
                <a:latin typeface="Times New Roman" pitchFamily="18" charset="0"/>
                <a:cs typeface="Times New Roman" pitchFamily="18" charset="0"/>
              </a:rPr>
              <a:t>tập trung quân thứ </a:t>
            </a:r>
            <a:r>
              <a:rPr lang="en-US" b="1" i="1" smtClean="0">
                <a:solidFill>
                  <a:srgbClr val="0000FF"/>
                </a:solidFill>
                <a:latin typeface="Times New Roman" pitchFamily="18" charset="0"/>
                <a:cs typeface="Times New Roman" pitchFamily="18" charset="0"/>
              </a:rPr>
              <a:t>4) </a:t>
            </a:r>
            <a:endParaRPr lang="en-US" b="1" i="1">
              <a:solidFill>
                <a:srgbClr val="0000FF"/>
              </a:solidFill>
              <a:latin typeface="Times New Roman" pitchFamily="18" charset="0"/>
              <a:cs typeface="Times New Roman" pitchFamily="18" charset="0"/>
            </a:endParaRPr>
          </a:p>
        </p:txBody>
      </p:sp>
      <p:sp>
        <p:nvSpPr>
          <p:cNvPr id="18" name="Text Box 47"/>
          <p:cNvSpPr txBox="1">
            <a:spLocks noChangeArrowheads="1"/>
          </p:cNvSpPr>
          <p:nvPr/>
        </p:nvSpPr>
        <p:spPr bwMode="auto">
          <a:xfrm>
            <a:off x="228600" y="5638800"/>
            <a:ext cx="1295400" cy="461665"/>
          </a:xfrm>
          <a:prstGeom prst="rect">
            <a:avLst/>
          </a:prstGeom>
          <a:noFill/>
          <a:ln w="9525">
            <a:noFill/>
            <a:miter lim="800000"/>
            <a:headEnd/>
            <a:tailEnd/>
          </a:ln>
        </p:spPr>
        <p:txBody>
          <a:bodyPr wrap="square">
            <a:spAutoFit/>
          </a:bodyPr>
          <a:lstStyle/>
          <a:p>
            <a:pPr algn="ctr" fontAlgn="auto">
              <a:spcBef>
                <a:spcPct val="50000"/>
              </a:spcBef>
              <a:spcAft>
                <a:spcPts val="0"/>
              </a:spcAft>
            </a:pPr>
            <a:r>
              <a:rPr lang="en-US" sz="2400" b="1" smtClean="0">
                <a:solidFill>
                  <a:srgbClr val="FF0000"/>
                </a:solidFill>
                <a:latin typeface="Times New Roman" pitchFamily="18" charset="0"/>
                <a:cs typeface="Times New Roman" pitchFamily="18" charset="0"/>
              </a:rPr>
              <a:t>2-1954</a:t>
            </a:r>
            <a:endParaRPr lang="en-US" sz="2400" b="1">
              <a:solidFill>
                <a:srgbClr val="FF0000"/>
              </a:solidFill>
              <a:latin typeface="Times New Roman" pitchFamily="18" charset="0"/>
              <a:cs typeface="Times New Roman" pitchFamily="18" charset="0"/>
            </a:endParaRPr>
          </a:p>
        </p:txBody>
      </p:sp>
      <p:sp>
        <p:nvSpPr>
          <p:cNvPr id="19" name="Text Box 48"/>
          <p:cNvSpPr txBox="1">
            <a:spLocks noChangeArrowheads="1"/>
          </p:cNvSpPr>
          <p:nvPr/>
        </p:nvSpPr>
        <p:spPr bwMode="auto">
          <a:xfrm>
            <a:off x="1447800" y="5715000"/>
            <a:ext cx="2209800" cy="400110"/>
          </a:xfrm>
          <a:prstGeom prst="rect">
            <a:avLst/>
          </a:prstGeom>
          <a:noFill/>
          <a:ln w="9525">
            <a:noFill/>
            <a:miter lim="800000"/>
            <a:headEnd/>
            <a:tailEnd/>
          </a:ln>
        </p:spPr>
        <p:txBody>
          <a:bodyPr>
            <a:spAutoFit/>
          </a:bodyPr>
          <a:lstStyle/>
          <a:p>
            <a:pPr algn="ctr" fontAlgn="auto">
              <a:spcBef>
                <a:spcPct val="50000"/>
              </a:spcBef>
              <a:spcAft>
                <a:spcPts val="0"/>
              </a:spcAft>
            </a:pPr>
            <a:r>
              <a:rPr lang="en-US" b="1" smtClean="0">
                <a:solidFill>
                  <a:prstClr val="black"/>
                </a:solidFill>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Bắc Tây Nguyên</a:t>
            </a:r>
          </a:p>
        </p:txBody>
      </p:sp>
      <p:sp>
        <p:nvSpPr>
          <p:cNvPr id="20" name="Text Box 49"/>
          <p:cNvSpPr txBox="1">
            <a:spLocks noChangeArrowheads="1"/>
          </p:cNvSpPr>
          <p:nvPr/>
        </p:nvSpPr>
        <p:spPr bwMode="auto">
          <a:xfrm>
            <a:off x="3657600" y="5562600"/>
            <a:ext cx="2286000" cy="746358"/>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2000" b="1">
                <a:solidFill>
                  <a:srgbClr val="0000FF"/>
                </a:solidFill>
                <a:latin typeface="Times New Roman" pitchFamily="18" charset="0"/>
                <a:cs typeface="Times New Roman" pitchFamily="18" charset="0"/>
              </a:rPr>
              <a:t>Giải phóng </a:t>
            </a:r>
          </a:p>
          <a:p>
            <a:pPr algn="ctr" fontAlgn="auto">
              <a:spcBef>
                <a:spcPts val="300"/>
              </a:spcBef>
              <a:spcAft>
                <a:spcPts val="0"/>
              </a:spcAft>
            </a:pPr>
            <a:r>
              <a:rPr lang="en-US" sz="2000" b="1">
                <a:solidFill>
                  <a:srgbClr val="0000FF"/>
                </a:solidFill>
                <a:latin typeface="Times New Roman" pitchFamily="18" charset="0"/>
                <a:cs typeface="Times New Roman" pitchFamily="18" charset="0"/>
              </a:rPr>
              <a:t>Kon Tum</a:t>
            </a:r>
          </a:p>
        </p:txBody>
      </p:sp>
      <p:sp>
        <p:nvSpPr>
          <p:cNvPr id="21" name="Text Box 50"/>
          <p:cNvSpPr txBox="1">
            <a:spLocks noChangeArrowheads="1"/>
          </p:cNvSpPr>
          <p:nvPr/>
        </p:nvSpPr>
        <p:spPr bwMode="auto">
          <a:xfrm>
            <a:off x="5791200" y="5578242"/>
            <a:ext cx="3429000" cy="707886"/>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2000" b="1" smtClean="0">
                <a:solidFill>
                  <a:srgbClr val="0000FF"/>
                </a:solidFill>
                <a:latin typeface="Times New Roman" pitchFamily="18" charset="0"/>
                <a:cs typeface="Times New Roman" pitchFamily="18" charset="0"/>
              </a:rPr>
              <a:t>Plây - ku</a:t>
            </a:r>
          </a:p>
          <a:p>
            <a:pPr algn="ctr" fontAlgn="auto">
              <a:spcBef>
                <a:spcPts val="0"/>
              </a:spcBef>
              <a:spcAft>
                <a:spcPts val="0"/>
              </a:spcAft>
            </a:pPr>
            <a:r>
              <a:rPr lang="en-US" sz="2000" b="1" smtClean="0">
                <a:solidFill>
                  <a:srgbClr val="0000FF"/>
                </a:solidFill>
                <a:latin typeface="Times New Roman" pitchFamily="18" charset="0"/>
                <a:cs typeface="Times New Roman" pitchFamily="18" charset="0"/>
              </a:rPr>
              <a:t> </a:t>
            </a:r>
            <a:r>
              <a:rPr lang="en-US" sz="2000" b="1" i="1" smtClean="0">
                <a:solidFill>
                  <a:srgbClr val="0000FF"/>
                </a:solidFill>
                <a:latin typeface="Times New Roman" pitchFamily="18" charset="0"/>
                <a:cs typeface="Times New Roman" pitchFamily="18" charset="0"/>
              </a:rPr>
              <a:t>(nơi </a:t>
            </a:r>
            <a:r>
              <a:rPr lang="en-US" sz="2000" b="1" i="1">
                <a:solidFill>
                  <a:srgbClr val="0000FF"/>
                </a:solidFill>
                <a:latin typeface="Times New Roman" pitchFamily="18" charset="0"/>
                <a:cs typeface="Times New Roman" pitchFamily="18" charset="0"/>
              </a:rPr>
              <a:t>tập trung quân thứ </a:t>
            </a:r>
            <a:r>
              <a:rPr lang="en-US" sz="2000" b="1" i="1" smtClean="0">
                <a:solidFill>
                  <a:srgbClr val="0000FF"/>
                </a:solidFill>
                <a:latin typeface="Times New Roman" pitchFamily="18" charset="0"/>
                <a:cs typeface="Times New Roman" pitchFamily="18" charset="0"/>
              </a:rPr>
              <a:t>5)</a:t>
            </a:r>
            <a:endParaRPr lang="en-US" sz="2000" b="1"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7699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94" name="Picture 86" descr="VietnameseProvincesMapTiengViet1"/>
          <p:cNvPicPr>
            <a:picLocks noChangeAspect="1" noChangeArrowheads="1"/>
          </p:cNvPicPr>
          <p:nvPr/>
        </p:nvPicPr>
        <p:blipFill>
          <a:blip r:embed="rId3">
            <a:lum bright="-20000" contrast="2000"/>
          </a:blip>
          <a:srcRect/>
          <a:stretch>
            <a:fillRect/>
          </a:stretch>
        </p:blipFill>
        <p:spPr bwMode="auto">
          <a:xfrm>
            <a:off x="0" y="0"/>
            <a:ext cx="5844886" cy="6858000"/>
          </a:xfrm>
          <a:prstGeom prst="rect">
            <a:avLst/>
          </a:prstGeom>
          <a:noFill/>
          <a:ln w="9525">
            <a:solidFill>
              <a:schemeClr val="bg2"/>
            </a:solidFill>
            <a:miter lim="800000"/>
            <a:headEnd/>
            <a:tailEnd/>
          </a:ln>
        </p:spPr>
      </p:pic>
      <p:sp>
        <p:nvSpPr>
          <p:cNvPr id="15364" name="Text Box 88"/>
          <p:cNvSpPr txBox="1">
            <a:spLocks noChangeArrowheads="1"/>
          </p:cNvSpPr>
          <p:nvPr/>
        </p:nvSpPr>
        <p:spPr bwMode="auto">
          <a:xfrm>
            <a:off x="1219200" y="4800600"/>
            <a:ext cx="3352800" cy="369332"/>
          </a:xfrm>
          <a:prstGeom prst="rect">
            <a:avLst/>
          </a:prstGeom>
          <a:noFill/>
          <a:ln w="9525">
            <a:noFill/>
            <a:miter lim="800000"/>
            <a:headEnd/>
            <a:tailEnd/>
          </a:ln>
        </p:spPr>
        <p:txBody>
          <a:bodyPr wrap="square">
            <a:spAutoFit/>
          </a:bodyPr>
          <a:lstStyle/>
          <a:p>
            <a:pPr fontAlgn="auto">
              <a:spcBef>
                <a:spcPct val="50000"/>
              </a:spcBef>
              <a:spcAft>
                <a:spcPts val="0"/>
              </a:spcAft>
            </a:pPr>
            <a:r>
              <a:rPr lang="en-US" b="1" dirty="0" smtClean="0">
                <a:solidFill>
                  <a:prstClr val="white"/>
                </a:solidFill>
                <a:latin typeface="Gill Sans MT"/>
                <a:cs typeface="Times New Roman" pitchFamily="18" charset="0"/>
              </a:rPr>
              <a:t>           </a:t>
            </a:r>
            <a:r>
              <a:rPr lang="en-US" sz="1400" b="1" dirty="0" smtClean="0">
                <a:solidFill>
                  <a:prstClr val="black"/>
                </a:solidFill>
                <a:latin typeface="Gill Sans MT"/>
                <a:cs typeface="Times New Roman" pitchFamily="18" charset="0"/>
              </a:rPr>
              <a:t>CAM – PU - CHIA</a:t>
            </a:r>
            <a:endParaRPr lang="en-US" sz="1400" b="1" dirty="0">
              <a:solidFill>
                <a:prstClr val="black"/>
              </a:solidFill>
              <a:latin typeface="Gill Sans MT"/>
              <a:cs typeface="Times New Roman" pitchFamily="18" charset="0"/>
            </a:endParaRPr>
          </a:p>
        </p:txBody>
      </p:sp>
      <p:sp>
        <p:nvSpPr>
          <p:cNvPr id="43105" name="Text Box 97"/>
          <p:cNvSpPr txBox="1">
            <a:spLocks noChangeArrowheads="1"/>
          </p:cNvSpPr>
          <p:nvPr/>
        </p:nvSpPr>
        <p:spPr bwMode="auto">
          <a:xfrm>
            <a:off x="152400" y="2590800"/>
            <a:ext cx="1295400" cy="307777"/>
          </a:xfrm>
          <a:prstGeom prst="rect">
            <a:avLst/>
          </a:prstGeom>
          <a:noFill/>
          <a:ln w="9525">
            <a:noFill/>
            <a:miter lim="800000"/>
            <a:headEnd/>
            <a:tailEnd/>
          </a:ln>
        </p:spPr>
        <p:txBody>
          <a:bodyPr wrap="square">
            <a:spAutoFit/>
          </a:bodyPr>
          <a:lstStyle/>
          <a:p>
            <a:pPr fontAlgn="auto">
              <a:spcBef>
                <a:spcPct val="50000"/>
              </a:spcBef>
              <a:spcAft>
                <a:spcPts val="0"/>
              </a:spcAft>
            </a:pPr>
            <a:r>
              <a:rPr lang="en-US" sz="1400" b="1" dirty="0">
                <a:solidFill>
                  <a:prstClr val="black"/>
                </a:solidFill>
                <a:latin typeface="Gill Sans MT"/>
                <a:cs typeface="Times New Roman" pitchFamily="18" charset="0"/>
              </a:rPr>
              <a:t>THÁI LAN</a:t>
            </a:r>
          </a:p>
        </p:txBody>
      </p:sp>
      <p:sp>
        <p:nvSpPr>
          <p:cNvPr id="43106" name="AutoShape 98"/>
          <p:cNvSpPr>
            <a:spLocks noChangeArrowheads="1"/>
          </p:cNvSpPr>
          <p:nvPr/>
        </p:nvSpPr>
        <p:spPr bwMode="auto">
          <a:xfrm flipH="1">
            <a:off x="2667000" y="914400"/>
            <a:ext cx="109728" cy="228600"/>
          </a:xfrm>
          <a:prstGeom prst="star5">
            <a:avLst/>
          </a:prstGeom>
          <a:solidFill>
            <a:srgbClr val="FF0000"/>
          </a:solidFill>
          <a:ln w="9525">
            <a:solidFill>
              <a:schemeClr val="tx1"/>
            </a:solidFill>
            <a:miter lim="800000"/>
            <a:headEnd/>
            <a:tailEnd/>
          </a:ln>
          <a:effectLst/>
        </p:spPr>
        <p:txBody>
          <a:bodyPr wrap="none" anchor="ctr"/>
          <a:lstStyle/>
          <a:p>
            <a:pPr fontAlgn="auto">
              <a:spcBef>
                <a:spcPts val="0"/>
              </a:spcBef>
              <a:spcAft>
                <a:spcPts val="0"/>
              </a:spcAft>
              <a:defRPr/>
            </a:pPr>
            <a:endParaRPr lang="en-US" sz="2000" b="1">
              <a:solidFill>
                <a:srgbClr val="000099"/>
              </a:solidFill>
              <a:latin typeface="Gill Sans MT"/>
            </a:endParaRPr>
          </a:p>
        </p:txBody>
      </p:sp>
      <p:sp>
        <p:nvSpPr>
          <p:cNvPr id="43107" name="AutoShape 99"/>
          <p:cNvSpPr>
            <a:spLocks noChangeArrowheads="1"/>
          </p:cNvSpPr>
          <p:nvPr/>
        </p:nvSpPr>
        <p:spPr bwMode="auto">
          <a:xfrm>
            <a:off x="2286000" y="5181600"/>
            <a:ext cx="91440" cy="91440"/>
          </a:xfrm>
          <a:prstGeom prst="star5">
            <a:avLst/>
          </a:prstGeom>
          <a:solidFill>
            <a:srgbClr val="FF0000"/>
          </a:solidFill>
          <a:ln w="9525">
            <a:solidFill>
              <a:schemeClr val="tx1"/>
            </a:solidFill>
            <a:miter lim="800000"/>
            <a:headEnd/>
            <a:tailEnd/>
          </a:ln>
          <a:effectLst/>
        </p:spPr>
        <p:txBody>
          <a:bodyPr wrap="none" anchor="ctr"/>
          <a:lstStyle/>
          <a:p>
            <a:pPr fontAlgn="auto">
              <a:spcBef>
                <a:spcPts val="0"/>
              </a:spcBef>
              <a:spcAft>
                <a:spcPts val="0"/>
              </a:spcAft>
              <a:defRPr/>
            </a:pPr>
            <a:endParaRPr lang="en-US" sz="2000" b="1">
              <a:solidFill>
                <a:srgbClr val="000099"/>
              </a:solidFill>
              <a:latin typeface="Gill Sans MT"/>
            </a:endParaRPr>
          </a:p>
        </p:txBody>
      </p:sp>
      <p:sp>
        <p:nvSpPr>
          <p:cNvPr id="43108" name="Text Box 100"/>
          <p:cNvSpPr txBox="1">
            <a:spLocks noChangeArrowheads="1"/>
          </p:cNvSpPr>
          <p:nvPr/>
        </p:nvSpPr>
        <p:spPr bwMode="auto">
          <a:xfrm>
            <a:off x="228600" y="2057400"/>
            <a:ext cx="1143000" cy="276999"/>
          </a:xfrm>
          <a:prstGeom prst="rect">
            <a:avLst/>
          </a:prstGeom>
          <a:noFill/>
          <a:ln w="9525">
            <a:noFill/>
            <a:miter lim="800000"/>
            <a:headEnd/>
            <a:tailEnd/>
          </a:ln>
        </p:spPr>
        <p:txBody>
          <a:bodyPr wrap="square">
            <a:spAutoFit/>
          </a:bodyPr>
          <a:lstStyle/>
          <a:p>
            <a:pPr fontAlgn="auto">
              <a:spcBef>
                <a:spcPct val="50000"/>
              </a:spcBef>
              <a:spcAft>
                <a:spcPts val="0"/>
              </a:spcAft>
            </a:pPr>
            <a:r>
              <a:rPr lang="en-US" sz="1200" b="1" dirty="0" err="1">
                <a:solidFill>
                  <a:prstClr val="black"/>
                </a:solidFill>
                <a:latin typeface="Times New Roman" pitchFamily="18" charset="0"/>
                <a:cs typeface="Times New Roman" pitchFamily="18" charset="0"/>
              </a:rPr>
              <a:t>Viên</a:t>
            </a:r>
            <a:r>
              <a:rPr lang="en-US" sz="1200" b="1" dirty="0">
                <a:solidFill>
                  <a:prstClr val="black"/>
                </a:solidFill>
                <a:latin typeface="Times New Roman" pitchFamily="18" charset="0"/>
                <a:cs typeface="Times New Roman" pitchFamily="18" charset="0"/>
              </a:rPr>
              <a:t> </a:t>
            </a:r>
            <a:r>
              <a:rPr lang="en-US" sz="1200" b="1" dirty="0" err="1" smtClean="0">
                <a:solidFill>
                  <a:prstClr val="black"/>
                </a:solidFill>
                <a:latin typeface="Times New Roman" pitchFamily="18" charset="0"/>
                <a:cs typeface="Times New Roman" pitchFamily="18" charset="0"/>
              </a:rPr>
              <a:t>chăn</a:t>
            </a:r>
            <a:endParaRPr lang="en-US" sz="1200" b="1" dirty="0">
              <a:solidFill>
                <a:prstClr val="black"/>
              </a:solidFill>
              <a:latin typeface="Times New Roman" pitchFamily="18" charset="0"/>
              <a:cs typeface="Times New Roman" pitchFamily="18" charset="0"/>
            </a:endParaRPr>
          </a:p>
        </p:txBody>
      </p:sp>
      <p:sp>
        <p:nvSpPr>
          <p:cNvPr id="43109" name="Text Box 101"/>
          <p:cNvSpPr txBox="1">
            <a:spLocks noChangeArrowheads="1"/>
          </p:cNvSpPr>
          <p:nvPr/>
        </p:nvSpPr>
        <p:spPr bwMode="auto">
          <a:xfrm>
            <a:off x="609600" y="5105400"/>
            <a:ext cx="2514600" cy="276999"/>
          </a:xfrm>
          <a:prstGeom prst="rect">
            <a:avLst/>
          </a:prstGeom>
          <a:noFill/>
          <a:ln w="9525">
            <a:noFill/>
            <a:miter lim="800000"/>
            <a:headEnd/>
            <a:tailEnd/>
          </a:ln>
        </p:spPr>
        <p:txBody>
          <a:bodyPr wrap="square">
            <a:spAutoFit/>
          </a:bodyPr>
          <a:lstStyle/>
          <a:p>
            <a:pPr algn="ctr" fontAlgn="auto">
              <a:spcBef>
                <a:spcPct val="50000"/>
              </a:spcBef>
              <a:spcAft>
                <a:spcPts val="0"/>
              </a:spcAft>
            </a:pPr>
            <a:r>
              <a:rPr lang="en-US" sz="1200" b="1" dirty="0" err="1" smtClean="0">
                <a:solidFill>
                  <a:srgbClr val="FF0000"/>
                </a:solidFill>
                <a:latin typeface="Times New Roman" pitchFamily="18" charset="0"/>
                <a:cs typeface="Times New Roman" pitchFamily="18" charset="0"/>
              </a:rPr>
              <a:t>Phnô</a:t>
            </a:r>
            <a:r>
              <a:rPr lang="vi-VN" sz="1200" b="1" dirty="0">
                <a:solidFill>
                  <a:srgbClr val="FF0000"/>
                </a:solidFill>
                <a:latin typeface="Times New Roman" pitchFamily="18" charset="0"/>
                <a:cs typeface="Times New Roman" pitchFamily="18" charset="0"/>
              </a:rPr>
              <a:t>m</a:t>
            </a:r>
            <a:r>
              <a:rPr lang="en-US" sz="1200" b="1" dirty="0">
                <a:solidFill>
                  <a:srgbClr val="FF0000"/>
                </a:solidFill>
                <a:latin typeface="Times New Roman" pitchFamily="18" charset="0"/>
                <a:cs typeface="Times New Roman" pitchFamily="18" charset="0"/>
              </a:rPr>
              <a:t> </a:t>
            </a:r>
            <a:r>
              <a:rPr lang="en-US" sz="1200" b="1" dirty="0" err="1" smtClean="0">
                <a:solidFill>
                  <a:srgbClr val="FF0000"/>
                </a:solidFill>
                <a:latin typeface="Times New Roman" pitchFamily="18" charset="0"/>
                <a:cs typeface="Times New Roman" pitchFamily="18" charset="0"/>
              </a:rPr>
              <a:t>pênh</a:t>
            </a:r>
            <a:endParaRPr lang="en-US" sz="1200" b="1" dirty="0">
              <a:solidFill>
                <a:srgbClr val="FF0000"/>
              </a:solidFill>
              <a:latin typeface="Times New Roman" pitchFamily="18" charset="0"/>
              <a:cs typeface="Times New Roman" pitchFamily="18" charset="0"/>
            </a:endParaRPr>
          </a:p>
        </p:txBody>
      </p:sp>
      <p:sp>
        <p:nvSpPr>
          <p:cNvPr id="43117" name="Oval 109"/>
          <p:cNvSpPr>
            <a:spLocks noChangeArrowheads="1"/>
          </p:cNvSpPr>
          <p:nvPr/>
        </p:nvSpPr>
        <p:spPr bwMode="auto">
          <a:xfrm flipV="1">
            <a:off x="304800" y="838200"/>
            <a:ext cx="91440" cy="91440"/>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43123" name="Oval 115"/>
          <p:cNvSpPr>
            <a:spLocks noChangeArrowheads="1"/>
          </p:cNvSpPr>
          <p:nvPr/>
        </p:nvSpPr>
        <p:spPr bwMode="auto">
          <a:xfrm flipV="1">
            <a:off x="1752600" y="2514600"/>
            <a:ext cx="73152" cy="73152"/>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43125" name="AutoShape 117"/>
          <p:cNvSpPr>
            <a:spLocks noChangeArrowheads="1"/>
          </p:cNvSpPr>
          <p:nvPr/>
        </p:nvSpPr>
        <p:spPr bwMode="auto">
          <a:xfrm>
            <a:off x="609600" y="2286000"/>
            <a:ext cx="91440" cy="182880"/>
          </a:xfrm>
          <a:prstGeom prst="star5">
            <a:avLst/>
          </a:prstGeom>
          <a:solidFill>
            <a:srgbClr val="FF0000"/>
          </a:solidFill>
          <a:ln w="9525">
            <a:solidFill>
              <a:schemeClr val="tx1"/>
            </a:solidFill>
            <a:miter lim="800000"/>
            <a:headEnd/>
            <a:tailEnd/>
          </a:ln>
          <a:effectLst/>
        </p:spPr>
        <p:txBody>
          <a:bodyPr wrap="none" anchor="ctr"/>
          <a:lstStyle/>
          <a:p>
            <a:pPr fontAlgn="auto">
              <a:spcBef>
                <a:spcPts val="0"/>
              </a:spcBef>
              <a:spcAft>
                <a:spcPts val="0"/>
              </a:spcAft>
              <a:defRPr/>
            </a:pPr>
            <a:endParaRPr lang="en-US" sz="2000" b="1">
              <a:solidFill>
                <a:srgbClr val="000099"/>
              </a:solidFill>
              <a:latin typeface="Gill Sans MT"/>
            </a:endParaRPr>
          </a:p>
        </p:txBody>
      </p:sp>
      <p:sp>
        <p:nvSpPr>
          <p:cNvPr id="43138" name="Text Box 130"/>
          <p:cNvSpPr txBox="1">
            <a:spLocks noChangeArrowheads="1"/>
          </p:cNvSpPr>
          <p:nvPr/>
        </p:nvSpPr>
        <p:spPr bwMode="auto">
          <a:xfrm>
            <a:off x="1981200" y="2667001"/>
            <a:ext cx="990600" cy="261610"/>
          </a:xfrm>
          <a:prstGeom prst="rect">
            <a:avLst/>
          </a:prstGeom>
          <a:noFill/>
          <a:ln w="9525">
            <a:noFill/>
            <a:miter lim="800000"/>
            <a:headEnd/>
            <a:tailEnd/>
          </a:ln>
        </p:spPr>
        <p:txBody>
          <a:bodyPr wrap="square">
            <a:spAutoFit/>
          </a:bodyPr>
          <a:lstStyle/>
          <a:p>
            <a:pPr fontAlgn="auto">
              <a:spcBef>
                <a:spcPct val="50000"/>
              </a:spcBef>
              <a:spcAft>
                <a:spcPts val="0"/>
              </a:spcAft>
            </a:pPr>
            <a:r>
              <a:rPr lang="en-US" sz="1050" b="1" dirty="0" err="1" smtClean="0">
                <a:solidFill>
                  <a:srgbClr val="FFFF00"/>
                </a:solidFill>
                <a:latin typeface="Times New Roman" pitchFamily="18" charset="0"/>
                <a:cs typeface="Times New Roman" pitchFamily="18" charset="0"/>
              </a:rPr>
              <a:t>Xê-nô</a:t>
            </a:r>
            <a:endParaRPr lang="en-US" sz="1050" b="1" dirty="0">
              <a:solidFill>
                <a:srgbClr val="FFFF00"/>
              </a:solidFill>
              <a:latin typeface="Times New Roman" pitchFamily="18" charset="0"/>
              <a:cs typeface="Times New Roman" pitchFamily="18" charset="0"/>
            </a:endParaRPr>
          </a:p>
        </p:txBody>
      </p:sp>
      <p:sp>
        <p:nvSpPr>
          <p:cNvPr id="43142" name="Text Box 134"/>
          <p:cNvSpPr txBox="1">
            <a:spLocks noChangeArrowheads="1"/>
          </p:cNvSpPr>
          <p:nvPr/>
        </p:nvSpPr>
        <p:spPr bwMode="auto">
          <a:xfrm>
            <a:off x="3810000" y="4114800"/>
            <a:ext cx="685800" cy="246221"/>
          </a:xfrm>
          <a:prstGeom prst="rect">
            <a:avLst/>
          </a:prstGeom>
          <a:noFill/>
          <a:ln w="9525">
            <a:noFill/>
            <a:miter lim="800000"/>
            <a:headEnd/>
            <a:tailEnd/>
          </a:ln>
        </p:spPr>
        <p:txBody>
          <a:bodyPr wrap="square">
            <a:spAutoFit/>
          </a:bodyPr>
          <a:lstStyle/>
          <a:p>
            <a:pPr fontAlgn="auto">
              <a:spcBef>
                <a:spcPct val="50000"/>
              </a:spcBef>
              <a:spcAft>
                <a:spcPts val="0"/>
              </a:spcAft>
            </a:pPr>
            <a:r>
              <a:rPr lang="en-US" sz="1000" b="1" dirty="0" err="1" smtClean="0">
                <a:solidFill>
                  <a:srgbClr val="FFFF00"/>
                </a:solidFill>
                <a:latin typeface="Times New Roman" pitchFamily="18" charset="0"/>
                <a:cs typeface="Times New Roman" pitchFamily="18" charset="0"/>
              </a:rPr>
              <a:t>Plâyku</a:t>
            </a:r>
            <a:endParaRPr lang="en-US" sz="1000" b="1" dirty="0">
              <a:solidFill>
                <a:srgbClr val="FFFF00"/>
              </a:solidFill>
              <a:latin typeface="Times New Roman" pitchFamily="18" charset="0"/>
              <a:cs typeface="Times New Roman" pitchFamily="18" charset="0"/>
            </a:endParaRPr>
          </a:p>
        </p:txBody>
      </p:sp>
      <p:sp>
        <p:nvSpPr>
          <p:cNvPr id="43143" name="Text Box 135"/>
          <p:cNvSpPr txBox="1">
            <a:spLocks noChangeArrowheads="1"/>
          </p:cNvSpPr>
          <p:nvPr/>
        </p:nvSpPr>
        <p:spPr bwMode="auto">
          <a:xfrm>
            <a:off x="-76200" y="533400"/>
            <a:ext cx="1066800" cy="276999"/>
          </a:xfrm>
          <a:prstGeom prst="rect">
            <a:avLst/>
          </a:prstGeom>
          <a:noFill/>
          <a:ln w="9525">
            <a:noFill/>
            <a:miter lim="800000"/>
            <a:headEnd/>
            <a:tailEnd/>
          </a:ln>
        </p:spPr>
        <p:txBody>
          <a:bodyPr wrap="square">
            <a:spAutoFit/>
          </a:bodyPr>
          <a:lstStyle/>
          <a:p>
            <a:pPr fontAlgn="auto">
              <a:spcBef>
                <a:spcPct val="50000"/>
              </a:spcBef>
              <a:spcAft>
                <a:spcPts val="0"/>
              </a:spcAft>
            </a:pPr>
            <a:r>
              <a:rPr lang="en-US" sz="1200" b="1" dirty="0" smtClean="0">
                <a:solidFill>
                  <a:prstClr val="white"/>
                </a:solidFill>
                <a:latin typeface="Gill Sans MT"/>
                <a:cs typeface="Times New Roman" pitchFamily="18" charset="0"/>
              </a:rPr>
              <a:t>Phong-</a:t>
            </a:r>
            <a:r>
              <a:rPr lang="en-US" sz="1200" b="1" dirty="0" err="1" smtClean="0">
                <a:solidFill>
                  <a:prstClr val="white"/>
                </a:solidFill>
                <a:latin typeface="Gill Sans MT"/>
                <a:cs typeface="Times New Roman" pitchFamily="18" charset="0"/>
              </a:rPr>
              <a:t>xa</a:t>
            </a:r>
            <a:r>
              <a:rPr lang="en-US" sz="1200" b="1" dirty="0" smtClean="0">
                <a:solidFill>
                  <a:prstClr val="white"/>
                </a:solidFill>
                <a:latin typeface="Gill Sans MT"/>
                <a:cs typeface="Times New Roman" pitchFamily="18" charset="0"/>
              </a:rPr>
              <a:t>- </a:t>
            </a:r>
            <a:r>
              <a:rPr lang="en-US" sz="1200" b="1" dirty="0" err="1" smtClean="0">
                <a:solidFill>
                  <a:prstClr val="white"/>
                </a:solidFill>
                <a:latin typeface="Gill Sans MT"/>
                <a:cs typeface="Times New Roman" pitchFamily="18" charset="0"/>
              </a:rPr>
              <a:t>lì</a:t>
            </a:r>
            <a:endParaRPr lang="en-US" sz="1200" b="1" dirty="0">
              <a:solidFill>
                <a:prstClr val="white"/>
              </a:solidFill>
              <a:latin typeface="Gill Sans MT"/>
              <a:cs typeface="Times New Roman" pitchFamily="18" charset="0"/>
            </a:endParaRPr>
          </a:p>
        </p:txBody>
      </p:sp>
      <p:sp>
        <p:nvSpPr>
          <p:cNvPr id="43149" name="Text Box 141"/>
          <p:cNvSpPr txBox="1">
            <a:spLocks noChangeArrowheads="1"/>
          </p:cNvSpPr>
          <p:nvPr/>
        </p:nvSpPr>
        <p:spPr bwMode="auto">
          <a:xfrm>
            <a:off x="1981200" y="2895601"/>
            <a:ext cx="1371600" cy="261610"/>
          </a:xfrm>
          <a:prstGeom prst="rect">
            <a:avLst/>
          </a:prstGeom>
          <a:noFill/>
          <a:ln w="9525">
            <a:noFill/>
            <a:miter lim="800000"/>
            <a:headEnd/>
            <a:tailEnd/>
          </a:ln>
        </p:spPr>
        <p:txBody>
          <a:bodyPr wrap="square">
            <a:spAutoFit/>
          </a:bodyPr>
          <a:lstStyle/>
          <a:p>
            <a:pPr fontAlgn="auto">
              <a:spcBef>
                <a:spcPct val="50000"/>
              </a:spcBef>
              <a:spcAft>
                <a:spcPts val="0"/>
              </a:spcAft>
            </a:pPr>
            <a:r>
              <a:rPr lang="en-US" sz="1050" b="1" dirty="0" err="1" smtClean="0">
                <a:solidFill>
                  <a:prstClr val="white"/>
                </a:solidFill>
                <a:latin typeface="Gill Sans MT"/>
                <a:cs typeface="Times New Roman" pitchFamily="18" charset="0"/>
              </a:rPr>
              <a:t>Xa</a:t>
            </a:r>
            <a:r>
              <a:rPr lang="en-US" sz="1050" b="1" dirty="0" smtClean="0">
                <a:solidFill>
                  <a:prstClr val="white"/>
                </a:solidFill>
                <a:latin typeface="Gill Sans MT"/>
                <a:cs typeface="Times New Roman" pitchFamily="18" charset="0"/>
              </a:rPr>
              <a:t>-van-</a:t>
            </a:r>
            <a:r>
              <a:rPr lang="en-US" sz="1050" b="1" dirty="0" err="1" smtClean="0">
                <a:solidFill>
                  <a:prstClr val="white"/>
                </a:solidFill>
                <a:latin typeface="Gill Sans MT"/>
                <a:cs typeface="Times New Roman" pitchFamily="18" charset="0"/>
              </a:rPr>
              <a:t>na</a:t>
            </a:r>
            <a:r>
              <a:rPr lang="en-US" sz="1050" b="1" dirty="0" smtClean="0">
                <a:solidFill>
                  <a:prstClr val="white"/>
                </a:solidFill>
                <a:latin typeface="Gill Sans MT"/>
                <a:cs typeface="Times New Roman" pitchFamily="18" charset="0"/>
              </a:rPr>
              <a:t>-</a:t>
            </a:r>
            <a:r>
              <a:rPr lang="en-US" sz="1050" b="1" dirty="0" err="1" smtClean="0">
                <a:solidFill>
                  <a:prstClr val="white"/>
                </a:solidFill>
                <a:latin typeface="Gill Sans MT"/>
                <a:cs typeface="Times New Roman" pitchFamily="18" charset="0"/>
              </a:rPr>
              <a:t>khẹt</a:t>
            </a:r>
            <a:endParaRPr lang="en-US" sz="1050" b="1" dirty="0">
              <a:solidFill>
                <a:prstClr val="white"/>
              </a:solidFill>
              <a:latin typeface="Gill Sans MT"/>
              <a:cs typeface="Times New Roman" pitchFamily="18" charset="0"/>
            </a:endParaRPr>
          </a:p>
        </p:txBody>
      </p:sp>
      <p:sp>
        <p:nvSpPr>
          <p:cNvPr id="43153" name="Oval 145"/>
          <p:cNvSpPr>
            <a:spLocks noChangeArrowheads="1"/>
          </p:cNvSpPr>
          <p:nvPr/>
        </p:nvSpPr>
        <p:spPr bwMode="auto">
          <a:xfrm>
            <a:off x="990600" y="914400"/>
            <a:ext cx="91440" cy="91440"/>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132" name="Text Box 129"/>
          <p:cNvSpPr txBox="1">
            <a:spLocks noChangeArrowheads="1"/>
          </p:cNvSpPr>
          <p:nvPr/>
        </p:nvSpPr>
        <p:spPr bwMode="auto">
          <a:xfrm>
            <a:off x="1828800" y="2438400"/>
            <a:ext cx="838200" cy="261610"/>
          </a:xfrm>
          <a:prstGeom prst="rect">
            <a:avLst/>
          </a:prstGeom>
          <a:noFill/>
          <a:ln w="9525">
            <a:noFill/>
            <a:miter lim="800000"/>
            <a:headEnd/>
            <a:tailEnd/>
          </a:ln>
        </p:spPr>
        <p:txBody>
          <a:bodyPr wrap="square">
            <a:spAutoFit/>
          </a:bodyPr>
          <a:lstStyle/>
          <a:p>
            <a:pPr fontAlgn="auto">
              <a:spcBef>
                <a:spcPct val="50000"/>
              </a:spcBef>
              <a:spcAft>
                <a:spcPts val="0"/>
              </a:spcAft>
            </a:pPr>
            <a:r>
              <a:rPr lang="en-US" sz="1050" b="1" dirty="0" err="1">
                <a:solidFill>
                  <a:prstClr val="white"/>
                </a:solidFill>
                <a:latin typeface="Times New Roman" pitchFamily="18" charset="0"/>
                <a:cs typeface="Times New Roman" pitchFamily="18" charset="0"/>
              </a:rPr>
              <a:t>Thà</a:t>
            </a:r>
            <a:r>
              <a:rPr lang="en-US" sz="1050" b="1" dirty="0">
                <a:solidFill>
                  <a:prstClr val="white"/>
                </a:solidFill>
                <a:latin typeface="Times New Roman" pitchFamily="18" charset="0"/>
                <a:cs typeface="Times New Roman" pitchFamily="18" charset="0"/>
              </a:rPr>
              <a:t> </a:t>
            </a:r>
            <a:r>
              <a:rPr lang="en-US" sz="1050" b="1" dirty="0" err="1" smtClean="0">
                <a:solidFill>
                  <a:prstClr val="white"/>
                </a:solidFill>
                <a:latin typeface="Times New Roman" pitchFamily="18" charset="0"/>
                <a:cs typeface="Times New Roman" pitchFamily="18" charset="0"/>
              </a:rPr>
              <a:t>Khẹt</a:t>
            </a:r>
            <a:endParaRPr lang="en-US" sz="1050" b="1" dirty="0">
              <a:solidFill>
                <a:prstClr val="white"/>
              </a:solidFill>
              <a:latin typeface="Times New Roman" pitchFamily="18" charset="0"/>
              <a:cs typeface="Times New Roman" pitchFamily="18" charset="0"/>
            </a:endParaRPr>
          </a:p>
        </p:txBody>
      </p:sp>
      <p:sp>
        <p:nvSpPr>
          <p:cNvPr id="135" name="AutoShape 150"/>
          <p:cNvSpPr>
            <a:spLocks noChangeArrowheads="1"/>
          </p:cNvSpPr>
          <p:nvPr/>
        </p:nvSpPr>
        <p:spPr bwMode="auto">
          <a:xfrm flipH="1">
            <a:off x="2590800" y="1066800"/>
            <a:ext cx="365760" cy="274320"/>
          </a:xfrm>
          <a:prstGeom prst="star16">
            <a:avLst>
              <a:gd name="adj" fmla="val 37500"/>
            </a:avLst>
          </a:prstGeom>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pPr>
            <a:r>
              <a:rPr lang="en-US" sz="1400" b="1" dirty="0" smtClean="0">
                <a:solidFill>
                  <a:srgbClr val="000099"/>
                </a:solidFill>
                <a:cs typeface="Times New Roman" pitchFamily="18" charset="0"/>
              </a:rPr>
              <a:t>1</a:t>
            </a:r>
            <a:endParaRPr lang="en-US" sz="1400" b="1" dirty="0">
              <a:solidFill>
                <a:srgbClr val="000099"/>
              </a:solidFill>
              <a:cs typeface="Times New Roman" pitchFamily="18" charset="0"/>
            </a:endParaRPr>
          </a:p>
        </p:txBody>
      </p:sp>
      <p:cxnSp>
        <p:nvCxnSpPr>
          <p:cNvPr id="93" name="Straight Arrow Connector 92"/>
          <p:cNvCxnSpPr>
            <a:stCxn id="135" idx="2"/>
            <a:endCxn id="100" idx="9"/>
          </p:cNvCxnSpPr>
          <p:nvPr/>
        </p:nvCxnSpPr>
        <p:spPr>
          <a:xfrm rot="10800000">
            <a:off x="1266240" y="1058328"/>
            <a:ext cx="1324561" cy="145632"/>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0" name="AutoShape 150"/>
          <p:cNvSpPr>
            <a:spLocks noChangeArrowheads="1"/>
          </p:cNvSpPr>
          <p:nvPr/>
        </p:nvSpPr>
        <p:spPr bwMode="auto">
          <a:xfrm flipH="1">
            <a:off x="914400" y="868680"/>
            <a:ext cx="365760" cy="274320"/>
          </a:xfrm>
          <a:prstGeom prst="star16">
            <a:avLst>
              <a:gd name="adj" fmla="val 37500"/>
            </a:avLst>
          </a:prstGeom>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pPr>
            <a:r>
              <a:rPr lang="en-US" sz="1400" b="1" dirty="0" smtClean="0">
                <a:solidFill>
                  <a:srgbClr val="000099"/>
                </a:solidFill>
                <a:cs typeface="Times New Roman" pitchFamily="18" charset="0"/>
              </a:rPr>
              <a:t>2</a:t>
            </a:r>
            <a:endParaRPr lang="en-US" sz="1400" b="1" dirty="0">
              <a:solidFill>
                <a:srgbClr val="000099"/>
              </a:solidFill>
              <a:cs typeface="Times New Roman" pitchFamily="18" charset="0"/>
            </a:endParaRPr>
          </a:p>
        </p:txBody>
      </p:sp>
      <p:sp>
        <p:nvSpPr>
          <p:cNvPr id="102" name="Oval 115"/>
          <p:cNvSpPr>
            <a:spLocks noChangeArrowheads="1"/>
          </p:cNvSpPr>
          <p:nvPr/>
        </p:nvSpPr>
        <p:spPr bwMode="auto">
          <a:xfrm flipH="1">
            <a:off x="2057399" y="2816351"/>
            <a:ext cx="45719" cy="45719"/>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103" name="Oval 115"/>
          <p:cNvSpPr>
            <a:spLocks noChangeArrowheads="1"/>
          </p:cNvSpPr>
          <p:nvPr/>
        </p:nvSpPr>
        <p:spPr bwMode="auto">
          <a:xfrm flipV="1">
            <a:off x="2057400" y="3048000"/>
            <a:ext cx="73152" cy="73152"/>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142" name="TextBox 141"/>
          <p:cNvSpPr txBox="1"/>
          <p:nvPr/>
        </p:nvSpPr>
        <p:spPr>
          <a:xfrm rot="2387406">
            <a:off x="993783" y="2442857"/>
            <a:ext cx="2412751" cy="369332"/>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Gill Sans MT"/>
              </a:rPr>
              <a:t>L       À                 O</a:t>
            </a:r>
            <a:endParaRPr lang="en-US" b="1" dirty="0">
              <a:solidFill>
                <a:prstClr val="black"/>
              </a:solidFill>
              <a:latin typeface="Gill Sans MT"/>
            </a:endParaRPr>
          </a:p>
        </p:txBody>
      </p:sp>
      <p:cxnSp>
        <p:nvCxnSpPr>
          <p:cNvPr id="143" name="Straight Arrow Connector 142"/>
          <p:cNvCxnSpPr/>
          <p:nvPr/>
        </p:nvCxnSpPr>
        <p:spPr>
          <a:xfrm rot="5400000">
            <a:off x="1674289" y="1713791"/>
            <a:ext cx="1412518" cy="646295"/>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5" name="AutoShape 150"/>
          <p:cNvSpPr>
            <a:spLocks noChangeArrowheads="1"/>
          </p:cNvSpPr>
          <p:nvPr/>
        </p:nvSpPr>
        <p:spPr bwMode="auto">
          <a:xfrm flipH="1">
            <a:off x="1844040" y="2667000"/>
            <a:ext cx="365760" cy="274320"/>
          </a:xfrm>
          <a:prstGeom prst="star16">
            <a:avLst>
              <a:gd name="adj" fmla="val 37500"/>
            </a:avLst>
          </a:prstGeom>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pPr>
            <a:r>
              <a:rPr lang="en-US" sz="1400" b="1" dirty="0" smtClean="0">
                <a:solidFill>
                  <a:srgbClr val="000099"/>
                </a:solidFill>
                <a:cs typeface="Times New Roman" pitchFamily="18" charset="0"/>
              </a:rPr>
              <a:t>3</a:t>
            </a:r>
            <a:endParaRPr lang="en-US" sz="1400" b="1" dirty="0">
              <a:solidFill>
                <a:srgbClr val="000099"/>
              </a:solidFill>
              <a:cs typeface="Times New Roman" pitchFamily="18" charset="0"/>
            </a:endParaRPr>
          </a:p>
        </p:txBody>
      </p:sp>
      <p:sp>
        <p:nvSpPr>
          <p:cNvPr id="162" name="TextBox 161"/>
          <p:cNvSpPr txBox="1"/>
          <p:nvPr/>
        </p:nvSpPr>
        <p:spPr>
          <a:xfrm>
            <a:off x="838200" y="1371600"/>
            <a:ext cx="990600" cy="215444"/>
          </a:xfrm>
          <a:prstGeom prst="rect">
            <a:avLst/>
          </a:prstGeom>
          <a:noFill/>
        </p:spPr>
        <p:txBody>
          <a:bodyPr wrap="square" rtlCol="0">
            <a:spAutoFit/>
          </a:bodyPr>
          <a:lstStyle/>
          <a:p>
            <a:pPr fontAlgn="auto">
              <a:spcBef>
                <a:spcPts val="0"/>
              </a:spcBef>
              <a:spcAft>
                <a:spcPts val="0"/>
              </a:spcAft>
            </a:pPr>
            <a:r>
              <a:rPr lang="en-US" sz="800" dirty="0" err="1" smtClean="0">
                <a:solidFill>
                  <a:prstClr val="black"/>
                </a:solidFill>
                <a:latin typeface="Arial" pitchFamily="34" charset="0"/>
                <a:cs typeface="Arial" pitchFamily="34" charset="0"/>
              </a:rPr>
              <a:t>Sầm</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Nưa</a:t>
            </a:r>
            <a:endParaRPr lang="en-US" sz="800" dirty="0">
              <a:solidFill>
                <a:prstClr val="black"/>
              </a:solidFill>
              <a:latin typeface="Arial" pitchFamily="34" charset="0"/>
              <a:cs typeface="Arial" pitchFamily="34" charset="0"/>
            </a:endParaRPr>
          </a:p>
        </p:txBody>
      </p:sp>
      <p:sp>
        <p:nvSpPr>
          <p:cNvPr id="163" name="Oval 112"/>
          <p:cNvSpPr>
            <a:spLocks noChangeArrowheads="1"/>
          </p:cNvSpPr>
          <p:nvPr/>
        </p:nvSpPr>
        <p:spPr bwMode="auto">
          <a:xfrm flipV="1">
            <a:off x="1524000" y="1371600"/>
            <a:ext cx="91440" cy="91440"/>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164" name="TextBox 163"/>
          <p:cNvSpPr txBox="1"/>
          <p:nvPr/>
        </p:nvSpPr>
        <p:spPr>
          <a:xfrm>
            <a:off x="685800" y="1524000"/>
            <a:ext cx="2057400" cy="215444"/>
          </a:xfrm>
          <a:prstGeom prst="rect">
            <a:avLst/>
          </a:prstGeom>
          <a:noFill/>
        </p:spPr>
        <p:txBody>
          <a:bodyPr wrap="square" rtlCol="0">
            <a:spAutoFit/>
          </a:bodyPr>
          <a:lstStyle/>
          <a:p>
            <a:pPr fontAlgn="auto">
              <a:spcBef>
                <a:spcPts val="0"/>
              </a:spcBef>
              <a:spcAft>
                <a:spcPts val="0"/>
              </a:spcAft>
            </a:pPr>
            <a:r>
              <a:rPr lang="en-US" sz="800" dirty="0" err="1" smtClean="0">
                <a:solidFill>
                  <a:prstClr val="black"/>
                </a:solidFill>
                <a:latin typeface="Arial" pitchFamily="34" charset="0"/>
                <a:cs typeface="Arial" pitchFamily="34" charset="0"/>
              </a:rPr>
              <a:t>Luông</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Pha</a:t>
            </a:r>
            <a:r>
              <a:rPr lang="en-US" sz="800" dirty="0" smtClean="0">
                <a:solidFill>
                  <a:prstClr val="black"/>
                </a:solidFill>
                <a:latin typeface="Arial" pitchFamily="34" charset="0"/>
                <a:cs typeface="Arial" pitchFamily="34" charset="0"/>
              </a:rPr>
              <a:t> -bang</a:t>
            </a:r>
            <a:endParaRPr lang="en-US" sz="800" dirty="0">
              <a:solidFill>
                <a:prstClr val="black"/>
              </a:solidFill>
              <a:latin typeface="Arial" pitchFamily="34" charset="0"/>
              <a:cs typeface="Arial" pitchFamily="34" charset="0"/>
            </a:endParaRPr>
          </a:p>
        </p:txBody>
      </p:sp>
      <p:sp>
        <p:nvSpPr>
          <p:cNvPr id="165" name="Oval 112"/>
          <p:cNvSpPr>
            <a:spLocks noChangeArrowheads="1"/>
          </p:cNvSpPr>
          <p:nvPr/>
        </p:nvSpPr>
        <p:spPr bwMode="auto">
          <a:xfrm flipV="1">
            <a:off x="624840" y="1600200"/>
            <a:ext cx="60960" cy="76200"/>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239" name="Oval 115"/>
          <p:cNvSpPr>
            <a:spLocks noChangeArrowheads="1"/>
          </p:cNvSpPr>
          <p:nvPr/>
        </p:nvSpPr>
        <p:spPr bwMode="auto">
          <a:xfrm flipV="1">
            <a:off x="3810000" y="3733800"/>
            <a:ext cx="137160" cy="137160"/>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240" name="Oval 115"/>
          <p:cNvSpPr>
            <a:spLocks noChangeArrowheads="1"/>
          </p:cNvSpPr>
          <p:nvPr/>
        </p:nvSpPr>
        <p:spPr bwMode="auto">
          <a:xfrm flipV="1">
            <a:off x="3733800" y="4191000"/>
            <a:ext cx="137160" cy="137160"/>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91" name="Oval 112"/>
          <p:cNvSpPr>
            <a:spLocks noChangeArrowheads="1"/>
          </p:cNvSpPr>
          <p:nvPr/>
        </p:nvSpPr>
        <p:spPr bwMode="auto">
          <a:xfrm flipV="1">
            <a:off x="990600" y="609600"/>
            <a:ext cx="91440" cy="91440"/>
          </a:xfrm>
          <a:prstGeom prst="ellipse">
            <a:avLst/>
          </a:prstGeom>
          <a:solidFill>
            <a:srgbClr val="FF3300"/>
          </a:solidFill>
          <a:ln w="9525">
            <a:solidFill>
              <a:schemeClr val="tx1"/>
            </a:solidFill>
            <a:round/>
            <a:headEnd/>
            <a:tailEnd/>
          </a:ln>
        </p:spPr>
        <p:txBody>
          <a:bodyPr wrap="none" anchor="ctr"/>
          <a:lstStyle/>
          <a:p>
            <a:pPr fontAlgn="auto">
              <a:spcBef>
                <a:spcPts val="0"/>
              </a:spcBef>
              <a:spcAft>
                <a:spcPts val="0"/>
              </a:spcAft>
            </a:pPr>
            <a:endParaRPr lang="en-US" sz="2000" b="1">
              <a:solidFill>
                <a:srgbClr val="000099"/>
              </a:solidFill>
              <a:latin typeface="Gill Sans MT"/>
              <a:cs typeface="Times New Roman" pitchFamily="18" charset="0"/>
            </a:endParaRPr>
          </a:p>
        </p:txBody>
      </p:sp>
      <p:sp>
        <p:nvSpPr>
          <p:cNvPr id="302" name="TextBox 301"/>
          <p:cNvSpPr txBox="1"/>
          <p:nvPr/>
        </p:nvSpPr>
        <p:spPr>
          <a:xfrm>
            <a:off x="4572000" y="3886200"/>
            <a:ext cx="1219200" cy="369332"/>
          </a:xfrm>
          <a:prstGeom prst="rect">
            <a:avLst/>
          </a:prstGeom>
          <a:noFill/>
        </p:spPr>
        <p:txBody>
          <a:bodyPr wrap="square" rtlCol="0">
            <a:spAutoFit/>
          </a:bodyPr>
          <a:lstStyle/>
          <a:p>
            <a:pPr fontAlgn="auto">
              <a:spcBef>
                <a:spcPts val="0"/>
              </a:spcBef>
              <a:spcAft>
                <a:spcPts val="0"/>
              </a:spcAft>
            </a:pPr>
            <a:endParaRPr lang="en-US" dirty="0">
              <a:solidFill>
                <a:prstClr val="black"/>
              </a:solidFill>
              <a:latin typeface="Gill Sans MT"/>
            </a:endParaRPr>
          </a:p>
        </p:txBody>
      </p:sp>
      <p:sp>
        <p:nvSpPr>
          <p:cNvPr id="71" name="AutoShape 150"/>
          <p:cNvSpPr>
            <a:spLocks noChangeArrowheads="1"/>
          </p:cNvSpPr>
          <p:nvPr/>
        </p:nvSpPr>
        <p:spPr bwMode="auto">
          <a:xfrm flipH="1">
            <a:off x="533400" y="1630680"/>
            <a:ext cx="365760" cy="274320"/>
          </a:xfrm>
          <a:prstGeom prst="star16">
            <a:avLst>
              <a:gd name="adj" fmla="val 37500"/>
            </a:avLst>
          </a:prstGeom>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pPr>
            <a:r>
              <a:rPr lang="en-US" sz="1400" b="1" dirty="0" smtClean="0">
                <a:solidFill>
                  <a:srgbClr val="000099"/>
                </a:solidFill>
                <a:cs typeface="Times New Roman" pitchFamily="18" charset="0"/>
              </a:rPr>
              <a:t>4</a:t>
            </a:r>
            <a:endParaRPr lang="en-US" sz="1400" b="1" dirty="0">
              <a:solidFill>
                <a:srgbClr val="000099"/>
              </a:solidFill>
              <a:cs typeface="Times New Roman" pitchFamily="18" charset="0"/>
            </a:endParaRPr>
          </a:p>
        </p:txBody>
      </p:sp>
      <p:cxnSp>
        <p:nvCxnSpPr>
          <p:cNvPr id="72" name="Straight Arrow Connector 71"/>
          <p:cNvCxnSpPr>
            <a:endCxn id="71" idx="11"/>
          </p:cNvCxnSpPr>
          <p:nvPr/>
        </p:nvCxnSpPr>
        <p:spPr>
          <a:xfrm rot="10800000" flipV="1">
            <a:off x="885240" y="1253520"/>
            <a:ext cx="1781761" cy="461831"/>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35" idx="7"/>
            <a:endCxn id="66" idx="15"/>
          </p:cNvCxnSpPr>
          <p:nvPr/>
        </p:nvCxnSpPr>
        <p:spPr>
          <a:xfrm rot="16200000" flipH="1">
            <a:off x="1841219" y="2333125"/>
            <a:ext cx="2794562" cy="78967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6" name="AutoShape 150"/>
          <p:cNvSpPr>
            <a:spLocks noChangeArrowheads="1"/>
          </p:cNvSpPr>
          <p:nvPr/>
        </p:nvSpPr>
        <p:spPr bwMode="auto">
          <a:xfrm flipH="1">
            <a:off x="3520440" y="4114800"/>
            <a:ext cx="365760" cy="274320"/>
          </a:xfrm>
          <a:prstGeom prst="star16">
            <a:avLst>
              <a:gd name="adj" fmla="val 37500"/>
            </a:avLst>
          </a:prstGeom>
          <a:ln>
            <a:solidFill>
              <a:srgbClr val="0000FF"/>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pPr>
            <a:r>
              <a:rPr lang="en-US" sz="1400" b="1" dirty="0" smtClean="0">
                <a:solidFill>
                  <a:srgbClr val="000099"/>
                </a:solidFill>
                <a:cs typeface="Times New Roman" pitchFamily="18" charset="0"/>
              </a:rPr>
              <a:t>5</a:t>
            </a:r>
            <a:endParaRPr lang="en-US" sz="1400" b="1" dirty="0">
              <a:solidFill>
                <a:srgbClr val="000099"/>
              </a:solidFill>
              <a:cs typeface="Times New Roman" pitchFamily="18" charset="0"/>
            </a:endParaRPr>
          </a:p>
        </p:txBody>
      </p:sp>
      <p:sp>
        <p:nvSpPr>
          <p:cNvPr id="49" name="TextBox 48"/>
          <p:cNvSpPr txBox="1"/>
          <p:nvPr/>
        </p:nvSpPr>
        <p:spPr>
          <a:xfrm>
            <a:off x="3352800" y="6477000"/>
            <a:ext cx="4572000" cy="369332"/>
          </a:xfrm>
          <a:prstGeom prst="rect">
            <a:avLst/>
          </a:prstGeom>
          <a:solidFill>
            <a:srgbClr val="99CCFF"/>
          </a:solidFill>
        </p:spPr>
        <p:txBody>
          <a:bodyPr wrap="square" rtlCol="0">
            <a:spAutoFit/>
          </a:bodyPr>
          <a:lstStyle/>
          <a:p>
            <a:pPr fontAlgn="auto">
              <a:spcBef>
                <a:spcPts val="0"/>
              </a:spcBef>
              <a:spcAft>
                <a:spcPts val="0"/>
              </a:spcAft>
            </a:pPr>
            <a:r>
              <a:rPr lang="en-US" b="1" smtClean="0">
                <a:solidFill>
                  <a:prstClr val="black"/>
                </a:solidFill>
                <a:latin typeface="Times New Roman" pitchFamily="18" charset="0"/>
              </a:rPr>
              <a:t>L</a:t>
            </a:r>
            <a:r>
              <a:rPr lang="vi-VN" b="1" smtClean="0">
                <a:solidFill>
                  <a:prstClr val="black"/>
                </a:solidFill>
                <a:latin typeface="Times New Roman" pitchFamily="18" charset="0"/>
              </a:rPr>
              <a:t>ư</a:t>
            </a:r>
            <a:r>
              <a:rPr lang="en-US" b="1" smtClean="0">
                <a:solidFill>
                  <a:prstClr val="black"/>
                </a:solidFill>
                <a:latin typeface="Times New Roman" pitchFamily="18" charset="0"/>
              </a:rPr>
              <a:t>ợc </a:t>
            </a:r>
            <a:r>
              <a:rPr lang="vi-VN" b="1" smtClean="0">
                <a:solidFill>
                  <a:prstClr val="black"/>
                </a:solidFill>
                <a:latin typeface="Times New Roman" pitchFamily="18" charset="0"/>
              </a:rPr>
              <a:t>đ</a:t>
            </a:r>
            <a:r>
              <a:rPr lang="en-US" b="1" smtClean="0">
                <a:solidFill>
                  <a:prstClr val="black"/>
                </a:solidFill>
                <a:latin typeface="Times New Roman" pitchFamily="18" charset="0"/>
              </a:rPr>
              <a:t>ồ chiến cuộc Đông - Xuân 1953-1954</a:t>
            </a:r>
            <a:endParaRPr lang="en-US">
              <a:solidFill>
                <a:prstClr val="black"/>
              </a:solidFill>
              <a:latin typeface="Gill Sans MT"/>
            </a:endParaRPr>
          </a:p>
        </p:txBody>
      </p:sp>
      <p:sp>
        <p:nvSpPr>
          <p:cNvPr id="50" name="Rectangle 49"/>
          <p:cNvSpPr/>
          <p:nvPr/>
        </p:nvSpPr>
        <p:spPr>
          <a:xfrm>
            <a:off x="5791200" y="44470"/>
            <a:ext cx="3276600" cy="6432530"/>
          </a:xfrm>
          <a:prstGeom prst="rect">
            <a:avLst/>
          </a:prstGeom>
          <a:solidFill>
            <a:schemeClr val="bg1"/>
          </a:solidFill>
          <a:ln w="38100">
            <a:solidFill>
              <a:srgbClr val="00CC00"/>
            </a:solidFill>
          </a:ln>
        </p:spPr>
        <p:txBody>
          <a:bodyPr wrap="square">
            <a:spAutoFit/>
          </a:bodyPr>
          <a:lstStyle/>
          <a:p>
            <a:pPr algn="just"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Cuộc</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tiến</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công</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chiến</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lược</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Đông</a:t>
            </a:r>
            <a:r>
              <a:rPr lang="en-US" sz="2400" b="1" dirty="0" smtClean="0">
                <a:solidFill>
                  <a:srgbClr val="0000FF"/>
                </a:solidFill>
                <a:latin typeface="Times New Roman" pitchFamily="18" charset="0"/>
                <a:ea typeface="Microsoft YaHei" charset="0"/>
                <a:cs typeface="Times New Roman" pitchFamily="18" charset="0"/>
              </a:rPr>
              <a:t> - </a:t>
            </a:r>
            <a:r>
              <a:rPr lang="en-US" sz="2400" b="1" dirty="0" err="1" smtClean="0">
                <a:solidFill>
                  <a:srgbClr val="0000FF"/>
                </a:solidFill>
                <a:latin typeface="Times New Roman" pitchFamily="18" charset="0"/>
                <a:ea typeface="Microsoft YaHei" charset="0"/>
                <a:cs typeface="Times New Roman" pitchFamily="18" charset="0"/>
              </a:rPr>
              <a:t>Xuân</a:t>
            </a:r>
            <a:r>
              <a:rPr lang="en-US" sz="2400" b="1" dirty="0" smtClean="0">
                <a:solidFill>
                  <a:srgbClr val="0000FF"/>
                </a:solidFill>
                <a:latin typeface="Times New Roman" pitchFamily="18" charset="0"/>
                <a:ea typeface="Microsoft YaHei" charset="0"/>
                <a:cs typeface="Times New Roman" pitchFamily="18" charset="0"/>
              </a:rPr>
              <a:t> 1953-1954, </a:t>
            </a:r>
            <a:r>
              <a:rPr lang="en-US" sz="2400" b="1" dirty="0" err="1" smtClean="0">
                <a:solidFill>
                  <a:srgbClr val="0000FF"/>
                </a:solidFill>
                <a:latin typeface="Times New Roman" pitchFamily="18" charset="0"/>
                <a:ea typeface="Microsoft YaHei" charset="0"/>
                <a:cs typeface="Times New Roman" pitchFamily="18" charset="0"/>
              </a:rPr>
              <a:t>đã</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buộc</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địch</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phải</a:t>
            </a:r>
            <a:r>
              <a:rPr lang="en-US" sz="2400" b="1" dirty="0" smtClean="0">
                <a:solidFill>
                  <a:srgbClr val="0000FF"/>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phân</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tán</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lực</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lượng</a:t>
            </a:r>
            <a:r>
              <a:rPr lang="en-US" sz="2400" b="1" u="sng" dirty="0" smtClean="0">
                <a:solidFill>
                  <a:srgbClr val="FF0000"/>
                </a:solidFill>
                <a:latin typeface="Times New Roman" pitchFamily="18" charset="0"/>
                <a:ea typeface="Microsoft YaHei" charset="0"/>
                <a:cs typeface="Times New Roman" pitchFamily="18" charset="0"/>
              </a:rPr>
              <a:t> để </a:t>
            </a:r>
            <a:r>
              <a:rPr lang="en-US" sz="2400" b="1" u="sng" dirty="0" err="1" smtClean="0">
                <a:solidFill>
                  <a:srgbClr val="FF0000"/>
                </a:solidFill>
                <a:latin typeface="Times New Roman" pitchFamily="18" charset="0"/>
                <a:ea typeface="Microsoft YaHei" charset="0"/>
                <a:cs typeface="Times New Roman" pitchFamily="18" charset="0"/>
              </a:rPr>
              <a:t>đối</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phó</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Điểm</a:t>
            </a:r>
            <a:r>
              <a:rPr lang="en-US" sz="2400" b="1" dirty="0" smtClean="0">
                <a:solidFill>
                  <a:srgbClr val="0000FF"/>
                </a:solidFill>
                <a:latin typeface="Times New Roman" pitchFamily="18" charset="0"/>
                <a:ea typeface="Microsoft YaHei" charset="0"/>
                <a:cs typeface="Times New Roman" pitchFamily="18" charset="0"/>
              </a:rPr>
              <a:t> then </a:t>
            </a:r>
            <a:r>
              <a:rPr lang="en-US" sz="2400" b="1" dirty="0" err="1" smtClean="0">
                <a:solidFill>
                  <a:srgbClr val="0000FF"/>
                </a:solidFill>
                <a:latin typeface="Times New Roman" pitchFamily="18" charset="0"/>
                <a:ea typeface="Microsoft YaHei" charset="0"/>
                <a:cs typeface="Times New Roman" pitchFamily="18" charset="0"/>
              </a:rPr>
              <a:t>chốt</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của</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kế</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hoạch</a:t>
            </a:r>
            <a:r>
              <a:rPr lang="en-US" sz="2400" b="1" dirty="0" smtClean="0">
                <a:solidFill>
                  <a:srgbClr val="0000FF"/>
                </a:solidFill>
                <a:latin typeface="Times New Roman" pitchFamily="18" charset="0"/>
                <a:ea typeface="Microsoft YaHei" charset="0"/>
                <a:cs typeface="Times New Roman" pitchFamily="18" charset="0"/>
              </a:rPr>
              <a:t> Na-</a:t>
            </a:r>
            <a:r>
              <a:rPr lang="en-US" sz="2400" b="1" dirty="0" err="1" smtClean="0">
                <a:solidFill>
                  <a:srgbClr val="0000FF"/>
                </a:solidFill>
                <a:latin typeface="Times New Roman" pitchFamily="18" charset="0"/>
                <a:ea typeface="Microsoft YaHei" charset="0"/>
                <a:cs typeface="Times New Roman" pitchFamily="18" charset="0"/>
              </a:rPr>
              <a:t>va</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là</a:t>
            </a:r>
            <a:r>
              <a:rPr lang="en-US" sz="2400" b="1" dirty="0" smtClean="0">
                <a:solidFill>
                  <a:srgbClr val="0000FF"/>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tập</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trung</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quân</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cơ</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động</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chiến</a:t>
            </a:r>
            <a:r>
              <a:rPr lang="en-US" sz="2400" b="1" u="sng" dirty="0" smtClean="0">
                <a:solidFill>
                  <a:srgbClr val="FF0000"/>
                </a:solidFill>
                <a:latin typeface="Times New Roman" pitchFamily="18" charset="0"/>
                <a:ea typeface="Microsoft YaHei" charset="0"/>
                <a:cs typeface="Times New Roman" pitchFamily="18" charset="0"/>
              </a:rPr>
              <a:t> </a:t>
            </a:r>
            <a:r>
              <a:rPr lang="en-US" sz="2400" b="1" u="sng" dirty="0" err="1" smtClean="0">
                <a:solidFill>
                  <a:srgbClr val="FF0000"/>
                </a:solidFill>
                <a:latin typeface="Times New Roman" pitchFamily="18" charset="0"/>
                <a:ea typeface="Microsoft YaHei" charset="0"/>
                <a:cs typeface="Times New Roman" pitchFamily="18" charset="0"/>
              </a:rPr>
              <a:t>lược</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nhưng</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khối</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quân</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cơ</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động</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mà</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địch</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tập</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trung</a:t>
            </a:r>
            <a:r>
              <a:rPr lang="en-US" sz="2400" b="1" dirty="0" smtClean="0">
                <a:solidFill>
                  <a:srgbClr val="0000FF"/>
                </a:solidFill>
                <a:latin typeface="Times New Roman" pitchFamily="18" charset="0"/>
                <a:ea typeface="Microsoft YaHei" charset="0"/>
                <a:cs typeface="Times New Roman" pitchFamily="18" charset="0"/>
              </a:rPr>
              <a:t> ở </a:t>
            </a:r>
            <a:r>
              <a:rPr lang="en-US" sz="2400" b="1" dirty="0" err="1" smtClean="0">
                <a:solidFill>
                  <a:srgbClr val="0000FF"/>
                </a:solidFill>
                <a:latin typeface="Times New Roman" pitchFamily="18" charset="0"/>
                <a:ea typeface="Microsoft YaHei" charset="0"/>
                <a:cs typeface="Times New Roman" pitchFamily="18" charset="0"/>
              </a:rPr>
              <a:t>đồng</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bằng</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Bắc</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Bộ</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đã</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buộc</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phải</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phân</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tán</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để</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đối</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phó</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với</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các</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cuộc</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tiến</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công</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của</a:t>
            </a:r>
            <a:r>
              <a:rPr lang="en-US" sz="2400" b="1" dirty="0" smtClean="0">
                <a:solidFill>
                  <a:srgbClr val="0000FF"/>
                </a:solidFill>
                <a:latin typeface="Times New Roman" pitchFamily="18" charset="0"/>
                <a:ea typeface="Microsoft YaHei" charset="0"/>
                <a:cs typeface="Times New Roman" pitchFamily="18" charset="0"/>
              </a:rPr>
              <a:t> ta, </a:t>
            </a:r>
            <a:r>
              <a:rPr lang="en-US" sz="2400" b="1" dirty="0" err="1" smtClean="0">
                <a:solidFill>
                  <a:srgbClr val="0000FF"/>
                </a:solidFill>
                <a:latin typeface="Times New Roman" pitchFamily="18" charset="0"/>
                <a:ea typeface="Microsoft YaHei" charset="0"/>
                <a:cs typeface="Times New Roman" pitchFamily="18" charset="0"/>
              </a:rPr>
              <a:t>có</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nghĩa</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là</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kế</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hoạch</a:t>
            </a:r>
            <a:r>
              <a:rPr lang="en-US" sz="2400" b="1" dirty="0" smtClean="0">
                <a:solidFill>
                  <a:srgbClr val="0000FF"/>
                </a:solidFill>
                <a:latin typeface="Times New Roman" pitchFamily="18" charset="0"/>
                <a:ea typeface="Microsoft YaHei" charset="0"/>
                <a:cs typeface="Times New Roman" pitchFamily="18" charset="0"/>
              </a:rPr>
              <a:t> Na-</a:t>
            </a:r>
            <a:r>
              <a:rPr lang="en-US" sz="2400" b="1" dirty="0" err="1" smtClean="0">
                <a:solidFill>
                  <a:srgbClr val="0000FF"/>
                </a:solidFill>
                <a:latin typeface="Times New Roman" pitchFamily="18" charset="0"/>
                <a:ea typeface="Microsoft YaHei" charset="0"/>
                <a:cs typeface="Times New Roman" pitchFamily="18" charset="0"/>
              </a:rPr>
              <a:t>va</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bước</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đầu</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đã</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bị</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phá</a:t>
            </a:r>
            <a:r>
              <a:rPr lang="en-US" sz="2400" b="1" dirty="0" smtClean="0">
                <a:solidFill>
                  <a:srgbClr val="0000FF"/>
                </a:solidFill>
                <a:latin typeface="Times New Roman" pitchFamily="18" charset="0"/>
                <a:ea typeface="Microsoft YaHei" charset="0"/>
                <a:cs typeface="Times New Roman" pitchFamily="18" charset="0"/>
              </a:rPr>
              <a:t> </a:t>
            </a:r>
            <a:r>
              <a:rPr lang="en-US" sz="2400" b="1" dirty="0" err="1" smtClean="0">
                <a:solidFill>
                  <a:srgbClr val="0000FF"/>
                </a:solidFill>
                <a:latin typeface="Times New Roman" pitchFamily="18" charset="0"/>
                <a:ea typeface="Microsoft YaHei" charset="0"/>
                <a:cs typeface="Times New Roman" pitchFamily="18" charset="0"/>
              </a:rPr>
              <a:t>sản</a:t>
            </a:r>
            <a:r>
              <a:rPr lang="en-US" sz="2400" b="1" dirty="0" smtClean="0">
                <a:solidFill>
                  <a:srgbClr val="0000FF"/>
                </a:solidFill>
                <a:latin typeface="Times New Roman" pitchFamily="18" charset="0"/>
                <a:ea typeface="Microsoft YaHei" charset="0"/>
                <a:cs typeface="Times New Roman" pitchFamily="18" charset="0"/>
              </a:rPr>
              <a:t>.</a:t>
            </a:r>
            <a:endParaRPr lang="en-US" sz="2800" b="1" dirty="0">
              <a:solidFill>
                <a:srgbClr val="FF0000"/>
              </a:solidFill>
              <a:latin typeface="Times New Roman" pitchFamily="18" charset="0"/>
              <a:ea typeface="Microsoft YaHei" charset="0"/>
              <a:cs typeface="Times New Roman" pitchFamily="18" charset="0"/>
            </a:endParaRPr>
          </a:p>
        </p:txBody>
      </p:sp>
    </p:spTree>
    <p:extLst>
      <p:ext uri="{BB962C8B-B14F-4D97-AF65-F5344CB8AC3E}">
        <p14:creationId xmlns:p14="http://schemas.microsoft.com/office/powerpoint/2010/main" val="2354190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repeatCount="indefinite" fill="hold" grpId="0" nodeType="clickEffect">
                                  <p:stCondLst>
                                    <p:cond delay="0"/>
                                  </p:stCondLst>
                                  <p:iterate type="lt">
                                    <p:tmPct val="0"/>
                                  </p:iterate>
                                  <p:childTnLst>
                                    <p:set>
                                      <p:cBhvr>
                                        <p:cTn id="6" dur="1" fill="hold">
                                          <p:stCondLst>
                                            <p:cond delay="0"/>
                                          </p:stCondLst>
                                        </p:cTn>
                                        <p:tgtEl>
                                          <p:spTgt spid="135"/>
                                        </p:tgtEl>
                                        <p:attrNameLst>
                                          <p:attrName>style.visibility</p:attrName>
                                        </p:attrNameLst>
                                      </p:cBhvr>
                                      <p:to>
                                        <p:strVal val="visible"/>
                                      </p:to>
                                    </p:set>
                                    <p:anim calcmode="lin" valueType="num">
                                      <p:cBhvr>
                                        <p:cTn id="7" dur="500" fill="hold"/>
                                        <p:tgtEl>
                                          <p:spTgt spid="135"/>
                                        </p:tgtEl>
                                        <p:attrNameLst>
                                          <p:attrName>ppt_w</p:attrName>
                                        </p:attrNameLst>
                                      </p:cBhvr>
                                      <p:tavLst>
                                        <p:tav tm="0">
                                          <p:val>
                                            <p:fltVal val="0"/>
                                          </p:val>
                                        </p:tav>
                                        <p:tav tm="100000">
                                          <p:val>
                                            <p:strVal val="#ppt_w"/>
                                          </p:val>
                                        </p:tav>
                                      </p:tavLst>
                                    </p:anim>
                                    <p:anim calcmode="lin" valueType="num">
                                      <p:cBhvr>
                                        <p:cTn id="8" dur="500" fill="hold"/>
                                        <p:tgtEl>
                                          <p:spTgt spid="135"/>
                                        </p:tgtEl>
                                        <p:attrNameLst>
                                          <p:attrName>ppt_h</p:attrName>
                                        </p:attrNameLst>
                                      </p:cBhvr>
                                      <p:tavLst>
                                        <p:tav tm="0">
                                          <p:val>
                                            <p:fltVal val="0"/>
                                          </p:val>
                                        </p:tav>
                                        <p:tav tm="100000">
                                          <p:val>
                                            <p:strVal val="#ppt_h"/>
                                          </p:val>
                                        </p:tav>
                                      </p:tavLst>
                                    </p:anim>
                                    <p:animEffect transition="in" filter="fade">
                                      <p:cBhvr>
                                        <p:cTn id="9" dur="500"/>
                                        <p:tgtEl>
                                          <p:spTgt spid="135"/>
                                        </p:tgtEl>
                                      </p:cBhvr>
                                    </p:animEffect>
                                  </p:childTnLst>
                                </p:cTn>
                              </p:par>
                              <p:par>
                                <p:cTn id="10" presetID="53" presetClass="entr" presetSubtype="0" repeatCount="indefinite" fill="hold" nodeType="withEffect">
                                  <p:stCondLst>
                                    <p:cond delay="0"/>
                                  </p:stCondLst>
                                  <p:iterate type="lt">
                                    <p:tmPct val="0"/>
                                  </p:iterate>
                                  <p:childTnLst>
                                    <p:set>
                                      <p:cBhvr>
                                        <p:cTn id="11" dur="1" fill="hold">
                                          <p:stCondLst>
                                            <p:cond delay="0"/>
                                          </p:stCondLst>
                                        </p:cTn>
                                        <p:tgtEl>
                                          <p:spTgt spid="93"/>
                                        </p:tgtEl>
                                        <p:attrNameLst>
                                          <p:attrName>style.visibility</p:attrName>
                                        </p:attrNameLst>
                                      </p:cBhvr>
                                      <p:to>
                                        <p:strVal val="visible"/>
                                      </p:to>
                                    </p:set>
                                    <p:anim calcmode="lin" valueType="num">
                                      <p:cBhvr>
                                        <p:cTn id="12" dur="500" fill="hold"/>
                                        <p:tgtEl>
                                          <p:spTgt spid="93"/>
                                        </p:tgtEl>
                                        <p:attrNameLst>
                                          <p:attrName>ppt_w</p:attrName>
                                        </p:attrNameLst>
                                      </p:cBhvr>
                                      <p:tavLst>
                                        <p:tav tm="0">
                                          <p:val>
                                            <p:fltVal val="0"/>
                                          </p:val>
                                        </p:tav>
                                        <p:tav tm="100000">
                                          <p:val>
                                            <p:strVal val="#ppt_w"/>
                                          </p:val>
                                        </p:tav>
                                      </p:tavLst>
                                    </p:anim>
                                    <p:anim calcmode="lin" valueType="num">
                                      <p:cBhvr>
                                        <p:cTn id="13" dur="500" fill="hold"/>
                                        <p:tgtEl>
                                          <p:spTgt spid="93"/>
                                        </p:tgtEl>
                                        <p:attrNameLst>
                                          <p:attrName>ppt_h</p:attrName>
                                        </p:attrNameLst>
                                      </p:cBhvr>
                                      <p:tavLst>
                                        <p:tav tm="0">
                                          <p:val>
                                            <p:fltVal val="0"/>
                                          </p:val>
                                        </p:tav>
                                        <p:tav tm="100000">
                                          <p:val>
                                            <p:strVal val="#ppt_h"/>
                                          </p:val>
                                        </p:tav>
                                      </p:tavLst>
                                    </p:anim>
                                    <p:animEffect transition="in" filter="fade">
                                      <p:cBhvr>
                                        <p:cTn id="14" dur="500"/>
                                        <p:tgtEl>
                                          <p:spTgt spid="93"/>
                                        </p:tgtEl>
                                      </p:cBhvr>
                                    </p:animEffect>
                                  </p:childTnLst>
                                </p:cTn>
                              </p:par>
                              <p:par>
                                <p:cTn id="15" presetID="53" presetClass="entr" presetSubtype="0" repeatCount="indefinite" fill="hold" grpId="0" nodeType="withEffect">
                                  <p:stCondLst>
                                    <p:cond delay="0"/>
                                  </p:stCondLst>
                                  <p:iterate type="lt">
                                    <p:tmPct val="0"/>
                                  </p:iterate>
                                  <p:childTnLst>
                                    <p:set>
                                      <p:cBhvr>
                                        <p:cTn id="16" dur="1" fill="hold">
                                          <p:stCondLst>
                                            <p:cond delay="0"/>
                                          </p:stCondLst>
                                        </p:cTn>
                                        <p:tgtEl>
                                          <p:spTgt spid="100"/>
                                        </p:tgtEl>
                                        <p:attrNameLst>
                                          <p:attrName>style.visibility</p:attrName>
                                        </p:attrNameLst>
                                      </p:cBhvr>
                                      <p:to>
                                        <p:strVal val="visible"/>
                                      </p:to>
                                    </p:set>
                                    <p:anim calcmode="lin" valueType="num">
                                      <p:cBhvr>
                                        <p:cTn id="17" dur="500" fill="hold"/>
                                        <p:tgtEl>
                                          <p:spTgt spid="100"/>
                                        </p:tgtEl>
                                        <p:attrNameLst>
                                          <p:attrName>ppt_w</p:attrName>
                                        </p:attrNameLst>
                                      </p:cBhvr>
                                      <p:tavLst>
                                        <p:tav tm="0">
                                          <p:val>
                                            <p:fltVal val="0"/>
                                          </p:val>
                                        </p:tav>
                                        <p:tav tm="100000">
                                          <p:val>
                                            <p:strVal val="#ppt_w"/>
                                          </p:val>
                                        </p:tav>
                                      </p:tavLst>
                                    </p:anim>
                                    <p:anim calcmode="lin" valueType="num">
                                      <p:cBhvr>
                                        <p:cTn id="18" dur="500" fill="hold"/>
                                        <p:tgtEl>
                                          <p:spTgt spid="100"/>
                                        </p:tgtEl>
                                        <p:attrNameLst>
                                          <p:attrName>ppt_h</p:attrName>
                                        </p:attrNameLst>
                                      </p:cBhvr>
                                      <p:tavLst>
                                        <p:tav tm="0">
                                          <p:val>
                                            <p:fltVal val="0"/>
                                          </p:val>
                                        </p:tav>
                                        <p:tav tm="100000">
                                          <p:val>
                                            <p:strVal val="#ppt_h"/>
                                          </p:val>
                                        </p:tav>
                                      </p:tavLst>
                                    </p:anim>
                                    <p:animEffect transition="in" filter="fade">
                                      <p:cBhvr>
                                        <p:cTn id="19" dur="500"/>
                                        <p:tgtEl>
                                          <p:spTgt spid="100"/>
                                        </p:tgtEl>
                                      </p:cBhvr>
                                    </p:animEffect>
                                  </p:childTnLst>
                                </p:cTn>
                              </p:par>
                              <p:par>
                                <p:cTn id="20" presetID="53" presetClass="entr" presetSubtype="0" repeatCount="indefinite" fill="hold" nodeType="withEffect">
                                  <p:stCondLst>
                                    <p:cond delay="0"/>
                                  </p:stCondLst>
                                  <p:iterate type="lt">
                                    <p:tmPct val="0"/>
                                  </p:iterate>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par>
                                <p:cTn id="25" presetID="53" presetClass="entr" presetSubtype="0" repeatCount="indefinite" fill="hold" grpId="0" nodeType="withEffect">
                                  <p:stCondLst>
                                    <p:cond delay="0"/>
                                  </p:stCondLst>
                                  <p:iterate type="lt">
                                    <p:tmPct val="0"/>
                                  </p:iterate>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par>
                                <p:cTn id="30" presetID="53" presetClass="entr" presetSubtype="0" repeatCount="indefinite" fill="hold" nodeType="withEffect">
                                  <p:stCondLst>
                                    <p:cond delay="0"/>
                                  </p:stCondLst>
                                  <p:iterate type="lt">
                                    <p:tmPct val="0"/>
                                  </p:iterate>
                                  <p:childTnLst>
                                    <p:set>
                                      <p:cBhvr>
                                        <p:cTn id="31" dur="1" fill="hold">
                                          <p:stCondLst>
                                            <p:cond delay="0"/>
                                          </p:stCondLst>
                                        </p:cTn>
                                        <p:tgtEl>
                                          <p:spTgt spid="143"/>
                                        </p:tgtEl>
                                        <p:attrNameLst>
                                          <p:attrName>style.visibility</p:attrName>
                                        </p:attrNameLst>
                                      </p:cBhvr>
                                      <p:to>
                                        <p:strVal val="visible"/>
                                      </p:to>
                                    </p:set>
                                    <p:anim calcmode="lin" valueType="num">
                                      <p:cBhvr>
                                        <p:cTn id="32" dur="500" fill="hold"/>
                                        <p:tgtEl>
                                          <p:spTgt spid="143"/>
                                        </p:tgtEl>
                                        <p:attrNameLst>
                                          <p:attrName>ppt_w</p:attrName>
                                        </p:attrNameLst>
                                      </p:cBhvr>
                                      <p:tavLst>
                                        <p:tav tm="0">
                                          <p:val>
                                            <p:fltVal val="0"/>
                                          </p:val>
                                        </p:tav>
                                        <p:tav tm="100000">
                                          <p:val>
                                            <p:strVal val="#ppt_w"/>
                                          </p:val>
                                        </p:tav>
                                      </p:tavLst>
                                    </p:anim>
                                    <p:anim calcmode="lin" valueType="num">
                                      <p:cBhvr>
                                        <p:cTn id="33" dur="500" fill="hold"/>
                                        <p:tgtEl>
                                          <p:spTgt spid="143"/>
                                        </p:tgtEl>
                                        <p:attrNameLst>
                                          <p:attrName>ppt_h</p:attrName>
                                        </p:attrNameLst>
                                      </p:cBhvr>
                                      <p:tavLst>
                                        <p:tav tm="0">
                                          <p:val>
                                            <p:fltVal val="0"/>
                                          </p:val>
                                        </p:tav>
                                        <p:tav tm="100000">
                                          <p:val>
                                            <p:strVal val="#ppt_h"/>
                                          </p:val>
                                        </p:tav>
                                      </p:tavLst>
                                    </p:anim>
                                    <p:animEffect transition="in" filter="fade">
                                      <p:cBhvr>
                                        <p:cTn id="34" dur="500"/>
                                        <p:tgtEl>
                                          <p:spTgt spid="143"/>
                                        </p:tgtEl>
                                      </p:cBhvr>
                                    </p:animEffect>
                                  </p:childTnLst>
                                </p:cTn>
                              </p:par>
                              <p:par>
                                <p:cTn id="35" presetID="53" presetClass="entr" presetSubtype="0" repeatCount="indefinite" fill="hold" grpId="0" nodeType="withEffect">
                                  <p:stCondLst>
                                    <p:cond delay="0"/>
                                  </p:stCondLst>
                                  <p:iterate type="lt">
                                    <p:tmPct val="0"/>
                                  </p:iterate>
                                  <p:childTnLst>
                                    <p:set>
                                      <p:cBhvr>
                                        <p:cTn id="36" dur="1" fill="hold">
                                          <p:stCondLst>
                                            <p:cond delay="0"/>
                                          </p:stCondLst>
                                        </p:cTn>
                                        <p:tgtEl>
                                          <p:spTgt spid="155"/>
                                        </p:tgtEl>
                                        <p:attrNameLst>
                                          <p:attrName>style.visibility</p:attrName>
                                        </p:attrNameLst>
                                      </p:cBhvr>
                                      <p:to>
                                        <p:strVal val="visible"/>
                                      </p:to>
                                    </p:set>
                                    <p:anim calcmode="lin" valueType="num">
                                      <p:cBhvr>
                                        <p:cTn id="37" dur="500" fill="hold"/>
                                        <p:tgtEl>
                                          <p:spTgt spid="155"/>
                                        </p:tgtEl>
                                        <p:attrNameLst>
                                          <p:attrName>ppt_w</p:attrName>
                                        </p:attrNameLst>
                                      </p:cBhvr>
                                      <p:tavLst>
                                        <p:tav tm="0">
                                          <p:val>
                                            <p:fltVal val="0"/>
                                          </p:val>
                                        </p:tav>
                                        <p:tav tm="100000">
                                          <p:val>
                                            <p:strVal val="#ppt_w"/>
                                          </p:val>
                                        </p:tav>
                                      </p:tavLst>
                                    </p:anim>
                                    <p:anim calcmode="lin" valueType="num">
                                      <p:cBhvr>
                                        <p:cTn id="38" dur="500" fill="hold"/>
                                        <p:tgtEl>
                                          <p:spTgt spid="155"/>
                                        </p:tgtEl>
                                        <p:attrNameLst>
                                          <p:attrName>ppt_h</p:attrName>
                                        </p:attrNameLst>
                                      </p:cBhvr>
                                      <p:tavLst>
                                        <p:tav tm="0">
                                          <p:val>
                                            <p:fltVal val="0"/>
                                          </p:val>
                                        </p:tav>
                                        <p:tav tm="100000">
                                          <p:val>
                                            <p:strVal val="#ppt_h"/>
                                          </p:val>
                                        </p:tav>
                                      </p:tavLst>
                                    </p:anim>
                                    <p:animEffect transition="in" filter="fade">
                                      <p:cBhvr>
                                        <p:cTn id="39" dur="500"/>
                                        <p:tgtEl>
                                          <p:spTgt spid="155"/>
                                        </p:tgtEl>
                                      </p:cBhvr>
                                    </p:animEffect>
                                  </p:childTnLst>
                                </p:cTn>
                              </p:par>
                              <p:par>
                                <p:cTn id="40" presetID="53" presetClass="entr" presetSubtype="0" repeatCount="indefinite" fill="hold" nodeType="withEffect">
                                  <p:stCondLst>
                                    <p:cond delay="0"/>
                                  </p:stCondLst>
                                  <p:iterate type="lt">
                                    <p:tmPct val="0"/>
                                  </p:iterate>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par>
                                <p:cTn id="45" presetID="53" presetClass="entr" presetSubtype="0" repeatCount="indefinite" fill="hold" grpId="0" nodeType="withEffect">
                                  <p:stCondLst>
                                    <p:cond delay="0"/>
                                  </p:stCondLst>
                                  <p:iterate type="lt">
                                    <p:tmPct val="0"/>
                                  </p:iterate>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xit" presetSubtype="32" fill="hold" nodeType="clickEffect">
                                  <p:stCondLst>
                                    <p:cond delay="0"/>
                                  </p:stCondLst>
                                  <p:childTnLst>
                                    <p:anim calcmode="lin" valueType="num">
                                      <p:cBhvr>
                                        <p:cTn id="59" dur="500"/>
                                        <p:tgtEl>
                                          <p:spTgt spid="43094"/>
                                        </p:tgtEl>
                                        <p:attrNameLst>
                                          <p:attrName>ppt_w</p:attrName>
                                        </p:attrNameLst>
                                      </p:cBhvr>
                                      <p:tavLst>
                                        <p:tav tm="0">
                                          <p:val>
                                            <p:strVal val="ppt_w"/>
                                          </p:val>
                                        </p:tav>
                                        <p:tav tm="100000">
                                          <p:val>
                                            <p:fltVal val="0"/>
                                          </p:val>
                                        </p:tav>
                                      </p:tavLst>
                                    </p:anim>
                                    <p:anim calcmode="lin" valueType="num">
                                      <p:cBhvr>
                                        <p:cTn id="60" dur="500"/>
                                        <p:tgtEl>
                                          <p:spTgt spid="43094"/>
                                        </p:tgtEl>
                                        <p:attrNameLst>
                                          <p:attrName>ppt_h</p:attrName>
                                        </p:attrNameLst>
                                      </p:cBhvr>
                                      <p:tavLst>
                                        <p:tav tm="0">
                                          <p:val>
                                            <p:strVal val="ppt_h"/>
                                          </p:val>
                                        </p:tav>
                                        <p:tav tm="100000">
                                          <p:val>
                                            <p:fltVal val="0"/>
                                          </p:val>
                                        </p:tav>
                                      </p:tavLst>
                                    </p:anim>
                                    <p:set>
                                      <p:cBhvr>
                                        <p:cTn id="61" dur="1" fill="hold">
                                          <p:stCondLst>
                                            <p:cond delay="499"/>
                                          </p:stCondLst>
                                        </p:cTn>
                                        <p:tgtEl>
                                          <p:spTgt spid="43094"/>
                                        </p:tgtEl>
                                        <p:attrNameLst>
                                          <p:attrName>style.visibility</p:attrName>
                                        </p:attrNameLst>
                                      </p:cBhvr>
                                      <p:to>
                                        <p:strVal val="hidden"/>
                                      </p:to>
                                    </p:set>
                                  </p:childTnLst>
                                </p:cTn>
                              </p:par>
                              <p:par>
                                <p:cTn id="62" presetID="23" presetClass="exit" presetSubtype="32" fill="hold" grpId="0" nodeType="withEffect">
                                  <p:stCondLst>
                                    <p:cond delay="0"/>
                                  </p:stCondLst>
                                  <p:childTnLst>
                                    <p:anim calcmode="lin" valueType="num">
                                      <p:cBhvr>
                                        <p:cTn id="63" dur="500"/>
                                        <p:tgtEl>
                                          <p:spTgt spid="15364"/>
                                        </p:tgtEl>
                                        <p:attrNameLst>
                                          <p:attrName>ppt_w</p:attrName>
                                        </p:attrNameLst>
                                      </p:cBhvr>
                                      <p:tavLst>
                                        <p:tav tm="0">
                                          <p:val>
                                            <p:strVal val="ppt_w"/>
                                          </p:val>
                                        </p:tav>
                                        <p:tav tm="100000">
                                          <p:val>
                                            <p:fltVal val="0"/>
                                          </p:val>
                                        </p:tav>
                                      </p:tavLst>
                                    </p:anim>
                                    <p:anim calcmode="lin" valueType="num">
                                      <p:cBhvr>
                                        <p:cTn id="64" dur="500"/>
                                        <p:tgtEl>
                                          <p:spTgt spid="15364"/>
                                        </p:tgtEl>
                                        <p:attrNameLst>
                                          <p:attrName>ppt_h</p:attrName>
                                        </p:attrNameLst>
                                      </p:cBhvr>
                                      <p:tavLst>
                                        <p:tav tm="0">
                                          <p:val>
                                            <p:strVal val="ppt_h"/>
                                          </p:val>
                                        </p:tav>
                                        <p:tav tm="100000">
                                          <p:val>
                                            <p:fltVal val="0"/>
                                          </p:val>
                                        </p:tav>
                                      </p:tavLst>
                                    </p:anim>
                                    <p:set>
                                      <p:cBhvr>
                                        <p:cTn id="65" dur="1" fill="hold">
                                          <p:stCondLst>
                                            <p:cond delay="499"/>
                                          </p:stCondLst>
                                        </p:cTn>
                                        <p:tgtEl>
                                          <p:spTgt spid="15364"/>
                                        </p:tgtEl>
                                        <p:attrNameLst>
                                          <p:attrName>style.visibility</p:attrName>
                                        </p:attrNameLst>
                                      </p:cBhvr>
                                      <p:to>
                                        <p:strVal val="hidden"/>
                                      </p:to>
                                    </p:set>
                                  </p:childTnLst>
                                </p:cTn>
                              </p:par>
                              <p:par>
                                <p:cTn id="66" presetID="23" presetClass="exit" presetSubtype="32" fill="hold" grpId="0" nodeType="withEffect">
                                  <p:stCondLst>
                                    <p:cond delay="0"/>
                                  </p:stCondLst>
                                  <p:childTnLst>
                                    <p:anim calcmode="lin" valueType="num">
                                      <p:cBhvr>
                                        <p:cTn id="67" dur="500"/>
                                        <p:tgtEl>
                                          <p:spTgt spid="43105"/>
                                        </p:tgtEl>
                                        <p:attrNameLst>
                                          <p:attrName>ppt_w</p:attrName>
                                        </p:attrNameLst>
                                      </p:cBhvr>
                                      <p:tavLst>
                                        <p:tav tm="0">
                                          <p:val>
                                            <p:strVal val="ppt_w"/>
                                          </p:val>
                                        </p:tav>
                                        <p:tav tm="100000">
                                          <p:val>
                                            <p:fltVal val="0"/>
                                          </p:val>
                                        </p:tav>
                                      </p:tavLst>
                                    </p:anim>
                                    <p:anim calcmode="lin" valueType="num">
                                      <p:cBhvr>
                                        <p:cTn id="68" dur="500"/>
                                        <p:tgtEl>
                                          <p:spTgt spid="43105"/>
                                        </p:tgtEl>
                                        <p:attrNameLst>
                                          <p:attrName>ppt_h</p:attrName>
                                        </p:attrNameLst>
                                      </p:cBhvr>
                                      <p:tavLst>
                                        <p:tav tm="0">
                                          <p:val>
                                            <p:strVal val="ppt_h"/>
                                          </p:val>
                                        </p:tav>
                                        <p:tav tm="100000">
                                          <p:val>
                                            <p:fltVal val="0"/>
                                          </p:val>
                                        </p:tav>
                                      </p:tavLst>
                                    </p:anim>
                                    <p:set>
                                      <p:cBhvr>
                                        <p:cTn id="69" dur="1" fill="hold">
                                          <p:stCondLst>
                                            <p:cond delay="499"/>
                                          </p:stCondLst>
                                        </p:cTn>
                                        <p:tgtEl>
                                          <p:spTgt spid="43105"/>
                                        </p:tgtEl>
                                        <p:attrNameLst>
                                          <p:attrName>style.visibility</p:attrName>
                                        </p:attrNameLst>
                                      </p:cBhvr>
                                      <p:to>
                                        <p:strVal val="hidden"/>
                                      </p:to>
                                    </p:set>
                                  </p:childTnLst>
                                </p:cTn>
                              </p:par>
                              <p:par>
                                <p:cTn id="70" presetID="23" presetClass="exit" presetSubtype="32" fill="hold" grpId="0" nodeType="withEffect">
                                  <p:stCondLst>
                                    <p:cond delay="0"/>
                                  </p:stCondLst>
                                  <p:childTnLst>
                                    <p:anim calcmode="lin" valueType="num">
                                      <p:cBhvr>
                                        <p:cTn id="71" dur="500"/>
                                        <p:tgtEl>
                                          <p:spTgt spid="43106"/>
                                        </p:tgtEl>
                                        <p:attrNameLst>
                                          <p:attrName>ppt_w</p:attrName>
                                        </p:attrNameLst>
                                      </p:cBhvr>
                                      <p:tavLst>
                                        <p:tav tm="0">
                                          <p:val>
                                            <p:strVal val="ppt_w"/>
                                          </p:val>
                                        </p:tav>
                                        <p:tav tm="100000">
                                          <p:val>
                                            <p:fltVal val="0"/>
                                          </p:val>
                                        </p:tav>
                                      </p:tavLst>
                                    </p:anim>
                                    <p:anim calcmode="lin" valueType="num">
                                      <p:cBhvr>
                                        <p:cTn id="72" dur="500"/>
                                        <p:tgtEl>
                                          <p:spTgt spid="43106"/>
                                        </p:tgtEl>
                                        <p:attrNameLst>
                                          <p:attrName>ppt_h</p:attrName>
                                        </p:attrNameLst>
                                      </p:cBhvr>
                                      <p:tavLst>
                                        <p:tav tm="0">
                                          <p:val>
                                            <p:strVal val="ppt_h"/>
                                          </p:val>
                                        </p:tav>
                                        <p:tav tm="100000">
                                          <p:val>
                                            <p:fltVal val="0"/>
                                          </p:val>
                                        </p:tav>
                                      </p:tavLst>
                                    </p:anim>
                                    <p:set>
                                      <p:cBhvr>
                                        <p:cTn id="73" dur="1" fill="hold">
                                          <p:stCondLst>
                                            <p:cond delay="499"/>
                                          </p:stCondLst>
                                        </p:cTn>
                                        <p:tgtEl>
                                          <p:spTgt spid="43106"/>
                                        </p:tgtEl>
                                        <p:attrNameLst>
                                          <p:attrName>style.visibility</p:attrName>
                                        </p:attrNameLst>
                                      </p:cBhvr>
                                      <p:to>
                                        <p:strVal val="hidden"/>
                                      </p:to>
                                    </p:set>
                                  </p:childTnLst>
                                </p:cTn>
                              </p:par>
                              <p:par>
                                <p:cTn id="74" presetID="23" presetClass="exit" presetSubtype="32" fill="hold" grpId="0" nodeType="withEffect">
                                  <p:stCondLst>
                                    <p:cond delay="0"/>
                                  </p:stCondLst>
                                  <p:childTnLst>
                                    <p:anim calcmode="lin" valueType="num">
                                      <p:cBhvr>
                                        <p:cTn id="75" dur="500"/>
                                        <p:tgtEl>
                                          <p:spTgt spid="43107"/>
                                        </p:tgtEl>
                                        <p:attrNameLst>
                                          <p:attrName>ppt_w</p:attrName>
                                        </p:attrNameLst>
                                      </p:cBhvr>
                                      <p:tavLst>
                                        <p:tav tm="0">
                                          <p:val>
                                            <p:strVal val="ppt_w"/>
                                          </p:val>
                                        </p:tav>
                                        <p:tav tm="100000">
                                          <p:val>
                                            <p:fltVal val="0"/>
                                          </p:val>
                                        </p:tav>
                                      </p:tavLst>
                                    </p:anim>
                                    <p:anim calcmode="lin" valueType="num">
                                      <p:cBhvr>
                                        <p:cTn id="76" dur="500"/>
                                        <p:tgtEl>
                                          <p:spTgt spid="43107"/>
                                        </p:tgtEl>
                                        <p:attrNameLst>
                                          <p:attrName>ppt_h</p:attrName>
                                        </p:attrNameLst>
                                      </p:cBhvr>
                                      <p:tavLst>
                                        <p:tav tm="0">
                                          <p:val>
                                            <p:strVal val="ppt_h"/>
                                          </p:val>
                                        </p:tav>
                                        <p:tav tm="100000">
                                          <p:val>
                                            <p:fltVal val="0"/>
                                          </p:val>
                                        </p:tav>
                                      </p:tavLst>
                                    </p:anim>
                                    <p:set>
                                      <p:cBhvr>
                                        <p:cTn id="77" dur="1" fill="hold">
                                          <p:stCondLst>
                                            <p:cond delay="499"/>
                                          </p:stCondLst>
                                        </p:cTn>
                                        <p:tgtEl>
                                          <p:spTgt spid="43107"/>
                                        </p:tgtEl>
                                        <p:attrNameLst>
                                          <p:attrName>style.visibility</p:attrName>
                                        </p:attrNameLst>
                                      </p:cBhvr>
                                      <p:to>
                                        <p:strVal val="hidden"/>
                                      </p:to>
                                    </p:set>
                                  </p:childTnLst>
                                </p:cTn>
                              </p:par>
                              <p:par>
                                <p:cTn id="78" presetID="23" presetClass="exit" presetSubtype="32" fill="hold" grpId="0" nodeType="withEffect">
                                  <p:stCondLst>
                                    <p:cond delay="0"/>
                                  </p:stCondLst>
                                  <p:childTnLst>
                                    <p:anim calcmode="lin" valueType="num">
                                      <p:cBhvr>
                                        <p:cTn id="79" dur="500"/>
                                        <p:tgtEl>
                                          <p:spTgt spid="43108"/>
                                        </p:tgtEl>
                                        <p:attrNameLst>
                                          <p:attrName>ppt_w</p:attrName>
                                        </p:attrNameLst>
                                      </p:cBhvr>
                                      <p:tavLst>
                                        <p:tav tm="0">
                                          <p:val>
                                            <p:strVal val="ppt_w"/>
                                          </p:val>
                                        </p:tav>
                                        <p:tav tm="100000">
                                          <p:val>
                                            <p:fltVal val="0"/>
                                          </p:val>
                                        </p:tav>
                                      </p:tavLst>
                                    </p:anim>
                                    <p:anim calcmode="lin" valueType="num">
                                      <p:cBhvr>
                                        <p:cTn id="80" dur="500"/>
                                        <p:tgtEl>
                                          <p:spTgt spid="43108"/>
                                        </p:tgtEl>
                                        <p:attrNameLst>
                                          <p:attrName>ppt_h</p:attrName>
                                        </p:attrNameLst>
                                      </p:cBhvr>
                                      <p:tavLst>
                                        <p:tav tm="0">
                                          <p:val>
                                            <p:strVal val="ppt_h"/>
                                          </p:val>
                                        </p:tav>
                                        <p:tav tm="100000">
                                          <p:val>
                                            <p:fltVal val="0"/>
                                          </p:val>
                                        </p:tav>
                                      </p:tavLst>
                                    </p:anim>
                                    <p:set>
                                      <p:cBhvr>
                                        <p:cTn id="81" dur="1" fill="hold">
                                          <p:stCondLst>
                                            <p:cond delay="499"/>
                                          </p:stCondLst>
                                        </p:cTn>
                                        <p:tgtEl>
                                          <p:spTgt spid="43108"/>
                                        </p:tgtEl>
                                        <p:attrNameLst>
                                          <p:attrName>style.visibility</p:attrName>
                                        </p:attrNameLst>
                                      </p:cBhvr>
                                      <p:to>
                                        <p:strVal val="hidden"/>
                                      </p:to>
                                    </p:set>
                                  </p:childTnLst>
                                </p:cTn>
                              </p:par>
                              <p:par>
                                <p:cTn id="82" presetID="23" presetClass="exit" presetSubtype="32" fill="hold" grpId="0" nodeType="withEffect">
                                  <p:stCondLst>
                                    <p:cond delay="0"/>
                                  </p:stCondLst>
                                  <p:childTnLst>
                                    <p:anim calcmode="lin" valueType="num">
                                      <p:cBhvr>
                                        <p:cTn id="83" dur="500"/>
                                        <p:tgtEl>
                                          <p:spTgt spid="43109"/>
                                        </p:tgtEl>
                                        <p:attrNameLst>
                                          <p:attrName>ppt_w</p:attrName>
                                        </p:attrNameLst>
                                      </p:cBhvr>
                                      <p:tavLst>
                                        <p:tav tm="0">
                                          <p:val>
                                            <p:strVal val="ppt_w"/>
                                          </p:val>
                                        </p:tav>
                                        <p:tav tm="100000">
                                          <p:val>
                                            <p:fltVal val="0"/>
                                          </p:val>
                                        </p:tav>
                                      </p:tavLst>
                                    </p:anim>
                                    <p:anim calcmode="lin" valueType="num">
                                      <p:cBhvr>
                                        <p:cTn id="84" dur="500"/>
                                        <p:tgtEl>
                                          <p:spTgt spid="43109"/>
                                        </p:tgtEl>
                                        <p:attrNameLst>
                                          <p:attrName>ppt_h</p:attrName>
                                        </p:attrNameLst>
                                      </p:cBhvr>
                                      <p:tavLst>
                                        <p:tav tm="0">
                                          <p:val>
                                            <p:strVal val="ppt_h"/>
                                          </p:val>
                                        </p:tav>
                                        <p:tav tm="100000">
                                          <p:val>
                                            <p:fltVal val="0"/>
                                          </p:val>
                                        </p:tav>
                                      </p:tavLst>
                                    </p:anim>
                                    <p:set>
                                      <p:cBhvr>
                                        <p:cTn id="85" dur="1" fill="hold">
                                          <p:stCondLst>
                                            <p:cond delay="499"/>
                                          </p:stCondLst>
                                        </p:cTn>
                                        <p:tgtEl>
                                          <p:spTgt spid="43109"/>
                                        </p:tgtEl>
                                        <p:attrNameLst>
                                          <p:attrName>style.visibility</p:attrName>
                                        </p:attrNameLst>
                                      </p:cBhvr>
                                      <p:to>
                                        <p:strVal val="hidden"/>
                                      </p:to>
                                    </p:set>
                                  </p:childTnLst>
                                </p:cTn>
                              </p:par>
                              <p:par>
                                <p:cTn id="86" presetID="23" presetClass="exit" presetSubtype="32" fill="hold" grpId="0" nodeType="withEffect">
                                  <p:stCondLst>
                                    <p:cond delay="0"/>
                                  </p:stCondLst>
                                  <p:childTnLst>
                                    <p:anim calcmode="lin" valueType="num">
                                      <p:cBhvr>
                                        <p:cTn id="87" dur="500"/>
                                        <p:tgtEl>
                                          <p:spTgt spid="43117"/>
                                        </p:tgtEl>
                                        <p:attrNameLst>
                                          <p:attrName>ppt_w</p:attrName>
                                        </p:attrNameLst>
                                      </p:cBhvr>
                                      <p:tavLst>
                                        <p:tav tm="0">
                                          <p:val>
                                            <p:strVal val="ppt_w"/>
                                          </p:val>
                                        </p:tav>
                                        <p:tav tm="100000">
                                          <p:val>
                                            <p:fltVal val="0"/>
                                          </p:val>
                                        </p:tav>
                                      </p:tavLst>
                                    </p:anim>
                                    <p:anim calcmode="lin" valueType="num">
                                      <p:cBhvr>
                                        <p:cTn id="88" dur="500"/>
                                        <p:tgtEl>
                                          <p:spTgt spid="43117"/>
                                        </p:tgtEl>
                                        <p:attrNameLst>
                                          <p:attrName>ppt_h</p:attrName>
                                        </p:attrNameLst>
                                      </p:cBhvr>
                                      <p:tavLst>
                                        <p:tav tm="0">
                                          <p:val>
                                            <p:strVal val="ppt_h"/>
                                          </p:val>
                                        </p:tav>
                                        <p:tav tm="100000">
                                          <p:val>
                                            <p:fltVal val="0"/>
                                          </p:val>
                                        </p:tav>
                                      </p:tavLst>
                                    </p:anim>
                                    <p:set>
                                      <p:cBhvr>
                                        <p:cTn id="89" dur="1" fill="hold">
                                          <p:stCondLst>
                                            <p:cond delay="499"/>
                                          </p:stCondLst>
                                        </p:cTn>
                                        <p:tgtEl>
                                          <p:spTgt spid="43117"/>
                                        </p:tgtEl>
                                        <p:attrNameLst>
                                          <p:attrName>style.visibility</p:attrName>
                                        </p:attrNameLst>
                                      </p:cBhvr>
                                      <p:to>
                                        <p:strVal val="hidden"/>
                                      </p:to>
                                    </p:set>
                                  </p:childTnLst>
                                </p:cTn>
                              </p:par>
                              <p:par>
                                <p:cTn id="90" presetID="23" presetClass="exit" presetSubtype="32" fill="hold" grpId="0" nodeType="withEffect">
                                  <p:stCondLst>
                                    <p:cond delay="0"/>
                                  </p:stCondLst>
                                  <p:childTnLst>
                                    <p:anim calcmode="lin" valueType="num">
                                      <p:cBhvr>
                                        <p:cTn id="91" dur="500"/>
                                        <p:tgtEl>
                                          <p:spTgt spid="43123"/>
                                        </p:tgtEl>
                                        <p:attrNameLst>
                                          <p:attrName>ppt_w</p:attrName>
                                        </p:attrNameLst>
                                      </p:cBhvr>
                                      <p:tavLst>
                                        <p:tav tm="0">
                                          <p:val>
                                            <p:strVal val="ppt_w"/>
                                          </p:val>
                                        </p:tav>
                                        <p:tav tm="100000">
                                          <p:val>
                                            <p:fltVal val="0"/>
                                          </p:val>
                                        </p:tav>
                                      </p:tavLst>
                                    </p:anim>
                                    <p:anim calcmode="lin" valueType="num">
                                      <p:cBhvr>
                                        <p:cTn id="92" dur="500"/>
                                        <p:tgtEl>
                                          <p:spTgt spid="43123"/>
                                        </p:tgtEl>
                                        <p:attrNameLst>
                                          <p:attrName>ppt_h</p:attrName>
                                        </p:attrNameLst>
                                      </p:cBhvr>
                                      <p:tavLst>
                                        <p:tav tm="0">
                                          <p:val>
                                            <p:strVal val="ppt_h"/>
                                          </p:val>
                                        </p:tav>
                                        <p:tav tm="100000">
                                          <p:val>
                                            <p:fltVal val="0"/>
                                          </p:val>
                                        </p:tav>
                                      </p:tavLst>
                                    </p:anim>
                                    <p:set>
                                      <p:cBhvr>
                                        <p:cTn id="93" dur="1" fill="hold">
                                          <p:stCondLst>
                                            <p:cond delay="499"/>
                                          </p:stCondLst>
                                        </p:cTn>
                                        <p:tgtEl>
                                          <p:spTgt spid="43123"/>
                                        </p:tgtEl>
                                        <p:attrNameLst>
                                          <p:attrName>style.visibility</p:attrName>
                                        </p:attrNameLst>
                                      </p:cBhvr>
                                      <p:to>
                                        <p:strVal val="hidden"/>
                                      </p:to>
                                    </p:set>
                                  </p:childTnLst>
                                </p:cTn>
                              </p:par>
                              <p:par>
                                <p:cTn id="94" presetID="23" presetClass="exit" presetSubtype="32" fill="hold" grpId="0" nodeType="withEffect">
                                  <p:stCondLst>
                                    <p:cond delay="0"/>
                                  </p:stCondLst>
                                  <p:childTnLst>
                                    <p:anim calcmode="lin" valueType="num">
                                      <p:cBhvr>
                                        <p:cTn id="95" dur="500"/>
                                        <p:tgtEl>
                                          <p:spTgt spid="43125"/>
                                        </p:tgtEl>
                                        <p:attrNameLst>
                                          <p:attrName>ppt_w</p:attrName>
                                        </p:attrNameLst>
                                      </p:cBhvr>
                                      <p:tavLst>
                                        <p:tav tm="0">
                                          <p:val>
                                            <p:strVal val="ppt_w"/>
                                          </p:val>
                                        </p:tav>
                                        <p:tav tm="100000">
                                          <p:val>
                                            <p:fltVal val="0"/>
                                          </p:val>
                                        </p:tav>
                                      </p:tavLst>
                                    </p:anim>
                                    <p:anim calcmode="lin" valueType="num">
                                      <p:cBhvr>
                                        <p:cTn id="96" dur="500"/>
                                        <p:tgtEl>
                                          <p:spTgt spid="43125"/>
                                        </p:tgtEl>
                                        <p:attrNameLst>
                                          <p:attrName>ppt_h</p:attrName>
                                        </p:attrNameLst>
                                      </p:cBhvr>
                                      <p:tavLst>
                                        <p:tav tm="0">
                                          <p:val>
                                            <p:strVal val="ppt_h"/>
                                          </p:val>
                                        </p:tav>
                                        <p:tav tm="100000">
                                          <p:val>
                                            <p:fltVal val="0"/>
                                          </p:val>
                                        </p:tav>
                                      </p:tavLst>
                                    </p:anim>
                                    <p:set>
                                      <p:cBhvr>
                                        <p:cTn id="97" dur="1" fill="hold">
                                          <p:stCondLst>
                                            <p:cond delay="499"/>
                                          </p:stCondLst>
                                        </p:cTn>
                                        <p:tgtEl>
                                          <p:spTgt spid="43125"/>
                                        </p:tgtEl>
                                        <p:attrNameLst>
                                          <p:attrName>style.visibility</p:attrName>
                                        </p:attrNameLst>
                                      </p:cBhvr>
                                      <p:to>
                                        <p:strVal val="hidden"/>
                                      </p:to>
                                    </p:set>
                                  </p:childTnLst>
                                </p:cTn>
                              </p:par>
                              <p:par>
                                <p:cTn id="98" presetID="23" presetClass="exit" presetSubtype="32" fill="hold" grpId="0" nodeType="withEffect">
                                  <p:stCondLst>
                                    <p:cond delay="0"/>
                                  </p:stCondLst>
                                  <p:childTnLst>
                                    <p:anim calcmode="lin" valueType="num">
                                      <p:cBhvr>
                                        <p:cTn id="99" dur="500"/>
                                        <p:tgtEl>
                                          <p:spTgt spid="43138"/>
                                        </p:tgtEl>
                                        <p:attrNameLst>
                                          <p:attrName>ppt_w</p:attrName>
                                        </p:attrNameLst>
                                      </p:cBhvr>
                                      <p:tavLst>
                                        <p:tav tm="0">
                                          <p:val>
                                            <p:strVal val="ppt_w"/>
                                          </p:val>
                                        </p:tav>
                                        <p:tav tm="100000">
                                          <p:val>
                                            <p:fltVal val="0"/>
                                          </p:val>
                                        </p:tav>
                                      </p:tavLst>
                                    </p:anim>
                                    <p:anim calcmode="lin" valueType="num">
                                      <p:cBhvr>
                                        <p:cTn id="100" dur="500"/>
                                        <p:tgtEl>
                                          <p:spTgt spid="43138"/>
                                        </p:tgtEl>
                                        <p:attrNameLst>
                                          <p:attrName>ppt_h</p:attrName>
                                        </p:attrNameLst>
                                      </p:cBhvr>
                                      <p:tavLst>
                                        <p:tav tm="0">
                                          <p:val>
                                            <p:strVal val="ppt_h"/>
                                          </p:val>
                                        </p:tav>
                                        <p:tav tm="100000">
                                          <p:val>
                                            <p:fltVal val="0"/>
                                          </p:val>
                                        </p:tav>
                                      </p:tavLst>
                                    </p:anim>
                                    <p:set>
                                      <p:cBhvr>
                                        <p:cTn id="101" dur="1" fill="hold">
                                          <p:stCondLst>
                                            <p:cond delay="499"/>
                                          </p:stCondLst>
                                        </p:cTn>
                                        <p:tgtEl>
                                          <p:spTgt spid="43138"/>
                                        </p:tgtEl>
                                        <p:attrNameLst>
                                          <p:attrName>style.visibility</p:attrName>
                                        </p:attrNameLst>
                                      </p:cBhvr>
                                      <p:to>
                                        <p:strVal val="hidden"/>
                                      </p:to>
                                    </p:set>
                                  </p:childTnLst>
                                </p:cTn>
                              </p:par>
                              <p:par>
                                <p:cTn id="102" presetID="23" presetClass="exit" presetSubtype="32" fill="hold" grpId="0" nodeType="withEffect">
                                  <p:stCondLst>
                                    <p:cond delay="0"/>
                                  </p:stCondLst>
                                  <p:childTnLst>
                                    <p:anim calcmode="lin" valueType="num">
                                      <p:cBhvr>
                                        <p:cTn id="103" dur="500"/>
                                        <p:tgtEl>
                                          <p:spTgt spid="43142"/>
                                        </p:tgtEl>
                                        <p:attrNameLst>
                                          <p:attrName>ppt_w</p:attrName>
                                        </p:attrNameLst>
                                      </p:cBhvr>
                                      <p:tavLst>
                                        <p:tav tm="0">
                                          <p:val>
                                            <p:strVal val="ppt_w"/>
                                          </p:val>
                                        </p:tav>
                                        <p:tav tm="100000">
                                          <p:val>
                                            <p:fltVal val="0"/>
                                          </p:val>
                                        </p:tav>
                                      </p:tavLst>
                                    </p:anim>
                                    <p:anim calcmode="lin" valueType="num">
                                      <p:cBhvr>
                                        <p:cTn id="104" dur="500"/>
                                        <p:tgtEl>
                                          <p:spTgt spid="43142"/>
                                        </p:tgtEl>
                                        <p:attrNameLst>
                                          <p:attrName>ppt_h</p:attrName>
                                        </p:attrNameLst>
                                      </p:cBhvr>
                                      <p:tavLst>
                                        <p:tav tm="0">
                                          <p:val>
                                            <p:strVal val="ppt_h"/>
                                          </p:val>
                                        </p:tav>
                                        <p:tav tm="100000">
                                          <p:val>
                                            <p:fltVal val="0"/>
                                          </p:val>
                                        </p:tav>
                                      </p:tavLst>
                                    </p:anim>
                                    <p:set>
                                      <p:cBhvr>
                                        <p:cTn id="105" dur="1" fill="hold">
                                          <p:stCondLst>
                                            <p:cond delay="499"/>
                                          </p:stCondLst>
                                        </p:cTn>
                                        <p:tgtEl>
                                          <p:spTgt spid="43142"/>
                                        </p:tgtEl>
                                        <p:attrNameLst>
                                          <p:attrName>style.visibility</p:attrName>
                                        </p:attrNameLst>
                                      </p:cBhvr>
                                      <p:to>
                                        <p:strVal val="hidden"/>
                                      </p:to>
                                    </p:set>
                                  </p:childTnLst>
                                </p:cTn>
                              </p:par>
                              <p:par>
                                <p:cTn id="106" presetID="23" presetClass="exit" presetSubtype="32" fill="hold" grpId="0" nodeType="withEffect">
                                  <p:stCondLst>
                                    <p:cond delay="0"/>
                                  </p:stCondLst>
                                  <p:childTnLst>
                                    <p:anim calcmode="lin" valueType="num">
                                      <p:cBhvr>
                                        <p:cTn id="107" dur="500"/>
                                        <p:tgtEl>
                                          <p:spTgt spid="43143"/>
                                        </p:tgtEl>
                                        <p:attrNameLst>
                                          <p:attrName>ppt_w</p:attrName>
                                        </p:attrNameLst>
                                      </p:cBhvr>
                                      <p:tavLst>
                                        <p:tav tm="0">
                                          <p:val>
                                            <p:strVal val="ppt_w"/>
                                          </p:val>
                                        </p:tav>
                                        <p:tav tm="100000">
                                          <p:val>
                                            <p:fltVal val="0"/>
                                          </p:val>
                                        </p:tav>
                                      </p:tavLst>
                                    </p:anim>
                                    <p:anim calcmode="lin" valueType="num">
                                      <p:cBhvr>
                                        <p:cTn id="108" dur="500"/>
                                        <p:tgtEl>
                                          <p:spTgt spid="43143"/>
                                        </p:tgtEl>
                                        <p:attrNameLst>
                                          <p:attrName>ppt_h</p:attrName>
                                        </p:attrNameLst>
                                      </p:cBhvr>
                                      <p:tavLst>
                                        <p:tav tm="0">
                                          <p:val>
                                            <p:strVal val="ppt_h"/>
                                          </p:val>
                                        </p:tav>
                                        <p:tav tm="100000">
                                          <p:val>
                                            <p:fltVal val="0"/>
                                          </p:val>
                                        </p:tav>
                                      </p:tavLst>
                                    </p:anim>
                                    <p:set>
                                      <p:cBhvr>
                                        <p:cTn id="109" dur="1" fill="hold">
                                          <p:stCondLst>
                                            <p:cond delay="499"/>
                                          </p:stCondLst>
                                        </p:cTn>
                                        <p:tgtEl>
                                          <p:spTgt spid="43143"/>
                                        </p:tgtEl>
                                        <p:attrNameLst>
                                          <p:attrName>style.visibility</p:attrName>
                                        </p:attrNameLst>
                                      </p:cBhvr>
                                      <p:to>
                                        <p:strVal val="hidden"/>
                                      </p:to>
                                    </p:set>
                                  </p:childTnLst>
                                </p:cTn>
                              </p:par>
                              <p:par>
                                <p:cTn id="110" presetID="23" presetClass="exit" presetSubtype="32" fill="hold" grpId="0" nodeType="withEffect">
                                  <p:stCondLst>
                                    <p:cond delay="0"/>
                                  </p:stCondLst>
                                  <p:childTnLst>
                                    <p:anim calcmode="lin" valueType="num">
                                      <p:cBhvr>
                                        <p:cTn id="111" dur="500"/>
                                        <p:tgtEl>
                                          <p:spTgt spid="43149"/>
                                        </p:tgtEl>
                                        <p:attrNameLst>
                                          <p:attrName>ppt_w</p:attrName>
                                        </p:attrNameLst>
                                      </p:cBhvr>
                                      <p:tavLst>
                                        <p:tav tm="0">
                                          <p:val>
                                            <p:strVal val="ppt_w"/>
                                          </p:val>
                                        </p:tav>
                                        <p:tav tm="100000">
                                          <p:val>
                                            <p:fltVal val="0"/>
                                          </p:val>
                                        </p:tav>
                                      </p:tavLst>
                                    </p:anim>
                                    <p:anim calcmode="lin" valueType="num">
                                      <p:cBhvr>
                                        <p:cTn id="112" dur="500"/>
                                        <p:tgtEl>
                                          <p:spTgt spid="43149"/>
                                        </p:tgtEl>
                                        <p:attrNameLst>
                                          <p:attrName>ppt_h</p:attrName>
                                        </p:attrNameLst>
                                      </p:cBhvr>
                                      <p:tavLst>
                                        <p:tav tm="0">
                                          <p:val>
                                            <p:strVal val="ppt_h"/>
                                          </p:val>
                                        </p:tav>
                                        <p:tav tm="100000">
                                          <p:val>
                                            <p:fltVal val="0"/>
                                          </p:val>
                                        </p:tav>
                                      </p:tavLst>
                                    </p:anim>
                                    <p:set>
                                      <p:cBhvr>
                                        <p:cTn id="113" dur="1" fill="hold">
                                          <p:stCondLst>
                                            <p:cond delay="499"/>
                                          </p:stCondLst>
                                        </p:cTn>
                                        <p:tgtEl>
                                          <p:spTgt spid="43149"/>
                                        </p:tgtEl>
                                        <p:attrNameLst>
                                          <p:attrName>style.visibility</p:attrName>
                                        </p:attrNameLst>
                                      </p:cBhvr>
                                      <p:to>
                                        <p:strVal val="hidden"/>
                                      </p:to>
                                    </p:set>
                                  </p:childTnLst>
                                </p:cTn>
                              </p:par>
                              <p:par>
                                <p:cTn id="114" presetID="23" presetClass="exit" presetSubtype="32" fill="hold" grpId="0" nodeType="withEffect">
                                  <p:stCondLst>
                                    <p:cond delay="0"/>
                                  </p:stCondLst>
                                  <p:childTnLst>
                                    <p:anim calcmode="lin" valueType="num">
                                      <p:cBhvr>
                                        <p:cTn id="115" dur="500"/>
                                        <p:tgtEl>
                                          <p:spTgt spid="43153"/>
                                        </p:tgtEl>
                                        <p:attrNameLst>
                                          <p:attrName>ppt_w</p:attrName>
                                        </p:attrNameLst>
                                      </p:cBhvr>
                                      <p:tavLst>
                                        <p:tav tm="0">
                                          <p:val>
                                            <p:strVal val="ppt_w"/>
                                          </p:val>
                                        </p:tav>
                                        <p:tav tm="100000">
                                          <p:val>
                                            <p:fltVal val="0"/>
                                          </p:val>
                                        </p:tav>
                                      </p:tavLst>
                                    </p:anim>
                                    <p:anim calcmode="lin" valueType="num">
                                      <p:cBhvr>
                                        <p:cTn id="116" dur="500"/>
                                        <p:tgtEl>
                                          <p:spTgt spid="43153"/>
                                        </p:tgtEl>
                                        <p:attrNameLst>
                                          <p:attrName>ppt_h</p:attrName>
                                        </p:attrNameLst>
                                      </p:cBhvr>
                                      <p:tavLst>
                                        <p:tav tm="0">
                                          <p:val>
                                            <p:strVal val="ppt_h"/>
                                          </p:val>
                                        </p:tav>
                                        <p:tav tm="100000">
                                          <p:val>
                                            <p:fltVal val="0"/>
                                          </p:val>
                                        </p:tav>
                                      </p:tavLst>
                                    </p:anim>
                                    <p:set>
                                      <p:cBhvr>
                                        <p:cTn id="117" dur="1" fill="hold">
                                          <p:stCondLst>
                                            <p:cond delay="499"/>
                                          </p:stCondLst>
                                        </p:cTn>
                                        <p:tgtEl>
                                          <p:spTgt spid="43153"/>
                                        </p:tgtEl>
                                        <p:attrNameLst>
                                          <p:attrName>style.visibility</p:attrName>
                                        </p:attrNameLst>
                                      </p:cBhvr>
                                      <p:to>
                                        <p:strVal val="hidden"/>
                                      </p:to>
                                    </p:set>
                                  </p:childTnLst>
                                </p:cTn>
                              </p:par>
                              <p:par>
                                <p:cTn id="118" presetID="23" presetClass="exit" presetSubtype="32" fill="hold" grpId="0" nodeType="withEffect">
                                  <p:stCondLst>
                                    <p:cond delay="0"/>
                                  </p:stCondLst>
                                  <p:childTnLst>
                                    <p:anim calcmode="lin" valueType="num">
                                      <p:cBhvr>
                                        <p:cTn id="119" dur="500"/>
                                        <p:tgtEl>
                                          <p:spTgt spid="132"/>
                                        </p:tgtEl>
                                        <p:attrNameLst>
                                          <p:attrName>ppt_w</p:attrName>
                                        </p:attrNameLst>
                                      </p:cBhvr>
                                      <p:tavLst>
                                        <p:tav tm="0">
                                          <p:val>
                                            <p:strVal val="ppt_w"/>
                                          </p:val>
                                        </p:tav>
                                        <p:tav tm="100000">
                                          <p:val>
                                            <p:fltVal val="0"/>
                                          </p:val>
                                        </p:tav>
                                      </p:tavLst>
                                    </p:anim>
                                    <p:anim calcmode="lin" valueType="num">
                                      <p:cBhvr>
                                        <p:cTn id="120" dur="500"/>
                                        <p:tgtEl>
                                          <p:spTgt spid="132"/>
                                        </p:tgtEl>
                                        <p:attrNameLst>
                                          <p:attrName>ppt_h</p:attrName>
                                        </p:attrNameLst>
                                      </p:cBhvr>
                                      <p:tavLst>
                                        <p:tav tm="0">
                                          <p:val>
                                            <p:strVal val="ppt_h"/>
                                          </p:val>
                                        </p:tav>
                                        <p:tav tm="100000">
                                          <p:val>
                                            <p:fltVal val="0"/>
                                          </p:val>
                                        </p:tav>
                                      </p:tavLst>
                                    </p:anim>
                                    <p:set>
                                      <p:cBhvr>
                                        <p:cTn id="121" dur="1" fill="hold">
                                          <p:stCondLst>
                                            <p:cond delay="499"/>
                                          </p:stCondLst>
                                        </p:cTn>
                                        <p:tgtEl>
                                          <p:spTgt spid="132"/>
                                        </p:tgtEl>
                                        <p:attrNameLst>
                                          <p:attrName>style.visibility</p:attrName>
                                        </p:attrNameLst>
                                      </p:cBhvr>
                                      <p:to>
                                        <p:strVal val="hidden"/>
                                      </p:to>
                                    </p:set>
                                  </p:childTnLst>
                                </p:cTn>
                              </p:par>
                              <p:par>
                                <p:cTn id="122" presetID="23" presetClass="exit" presetSubtype="32" fill="hold" grpId="1" nodeType="withEffect">
                                  <p:stCondLst>
                                    <p:cond delay="0"/>
                                  </p:stCondLst>
                                  <p:iterate type="lt">
                                    <p:tmPct val="0"/>
                                  </p:iterate>
                                  <p:childTnLst>
                                    <p:anim calcmode="lin" valueType="num">
                                      <p:cBhvr>
                                        <p:cTn id="123" dur="500"/>
                                        <p:tgtEl>
                                          <p:spTgt spid="135"/>
                                        </p:tgtEl>
                                        <p:attrNameLst>
                                          <p:attrName>ppt_w</p:attrName>
                                        </p:attrNameLst>
                                      </p:cBhvr>
                                      <p:tavLst>
                                        <p:tav tm="0">
                                          <p:val>
                                            <p:strVal val="ppt_w"/>
                                          </p:val>
                                        </p:tav>
                                        <p:tav tm="100000">
                                          <p:val>
                                            <p:fltVal val="0"/>
                                          </p:val>
                                        </p:tav>
                                      </p:tavLst>
                                    </p:anim>
                                    <p:anim calcmode="lin" valueType="num">
                                      <p:cBhvr>
                                        <p:cTn id="124" dur="500"/>
                                        <p:tgtEl>
                                          <p:spTgt spid="135"/>
                                        </p:tgtEl>
                                        <p:attrNameLst>
                                          <p:attrName>ppt_h</p:attrName>
                                        </p:attrNameLst>
                                      </p:cBhvr>
                                      <p:tavLst>
                                        <p:tav tm="0">
                                          <p:val>
                                            <p:strVal val="ppt_h"/>
                                          </p:val>
                                        </p:tav>
                                        <p:tav tm="100000">
                                          <p:val>
                                            <p:fltVal val="0"/>
                                          </p:val>
                                        </p:tav>
                                      </p:tavLst>
                                    </p:anim>
                                    <p:set>
                                      <p:cBhvr>
                                        <p:cTn id="125" dur="1" fill="hold">
                                          <p:stCondLst>
                                            <p:cond delay="499"/>
                                          </p:stCondLst>
                                        </p:cTn>
                                        <p:tgtEl>
                                          <p:spTgt spid="135"/>
                                        </p:tgtEl>
                                        <p:attrNameLst>
                                          <p:attrName>style.visibility</p:attrName>
                                        </p:attrNameLst>
                                      </p:cBhvr>
                                      <p:to>
                                        <p:strVal val="hidden"/>
                                      </p:to>
                                    </p:set>
                                  </p:childTnLst>
                                </p:cTn>
                              </p:par>
                              <p:par>
                                <p:cTn id="126" presetID="23" presetClass="exit" presetSubtype="32" fill="hold" nodeType="withEffect">
                                  <p:stCondLst>
                                    <p:cond delay="0"/>
                                  </p:stCondLst>
                                  <p:iterate type="lt">
                                    <p:tmPct val="0"/>
                                  </p:iterate>
                                  <p:childTnLst>
                                    <p:anim calcmode="lin" valueType="num">
                                      <p:cBhvr>
                                        <p:cTn id="127" dur="500"/>
                                        <p:tgtEl>
                                          <p:spTgt spid="93"/>
                                        </p:tgtEl>
                                        <p:attrNameLst>
                                          <p:attrName>ppt_w</p:attrName>
                                        </p:attrNameLst>
                                      </p:cBhvr>
                                      <p:tavLst>
                                        <p:tav tm="0">
                                          <p:val>
                                            <p:strVal val="ppt_w"/>
                                          </p:val>
                                        </p:tav>
                                        <p:tav tm="100000">
                                          <p:val>
                                            <p:fltVal val="0"/>
                                          </p:val>
                                        </p:tav>
                                      </p:tavLst>
                                    </p:anim>
                                    <p:anim calcmode="lin" valueType="num">
                                      <p:cBhvr>
                                        <p:cTn id="128" dur="500"/>
                                        <p:tgtEl>
                                          <p:spTgt spid="93"/>
                                        </p:tgtEl>
                                        <p:attrNameLst>
                                          <p:attrName>ppt_h</p:attrName>
                                        </p:attrNameLst>
                                      </p:cBhvr>
                                      <p:tavLst>
                                        <p:tav tm="0">
                                          <p:val>
                                            <p:strVal val="ppt_h"/>
                                          </p:val>
                                        </p:tav>
                                        <p:tav tm="100000">
                                          <p:val>
                                            <p:fltVal val="0"/>
                                          </p:val>
                                        </p:tav>
                                      </p:tavLst>
                                    </p:anim>
                                    <p:set>
                                      <p:cBhvr>
                                        <p:cTn id="129" dur="1" fill="hold">
                                          <p:stCondLst>
                                            <p:cond delay="499"/>
                                          </p:stCondLst>
                                        </p:cTn>
                                        <p:tgtEl>
                                          <p:spTgt spid="93"/>
                                        </p:tgtEl>
                                        <p:attrNameLst>
                                          <p:attrName>style.visibility</p:attrName>
                                        </p:attrNameLst>
                                      </p:cBhvr>
                                      <p:to>
                                        <p:strVal val="hidden"/>
                                      </p:to>
                                    </p:set>
                                  </p:childTnLst>
                                </p:cTn>
                              </p:par>
                              <p:par>
                                <p:cTn id="130" presetID="23" presetClass="exit" presetSubtype="32" fill="hold" grpId="1" nodeType="withEffect">
                                  <p:stCondLst>
                                    <p:cond delay="0"/>
                                  </p:stCondLst>
                                  <p:iterate type="lt">
                                    <p:tmPct val="0"/>
                                  </p:iterate>
                                  <p:childTnLst>
                                    <p:anim calcmode="lin" valueType="num">
                                      <p:cBhvr>
                                        <p:cTn id="131" dur="500"/>
                                        <p:tgtEl>
                                          <p:spTgt spid="100"/>
                                        </p:tgtEl>
                                        <p:attrNameLst>
                                          <p:attrName>ppt_w</p:attrName>
                                        </p:attrNameLst>
                                      </p:cBhvr>
                                      <p:tavLst>
                                        <p:tav tm="0">
                                          <p:val>
                                            <p:strVal val="ppt_w"/>
                                          </p:val>
                                        </p:tav>
                                        <p:tav tm="100000">
                                          <p:val>
                                            <p:fltVal val="0"/>
                                          </p:val>
                                        </p:tav>
                                      </p:tavLst>
                                    </p:anim>
                                    <p:anim calcmode="lin" valueType="num">
                                      <p:cBhvr>
                                        <p:cTn id="132" dur="500"/>
                                        <p:tgtEl>
                                          <p:spTgt spid="100"/>
                                        </p:tgtEl>
                                        <p:attrNameLst>
                                          <p:attrName>ppt_h</p:attrName>
                                        </p:attrNameLst>
                                      </p:cBhvr>
                                      <p:tavLst>
                                        <p:tav tm="0">
                                          <p:val>
                                            <p:strVal val="ppt_h"/>
                                          </p:val>
                                        </p:tav>
                                        <p:tav tm="100000">
                                          <p:val>
                                            <p:fltVal val="0"/>
                                          </p:val>
                                        </p:tav>
                                      </p:tavLst>
                                    </p:anim>
                                    <p:set>
                                      <p:cBhvr>
                                        <p:cTn id="133" dur="1" fill="hold">
                                          <p:stCondLst>
                                            <p:cond delay="499"/>
                                          </p:stCondLst>
                                        </p:cTn>
                                        <p:tgtEl>
                                          <p:spTgt spid="100"/>
                                        </p:tgtEl>
                                        <p:attrNameLst>
                                          <p:attrName>style.visibility</p:attrName>
                                        </p:attrNameLst>
                                      </p:cBhvr>
                                      <p:to>
                                        <p:strVal val="hidden"/>
                                      </p:to>
                                    </p:set>
                                  </p:childTnLst>
                                </p:cTn>
                              </p:par>
                              <p:par>
                                <p:cTn id="134" presetID="23" presetClass="exit" presetSubtype="32" fill="hold" grpId="0" nodeType="withEffect">
                                  <p:stCondLst>
                                    <p:cond delay="0"/>
                                  </p:stCondLst>
                                  <p:childTnLst>
                                    <p:anim calcmode="lin" valueType="num">
                                      <p:cBhvr>
                                        <p:cTn id="135" dur="500"/>
                                        <p:tgtEl>
                                          <p:spTgt spid="102"/>
                                        </p:tgtEl>
                                        <p:attrNameLst>
                                          <p:attrName>ppt_w</p:attrName>
                                        </p:attrNameLst>
                                      </p:cBhvr>
                                      <p:tavLst>
                                        <p:tav tm="0">
                                          <p:val>
                                            <p:strVal val="ppt_w"/>
                                          </p:val>
                                        </p:tav>
                                        <p:tav tm="100000">
                                          <p:val>
                                            <p:fltVal val="0"/>
                                          </p:val>
                                        </p:tav>
                                      </p:tavLst>
                                    </p:anim>
                                    <p:anim calcmode="lin" valueType="num">
                                      <p:cBhvr>
                                        <p:cTn id="136" dur="500"/>
                                        <p:tgtEl>
                                          <p:spTgt spid="102"/>
                                        </p:tgtEl>
                                        <p:attrNameLst>
                                          <p:attrName>ppt_h</p:attrName>
                                        </p:attrNameLst>
                                      </p:cBhvr>
                                      <p:tavLst>
                                        <p:tav tm="0">
                                          <p:val>
                                            <p:strVal val="ppt_h"/>
                                          </p:val>
                                        </p:tav>
                                        <p:tav tm="100000">
                                          <p:val>
                                            <p:fltVal val="0"/>
                                          </p:val>
                                        </p:tav>
                                      </p:tavLst>
                                    </p:anim>
                                    <p:set>
                                      <p:cBhvr>
                                        <p:cTn id="137" dur="1" fill="hold">
                                          <p:stCondLst>
                                            <p:cond delay="499"/>
                                          </p:stCondLst>
                                        </p:cTn>
                                        <p:tgtEl>
                                          <p:spTgt spid="102"/>
                                        </p:tgtEl>
                                        <p:attrNameLst>
                                          <p:attrName>style.visibility</p:attrName>
                                        </p:attrNameLst>
                                      </p:cBhvr>
                                      <p:to>
                                        <p:strVal val="hidden"/>
                                      </p:to>
                                    </p:set>
                                  </p:childTnLst>
                                </p:cTn>
                              </p:par>
                              <p:par>
                                <p:cTn id="138" presetID="23" presetClass="exit" presetSubtype="32" fill="hold" grpId="0" nodeType="withEffect">
                                  <p:stCondLst>
                                    <p:cond delay="0"/>
                                  </p:stCondLst>
                                  <p:childTnLst>
                                    <p:anim calcmode="lin" valueType="num">
                                      <p:cBhvr>
                                        <p:cTn id="139" dur="500"/>
                                        <p:tgtEl>
                                          <p:spTgt spid="103"/>
                                        </p:tgtEl>
                                        <p:attrNameLst>
                                          <p:attrName>ppt_w</p:attrName>
                                        </p:attrNameLst>
                                      </p:cBhvr>
                                      <p:tavLst>
                                        <p:tav tm="0">
                                          <p:val>
                                            <p:strVal val="ppt_w"/>
                                          </p:val>
                                        </p:tav>
                                        <p:tav tm="100000">
                                          <p:val>
                                            <p:fltVal val="0"/>
                                          </p:val>
                                        </p:tav>
                                      </p:tavLst>
                                    </p:anim>
                                    <p:anim calcmode="lin" valueType="num">
                                      <p:cBhvr>
                                        <p:cTn id="140" dur="500"/>
                                        <p:tgtEl>
                                          <p:spTgt spid="103"/>
                                        </p:tgtEl>
                                        <p:attrNameLst>
                                          <p:attrName>ppt_h</p:attrName>
                                        </p:attrNameLst>
                                      </p:cBhvr>
                                      <p:tavLst>
                                        <p:tav tm="0">
                                          <p:val>
                                            <p:strVal val="ppt_h"/>
                                          </p:val>
                                        </p:tav>
                                        <p:tav tm="100000">
                                          <p:val>
                                            <p:fltVal val="0"/>
                                          </p:val>
                                        </p:tav>
                                      </p:tavLst>
                                    </p:anim>
                                    <p:set>
                                      <p:cBhvr>
                                        <p:cTn id="141" dur="1" fill="hold">
                                          <p:stCondLst>
                                            <p:cond delay="499"/>
                                          </p:stCondLst>
                                        </p:cTn>
                                        <p:tgtEl>
                                          <p:spTgt spid="103"/>
                                        </p:tgtEl>
                                        <p:attrNameLst>
                                          <p:attrName>style.visibility</p:attrName>
                                        </p:attrNameLst>
                                      </p:cBhvr>
                                      <p:to>
                                        <p:strVal val="hidden"/>
                                      </p:to>
                                    </p:set>
                                  </p:childTnLst>
                                </p:cTn>
                              </p:par>
                              <p:par>
                                <p:cTn id="142" presetID="23" presetClass="exit" presetSubtype="32" fill="hold" grpId="0" nodeType="withEffect">
                                  <p:stCondLst>
                                    <p:cond delay="0"/>
                                  </p:stCondLst>
                                  <p:childTnLst>
                                    <p:anim calcmode="lin" valueType="num">
                                      <p:cBhvr>
                                        <p:cTn id="143" dur="500"/>
                                        <p:tgtEl>
                                          <p:spTgt spid="142"/>
                                        </p:tgtEl>
                                        <p:attrNameLst>
                                          <p:attrName>ppt_w</p:attrName>
                                        </p:attrNameLst>
                                      </p:cBhvr>
                                      <p:tavLst>
                                        <p:tav tm="0">
                                          <p:val>
                                            <p:strVal val="ppt_w"/>
                                          </p:val>
                                        </p:tav>
                                        <p:tav tm="100000">
                                          <p:val>
                                            <p:fltVal val="0"/>
                                          </p:val>
                                        </p:tav>
                                      </p:tavLst>
                                    </p:anim>
                                    <p:anim calcmode="lin" valueType="num">
                                      <p:cBhvr>
                                        <p:cTn id="144" dur="500"/>
                                        <p:tgtEl>
                                          <p:spTgt spid="142"/>
                                        </p:tgtEl>
                                        <p:attrNameLst>
                                          <p:attrName>ppt_h</p:attrName>
                                        </p:attrNameLst>
                                      </p:cBhvr>
                                      <p:tavLst>
                                        <p:tav tm="0">
                                          <p:val>
                                            <p:strVal val="ppt_h"/>
                                          </p:val>
                                        </p:tav>
                                        <p:tav tm="100000">
                                          <p:val>
                                            <p:fltVal val="0"/>
                                          </p:val>
                                        </p:tav>
                                      </p:tavLst>
                                    </p:anim>
                                    <p:set>
                                      <p:cBhvr>
                                        <p:cTn id="145" dur="1" fill="hold">
                                          <p:stCondLst>
                                            <p:cond delay="499"/>
                                          </p:stCondLst>
                                        </p:cTn>
                                        <p:tgtEl>
                                          <p:spTgt spid="142"/>
                                        </p:tgtEl>
                                        <p:attrNameLst>
                                          <p:attrName>style.visibility</p:attrName>
                                        </p:attrNameLst>
                                      </p:cBhvr>
                                      <p:to>
                                        <p:strVal val="hidden"/>
                                      </p:to>
                                    </p:set>
                                  </p:childTnLst>
                                </p:cTn>
                              </p:par>
                              <p:par>
                                <p:cTn id="146" presetID="23" presetClass="exit" presetSubtype="32" fill="hold" nodeType="withEffect">
                                  <p:stCondLst>
                                    <p:cond delay="0"/>
                                  </p:stCondLst>
                                  <p:iterate type="lt">
                                    <p:tmPct val="0"/>
                                  </p:iterate>
                                  <p:childTnLst>
                                    <p:anim calcmode="lin" valueType="num">
                                      <p:cBhvr>
                                        <p:cTn id="147" dur="500"/>
                                        <p:tgtEl>
                                          <p:spTgt spid="143"/>
                                        </p:tgtEl>
                                        <p:attrNameLst>
                                          <p:attrName>ppt_w</p:attrName>
                                        </p:attrNameLst>
                                      </p:cBhvr>
                                      <p:tavLst>
                                        <p:tav tm="0">
                                          <p:val>
                                            <p:strVal val="ppt_w"/>
                                          </p:val>
                                        </p:tav>
                                        <p:tav tm="100000">
                                          <p:val>
                                            <p:fltVal val="0"/>
                                          </p:val>
                                        </p:tav>
                                      </p:tavLst>
                                    </p:anim>
                                    <p:anim calcmode="lin" valueType="num">
                                      <p:cBhvr>
                                        <p:cTn id="148" dur="500"/>
                                        <p:tgtEl>
                                          <p:spTgt spid="143"/>
                                        </p:tgtEl>
                                        <p:attrNameLst>
                                          <p:attrName>ppt_h</p:attrName>
                                        </p:attrNameLst>
                                      </p:cBhvr>
                                      <p:tavLst>
                                        <p:tav tm="0">
                                          <p:val>
                                            <p:strVal val="ppt_h"/>
                                          </p:val>
                                        </p:tav>
                                        <p:tav tm="100000">
                                          <p:val>
                                            <p:fltVal val="0"/>
                                          </p:val>
                                        </p:tav>
                                      </p:tavLst>
                                    </p:anim>
                                    <p:set>
                                      <p:cBhvr>
                                        <p:cTn id="149" dur="1" fill="hold">
                                          <p:stCondLst>
                                            <p:cond delay="499"/>
                                          </p:stCondLst>
                                        </p:cTn>
                                        <p:tgtEl>
                                          <p:spTgt spid="143"/>
                                        </p:tgtEl>
                                        <p:attrNameLst>
                                          <p:attrName>style.visibility</p:attrName>
                                        </p:attrNameLst>
                                      </p:cBhvr>
                                      <p:to>
                                        <p:strVal val="hidden"/>
                                      </p:to>
                                    </p:set>
                                  </p:childTnLst>
                                </p:cTn>
                              </p:par>
                              <p:par>
                                <p:cTn id="150" presetID="23" presetClass="exit" presetSubtype="32" fill="hold" grpId="1" nodeType="withEffect">
                                  <p:stCondLst>
                                    <p:cond delay="0"/>
                                  </p:stCondLst>
                                  <p:iterate type="lt">
                                    <p:tmPct val="0"/>
                                  </p:iterate>
                                  <p:childTnLst>
                                    <p:anim calcmode="lin" valueType="num">
                                      <p:cBhvr>
                                        <p:cTn id="151" dur="500"/>
                                        <p:tgtEl>
                                          <p:spTgt spid="155"/>
                                        </p:tgtEl>
                                        <p:attrNameLst>
                                          <p:attrName>ppt_w</p:attrName>
                                        </p:attrNameLst>
                                      </p:cBhvr>
                                      <p:tavLst>
                                        <p:tav tm="0">
                                          <p:val>
                                            <p:strVal val="ppt_w"/>
                                          </p:val>
                                        </p:tav>
                                        <p:tav tm="100000">
                                          <p:val>
                                            <p:fltVal val="0"/>
                                          </p:val>
                                        </p:tav>
                                      </p:tavLst>
                                    </p:anim>
                                    <p:anim calcmode="lin" valueType="num">
                                      <p:cBhvr>
                                        <p:cTn id="152" dur="500"/>
                                        <p:tgtEl>
                                          <p:spTgt spid="155"/>
                                        </p:tgtEl>
                                        <p:attrNameLst>
                                          <p:attrName>ppt_h</p:attrName>
                                        </p:attrNameLst>
                                      </p:cBhvr>
                                      <p:tavLst>
                                        <p:tav tm="0">
                                          <p:val>
                                            <p:strVal val="ppt_h"/>
                                          </p:val>
                                        </p:tav>
                                        <p:tav tm="100000">
                                          <p:val>
                                            <p:fltVal val="0"/>
                                          </p:val>
                                        </p:tav>
                                      </p:tavLst>
                                    </p:anim>
                                    <p:set>
                                      <p:cBhvr>
                                        <p:cTn id="153" dur="1" fill="hold">
                                          <p:stCondLst>
                                            <p:cond delay="499"/>
                                          </p:stCondLst>
                                        </p:cTn>
                                        <p:tgtEl>
                                          <p:spTgt spid="155"/>
                                        </p:tgtEl>
                                        <p:attrNameLst>
                                          <p:attrName>style.visibility</p:attrName>
                                        </p:attrNameLst>
                                      </p:cBhvr>
                                      <p:to>
                                        <p:strVal val="hidden"/>
                                      </p:to>
                                    </p:set>
                                  </p:childTnLst>
                                </p:cTn>
                              </p:par>
                              <p:par>
                                <p:cTn id="154" presetID="23" presetClass="exit" presetSubtype="32" fill="hold" grpId="0" nodeType="withEffect">
                                  <p:stCondLst>
                                    <p:cond delay="0"/>
                                  </p:stCondLst>
                                  <p:childTnLst>
                                    <p:anim calcmode="lin" valueType="num">
                                      <p:cBhvr>
                                        <p:cTn id="155" dur="500"/>
                                        <p:tgtEl>
                                          <p:spTgt spid="162"/>
                                        </p:tgtEl>
                                        <p:attrNameLst>
                                          <p:attrName>ppt_w</p:attrName>
                                        </p:attrNameLst>
                                      </p:cBhvr>
                                      <p:tavLst>
                                        <p:tav tm="0">
                                          <p:val>
                                            <p:strVal val="ppt_w"/>
                                          </p:val>
                                        </p:tav>
                                        <p:tav tm="100000">
                                          <p:val>
                                            <p:fltVal val="0"/>
                                          </p:val>
                                        </p:tav>
                                      </p:tavLst>
                                    </p:anim>
                                    <p:anim calcmode="lin" valueType="num">
                                      <p:cBhvr>
                                        <p:cTn id="156" dur="500"/>
                                        <p:tgtEl>
                                          <p:spTgt spid="162"/>
                                        </p:tgtEl>
                                        <p:attrNameLst>
                                          <p:attrName>ppt_h</p:attrName>
                                        </p:attrNameLst>
                                      </p:cBhvr>
                                      <p:tavLst>
                                        <p:tav tm="0">
                                          <p:val>
                                            <p:strVal val="ppt_h"/>
                                          </p:val>
                                        </p:tav>
                                        <p:tav tm="100000">
                                          <p:val>
                                            <p:fltVal val="0"/>
                                          </p:val>
                                        </p:tav>
                                      </p:tavLst>
                                    </p:anim>
                                    <p:set>
                                      <p:cBhvr>
                                        <p:cTn id="157" dur="1" fill="hold">
                                          <p:stCondLst>
                                            <p:cond delay="499"/>
                                          </p:stCondLst>
                                        </p:cTn>
                                        <p:tgtEl>
                                          <p:spTgt spid="162"/>
                                        </p:tgtEl>
                                        <p:attrNameLst>
                                          <p:attrName>style.visibility</p:attrName>
                                        </p:attrNameLst>
                                      </p:cBhvr>
                                      <p:to>
                                        <p:strVal val="hidden"/>
                                      </p:to>
                                    </p:set>
                                  </p:childTnLst>
                                </p:cTn>
                              </p:par>
                              <p:par>
                                <p:cTn id="158" presetID="23" presetClass="exit" presetSubtype="32" fill="hold" grpId="0" nodeType="withEffect">
                                  <p:stCondLst>
                                    <p:cond delay="0"/>
                                  </p:stCondLst>
                                  <p:childTnLst>
                                    <p:anim calcmode="lin" valueType="num">
                                      <p:cBhvr>
                                        <p:cTn id="159" dur="500"/>
                                        <p:tgtEl>
                                          <p:spTgt spid="163"/>
                                        </p:tgtEl>
                                        <p:attrNameLst>
                                          <p:attrName>ppt_w</p:attrName>
                                        </p:attrNameLst>
                                      </p:cBhvr>
                                      <p:tavLst>
                                        <p:tav tm="0">
                                          <p:val>
                                            <p:strVal val="ppt_w"/>
                                          </p:val>
                                        </p:tav>
                                        <p:tav tm="100000">
                                          <p:val>
                                            <p:fltVal val="0"/>
                                          </p:val>
                                        </p:tav>
                                      </p:tavLst>
                                    </p:anim>
                                    <p:anim calcmode="lin" valueType="num">
                                      <p:cBhvr>
                                        <p:cTn id="160" dur="500"/>
                                        <p:tgtEl>
                                          <p:spTgt spid="163"/>
                                        </p:tgtEl>
                                        <p:attrNameLst>
                                          <p:attrName>ppt_h</p:attrName>
                                        </p:attrNameLst>
                                      </p:cBhvr>
                                      <p:tavLst>
                                        <p:tav tm="0">
                                          <p:val>
                                            <p:strVal val="ppt_h"/>
                                          </p:val>
                                        </p:tav>
                                        <p:tav tm="100000">
                                          <p:val>
                                            <p:fltVal val="0"/>
                                          </p:val>
                                        </p:tav>
                                      </p:tavLst>
                                    </p:anim>
                                    <p:set>
                                      <p:cBhvr>
                                        <p:cTn id="161" dur="1" fill="hold">
                                          <p:stCondLst>
                                            <p:cond delay="499"/>
                                          </p:stCondLst>
                                        </p:cTn>
                                        <p:tgtEl>
                                          <p:spTgt spid="163"/>
                                        </p:tgtEl>
                                        <p:attrNameLst>
                                          <p:attrName>style.visibility</p:attrName>
                                        </p:attrNameLst>
                                      </p:cBhvr>
                                      <p:to>
                                        <p:strVal val="hidden"/>
                                      </p:to>
                                    </p:set>
                                  </p:childTnLst>
                                </p:cTn>
                              </p:par>
                              <p:par>
                                <p:cTn id="162" presetID="23" presetClass="exit" presetSubtype="32" fill="hold" grpId="0" nodeType="withEffect">
                                  <p:stCondLst>
                                    <p:cond delay="0"/>
                                  </p:stCondLst>
                                  <p:childTnLst>
                                    <p:anim calcmode="lin" valueType="num">
                                      <p:cBhvr>
                                        <p:cTn id="163" dur="500"/>
                                        <p:tgtEl>
                                          <p:spTgt spid="164"/>
                                        </p:tgtEl>
                                        <p:attrNameLst>
                                          <p:attrName>ppt_w</p:attrName>
                                        </p:attrNameLst>
                                      </p:cBhvr>
                                      <p:tavLst>
                                        <p:tav tm="0">
                                          <p:val>
                                            <p:strVal val="ppt_w"/>
                                          </p:val>
                                        </p:tav>
                                        <p:tav tm="100000">
                                          <p:val>
                                            <p:fltVal val="0"/>
                                          </p:val>
                                        </p:tav>
                                      </p:tavLst>
                                    </p:anim>
                                    <p:anim calcmode="lin" valueType="num">
                                      <p:cBhvr>
                                        <p:cTn id="164" dur="500"/>
                                        <p:tgtEl>
                                          <p:spTgt spid="164"/>
                                        </p:tgtEl>
                                        <p:attrNameLst>
                                          <p:attrName>ppt_h</p:attrName>
                                        </p:attrNameLst>
                                      </p:cBhvr>
                                      <p:tavLst>
                                        <p:tav tm="0">
                                          <p:val>
                                            <p:strVal val="ppt_h"/>
                                          </p:val>
                                        </p:tav>
                                        <p:tav tm="100000">
                                          <p:val>
                                            <p:fltVal val="0"/>
                                          </p:val>
                                        </p:tav>
                                      </p:tavLst>
                                    </p:anim>
                                    <p:set>
                                      <p:cBhvr>
                                        <p:cTn id="165" dur="1" fill="hold">
                                          <p:stCondLst>
                                            <p:cond delay="499"/>
                                          </p:stCondLst>
                                        </p:cTn>
                                        <p:tgtEl>
                                          <p:spTgt spid="164"/>
                                        </p:tgtEl>
                                        <p:attrNameLst>
                                          <p:attrName>style.visibility</p:attrName>
                                        </p:attrNameLst>
                                      </p:cBhvr>
                                      <p:to>
                                        <p:strVal val="hidden"/>
                                      </p:to>
                                    </p:set>
                                  </p:childTnLst>
                                </p:cTn>
                              </p:par>
                              <p:par>
                                <p:cTn id="166" presetID="23" presetClass="exit" presetSubtype="32" fill="hold" grpId="0" nodeType="withEffect">
                                  <p:stCondLst>
                                    <p:cond delay="0"/>
                                  </p:stCondLst>
                                  <p:childTnLst>
                                    <p:anim calcmode="lin" valueType="num">
                                      <p:cBhvr>
                                        <p:cTn id="167" dur="500"/>
                                        <p:tgtEl>
                                          <p:spTgt spid="165"/>
                                        </p:tgtEl>
                                        <p:attrNameLst>
                                          <p:attrName>ppt_w</p:attrName>
                                        </p:attrNameLst>
                                      </p:cBhvr>
                                      <p:tavLst>
                                        <p:tav tm="0">
                                          <p:val>
                                            <p:strVal val="ppt_w"/>
                                          </p:val>
                                        </p:tav>
                                        <p:tav tm="100000">
                                          <p:val>
                                            <p:fltVal val="0"/>
                                          </p:val>
                                        </p:tav>
                                      </p:tavLst>
                                    </p:anim>
                                    <p:anim calcmode="lin" valueType="num">
                                      <p:cBhvr>
                                        <p:cTn id="168" dur="500"/>
                                        <p:tgtEl>
                                          <p:spTgt spid="165"/>
                                        </p:tgtEl>
                                        <p:attrNameLst>
                                          <p:attrName>ppt_h</p:attrName>
                                        </p:attrNameLst>
                                      </p:cBhvr>
                                      <p:tavLst>
                                        <p:tav tm="0">
                                          <p:val>
                                            <p:strVal val="ppt_h"/>
                                          </p:val>
                                        </p:tav>
                                        <p:tav tm="100000">
                                          <p:val>
                                            <p:fltVal val="0"/>
                                          </p:val>
                                        </p:tav>
                                      </p:tavLst>
                                    </p:anim>
                                    <p:set>
                                      <p:cBhvr>
                                        <p:cTn id="169" dur="1" fill="hold">
                                          <p:stCondLst>
                                            <p:cond delay="499"/>
                                          </p:stCondLst>
                                        </p:cTn>
                                        <p:tgtEl>
                                          <p:spTgt spid="165"/>
                                        </p:tgtEl>
                                        <p:attrNameLst>
                                          <p:attrName>style.visibility</p:attrName>
                                        </p:attrNameLst>
                                      </p:cBhvr>
                                      <p:to>
                                        <p:strVal val="hidden"/>
                                      </p:to>
                                    </p:set>
                                  </p:childTnLst>
                                </p:cTn>
                              </p:par>
                              <p:par>
                                <p:cTn id="170" presetID="23" presetClass="exit" presetSubtype="32" fill="hold" grpId="0" nodeType="withEffect">
                                  <p:stCondLst>
                                    <p:cond delay="0"/>
                                  </p:stCondLst>
                                  <p:childTnLst>
                                    <p:anim calcmode="lin" valueType="num">
                                      <p:cBhvr>
                                        <p:cTn id="171" dur="500"/>
                                        <p:tgtEl>
                                          <p:spTgt spid="239"/>
                                        </p:tgtEl>
                                        <p:attrNameLst>
                                          <p:attrName>ppt_w</p:attrName>
                                        </p:attrNameLst>
                                      </p:cBhvr>
                                      <p:tavLst>
                                        <p:tav tm="0">
                                          <p:val>
                                            <p:strVal val="ppt_w"/>
                                          </p:val>
                                        </p:tav>
                                        <p:tav tm="100000">
                                          <p:val>
                                            <p:fltVal val="0"/>
                                          </p:val>
                                        </p:tav>
                                      </p:tavLst>
                                    </p:anim>
                                    <p:anim calcmode="lin" valueType="num">
                                      <p:cBhvr>
                                        <p:cTn id="172" dur="500"/>
                                        <p:tgtEl>
                                          <p:spTgt spid="239"/>
                                        </p:tgtEl>
                                        <p:attrNameLst>
                                          <p:attrName>ppt_h</p:attrName>
                                        </p:attrNameLst>
                                      </p:cBhvr>
                                      <p:tavLst>
                                        <p:tav tm="0">
                                          <p:val>
                                            <p:strVal val="ppt_h"/>
                                          </p:val>
                                        </p:tav>
                                        <p:tav tm="100000">
                                          <p:val>
                                            <p:fltVal val="0"/>
                                          </p:val>
                                        </p:tav>
                                      </p:tavLst>
                                    </p:anim>
                                    <p:set>
                                      <p:cBhvr>
                                        <p:cTn id="173" dur="1" fill="hold">
                                          <p:stCondLst>
                                            <p:cond delay="499"/>
                                          </p:stCondLst>
                                        </p:cTn>
                                        <p:tgtEl>
                                          <p:spTgt spid="239"/>
                                        </p:tgtEl>
                                        <p:attrNameLst>
                                          <p:attrName>style.visibility</p:attrName>
                                        </p:attrNameLst>
                                      </p:cBhvr>
                                      <p:to>
                                        <p:strVal val="hidden"/>
                                      </p:to>
                                    </p:set>
                                  </p:childTnLst>
                                </p:cTn>
                              </p:par>
                              <p:par>
                                <p:cTn id="174" presetID="23" presetClass="exit" presetSubtype="32" fill="hold" grpId="0" nodeType="withEffect">
                                  <p:stCondLst>
                                    <p:cond delay="0"/>
                                  </p:stCondLst>
                                  <p:childTnLst>
                                    <p:anim calcmode="lin" valueType="num">
                                      <p:cBhvr>
                                        <p:cTn id="175" dur="500"/>
                                        <p:tgtEl>
                                          <p:spTgt spid="240"/>
                                        </p:tgtEl>
                                        <p:attrNameLst>
                                          <p:attrName>ppt_w</p:attrName>
                                        </p:attrNameLst>
                                      </p:cBhvr>
                                      <p:tavLst>
                                        <p:tav tm="0">
                                          <p:val>
                                            <p:strVal val="ppt_w"/>
                                          </p:val>
                                        </p:tav>
                                        <p:tav tm="100000">
                                          <p:val>
                                            <p:fltVal val="0"/>
                                          </p:val>
                                        </p:tav>
                                      </p:tavLst>
                                    </p:anim>
                                    <p:anim calcmode="lin" valueType="num">
                                      <p:cBhvr>
                                        <p:cTn id="176" dur="500"/>
                                        <p:tgtEl>
                                          <p:spTgt spid="240"/>
                                        </p:tgtEl>
                                        <p:attrNameLst>
                                          <p:attrName>ppt_h</p:attrName>
                                        </p:attrNameLst>
                                      </p:cBhvr>
                                      <p:tavLst>
                                        <p:tav tm="0">
                                          <p:val>
                                            <p:strVal val="ppt_h"/>
                                          </p:val>
                                        </p:tav>
                                        <p:tav tm="100000">
                                          <p:val>
                                            <p:fltVal val="0"/>
                                          </p:val>
                                        </p:tav>
                                      </p:tavLst>
                                    </p:anim>
                                    <p:set>
                                      <p:cBhvr>
                                        <p:cTn id="177" dur="1" fill="hold">
                                          <p:stCondLst>
                                            <p:cond delay="499"/>
                                          </p:stCondLst>
                                        </p:cTn>
                                        <p:tgtEl>
                                          <p:spTgt spid="240"/>
                                        </p:tgtEl>
                                        <p:attrNameLst>
                                          <p:attrName>style.visibility</p:attrName>
                                        </p:attrNameLst>
                                      </p:cBhvr>
                                      <p:to>
                                        <p:strVal val="hidden"/>
                                      </p:to>
                                    </p:set>
                                  </p:childTnLst>
                                </p:cTn>
                              </p:par>
                              <p:par>
                                <p:cTn id="178" presetID="23" presetClass="exit" presetSubtype="32" fill="hold" grpId="0" nodeType="withEffect">
                                  <p:stCondLst>
                                    <p:cond delay="0"/>
                                  </p:stCondLst>
                                  <p:childTnLst>
                                    <p:anim calcmode="lin" valueType="num">
                                      <p:cBhvr>
                                        <p:cTn id="179" dur="500"/>
                                        <p:tgtEl>
                                          <p:spTgt spid="91"/>
                                        </p:tgtEl>
                                        <p:attrNameLst>
                                          <p:attrName>ppt_w</p:attrName>
                                        </p:attrNameLst>
                                      </p:cBhvr>
                                      <p:tavLst>
                                        <p:tav tm="0">
                                          <p:val>
                                            <p:strVal val="ppt_w"/>
                                          </p:val>
                                        </p:tav>
                                        <p:tav tm="100000">
                                          <p:val>
                                            <p:fltVal val="0"/>
                                          </p:val>
                                        </p:tav>
                                      </p:tavLst>
                                    </p:anim>
                                    <p:anim calcmode="lin" valueType="num">
                                      <p:cBhvr>
                                        <p:cTn id="180" dur="500"/>
                                        <p:tgtEl>
                                          <p:spTgt spid="91"/>
                                        </p:tgtEl>
                                        <p:attrNameLst>
                                          <p:attrName>ppt_h</p:attrName>
                                        </p:attrNameLst>
                                      </p:cBhvr>
                                      <p:tavLst>
                                        <p:tav tm="0">
                                          <p:val>
                                            <p:strVal val="ppt_h"/>
                                          </p:val>
                                        </p:tav>
                                        <p:tav tm="100000">
                                          <p:val>
                                            <p:fltVal val="0"/>
                                          </p:val>
                                        </p:tav>
                                      </p:tavLst>
                                    </p:anim>
                                    <p:set>
                                      <p:cBhvr>
                                        <p:cTn id="181" dur="1" fill="hold">
                                          <p:stCondLst>
                                            <p:cond delay="499"/>
                                          </p:stCondLst>
                                        </p:cTn>
                                        <p:tgtEl>
                                          <p:spTgt spid="91"/>
                                        </p:tgtEl>
                                        <p:attrNameLst>
                                          <p:attrName>style.visibility</p:attrName>
                                        </p:attrNameLst>
                                      </p:cBhvr>
                                      <p:to>
                                        <p:strVal val="hidden"/>
                                      </p:to>
                                    </p:set>
                                  </p:childTnLst>
                                </p:cTn>
                              </p:par>
                              <p:par>
                                <p:cTn id="182" presetID="23" presetClass="exit" presetSubtype="32" fill="hold" grpId="0" nodeType="withEffect" nodePh="1">
                                  <p:stCondLst>
                                    <p:cond delay="0"/>
                                  </p:stCondLst>
                                  <p:endCondLst>
                                    <p:cond evt="begin" delay="0">
                                      <p:tn val="182"/>
                                    </p:cond>
                                  </p:endCondLst>
                                  <p:childTnLst>
                                    <p:anim calcmode="lin" valueType="num">
                                      <p:cBhvr>
                                        <p:cTn id="183" dur="500"/>
                                        <p:tgtEl>
                                          <p:spTgt spid="302"/>
                                        </p:tgtEl>
                                        <p:attrNameLst>
                                          <p:attrName>ppt_w</p:attrName>
                                        </p:attrNameLst>
                                      </p:cBhvr>
                                      <p:tavLst>
                                        <p:tav tm="0">
                                          <p:val>
                                            <p:strVal val="ppt_w"/>
                                          </p:val>
                                        </p:tav>
                                        <p:tav tm="100000">
                                          <p:val>
                                            <p:fltVal val="0"/>
                                          </p:val>
                                        </p:tav>
                                      </p:tavLst>
                                    </p:anim>
                                    <p:anim calcmode="lin" valueType="num">
                                      <p:cBhvr>
                                        <p:cTn id="184" dur="500"/>
                                        <p:tgtEl>
                                          <p:spTgt spid="302"/>
                                        </p:tgtEl>
                                        <p:attrNameLst>
                                          <p:attrName>ppt_h</p:attrName>
                                        </p:attrNameLst>
                                      </p:cBhvr>
                                      <p:tavLst>
                                        <p:tav tm="0">
                                          <p:val>
                                            <p:strVal val="ppt_h"/>
                                          </p:val>
                                        </p:tav>
                                        <p:tav tm="100000">
                                          <p:val>
                                            <p:fltVal val="0"/>
                                          </p:val>
                                        </p:tav>
                                      </p:tavLst>
                                    </p:anim>
                                    <p:set>
                                      <p:cBhvr>
                                        <p:cTn id="185" dur="1" fill="hold">
                                          <p:stCondLst>
                                            <p:cond delay="499"/>
                                          </p:stCondLst>
                                        </p:cTn>
                                        <p:tgtEl>
                                          <p:spTgt spid="302"/>
                                        </p:tgtEl>
                                        <p:attrNameLst>
                                          <p:attrName>style.visibility</p:attrName>
                                        </p:attrNameLst>
                                      </p:cBhvr>
                                      <p:to>
                                        <p:strVal val="hidden"/>
                                      </p:to>
                                    </p:set>
                                  </p:childTnLst>
                                </p:cTn>
                              </p:par>
                              <p:par>
                                <p:cTn id="186" presetID="23" presetClass="exit" presetSubtype="32" fill="hold" grpId="1" nodeType="withEffect">
                                  <p:stCondLst>
                                    <p:cond delay="0"/>
                                  </p:stCondLst>
                                  <p:iterate type="lt">
                                    <p:tmPct val="0"/>
                                  </p:iterate>
                                  <p:childTnLst>
                                    <p:anim calcmode="lin" valueType="num">
                                      <p:cBhvr>
                                        <p:cTn id="187" dur="500"/>
                                        <p:tgtEl>
                                          <p:spTgt spid="71"/>
                                        </p:tgtEl>
                                        <p:attrNameLst>
                                          <p:attrName>ppt_w</p:attrName>
                                        </p:attrNameLst>
                                      </p:cBhvr>
                                      <p:tavLst>
                                        <p:tav tm="0">
                                          <p:val>
                                            <p:strVal val="ppt_w"/>
                                          </p:val>
                                        </p:tav>
                                        <p:tav tm="100000">
                                          <p:val>
                                            <p:fltVal val="0"/>
                                          </p:val>
                                        </p:tav>
                                      </p:tavLst>
                                    </p:anim>
                                    <p:anim calcmode="lin" valueType="num">
                                      <p:cBhvr>
                                        <p:cTn id="188" dur="500"/>
                                        <p:tgtEl>
                                          <p:spTgt spid="71"/>
                                        </p:tgtEl>
                                        <p:attrNameLst>
                                          <p:attrName>ppt_h</p:attrName>
                                        </p:attrNameLst>
                                      </p:cBhvr>
                                      <p:tavLst>
                                        <p:tav tm="0">
                                          <p:val>
                                            <p:strVal val="ppt_h"/>
                                          </p:val>
                                        </p:tav>
                                        <p:tav tm="100000">
                                          <p:val>
                                            <p:fltVal val="0"/>
                                          </p:val>
                                        </p:tav>
                                      </p:tavLst>
                                    </p:anim>
                                    <p:set>
                                      <p:cBhvr>
                                        <p:cTn id="189" dur="1" fill="hold">
                                          <p:stCondLst>
                                            <p:cond delay="499"/>
                                          </p:stCondLst>
                                        </p:cTn>
                                        <p:tgtEl>
                                          <p:spTgt spid="71"/>
                                        </p:tgtEl>
                                        <p:attrNameLst>
                                          <p:attrName>style.visibility</p:attrName>
                                        </p:attrNameLst>
                                      </p:cBhvr>
                                      <p:to>
                                        <p:strVal val="hidden"/>
                                      </p:to>
                                    </p:set>
                                  </p:childTnLst>
                                </p:cTn>
                              </p:par>
                              <p:par>
                                <p:cTn id="190" presetID="23" presetClass="exit" presetSubtype="32" fill="hold" nodeType="withEffect">
                                  <p:stCondLst>
                                    <p:cond delay="0"/>
                                  </p:stCondLst>
                                  <p:iterate type="lt">
                                    <p:tmPct val="0"/>
                                  </p:iterate>
                                  <p:childTnLst>
                                    <p:anim calcmode="lin" valueType="num">
                                      <p:cBhvr>
                                        <p:cTn id="191" dur="500"/>
                                        <p:tgtEl>
                                          <p:spTgt spid="72"/>
                                        </p:tgtEl>
                                        <p:attrNameLst>
                                          <p:attrName>ppt_w</p:attrName>
                                        </p:attrNameLst>
                                      </p:cBhvr>
                                      <p:tavLst>
                                        <p:tav tm="0">
                                          <p:val>
                                            <p:strVal val="ppt_w"/>
                                          </p:val>
                                        </p:tav>
                                        <p:tav tm="100000">
                                          <p:val>
                                            <p:fltVal val="0"/>
                                          </p:val>
                                        </p:tav>
                                      </p:tavLst>
                                    </p:anim>
                                    <p:anim calcmode="lin" valueType="num">
                                      <p:cBhvr>
                                        <p:cTn id="192" dur="500"/>
                                        <p:tgtEl>
                                          <p:spTgt spid="72"/>
                                        </p:tgtEl>
                                        <p:attrNameLst>
                                          <p:attrName>ppt_h</p:attrName>
                                        </p:attrNameLst>
                                      </p:cBhvr>
                                      <p:tavLst>
                                        <p:tav tm="0">
                                          <p:val>
                                            <p:strVal val="ppt_h"/>
                                          </p:val>
                                        </p:tav>
                                        <p:tav tm="100000">
                                          <p:val>
                                            <p:fltVal val="0"/>
                                          </p:val>
                                        </p:tav>
                                      </p:tavLst>
                                    </p:anim>
                                    <p:set>
                                      <p:cBhvr>
                                        <p:cTn id="193" dur="1" fill="hold">
                                          <p:stCondLst>
                                            <p:cond delay="499"/>
                                          </p:stCondLst>
                                        </p:cTn>
                                        <p:tgtEl>
                                          <p:spTgt spid="72"/>
                                        </p:tgtEl>
                                        <p:attrNameLst>
                                          <p:attrName>style.visibility</p:attrName>
                                        </p:attrNameLst>
                                      </p:cBhvr>
                                      <p:to>
                                        <p:strVal val="hidden"/>
                                      </p:to>
                                    </p:set>
                                  </p:childTnLst>
                                </p:cTn>
                              </p:par>
                              <p:par>
                                <p:cTn id="194" presetID="23" presetClass="exit" presetSubtype="32" fill="hold" nodeType="withEffect">
                                  <p:stCondLst>
                                    <p:cond delay="0"/>
                                  </p:stCondLst>
                                  <p:iterate type="lt">
                                    <p:tmPct val="0"/>
                                  </p:iterate>
                                  <p:childTnLst>
                                    <p:anim calcmode="lin" valueType="num">
                                      <p:cBhvr>
                                        <p:cTn id="195" dur="500"/>
                                        <p:tgtEl>
                                          <p:spTgt spid="64"/>
                                        </p:tgtEl>
                                        <p:attrNameLst>
                                          <p:attrName>ppt_w</p:attrName>
                                        </p:attrNameLst>
                                      </p:cBhvr>
                                      <p:tavLst>
                                        <p:tav tm="0">
                                          <p:val>
                                            <p:strVal val="ppt_w"/>
                                          </p:val>
                                        </p:tav>
                                        <p:tav tm="100000">
                                          <p:val>
                                            <p:fltVal val="0"/>
                                          </p:val>
                                        </p:tav>
                                      </p:tavLst>
                                    </p:anim>
                                    <p:anim calcmode="lin" valueType="num">
                                      <p:cBhvr>
                                        <p:cTn id="196" dur="500"/>
                                        <p:tgtEl>
                                          <p:spTgt spid="64"/>
                                        </p:tgtEl>
                                        <p:attrNameLst>
                                          <p:attrName>ppt_h</p:attrName>
                                        </p:attrNameLst>
                                      </p:cBhvr>
                                      <p:tavLst>
                                        <p:tav tm="0">
                                          <p:val>
                                            <p:strVal val="ppt_h"/>
                                          </p:val>
                                        </p:tav>
                                        <p:tav tm="100000">
                                          <p:val>
                                            <p:fltVal val="0"/>
                                          </p:val>
                                        </p:tav>
                                      </p:tavLst>
                                    </p:anim>
                                    <p:set>
                                      <p:cBhvr>
                                        <p:cTn id="197" dur="1" fill="hold">
                                          <p:stCondLst>
                                            <p:cond delay="499"/>
                                          </p:stCondLst>
                                        </p:cTn>
                                        <p:tgtEl>
                                          <p:spTgt spid="64"/>
                                        </p:tgtEl>
                                        <p:attrNameLst>
                                          <p:attrName>style.visibility</p:attrName>
                                        </p:attrNameLst>
                                      </p:cBhvr>
                                      <p:to>
                                        <p:strVal val="hidden"/>
                                      </p:to>
                                    </p:set>
                                  </p:childTnLst>
                                </p:cTn>
                              </p:par>
                              <p:par>
                                <p:cTn id="198" presetID="23" presetClass="exit" presetSubtype="32" fill="hold" grpId="1" nodeType="withEffect">
                                  <p:stCondLst>
                                    <p:cond delay="0"/>
                                  </p:stCondLst>
                                  <p:iterate type="lt">
                                    <p:tmPct val="0"/>
                                  </p:iterate>
                                  <p:childTnLst>
                                    <p:anim calcmode="lin" valueType="num">
                                      <p:cBhvr>
                                        <p:cTn id="199" dur="500"/>
                                        <p:tgtEl>
                                          <p:spTgt spid="66"/>
                                        </p:tgtEl>
                                        <p:attrNameLst>
                                          <p:attrName>ppt_w</p:attrName>
                                        </p:attrNameLst>
                                      </p:cBhvr>
                                      <p:tavLst>
                                        <p:tav tm="0">
                                          <p:val>
                                            <p:strVal val="ppt_w"/>
                                          </p:val>
                                        </p:tav>
                                        <p:tav tm="100000">
                                          <p:val>
                                            <p:fltVal val="0"/>
                                          </p:val>
                                        </p:tav>
                                      </p:tavLst>
                                    </p:anim>
                                    <p:anim calcmode="lin" valueType="num">
                                      <p:cBhvr>
                                        <p:cTn id="200" dur="500"/>
                                        <p:tgtEl>
                                          <p:spTgt spid="66"/>
                                        </p:tgtEl>
                                        <p:attrNameLst>
                                          <p:attrName>ppt_h</p:attrName>
                                        </p:attrNameLst>
                                      </p:cBhvr>
                                      <p:tavLst>
                                        <p:tav tm="0">
                                          <p:val>
                                            <p:strVal val="ppt_h"/>
                                          </p:val>
                                        </p:tav>
                                        <p:tav tm="100000">
                                          <p:val>
                                            <p:fltVal val="0"/>
                                          </p:val>
                                        </p:tav>
                                      </p:tavLst>
                                    </p:anim>
                                    <p:set>
                                      <p:cBhvr>
                                        <p:cTn id="201" dur="1" fill="hold">
                                          <p:stCondLst>
                                            <p:cond delay="499"/>
                                          </p:stCondLst>
                                        </p:cTn>
                                        <p:tgtEl>
                                          <p:spTgt spid="66"/>
                                        </p:tgtEl>
                                        <p:attrNameLst>
                                          <p:attrName>style.visibility</p:attrName>
                                        </p:attrNameLst>
                                      </p:cBhvr>
                                      <p:to>
                                        <p:strVal val="hidden"/>
                                      </p:to>
                                    </p:set>
                                  </p:childTnLst>
                                </p:cTn>
                              </p:par>
                              <p:par>
                                <p:cTn id="202" presetID="23" presetClass="exit" presetSubtype="32" fill="hold" grpId="0" nodeType="withEffect">
                                  <p:stCondLst>
                                    <p:cond delay="0"/>
                                  </p:stCondLst>
                                  <p:childTnLst>
                                    <p:anim calcmode="lin" valueType="num">
                                      <p:cBhvr>
                                        <p:cTn id="203" dur="500"/>
                                        <p:tgtEl>
                                          <p:spTgt spid="49"/>
                                        </p:tgtEl>
                                        <p:attrNameLst>
                                          <p:attrName>ppt_w</p:attrName>
                                        </p:attrNameLst>
                                      </p:cBhvr>
                                      <p:tavLst>
                                        <p:tav tm="0">
                                          <p:val>
                                            <p:strVal val="ppt_w"/>
                                          </p:val>
                                        </p:tav>
                                        <p:tav tm="100000">
                                          <p:val>
                                            <p:fltVal val="0"/>
                                          </p:val>
                                        </p:tav>
                                      </p:tavLst>
                                    </p:anim>
                                    <p:anim calcmode="lin" valueType="num">
                                      <p:cBhvr>
                                        <p:cTn id="204" dur="500"/>
                                        <p:tgtEl>
                                          <p:spTgt spid="49"/>
                                        </p:tgtEl>
                                        <p:attrNameLst>
                                          <p:attrName>ppt_h</p:attrName>
                                        </p:attrNameLst>
                                      </p:cBhvr>
                                      <p:tavLst>
                                        <p:tav tm="0">
                                          <p:val>
                                            <p:strVal val="ppt_h"/>
                                          </p:val>
                                        </p:tav>
                                        <p:tav tm="100000">
                                          <p:val>
                                            <p:fltVal val="0"/>
                                          </p:val>
                                        </p:tav>
                                      </p:tavLst>
                                    </p:anim>
                                    <p:set>
                                      <p:cBhvr>
                                        <p:cTn id="205" dur="1" fill="hold">
                                          <p:stCondLst>
                                            <p:cond delay="499"/>
                                          </p:stCondLst>
                                        </p:cTn>
                                        <p:tgtEl>
                                          <p:spTgt spid="49"/>
                                        </p:tgtEl>
                                        <p:attrNameLst>
                                          <p:attrName>style.visibility</p:attrName>
                                        </p:attrNameLst>
                                      </p:cBhvr>
                                      <p:to>
                                        <p:strVal val="hidden"/>
                                      </p:to>
                                    </p:set>
                                  </p:childTnLst>
                                </p:cTn>
                              </p:par>
                              <p:par>
                                <p:cTn id="206" presetID="23" presetClass="exit" presetSubtype="32" fill="hold" grpId="1" nodeType="withEffect">
                                  <p:stCondLst>
                                    <p:cond delay="0"/>
                                  </p:stCondLst>
                                  <p:childTnLst>
                                    <p:anim calcmode="lin" valueType="num">
                                      <p:cBhvr>
                                        <p:cTn id="207" dur="500"/>
                                        <p:tgtEl>
                                          <p:spTgt spid="50"/>
                                        </p:tgtEl>
                                        <p:attrNameLst>
                                          <p:attrName>ppt_w</p:attrName>
                                        </p:attrNameLst>
                                      </p:cBhvr>
                                      <p:tavLst>
                                        <p:tav tm="0">
                                          <p:val>
                                            <p:strVal val="ppt_w"/>
                                          </p:val>
                                        </p:tav>
                                        <p:tav tm="100000">
                                          <p:val>
                                            <p:fltVal val="0"/>
                                          </p:val>
                                        </p:tav>
                                      </p:tavLst>
                                    </p:anim>
                                    <p:anim calcmode="lin" valueType="num">
                                      <p:cBhvr>
                                        <p:cTn id="208" dur="500"/>
                                        <p:tgtEl>
                                          <p:spTgt spid="50"/>
                                        </p:tgtEl>
                                        <p:attrNameLst>
                                          <p:attrName>ppt_h</p:attrName>
                                        </p:attrNameLst>
                                      </p:cBhvr>
                                      <p:tavLst>
                                        <p:tav tm="0">
                                          <p:val>
                                            <p:strVal val="ppt_h"/>
                                          </p:val>
                                        </p:tav>
                                        <p:tav tm="100000">
                                          <p:val>
                                            <p:fltVal val="0"/>
                                          </p:val>
                                        </p:tav>
                                      </p:tavLst>
                                    </p:anim>
                                    <p:set>
                                      <p:cBhvr>
                                        <p:cTn id="209"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43105" grpId="0"/>
      <p:bldP spid="43106" grpId="0" animBg="1"/>
      <p:bldP spid="43107" grpId="0" animBg="1"/>
      <p:bldP spid="43108" grpId="0"/>
      <p:bldP spid="43109" grpId="0"/>
      <p:bldP spid="43117" grpId="0" animBg="1"/>
      <p:bldP spid="43123" grpId="0" animBg="1"/>
      <p:bldP spid="43125" grpId="0" animBg="1"/>
      <p:bldP spid="43138" grpId="0"/>
      <p:bldP spid="43142" grpId="0"/>
      <p:bldP spid="43143" grpId="0"/>
      <p:bldP spid="43149" grpId="0"/>
      <p:bldP spid="43153" grpId="0" animBg="1"/>
      <p:bldP spid="132" grpId="0"/>
      <p:bldP spid="135" grpId="0" animBg="1"/>
      <p:bldP spid="135" grpId="1" animBg="1"/>
      <p:bldP spid="100" grpId="0" animBg="1"/>
      <p:bldP spid="100" grpId="1" animBg="1"/>
      <p:bldP spid="102" grpId="0" animBg="1"/>
      <p:bldP spid="103" grpId="0" animBg="1"/>
      <p:bldP spid="142" grpId="0"/>
      <p:bldP spid="155" grpId="0" animBg="1"/>
      <p:bldP spid="155" grpId="1" animBg="1"/>
      <p:bldP spid="162" grpId="0"/>
      <p:bldP spid="163" grpId="0" animBg="1"/>
      <p:bldP spid="164" grpId="0"/>
      <p:bldP spid="165" grpId="0" animBg="1"/>
      <p:bldP spid="239" grpId="0" animBg="1"/>
      <p:bldP spid="240" grpId="0" animBg="1"/>
      <p:bldP spid="91" grpId="0" animBg="1"/>
      <p:bldP spid="302" grpId="0"/>
      <p:bldP spid="71" grpId="0" animBg="1"/>
      <p:bldP spid="71" grpId="1" animBg="1"/>
      <p:bldP spid="66" grpId="0" animBg="1"/>
      <p:bldP spid="66" grpId="1" animBg="1"/>
      <p:bldP spid="49" grpId="0" animBg="1"/>
      <p:bldP spid="50" grpId="0" animBg="1"/>
      <p:bldP spid="50" grpId="1" animBg="1"/>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ÀI 27- TIẾ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1.xml><?xml version="1.0" encoding="utf-8"?>
<a:theme xmlns:a="http://schemas.openxmlformats.org/drawingml/2006/main" name="8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2.xml><?xml version="1.0" encoding="utf-8"?>
<a:theme xmlns:a="http://schemas.openxmlformats.org/drawingml/2006/main" name="9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3.xml><?xml version="1.0" encoding="utf-8"?>
<a:theme xmlns:a="http://schemas.openxmlformats.org/drawingml/2006/main" name="10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4.xml><?xml version="1.0" encoding="utf-8"?>
<a:theme xmlns:a="http://schemas.openxmlformats.org/drawingml/2006/main" name="1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5.xml><?xml version="1.0" encoding="utf-8"?>
<a:theme xmlns:a="http://schemas.openxmlformats.org/drawingml/2006/main" name="2_BÀI 27- TIẾ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4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6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7.xml><?xml version="1.0" encoding="utf-8"?>
<a:theme xmlns:a="http://schemas.openxmlformats.org/drawingml/2006/main" name="1_BÀI 27- TIẾ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9.xml><?xml version="1.0" encoding="utf-8"?>
<a:theme xmlns:a="http://schemas.openxmlformats.org/drawingml/2006/main" name="5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27- TIẾT 1</Template>
  <TotalTime>268</TotalTime>
  <Words>2177</Words>
  <Application>Microsoft Office PowerPoint</Application>
  <PresentationFormat>On-screen Show (4:3)</PresentationFormat>
  <Paragraphs>253</Paragraphs>
  <Slides>31</Slides>
  <Notes>2</Notes>
  <HiddenSlides>2</HiddenSlides>
  <MMClips>1</MMClips>
  <ScaleCrop>false</ScaleCrop>
  <HeadingPairs>
    <vt:vector size="8" baseType="variant">
      <vt:variant>
        <vt:lpstr>Fonts Used</vt:lpstr>
      </vt:variant>
      <vt:variant>
        <vt:i4>8</vt:i4>
      </vt:variant>
      <vt:variant>
        <vt:lpstr>Theme</vt:lpstr>
      </vt:variant>
      <vt:variant>
        <vt:i4>15</vt:i4>
      </vt:variant>
      <vt:variant>
        <vt:lpstr>Embedded OLE Servers</vt:lpstr>
      </vt:variant>
      <vt:variant>
        <vt:i4>1</vt:i4>
      </vt:variant>
      <vt:variant>
        <vt:lpstr>Slide Titles</vt:lpstr>
      </vt:variant>
      <vt:variant>
        <vt:i4>31</vt:i4>
      </vt:variant>
    </vt:vector>
  </HeadingPairs>
  <TitlesOfParts>
    <vt:vector size="55" baseType="lpstr">
      <vt:lpstr>Microsoft YaHei</vt:lpstr>
      <vt:lpstr>.VnTime</vt:lpstr>
      <vt:lpstr>Arial</vt:lpstr>
      <vt:lpstr>Bookman Old Style</vt:lpstr>
      <vt:lpstr>Gill Sans MT</vt:lpstr>
      <vt:lpstr>Times New Roman</vt:lpstr>
      <vt:lpstr>Wingdings</vt:lpstr>
      <vt:lpstr>Wingdings 3</vt:lpstr>
      <vt:lpstr>BÀI 27- TIẾT 1</vt:lpstr>
      <vt:lpstr>Origin</vt:lpstr>
      <vt:lpstr>2_Origin</vt:lpstr>
      <vt:lpstr>3_Origin</vt:lpstr>
      <vt:lpstr>4_Origin</vt:lpstr>
      <vt:lpstr>6_Origin</vt:lpstr>
      <vt:lpstr>1_BÀI 27- TIẾT 1</vt:lpstr>
      <vt:lpstr>1_Origin</vt:lpstr>
      <vt:lpstr>5_Origin</vt:lpstr>
      <vt:lpstr>7_Origin</vt:lpstr>
      <vt:lpstr>8_Origin</vt:lpstr>
      <vt:lpstr>9_Origin</vt:lpstr>
      <vt:lpstr>10_Origin</vt:lpstr>
      <vt:lpstr>11_Origin</vt:lpstr>
      <vt:lpstr>2_BÀI 27- TIẾT 1</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27: CUỘC KHÁNG CHIẾN TOÀN QUỐC CHỐNG THỰC DÂN PHÁP XÂM LƯỢC KẾT THÚC (1953 – 1954)</vt:lpstr>
      <vt:lpstr>Bài 27: CUỘC KHÁNG CHIẾN TOÀN QUỐC CHỐNG THỰC DÂN PHÁP XÂM LƯỢC KẾT THÚC (1953 – 1954)</vt:lpstr>
      <vt:lpstr>Bài 27: CUỘC KHÁNG CHIẾN TOÀN QUỐC CHỐNG THỰC DÂN PHÁP XÂM LƯỢC KẾT THÚC (1953 – 1954)</vt:lpstr>
      <vt:lpstr>Bài 27: CUỘC KHÁNG CHIẾN TOÀN QUỐC CHỐNG THỰC DÂN PHÁP XÂM LƯỢC KẾT THÚC (1953 – 1954)</vt:lpstr>
      <vt:lpstr>Bài 27: CUỘC KHÁNG CHIẾN TOÀN QUỐC CHỐNG THỰC DÂN PHÁP XÂM LƯỢC KẾT THÚC (1953 – 1954)</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NDC</dc:creator>
  <cp:lastModifiedBy>Nguyễn Thanh Bình</cp:lastModifiedBy>
  <cp:revision>37</cp:revision>
  <dcterms:created xsi:type="dcterms:W3CDTF">2019-02-26T13:25:32Z</dcterms:created>
  <dcterms:modified xsi:type="dcterms:W3CDTF">2022-03-15T08:09:39Z</dcterms:modified>
</cp:coreProperties>
</file>