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9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9" r:id="rId16"/>
    <p:sldId id="260" r:id="rId17"/>
    <p:sldId id="261" r:id="rId18"/>
    <p:sldId id="262" r:id="rId19"/>
    <p:sldId id="26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F9ACB-E7D0-4379-B5DE-F4EE16EF6A3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352A3-1CBD-4E99-81B2-85AA469BA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AE2385-91EC-4842-A260-9267A1E79404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6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EEEC4-5D26-4F2C-879D-C522F804B7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610D6-6545-4A54-B939-543EF1C64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E221-291A-47C0-94EA-3C8C770D86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0484D-AE09-4345-80F6-10AEBBD907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7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B34FD-6FB2-418B-8393-731F8FED32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29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BAB1A-17FC-47D2-A911-C9E2891187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B87BD-D4D5-4B05-9281-E44CE0B86D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6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FAFC6-EEC9-4C4F-A9EA-9A7AB51812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0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9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D8F62-36EA-4DD3-8C30-6040856225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72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47189-DCE1-4CD4-B0A8-C8CE9DD0A9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47B07-5F6E-426F-9FE0-A213431DE4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2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81AD-8672-4BE4-A67B-0C3C01913E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CF67-AEA7-46B6-8500-73D68708D35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D47259-CED9-4F10-8324-0B8F74CD43A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0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6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9.pn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13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857250"/>
            <a:ext cx="1485241" cy="1573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892304" y="810369"/>
            <a:ext cx="3647586" cy="41607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4444640" y="810369"/>
            <a:ext cx="3807056" cy="41892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0504" y="2159485"/>
            <a:ext cx="7123312" cy="174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4400" dirty="0">
                <a:solidFill>
                  <a:srgbClr val="7B211E"/>
                </a:solidFill>
                <a:latin typeface="Arial" panose="020B0604020202020204" pitchFamily="34" charset="0"/>
              </a:rPr>
              <a:t>CHÀO MỪNG CÁC BẠN ĐẾN VỚI TIẾT HỌC!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5627848"/>
            <a:ext cx="9144000" cy="3729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3072" y="3144041"/>
            <a:ext cx="598465" cy="5595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8431716" y="1727223"/>
            <a:ext cx="395870" cy="6681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3572836" y="3823895"/>
            <a:ext cx="2057400" cy="1596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63928" y="4270295"/>
            <a:ext cx="2416145" cy="14587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53231" y="4719886"/>
            <a:ext cx="598465" cy="55956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7F456BA-C764-4D9B-BB5E-FDAE434A8610}"/>
              </a:ext>
            </a:extLst>
          </p:cNvPr>
          <p:cNvSpPr/>
          <p:nvPr/>
        </p:nvSpPr>
        <p:spPr>
          <a:xfrm>
            <a:off x="2324100" y="1066800"/>
            <a:ext cx="4800600" cy="6309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B042E-B0E4-46C7-BA1A-B651B102181D}"/>
              </a:ext>
            </a:extLst>
          </p:cNvPr>
          <p:cNvSpPr txBox="1"/>
          <p:nvPr/>
        </p:nvSpPr>
        <p:spPr>
          <a:xfrm>
            <a:off x="2716098" y="1166652"/>
            <a:ext cx="455665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LÊ QUÝ ĐÔN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72DBE-FDBA-4868-A08E-E37156D2ACDA}"/>
              </a:ext>
            </a:extLst>
          </p:cNvPr>
          <p:cNvSpPr txBox="1"/>
          <p:nvPr/>
        </p:nvSpPr>
        <p:spPr>
          <a:xfrm>
            <a:off x="892305" y="4381500"/>
            <a:ext cx="2765296" cy="452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Văn 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897631" y="-99392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hộp có 1 quả bóng xanh và 2 quả bóng đỏ đều có kích thước giống nhau. Lấy đồng thời 2 quả bóng. Sự kiện “</a:t>
            </a:r>
            <a:r>
              <a:rPr lang="nl-NL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 được 2 quả bóng xanh</a:t>
            </a: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 là sự kiện gì?</a:t>
            </a:r>
            <a:endParaRPr lang="en-US" sz="24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7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611560" y="332656"/>
            <a:ext cx="5328071" cy="386104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Hãy liệt kê tất cả các kết quả có thể xảy ra của phép thử nghiệm sau: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 Hải chọn một ngày trong tuần để học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2400" b="1">
              <a:solidFill>
                <a:srgbClr val="33339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3259721" y="3368197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2, thứ 3, thứ 4, thứ 5, thứ 6, thứ 7, chủ nhật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7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900113" y="0"/>
            <a:ext cx="7128271" cy="407707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Bảng dưới đây ghi lại thời gian chờ xe buýt của Sơn trong 20 lần liên tiếp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132138" y="4293096"/>
            <a:ext cx="4752230" cy="2449017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31404"/>
            <a:ext cx="4107858" cy="141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80751"/>
              </p:ext>
            </p:extLst>
          </p:nvPr>
        </p:nvGraphicFramePr>
        <p:xfrm>
          <a:off x="3670887" y="5013548"/>
          <a:ext cx="3674731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6" imgW="1434960" imgH="393480" progId="Equation.DSMT4">
                  <p:embed/>
                </p:oleObj>
              </mc:Choice>
              <mc:Fallback>
                <p:oleObj name="Equation" r:id="rId6" imgW="1434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70887" y="5013548"/>
                        <a:ext cx="3674731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2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2422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672" y="671940"/>
            <a:ext cx="81903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 1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0000" y="290578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671" y="3329656"/>
            <a:ext cx="82873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Các kết quả có thể xảy ra là: bóng được đánh số 1,2,3,4,5,6,7,8,9,10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52600" y="5789573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179" y="4343400"/>
            <a:ext cx="828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Bạn Lan chọn một ngày trong tháng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8 để đi về quê, kết quả có thể xảy ra là bất kì ngày nào trong tháng (Từ ngày 1/8 đến 30/8)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1" grpId="1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838200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Lấy ra </a:t>
            </a: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cây bút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từ hộp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b) Lấy ra </a:t>
            </a: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 1 lúc 2 cây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bút từ hộp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5566" y="3813621"/>
            <a:ext cx="8225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Lấy ra 1 cây bút từ hộp, kết quả có thể xảy ra là: bút xanh, bút đỏ hoặc bút 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5670" y="3105751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566" y="4784044"/>
            <a:ext cx="80726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Lấy ra cùng 1 lúc 2 cây bút từ hộp, có 3 kết quả có thể xảy ra: bút xanh và đỏ, bút đỏ và tím, hoặc bút xanh và 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763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Lớp trưởng lớp 6A làm </a:t>
            </a:r>
            <a:r>
              <a:rPr lang="vi-V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tấm bìa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giống hệt nhau </a:t>
            </a:r>
            <a:r>
              <a:rPr lang="vi-V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ghi tên 4 bạn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hay hát trong lớp là Mai, Lan, Cúc, Trúc và cho vào một 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p. Một bạn trong lớp </a:t>
            </a:r>
            <a:r>
              <a:rPr lang="vi-V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 một trong 4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 tấm bìa đó và bạn có tên sẽ phải lên hát, </a:t>
            </a:r>
            <a:r>
              <a:rPr lang="vi-V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 đó tấm bìa được trả lại hộp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 và cứ thế tiếp tục chọn người lên hát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a) Liệt kê tập hợp các kết quả có thể xảy ra trong mỗi lần rút tấm bìa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b) Em có thể dự đoán trước được người tiếp theo lên hát không?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c) Có bạn nào phải lên hát nhiều lần không?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454" y="3636825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Các kết quả có thể xảy ra trong mỗi lần rút tấm bìa là: Mai, Lan, Cúc, Trúc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454" y="5465625"/>
            <a:ext cx="8278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c) Sẽ có bạn phải lên hát nhiều lần, vì sau mỗi lần rút tấm bìa được trả lại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235" y="4556296"/>
            <a:ext cx="8257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Không thể dự đoán trước được người tiếp theo lên hát vì xác suất rút phải tên đều như nhau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0550" y="3119897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762000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Trong hộp có 10 lá thăm được đánh số từ 0 đến 9. 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 ra từ hộp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 thăm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 Trong các sự kiện sau, sự kiện nào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chắc chắn xảy ra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không thể xảy ra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có thể xảy ra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 0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 hơn 0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84465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a) Tổng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462501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b) Tích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845" y="5421651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c) Tích các số ghi trên hai lá thăm bằng 0: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6155942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d) Tổng các số ghi trên hai lá thăm lớn hơn 0: Chắc chắn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1686" y="333790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18" y="659464"/>
            <a:ext cx="8631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Kết quả kiếm tra môn Toán và Ngữ Văn của một số học sinh được lựa chọn ngẫu nhiên cho ở bảng sau: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tech12h.com/sites/default/files/styles/inbody400/public/screenshot_1244.jpg?itok=o3BpTzCS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7" y="1524000"/>
            <a:ext cx="3024303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10000" y="1458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Hãy tính xác suất thực nghiệm của sự kiện một học sinh được chọn ra một cách ngẫu nhiên có kết quả: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a) Môn Toán đạt loại giỏi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b) Loại khá trở lên ở cả hai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c) Loại trung bình ở ít nhất một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5129635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477000" y="5915776"/>
            <a:ext cx="2362200" cy="877163"/>
          </a:xfrm>
          <a:prstGeom prst="wedgeEllipseCallout">
            <a:avLst>
              <a:gd name="adj1" fmla="val -27284"/>
              <a:gd name="adj2" fmla="val -843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tra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a. Số HS đạt loại giỏi môn Toán là: 40 + 20 + 15 = 75. Xác suất thực nghiệm của sự kiện HS được chọn đạt loại giỏi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  <a:blipFill rotWithShape="1">
                <a:blip r:embed="rId4"/>
                <a:stretch>
                  <a:fillRect l="-1196" t="-3556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557097" y="4177354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Tổng số HS tham gia kiểm tra là 170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22966" y="3713930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b. Số HS đạt loại khá ở ít nhất một môn là: 40+20+15+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30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= 105. Xác suất thực nghiệm của sự kiện HS được chọn đạt loại khá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105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  <a:blipFill rotWithShape="1">
                <a:blip r:embed="rId2"/>
                <a:stretch>
                  <a:fillRect l="-1088" t="-3571" r="-7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tech12h.com/sites/default/files/styles/inbody400/public/screenshot_1244.jpg?itok=o3BpTzCS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00555"/>
            <a:ext cx="3024303" cy="1905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c. Số HS đạt loại trung bình ở ít nhất một môn là: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5+15+2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+10+15 = 105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Xác suất thực nghiệm của sự kiện HS được chọn đạt loại trung bình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65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  <a:blipFill rotWithShape="1">
                <a:blip r:embed="rId5"/>
                <a:stretch>
                  <a:fillRect l="-1088" t="-2797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53188" y="715889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</p:spTree>
    <p:extLst>
      <p:ext uri="{BB962C8B-B14F-4D97-AF65-F5344CB8AC3E}">
        <p14:creationId xmlns:p14="http://schemas.microsoft.com/office/powerpoint/2010/main" val="42665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129145" y="1904998"/>
            <a:ext cx="6858000" cy="100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ÔN TẬP CHƯƠNG IV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9B766C-556E-4200-8316-8598F7E8CB8B}"/>
              </a:ext>
            </a:extLst>
          </p:cNvPr>
          <p:cNvSpPr txBox="1"/>
          <p:nvPr/>
        </p:nvSpPr>
        <p:spPr>
          <a:xfrm>
            <a:off x="1600200" y="9144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424483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792165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Kiểm tra thị lự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 của học sinh ở một trường THCS, ta thu được kết quả như sau: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3" y="1623162"/>
            <a:ext cx="3406486" cy="204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14800" y="1596884"/>
            <a:ext cx="441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latin typeface="Times New Roman" pitchFamily="18" charset="0"/>
                <a:cs typeface="Times New Roman" pitchFamily="18" charset="0"/>
              </a:rPr>
              <a:t>Hãy tính và so sánh xác suất thực nghiệm của sự kiện "học sinh bị tật khúc xạ" </a:t>
            </a:r>
            <a:r>
              <a:rPr lang="vi-VN" sz="22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 từng khối lớp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7: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  <a:blipFill rotWithShape="1">
                <a:blip r:embed="rId3"/>
                <a:stretch>
                  <a:fillRect l="-75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6: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  <a:blipFill rotWithShape="1">
                <a:blip r:embed="rId4"/>
                <a:stretch>
                  <a:fillRect l="-807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8: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  <a:blipFill rotWithShape="1">
                <a:blip r:embed="rId5"/>
                <a:stretch>
                  <a:fillRect l="-836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9: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  <a:blipFill rotWithShape="1">
                <a:blip r:embed="rId6"/>
                <a:stretch>
                  <a:fillRect l="-83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879274" y="3381421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Ảnh nền Powerpoint mở đầu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2339"/>
            <a:ext cx="9123218" cy="64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3054995"/>
            <a:ext cx="2988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ndara" pitchFamily="34" charset="0"/>
              </a:rPr>
              <a:t>Chúc các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Candara" pitchFamily="34" charset="0"/>
              </a:rPr>
              <a:t> học tốt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1052945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.VnCommercial Script" pitchFamily="34" charset="0"/>
              </a:rPr>
              <a:t>Thank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.VnCommercial Scrip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80311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IV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1" y="695980"/>
            <a:ext cx="3048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LÍ THUYẾT: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80855" y="659464"/>
            <a:ext cx="6031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5" y="1497388"/>
            <a:ext cx="8153400" cy="522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4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1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32787696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84463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86" y="1742154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73" y="508518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778396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81" y="3933056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err="1">
                <a:solidFill>
                  <a:srgbClr val="FFFFFF"/>
                </a:solidFill>
              </a:rPr>
              <a:t>Hoàn</a:t>
            </a:r>
            <a:r>
              <a:rPr lang="en-US" sz="1200">
                <a:solidFill>
                  <a:srgbClr val="FFFFFF"/>
                </a:solidFill>
              </a:rPr>
              <a:t> </a:t>
            </a:r>
            <a:r>
              <a:rPr lang="en-US" sz="1200" err="1">
                <a:solidFill>
                  <a:srgbClr val="FFFFFF"/>
                </a:solidFill>
              </a:rPr>
              <a:t>Thành</a:t>
            </a:r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24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:….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C00000"/>
                </a:solidFill>
              </a:rPr>
              <a:t>     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 = {S;N}</a:t>
            </a:r>
          </a:p>
        </p:txBody>
      </p:sp>
    </p:spTree>
    <p:extLst>
      <p:ext uri="{BB962C8B-B14F-4D97-AF65-F5344CB8AC3E}">
        <p14:creationId xmlns:p14="http://schemas.microsoft.com/office/powerpoint/2010/main" val="214664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mỗi phép thử nghiệm, có bao nhiêu loại sự kiện xảy ra?</a:t>
            </a:r>
            <a:endParaRPr lang="en-US" sz="28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1286</Words>
  <Application>Microsoft Office PowerPoint</Application>
  <PresentationFormat>On-screen Show (4:3)</PresentationFormat>
  <Paragraphs>93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.VnCommercial Script</vt:lpstr>
      <vt:lpstr>Arial</vt:lpstr>
      <vt:lpstr>Calibri</vt:lpstr>
      <vt:lpstr>Cambria Math</vt:lpstr>
      <vt:lpstr>Candara</vt:lpstr>
      <vt:lpstr>Impact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Do</dc:creator>
  <cp:lastModifiedBy>Nguyễn Văn An</cp:lastModifiedBy>
  <cp:revision>14</cp:revision>
  <dcterms:created xsi:type="dcterms:W3CDTF">2021-08-25T15:18:54Z</dcterms:created>
  <dcterms:modified xsi:type="dcterms:W3CDTF">2022-02-22T01:19:36Z</dcterms:modified>
</cp:coreProperties>
</file>