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61" r:id="rId2"/>
    <p:sldId id="348" r:id="rId3"/>
    <p:sldId id="362" r:id="rId4"/>
    <p:sldId id="353" r:id="rId5"/>
    <p:sldId id="359" r:id="rId6"/>
    <p:sldId id="261" r:id="rId7"/>
    <p:sldId id="282" r:id="rId8"/>
    <p:sldId id="283" r:id="rId9"/>
    <p:sldId id="278" r:id="rId10"/>
    <p:sldId id="279" r:id="rId11"/>
    <p:sldId id="354" r:id="rId12"/>
    <p:sldId id="355" r:id="rId13"/>
    <p:sldId id="356" r:id="rId14"/>
    <p:sldId id="360" r:id="rId15"/>
    <p:sldId id="259" r:id="rId16"/>
    <p:sldId id="352" r:id="rId17"/>
    <p:sldId id="274" r:id="rId18"/>
    <p:sldId id="350" r:id="rId19"/>
    <p:sldId id="363" r:id="rId20"/>
  </p:sldIdLst>
  <p:sldSz cx="12192000" cy="6858000"/>
  <p:notesSz cx="6858000" cy="9144000"/>
  <p:embeddedFontLst>
    <p:embeddedFont>
      <p:font typeface="Amasis MT Pro Black" panose="020B0604020202020204" charset="0"/>
      <p:bold r:id="rId21"/>
      <p:boldItalic r:id="rId22"/>
    </p:embeddedFont>
    <p:embeddedFont>
      <p:font typeface="MV Boli" panose="02000500030200090000" pitchFamily="2" charset="0"/>
      <p:regular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Muli Bold Bold" panose="020B0604020202020204" charset="0"/>
      <p:regular r:id="rId28"/>
    </p:embeddedFont>
    <p:embeddedFont>
      <p:font typeface="DejaVu Serif" panose="020B0604020202020204" charset="0"/>
      <p:regular r:id="rId29"/>
      <p:bold r:id="rId30"/>
      <p:italic r:id="rId31"/>
      <p:boldItalic r:id="rId32"/>
    </p:embeddedFont>
    <p:embeddedFont>
      <p:font typeface="Adobe Garamond Pro Bold" panose="02020702060506020403" charset="0"/>
      <p:bold r:id="rId33"/>
      <p:boldItalic r:id="rId34"/>
    </p:embeddedFont>
    <p:embeddedFont>
      <p:font typeface="Constantia" panose="02030602050306030303" pitchFamily="18" charset="0"/>
      <p:regular r:id="rId35"/>
      <p:bold r:id="rId36"/>
      <p:italic r:id="rId37"/>
      <p:boldItalic r:id="rId38"/>
    </p:embeddedFont>
    <p:embeddedFont>
      <p:font typeface="Aachen" panose="02020500000000000000" charset="0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822" initials="u" lastIdx="3" clrIdx="0">
    <p:extLst>
      <p:ext uri="{19B8F6BF-5375-455C-9EA6-DF929625EA0E}">
        <p15:presenceInfo xmlns:p15="http://schemas.microsoft.com/office/powerpoint/2012/main" userId="S::user822@sfzcs.onmicrosoft.com::331031e0-aab3-4edc-875c-fe4ab02327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C4D3"/>
    <a:srgbClr val="95DAC1"/>
    <a:srgbClr val="FFFFCC"/>
    <a:srgbClr val="CFAFE7"/>
    <a:srgbClr val="E9F1C5"/>
    <a:srgbClr val="934BC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814AB-B3D7-42C8-BAFF-A81D26AF64BE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E6214F-5FCA-4C96-BE20-82572457C82D}">
      <dgm:prSet/>
      <dgm:spPr/>
      <dgm:t>
        <a:bodyPr/>
        <a:lstStyle/>
        <a:p>
          <a:pPr>
            <a:defRPr cap="all"/>
          </a:pPr>
          <a:r>
            <a:rPr lang="en-US"/>
            <a:t>- Do exercises on page 59 in workbook and get ready for the next lesson.</a:t>
          </a:r>
        </a:p>
      </dgm:t>
    </dgm:pt>
    <dgm:pt modelId="{A05029FD-4967-4EC9-B1C1-CAE28A03B5ED}" type="parTrans" cxnId="{C9F31AB9-84BF-4676-8D4B-5B1989B5B3D3}">
      <dgm:prSet/>
      <dgm:spPr/>
      <dgm:t>
        <a:bodyPr/>
        <a:lstStyle/>
        <a:p>
          <a:endParaRPr lang="en-US"/>
        </a:p>
      </dgm:t>
    </dgm:pt>
    <dgm:pt modelId="{CABF3991-351E-44F8-B3CD-3E22B54285E6}" type="sibTrans" cxnId="{C9F31AB9-84BF-4676-8D4B-5B1989B5B3D3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3220AF69-2188-4193-9738-9E376436276F}">
      <dgm:prSet/>
      <dgm:spPr/>
      <dgm:t>
        <a:bodyPr/>
        <a:lstStyle/>
        <a:p>
          <a:pPr>
            <a:defRPr cap="all"/>
          </a:pPr>
          <a:r>
            <a:rPr lang="en-US"/>
            <a:t>- Grammar: First Conditional Sentence</a:t>
          </a:r>
        </a:p>
      </dgm:t>
    </dgm:pt>
    <dgm:pt modelId="{62BFD188-C4EA-4742-9D5C-7E3C07936C96}" type="parTrans" cxnId="{9FF412F3-EDDA-41A2-9A25-0C9BE7DECB8E}">
      <dgm:prSet/>
      <dgm:spPr/>
      <dgm:t>
        <a:bodyPr/>
        <a:lstStyle/>
        <a:p>
          <a:endParaRPr lang="en-US"/>
        </a:p>
      </dgm:t>
    </dgm:pt>
    <dgm:pt modelId="{C944BA00-3006-4253-9E0D-06AFD7CF9D4A}" type="sibTrans" cxnId="{9FF412F3-EDDA-41A2-9A25-0C9BE7DECB8E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62856CF8-C28D-443B-80B8-88C626686124}">
      <dgm:prSet/>
      <dgm:spPr/>
      <dgm:t>
        <a:bodyPr/>
        <a:lstStyle/>
        <a:p>
          <a:pPr>
            <a:defRPr cap="all"/>
          </a:pPr>
          <a:r>
            <a:rPr lang="en-US"/>
            <a:t>- Practice asking and answering with the First Conditional Sentence to talk about condition and result in the future correctly with a partner.</a:t>
          </a:r>
        </a:p>
      </dgm:t>
    </dgm:pt>
    <dgm:pt modelId="{0F717BE7-22B2-4CC6-B42B-1ABD53A504F3}" type="parTrans" cxnId="{6A89A756-B2B2-45E6-81C6-86586C1A4222}">
      <dgm:prSet/>
      <dgm:spPr/>
      <dgm:t>
        <a:bodyPr/>
        <a:lstStyle/>
        <a:p>
          <a:endParaRPr lang="en-US"/>
        </a:p>
      </dgm:t>
    </dgm:pt>
    <dgm:pt modelId="{02DA3513-CC0C-4C72-8830-583F794D8357}" type="sibTrans" cxnId="{6A89A756-B2B2-45E6-81C6-86586C1A4222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1A7EB32D-EF3F-4C89-8A73-48619A9E5C12}">
      <dgm:prSet/>
      <dgm:spPr/>
      <dgm:t>
        <a:bodyPr/>
        <a:lstStyle/>
        <a:p>
          <a:pPr>
            <a:defRPr cap="all"/>
          </a:pPr>
          <a:r>
            <a:rPr lang="en-US"/>
            <a:t>- Prepare for the new lesson – Pronunciation and Speaking on page 80 (SB). </a:t>
          </a:r>
        </a:p>
      </dgm:t>
    </dgm:pt>
    <dgm:pt modelId="{3B44A60D-B0D3-4BED-89AD-EDCF13365EFE}" type="parTrans" cxnId="{D49818E1-B5BC-47D4-B0F8-0B5C2809ED27}">
      <dgm:prSet/>
      <dgm:spPr/>
      <dgm:t>
        <a:bodyPr/>
        <a:lstStyle/>
        <a:p>
          <a:endParaRPr lang="en-US"/>
        </a:p>
      </dgm:t>
    </dgm:pt>
    <dgm:pt modelId="{53EFF664-73C5-4524-926D-0BD73BB7E842}" type="sibTrans" cxnId="{D49818E1-B5BC-47D4-B0F8-0B5C2809ED27}">
      <dgm:prSet phldrT="04"/>
      <dgm:spPr/>
      <dgm:t>
        <a:bodyPr/>
        <a:lstStyle/>
        <a:p>
          <a:r>
            <a:rPr lang="en-US"/>
            <a:t>04</a:t>
          </a:r>
        </a:p>
      </dgm:t>
    </dgm:pt>
    <dgm:pt modelId="{2A5D32EB-02F3-4D98-A65C-DB8646B8D6F7}" type="pres">
      <dgm:prSet presAssocID="{4BA814AB-B3D7-42C8-BAFF-A81D26AF64B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E03468-5079-4C24-9568-2315E65CD1EA}" type="pres">
      <dgm:prSet presAssocID="{B8E6214F-5FCA-4C96-BE20-82572457C82D}" presName="compositeNode" presStyleCnt="0">
        <dgm:presLayoutVars>
          <dgm:bulletEnabled val="1"/>
        </dgm:presLayoutVars>
      </dgm:prSet>
      <dgm:spPr/>
    </dgm:pt>
    <dgm:pt modelId="{7B67DE7B-AF96-4D91-ACD9-E5AC186AE9A1}" type="pres">
      <dgm:prSet presAssocID="{B8E6214F-5FCA-4C96-BE20-82572457C82D}" presName="bgRect" presStyleLbl="alignNode1" presStyleIdx="0" presStyleCnt="4"/>
      <dgm:spPr/>
      <dgm:t>
        <a:bodyPr/>
        <a:lstStyle/>
        <a:p>
          <a:endParaRPr lang="en-US"/>
        </a:p>
      </dgm:t>
    </dgm:pt>
    <dgm:pt modelId="{FA308C10-6475-4691-B9C4-6CAB0AA84ECF}" type="pres">
      <dgm:prSet presAssocID="{CABF3991-351E-44F8-B3CD-3E22B54285E6}" presName="sibTransNodeRect" presStyleLbl="align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25AC0-E8E3-4B3C-885F-CA77F540F005}" type="pres">
      <dgm:prSet presAssocID="{B8E6214F-5FCA-4C96-BE20-82572457C82D}" presName="nodeRec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6FC97-6E61-4BE6-B24C-FDC58F108164}" type="pres">
      <dgm:prSet presAssocID="{CABF3991-351E-44F8-B3CD-3E22B54285E6}" presName="sibTrans" presStyleCnt="0"/>
      <dgm:spPr/>
    </dgm:pt>
    <dgm:pt modelId="{2AB6B882-15BF-483A-8BF6-F6AF51F8E45B}" type="pres">
      <dgm:prSet presAssocID="{3220AF69-2188-4193-9738-9E376436276F}" presName="compositeNode" presStyleCnt="0">
        <dgm:presLayoutVars>
          <dgm:bulletEnabled val="1"/>
        </dgm:presLayoutVars>
      </dgm:prSet>
      <dgm:spPr/>
    </dgm:pt>
    <dgm:pt modelId="{3B7F5695-CF25-437F-99F9-C4C8426D79CA}" type="pres">
      <dgm:prSet presAssocID="{3220AF69-2188-4193-9738-9E376436276F}" presName="bgRect" presStyleLbl="alignNode1" presStyleIdx="1" presStyleCnt="4"/>
      <dgm:spPr/>
      <dgm:t>
        <a:bodyPr/>
        <a:lstStyle/>
        <a:p>
          <a:endParaRPr lang="en-US"/>
        </a:p>
      </dgm:t>
    </dgm:pt>
    <dgm:pt modelId="{0E921601-5FB3-4CE9-B42F-C5F3743379D8}" type="pres">
      <dgm:prSet presAssocID="{C944BA00-3006-4253-9E0D-06AFD7CF9D4A}" presName="sibTransNodeRect" presStyleLbl="align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6DF1A-55ED-439A-B367-0AB24041AE7C}" type="pres">
      <dgm:prSet presAssocID="{3220AF69-2188-4193-9738-9E376436276F}" presName="nodeRec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4668F-18CB-4E0E-9BFA-B0A15A46FAD7}" type="pres">
      <dgm:prSet presAssocID="{C944BA00-3006-4253-9E0D-06AFD7CF9D4A}" presName="sibTrans" presStyleCnt="0"/>
      <dgm:spPr/>
    </dgm:pt>
    <dgm:pt modelId="{DE51E9FB-73D1-4CAF-9825-AC95FCB0234A}" type="pres">
      <dgm:prSet presAssocID="{62856CF8-C28D-443B-80B8-88C626686124}" presName="compositeNode" presStyleCnt="0">
        <dgm:presLayoutVars>
          <dgm:bulletEnabled val="1"/>
        </dgm:presLayoutVars>
      </dgm:prSet>
      <dgm:spPr/>
    </dgm:pt>
    <dgm:pt modelId="{E58796D3-1755-4AD2-8D07-8629A3E7AE05}" type="pres">
      <dgm:prSet presAssocID="{62856CF8-C28D-443B-80B8-88C626686124}" presName="bgRect" presStyleLbl="alignNode1" presStyleIdx="2" presStyleCnt="4"/>
      <dgm:spPr/>
      <dgm:t>
        <a:bodyPr/>
        <a:lstStyle/>
        <a:p>
          <a:endParaRPr lang="en-US"/>
        </a:p>
      </dgm:t>
    </dgm:pt>
    <dgm:pt modelId="{8454962F-1C67-4C12-B3E7-97F0D1D18E9F}" type="pres">
      <dgm:prSet presAssocID="{02DA3513-CC0C-4C72-8830-583F794D8357}" presName="sibTransNodeRect" presStyleLbl="align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8010C-0AD5-4860-82D3-8B8883AC6E63}" type="pres">
      <dgm:prSet presAssocID="{62856CF8-C28D-443B-80B8-88C626686124}" presName="nodeRec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AC508-3F48-477B-8204-B1D0CE9E783C}" type="pres">
      <dgm:prSet presAssocID="{02DA3513-CC0C-4C72-8830-583F794D8357}" presName="sibTrans" presStyleCnt="0"/>
      <dgm:spPr/>
    </dgm:pt>
    <dgm:pt modelId="{4292E909-7A59-44F4-A315-28D052AD1AE6}" type="pres">
      <dgm:prSet presAssocID="{1A7EB32D-EF3F-4C89-8A73-48619A9E5C12}" presName="compositeNode" presStyleCnt="0">
        <dgm:presLayoutVars>
          <dgm:bulletEnabled val="1"/>
        </dgm:presLayoutVars>
      </dgm:prSet>
      <dgm:spPr/>
    </dgm:pt>
    <dgm:pt modelId="{712F04AF-36D7-4129-8500-362F174771B6}" type="pres">
      <dgm:prSet presAssocID="{1A7EB32D-EF3F-4C89-8A73-48619A9E5C12}" presName="bgRect" presStyleLbl="alignNode1" presStyleIdx="3" presStyleCnt="4"/>
      <dgm:spPr/>
      <dgm:t>
        <a:bodyPr/>
        <a:lstStyle/>
        <a:p>
          <a:endParaRPr lang="en-US"/>
        </a:p>
      </dgm:t>
    </dgm:pt>
    <dgm:pt modelId="{FE5DBF1D-C4FD-4566-9BE7-CE4C790F4E97}" type="pres">
      <dgm:prSet presAssocID="{53EFF664-73C5-4524-926D-0BD73BB7E842}" presName="sibTransNodeRect" presStyleLbl="align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E00F1-AF24-4FB5-A0AD-4D1819ACBFBB}" type="pres">
      <dgm:prSet presAssocID="{1A7EB32D-EF3F-4C89-8A73-48619A9E5C12}" presName="nodeRec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83BE58-6A65-43C7-A7F8-87E405A81A4C}" type="presOf" srcId="{1A7EB32D-EF3F-4C89-8A73-48619A9E5C12}" destId="{FBFE00F1-AF24-4FB5-A0AD-4D1819ACBFBB}" srcOrd="1" destOrd="0" presId="urn:microsoft.com/office/officeart/2016/7/layout/LinearBlockProcessNumbered"/>
    <dgm:cxn modelId="{6A89A756-B2B2-45E6-81C6-86586C1A4222}" srcId="{4BA814AB-B3D7-42C8-BAFF-A81D26AF64BE}" destId="{62856CF8-C28D-443B-80B8-88C626686124}" srcOrd="2" destOrd="0" parTransId="{0F717BE7-22B2-4CC6-B42B-1ABD53A504F3}" sibTransId="{02DA3513-CC0C-4C72-8830-583F794D8357}"/>
    <dgm:cxn modelId="{E67E3F0B-17E4-4443-A961-63DBBDF95342}" type="presOf" srcId="{B8E6214F-5FCA-4C96-BE20-82572457C82D}" destId="{7B67DE7B-AF96-4D91-ACD9-E5AC186AE9A1}" srcOrd="0" destOrd="0" presId="urn:microsoft.com/office/officeart/2016/7/layout/LinearBlockProcessNumbered"/>
    <dgm:cxn modelId="{CBBE1A99-57CE-4156-A41D-082FF1677CFE}" type="presOf" srcId="{3220AF69-2188-4193-9738-9E376436276F}" destId="{1236DF1A-55ED-439A-B367-0AB24041AE7C}" srcOrd="1" destOrd="0" presId="urn:microsoft.com/office/officeart/2016/7/layout/LinearBlockProcessNumbered"/>
    <dgm:cxn modelId="{C9F31AB9-84BF-4676-8D4B-5B1989B5B3D3}" srcId="{4BA814AB-B3D7-42C8-BAFF-A81D26AF64BE}" destId="{B8E6214F-5FCA-4C96-BE20-82572457C82D}" srcOrd="0" destOrd="0" parTransId="{A05029FD-4967-4EC9-B1C1-CAE28A03B5ED}" sibTransId="{CABF3991-351E-44F8-B3CD-3E22B54285E6}"/>
    <dgm:cxn modelId="{9EF98851-09B3-4E28-9991-80662551BC8A}" type="presOf" srcId="{B8E6214F-5FCA-4C96-BE20-82572457C82D}" destId="{1A925AC0-E8E3-4B3C-885F-CA77F540F005}" srcOrd="1" destOrd="0" presId="urn:microsoft.com/office/officeart/2016/7/layout/LinearBlockProcessNumbered"/>
    <dgm:cxn modelId="{EFD6F690-7A9B-4477-88E9-F8A0B3C7BBC6}" type="presOf" srcId="{3220AF69-2188-4193-9738-9E376436276F}" destId="{3B7F5695-CF25-437F-99F9-C4C8426D79CA}" srcOrd="0" destOrd="0" presId="urn:microsoft.com/office/officeart/2016/7/layout/LinearBlockProcessNumbered"/>
    <dgm:cxn modelId="{22759C83-AB54-4A94-8A75-F90FEC258EC5}" type="presOf" srcId="{53EFF664-73C5-4524-926D-0BD73BB7E842}" destId="{FE5DBF1D-C4FD-4566-9BE7-CE4C790F4E97}" srcOrd="0" destOrd="0" presId="urn:microsoft.com/office/officeart/2016/7/layout/LinearBlockProcessNumbered"/>
    <dgm:cxn modelId="{50EB1D28-F488-487A-AD79-85077BB1F857}" type="presOf" srcId="{62856CF8-C28D-443B-80B8-88C626686124}" destId="{E58796D3-1755-4AD2-8D07-8629A3E7AE05}" srcOrd="0" destOrd="0" presId="urn:microsoft.com/office/officeart/2016/7/layout/LinearBlockProcessNumbered"/>
    <dgm:cxn modelId="{80F43CC5-E516-47AD-8416-C368FBF02420}" type="presOf" srcId="{62856CF8-C28D-443B-80B8-88C626686124}" destId="{5E28010C-0AD5-4860-82D3-8B8883AC6E63}" srcOrd="1" destOrd="0" presId="urn:microsoft.com/office/officeart/2016/7/layout/LinearBlockProcessNumbered"/>
    <dgm:cxn modelId="{1D5F800A-F3DA-4A91-A0E3-D40030A5A4A1}" type="presOf" srcId="{4BA814AB-B3D7-42C8-BAFF-A81D26AF64BE}" destId="{2A5D32EB-02F3-4D98-A65C-DB8646B8D6F7}" srcOrd="0" destOrd="0" presId="urn:microsoft.com/office/officeart/2016/7/layout/LinearBlockProcessNumbered"/>
    <dgm:cxn modelId="{FA78A017-FB19-4C9C-895F-CE84DB40420B}" type="presOf" srcId="{CABF3991-351E-44F8-B3CD-3E22B54285E6}" destId="{FA308C10-6475-4691-B9C4-6CAB0AA84ECF}" srcOrd="0" destOrd="0" presId="urn:microsoft.com/office/officeart/2016/7/layout/LinearBlockProcessNumbered"/>
    <dgm:cxn modelId="{91607286-0E6E-4123-B5B5-BB650547B788}" type="presOf" srcId="{1A7EB32D-EF3F-4C89-8A73-48619A9E5C12}" destId="{712F04AF-36D7-4129-8500-362F174771B6}" srcOrd="0" destOrd="0" presId="urn:microsoft.com/office/officeart/2016/7/layout/LinearBlockProcessNumbered"/>
    <dgm:cxn modelId="{7D8CAD03-ABF9-4810-BAC6-1A996CFDB69A}" type="presOf" srcId="{02DA3513-CC0C-4C72-8830-583F794D8357}" destId="{8454962F-1C67-4C12-B3E7-97F0D1D18E9F}" srcOrd="0" destOrd="0" presId="urn:microsoft.com/office/officeart/2016/7/layout/LinearBlockProcessNumbered"/>
    <dgm:cxn modelId="{D49818E1-B5BC-47D4-B0F8-0B5C2809ED27}" srcId="{4BA814AB-B3D7-42C8-BAFF-A81D26AF64BE}" destId="{1A7EB32D-EF3F-4C89-8A73-48619A9E5C12}" srcOrd="3" destOrd="0" parTransId="{3B44A60D-B0D3-4BED-89AD-EDCF13365EFE}" sibTransId="{53EFF664-73C5-4524-926D-0BD73BB7E842}"/>
    <dgm:cxn modelId="{E39B228F-D434-41B2-9E6E-96151A3999B9}" type="presOf" srcId="{C944BA00-3006-4253-9E0D-06AFD7CF9D4A}" destId="{0E921601-5FB3-4CE9-B42F-C5F3743379D8}" srcOrd="0" destOrd="0" presId="urn:microsoft.com/office/officeart/2016/7/layout/LinearBlockProcessNumbered"/>
    <dgm:cxn modelId="{9FF412F3-EDDA-41A2-9A25-0C9BE7DECB8E}" srcId="{4BA814AB-B3D7-42C8-BAFF-A81D26AF64BE}" destId="{3220AF69-2188-4193-9738-9E376436276F}" srcOrd="1" destOrd="0" parTransId="{62BFD188-C4EA-4742-9D5C-7E3C07936C96}" sibTransId="{C944BA00-3006-4253-9E0D-06AFD7CF9D4A}"/>
    <dgm:cxn modelId="{D85F9E39-A927-464C-B1ED-95A10606CC4E}" type="presParOf" srcId="{2A5D32EB-02F3-4D98-A65C-DB8646B8D6F7}" destId="{07E03468-5079-4C24-9568-2315E65CD1EA}" srcOrd="0" destOrd="0" presId="urn:microsoft.com/office/officeart/2016/7/layout/LinearBlockProcessNumbered"/>
    <dgm:cxn modelId="{CC31285B-A19A-4504-B319-4607809EBF5E}" type="presParOf" srcId="{07E03468-5079-4C24-9568-2315E65CD1EA}" destId="{7B67DE7B-AF96-4D91-ACD9-E5AC186AE9A1}" srcOrd="0" destOrd="0" presId="urn:microsoft.com/office/officeart/2016/7/layout/LinearBlockProcessNumbered"/>
    <dgm:cxn modelId="{B46E9A22-FDE2-49EB-9568-A92B54D6FE55}" type="presParOf" srcId="{07E03468-5079-4C24-9568-2315E65CD1EA}" destId="{FA308C10-6475-4691-B9C4-6CAB0AA84ECF}" srcOrd="1" destOrd="0" presId="urn:microsoft.com/office/officeart/2016/7/layout/LinearBlockProcessNumbered"/>
    <dgm:cxn modelId="{CC4E69E1-C437-4E06-BE51-0DACCB96428C}" type="presParOf" srcId="{07E03468-5079-4C24-9568-2315E65CD1EA}" destId="{1A925AC0-E8E3-4B3C-885F-CA77F540F005}" srcOrd="2" destOrd="0" presId="urn:microsoft.com/office/officeart/2016/7/layout/LinearBlockProcessNumbered"/>
    <dgm:cxn modelId="{5A8D5F48-7298-4684-ABF9-1E94CD4D90D3}" type="presParOf" srcId="{2A5D32EB-02F3-4D98-A65C-DB8646B8D6F7}" destId="{5A66FC97-6E61-4BE6-B24C-FDC58F108164}" srcOrd="1" destOrd="0" presId="urn:microsoft.com/office/officeart/2016/7/layout/LinearBlockProcessNumbered"/>
    <dgm:cxn modelId="{0EB556F6-CCA3-44A3-A9E2-96C6BEA83F32}" type="presParOf" srcId="{2A5D32EB-02F3-4D98-A65C-DB8646B8D6F7}" destId="{2AB6B882-15BF-483A-8BF6-F6AF51F8E45B}" srcOrd="2" destOrd="0" presId="urn:microsoft.com/office/officeart/2016/7/layout/LinearBlockProcessNumbered"/>
    <dgm:cxn modelId="{7A585AAD-20BD-45F5-9C06-8B45F861104A}" type="presParOf" srcId="{2AB6B882-15BF-483A-8BF6-F6AF51F8E45B}" destId="{3B7F5695-CF25-437F-99F9-C4C8426D79CA}" srcOrd="0" destOrd="0" presId="urn:microsoft.com/office/officeart/2016/7/layout/LinearBlockProcessNumbered"/>
    <dgm:cxn modelId="{61D3F2A2-BACA-4380-AD2D-0DA596A8D48F}" type="presParOf" srcId="{2AB6B882-15BF-483A-8BF6-F6AF51F8E45B}" destId="{0E921601-5FB3-4CE9-B42F-C5F3743379D8}" srcOrd="1" destOrd="0" presId="urn:microsoft.com/office/officeart/2016/7/layout/LinearBlockProcessNumbered"/>
    <dgm:cxn modelId="{9B094791-7E99-4D69-BEBB-C10BD2FFF6BA}" type="presParOf" srcId="{2AB6B882-15BF-483A-8BF6-F6AF51F8E45B}" destId="{1236DF1A-55ED-439A-B367-0AB24041AE7C}" srcOrd="2" destOrd="0" presId="urn:microsoft.com/office/officeart/2016/7/layout/LinearBlockProcessNumbered"/>
    <dgm:cxn modelId="{9EA22717-2ADA-43D3-A1CE-5E0BAE819FD4}" type="presParOf" srcId="{2A5D32EB-02F3-4D98-A65C-DB8646B8D6F7}" destId="{C104668F-18CB-4E0E-9BFA-B0A15A46FAD7}" srcOrd="3" destOrd="0" presId="urn:microsoft.com/office/officeart/2016/7/layout/LinearBlockProcessNumbered"/>
    <dgm:cxn modelId="{33CAB450-BE58-4639-8604-D15B70A20884}" type="presParOf" srcId="{2A5D32EB-02F3-4D98-A65C-DB8646B8D6F7}" destId="{DE51E9FB-73D1-4CAF-9825-AC95FCB0234A}" srcOrd="4" destOrd="0" presId="urn:microsoft.com/office/officeart/2016/7/layout/LinearBlockProcessNumbered"/>
    <dgm:cxn modelId="{FA86C8AA-5F65-4189-99BD-EBD63837A948}" type="presParOf" srcId="{DE51E9FB-73D1-4CAF-9825-AC95FCB0234A}" destId="{E58796D3-1755-4AD2-8D07-8629A3E7AE05}" srcOrd="0" destOrd="0" presId="urn:microsoft.com/office/officeart/2016/7/layout/LinearBlockProcessNumbered"/>
    <dgm:cxn modelId="{02C87963-3CE6-4442-9545-61B0B2A8E2D9}" type="presParOf" srcId="{DE51E9FB-73D1-4CAF-9825-AC95FCB0234A}" destId="{8454962F-1C67-4C12-B3E7-97F0D1D18E9F}" srcOrd="1" destOrd="0" presId="urn:microsoft.com/office/officeart/2016/7/layout/LinearBlockProcessNumbered"/>
    <dgm:cxn modelId="{4F65A14C-EF19-4D6D-845B-EBA0E863F8DF}" type="presParOf" srcId="{DE51E9FB-73D1-4CAF-9825-AC95FCB0234A}" destId="{5E28010C-0AD5-4860-82D3-8B8883AC6E63}" srcOrd="2" destOrd="0" presId="urn:microsoft.com/office/officeart/2016/7/layout/LinearBlockProcessNumbered"/>
    <dgm:cxn modelId="{34A2538D-A259-4BF2-A6D6-32938DC2C3D6}" type="presParOf" srcId="{2A5D32EB-02F3-4D98-A65C-DB8646B8D6F7}" destId="{3EFAC508-3F48-477B-8204-B1D0CE9E783C}" srcOrd="5" destOrd="0" presId="urn:microsoft.com/office/officeart/2016/7/layout/LinearBlockProcessNumbered"/>
    <dgm:cxn modelId="{4F74C224-1AA1-4CB9-B296-9B1D365B0AD7}" type="presParOf" srcId="{2A5D32EB-02F3-4D98-A65C-DB8646B8D6F7}" destId="{4292E909-7A59-44F4-A315-28D052AD1AE6}" srcOrd="6" destOrd="0" presId="urn:microsoft.com/office/officeart/2016/7/layout/LinearBlockProcessNumbered"/>
    <dgm:cxn modelId="{D6D71BAC-EF42-40C1-BB50-1A756E78F782}" type="presParOf" srcId="{4292E909-7A59-44F4-A315-28D052AD1AE6}" destId="{712F04AF-36D7-4129-8500-362F174771B6}" srcOrd="0" destOrd="0" presId="urn:microsoft.com/office/officeart/2016/7/layout/LinearBlockProcessNumbered"/>
    <dgm:cxn modelId="{06620686-862D-4B2F-83DC-8C5145F70C0B}" type="presParOf" srcId="{4292E909-7A59-44F4-A315-28D052AD1AE6}" destId="{FE5DBF1D-C4FD-4566-9BE7-CE4C790F4E97}" srcOrd="1" destOrd="0" presId="urn:microsoft.com/office/officeart/2016/7/layout/LinearBlockProcessNumbered"/>
    <dgm:cxn modelId="{268BA323-7DD9-4A2A-9750-5F0E21861EBC}" type="presParOf" srcId="{4292E909-7A59-44F4-A315-28D052AD1AE6}" destId="{FBFE00F1-AF24-4FB5-A0AD-4D1819ACBFB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7DE7B-AF96-4D91-ACD9-E5AC186AE9A1}">
      <dsp:nvSpPr>
        <dsp:cNvPr id="0" name=""/>
        <dsp:cNvSpPr/>
      </dsp:nvSpPr>
      <dsp:spPr>
        <a:xfrm>
          <a:off x="205" y="687670"/>
          <a:ext cx="2479997" cy="29759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300" kern="1200"/>
            <a:t>- Do exercises on page 59 in workbook and get ready for the next lesson.</a:t>
          </a:r>
        </a:p>
      </dsp:txBody>
      <dsp:txXfrm>
        <a:off x="205" y="1878069"/>
        <a:ext cx="2479997" cy="1785598"/>
      </dsp:txXfrm>
    </dsp:sp>
    <dsp:sp modelId="{FA308C10-6475-4691-B9C4-6CAB0AA84ECF}">
      <dsp:nvSpPr>
        <dsp:cNvPr id="0" name=""/>
        <dsp:cNvSpPr/>
      </dsp:nvSpPr>
      <dsp:spPr>
        <a:xfrm>
          <a:off x="205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01</a:t>
          </a:r>
        </a:p>
      </dsp:txBody>
      <dsp:txXfrm>
        <a:off x="205" y="687670"/>
        <a:ext cx="2479997" cy="1190398"/>
      </dsp:txXfrm>
    </dsp:sp>
    <dsp:sp modelId="{3B7F5695-CF25-437F-99F9-C4C8426D79CA}">
      <dsp:nvSpPr>
        <dsp:cNvPr id="0" name=""/>
        <dsp:cNvSpPr/>
      </dsp:nvSpPr>
      <dsp:spPr>
        <a:xfrm>
          <a:off x="2678602" y="687670"/>
          <a:ext cx="2479997" cy="2975996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300" kern="1200"/>
            <a:t>- Grammar: First Conditional Sentence</a:t>
          </a:r>
        </a:p>
      </dsp:txBody>
      <dsp:txXfrm>
        <a:off x="2678602" y="1878069"/>
        <a:ext cx="2479997" cy="1785598"/>
      </dsp:txXfrm>
    </dsp:sp>
    <dsp:sp modelId="{0E921601-5FB3-4CE9-B42F-C5F3743379D8}">
      <dsp:nvSpPr>
        <dsp:cNvPr id="0" name=""/>
        <dsp:cNvSpPr/>
      </dsp:nvSpPr>
      <dsp:spPr>
        <a:xfrm>
          <a:off x="2678602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02</a:t>
          </a:r>
        </a:p>
      </dsp:txBody>
      <dsp:txXfrm>
        <a:off x="2678602" y="687670"/>
        <a:ext cx="2479997" cy="1190398"/>
      </dsp:txXfrm>
    </dsp:sp>
    <dsp:sp modelId="{E58796D3-1755-4AD2-8D07-8629A3E7AE05}">
      <dsp:nvSpPr>
        <dsp:cNvPr id="0" name=""/>
        <dsp:cNvSpPr/>
      </dsp:nvSpPr>
      <dsp:spPr>
        <a:xfrm>
          <a:off x="5356999" y="687670"/>
          <a:ext cx="2479997" cy="2975996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300" kern="1200"/>
            <a:t>- Practice asking and answering with the First Conditional Sentence to talk about condition and result in the future correctly with a partner.</a:t>
          </a:r>
        </a:p>
      </dsp:txBody>
      <dsp:txXfrm>
        <a:off x="5356999" y="1878069"/>
        <a:ext cx="2479997" cy="1785598"/>
      </dsp:txXfrm>
    </dsp:sp>
    <dsp:sp modelId="{8454962F-1C67-4C12-B3E7-97F0D1D18E9F}">
      <dsp:nvSpPr>
        <dsp:cNvPr id="0" name=""/>
        <dsp:cNvSpPr/>
      </dsp:nvSpPr>
      <dsp:spPr>
        <a:xfrm>
          <a:off x="5356999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03</a:t>
          </a:r>
        </a:p>
      </dsp:txBody>
      <dsp:txXfrm>
        <a:off x="5356999" y="687670"/>
        <a:ext cx="2479997" cy="1190398"/>
      </dsp:txXfrm>
    </dsp:sp>
    <dsp:sp modelId="{712F04AF-36D7-4129-8500-362F174771B6}">
      <dsp:nvSpPr>
        <dsp:cNvPr id="0" name=""/>
        <dsp:cNvSpPr/>
      </dsp:nvSpPr>
      <dsp:spPr>
        <a:xfrm>
          <a:off x="8035397" y="687670"/>
          <a:ext cx="2479997" cy="297599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300" kern="1200"/>
            <a:t>- Prepare for the new lesson – Pronunciation and Speaking on page 80 (SB). </a:t>
          </a:r>
        </a:p>
      </dsp:txBody>
      <dsp:txXfrm>
        <a:off x="8035397" y="1878069"/>
        <a:ext cx="2479997" cy="1785598"/>
      </dsp:txXfrm>
    </dsp:sp>
    <dsp:sp modelId="{FE5DBF1D-C4FD-4566-9BE7-CE4C790F4E97}">
      <dsp:nvSpPr>
        <dsp:cNvPr id="0" name=""/>
        <dsp:cNvSpPr/>
      </dsp:nvSpPr>
      <dsp:spPr>
        <a:xfrm>
          <a:off x="8035397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04</a:t>
          </a:r>
        </a:p>
      </dsp:txBody>
      <dsp:txXfrm>
        <a:off x="8035397" y="687670"/>
        <a:ext cx="2479997" cy="119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7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1CCB-675F-4BEE-A851-B86C722E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1F76F-6680-47EF-A199-97F698AC5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74840-C574-40C0-A7BE-E120229F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AB03A-5425-4A26-B8A0-002725FE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34B1E-AA56-4308-B801-0D1CDEF1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D6132-7561-42E8-8F23-A77DCB90E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B449C-387F-4644-BE1E-CAF370BA5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E7375-59F9-44DC-8159-1BC830C0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9A8EA-5FD0-4BF8-B814-A1EE6F24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A8DC3-1A81-43E1-A4D9-1A00069A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7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78CE-8352-4C82-A177-B0226527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CA64-25C9-42A9-8B39-89A81743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A7F1-E08C-48AC-B3E0-07FF3D35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F896-206F-4C7B-9721-D5F21D5E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259B-E515-4DFA-8B2D-C24D3707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D23E-878D-40B8-9F2A-636CC341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E0D4-629A-4174-AF0E-59AE21B7A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6CB6-311C-4DC4-8878-F352B937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96E9-83F5-49E8-9B52-E3870892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082AC-9C98-42E6-83B6-77BC5636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1DF2-DF9A-453D-A7AA-3CA06071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A8D3-B516-4404-88C3-99D3632AD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19A11-32EE-4E2F-9597-6FA272204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65FCF-CD9A-438C-8FA8-590FA3F6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33948-256F-4153-87B9-8704BDA2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FC0EE-F6B4-4126-941D-F4B6FB88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3A99-9971-4854-847D-B4B17A13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74497-E014-42D0-A44E-897F667D1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D668F-5D40-417F-AE0A-987A0E04E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27948-5D1A-4686-AC88-57D37CC00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BAA34-C772-46E6-BD62-2EE032BE5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E3964-6883-4CE7-A1C0-A6B05A25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6F8C7-AD4A-4B2A-909F-FE72E040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C0D6C-5C48-4BDA-98B7-63C1FA25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7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AA45-F29F-4397-882D-98DFD41D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9CDF5-716C-43C6-A074-51DFC93A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634FD-E639-4A01-998B-432A047A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E3B8F-A6C4-4E45-8AA5-497042FB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9252F-F507-4152-A20B-74615192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311C6-EBA5-49E3-805D-05C849D9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91B90-BBA0-45EB-9B12-6F213063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6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5500-B1FB-4480-8E92-1EACEDAD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12007-7D34-422E-BFE8-7D981CC1E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DB456-9F59-427C-A241-0422B0839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5E22F-37EF-423D-9DAB-5F5F1D8A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1D746-8DF1-4AA6-8D56-4C4432F0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E6FF8-DC19-42EA-929A-F7CFBA9E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995B-124A-444C-9200-0731C200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5F893A-F854-4BEB-8C60-3A65295F6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F9039-72B2-4767-BE93-FE082BF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981AD-C7C1-486B-A48D-47191CFB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6C608-F2D3-4C94-9D61-7203F23B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8221C-DBE3-4ACE-930B-B8911FAF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ED3C7-AFB3-4036-A850-4D3DED81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F332C-5DA6-4173-81D3-51320268B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1422D-BA40-41C9-BFF4-18A4346F8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6C14-68CA-47AB-BAEC-33F975F8E0CE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0C62-B03F-45D2-970C-3AC67DC56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A1879-DD5A-4BCA-BF96-E00B6D430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0966" y="1692134"/>
            <a:ext cx="767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WELCOME TO CLASS 6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Teacher – Vu Thu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</a:rPr>
              <a:t>Thuy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0E29522-5820-4B74-B940-E4BDC93B86A1}"/>
              </a:ext>
            </a:extLst>
          </p:cNvPr>
          <p:cNvSpPr/>
          <p:nvPr/>
        </p:nvSpPr>
        <p:spPr>
          <a:xfrm>
            <a:off x="666240" y="5067225"/>
            <a:ext cx="4128998" cy="71597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/>
              <a:t>If </a:t>
            </a:r>
            <a:r>
              <a:rPr lang="en-US" sz="2667" dirty="0"/>
              <a:t>my parent </a:t>
            </a:r>
            <a:r>
              <a:rPr lang="en-US" sz="2667" b="1" dirty="0">
                <a:solidFill>
                  <a:srgbClr val="FFFF00"/>
                </a:solidFill>
              </a:rPr>
              <a:t>allow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492678C-5D83-42E4-9776-72218FA4D8A2}"/>
              </a:ext>
            </a:extLst>
          </p:cNvPr>
          <p:cNvSpPr/>
          <p:nvPr/>
        </p:nvSpPr>
        <p:spPr>
          <a:xfrm>
            <a:off x="5680104" y="4932251"/>
            <a:ext cx="4128998" cy="75298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/>
              <a:t>I </a:t>
            </a:r>
            <a:r>
              <a:rPr lang="en-US" sz="2667" b="1">
                <a:solidFill>
                  <a:srgbClr val="FFFF00"/>
                </a:solidFill>
              </a:rPr>
              <a:t>will </a:t>
            </a:r>
            <a:r>
              <a:rPr lang="en-US" sz="2667" b="1" dirty="0">
                <a:solidFill>
                  <a:srgbClr val="FFFF00"/>
                </a:solidFill>
              </a:rPr>
              <a:t>go </a:t>
            </a:r>
            <a:r>
              <a:rPr lang="en-US" sz="2667" dirty="0"/>
              <a:t>with you.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03CDBF-CB69-48CF-9BA5-CBE84BBC8A20}"/>
              </a:ext>
            </a:extLst>
          </p:cNvPr>
          <p:cNvSpPr/>
          <p:nvPr/>
        </p:nvSpPr>
        <p:spPr>
          <a:xfrm>
            <a:off x="666240" y="4127864"/>
            <a:ext cx="4128998" cy="76306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/>
              <a:t>If </a:t>
            </a:r>
            <a:r>
              <a:rPr lang="en-US" sz="2667" dirty="0"/>
              <a:t>it </a:t>
            </a:r>
            <a:r>
              <a:rPr lang="en-US" sz="2667" b="1" dirty="0">
                <a:solidFill>
                  <a:srgbClr val="FFFF00"/>
                </a:solidFill>
              </a:rPr>
              <a:t>rains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796AA78E-8FB9-4599-AA7F-28D4B7EBBF46}"/>
              </a:ext>
            </a:extLst>
          </p:cNvPr>
          <p:cNvSpPr/>
          <p:nvPr/>
        </p:nvSpPr>
        <p:spPr>
          <a:xfrm>
            <a:off x="5694618" y="4028300"/>
            <a:ext cx="4099969" cy="76306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dirty="0"/>
              <a:t>I </a:t>
            </a:r>
            <a:r>
              <a:rPr lang="en-US" sz="2667" b="1" dirty="0">
                <a:solidFill>
                  <a:srgbClr val="FFFF00"/>
                </a:solidFill>
              </a:rPr>
              <a:t>will stay </a:t>
            </a:r>
            <a:r>
              <a:rPr lang="en-US" sz="2667" dirty="0"/>
              <a:t>at home.</a:t>
            </a:r>
            <a:endParaRPr lang="en-US" sz="2667" b="1" u="sng" dirty="0">
              <a:solidFill>
                <a:srgbClr val="FFFF00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F6B31447-8BAE-4040-B58F-0426AA405563}"/>
              </a:ext>
            </a:extLst>
          </p:cNvPr>
          <p:cNvSpPr/>
          <p:nvPr/>
        </p:nvSpPr>
        <p:spPr>
          <a:xfrm>
            <a:off x="656478" y="5959498"/>
            <a:ext cx="4128998" cy="66558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667" dirty="0"/>
              <a:t>If I </a:t>
            </a:r>
            <a:r>
              <a:rPr lang="en-SG" sz="2667" b="1" dirty="0">
                <a:solidFill>
                  <a:srgbClr val="FFFF00"/>
                </a:solidFill>
              </a:rPr>
              <a:t>go </a:t>
            </a:r>
            <a:r>
              <a:rPr lang="en-SG" sz="2667" dirty="0"/>
              <a:t>to school late</a:t>
            </a:r>
            <a:endParaRPr lang="en-US" sz="2667" dirty="0"/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D4B8DB4F-8F55-4236-AC35-D116DCBA53C0}"/>
              </a:ext>
            </a:extLst>
          </p:cNvPr>
          <p:cNvSpPr/>
          <p:nvPr/>
        </p:nvSpPr>
        <p:spPr>
          <a:xfrm>
            <a:off x="5688000" y="5826128"/>
            <a:ext cx="4121102" cy="75298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/>
              <a:t>my </a:t>
            </a:r>
            <a:r>
              <a:rPr lang="en-US" sz="2667" dirty="0"/>
              <a:t>teacher </a:t>
            </a:r>
            <a:r>
              <a:rPr lang="en-US" sz="2667" b="1" dirty="0">
                <a:solidFill>
                  <a:srgbClr val="FFFF00"/>
                </a:solidFill>
              </a:rPr>
              <a:t>will be </a:t>
            </a:r>
            <a:r>
              <a:rPr lang="en-US" sz="2667" dirty="0"/>
              <a:t>angry.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4BF24CBD-410B-42EC-AB3D-FF5B9DC71492}"/>
              </a:ext>
            </a:extLst>
          </p:cNvPr>
          <p:cNvSpPr/>
          <p:nvPr/>
        </p:nvSpPr>
        <p:spPr>
          <a:xfrm>
            <a:off x="468009" y="1593491"/>
            <a:ext cx="4277322" cy="71597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clause </a:t>
            </a:r>
            <a:r>
              <a:rPr lang="en-US" sz="266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667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66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6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If)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5E84DFEF-302E-4D48-AAFE-4F3AD5E3E6FD}"/>
              </a:ext>
            </a:extLst>
          </p:cNvPr>
          <p:cNvSpPr/>
          <p:nvPr/>
        </p:nvSpPr>
        <p:spPr>
          <a:xfrm>
            <a:off x="782576" y="2607056"/>
            <a:ext cx="3405779" cy="7159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b="1" dirty="0">
                <a:solidFill>
                  <a:srgbClr val="C00000"/>
                </a:solidFill>
              </a:rPr>
              <a:t>      Present simple 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67FCDC52-914A-44A7-96F8-8CAA4A131AD5}"/>
              </a:ext>
            </a:extLst>
          </p:cNvPr>
          <p:cNvSpPr/>
          <p:nvPr/>
        </p:nvSpPr>
        <p:spPr>
          <a:xfrm>
            <a:off x="5415283" y="1596627"/>
            <a:ext cx="4297895" cy="71597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clause </a:t>
            </a:r>
            <a:r>
              <a:rPr lang="en-US" sz="266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667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66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6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6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B5503D1-2364-4BF5-8E60-4BE7D46199A2}"/>
              </a:ext>
            </a:extLst>
          </p:cNvPr>
          <p:cNvSpPr/>
          <p:nvPr/>
        </p:nvSpPr>
        <p:spPr>
          <a:xfrm>
            <a:off x="5415283" y="2599332"/>
            <a:ext cx="4631782" cy="8075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667" b="1" dirty="0">
                <a:solidFill>
                  <a:srgbClr val="C00000"/>
                </a:solidFill>
              </a:rPr>
              <a:t>future simple ( will + V(inf)</a:t>
            </a:r>
          </a:p>
          <a:p>
            <a:r>
              <a:rPr lang="en-SG" sz="2667" dirty="0">
                <a:solidFill>
                  <a:schemeClr val="tx1"/>
                </a:solidFill>
              </a:rPr>
              <a:t>-  </a:t>
            </a:r>
            <a:r>
              <a:rPr lang="en-SG" sz="2667" i="1" dirty="0">
                <a:solidFill>
                  <a:schemeClr val="tx1"/>
                </a:solidFill>
              </a:rPr>
              <a:t>can , may + V(inf)</a:t>
            </a:r>
            <a:endParaRPr lang="en-US" sz="2667" i="1" dirty="0">
              <a:solidFill>
                <a:schemeClr val="tx1"/>
              </a:solidFill>
            </a:endParaRP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8D3765EB-0746-4E75-94CE-DB5C243C3F18}"/>
              </a:ext>
            </a:extLst>
          </p:cNvPr>
          <p:cNvSpPr/>
          <p:nvPr/>
        </p:nvSpPr>
        <p:spPr>
          <a:xfrm rot="5400000">
            <a:off x="8629812" y="3375345"/>
            <a:ext cx="4419600" cy="711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FORM</a:t>
            </a:r>
          </a:p>
        </p:txBody>
      </p:sp>
      <p:sp>
        <p:nvSpPr>
          <p:cNvPr id="21" name="Hình chữ nhật: Góc Tròn 1">
            <a:extLst>
              <a:ext uri="{FF2B5EF4-FFF2-40B4-BE49-F238E27FC236}">
                <a16:creationId xmlns:a16="http://schemas.microsoft.com/office/drawing/2014/main" id="{C83E9734-3D92-45B9-911E-ED17542132FF}"/>
              </a:ext>
            </a:extLst>
          </p:cNvPr>
          <p:cNvSpPr/>
          <p:nvPr/>
        </p:nvSpPr>
        <p:spPr>
          <a:xfrm>
            <a:off x="3311574" y="159778"/>
            <a:ext cx="4419600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Garamond Pro Bold" panose="02020702060506020403" pitchFamily="18" charset="0"/>
              </a:rPr>
              <a:t>FIRST CONDITION</a:t>
            </a:r>
          </a:p>
        </p:txBody>
      </p:sp>
      <p:sp>
        <p:nvSpPr>
          <p:cNvPr id="22" name="Hình chữ nhật: Góc Tròn 11">
            <a:extLst>
              <a:ext uri="{FF2B5EF4-FFF2-40B4-BE49-F238E27FC236}">
                <a16:creationId xmlns:a16="http://schemas.microsoft.com/office/drawing/2014/main" id="{BC2E608B-BE90-45C4-A7D9-FEDD6945FEA9}"/>
              </a:ext>
            </a:extLst>
          </p:cNvPr>
          <p:cNvSpPr/>
          <p:nvPr/>
        </p:nvSpPr>
        <p:spPr>
          <a:xfrm>
            <a:off x="7283612" y="6656"/>
            <a:ext cx="3911600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6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6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6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3" name="Hình chữ nhật: Góc Tròn 10">
            <a:extLst>
              <a:ext uri="{FF2B5EF4-FFF2-40B4-BE49-F238E27FC236}">
                <a16:creationId xmlns:a16="http://schemas.microsoft.com/office/drawing/2014/main" id="{8A8D3890-978C-457E-A34D-28338204A7B5}"/>
              </a:ext>
            </a:extLst>
          </p:cNvPr>
          <p:cNvSpPr/>
          <p:nvPr/>
        </p:nvSpPr>
        <p:spPr>
          <a:xfrm>
            <a:off x="1240628" y="855735"/>
            <a:ext cx="9163212" cy="47452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83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0" grpId="0" animBg="1"/>
      <p:bldP spid="21" grpId="0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F6882EB-621D-4E1C-8D05-5CC170A3237F}"/>
              </a:ext>
            </a:extLst>
          </p:cNvPr>
          <p:cNvGrpSpPr/>
          <p:nvPr/>
        </p:nvGrpSpPr>
        <p:grpSpPr>
          <a:xfrm>
            <a:off x="0" y="177741"/>
            <a:ext cx="2536734" cy="584775"/>
            <a:chOff x="4924424" y="454998"/>
            <a:chExt cx="2071041" cy="58477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92E5259-395F-4261-9D85-A9900627B529}"/>
                </a:ext>
              </a:extLst>
            </p:cNvPr>
            <p:cNvSpPr/>
            <p:nvPr/>
          </p:nvSpPr>
          <p:spPr>
            <a:xfrm>
              <a:off x="4924424" y="454998"/>
              <a:ext cx="2071041" cy="584775"/>
            </a:xfrm>
            <a:prstGeom prst="roundRect">
              <a:avLst>
                <a:gd name="adj" fmla="val 31250"/>
              </a:avLst>
            </a:prstGeom>
            <a:solidFill>
              <a:srgbClr val="934BC9"/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E1E326-771F-4591-AA93-8C334B32D679}"/>
                </a:ext>
              </a:extLst>
            </p:cNvPr>
            <p:cNvSpPr txBox="1"/>
            <p:nvPr/>
          </p:nvSpPr>
          <p:spPr>
            <a:xfrm>
              <a:off x="5073931" y="454998"/>
              <a:ext cx="1772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Aachen" panose="02020500000000000000" pitchFamily="18" charset="-93"/>
                  <a:ea typeface="Aachen" panose="02020500000000000000" pitchFamily="18" charset="-93"/>
                  <a:cs typeface="Aachen" panose="02020500000000000000" pitchFamily="18" charset="-93"/>
                </a:rPr>
                <a:t>Grammar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A72976-27B2-45A6-94AC-F9A7766DE870}"/>
              </a:ext>
            </a:extLst>
          </p:cNvPr>
          <p:cNvGrpSpPr/>
          <p:nvPr/>
        </p:nvGrpSpPr>
        <p:grpSpPr>
          <a:xfrm>
            <a:off x="0" y="1220666"/>
            <a:ext cx="5961004" cy="4654533"/>
            <a:chOff x="251568" y="885825"/>
            <a:chExt cx="5739657" cy="45910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5FEABD-5CFB-433E-890B-F509515D9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408" t="28056" r="50000" b="22753"/>
            <a:stretch/>
          </p:blipFill>
          <p:spPr>
            <a:xfrm>
              <a:off x="251568" y="885825"/>
              <a:ext cx="5739657" cy="459105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65519E-8A58-46AC-9ED9-2E89000FA454}"/>
                </a:ext>
              </a:extLst>
            </p:cNvPr>
            <p:cNvSpPr/>
            <p:nvPr/>
          </p:nvSpPr>
          <p:spPr>
            <a:xfrm>
              <a:off x="262025" y="3705225"/>
              <a:ext cx="2768692" cy="7429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What will you do if the weather is bad.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EC870AB-79B0-4BD2-B25A-52D528023E36}"/>
                </a:ext>
              </a:extLst>
            </p:cNvPr>
            <p:cNvSpPr/>
            <p:nvPr/>
          </p:nvSpPr>
          <p:spPr>
            <a:xfrm>
              <a:off x="1859787" y="4448175"/>
              <a:ext cx="3824200" cy="88582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>
                  <a:solidFill>
                    <a:schemeClr val="tx1"/>
                  </a:solidFill>
                </a:rPr>
                <a:t>If the weather is bad, I’ll will watch a ballet at La Opera House.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659062-E519-4ED3-8A52-BC1B88134386}"/>
              </a:ext>
            </a:extLst>
          </p:cNvPr>
          <p:cNvSpPr/>
          <p:nvPr/>
        </p:nvSpPr>
        <p:spPr>
          <a:xfrm>
            <a:off x="6230997" y="1239716"/>
            <a:ext cx="5646677" cy="1281113"/>
          </a:xfrm>
          <a:prstGeom prst="roundRect">
            <a:avLst/>
          </a:prstGeom>
          <a:ln w="38100">
            <a:solidFill>
              <a:srgbClr val="934BC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/>
              <a:t>We use the First Condition to talk about real possibilities that might happen in the future.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B45CC-FBA7-4BF1-9455-29E4DA85A578}"/>
              </a:ext>
            </a:extLst>
          </p:cNvPr>
          <p:cNvSpPr txBox="1"/>
          <p:nvPr/>
        </p:nvSpPr>
        <p:spPr>
          <a:xfrm>
            <a:off x="6584388" y="512780"/>
            <a:ext cx="542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achen" panose="02020500000000000000" pitchFamily="18" charset="-93"/>
                <a:ea typeface="Aachen" panose="02020500000000000000" pitchFamily="18" charset="-93"/>
                <a:cs typeface="Aachen" panose="02020500000000000000" pitchFamily="18" charset="-93"/>
              </a:rPr>
              <a:t>The First Condition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63F427-53C6-4781-BA70-623989E69DD4}"/>
              </a:ext>
            </a:extLst>
          </p:cNvPr>
          <p:cNvSpPr/>
          <p:nvPr/>
        </p:nvSpPr>
        <p:spPr>
          <a:xfrm>
            <a:off x="6000759" y="2635363"/>
            <a:ext cx="6131942" cy="3403618"/>
          </a:xfrm>
          <a:prstGeom prst="roundRect">
            <a:avLst>
              <a:gd name="adj" fmla="val 997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2400">
                <a:solidFill>
                  <a:schemeClr val="tx1"/>
                </a:solidFill>
              </a:rPr>
              <a:t>If </a:t>
            </a:r>
            <a:r>
              <a:rPr lang="en-US" sz="2400">
                <a:solidFill>
                  <a:srgbClr val="00B0F0"/>
                </a:solidFill>
              </a:rPr>
              <a:t>the weather’s bad</a:t>
            </a:r>
            <a:r>
              <a:rPr lang="en-US" sz="2400">
                <a:solidFill>
                  <a:schemeClr val="tx1"/>
                </a:solidFill>
              </a:rPr>
              <a:t>, I will </a:t>
            </a:r>
            <a:r>
              <a:rPr lang="en-US" sz="2400">
                <a:solidFill>
                  <a:srgbClr val="00B0F0"/>
                </a:solidFill>
              </a:rPr>
              <a:t>watch the ballet. 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B0F0"/>
                </a:solidFill>
              </a:rPr>
              <a:t>We</a:t>
            </a:r>
            <a:r>
              <a:rPr lang="en-US" sz="2400">
                <a:solidFill>
                  <a:schemeClr val="tx1"/>
                </a:solidFill>
              </a:rPr>
              <a:t> will </a:t>
            </a:r>
            <a:r>
              <a:rPr lang="en-US" sz="2400">
                <a:solidFill>
                  <a:srgbClr val="00B0F0"/>
                </a:solidFill>
              </a:rPr>
              <a:t>visit the palace </a:t>
            </a:r>
            <a:r>
              <a:rPr lang="en-US" sz="2400">
                <a:solidFill>
                  <a:schemeClr val="tx1"/>
                </a:solidFill>
              </a:rPr>
              <a:t>if </a:t>
            </a:r>
            <a:r>
              <a:rPr lang="en-US" sz="2400">
                <a:solidFill>
                  <a:srgbClr val="00B0F0"/>
                </a:solidFill>
              </a:rPr>
              <a:t>we have time. 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chemeClr val="tx1"/>
                </a:solidFill>
              </a:rPr>
              <a:t>If </a:t>
            </a:r>
            <a:r>
              <a:rPr lang="en-US" sz="2400">
                <a:solidFill>
                  <a:srgbClr val="00B0F0"/>
                </a:solidFill>
              </a:rPr>
              <a:t>it snows</a:t>
            </a:r>
            <a:r>
              <a:rPr lang="en-US" sz="2400">
                <a:solidFill>
                  <a:schemeClr val="tx1"/>
                </a:solidFill>
              </a:rPr>
              <a:t>, </a:t>
            </a:r>
            <a:r>
              <a:rPr lang="en-US" sz="2400">
                <a:solidFill>
                  <a:srgbClr val="00B0F0"/>
                </a:solidFill>
              </a:rPr>
              <a:t>I</a:t>
            </a:r>
            <a:r>
              <a:rPr lang="en-US" sz="2400">
                <a:solidFill>
                  <a:schemeClr val="tx1"/>
                </a:solidFill>
              </a:rPr>
              <a:t> will not </a:t>
            </a:r>
            <a:r>
              <a:rPr lang="en-US" sz="2400">
                <a:solidFill>
                  <a:srgbClr val="00B0F0"/>
                </a:solidFill>
              </a:rPr>
              <a:t>go the the cathedral.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B0F0"/>
                </a:solidFill>
              </a:rPr>
              <a:t>What</a:t>
            </a:r>
            <a:r>
              <a:rPr lang="en-US" sz="2400">
                <a:solidFill>
                  <a:schemeClr val="tx1"/>
                </a:solidFill>
              </a:rPr>
              <a:t> will </a:t>
            </a:r>
            <a:r>
              <a:rPr lang="en-US" sz="2400">
                <a:solidFill>
                  <a:srgbClr val="00B0F0"/>
                </a:solidFill>
              </a:rPr>
              <a:t>you do </a:t>
            </a:r>
            <a:r>
              <a:rPr lang="en-US" sz="2400">
                <a:solidFill>
                  <a:schemeClr val="tx1"/>
                </a:solidFill>
              </a:rPr>
              <a:t>if </a:t>
            </a:r>
            <a:r>
              <a:rPr lang="en-US" sz="2400">
                <a:solidFill>
                  <a:srgbClr val="00B0F0"/>
                </a:solidFill>
              </a:rPr>
              <a:t>the weather’s sunny?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0DA94-4D54-4C94-8364-E5CCBCF78A8C}"/>
              </a:ext>
            </a:extLst>
          </p:cNvPr>
          <p:cNvSpPr txBox="1"/>
          <p:nvPr/>
        </p:nvSpPr>
        <p:spPr>
          <a:xfrm>
            <a:off x="2536732" y="195263"/>
            <a:ext cx="9253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a. Listen and repeat.</a:t>
            </a:r>
          </a:p>
        </p:txBody>
      </p:sp>
      <p:pic>
        <p:nvPicPr>
          <p:cNvPr id="17" name="CD2-TRACK 53">
            <a:hlinkClick r:id="" action="ppaction://media"/>
            <a:extLst>
              <a:ext uri="{FF2B5EF4-FFF2-40B4-BE49-F238E27FC236}">
                <a16:creationId xmlns:a16="http://schemas.microsoft.com/office/drawing/2014/main" id="{117AD34F-9F32-4757-8A5B-A64CEEC3F9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57317" y="504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58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2C4B1E-2413-498A-9D65-B38683E38F2F}"/>
              </a:ext>
            </a:extLst>
          </p:cNvPr>
          <p:cNvSpPr txBox="1"/>
          <p:nvPr/>
        </p:nvSpPr>
        <p:spPr>
          <a:xfrm>
            <a:off x="1238251" y="271463"/>
            <a:ext cx="954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b. Fill in the blanks with the correct forms of the verbs.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1D35A6-94A5-450C-808D-09AB41BD75E3}"/>
              </a:ext>
            </a:extLst>
          </p:cNvPr>
          <p:cNvSpPr/>
          <p:nvPr/>
        </p:nvSpPr>
        <p:spPr>
          <a:xfrm>
            <a:off x="529828" y="1104900"/>
            <a:ext cx="11132343" cy="4648200"/>
          </a:xfrm>
          <a:prstGeom prst="roundRect">
            <a:avLst>
              <a:gd name="adj" fmla="val 10238"/>
            </a:avLst>
          </a:prstGeom>
          <a:solidFill>
            <a:schemeClr val="bg1"/>
          </a:solidFill>
          <a:ln w="57150">
            <a:solidFill>
              <a:srgbClr val="934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EB5FFF-0EEA-4B0D-BE9C-F7D93816BFC6}"/>
              </a:ext>
            </a:extLst>
          </p:cNvPr>
          <p:cNvSpPr/>
          <p:nvPr/>
        </p:nvSpPr>
        <p:spPr>
          <a:xfrm>
            <a:off x="619124" y="1209675"/>
            <a:ext cx="10953750" cy="4438650"/>
          </a:xfrm>
          <a:prstGeom prst="roundRect">
            <a:avLst>
              <a:gd name="adj" fmla="val 10238"/>
            </a:avLst>
          </a:prstGeom>
          <a:solidFill>
            <a:schemeClr val="bg1"/>
          </a:solidFill>
          <a:ln w="19050">
            <a:solidFill>
              <a:srgbClr val="934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69EAD-0E6A-4954-AC3C-26F3FCEB9C73}"/>
              </a:ext>
            </a:extLst>
          </p:cNvPr>
          <p:cNvSpPr txBox="1"/>
          <p:nvPr/>
        </p:nvSpPr>
        <p:spPr>
          <a:xfrm>
            <a:off x="639663" y="1351895"/>
            <a:ext cx="109126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/>
              <a:t>If I _________time, I ____________(go) to the opera house.</a:t>
            </a:r>
          </a:p>
          <a:p>
            <a:pPr marL="342900" indent="-342900">
              <a:buAutoNum type="arabicPeriod"/>
            </a:pPr>
            <a:r>
              <a:rPr lang="en-US" sz="2800"/>
              <a:t>If the weather ________________(be) cold, I ____________watch kabuki at the Kabukiza Theater.</a:t>
            </a:r>
          </a:p>
          <a:p>
            <a:pPr marL="342900" indent="-342900">
              <a:buAutoNum type="arabicPeriod"/>
            </a:pPr>
            <a:r>
              <a:rPr lang="en-US" sz="2800"/>
              <a:t>I___________( not go) to Ueno Park if it _________(be) freezing.</a:t>
            </a:r>
          </a:p>
          <a:p>
            <a:pPr marL="342900" indent="-342900">
              <a:buAutoNum type="arabicPeriod"/>
            </a:pPr>
            <a:r>
              <a:rPr lang="en-US" sz="2800"/>
              <a:t>If I ____________(have) time, I __________(visit) the Imperial Palace. </a:t>
            </a:r>
          </a:p>
          <a:p>
            <a:pPr marL="342900" indent="-342900">
              <a:buAutoNum type="arabicPeriod"/>
            </a:pPr>
            <a:r>
              <a:rPr lang="en-US" sz="2800"/>
              <a:t>If the museum _____________(be) closed, I ____________(visit) Sensoji Temple. </a:t>
            </a:r>
          </a:p>
          <a:p>
            <a:pPr marL="342900" indent="-342900">
              <a:buAutoNum type="arabicPeriod"/>
            </a:pPr>
            <a:r>
              <a:rPr lang="en-US" sz="2800"/>
              <a:t>If I____________( not have) any money, I ___________( not go) to Tokyo Tower.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21525-81A2-4AC8-9E51-5A11773BDF28}"/>
              </a:ext>
            </a:extLst>
          </p:cNvPr>
          <p:cNvSpPr txBox="1"/>
          <p:nvPr/>
        </p:nvSpPr>
        <p:spPr>
          <a:xfrm>
            <a:off x="1581150" y="1428749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have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7771D-B2A6-4E9E-9D2A-87B091896304}"/>
              </a:ext>
            </a:extLst>
          </p:cNvPr>
          <p:cNvSpPr txBox="1"/>
          <p:nvPr/>
        </p:nvSpPr>
        <p:spPr>
          <a:xfrm>
            <a:off x="4524375" y="1428749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will 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645674-217E-4D1A-B035-2E857DA6F125}"/>
              </a:ext>
            </a:extLst>
          </p:cNvPr>
          <p:cNvSpPr txBox="1"/>
          <p:nvPr/>
        </p:nvSpPr>
        <p:spPr>
          <a:xfrm>
            <a:off x="3838575" y="1832579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73BCD3-AA7C-4E77-8AE3-78BDD4188595}"/>
              </a:ext>
            </a:extLst>
          </p:cNvPr>
          <p:cNvSpPr txBox="1"/>
          <p:nvPr/>
        </p:nvSpPr>
        <p:spPr>
          <a:xfrm>
            <a:off x="1334244" y="2262187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will watch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979B3-F672-4113-954E-F2E1EB6F0044}"/>
              </a:ext>
            </a:extLst>
          </p:cNvPr>
          <p:cNvSpPr txBox="1"/>
          <p:nvPr/>
        </p:nvSpPr>
        <p:spPr>
          <a:xfrm>
            <a:off x="1444079" y="2666017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won’t 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54D110-E164-4FD5-A11E-D7F8CC20D51D}"/>
              </a:ext>
            </a:extLst>
          </p:cNvPr>
          <p:cNvSpPr txBox="1"/>
          <p:nvPr/>
        </p:nvSpPr>
        <p:spPr>
          <a:xfrm>
            <a:off x="7839075" y="2666017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584306-1420-4C89-8895-2494AAAD357D}"/>
              </a:ext>
            </a:extLst>
          </p:cNvPr>
          <p:cNvSpPr txBox="1"/>
          <p:nvPr/>
        </p:nvSpPr>
        <p:spPr>
          <a:xfrm>
            <a:off x="1825079" y="3114587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have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CB9EB7-8B1A-4954-A1ED-90901E167509}"/>
              </a:ext>
            </a:extLst>
          </p:cNvPr>
          <p:cNvSpPr txBox="1"/>
          <p:nvPr/>
        </p:nvSpPr>
        <p:spPr>
          <a:xfrm>
            <a:off x="6410325" y="3114587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will visit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8E584F-36C9-4F37-98BA-B9790866D782}"/>
              </a:ext>
            </a:extLst>
          </p:cNvPr>
          <p:cNvSpPr txBox="1"/>
          <p:nvPr/>
        </p:nvSpPr>
        <p:spPr>
          <a:xfrm>
            <a:off x="4111079" y="3971599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9D3BF5-9FC8-436F-A653-1F2868CCE201}"/>
              </a:ext>
            </a:extLst>
          </p:cNvPr>
          <p:cNvSpPr txBox="1"/>
          <p:nvPr/>
        </p:nvSpPr>
        <p:spPr>
          <a:xfrm>
            <a:off x="8267700" y="3958951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will visit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7E93A5-B6C5-4C77-BCFE-5FC3E3029C72}"/>
              </a:ext>
            </a:extLst>
          </p:cNvPr>
          <p:cNvSpPr txBox="1"/>
          <p:nvPr/>
        </p:nvSpPr>
        <p:spPr>
          <a:xfrm>
            <a:off x="1825078" y="4834421"/>
            <a:ext cx="215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don’t have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85941C-187D-4ADE-B6A0-31D7D52387AD}"/>
              </a:ext>
            </a:extLst>
          </p:cNvPr>
          <p:cNvSpPr txBox="1"/>
          <p:nvPr/>
        </p:nvSpPr>
        <p:spPr>
          <a:xfrm>
            <a:off x="7921079" y="4792388"/>
            <a:ext cx="215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won’t go</a:t>
            </a:r>
          </a:p>
        </p:txBody>
      </p:sp>
    </p:spTree>
    <p:extLst>
      <p:ext uri="{BB962C8B-B14F-4D97-AF65-F5344CB8AC3E}">
        <p14:creationId xmlns:p14="http://schemas.microsoft.com/office/powerpoint/2010/main" val="1759645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6E2F3B-A3BA-4F7A-B599-D749C0600AE3}"/>
              </a:ext>
            </a:extLst>
          </p:cNvPr>
          <p:cNvSpPr txBox="1"/>
          <p:nvPr/>
        </p:nvSpPr>
        <p:spPr>
          <a:xfrm>
            <a:off x="1238251" y="271463"/>
            <a:ext cx="954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c. Look at Mary’s plan and write sentences.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2359CF-0401-426C-94C9-BC88617A7832}"/>
              </a:ext>
            </a:extLst>
          </p:cNvPr>
          <p:cNvGrpSpPr/>
          <p:nvPr/>
        </p:nvGrpSpPr>
        <p:grpSpPr>
          <a:xfrm>
            <a:off x="442914" y="1295400"/>
            <a:ext cx="4914899" cy="4267200"/>
            <a:chOff x="700089" y="1295400"/>
            <a:chExt cx="4914899" cy="4267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87CEB4-11C6-4346-8A1C-019892F0CE9E}"/>
                </a:ext>
              </a:extLst>
            </p:cNvPr>
            <p:cNvSpPr/>
            <p:nvPr/>
          </p:nvSpPr>
          <p:spPr>
            <a:xfrm>
              <a:off x="952500" y="1562100"/>
              <a:ext cx="4657727" cy="4000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1B1D1F-1869-4547-930F-0A6B2ADCF375}"/>
                </a:ext>
              </a:extLst>
            </p:cNvPr>
            <p:cNvSpPr/>
            <p:nvPr/>
          </p:nvSpPr>
          <p:spPr>
            <a:xfrm>
              <a:off x="952500" y="1295400"/>
              <a:ext cx="4662488" cy="4000500"/>
            </a:xfrm>
            <a:prstGeom prst="rect">
              <a:avLst/>
            </a:prstGeom>
            <a:solidFill>
              <a:srgbClr val="E9F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C709CDC-F929-41F2-8303-3DC5A9726538}"/>
                </a:ext>
              </a:extLst>
            </p:cNvPr>
            <p:cNvGrpSpPr/>
            <p:nvPr/>
          </p:nvGrpSpPr>
          <p:grpSpPr>
            <a:xfrm>
              <a:off x="700089" y="1371600"/>
              <a:ext cx="390525" cy="190500"/>
              <a:chOff x="847726" y="1371600"/>
              <a:chExt cx="390525" cy="1905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9583E3D-1D1B-4A54-9FCD-C3BE27185539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AC05CB2-BB4D-4BC9-B21A-F07379FE48D3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43E336F-A17D-4185-A8A0-EABEBCDB482D}"/>
                </a:ext>
              </a:extLst>
            </p:cNvPr>
            <p:cNvGrpSpPr/>
            <p:nvPr/>
          </p:nvGrpSpPr>
          <p:grpSpPr>
            <a:xfrm>
              <a:off x="700089" y="1779359"/>
              <a:ext cx="390525" cy="190500"/>
              <a:chOff x="847726" y="1371600"/>
              <a:chExt cx="390525" cy="1905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BEF0906-BB59-4A49-AED7-6905D9EA89BA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C0F4640-B02A-40FB-801A-A5BBFBF4577B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082DDEA-9719-4DFE-851A-DB1F62471C77}"/>
                </a:ext>
              </a:extLst>
            </p:cNvPr>
            <p:cNvGrpSpPr/>
            <p:nvPr/>
          </p:nvGrpSpPr>
          <p:grpSpPr>
            <a:xfrm>
              <a:off x="700089" y="2187118"/>
              <a:ext cx="390525" cy="190500"/>
              <a:chOff x="847726" y="1371600"/>
              <a:chExt cx="390525" cy="19050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B042519-37C0-4E27-89C0-7B38D821ED24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501DB6-8748-4C0C-A459-EDBC53C63326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97E5857-2F86-40C3-841E-38E9D51FCCE5}"/>
                </a:ext>
              </a:extLst>
            </p:cNvPr>
            <p:cNvGrpSpPr/>
            <p:nvPr/>
          </p:nvGrpSpPr>
          <p:grpSpPr>
            <a:xfrm>
              <a:off x="700089" y="2594877"/>
              <a:ext cx="390525" cy="190500"/>
              <a:chOff x="847726" y="1371600"/>
              <a:chExt cx="390525" cy="1905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9430D13-FCB8-499E-AC3F-9E698CB31F83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C5D71B9-41C6-4C63-A5E0-44EFAFCC2B6C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975EDDE-2DFD-41B1-8C62-ABFA12A74EFD}"/>
                </a:ext>
              </a:extLst>
            </p:cNvPr>
            <p:cNvGrpSpPr/>
            <p:nvPr/>
          </p:nvGrpSpPr>
          <p:grpSpPr>
            <a:xfrm>
              <a:off x="700089" y="3002636"/>
              <a:ext cx="390525" cy="190500"/>
              <a:chOff x="847726" y="1371600"/>
              <a:chExt cx="390525" cy="1905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ABAAB7E-ACBE-427E-96A7-07FF9257EAF9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2DC2FBD-267C-439D-A6F7-9CCE92E6AB17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DA7D290-DF34-4943-9A81-628D9353F821}"/>
                </a:ext>
              </a:extLst>
            </p:cNvPr>
            <p:cNvGrpSpPr/>
            <p:nvPr/>
          </p:nvGrpSpPr>
          <p:grpSpPr>
            <a:xfrm>
              <a:off x="700089" y="3410395"/>
              <a:ext cx="390525" cy="190500"/>
              <a:chOff x="847726" y="1371600"/>
              <a:chExt cx="390525" cy="1905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085DBF7-D74F-438E-B69A-A706E6C0843D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B6A6660-7D31-4AD7-8AE6-D2A7536314EA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4C3CEC5-D932-4AF2-9CA7-D42C5E94B919}"/>
                </a:ext>
              </a:extLst>
            </p:cNvPr>
            <p:cNvGrpSpPr/>
            <p:nvPr/>
          </p:nvGrpSpPr>
          <p:grpSpPr>
            <a:xfrm>
              <a:off x="700089" y="3818154"/>
              <a:ext cx="390525" cy="190500"/>
              <a:chOff x="847726" y="1371600"/>
              <a:chExt cx="390525" cy="1905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4578F70-A68E-42DC-962C-B520C44AA017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FFD77AA-A5CC-403B-B065-561D86F901B0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02AC0C2-3C7F-4F22-869F-A80DB49BB57B}"/>
                </a:ext>
              </a:extLst>
            </p:cNvPr>
            <p:cNvGrpSpPr/>
            <p:nvPr/>
          </p:nvGrpSpPr>
          <p:grpSpPr>
            <a:xfrm>
              <a:off x="700089" y="4225913"/>
              <a:ext cx="390525" cy="190500"/>
              <a:chOff x="847726" y="1371600"/>
              <a:chExt cx="390525" cy="19050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C78E2A0-3D35-4503-ABDD-8DDB1F4BBF77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E71D326-5FC1-4EF4-81A9-F6E2390E3AA3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E1A55AA-6E89-4BA6-9F3E-C355D1B88A39}"/>
                </a:ext>
              </a:extLst>
            </p:cNvPr>
            <p:cNvGrpSpPr/>
            <p:nvPr/>
          </p:nvGrpSpPr>
          <p:grpSpPr>
            <a:xfrm>
              <a:off x="700089" y="4633672"/>
              <a:ext cx="390525" cy="190500"/>
              <a:chOff x="847726" y="1371600"/>
              <a:chExt cx="390525" cy="1905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1A7F019-2040-4B09-90C0-9E3B03CD5819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248EC90-A683-457D-8CA3-574CD0B03853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4F435F3-A097-4613-AD47-0E46E67CE69D}"/>
                </a:ext>
              </a:extLst>
            </p:cNvPr>
            <p:cNvGrpSpPr/>
            <p:nvPr/>
          </p:nvGrpSpPr>
          <p:grpSpPr>
            <a:xfrm>
              <a:off x="700089" y="5041434"/>
              <a:ext cx="390525" cy="190500"/>
              <a:chOff x="847726" y="1371600"/>
              <a:chExt cx="390525" cy="1905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585F573-3AA4-4BA9-9E1C-D6554340F45A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A308C2F-E5C1-412E-8654-42373C58AF05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161629A-C390-47C8-98FB-1FD6266EA860}"/>
              </a:ext>
            </a:extLst>
          </p:cNvPr>
          <p:cNvSpPr txBox="1"/>
          <p:nvPr/>
        </p:nvSpPr>
        <p:spPr>
          <a:xfrm>
            <a:off x="1571624" y="1413808"/>
            <a:ext cx="327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achen" panose="02020500000000000000" pitchFamily="18" charset="-93"/>
                <a:ea typeface="Aachen" panose="02020500000000000000" pitchFamily="18" charset="-93"/>
                <a:cs typeface="Aachen" panose="02020500000000000000" pitchFamily="18" charset="-93"/>
              </a:rPr>
              <a:t>Vacation plan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820260-60D3-47BE-8F67-B814BACEE9D1}"/>
              </a:ext>
            </a:extLst>
          </p:cNvPr>
          <p:cNvSpPr txBox="1"/>
          <p:nvPr/>
        </p:nvSpPr>
        <p:spPr>
          <a:xfrm>
            <a:off x="767954" y="1892218"/>
            <a:ext cx="4589859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Aachen" panose="02020500000000000000" pitchFamily="18" charset="-93"/>
                <a:cs typeface="Aachen" panose="02020500000000000000" pitchFamily="18" charset="-93"/>
              </a:rPr>
              <a:t>If rain - cafe’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Aachen" panose="02020500000000000000" pitchFamily="18" charset="-93"/>
                <a:cs typeface="Aachen" panose="02020500000000000000" pitchFamily="18" charset="-93"/>
              </a:rPr>
              <a:t>if museum(busy)-cathedral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Aachen" panose="02020500000000000000" pitchFamily="18" charset="-93"/>
                <a:cs typeface="Aachen" panose="02020500000000000000" pitchFamily="18" charset="-93"/>
              </a:rPr>
              <a:t>tower - if opera house(closed)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Aachen" panose="02020500000000000000" pitchFamily="18" charset="-93"/>
                <a:cs typeface="Aachen" panose="02020500000000000000" pitchFamily="18" charset="-93"/>
              </a:rPr>
              <a:t>if palace(busy) -won’t go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Aachen" panose="02020500000000000000" pitchFamily="18" charset="-93"/>
                <a:cs typeface="Aachen" panose="02020500000000000000" pitchFamily="18" charset="-93"/>
              </a:rPr>
              <a:t>old bridge - if have time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F26E00-0529-4D25-B199-A41902A7730D}"/>
              </a:ext>
            </a:extLst>
          </p:cNvPr>
          <p:cNvSpPr txBox="1"/>
          <p:nvPr/>
        </p:nvSpPr>
        <p:spPr>
          <a:xfrm>
            <a:off x="5310191" y="1461105"/>
            <a:ext cx="639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1. ____________________________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B6C3C3-9B1B-48E8-8BE8-A7FA4B64778C}"/>
              </a:ext>
            </a:extLst>
          </p:cNvPr>
          <p:cNvSpPr txBox="1"/>
          <p:nvPr/>
        </p:nvSpPr>
        <p:spPr>
          <a:xfrm>
            <a:off x="5357812" y="2214321"/>
            <a:ext cx="639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2. ____________________________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3A68303-040A-4C22-819A-9D09F92C01D3}"/>
              </a:ext>
            </a:extLst>
          </p:cNvPr>
          <p:cNvSpPr txBox="1"/>
          <p:nvPr/>
        </p:nvSpPr>
        <p:spPr>
          <a:xfrm>
            <a:off x="5441753" y="3310883"/>
            <a:ext cx="639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3. ____________________________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536DFB-1C34-46C8-94D1-3854E2155C79}"/>
              </a:ext>
            </a:extLst>
          </p:cNvPr>
          <p:cNvSpPr txBox="1"/>
          <p:nvPr/>
        </p:nvSpPr>
        <p:spPr>
          <a:xfrm>
            <a:off x="5405438" y="3995080"/>
            <a:ext cx="639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4. __________________________________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304B65-791F-4D59-8737-44E2F3DEF8EB}"/>
              </a:ext>
            </a:extLst>
          </p:cNvPr>
          <p:cNvSpPr txBox="1"/>
          <p:nvPr/>
        </p:nvSpPr>
        <p:spPr>
          <a:xfrm>
            <a:off x="5351857" y="4892245"/>
            <a:ext cx="652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5. ___________________________________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D26DD9-C2CC-40EB-B0C2-CF354AF95F1E}"/>
              </a:ext>
            </a:extLst>
          </p:cNvPr>
          <p:cNvSpPr txBox="1"/>
          <p:nvPr/>
        </p:nvSpPr>
        <p:spPr>
          <a:xfrm>
            <a:off x="5651895" y="1483830"/>
            <a:ext cx="517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If it rains, Mary will go to the cafe’.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053613-F32E-40D2-9F30-4F5CCFBA9731}"/>
              </a:ext>
            </a:extLst>
          </p:cNvPr>
          <p:cNvSpPr txBox="1"/>
          <p:nvPr/>
        </p:nvSpPr>
        <p:spPr>
          <a:xfrm>
            <a:off x="5647135" y="2274511"/>
            <a:ext cx="606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If the museum is busy, Mary will go to the </a:t>
            </a:r>
          </a:p>
          <a:p>
            <a:r>
              <a:rPr lang="en-US" sz="2400"/>
              <a:t>cathedral.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1EF442F-EDD1-4763-8805-20B40BB490EB}"/>
              </a:ext>
            </a:extLst>
          </p:cNvPr>
          <p:cNvSpPr txBox="1"/>
          <p:nvPr/>
        </p:nvSpPr>
        <p:spPr>
          <a:xfrm>
            <a:off x="5723335" y="3350356"/>
            <a:ext cx="727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Mary will go to the tower if opera house is closed.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4D9925-8A6A-431F-A353-B297C781375A}"/>
              </a:ext>
            </a:extLst>
          </p:cNvPr>
          <p:cNvSpPr txBox="1"/>
          <p:nvPr/>
        </p:nvSpPr>
        <p:spPr>
          <a:xfrm>
            <a:off x="5723335" y="4047468"/>
            <a:ext cx="727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If the palace is busy, Mary won’t go.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40265A-C565-4767-844F-C7826EE334F1}"/>
              </a:ext>
            </a:extLst>
          </p:cNvPr>
          <p:cNvSpPr txBox="1"/>
          <p:nvPr/>
        </p:nvSpPr>
        <p:spPr>
          <a:xfrm>
            <a:off x="5723335" y="4948714"/>
            <a:ext cx="727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Mary will go to the old bridge if she has time.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287CBB7-BF91-449B-B188-B41525D3198B}"/>
              </a:ext>
            </a:extLst>
          </p:cNvPr>
          <p:cNvSpPr txBox="1"/>
          <p:nvPr/>
        </p:nvSpPr>
        <p:spPr>
          <a:xfrm>
            <a:off x="442914" y="5849960"/>
            <a:ext cx="1062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d. Now, practice saying the sentences with your partner. </a:t>
            </a:r>
          </a:p>
        </p:txBody>
      </p:sp>
    </p:spTree>
    <p:extLst>
      <p:ext uri="{BB962C8B-B14F-4D97-AF65-F5344CB8AC3E}">
        <p14:creationId xmlns:p14="http://schemas.microsoft.com/office/powerpoint/2010/main" val="471960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D20DC3-C317-4A09-BED3-22E363F11C38}"/>
              </a:ext>
            </a:extLst>
          </p:cNvPr>
          <p:cNvSpPr txBox="1"/>
          <p:nvPr/>
        </p:nvSpPr>
        <p:spPr>
          <a:xfrm>
            <a:off x="1526627" y="611658"/>
            <a:ext cx="94540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            </a:t>
            </a:r>
            <a:r>
              <a:rPr lang="en-US" sz="11500" b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EXTRA PRACTICE</a:t>
            </a:r>
            <a:endParaRPr lang="en-US" sz="5400" b="1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en-US" sz="4000" b="1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DF09E5-9948-4F63-BE53-303C12989C60}"/>
              </a:ext>
            </a:extLst>
          </p:cNvPr>
          <p:cNvSpPr txBox="1"/>
          <p:nvPr/>
        </p:nvSpPr>
        <p:spPr>
          <a:xfrm>
            <a:off x="1849820" y="4535809"/>
            <a:ext cx="8208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Give the correct form of the verbs</a:t>
            </a:r>
          </a:p>
        </p:txBody>
      </p:sp>
    </p:spTree>
    <p:extLst>
      <p:ext uri="{BB962C8B-B14F-4D97-AF65-F5344CB8AC3E}">
        <p14:creationId xmlns:p14="http://schemas.microsoft.com/office/powerpoint/2010/main" val="109895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65" y="10511"/>
            <a:ext cx="695441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1) If I 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 _________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(go) out tonight, I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 _________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(go) to the cinema</a:t>
            </a:r>
            <a:endParaRPr lang="pl-PL" sz="2400" b="0" i="0" dirty="0">
              <a:solidFill>
                <a:srgbClr val="000000"/>
              </a:solidFill>
              <a:effectLst/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2) If you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(get) back late, I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(be) angry.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3) If we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(not/see) each other tomorrow, we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</a:t>
            </a:r>
            <a:endParaRPr lang="en-US" sz="2400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(see) each other next week.</a:t>
            </a:r>
            <a:endParaRPr lang="pl-PL" sz="2400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Comic Sans MS" panose="030F0702030302020204" pitchFamily="66" charset="0"/>
                <a:cs typeface="MV Boli" panose="02000500030200090000" pitchFamily="2" charset="0"/>
              </a:rPr>
              <a:t>4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) If we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(wait) here, we </a:t>
            </a:r>
          </a:p>
          <a:p>
            <a:pPr>
              <a:lnSpc>
                <a:spcPct val="150000"/>
              </a:lnSpc>
            </a:pP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(be) late</a:t>
            </a:r>
            <a:endParaRPr lang="pl-PL" sz="2400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Comic Sans MS" panose="030F0702030302020204" pitchFamily="66" charset="0"/>
                <a:cs typeface="MV Boli" panose="02000500030200090000" pitchFamily="2" charset="0"/>
              </a:rPr>
              <a:t>5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) If the weather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(not/improve) , we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____________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(not/have) a picnic</a:t>
            </a:r>
            <a:endParaRPr lang="ru-RU" sz="24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97217" y="152399"/>
            <a:ext cx="569478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00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6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) He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(not/get) a better job if he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(not/pass) that exam.</a:t>
            </a:r>
            <a:endParaRPr lang="pl-PL" sz="2400" b="0" i="0" dirty="0">
              <a:solidFill>
                <a:srgbClr val="000000"/>
              </a:solidFill>
              <a:effectLst/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Comic Sans MS" panose="030F0702030302020204" pitchFamily="66" charset="0"/>
                <a:cs typeface="MV Boli" panose="02000500030200090000" pitchFamily="2" charset="0"/>
              </a:rPr>
              <a:t>7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) I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(buy) a new dress if I </a:t>
            </a:r>
          </a:p>
          <a:p>
            <a:pPr>
              <a:lnSpc>
                <a:spcPct val="150000"/>
              </a:lnSpc>
            </a:pPr>
            <a:r>
              <a:rPr lang="pl-PL" sz="24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(have) enough money.</a:t>
            </a:r>
            <a:endParaRPr lang="pl-PL" sz="2400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Comic Sans MS" panose="030F0702030302020204" pitchFamily="66" charset="0"/>
                <a:cs typeface="MV Boli" panose="02000500030200090000" pitchFamily="2" charset="0"/>
              </a:rPr>
              <a:t>8)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She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(take) a taxi if it</a:t>
            </a:r>
            <a:r>
              <a:rPr lang="pl-PL" sz="2400" dirty="0">
                <a:latin typeface="Comic Sans MS" panose="030F0702030302020204" pitchFamily="66" charset="0"/>
                <a:cs typeface="MV Boli" panose="02000500030200090000" pitchFamily="2" charset="0"/>
              </a:rPr>
              <a:t>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(rain)</a:t>
            </a:r>
            <a:endParaRPr lang="pl-PL" sz="2400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Comic Sans MS" panose="030F0702030302020204" pitchFamily="66" charset="0"/>
                <a:cs typeface="MV Boli" panose="02000500030200090000" pitchFamily="2" charset="0"/>
              </a:rPr>
              <a:t>9)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 I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(not/go) if you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(not/come) with me</a:t>
            </a:r>
            <a:endParaRPr lang="pl-PL" sz="2400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Comic Sans MS" panose="030F0702030302020204" pitchFamily="66" charset="0"/>
                <a:cs typeface="MV Boli" panose="02000500030200090000" pitchFamily="2" charset="0"/>
              </a:rPr>
              <a:t>10)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She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(cook) dinner if you</a:t>
            </a:r>
            <a:r>
              <a:rPr lang="pl-PL" sz="2400" dirty="0">
                <a:latin typeface="Comic Sans MS" panose="030F0702030302020204" pitchFamily="66" charset="0"/>
                <a:cs typeface="MV Boli" panose="02000500030200090000" pitchFamily="2" charset="0"/>
              </a:rPr>
              <a:t>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 (go) to the supermarket</a:t>
            </a:r>
            <a:endParaRPr lang="ru-RU" sz="24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5738" y="-3472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go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7251" y="612543"/>
            <a:ext cx="1362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will</a:t>
            </a:r>
            <a:r>
              <a:rPr lang="pl-PL" sz="3200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go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24304" y="1228559"/>
            <a:ext cx="821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get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3171" y="1733082"/>
            <a:ext cx="1455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will be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75263" y="2278722"/>
            <a:ext cx="1980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don’t see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74440" y="2813056"/>
            <a:ext cx="1641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will see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72535" y="3916824"/>
            <a:ext cx="1002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wait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4890" y="4455561"/>
            <a:ext cx="1455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will be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58762" y="5538836"/>
            <a:ext cx="2255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won’t have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58762" y="5015616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doesn’t improve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12979" y="152399"/>
            <a:ext cx="2116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doesn’t get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59240" y="675619"/>
            <a:ext cx="1954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won’t pass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35821" y="1808179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will buy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55223" y="2372101"/>
            <a:ext cx="947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have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85532" y="2895985"/>
            <a:ext cx="1645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will take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52713" y="3393604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rains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38892" y="4028521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won't go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51425" y="4492396"/>
            <a:ext cx="2032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don’t come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01131" y="5113482"/>
            <a:ext cx="1638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will cook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69910" y="5636702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go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145" name="DefaultOcx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HTMLText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HTMLText2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HTMLText3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655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2E6DD6-1C45-4C86-921A-ECC183C7D610}"/>
              </a:ext>
            </a:extLst>
          </p:cNvPr>
          <p:cNvSpPr txBox="1"/>
          <p:nvPr/>
        </p:nvSpPr>
        <p:spPr>
          <a:xfrm>
            <a:off x="1952624" y="2096749"/>
            <a:ext cx="8477251" cy="189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 </a:t>
            </a:r>
            <a:r>
              <a:rPr lang="en-US" sz="11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WRAP </a:t>
            </a:r>
            <a:r>
              <a:rPr lang="en-US" sz="11500" b="1" dirty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UP</a:t>
            </a:r>
            <a:endParaRPr lang="en-US" sz="8800" b="1" dirty="0"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463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13" y="24577"/>
            <a:ext cx="12070080" cy="6749978"/>
            <a:chOff x="91440" y="53158"/>
            <a:chExt cx="12070080" cy="6749978"/>
          </a:xfrm>
        </p:grpSpPr>
        <p:sp>
          <p:nvSpPr>
            <p:cNvPr id="16" name="Google Shape;906;p36"/>
            <p:cNvSpPr/>
            <p:nvPr/>
          </p:nvSpPr>
          <p:spPr>
            <a:xfrm>
              <a:off x="5486400" y="10972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6;p36"/>
            <p:cNvSpPr/>
            <p:nvPr/>
          </p:nvSpPr>
          <p:spPr>
            <a:xfrm>
              <a:off x="143020" y="10836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7;p36"/>
            <p:cNvSpPr/>
            <p:nvPr/>
          </p:nvSpPr>
          <p:spPr>
            <a:xfrm>
              <a:off x="5460610" y="53158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endParaRPr lang="en-US" sz="36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19" name="Google Shape;907;p36"/>
            <p:cNvSpPr/>
            <p:nvPr/>
          </p:nvSpPr>
          <p:spPr>
            <a:xfrm>
              <a:off x="91440" y="91439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endParaRPr lang="en-US" sz="36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21" name="Google Shape;910;p36"/>
            <p:cNvSpPr/>
            <p:nvPr/>
          </p:nvSpPr>
          <p:spPr>
            <a:xfrm>
              <a:off x="731520" y="5943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12;p36"/>
            <p:cNvSpPr/>
            <p:nvPr/>
          </p:nvSpPr>
          <p:spPr>
            <a:xfrm>
              <a:off x="731520" y="11430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14;p36"/>
            <p:cNvSpPr/>
            <p:nvPr/>
          </p:nvSpPr>
          <p:spPr>
            <a:xfrm>
              <a:off x="731520" y="16916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8;p36"/>
            <p:cNvSpPr/>
            <p:nvPr/>
          </p:nvSpPr>
          <p:spPr>
            <a:xfrm>
              <a:off x="731520" y="27889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21;p36"/>
            <p:cNvSpPr/>
            <p:nvPr/>
          </p:nvSpPr>
          <p:spPr>
            <a:xfrm>
              <a:off x="731520" y="33375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23;p36"/>
            <p:cNvSpPr/>
            <p:nvPr/>
          </p:nvSpPr>
          <p:spPr>
            <a:xfrm>
              <a:off x="731520" y="38862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25;p36"/>
            <p:cNvSpPr/>
            <p:nvPr/>
          </p:nvSpPr>
          <p:spPr>
            <a:xfrm>
              <a:off x="731520" y="44348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14;p36"/>
            <p:cNvSpPr/>
            <p:nvPr/>
          </p:nvSpPr>
          <p:spPr>
            <a:xfrm>
              <a:off x="731520" y="22402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14;p36"/>
            <p:cNvSpPr/>
            <p:nvPr/>
          </p:nvSpPr>
          <p:spPr>
            <a:xfrm>
              <a:off x="731520" y="49834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4;p36"/>
            <p:cNvSpPr/>
            <p:nvPr/>
          </p:nvSpPr>
          <p:spPr>
            <a:xfrm>
              <a:off x="731520" y="55321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14;p36"/>
            <p:cNvSpPr/>
            <p:nvPr/>
          </p:nvSpPr>
          <p:spPr>
            <a:xfrm>
              <a:off x="731520" y="60807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14;p36"/>
            <p:cNvSpPr/>
            <p:nvPr/>
          </p:nvSpPr>
          <p:spPr>
            <a:xfrm>
              <a:off x="731520" y="66294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10;p36"/>
            <p:cNvSpPr/>
            <p:nvPr/>
          </p:nvSpPr>
          <p:spPr>
            <a:xfrm rot="5400000">
              <a:off x="-1966284" y="3419855"/>
              <a:ext cx="6675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Rectangle 35"/>
          <p:cNvSpPr/>
          <p:nvPr/>
        </p:nvSpPr>
        <p:spPr>
          <a:xfrm>
            <a:off x="1371085" y="27384"/>
            <a:ext cx="10747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i="1">
                <a:latin typeface="DejaVu Serif" panose="02060603050605020204" pitchFamily="18" charset="0"/>
                <a:ea typeface="DejaVu Serif" panose="02060603050605020204" pitchFamily="18" charset="0"/>
                <a:sym typeface="Wingdings" panose="05000000000000000000" pitchFamily="2" charset="2"/>
              </a:rPr>
              <a:t>Unit 10</a:t>
            </a:r>
          </a:p>
          <a:p>
            <a:pPr lvl="0" algn="ctr"/>
            <a:r>
              <a:rPr lang="en-US" sz="3600" b="1" i="1">
                <a:solidFill>
                  <a:srgbClr val="C00000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CITIES AROUND THE WORLD</a:t>
            </a:r>
          </a:p>
          <a:p>
            <a:pPr lvl="0"/>
            <a:r>
              <a:rPr lang="en-US" sz="3600" b="1" i="1" u="sng">
                <a:latin typeface="Constantia" panose="02030602050306030303" pitchFamily="18" charset="0"/>
                <a:sym typeface="Wingdings" panose="05000000000000000000" pitchFamily="2" charset="2"/>
              </a:rPr>
              <a:t>Lesson 2:</a:t>
            </a:r>
            <a:r>
              <a:rPr lang="en-US" sz="3600" b="1" i="1">
                <a:latin typeface="Constantia" panose="02030602050306030303" pitchFamily="18" charset="0"/>
                <a:sym typeface="Wingdings" panose="05000000000000000000" pitchFamily="2" charset="2"/>
              </a:rPr>
              <a:t> </a:t>
            </a:r>
            <a:r>
              <a:rPr lang="en-US" sz="3600" b="1" i="1">
                <a:solidFill>
                  <a:srgbClr val="C00000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GRAMMAR</a:t>
            </a:r>
            <a:endParaRPr lang="en-US" sz="3600" b="1" i="1" dirty="0">
              <a:solidFill>
                <a:srgbClr val="C00000"/>
              </a:solidFill>
              <a:latin typeface="Constantia" panose="02030602050306030303" pitchFamily="18" charset="0"/>
              <a:sym typeface="Wingdings" panose="05000000000000000000" pitchFamily="2" charset="2"/>
            </a:endParaRPr>
          </a:p>
          <a:p>
            <a:pPr lvl="0"/>
            <a:r>
              <a:rPr lang="en-US" sz="3600" b="1" i="1">
                <a:solidFill>
                  <a:srgbClr val="C00000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      </a:t>
            </a:r>
            <a:endParaRPr lang="en-US" sz="3600" b="1" i="1" dirty="0">
              <a:solidFill>
                <a:srgbClr val="C00000"/>
              </a:solidFill>
              <a:latin typeface="Constantia" panose="02030602050306030303" pitchFamily="18" charset="0"/>
              <a:sym typeface="Wingdings" panose="05000000000000000000" pitchFamily="2" charset="2"/>
            </a:endParaRP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AE214C33-EC63-4505-AA38-A26E78AB4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2594111" y="329654"/>
            <a:ext cx="1748458" cy="17336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E48E3DE-75C1-4071-8293-2598CFE17C06}"/>
              </a:ext>
            </a:extLst>
          </p:cNvPr>
          <p:cNvSpPr txBox="1"/>
          <p:nvPr/>
        </p:nvSpPr>
        <p:spPr>
          <a:xfrm>
            <a:off x="-2774021" y="2204024"/>
            <a:ext cx="2645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ontastia"/>
              </a:rPr>
              <a:t>   Ms Phương </a:t>
            </a:r>
          </a:p>
          <a:p>
            <a:r>
              <a:rPr lang="en-US" sz="2400" b="1">
                <a:latin typeface="Contastia"/>
              </a:rPr>
              <a:t>Zalo: 0966765064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1B3F8-1032-4AEA-B897-4E550245C146}"/>
              </a:ext>
            </a:extLst>
          </p:cNvPr>
          <p:cNvSpPr txBox="1"/>
          <p:nvPr/>
        </p:nvSpPr>
        <p:spPr>
          <a:xfrm>
            <a:off x="1328649" y="1595855"/>
            <a:ext cx="10812239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>
                <a:solidFill>
                  <a:srgbClr val="C00000"/>
                </a:solidFill>
              </a:rPr>
              <a:t>THE FIRST CONDITION </a:t>
            </a:r>
            <a:r>
              <a:rPr lang="en-US" sz="2400" b="1" i="1">
                <a:solidFill>
                  <a:srgbClr val="7030A0"/>
                </a:solidFill>
              </a:rPr>
              <a:t>( Câu điều kiện loại 1)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>
                <a:solidFill>
                  <a:srgbClr val="7030A0"/>
                </a:solidFill>
              </a:rPr>
              <a:t>Usage</a:t>
            </a:r>
            <a:r>
              <a:rPr lang="en-US" sz="2400" b="1"/>
              <a:t> </a:t>
            </a:r>
            <a:r>
              <a:rPr lang="en-US" sz="2400" b="1" i="1"/>
              <a:t>(cách sử dụng): </a:t>
            </a:r>
            <a:r>
              <a:rPr lang="en-US" sz="2400" b="1"/>
              <a:t>Câu điều kiện loại 1 là câu điều kiện diễn tả những điều có thật, có thể xảy ra ở hiện tại và tương lai.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>
                <a:solidFill>
                  <a:srgbClr val="7030A0"/>
                </a:solidFill>
              </a:rPr>
              <a:t>Form </a:t>
            </a:r>
            <a:r>
              <a:rPr lang="en-US" sz="2400" b="1" i="1"/>
              <a:t>( cấu trúc) 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 ( Mệnh đề chính)                                    ( Mệnh đề “ If”)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   Hiện tại đơn                                               Tương lai đơn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   ( S+ V(e,es)                                                  S + will + V(o)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                     Example ( Ví dụ) 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              If it </a:t>
            </a:r>
            <a:r>
              <a:rPr lang="en-US" sz="2400" b="1" i="1" u="sng">
                <a:solidFill>
                  <a:srgbClr val="C00000"/>
                </a:solidFill>
              </a:rPr>
              <a:t>rains</a:t>
            </a:r>
            <a:r>
              <a:rPr lang="en-US" sz="2400" b="1" i="1"/>
              <a:t>, Mary </a:t>
            </a:r>
            <a:r>
              <a:rPr lang="en-US" sz="2400" b="1" i="1" u="sng">
                <a:solidFill>
                  <a:srgbClr val="C00000"/>
                </a:solidFill>
              </a:rPr>
              <a:t>will go </a:t>
            </a:r>
            <a:r>
              <a:rPr lang="en-US" sz="2400" b="1" i="1"/>
              <a:t>to the supermarket. </a:t>
            </a:r>
          </a:p>
          <a:p>
            <a:pPr>
              <a:lnSpc>
                <a:spcPct val="150000"/>
              </a:lnSpc>
            </a:pPr>
            <a:r>
              <a:rPr lang="en-US" b="1" i="1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EFFC85-1216-497D-8BC0-F8E0DE743532}"/>
              </a:ext>
            </a:extLst>
          </p:cNvPr>
          <p:cNvCxnSpPr>
            <a:cxnSpLocks/>
          </p:cNvCxnSpPr>
          <p:nvPr/>
        </p:nvCxnSpPr>
        <p:spPr>
          <a:xfrm>
            <a:off x="5811520" y="3866763"/>
            <a:ext cx="0" cy="165506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008EAC6-DC31-4DA4-9283-50359700930D}"/>
              </a:ext>
            </a:extLst>
          </p:cNvPr>
          <p:cNvCxnSpPr>
            <a:cxnSpLocks/>
          </p:cNvCxnSpPr>
          <p:nvPr/>
        </p:nvCxnSpPr>
        <p:spPr>
          <a:xfrm flipH="1">
            <a:off x="1319505" y="4386038"/>
            <a:ext cx="8324648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412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557221C1-DCB7-4E99-93B9-C233B1202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E99A36-A9BF-4C69-A444-CB044C0AD95A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HOMEWORK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417F7644-59D0-4D66-97D8-9368139BE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0484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1148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97102" cy="6858000"/>
          </a:xfrm>
        </p:spPr>
      </p:pic>
    </p:spTree>
    <p:extLst>
      <p:ext uri="{BB962C8B-B14F-4D97-AF65-F5344CB8AC3E}">
        <p14:creationId xmlns:p14="http://schemas.microsoft.com/office/powerpoint/2010/main" val="162339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2392" y="231228"/>
            <a:ext cx="8723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PERIOD 95-LESSON 1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GRAMMAR ( PAGE 79)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4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2052" y="798778"/>
            <a:ext cx="9806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OBJECTIVES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-Students learn grammar about First condition (</a:t>
            </a:r>
            <a:r>
              <a:rPr lang="en-US" sz="3600" dirty="0" err="1" smtClean="0">
                <a:solidFill>
                  <a:srgbClr val="002060"/>
                </a:solidFill>
              </a:rPr>
              <a:t>câu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điều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kiện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loại</a:t>
            </a:r>
            <a:r>
              <a:rPr lang="en-US" sz="3600" dirty="0" smtClean="0">
                <a:solidFill>
                  <a:srgbClr val="002060"/>
                </a:solidFill>
              </a:rPr>
              <a:t> 1)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0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A0004B-1547-4754-96C8-8645C9F63D15}"/>
              </a:ext>
            </a:extLst>
          </p:cNvPr>
          <p:cNvSpPr txBox="1"/>
          <p:nvPr/>
        </p:nvSpPr>
        <p:spPr>
          <a:xfrm>
            <a:off x="1952624" y="2096750"/>
            <a:ext cx="85439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/>
              <a:t> </a:t>
            </a:r>
            <a:r>
              <a:rPr lang="en-US" sz="11500" b="1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WARM UP</a:t>
            </a:r>
            <a:endParaRPr lang="en-US" sz="8800" b="1"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51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A39091-969E-4373-B714-8F44BDED342F}"/>
              </a:ext>
            </a:extLst>
          </p:cNvPr>
          <p:cNvSpPr/>
          <p:nvPr/>
        </p:nvSpPr>
        <p:spPr>
          <a:xfrm>
            <a:off x="812800" y="2174240"/>
            <a:ext cx="5164199" cy="2474433"/>
          </a:xfrm>
          <a:prstGeom prst="roundRect">
            <a:avLst/>
          </a:prstGeom>
          <a:solidFill>
            <a:srgbClr val="CFAFE7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5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LESSON 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1</a:t>
            </a:r>
            <a:endParaRPr lang="en-US" sz="58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2CC5540-88DF-4A9E-81EE-669110F32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82020" y="2735972"/>
            <a:ext cx="4324849" cy="1350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871C71-D0E2-4614-8FEF-8B704EC16BBC}"/>
              </a:ext>
            </a:extLst>
          </p:cNvPr>
          <p:cNvSpPr txBox="1"/>
          <p:nvPr/>
        </p:nvSpPr>
        <p:spPr>
          <a:xfrm>
            <a:off x="8219439" y="3119067"/>
            <a:ext cx="3088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GRAMMAR</a:t>
            </a:r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6408DC38-B82B-4542-8AE0-C6966B827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367685">
            <a:off x="4071816" y="2155172"/>
            <a:ext cx="2528997" cy="7954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8514933-1911-43A7-9130-DFA8DE21EDDE}"/>
              </a:ext>
            </a:extLst>
          </p:cNvPr>
          <p:cNvSpPr/>
          <p:nvPr/>
        </p:nvSpPr>
        <p:spPr>
          <a:xfrm>
            <a:off x="7131583" y="2844559"/>
            <a:ext cx="986645" cy="986645"/>
          </a:xfrm>
          <a:prstGeom prst="ellipse">
            <a:avLst/>
          </a:prstGeom>
          <a:solidFill>
            <a:srgbClr val="52C4D3"/>
          </a:solidFill>
          <a:ln>
            <a:solidFill>
              <a:srgbClr val="95DAC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5A31222E-4D40-4E71-86A5-DA87115E3C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30662" t="37395" r="-16918" b="5565"/>
          <a:stretch/>
        </p:blipFill>
        <p:spPr>
          <a:xfrm>
            <a:off x="7246870" y="3026811"/>
            <a:ext cx="929002" cy="6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13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889760" y="1776821"/>
            <a:ext cx="914400" cy="1211125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93087E71-FABB-4F16-95C0-1C5C3586615B}"/>
              </a:ext>
            </a:extLst>
          </p:cNvPr>
          <p:cNvSpPr/>
          <p:nvPr/>
        </p:nvSpPr>
        <p:spPr>
          <a:xfrm>
            <a:off x="281451" y="1114907"/>
            <a:ext cx="979424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 dirty="0">
                <a:solidFill>
                  <a:schemeClr val="tx1"/>
                </a:solidFill>
                <a:latin typeface="+mj-lt"/>
              </a:rPr>
              <a:t>1. If it rains , I will…………………………..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CB54B79-D7B3-48A6-8674-572311696FFC}"/>
              </a:ext>
            </a:extLst>
          </p:cNvPr>
          <p:cNvSpPr/>
          <p:nvPr/>
        </p:nvSpPr>
        <p:spPr>
          <a:xfrm>
            <a:off x="400050" y="2776815"/>
            <a:ext cx="1146429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 dirty="0">
                <a:solidFill>
                  <a:schemeClr val="tx1"/>
                </a:solidFill>
                <a:latin typeface="+mj-lt"/>
              </a:rPr>
              <a:t>2. If I don’t study for the exam , I will……………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80825C8A-8ECB-45EC-A612-A71B8AE36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0" y="3497500"/>
            <a:ext cx="1422400" cy="142875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200F69B-2229-4639-8709-98292BBF84C5}"/>
              </a:ext>
            </a:extLst>
          </p:cNvPr>
          <p:cNvSpPr/>
          <p:nvPr/>
        </p:nvSpPr>
        <p:spPr>
          <a:xfrm>
            <a:off x="400050" y="4926250"/>
            <a:ext cx="1105154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 dirty="0">
                <a:solidFill>
                  <a:schemeClr val="tx1"/>
                </a:solidFill>
                <a:latin typeface="+mj-lt"/>
              </a:rPr>
              <a:t>3. If I go to school late, my teacher will …………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Hình ảnh 10" descr="Ảnh có chứa văn bản, mũ bảo hiểm, phụ kiện đội đầu&#10;&#10;Mô tả được tạo tự động">
            <a:extLst>
              <a:ext uri="{FF2B5EF4-FFF2-40B4-BE49-F238E27FC236}">
                <a16:creationId xmlns:a16="http://schemas.microsoft.com/office/drawing/2014/main" id="{95017660-3D0E-45B9-8197-4B47F2BEF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72" y="5464730"/>
            <a:ext cx="1349375" cy="116496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08A3B0C-A14C-40DD-BC35-0885B61DC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39851" y="1322150"/>
            <a:ext cx="2052809" cy="5529453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82DC689-5118-443E-A5BA-824970F53ACA}"/>
              </a:ext>
            </a:extLst>
          </p:cNvPr>
          <p:cNvSpPr/>
          <p:nvPr/>
        </p:nvSpPr>
        <p:spPr>
          <a:xfrm>
            <a:off x="9131789" y="441700"/>
            <a:ext cx="2865120" cy="1013564"/>
          </a:xfrm>
          <a:prstGeom prst="cloudCallout">
            <a:avLst>
              <a:gd name="adj1" fmla="val -41944"/>
              <a:gd name="adj2" fmla="val 9732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Think about yourself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54771" y="1377430"/>
            <a:ext cx="914400" cy="1211125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93087E71-FABB-4F16-95C0-1C5C3586615B}"/>
              </a:ext>
            </a:extLst>
          </p:cNvPr>
          <p:cNvSpPr/>
          <p:nvPr/>
        </p:nvSpPr>
        <p:spPr>
          <a:xfrm>
            <a:off x="477520" y="890249"/>
            <a:ext cx="7264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 dirty="0">
                <a:solidFill>
                  <a:schemeClr val="tx1"/>
                </a:solidFill>
                <a:latin typeface="+mj-lt"/>
              </a:rPr>
              <a:t>1. If it rains , I will stay at home.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CB54B79-D7B3-48A6-8674-572311696FFC}"/>
              </a:ext>
            </a:extLst>
          </p:cNvPr>
          <p:cNvSpPr/>
          <p:nvPr/>
        </p:nvSpPr>
        <p:spPr>
          <a:xfrm>
            <a:off x="256639" y="2837676"/>
            <a:ext cx="96520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>
                <a:solidFill>
                  <a:schemeClr val="tx1"/>
                </a:solidFill>
                <a:latin typeface="+mj-lt"/>
              </a:rPr>
              <a:t>2. If he doesn’t study for the exam , he will fail.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80825C8A-8ECB-45EC-A612-A71B8AE36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22" y="3443238"/>
            <a:ext cx="1422400" cy="142875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200F69B-2229-4639-8709-98292BBF84C5}"/>
              </a:ext>
            </a:extLst>
          </p:cNvPr>
          <p:cNvSpPr/>
          <p:nvPr/>
        </p:nvSpPr>
        <p:spPr>
          <a:xfrm>
            <a:off x="256639" y="4901012"/>
            <a:ext cx="1105408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 dirty="0">
                <a:solidFill>
                  <a:schemeClr val="tx1"/>
                </a:solidFill>
                <a:latin typeface="+mj-lt"/>
              </a:rPr>
              <a:t>3. If I go to school late, my teacher will be angry.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Hình ảnh 10" descr="Ảnh có chứa văn bản, mũ bảo hiểm, phụ kiện đội đầu&#10;&#10;Mô tả được tạo tự động">
            <a:extLst>
              <a:ext uri="{FF2B5EF4-FFF2-40B4-BE49-F238E27FC236}">
                <a16:creationId xmlns:a16="http://schemas.microsoft.com/office/drawing/2014/main" id="{95017660-3D0E-45B9-8197-4B47F2BEF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1" y="5569412"/>
            <a:ext cx="1349375" cy="1164961"/>
          </a:xfrm>
          <a:prstGeom prst="rect">
            <a:avLst/>
          </a:prstGeom>
        </p:spPr>
      </p:pic>
      <p:pic>
        <p:nvPicPr>
          <p:cNvPr id="4" name="Hình ảnh 3" descr="Ảnh có chứa trong nhà, phòng ngủ, đồ chơi, búp bê&#10;&#10;Mô tả được tạo tự động">
            <a:extLst>
              <a:ext uri="{FF2B5EF4-FFF2-40B4-BE49-F238E27FC236}">
                <a16:creationId xmlns:a16="http://schemas.microsoft.com/office/drawing/2014/main" id="{7A15D3F8-67B0-42D7-A978-E3480B0FD6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92" b="29481"/>
          <a:stretch/>
        </p:blipFill>
        <p:spPr>
          <a:xfrm>
            <a:off x="4109720" y="1250804"/>
            <a:ext cx="2612258" cy="1574800"/>
          </a:xfrm>
          <a:prstGeom prst="rect">
            <a:avLst/>
          </a:prstGeom>
        </p:spPr>
      </p:pic>
      <p:pic>
        <p:nvPicPr>
          <p:cNvPr id="10" name="Hình ảnh 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D703E40E-420B-43D1-8AAD-5523404B8C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39" y="3551435"/>
            <a:ext cx="1525171" cy="1525171"/>
          </a:xfrm>
          <a:prstGeom prst="rect">
            <a:avLst/>
          </a:prstGeom>
        </p:spPr>
      </p:pic>
      <p:pic>
        <p:nvPicPr>
          <p:cNvPr id="13" name="Hình ảnh 1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AE662A95-3EFE-4755-86A8-DF8E897EB2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554524"/>
            <a:ext cx="1009650" cy="11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77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93087E71-FABB-4F16-95C0-1C5C3586615B}"/>
              </a:ext>
            </a:extLst>
          </p:cNvPr>
          <p:cNvSpPr/>
          <p:nvPr/>
        </p:nvSpPr>
        <p:spPr>
          <a:xfrm>
            <a:off x="518002" y="1102599"/>
            <a:ext cx="8097519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 dirty="0">
                <a:solidFill>
                  <a:schemeClr val="tx1"/>
                </a:solidFill>
                <a:latin typeface="+mj-lt"/>
              </a:rPr>
              <a:t>1. If it </a:t>
            </a:r>
            <a:r>
              <a:rPr lang="en-SG" sz="3600" u="sng" dirty="0">
                <a:solidFill>
                  <a:srgbClr val="C00000"/>
                </a:solidFill>
                <a:latin typeface="+mj-lt"/>
              </a:rPr>
              <a:t>rains</a:t>
            </a:r>
            <a:r>
              <a:rPr lang="en-SG" sz="36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SG" sz="3600" dirty="0">
                <a:solidFill>
                  <a:schemeClr val="tx1"/>
                </a:solidFill>
                <a:latin typeface="+mj-lt"/>
              </a:rPr>
              <a:t>, I </a:t>
            </a:r>
            <a:r>
              <a:rPr lang="en-SG" sz="3600" u="sng" dirty="0">
                <a:solidFill>
                  <a:srgbClr val="C00000"/>
                </a:solidFill>
                <a:latin typeface="+mj-lt"/>
              </a:rPr>
              <a:t>will stay </a:t>
            </a:r>
            <a:r>
              <a:rPr lang="en-SG" sz="3600" dirty="0">
                <a:solidFill>
                  <a:schemeClr val="tx1"/>
                </a:solidFill>
                <a:latin typeface="+mj-lt"/>
              </a:rPr>
              <a:t>at home.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CB54B79-D7B3-48A6-8674-572311696FFC}"/>
              </a:ext>
            </a:extLst>
          </p:cNvPr>
          <p:cNvSpPr/>
          <p:nvPr/>
        </p:nvSpPr>
        <p:spPr>
          <a:xfrm>
            <a:off x="328076" y="1933445"/>
            <a:ext cx="1101344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>
                <a:solidFill>
                  <a:schemeClr val="tx1"/>
                </a:solidFill>
                <a:latin typeface="+mj-lt"/>
              </a:rPr>
              <a:t> 2. If he </a:t>
            </a:r>
            <a:r>
              <a:rPr lang="en-SG" sz="3600" u="sng">
                <a:solidFill>
                  <a:srgbClr val="C00000"/>
                </a:solidFill>
                <a:latin typeface="+mj-lt"/>
              </a:rPr>
              <a:t>doesn’t study </a:t>
            </a:r>
            <a:r>
              <a:rPr lang="en-SG" sz="3600">
                <a:solidFill>
                  <a:schemeClr val="tx1"/>
                </a:solidFill>
                <a:latin typeface="+mj-lt"/>
              </a:rPr>
              <a:t>for the exam , he </a:t>
            </a:r>
            <a:r>
              <a:rPr lang="en-SG" sz="3600" u="sng">
                <a:solidFill>
                  <a:srgbClr val="C00000"/>
                </a:solidFill>
                <a:latin typeface="+mj-lt"/>
              </a:rPr>
              <a:t>will fail</a:t>
            </a:r>
            <a:endParaRPr lang="en-US" sz="3600" u="sng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200F69B-2229-4639-8709-98292BBF84C5}"/>
              </a:ext>
            </a:extLst>
          </p:cNvPr>
          <p:cNvSpPr/>
          <p:nvPr/>
        </p:nvSpPr>
        <p:spPr>
          <a:xfrm>
            <a:off x="528320" y="2764291"/>
            <a:ext cx="11493817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 dirty="0">
                <a:solidFill>
                  <a:schemeClr val="tx1"/>
                </a:solidFill>
                <a:latin typeface="+mj-lt"/>
              </a:rPr>
              <a:t>3. If I </a:t>
            </a:r>
            <a:r>
              <a:rPr lang="en-SG" sz="3600" u="sng" dirty="0">
                <a:solidFill>
                  <a:srgbClr val="C00000"/>
                </a:solidFill>
                <a:latin typeface="+mj-lt"/>
              </a:rPr>
              <a:t>go to </a:t>
            </a:r>
            <a:r>
              <a:rPr lang="en-SG" sz="3600" dirty="0">
                <a:solidFill>
                  <a:schemeClr val="tx1"/>
                </a:solidFill>
                <a:latin typeface="+mj-lt"/>
              </a:rPr>
              <a:t>school late, my teacher </a:t>
            </a:r>
            <a:r>
              <a:rPr lang="en-SG" sz="3600" u="sng" dirty="0">
                <a:solidFill>
                  <a:srgbClr val="C00000"/>
                </a:solidFill>
                <a:latin typeface="+mj-lt"/>
              </a:rPr>
              <a:t>will be </a:t>
            </a:r>
            <a:r>
              <a:rPr lang="en-SG" sz="3600" dirty="0">
                <a:solidFill>
                  <a:schemeClr val="tx1"/>
                </a:solidFill>
                <a:latin typeface="+mj-lt"/>
              </a:rPr>
              <a:t>angry.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0083C3CC-9BC0-436B-A58F-FDFFE030F125}"/>
              </a:ext>
            </a:extLst>
          </p:cNvPr>
          <p:cNvSpPr/>
          <p:nvPr/>
        </p:nvSpPr>
        <p:spPr>
          <a:xfrm>
            <a:off x="304800" y="4836309"/>
            <a:ext cx="11734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1. Can these situations happen </a:t>
            </a:r>
            <a:r>
              <a:rPr lang="en-SG" sz="3600" u="sng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at the present </a:t>
            </a:r>
            <a:r>
              <a:rPr lang="en-SG" sz="3600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or </a:t>
            </a:r>
            <a:r>
              <a:rPr lang="en-SG" sz="3600" u="sng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in the future</a:t>
            </a:r>
            <a:r>
              <a:rPr lang="en-SG" sz="3600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? </a:t>
            </a:r>
            <a:endParaRPr lang="en-US" sz="3600" dirty="0">
              <a:solidFill>
                <a:schemeClr val="tx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8AA4EBE3-24E4-4D51-B69A-B25CA5D34AD8}"/>
              </a:ext>
            </a:extLst>
          </p:cNvPr>
          <p:cNvSpPr/>
          <p:nvPr/>
        </p:nvSpPr>
        <p:spPr>
          <a:xfrm>
            <a:off x="812800" y="5391535"/>
            <a:ext cx="10312400" cy="1339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2. Which tense goes after “ if ’ </a:t>
            </a:r>
          </a:p>
          <a:p>
            <a:r>
              <a:rPr lang="en-SG" sz="3600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3. Which tense is used in “ main clause”</a:t>
            </a:r>
            <a:endParaRPr lang="en-US" sz="3600" dirty="0">
              <a:solidFill>
                <a:schemeClr val="tx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AF2809C-9E67-4104-9751-5C11DA850655}"/>
              </a:ext>
            </a:extLst>
          </p:cNvPr>
          <p:cNvSpPr/>
          <p:nvPr/>
        </p:nvSpPr>
        <p:spPr>
          <a:xfrm>
            <a:off x="585788" y="4005462"/>
            <a:ext cx="2817813" cy="60960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>
                <a:latin typeface="Amasis MT Pro Black" panose="02040A04050005020304" pitchFamily="18" charset="0"/>
              </a:rPr>
              <a:t>Discussion</a:t>
            </a:r>
            <a:endParaRPr lang="en-US" sz="3600" dirty="0">
              <a:latin typeface="Amasis MT Pro Black" panose="02040A040500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0B5CFE21-07FC-4119-A910-BAECDA0501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8" t="12038" r="12081" b="14806"/>
          <a:stretch/>
        </p:blipFill>
        <p:spPr>
          <a:xfrm>
            <a:off x="11341516" y="15875"/>
            <a:ext cx="680621" cy="64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96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  <p:bldP spid="1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11CBB788-C364-457B-B97A-FB0AB8DEC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60554" y="515644"/>
            <a:ext cx="6406732" cy="6648496"/>
          </a:xfrm>
          <a:prstGeom prst="rect">
            <a:avLst/>
          </a:prstGeom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D013E93A-D6B4-40F3-9590-DE382EF03F54}"/>
              </a:ext>
            </a:extLst>
          </p:cNvPr>
          <p:cNvGrpSpPr/>
          <p:nvPr/>
        </p:nvGrpSpPr>
        <p:grpSpPr>
          <a:xfrm>
            <a:off x="3556001" y="838200"/>
            <a:ext cx="4114800" cy="1122147"/>
            <a:chOff x="-148689" y="-66675"/>
            <a:chExt cx="6406732" cy="2058667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C201BCA5-CF79-41FD-BE80-79FC17594A68}"/>
                </a:ext>
              </a:extLst>
            </p:cNvPr>
            <p:cNvSpPr txBox="1"/>
            <p:nvPr/>
          </p:nvSpPr>
          <p:spPr>
            <a:xfrm>
              <a:off x="-148689" y="1050925"/>
              <a:ext cx="6406732" cy="94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3334" dirty="0">
                  <a:solidFill>
                    <a:srgbClr val="FFFFFF"/>
                  </a:solidFill>
                  <a:latin typeface="Muli Bold Bold"/>
                </a:rPr>
                <a:t>FIRST CONDITION</a:t>
              </a:r>
            </a:p>
          </p:txBody>
        </p:sp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466008E4-B04D-4FED-8B7F-684206D06EDB}"/>
                </a:ext>
              </a:extLst>
            </p:cNvPr>
            <p:cNvSpPr txBox="1"/>
            <p:nvPr/>
          </p:nvSpPr>
          <p:spPr>
            <a:xfrm>
              <a:off x="0" y="-66675"/>
              <a:ext cx="4622792" cy="576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0"/>
                </a:lnSpc>
                <a:spcBef>
                  <a:spcPct val="0"/>
                </a:spcBef>
              </a:pPr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3195303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865</Words>
  <Application>Microsoft Office PowerPoint</Application>
  <PresentationFormat>Widescreen</PresentationFormat>
  <Paragraphs>151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Amasis MT Pro Black</vt:lpstr>
      <vt:lpstr>Contastia</vt:lpstr>
      <vt:lpstr>MV Boli</vt:lpstr>
      <vt:lpstr>HL Brush 1BK</vt:lpstr>
      <vt:lpstr>Comic Sans MS</vt:lpstr>
      <vt:lpstr>Muli Bold Bold</vt:lpstr>
      <vt:lpstr>DejaVu Serif</vt:lpstr>
      <vt:lpstr>Times New Roman</vt:lpstr>
      <vt:lpstr>Adobe Garamond Pro Bold</vt:lpstr>
      <vt:lpstr>Wingdings</vt:lpstr>
      <vt:lpstr>Constantia</vt:lpstr>
      <vt:lpstr>Aachen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user822</dc:creator>
  <cp:lastModifiedBy>Admin</cp:lastModifiedBy>
  <cp:revision>44</cp:revision>
  <dcterms:created xsi:type="dcterms:W3CDTF">2021-09-05T02:15:09Z</dcterms:created>
  <dcterms:modified xsi:type="dcterms:W3CDTF">2022-04-13T02:03:54Z</dcterms:modified>
</cp:coreProperties>
</file>