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2" r:id="rId2"/>
  </p:sldMasterIdLst>
  <p:sldIdLst>
    <p:sldId id="278" r:id="rId3"/>
    <p:sldId id="267" r:id="rId4"/>
    <p:sldId id="279" r:id="rId5"/>
    <p:sldId id="256" r:id="rId6"/>
    <p:sldId id="268" r:id="rId7"/>
    <p:sldId id="269" r:id="rId8"/>
    <p:sldId id="270" r:id="rId9"/>
    <p:sldId id="275" r:id="rId10"/>
    <p:sldId id="273" r:id="rId11"/>
    <p:sldId id="283" r:id="rId12"/>
    <p:sldId id="284" r:id="rId13"/>
    <p:sldId id="280" r:id="rId14"/>
    <p:sldId id="276" r:id="rId15"/>
    <p:sldId id="281" r:id="rId16"/>
  </p:sldIdLst>
  <p:sldSz cx="9144000" cy="6858000" type="screen4x3"/>
  <p:notesSz cx="6858000" cy="9144000"/>
  <p:defaultTextStyle>
    <a:defPPr>
      <a:defRPr lang="en-US"/>
    </a:defPPr>
    <a:lvl1pPr marL="0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1pPr>
    <a:lvl2pPr marL="363814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2pPr>
    <a:lvl3pPr marL="727629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3pPr>
    <a:lvl4pPr marL="1091442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4pPr>
    <a:lvl5pPr marL="1455256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5pPr>
    <a:lvl6pPr marL="1819071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6pPr>
    <a:lvl7pPr marL="2182885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7pPr>
    <a:lvl8pPr marL="2546699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8pPr>
    <a:lvl9pPr marL="2910513" algn="l" defTabSz="727629" rtl="0" eaLnBrk="1" latinLnBrk="0" hangingPunct="1">
      <a:defRPr sz="1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FF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59" autoAdjust="0"/>
    <p:restoredTop sz="94660"/>
  </p:normalViewPr>
  <p:slideViewPr>
    <p:cSldViewPr snapToGrid="0">
      <p:cViewPr varScale="1">
        <p:scale>
          <a:sx n="91" d="100"/>
          <a:sy n="91" d="100"/>
        </p:scale>
        <p:origin x="1308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638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27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914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55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190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8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466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1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581D2569-5421-4242-AD4A-312F8D8FDCEF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05F4C3E-6166-419D-9FD7-AF459668CD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86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D8DFE60-D829-4674-B66F-A8EDACF64790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0C916B39-74EF-4748-8827-7F7DEB517F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391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B25C354B-CE09-4DCE-BF2B-2D198D724E1F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F19D241-B84A-4098-BD3D-0053E7B48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34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42916" y="103188"/>
            <a:ext cx="8243886" cy="1314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510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03663"/>
            <a:ext cx="4038600" cy="21526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7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48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49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C4BB5EF-9D94-4EB8-8420-8C2BD7A6EE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2373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40"/>
            <a:ext cx="8229600" cy="585152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7D9D3C8C-97FE-4768-A145-6F760B480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4156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35238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28196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10764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72255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729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74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1A093D91-2EC0-44B1-8AB9-3D0C9413D180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54CE749-A7F0-4735-A6A5-101536942C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285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94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88590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720600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3150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5140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2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8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6381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7276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3pPr>
            <a:lvl4pPr marL="109144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5525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819071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82885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546699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910513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A443DB2D-24FD-4FF4-A5E7-ECCB7D434193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13AC15D6-1F38-48E5-9A60-08E0696C4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151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CA343F0-96BF-4D88-8227-4281968A618A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94816D1-BFAA-4948-9D92-55BCF2009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38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4"/>
            <a:ext cx="4040188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3814" indent="0">
              <a:buNone/>
              <a:defRPr sz="1600" b="1"/>
            </a:lvl2pPr>
            <a:lvl3pPr marL="727629" indent="0">
              <a:buNone/>
              <a:defRPr sz="1500" b="1"/>
            </a:lvl3pPr>
            <a:lvl4pPr marL="1091442" indent="0">
              <a:buNone/>
              <a:defRPr sz="1300" b="1"/>
            </a:lvl4pPr>
            <a:lvl5pPr marL="1455256" indent="0">
              <a:buNone/>
              <a:defRPr sz="1300" b="1"/>
            </a:lvl5pPr>
            <a:lvl6pPr marL="1819071" indent="0">
              <a:buNone/>
              <a:defRPr sz="1300" b="1"/>
            </a:lvl6pPr>
            <a:lvl7pPr marL="2182885" indent="0">
              <a:buNone/>
              <a:defRPr sz="1300" b="1"/>
            </a:lvl7pPr>
            <a:lvl8pPr marL="2546699" indent="0">
              <a:buNone/>
              <a:defRPr sz="1300" b="1"/>
            </a:lvl8pPr>
            <a:lvl9pPr marL="291051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6"/>
            <a:ext cx="4040188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4"/>
            <a:ext cx="4041775" cy="639762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63814" indent="0">
              <a:buNone/>
              <a:defRPr sz="1600" b="1"/>
            </a:lvl2pPr>
            <a:lvl3pPr marL="727629" indent="0">
              <a:buNone/>
              <a:defRPr sz="1500" b="1"/>
            </a:lvl3pPr>
            <a:lvl4pPr marL="1091442" indent="0">
              <a:buNone/>
              <a:defRPr sz="1300" b="1"/>
            </a:lvl4pPr>
            <a:lvl5pPr marL="1455256" indent="0">
              <a:buNone/>
              <a:defRPr sz="1300" b="1"/>
            </a:lvl5pPr>
            <a:lvl6pPr marL="1819071" indent="0">
              <a:buNone/>
              <a:defRPr sz="1300" b="1"/>
            </a:lvl6pPr>
            <a:lvl7pPr marL="2182885" indent="0">
              <a:buNone/>
              <a:defRPr sz="1300" b="1"/>
            </a:lvl7pPr>
            <a:lvl8pPr marL="2546699" indent="0">
              <a:buNone/>
              <a:defRPr sz="1300" b="1"/>
            </a:lvl8pPr>
            <a:lvl9pPr marL="2910513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6"/>
            <a:ext cx="4041775" cy="3951288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500"/>
            </a:lvl3pPr>
            <a:lvl4pPr>
              <a:defRPr sz="1300"/>
            </a:lvl4pPr>
            <a:lvl5pPr>
              <a:defRPr sz="13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2807327-0102-4099-8BAC-F7261429A5C7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E47A4EFD-8FF3-4B0D-AF0F-B17A083435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07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EBDD8A63-43BA-4AF5-9748-77096C5AD55A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B9736C1B-421B-47B8-8346-10FDB0280F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00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9B1FF8F9-E376-4CCB-9694-10E2294FB1C0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4B1A5817-DB8B-4BD5-9D66-7B52083B73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02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1"/>
            <a:ext cx="3008313" cy="1162050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1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100"/>
            </a:lvl1pPr>
            <a:lvl2pPr marL="363814" indent="0">
              <a:buNone/>
              <a:defRPr sz="900"/>
            </a:lvl2pPr>
            <a:lvl3pPr marL="727629" indent="0">
              <a:buNone/>
              <a:defRPr sz="800"/>
            </a:lvl3pPr>
            <a:lvl4pPr marL="1091442" indent="0">
              <a:buNone/>
              <a:defRPr sz="700"/>
            </a:lvl4pPr>
            <a:lvl5pPr marL="1455256" indent="0">
              <a:buNone/>
              <a:defRPr sz="700"/>
            </a:lvl5pPr>
            <a:lvl6pPr marL="1819071" indent="0">
              <a:buNone/>
              <a:defRPr sz="700"/>
            </a:lvl6pPr>
            <a:lvl7pPr marL="2182885" indent="0">
              <a:buNone/>
              <a:defRPr sz="700"/>
            </a:lvl7pPr>
            <a:lvl8pPr marL="2546699" indent="0">
              <a:buNone/>
              <a:defRPr sz="700"/>
            </a:lvl8pPr>
            <a:lvl9pPr marL="291051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8589D290-47DF-4178-B900-A7E4E7D91601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384CAD41-5F73-4765-9455-A69AB84FAA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06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4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600"/>
            </a:lvl1pPr>
            <a:lvl2pPr marL="363814" indent="0">
              <a:buNone/>
              <a:defRPr sz="2200"/>
            </a:lvl2pPr>
            <a:lvl3pPr marL="727629" indent="0">
              <a:buNone/>
              <a:defRPr sz="1900"/>
            </a:lvl3pPr>
            <a:lvl4pPr marL="1091442" indent="0">
              <a:buNone/>
              <a:defRPr sz="1600"/>
            </a:lvl4pPr>
            <a:lvl5pPr marL="1455256" indent="0">
              <a:buNone/>
              <a:defRPr sz="1600"/>
            </a:lvl5pPr>
            <a:lvl6pPr marL="1819071" indent="0">
              <a:buNone/>
              <a:defRPr sz="1600"/>
            </a:lvl6pPr>
            <a:lvl7pPr marL="2182885" indent="0">
              <a:buNone/>
              <a:defRPr sz="1600"/>
            </a:lvl7pPr>
            <a:lvl8pPr marL="2546699" indent="0">
              <a:buNone/>
              <a:defRPr sz="1600"/>
            </a:lvl8pPr>
            <a:lvl9pPr marL="2910513" indent="0">
              <a:buNone/>
              <a:defRPr sz="16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100"/>
            </a:lvl1pPr>
            <a:lvl2pPr marL="363814" indent="0">
              <a:buNone/>
              <a:defRPr sz="900"/>
            </a:lvl2pPr>
            <a:lvl3pPr marL="727629" indent="0">
              <a:buNone/>
              <a:defRPr sz="800"/>
            </a:lvl3pPr>
            <a:lvl4pPr marL="1091442" indent="0">
              <a:buNone/>
              <a:defRPr sz="700"/>
            </a:lvl4pPr>
            <a:lvl5pPr marL="1455256" indent="0">
              <a:buNone/>
              <a:defRPr sz="700"/>
            </a:lvl5pPr>
            <a:lvl6pPr marL="1819071" indent="0">
              <a:buNone/>
              <a:defRPr sz="700"/>
            </a:lvl6pPr>
            <a:lvl7pPr marL="2182885" indent="0">
              <a:buNone/>
              <a:defRPr sz="700"/>
            </a:lvl7pPr>
            <a:lvl8pPr marL="2546699" indent="0">
              <a:buNone/>
              <a:defRPr sz="700"/>
            </a:lvl8pPr>
            <a:lvl9pPr marL="2910513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6CC8EE8A-F3AF-42D4-82CF-1E3215270722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Times New Roman" pitchFamily="18" charset="0"/>
              </a:defRPr>
            </a:lvl1pPr>
          </a:lstStyle>
          <a:p>
            <a:pPr>
              <a:defRPr/>
            </a:pPr>
            <a:fld id="{EFBDA2B6-FF56-497B-8FCD-E56EFA99D1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692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763" tIns="36381" rIns="72763" bIns="3638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2763" tIns="36381" rIns="72763" bIns="363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4"/>
          </a:xfrm>
          <a:prstGeom prst="rect">
            <a:avLst/>
          </a:prstGeom>
        </p:spPr>
        <p:txBody>
          <a:bodyPr vert="horz" lIns="72763" tIns="36381" rIns="72763" bIns="36381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D4179E88-2FD0-4EFD-A649-2E2EB97DD0C2}" type="datetimeFigureOut">
              <a:rPr lang="en-US"/>
              <a:pPr>
                <a:defRPr/>
              </a:pPr>
              <a:t>13/4/2022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4"/>
          </a:xfrm>
          <a:prstGeom prst="rect">
            <a:avLst/>
          </a:prstGeom>
        </p:spPr>
        <p:txBody>
          <a:bodyPr vert="horz" lIns="72763" tIns="36381" rIns="72763" bIns="36381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4"/>
          </a:xfrm>
          <a:prstGeom prst="rect">
            <a:avLst/>
          </a:prstGeom>
        </p:spPr>
        <p:txBody>
          <a:bodyPr vert="horz" lIns="72763" tIns="36381" rIns="72763" bIns="36381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56A417CB-BCCE-4CBA-9F5B-940D315B70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459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5pPr>
      <a:lvl6pPr marL="363814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6pPr>
      <a:lvl7pPr marL="727629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7pPr>
      <a:lvl8pPr marL="1091442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8pPr>
      <a:lvl9pPr marL="1455256" algn="ctr" rtl="0" fontAlgn="base">
        <a:spcBef>
          <a:spcPct val="0"/>
        </a:spcBef>
        <a:spcAft>
          <a:spcPct val="0"/>
        </a:spcAft>
        <a:defRPr sz="3500">
          <a:solidFill>
            <a:schemeClr val="tx1"/>
          </a:solidFill>
          <a:latin typeface="Calibri" pitchFamily="34" charset="0"/>
        </a:defRPr>
      </a:lvl9pPr>
    </p:titleStyle>
    <p:bodyStyle>
      <a:lvl1pPr marL="272861" indent="-272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91198" indent="-22738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09535" indent="-1819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73350" indent="-1819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7164" indent="-18190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0977" indent="-181907" algn="l" defTabSz="72762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64792" indent="-181907" algn="l" defTabSz="72762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28606" indent="-181907" algn="l" defTabSz="72762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92421" indent="-181907" algn="l" defTabSz="72762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63814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27629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091442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455256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19071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182885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46699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0513" algn="l" defTabSz="727629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FFE7C9E0-45C8-4700-B63F-EB43174ABDC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13/4/2022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800"/>
            <a:fld id="{D9E4FC27-6816-4E29-9A26-319D9CADC166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6858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38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56138" y="1650112"/>
            <a:ext cx="696835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WELCOME TO CLASS 7A1</a:t>
            </a:r>
          </a:p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Teacher – Vu Thu </a:t>
            </a:r>
            <a:r>
              <a:rPr lang="en-US" sz="4000" b="1" dirty="0" err="1" smtClean="0">
                <a:solidFill>
                  <a:srgbClr val="7030A0"/>
                </a:solidFill>
              </a:rPr>
              <a:t>Thuy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11989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TextBox 4"/>
          <p:cNvSpPr txBox="1"/>
          <p:nvPr/>
        </p:nvSpPr>
        <p:spPr>
          <a:xfrm>
            <a:off x="420415" y="1639612"/>
            <a:ext cx="80088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</a:rPr>
              <a:t>MINI-TEST</a:t>
            </a:r>
            <a:endParaRPr lang="en-US" sz="4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1364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3" name="TextBox 2"/>
          <p:cNvSpPr txBox="1"/>
          <p:nvPr/>
        </p:nvSpPr>
        <p:spPr>
          <a:xfrm>
            <a:off x="236483" y="574047"/>
            <a:ext cx="874198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/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Fill in with right verb of simple future and future continuous:</a:t>
            </a:r>
          </a:p>
          <a:p>
            <a:pPr defTabSz="685800"/>
            <a:r>
              <a:rPr lang="en-US" sz="3200" b="1" dirty="0" smtClean="0">
                <a:solidFill>
                  <a:srgbClr val="7030A0"/>
                </a:solidFill>
                <a:latin typeface="Calibri" panose="020F0502020204030204"/>
              </a:rPr>
              <a:t>A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/>
              </a:rPr>
              <a:t>: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 If you need to contact me next week, I (stay) ____ </a:t>
            </a:r>
            <a:r>
              <a:rPr lang="en-US" sz="3200" dirty="0" smtClean="0">
                <a:solidFill>
                  <a:srgbClr val="7030A0"/>
                </a:solidFill>
                <a:latin typeface="Calibri" panose="020F0502020204030204"/>
              </a:rPr>
              <a:t>                         at 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the Hoffman Hotel.</a:t>
            </a:r>
            <a:br>
              <a:rPr lang="en-US" sz="3200" dirty="0">
                <a:solidFill>
                  <a:srgbClr val="7030A0"/>
                </a:solidFill>
                <a:latin typeface="Calibri" panose="020F0502020204030204"/>
              </a:rPr>
            </a:br>
            <a:r>
              <a:rPr lang="en-US" sz="3200" b="1" dirty="0">
                <a:solidFill>
                  <a:srgbClr val="7030A0"/>
                </a:solidFill>
                <a:latin typeface="Calibri" panose="020F0502020204030204"/>
              </a:rPr>
              <a:t>B: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 I (call) _____ </a:t>
            </a:r>
            <a:r>
              <a:rPr lang="en-US" sz="3200" dirty="0" smtClean="0">
                <a:solidFill>
                  <a:srgbClr val="7030A0"/>
                </a:solidFill>
                <a:latin typeface="Calibri" panose="020F0502020204030204"/>
              </a:rPr>
              <a:t>                          you 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if there are any problems.</a:t>
            </a:r>
            <a:br>
              <a:rPr lang="en-US" sz="3200" dirty="0">
                <a:solidFill>
                  <a:srgbClr val="7030A0"/>
                </a:solidFill>
                <a:latin typeface="Calibri" panose="020F0502020204030204"/>
              </a:rPr>
            </a:br>
            <a:r>
              <a:rPr lang="en-US" sz="3200" b="1" dirty="0">
                <a:solidFill>
                  <a:srgbClr val="7030A0"/>
                </a:solidFill>
                <a:latin typeface="Calibri" panose="020F0502020204030204"/>
              </a:rPr>
              <a:t>A: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 This is the first time I have ever been away from the kids.</a:t>
            </a:r>
            <a:br>
              <a:rPr lang="en-US" sz="3200" dirty="0">
                <a:solidFill>
                  <a:srgbClr val="7030A0"/>
                </a:solidFill>
                <a:latin typeface="Calibri" panose="020F0502020204030204"/>
              </a:rPr>
            </a:br>
            <a:r>
              <a:rPr lang="en-US" sz="3200" b="1" dirty="0">
                <a:solidFill>
                  <a:srgbClr val="7030A0"/>
                </a:solidFill>
                <a:latin typeface="Calibri" panose="020F0502020204030204"/>
              </a:rPr>
              <a:t>B: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 Don’t worry, they (be) ____ </a:t>
            </a:r>
            <a:r>
              <a:rPr lang="en-US" sz="3200" dirty="0" smtClean="0">
                <a:solidFill>
                  <a:srgbClr val="7030A0"/>
                </a:solidFill>
                <a:latin typeface="Calibri" panose="020F0502020204030204"/>
              </a:rPr>
              <a:t>                 be </a:t>
            </a:r>
            <a:r>
              <a:rPr lang="en-US" sz="3200" dirty="0">
                <a:solidFill>
                  <a:srgbClr val="7030A0"/>
                </a:solidFill>
                <a:latin typeface="Calibri" panose="020F0502020204030204"/>
              </a:rPr>
              <a:t>fine</a:t>
            </a:r>
            <a:r>
              <a:rPr lang="en-US" sz="3200" dirty="0" smtClean="0">
                <a:solidFill>
                  <a:srgbClr val="7030A0"/>
                </a:solidFill>
                <a:latin typeface="Calibri" panose="020F0502020204030204"/>
              </a:rPr>
              <a:t>.</a:t>
            </a:r>
          </a:p>
          <a:p>
            <a:endParaRPr lang="en-US" sz="3200" dirty="0"/>
          </a:p>
          <a:p>
            <a:pPr defTabSz="685800"/>
            <a:endParaRPr lang="en-US" sz="3200" dirty="0">
              <a:solidFill>
                <a:srgbClr val="7030A0"/>
              </a:solidFill>
              <a:latin typeface="Calibri" panose="020F0502020204030204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774" y="2060023"/>
            <a:ext cx="4403835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will be staying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48897" y="2554013"/>
            <a:ext cx="217564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Will call</a:t>
            </a:r>
            <a:endParaRPr lang="en-US" sz="3200" b="1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61165" y="4498430"/>
            <a:ext cx="2825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Will be</a:t>
            </a:r>
            <a:endParaRPr lang="en-US" sz="3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09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261241" y="1417638"/>
            <a:ext cx="750438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7276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dirty="0" smtClean="0">
                <a:solidFill>
                  <a:srgbClr val="7030A0"/>
                </a:solidFill>
                <a:latin typeface="Calibri"/>
              </a:rPr>
              <a:t>WRAP UP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marR="0" lvl="0" indent="0" algn="l" defTabSz="7276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-Students are reviewed about vocabulary, grammar of unit 11 </a:t>
            </a:r>
            <a:r>
              <a:rPr kumimoji="0" lang="en-US" sz="36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corectly</a:t>
            </a: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.</a:t>
            </a:r>
          </a:p>
          <a:p>
            <a:pPr marL="0" marR="0" lvl="0" indent="0" algn="l" defTabSz="727629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-Can practice on exercises well.</a:t>
            </a:r>
            <a:endParaRPr kumimoji="0" lang="en-US" sz="3600" b="0" i="0" u="none" strike="noStrike" kern="1200" cap="none" spc="0" normalizeH="0" baseline="0" noProof="0" dirty="0">
              <a:ln>
                <a:noFill/>
              </a:ln>
              <a:solidFill>
                <a:srgbClr val="7030A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73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hinh nen dong ve ngon nen tinh ye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38" y="26988"/>
            <a:ext cx="1400175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25" y="26988"/>
            <a:ext cx="9144000" cy="728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977762" y="1864415"/>
            <a:ext cx="7169426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Learn by heart new vocabulary,</a:t>
            </a:r>
          </a:p>
          <a:p>
            <a:pPr>
              <a:lnSpc>
                <a:spcPct val="150000"/>
              </a:lnSpc>
            </a:pP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Review grammar and practice.</a:t>
            </a:r>
          </a:p>
          <a:p>
            <a:pPr>
              <a:lnSpc>
                <a:spcPct val="150000"/>
              </a:lnSpc>
            </a:pP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 exercises:  4, 5, 6/P 38 (WB)</a:t>
            </a:r>
          </a:p>
          <a:p>
            <a:pPr>
              <a:lnSpc>
                <a:spcPct val="150000"/>
              </a:lnSpc>
            </a:pP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Prepare Unit 12. Getting</a:t>
            </a:r>
            <a:r>
              <a:rPr lang="en-US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started.</a:t>
            </a:r>
            <a:endParaRPr lang="en-US" altLang="en-US" sz="36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WordArt 9"/>
          <p:cNvSpPr>
            <a:spLocks noChangeArrowheads="1" noChangeShapeType="1" noTextEdit="1"/>
          </p:cNvSpPr>
          <p:nvPr/>
        </p:nvSpPr>
        <p:spPr bwMode="auto">
          <a:xfrm>
            <a:off x="2268538" y="452438"/>
            <a:ext cx="5129212" cy="7889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 dirty="0">
                <a:solidFill>
                  <a:srgbClr val="FF00FF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Impact"/>
              </a:rPr>
              <a:t> HOMEWORK </a:t>
            </a:r>
          </a:p>
        </p:txBody>
      </p:sp>
      <p:sp>
        <p:nvSpPr>
          <p:cNvPr id="7" name="AutoShape 8"/>
          <p:cNvSpPr>
            <a:spLocks noChangeArrowheads="1"/>
          </p:cNvSpPr>
          <p:nvPr/>
        </p:nvSpPr>
        <p:spPr bwMode="auto">
          <a:xfrm>
            <a:off x="60463" y="-76200"/>
            <a:ext cx="1676401" cy="1676400"/>
          </a:xfrm>
          <a:prstGeom prst="star32">
            <a:avLst>
              <a:gd name="adj" fmla="val 15278"/>
            </a:avLst>
          </a:prstGeom>
          <a:noFill/>
          <a:ln w="9525" algn="ctr">
            <a:solidFill>
              <a:srgbClr val="FFFF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FFFFF"/>
                    </a:gs>
                    <a:gs pos="100000">
                      <a:srgbClr val="FFFF00"/>
                    </a:gs>
                  </a:gsLst>
                  <a:path path="shape">
                    <a:fillToRect l="50000" t="50000" r="50000" b="50000"/>
                  </a:path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75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6857999"/>
          </a:xfrm>
        </p:spPr>
      </p:pic>
    </p:spTree>
    <p:extLst>
      <p:ext uri="{BB962C8B-B14F-4D97-AF65-F5344CB8AC3E}">
        <p14:creationId xmlns:p14="http://schemas.microsoft.com/office/powerpoint/2010/main" val="34857055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UNIT 11. TRAVELLING IN THE FUTURE Flashcards | Quizle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142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556" y="2498855"/>
            <a:ext cx="8229600" cy="1143000"/>
          </a:xfrm>
        </p:spPr>
        <p:txBody>
          <a:bodyPr/>
          <a:lstStyle/>
          <a:p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Period 93-Unit </a:t>
            </a:r>
            <a:r>
              <a:rPr lang="en-US" sz="6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11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Travelling in the future</a:t>
            </a:r>
            <a:r>
              <a:rPr lang="en-US" sz="6000" dirty="0" smtClean="0"/>
              <a:t/>
            </a:r>
            <a:br>
              <a:rPr lang="en-US" sz="6000" dirty="0" smtClean="0"/>
            </a:b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Looking </a:t>
            </a:r>
            <a:r>
              <a:rPr lang="en-US" sz="6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back &amp; Mini-test</a:t>
            </a:r>
            <a:endParaRPr lang="en-US" sz="6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19478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6" name="TextBox 5"/>
          <p:cNvSpPr txBox="1"/>
          <p:nvPr/>
        </p:nvSpPr>
        <p:spPr>
          <a:xfrm>
            <a:off x="1261241" y="1417638"/>
            <a:ext cx="750438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7030A0"/>
                </a:solidFill>
              </a:rPr>
              <a:t>OBJECTIVES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-Students are reviewed about vocabulary, grammar of unit 11.</a:t>
            </a:r>
          </a:p>
          <a:p>
            <a:r>
              <a:rPr lang="en-US" sz="3600" dirty="0" smtClean="0">
                <a:solidFill>
                  <a:srgbClr val="7030A0"/>
                </a:solidFill>
              </a:rPr>
              <a:t>-Can practice on exercises.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273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8103" y="-452742"/>
            <a:ext cx="7930052" cy="1558977"/>
          </a:xfrm>
        </p:spPr>
        <p:txBody>
          <a:bodyPr/>
          <a:lstStyle/>
          <a:p>
            <a:r>
              <a:rPr lang="en-US" sz="6000" b="1" i="1" u="sng" dirty="0" smtClean="0">
                <a:solidFill>
                  <a:srgbClr val="FF0000"/>
                </a:solidFill>
              </a:rPr>
              <a:t>Warm up</a:t>
            </a:r>
            <a:endParaRPr lang="en-US" sz="6000" b="1" i="1" u="sng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332297"/>
            <a:ext cx="9144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/>
            </a:pPr>
            <a:r>
              <a:rPr lang="vi-VN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How far is it from your house to your school</a:t>
            </a:r>
            <a:r>
              <a:rPr lang="vi-VN" alt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?</a:t>
            </a:r>
            <a:endParaRPr lang="en-US" alt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How  do you go to school everyday</a:t>
            </a:r>
            <a:r>
              <a:rPr lang="vi-VN" alt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?</a:t>
            </a:r>
            <a:endParaRPr lang="en-US" alt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endParaRPr lang="en-US" altLang="en-US" sz="2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  <a:p>
            <a:pPr algn="ctr">
              <a:lnSpc>
                <a:spcPct val="150000"/>
              </a:lnSpc>
              <a:defRPr/>
            </a:pPr>
            <a:r>
              <a:rPr lang="vi-VN" altLang="en-US" sz="2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What </a:t>
            </a:r>
            <a:r>
              <a:rPr lang="vi-VN" altLang="en-US" sz="28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cs typeface="Times New Roman" pitchFamily="18" charset="0"/>
              </a:rPr>
              <a:t>types of transport will you travel in the future ?</a:t>
            </a:r>
          </a:p>
          <a:p>
            <a:pPr algn="ctr">
              <a:lnSpc>
                <a:spcPct val="150000"/>
              </a:lnSpc>
              <a:defRPr/>
            </a:pPr>
            <a:endParaRPr lang="vi-VN" altLang="en-US" sz="28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4967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8783"/>
            <a:ext cx="2869096" cy="1143000"/>
          </a:xfrm>
        </p:spPr>
        <p:txBody>
          <a:bodyPr/>
          <a:lstStyle/>
          <a:p>
            <a:pPr algn="l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I, Vocabulary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53280"/>
            <a:ext cx="9144000" cy="546650"/>
          </a:xfrm>
        </p:spPr>
        <p:txBody>
          <a:bodyPr/>
          <a:lstStyle/>
          <a:p>
            <a:pPr marL="0" indent="0">
              <a:buNone/>
            </a:pPr>
            <a:r>
              <a:rPr lang="en-US" sz="32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Use the clues in the two pictures to form a phrase.</a:t>
            </a:r>
            <a:endParaRPr lang="en-US" sz="32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6" name="Picture 4" descr="Unit 11: Looking Back (phần 1-5 trang 56 SGK Tiếng Anh 7 mới) - Kiến Thức  Tiếng An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37042"/>
            <a:ext cx="9144001" cy="5620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028868" y="2648469"/>
            <a:ext cx="312896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solar - powered taxi</a:t>
            </a:r>
            <a:endParaRPr lang="en-US" sz="2400" b="1" dirty="0">
              <a:solidFill>
                <a:srgbClr val="FF0000"/>
              </a:solidFill>
              <a:latin typeface=".VnKoala" panose="020B7200000000000000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28868" y="3789742"/>
            <a:ext cx="271938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driverless plane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951011" y="4934020"/>
            <a:ext cx="25622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space car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28868" y="6062973"/>
            <a:ext cx="2357438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underwater  bus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96865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 tmFilter="0,0; .5, 1; 1, 1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28864"/>
            <a:ext cx="4532243" cy="374719"/>
          </a:xfrm>
        </p:spPr>
        <p:txBody>
          <a:bodyPr/>
          <a:lstStyle/>
          <a:p>
            <a:pPr algn="l"/>
            <a:r>
              <a:rPr lang="en-US" sz="3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Complete this table.</a:t>
            </a:r>
            <a:endParaRPr lang="en-US" sz="36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50689" y="631231"/>
            <a:ext cx="7350025" cy="584775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TRANSPORT POSSIBILITIES IN THE FUTURE</a:t>
            </a:r>
            <a:endParaRPr lang="en-US" sz="3200" dirty="0">
              <a:solidFill>
                <a:schemeClr val="bg1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65804"/>
              </p:ext>
            </p:extLst>
          </p:nvPr>
        </p:nvGraphicFramePr>
        <p:xfrm>
          <a:off x="0" y="1444485"/>
          <a:ext cx="9144001" cy="541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694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599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92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155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82703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Verb</a:t>
                      </a:r>
                      <a:r>
                        <a:rPr lang="vi-VN" sz="2000" baseline="0" dirty="0" smtClean="0">
                          <a:solidFill>
                            <a:srgbClr val="002060"/>
                          </a:solidFill>
                        </a:rPr>
                        <a:t>  </a:t>
                      </a:r>
                    </a:p>
                    <a:p>
                      <a:r>
                        <a:rPr lang="vi-VN" sz="2000" baseline="0" dirty="0" smtClean="0">
                          <a:solidFill>
                            <a:srgbClr val="002060"/>
                          </a:solidFill>
                        </a:rPr>
                        <a:t>( ride,...)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Energy used</a:t>
                      </a:r>
                    </a:p>
                    <a:p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(solar,....)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Characteristics</a:t>
                      </a:r>
                    </a:p>
                    <a:p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( intelligent,</a:t>
                      </a:r>
                      <a:r>
                        <a:rPr lang="en-US" sz="2000" dirty="0" smtClean="0">
                          <a:solidFill>
                            <a:srgbClr val="002060"/>
                          </a:solidFill>
                        </a:rPr>
                        <a:t>flying</a:t>
                      </a:r>
                      <a:r>
                        <a:rPr lang="vi-VN" sz="2000" dirty="0" smtClean="0">
                          <a:solidFill>
                            <a:srgbClr val="002060"/>
                          </a:solidFill>
                        </a:rPr>
                        <a:t>....)</a:t>
                      </a:r>
                      <a:endParaRPr lang="en-US" sz="2000" dirty="0">
                        <a:solidFill>
                          <a:srgbClr val="00206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82703">
                <a:tc>
                  <a:txBody>
                    <a:bodyPr/>
                    <a:lstStyle/>
                    <a:p>
                      <a:endParaRPr lang="vi-VN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vi-VN" sz="2000" dirty="0" smtClean="0">
                          <a:solidFill>
                            <a:srgbClr val="C00000"/>
                          </a:solidFill>
                        </a:rPr>
                        <a:t>bicycle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2703">
                <a:tc>
                  <a:txBody>
                    <a:bodyPr/>
                    <a:lstStyle/>
                    <a:p>
                      <a:endParaRPr lang="vi-VN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vi-VN" sz="2000" dirty="0" smtClean="0">
                          <a:solidFill>
                            <a:srgbClr val="C00000"/>
                          </a:solidFill>
                        </a:rPr>
                        <a:t>car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82703">
                <a:tc>
                  <a:txBody>
                    <a:bodyPr/>
                    <a:lstStyle/>
                    <a:p>
                      <a:endParaRPr lang="vi-VN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vi-VN" sz="2000" dirty="0" smtClean="0">
                          <a:solidFill>
                            <a:srgbClr val="C00000"/>
                          </a:solidFill>
                        </a:rPr>
                        <a:t>train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82703">
                <a:tc>
                  <a:txBody>
                    <a:bodyPr/>
                    <a:lstStyle/>
                    <a:p>
                      <a:endParaRPr lang="vi-VN" sz="2000" dirty="0" smtClean="0">
                        <a:solidFill>
                          <a:srgbClr val="C00000"/>
                        </a:solidFill>
                      </a:endParaRPr>
                    </a:p>
                    <a:p>
                      <a:r>
                        <a:rPr lang="vi-VN" sz="2000" dirty="0" smtClean="0">
                          <a:solidFill>
                            <a:srgbClr val="C00000"/>
                          </a:solidFill>
                        </a:rPr>
                        <a:t>airplane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A3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91432" marR="91432" marT="45712" marB="45712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1716449" y="2703278"/>
            <a:ext cx="1965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ride, pedal</a:t>
            </a:r>
          </a:p>
        </p:txBody>
      </p:sp>
      <p:sp>
        <p:nvSpPr>
          <p:cNvPr id="11" name="Rectangle 10"/>
          <p:cNvSpPr/>
          <p:nvPr/>
        </p:nvSpPr>
        <p:spPr>
          <a:xfrm>
            <a:off x="2187347" y="3916608"/>
            <a:ext cx="1023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drive</a:t>
            </a:r>
            <a:endParaRPr lang="en-US" sz="4000" dirty="0"/>
          </a:p>
        </p:txBody>
      </p:sp>
      <p:sp>
        <p:nvSpPr>
          <p:cNvPr id="12" name="Rectangle 11"/>
          <p:cNvSpPr/>
          <p:nvPr/>
        </p:nvSpPr>
        <p:spPr>
          <a:xfrm>
            <a:off x="2270987" y="5023165"/>
            <a:ext cx="10238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/>
              <a:t>drive</a:t>
            </a:r>
            <a:endParaRPr lang="en-US" sz="4000" dirty="0"/>
          </a:p>
        </p:txBody>
      </p:sp>
      <p:sp>
        <p:nvSpPr>
          <p:cNvPr id="13" name="Rectangle 12"/>
          <p:cNvSpPr/>
          <p:nvPr/>
        </p:nvSpPr>
        <p:spPr>
          <a:xfrm>
            <a:off x="2086359" y="6010618"/>
            <a:ext cx="159569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fly, drive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4029164" y="2764833"/>
            <a:ext cx="23073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/>
              <a:t>wind-powered</a:t>
            </a:r>
          </a:p>
        </p:txBody>
      </p:sp>
      <p:sp>
        <p:nvSpPr>
          <p:cNvPr id="15" name="Rectangle 14"/>
          <p:cNvSpPr/>
          <p:nvPr/>
        </p:nvSpPr>
        <p:spPr>
          <a:xfrm>
            <a:off x="3962895" y="3804405"/>
            <a:ext cx="24398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600" dirty="0"/>
              <a:t>water-powerless</a:t>
            </a:r>
          </a:p>
        </p:txBody>
      </p:sp>
      <p:sp>
        <p:nvSpPr>
          <p:cNvPr id="16" name="Rectangle 15"/>
          <p:cNvSpPr/>
          <p:nvPr/>
        </p:nvSpPr>
        <p:spPr>
          <a:xfrm>
            <a:off x="3944077" y="5017294"/>
            <a:ext cx="23924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/>
              <a:t>solar-powerless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944077" y="6083039"/>
            <a:ext cx="239245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700" dirty="0"/>
              <a:t>solar-powerless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336526" y="2580166"/>
            <a:ext cx="280747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/>
              <a:t>automated, </a:t>
            </a:r>
            <a:r>
              <a:rPr lang="en-US" sz="2800" dirty="0" smtClean="0"/>
              <a:t>high-speed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6292301" y="3804405"/>
            <a:ext cx="289592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flying, driverless</a:t>
            </a:r>
          </a:p>
        </p:txBody>
      </p:sp>
      <p:sp>
        <p:nvSpPr>
          <p:cNvPr id="20" name="Rectangle 19"/>
          <p:cNvSpPr/>
          <p:nvPr/>
        </p:nvSpPr>
        <p:spPr>
          <a:xfrm>
            <a:off x="6347548" y="4653833"/>
            <a:ext cx="278542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underwater, supersonic</a:t>
            </a:r>
          </a:p>
        </p:txBody>
      </p:sp>
      <p:sp>
        <p:nvSpPr>
          <p:cNvPr id="21" name="Rectangle 20"/>
          <p:cNvSpPr/>
          <p:nvPr/>
        </p:nvSpPr>
        <p:spPr>
          <a:xfrm>
            <a:off x="6647750" y="5949062"/>
            <a:ext cx="218502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/>
              <a:t>driverless</a:t>
            </a:r>
          </a:p>
        </p:txBody>
      </p:sp>
    </p:spTree>
    <p:extLst>
      <p:ext uri="{BB962C8B-B14F-4D97-AF65-F5344CB8AC3E}">
        <p14:creationId xmlns:p14="http://schemas.microsoft.com/office/powerpoint/2010/main" val="13372509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 tmFilter="0,0; .5, 1; 1, 1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500" tmFilter="0,0; .5, 1; 1, 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 tmFilter="0,0; .5, 1; 1, 1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2551043" cy="692425"/>
          </a:xfrm>
        </p:spPr>
        <p:txBody>
          <a:bodyPr/>
          <a:lstStyle/>
          <a:p>
            <a:pPr algn="l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II, Grammar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93035"/>
            <a:ext cx="9144000" cy="1116495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3. Change the personal pronouns in brackets into suitable possessive pronouns.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218418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vi-VN" sz="4000" dirty="0">
                <a:solidFill>
                  <a:srgbClr val="FFFF00"/>
                </a:solidFill>
              </a:rPr>
              <a:t>This bicycle is (1.I)..................... .It’s parked next to (2.you).................. . Are Phuong and Dungat school today? .I can’t see (3.they).....................  . I really like Anna’s bike . I wish I had (4.she)................</a:t>
            </a:r>
            <a:endParaRPr lang="en-US" sz="4000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60949" y="2184185"/>
            <a:ext cx="236026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latin typeface="+mj-lt"/>
              </a:rPr>
              <a:t>mine</a:t>
            </a:r>
            <a:endParaRPr lang="en-US" sz="4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23727" y="2772802"/>
            <a:ext cx="1811959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yours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77559" y="3940212"/>
            <a:ext cx="2358127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theirs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12837" y="5186175"/>
            <a:ext cx="193509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4000" b="1" dirty="0">
                <a:solidFill>
                  <a:srgbClr val="FF0000"/>
                </a:solidFill>
                <a:latin typeface="+mj-lt"/>
              </a:rPr>
              <a:t>hers</a:t>
            </a:r>
            <a:endParaRPr lang="en-US" sz="40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157138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6688" y="252413"/>
            <a:ext cx="8883650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 smtClean="0">
                <a:solidFill>
                  <a:srgbClr val="FF0000"/>
                </a:solidFill>
                <a:latin typeface="+mj-lt"/>
              </a:rPr>
              <a:t>4. 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Look at the information about skycycling tubes. Then write a description of this means of transport using </a:t>
            </a:r>
            <a:r>
              <a:rPr lang="vi-VN" sz="2400" b="1" dirty="0">
                <a:solidFill>
                  <a:srgbClr val="FFFF00"/>
                </a:solidFill>
                <a:latin typeface="+mj-lt"/>
              </a:rPr>
              <a:t>will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 and </a:t>
            </a:r>
            <a:r>
              <a:rPr lang="vi-VN" sz="2400" b="1" dirty="0">
                <a:solidFill>
                  <a:srgbClr val="FFFF00"/>
                </a:solidFill>
                <a:latin typeface="+mj-lt"/>
              </a:rPr>
              <a:t>won’t</a:t>
            </a:r>
            <a:r>
              <a:rPr lang="vi-VN" sz="2400" b="1" dirty="0">
                <a:solidFill>
                  <a:srgbClr val="FF0000"/>
                </a:solidFill>
                <a:latin typeface="+mj-lt"/>
              </a:rPr>
              <a:t> .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pic>
        <p:nvPicPr>
          <p:cNvPr id="717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8" y="1196975"/>
            <a:ext cx="4833937" cy="389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943600" y="1349375"/>
            <a:ext cx="2298700" cy="4603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FF00"/>
                </a:solidFill>
                <a:latin typeface="+mj-lt"/>
              </a:rPr>
              <a:t>easy –to- drive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7174" name="TextBox 5"/>
          <p:cNvSpPr txBox="1">
            <a:spLocks noChangeArrowheads="1"/>
          </p:cNvSpPr>
          <p:nvPr/>
        </p:nvSpPr>
        <p:spPr bwMode="auto">
          <a:xfrm flipV="1">
            <a:off x="5053013" y="1968500"/>
            <a:ext cx="3619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en-US" sz="2400" dirty="0">
                <a:solidFill>
                  <a:srgbClr val="FFFF00"/>
                </a:solidFill>
                <a:latin typeface="Arial" pitchFamily="34" charset="0"/>
              </a:rPr>
              <a:t>+</a:t>
            </a:r>
            <a:endParaRPr lang="en-US" altLang="en-US" sz="2400" dirty="0">
              <a:solidFill>
                <a:srgbClr val="FFFF00"/>
              </a:solidFill>
            </a:endParaRPr>
          </a:p>
        </p:txBody>
      </p:sp>
      <p:sp>
        <p:nvSpPr>
          <p:cNvPr id="7" name="Left Brace 6"/>
          <p:cNvSpPr/>
          <p:nvPr/>
        </p:nvSpPr>
        <p:spPr>
          <a:xfrm>
            <a:off x="5384800" y="1501775"/>
            <a:ext cx="407988" cy="1319213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Left Brace 8"/>
          <p:cNvSpPr/>
          <p:nvPr/>
        </p:nvSpPr>
        <p:spPr>
          <a:xfrm>
            <a:off x="5318125" y="3246438"/>
            <a:ext cx="554038" cy="1206500"/>
          </a:xfrm>
          <a:prstGeom prst="lef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0000"/>
              </a:solidFill>
            </a:endParaRPr>
          </a:p>
        </p:txBody>
      </p:sp>
      <p:sp>
        <p:nvSpPr>
          <p:cNvPr id="7177" name="TextBox 10"/>
          <p:cNvSpPr txBox="1">
            <a:spLocks noChangeArrowheads="1"/>
          </p:cNvSpPr>
          <p:nvPr/>
        </p:nvSpPr>
        <p:spPr bwMode="auto">
          <a:xfrm>
            <a:off x="5027613" y="3582988"/>
            <a:ext cx="444500" cy="3231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/>
            <a:r>
              <a:rPr lang="vi-VN" altLang="en-US">
                <a:solidFill>
                  <a:srgbClr val="FFFF00"/>
                </a:solidFill>
                <a:latin typeface="Arial" pitchFamily="34" charset="0"/>
              </a:rPr>
              <a:t>_</a:t>
            </a:r>
            <a:endParaRPr lang="en-US" altLang="en-US">
              <a:solidFill>
                <a:srgbClr val="FFFF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6300" y="1965325"/>
            <a:ext cx="962025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FF00"/>
                </a:solidFill>
                <a:latin typeface="+mj-lt"/>
              </a:rPr>
              <a:t>slow ,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21488" y="1941513"/>
            <a:ext cx="1878012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FF00"/>
                </a:solidFill>
                <a:latin typeface="+mj-lt"/>
              </a:rPr>
              <a:t>healthy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99150" y="2533650"/>
            <a:ext cx="3562902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FF00"/>
                </a:solidFill>
                <a:latin typeface="+mj-lt"/>
              </a:rPr>
              <a:t>environmental friendly</a:t>
            </a:r>
            <a:endParaRPr lang="en-US" sz="2400" b="1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99150" y="3051175"/>
            <a:ext cx="2690813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driverless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37250" y="3565525"/>
            <a:ext cx="2262188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cheap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938838" y="4117975"/>
            <a:ext cx="2611437" cy="4619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vi-VN" sz="2400" b="1" dirty="0">
                <a:solidFill>
                  <a:srgbClr val="FF0000"/>
                </a:solidFill>
                <a:latin typeface="+mj-lt"/>
              </a:rPr>
              <a:t>high - speed</a:t>
            </a:r>
            <a:endParaRPr lang="en-US" sz="24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0" y="5412063"/>
            <a:ext cx="9289774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0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Eg</a:t>
            </a:r>
            <a:r>
              <a:rPr lang="en-US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Travelling 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by plane </a:t>
            </a:r>
            <a:r>
              <a:rPr lang="vi-VN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will be </a:t>
            </a:r>
            <a:r>
              <a:rPr lang="en-US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clean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. It</a:t>
            </a:r>
            <a:r>
              <a:rPr lang="vi-VN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vi-VN" sz="30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won’t be 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cheap </a:t>
            </a:r>
            <a:r>
              <a:rPr lang="vi-VN" sz="3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3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4921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174" grpId="0"/>
      <p:bldP spid="7" grpId="0" animBg="1"/>
      <p:bldP spid="9" grpId="0" animBg="1"/>
      <p:bldP spid="7177" grpId="0"/>
      <p:bldP spid="12" grpId="0"/>
      <p:bldP spid="13" grpId="0"/>
      <p:bldP spid="14" grpId="0"/>
      <p:bldP spid="15" grpId="0"/>
      <p:bldP spid="16" grpId="0"/>
      <p:bldP spid="17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6394823"/>
              </p:ext>
            </p:extLst>
          </p:nvPr>
        </p:nvGraphicFramePr>
        <p:xfrm>
          <a:off x="0" y="1921567"/>
          <a:ext cx="3687833" cy="3806602"/>
        </p:xfrm>
        <a:graphic>
          <a:graphicData uri="http://schemas.openxmlformats.org/drawingml/2006/table">
            <a:tbl>
              <a:tblPr/>
              <a:tblGrid>
                <a:gridCol w="36878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8031">
                <a:tc>
                  <a:txBody>
                    <a:bodyPr/>
                    <a:lstStyle/>
                    <a:p>
                      <a:pPr algn="ctr" fontAlgn="t"/>
                      <a:r>
                        <a:rPr lang="en-US" sz="2000" b="1" dirty="0">
                          <a:solidFill>
                            <a:srgbClr val="FF0000"/>
                          </a:solidFill>
                          <a:effectLst/>
                        </a:rPr>
                        <a:t>A</a:t>
                      </a:r>
                      <a:endParaRPr lang="en-US" sz="2000" b="0" dirty="0">
                        <a:solidFill>
                          <a:srgbClr val="FF0000"/>
                        </a:solidFill>
                        <a:effectLst/>
                      </a:endParaRP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998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1. Will we travel in driverless cars in the future?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998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2. Will we have high speed trains in the next five years?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668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3. I think we will have electric taxis very soon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9980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4. Will the Segway be environmentally friendly?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3781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5. I hope it will be a lovely picnic.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itle 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231913" y="0"/>
            <a:ext cx="8229600" cy="81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vi-VN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5. Match the sentences in A</a:t>
            </a:r>
            <a:r>
              <a:rPr lang="en-US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alt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with those in B. Some sentences in A can be matched with more than onesentence in B.</a:t>
            </a:r>
            <a:endParaRPr lang="en-US" alt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0336820"/>
              </p:ext>
            </p:extLst>
          </p:nvPr>
        </p:nvGraphicFramePr>
        <p:xfrm>
          <a:off x="5181600" y="1961320"/>
          <a:ext cx="3962400" cy="3869635"/>
        </p:xfrm>
        <a:graphic>
          <a:graphicData uri="http://schemas.openxmlformats.org/drawingml/2006/table">
            <a:tbl>
              <a:tblPr/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7681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rgbClr val="FF0000"/>
                          </a:solidFill>
                        </a:rPr>
                        <a:t>                                 B</a:t>
                      </a:r>
                      <a:endParaRPr lang="en-US" sz="20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A. Yes, of course.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9068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B. Oh, I think we won't have them until the year 2030.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9068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C. I don't know. Perhaps we won't travel in driverless cars in the </a:t>
                      </a:r>
                      <a:r>
                        <a:rPr lang="en-US" sz="2000" b="0" dirty="0" smtClean="0">
                          <a:solidFill>
                            <a:srgbClr val="FF0000"/>
                          </a:solidFill>
                          <a:effectLst/>
                        </a:rPr>
                        <a:t>future</a:t>
                      </a:r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D. Yes, I just hope it won't rain.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4606">
                <a:tc>
                  <a:txBody>
                    <a:bodyPr/>
                    <a:lstStyle/>
                    <a:p>
                      <a:pPr fontAlgn="t"/>
                      <a:r>
                        <a:rPr lang="en-US" sz="2000" b="0" dirty="0">
                          <a:solidFill>
                            <a:srgbClr val="FF0000"/>
                          </a:solidFill>
                          <a:effectLst/>
                        </a:rPr>
                        <a:t>E. Yes, maybe we will.</a:t>
                      </a:r>
                    </a:p>
                  </a:txBody>
                  <a:tcPr marL="47625" marR="47625" marT="47625" marB="4762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cxnSp>
        <p:nvCxnSpPr>
          <p:cNvPr id="10" name="Straight Arrow Connector 9"/>
          <p:cNvCxnSpPr/>
          <p:nvPr/>
        </p:nvCxnSpPr>
        <p:spPr>
          <a:xfrm>
            <a:off x="3670852" y="2716696"/>
            <a:ext cx="1484244" cy="164326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670852" y="3538330"/>
            <a:ext cx="1484244" cy="204083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670852" y="3419061"/>
            <a:ext cx="1484244" cy="76862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670852" y="2716696"/>
            <a:ext cx="1484244" cy="2213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670852" y="5035826"/>
            <a:ext cx="1484244" cy="543339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3557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</TotalTime>
  <Words>482</Words>
  <Application>Microsoft Office PowerPoint</Application>
  <PresentationFormat>On-screen Show (4:3)</PresentationFormat>
  <Paragraphs>93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.VnKoala</vt:lpstr>
      <vt:lpstr>Arial</vt:lpstr>
      <vt:lpstr>Calibri</vt:lpstr>
      <vt:lpstr>Calibri Light</vt:lpstr>
      <vt:lpstr>Impact</vt:lpstr>
      <vt:lpstr>Times New Roman</vt:lpstr>
      <vt:lpstr>Office Theme</vt:lpstr>
      <vt:lpstr>1_Office Theme</vt:lpstr>
      <vt:lpstr>PowerPoint Presentation</vt:lpstr>
      <vt:lpstr>Period 93-Unit 11 Travelling in the future Looking back &amp; Mini-test</vt:lpstr>
      <vt:lpstr>PowerPoint Presentation</vt:lpstr>
      <vt:lpstr>Warm up</vt:lpstr>
      <vt:lpstr>I, Vocabulary</vt:lpstr>
      <vt:lpstr>2 Complete this table.</vt:lpstr>
      <vt:lpstr>II, Grammar</vt:lpstr>
      <vt:lpstr>PowerPoint Presentation</vt:lpstr>
      <vt:lpstr>5. Match the sentences in A with those in B. Some sentences in A can be matched with more than onesentence in B.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37</cp:revision>
  <dcterms:created xsi:type="dcterms:W3CDTF">2017-04-08T02:23:07Z</dcterms:created>
  <dcterms:modified xsi:type="dcterms:W3CDTF">2022-04-13T04:20:23Z</dcterms:modified>
</cp:coreProperties>
</file>