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7" r:id="rId2"/>
  </p:sldMasterIdLst>
  <p:notesMasterIdLst>
    <p:notesMasterId r:id="rId19"/>
  </p:notesMasterIdLst>
  <p:sldIdLst>
    <p:sldId id="277" r:id="rId3"/>
    <p:sldId id="278" r:id="rId4"/>
    <p:sldId id="285" r:id="rId5"/>
    <p:sldId id="284" r:id="rId6"/>
    <p:sldId id="283" r:id="rId7"/>
    <p:sldId id="288" r:id="rId8"/>
    <p:sldId id="287" r:id="rId9"/>
    <p:sldId id="286" r:id="rId10"/>
    <p:sldId id="282" r:id="rId11"/>
    <p:sldId id="291" r:id="rId12"/>
    <p:sldId id="290" r:id="rId13"/>
    <p:sldId id="289" r:id="rId14"/>
    <p:sldId id="281" r:id="rId15"/>
    <p:sldId id="280" r:id="rId16"/>
    <p:sldId id="276" r:id="rId17"/>
    <p:sldId id="27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708"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B133D5-0D54-48C9-B8B4-C1F83F5EE804}" type="datetimeFigureOut">
              <a:rPr lang="en-US" smtClean="0"/>
              <a:t>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8ABEC7-427F-4148-87CE-B2806EFEFAC4}" type="slidenum">
              <a:rPr lang="en-US" smtClean="0"/>
              <a:t>‹#›</a:t>
            </a:fld>
            <a:endParaRPr lang="en-US"/>
          </a:p>
        </p:txBody>
      </p:sp>
    </p:spTree>
    <p:extLst>
      <p:ext uri="{BB962C8B-B14F-4D97-AF65-F5344CB8AC3E}">
        <p14:creationId xmlns:p14="http://schemas.microsoft.com/office/powerpoint/2010/main" val="4183727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69F506-43CB-44D2-8D20-EDEC56CA099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91967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7140C3-D7FF-49E9-90A8-9AF439DD430D}"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DC627-2512-42E9-830C-92CC435A3D2C}" type="slidenum">
              <a:rPr lang="en-US" smtClean="0"/>
              <a:t>‹#›</a:t>
            </a:fld>
            <a:endParaRPr lang="en-US"/>
          </a:p>
        </p:txBody>
      </p:sp>
    </p:spTree>
    <p:extLst>
      <p:ext uri="{BB962C8B-B14F-4D97-AF65-F5344CB8AC3E}">
        <p14:creationId xmlns:p14="http://schemas.microsoft.com/office/powerpoint/2010/main" val="88723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7140C3-D7FF-49E9-90A8-9AF439DD430D}"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DC627-2512-42E9-830C-92CC435A3D2C}" type="slidenum">
              <a:rPr lang="en-US" smtClean="0"/>
              <a:t>‹#›</a:t>
            </a:fld>
            <a:endParaRPr lang="en-US"/>
          </a:p>
        </p:txBody>
      </p:sp>
    </p:spTree>
    <p:extLst>
      <p:ext uri="{BB962C8B-B14F-4D97-AF65-F5344CB8AC3E}">
        <p14:creationId xmlns:p14="http://schemas.microsoft.com/office/powerpoint/2010/main" val="1149316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7140C3-D7FF-49E9-90A8-9AF439DD430D}"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DC627-2512-42E9-830C-92CC435A3D2C}" type="slidenum">
              <a:rPr lang="en-US" smtClean="0"/>
              <a:t>‹#›</a:t>
            </a:fld>
            <a:endParaRPr lang="en-US"/>
          </a:p>
        </p:txBody>
      </p:sp>
    </p:spTree>
    <p:extLst>
      <p:ext uri="{BB962C8B-B14F-4D97-AF65-F5344CB8AC3E}">
        <p14:creationId xmlns:p14="http://schemas.microsoft.com/office/powerpoint/2010/main" val="3833490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t>thuha7267bmt@gmail.com</a:t>
            </a: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BC2E6B-A6D8-4D47-9916-A3878C82022F}" type="slidenum">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562048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t>thuha7267bmt@gmail.com</a:t>
            </a: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BC2E6B-A6D8-4D47-9916-A3878C82022F}" type="slidenum">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226308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t>thuha7267bmt@gmail.com</a:t>
            </a: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BC2E6B-A6D8-4D47-9916-A3878C82022F}" type="slidenum">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771092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t>thuha7267bmt@gmail.com</a:t>
            </a: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BC2E6B-A6D8-4D47-9916-A3878C82022F}" type="slidenum">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986888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t>thuha7267bmt@gmail.com</a:t>
            </a: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BC2E6B-A6D8-4D47-9916-A3878C82022F}" type="slidenum">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6114537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t>thuha7267bmt@gmail.com</a:t>
            </a: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BC2E6B-A6D8-4D47-9916-A3878C82022F}" type="slidenum">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7250021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t>thuha7267bmt@gmail.com</a:t>
            </a: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BC2E6B-A6D8-4D47-9916-A3878C82022F}" type="slidenum">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1479801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t>thuha7267bmt@gmail.com</a:t>
            </a: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BC2E6B-A6D8-4D47-9916-A3878C82022F}" type="slidenum">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9009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7140C3-D7FF-49E9-90A8-9AF439DD430D}"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DC627-2512-42E9-830C-92CC435A3D2C}" type="slidenum">
              <a:rPr lang="en-US" smtClean="0"/>
              <a:t>‹#›</a:t>
            </a:fld>
            <a:endParaRPr lang="en-US"/>
          </a:p>
        </p:txBody>
      </p:sp>
    </p:spTree>
    <p:extLst>
      <p:ext uri="{BB962C8B-B14F-4D97-AF65-F5344CB8AC3E}">
        <p14:creationId xmlns:p14="http://schemas.microsoft.com/office/powerpoint/2010/main" val="20056375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t>thuha7267bmt@gmail.com</a:t>
            </a: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BC2E6B-A6D8-4D47-9916-A3878C82022F}" type="slidenum">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529327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vi-VN" sz="10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thuha7267bmt@gmail.com</a:t>
            </a:r>
            <a:endParaRPr kumimoji="0" lang="vi-VN" sz="10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551C36-F53E-4976-A637-C5727BB729AD}" type="slidenum">
              <a:rPr kumimoji="0" lang="vi-VN"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0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812750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vi-VN" sz="10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thuha7267bmt@gmail.com</a:t>
            </a:r>
            <a:endParaRPr kumimoji="0" lang="vi-VN" sz="10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551C36-F53E-4976-A637-C5727BB729AD}" type="slidenum">
              <a:rPr kumimoji="0" lang="vi-VN"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0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546554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vi-VN" sz="10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thuha7267bmt@gmail.com</a:t>
            </a:r>
            <a:endParaRPr kumimoji="0" lang="vi-VN" sz="10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551C36-F53E-4976-A637-C5727BB729AD}" type="slidenum">
              <a:rPr kumimoji="0" lang="vi-VN"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0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Tw Cen MT" panose="020B0602020104020603"/>
                <a:ea typeface="+mn-ea"/>
                <a:cs typeface="+mn-cs"/>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Tw Cen MT" panose="020B0602020104020603"/>
                <a:ea typeface="+mn-ea"/>
                <a:cs typeface="+mn-cs"/>
              </a:rPr>
              <a:t>”</a:t>
            </a:r>
          </a:p>
        </p:txBody>
      </p:sp>
    </p:spTree>
    <p:extLst>
      <p:ext uri="{BB962C8B-B14F-4D97-AF65-F5344CB8AC3E}">
        <p14:creationId xmlns:p14="http://schemas.microsoft.com/office/powerpoint/2010/main" val="15207204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vi-VN" sz="10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thuha7267bmt@gmail.com</a:t>
            </a:r>
            <a:endParaRPr kumimoji="0" lang="vi-VN" sz="10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551C36-F53E-4976-A637-C5727BB729AD}" type="slidenum">
              <a:rPr kumimoji="0" lang="vi-VN"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0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259076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vi-VN" sz="10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thuha7267bmt@gmail.com</a:t>
            </a:r>
            <a:endParaRPr kumimoji="0" lang="vi-VN" sz="10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551C36-F53E-4976-A637-C5727BB729AD}" type="slidenum">
              <a:rPr kumimoji="0" lang="vi-VN"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0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158577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vi-VN" sz="10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thuha7267bmt@gmail.com</a:t>
            </a:r>
            <a:endParaRPr kumimoji="0" lang="vi-VN" sz="10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551C36-F53E-4976-A637-C5727BB729AD}" type="slidenum">
              <a:rPr kumimoji="0" lang="vi-VN"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0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901770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t>thuha7267bmt@gmail.com</a:t>
            </a: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BC2E6B-A6D8-4D47-9916-A3878C82022F}" type="slidenum">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914205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t>thuha7267bmt@gmail.com</a:t>
            </a: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BC2E6B-A6D8-4D47-9916-A3878C82022F}" type="slidenum">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0665029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590552" y="103188"/>
            <a:ext cx="10991849" cy="131445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600201"/>
            <a:ext cx="5384800" cy="2151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1"/>
            <a:ext cx="5384800" cy="2151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9600" y="3903663"/>
            <a:ext cx="5384800" cy="2152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7600" y="3903663"/>
            <a:ext cx="5384800" cy="2152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7"/>
          <p:cNvSpPr>
            <a:spLocks noGrp="1" noChangeArrowheads="1"/>
          </p:cNvSpPr>
          <p:nvPr>
            <p:ph type="dt" sz="half" idx="10"/>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8" name="Rectangle 48"/>
          <p:cNvSpPr>
            <a:spLocks noGrp="1" noChangeArrowheads="1"/>
          </p:cNvSpPr>
          <p:nvPr>
            <p:ph type="ftr" sz="quarter" idx="11"/>
          </p:nvPr>
        </p:nvSpPr>
        <p:spPr>
          <a:ln/>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t>thuha7267bmt@gmail.com</a:t>
            </a: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9" name="Rectangle 49"/>
          <p:cNvSpPr>
            <a:spLocks noGrp="1" noChangeArrowheads="1"/>
          </p:cNvSpPr>
          <p:nvPr>
            <p:ph type="sldNum" sz="quarter" idx="12"/>
          </p:nvPr>
        </p:nvSpPr>
        <p:spPr>
          <a:ln/>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FAF8B0A-75C9-4932-9AF6-EE6698133240}" type="slidenum">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708385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7140C3-D7FF-49E9-90A8-9AF439DD430D}"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DC627-2512-42E9-830C-92CC435A3D2C}" type="slidenum">
              <a:rPr lang="en-US" smtClean="0"/>
              <a:t>‹#›</a:t>
            </a:fld>
            <a:endParaRPr lang="en-US"/>
          </a:p>
        </p:txBody>
      </p:sp>
    </p:spTree>
    <p:extLst>
      <p:ext uri="{BB962C8B-B14F-4D97-AF65-F5344CB8AC3E}">
        <p14:creationId xmlns:p14="http://schemas.microsoft.com/office/powerpoint/2010/main" val="3869927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7140C3-D7FF-49E9-90A8-9AF439DD430D}"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DC627-2512-42E9-830C-92CC435A3D2C}" type="slidenum">
              <a:rPr lang="en-US" smtClean="0"/>
              <a:t>‹#›</a:t>
            </a:fld>
            <a:endParaRPr lang="en-US"/>
          </a:p>
        </p:txBody>
      </p:sp>
    </p:spTree>
    <p:extLst>
      <p:ext uri="{BB962C8B-B14F-4D97-AF65-F5344CB8AC3E}">
        <p14:creationId xmlns:p14="http://schemas.microsoft.com/office/powerpoint/2010/main" val="2764005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7140C3-D7FF-49E9-90A8-9AF439DD430D}" type="datetimeFigureOut">
              <a:rPr lang="en-US" smtClean="0"/>
              <a:t>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DC627-2512-42E9-830C-92CC435A3D2C}" type="slidenum">
              <a:rPr lang="en-US" smtClean="0"/>
              <a:t>‹#›</a:t>
            </a:fld>
            <a:endParaRPr lang="en-US"/>
          </a:p>
        </p:txBody>
      </p:sp>
    </p:spTree>
    <p:extLst>
      <p:ext uri="{BB962C8B-B14F-4D97-AF65-F5344CB8AC3E}">
        <p14:creationId xmlns:p14="http://schemas.microsoft.com/office/powerpoint/2010/main" val="3585166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7140C3-D7FF-49E9-90A8-9AF439DD430D}" type="datetimeFigureOut">
              <a:rPr lang="en-US" smtClean="0"/>
              <a:t>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DC627-2512-42E9-830C-92CC435A3D2C}" type="slidenum">
              <a:rPr lang="en-US" smtClean="0"/>
              <a:t>‹#›</a:t>
            </a:fld>
            <a:endParaRPr lang="en-US"/>
          </a:p>
        </p:txBody>
      </p:sp>
    </p:spTree>
    <p:extLst>
      <p:ext uri="{BB962C8B-B14F-4D97-AF65-F5344CB8AC3E}">
        <p14:creationId xmlns:p14="http://schemas.microsoft.com/office/powerpoint/2010/main" val="271722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7140C3-D7FF-49E9-90A8-9AF439DD430D}" type="datetimeFigureOut">
              <a:rPr lang="en-US" smtClean="0"/>
              <a:t>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DC627-2512-42E9-830C-92CC435A3D2C}" type="slidenum">
              <a:rPr lang="en-US" smtClean="0"/>
              <a:t>‹#›</a:t>
            </a:fld>
            <a:endParaRPr lang="en-US"/>
          </a:p>
        </p:txBody>
      </p:sp>
    </p:spTree>
    <p:extLst>
      <p:ext uri="{BB962C8B-B14F-4D97-AF65-F5344CB8AC3E}">
        <p14:creationId xmlns:p14="http://schemas.microsoft.com/office/powerpoint/2010/main" val="416893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7140C3-D7FF-49E9-90A8-9AF439DD430D}"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DC627-2512-42E9-830C-92CC435A3D2C}" type="slidenum">
              <a:rPr lang="en-US" smtClean="0"/>
              <a:t>‹#›</a:t>
            </a:fld>
            <a:endParaRPr lang="en-US"/>
          </a:p>
        </p:txBody>
      </p:sp>
    </p:spTree>
    <p:extLst>
      <p:ext uri="{BB962C8B-B14F-4D97-AF65-F5344CB8AC3E}">
        <p14:creationId xmlns:p14="http://schemas.microsoft.com/office/powerpoint/2010/main" val="737468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7140C3-D7FF-49E9-90A8-9AF439DD430D}"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DC627-2512-42E9-830C-92CC435A3D2C}" type="slidenum">
              <a:rPr lang="en-US" smtClean="0"/>
              <a:t>‹#›</a:t>
            </a:fld>
            <a:endParaRPr lang="en-US"/>
          </a:p>
        </p:txBody>
      </p:sp>
    </p:spTree>
    <p:extLst>
      <p:ext uri="{BB962C8B-B14F-4D97-AF65-F5344CB8AC3E}">
        <p14:creationId xmlns:p14="http://schemas.microsoft.com/office/powerpoint/2010/main" val="4139971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7140C3-D7FF-49E9-90A8-9AF439DD430D}" type="datetimeFigureOut">
              <a:rPr lang="en-US" smtClean="0"/>
              <a:t>2/5/2022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DC627-2512-42E9-830C-92CC435A3D2C}" type="slidenum">
              <a:rPr lang="en-US" smtClean="0"/>
              <a:t>‹#›</a:t>
            </a:fld>
            <a:endParaRPr lang="en-US"/>
          </a:p>
        </p:txBody>
      </p:sp>
    </p:spTree>
    <p:extLst>
      <p:ext uri="{BB962C8B-B14F-4D97-AF65-F5344CB8AC3E}">
        <p14:creationId xmlns:p14="http://schemas.microsoft.com/office/powerpoint/2010/main" val="2066222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vi-VN" sz="10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thuha7267bmt@gmail.com</a:t>
            </a:r>
            <a:endParaRPr kumimoji="0" lang="vi-VN" sz="10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F551C36-F53E-4976-A637-C5727BB729AD}" type="slidenum">
              <a:rPr kumimoji="0" lang="vi-VN"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0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76960813"/>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 id="2147483755" r:id="rId18"/>
  </p:sldLayoutIdLst>
  <p:hf sldNum="0"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9.xml"/><Relationship Id="rId1" Type="http://schemas.openxmlformats.org/officeDocument/2006/relationships/video" Target="file:///C:\Program%20Files\mtd2002\DATA\MEDIA\MM\T0000029.AVI" TargetMode="External"/><Relationship Id="rId6" Type="http://schemas.openxmlformats.org/officeDocument/2006/relationships/image" Target="../media/image9.png"/><Relationship Id="rId5" Type="http://schemas.openxmlformats.org/officeDocument/2006/relationships/image" Target="../media/image8.gif"/><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49383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3" name="TextBox 2"/>
          <p:cNvSpPr txBox="1"/>
          <p:nvPr/>
        </p:nvSpPr>
        <p:spPr>
          <a:xfrm>
            <a:off x="152400" y="152400"/>
            <a:ext cx="11811000" cy="5509200"/>
          </a:xfrm>
          <a:prstGeom prst="rect">
            <a:avLst/>
          </a:prstGeom>
          <a:noFill/>
        </p:spPr>
        <p:txBody>
          <a:bodyPr wrap="square" rtlCol="0">
            <a:spAutoFit/>
          </a:bodyPr>
          <a:lstStyle/>
          <a:p>
            <a:r>
              <a:rPr lang="en-US" sz="3200" b="1" i="1" dirty="0"/>
              <a:t>Mark the letter A, B, C or D on your answer sheet to indicate the word(s) OPPOSITE in meaning to the underlined word(s) in each of the following questions.</a:t>
            </a:r>
            <a:endParaRPr lang="en-US" sz="3200" dirty="0"/>
          </a:p>
          <a:p>
            <a:r>
              <a:rPr lang="en-US" sz="3200" b="1" dirty="0"/>
              <a:t>Question 39. </a:t>
            </a:r>
            <a:r>
              <a:rPr lang="en-US" sz="3200" dirty="0"/>
              <a:t>The view of </a:t>
            </a:r>
            <a:r>
              <a:rPr lang="en-US" sz="3200" dirty="0" err="1"/>
              <a:t>Sapa</a:t>
            </a:r>
            <a:r>
              <a:rPr lang="en-US" sz="3200" dirty="0"/>
              <a:t> is always </a:t>
            </a:r>
            <a:r>
              <a:rPr lang="en-US" sz="3200" b="1" u="sng" dirty="0"/>
              <a:t>terrific</a:t>
            </a:r>
            <a:endParaRPr lang="en-US" sz="3200" dirty="0"/>
          </a:p>
          <a:p>
            <a:r>
              <a:rPr lang="en-US" sz="3200" b="1" dirty="0"/>
              <a:t>         </a:t>
            </a:r>
            <a:r>
              <a:rPr lang="en-US" sz="3200" dirty="0"/>
              <a:t>A. amazing       B. wonderful                  C. beautiful                </a:t>
            </a:r>
            <a:r>
              <a:rPr lang="en-US" sz="3200" b="1" dirty="0"/>
              <a:t>D. gloomy</a:t>
            </a:r>
            <a:endParaRPr lang="en-US" sz="3200" dirty="0"/>
          </a:p>
          <a:p>
            <a:r>
              <a:rPr lang="en-US" sz="3200" b="1" dirty="0"/>
              <a:t>Question 40. </a:t>
            </a:r>
            <a:r>
              <a:rPr lang="en-US" sz="3200" dirty="0"/>
              <a:t>We are </a:t>
            </a:r>
            <a:r>
              <a:rPr lang="en-US" sz="3200" b="1" u="sng" dirty="0"/>
              <a:t>official</a:t>
            </a:r>
            <a:r>
              <a:rPr lang="en-US" sz="3200" dirty="0"/>
              <a:t> in the important meeting.</a:t>
            </a:r>
          </a:p>
          <a:p>
            <a:r>
              <a:rPr lang="vi-VN" sz="3200" b="1" dirty="0"/>
              <a:t>A. </a:t>
            </a:r>
            <a:r>
              <a:rPr lang="en-US" sz="3200" b="1" dirty="0"/>
              <a:t>temporary    </a:t>
            </a:r>
            <a:r>
              <a:rPr lang="vi-VN" sz="3200" dirty="0"/>
              <a:t>B.</a:t>
            </a:r>
            <a:r>
              <a:rPr lang="en-US" sz="3200" dirty="0"/>
              <a:t> formal</a:t>
            </a:r>
            <a:r>
              <a:rPr lang="vi-VN" sz="3200" dirty="0"/>
              <a:t> 		</a:t>
            </a:r>
            <a:r>
              <a:rPr lang="en-US" sz="3200" dirty="0"/>
              <a:t>   </a:t>
            </a:r>
            <a:r>
              <a:rPr lang="vi-VN" sz="3200" dirty="0"/>
              <a:t>C.</a:t>
            </a:r>
            <a:r>
              <a:rPr lang="en-US" sz="3200" dirty="0"/>
              <a:t> necessary</a:t>
            </a:r>
            <a:r>
              <a:rPr lang="vi-VN" sz="3200" dirty="0"/>
              <a:t> 	</a:t>
            </a:r>
            <a:r>
              <a:rPr lang="en-US" sz="3200" dirty="0"/>
              <a:t>          </a:t>
            </a:r>
            <a:r>
              <a:rPr lang="vi-VN" sz="3200" dirty="0"/>
              <a:t>D. </a:t>
            </a:r>
            <a:r>
              <a:rPr lang="en-US" sz="3200" dirty="0"/>
              <a:t>regular</a:t>
            </a:r>
          </a:p>
          <a:p>
            <a:r>
              <a:rPr lang="en-US" sz="3200" b="1" dirty="0"/>
              <a:t>Question 41. </a:t>
            </a:r>
            <a:r>
              <a:rPr lang="en-US" sz="3200" dirty="0"/>
              <a:t>In Viet Nam, the weather is often </a:t>
            </a:r>
            <a:r>
              <a:rPr lang="en-US" sz="3200" b="1" u="sng" dirty="0"/>
              <a:t>humid</a:t>
            </a:r>
            <a:r>
              <a:rPr lang="en-US" sz="3200" dirty="0"/>
              <a:t> during Tet.      </a:t>
            </a:r>
          </a:p>
          <a:p>
            <a:r>
              <a:rPr lang="en-US" sz="3200" dirty="0"/>
              <a:t>           </a:t>
            </a:r>
            <a:r>
              <a:rPr lang="en-US" sz="3200" b="1" dirty="0"/>
              <a:t>A. arid</a:t>
            </a:r>
            <a:r>
              <a:rPr lang="en-US" sz="3200" dirty="0"/>
              <a:t>                B. watery                C. soaked                        </a:t>
            </a:r>
            <a:r>
              <a:rPr lang="en-US" sz="3200" dirty="0" err="1"/>
              <a:t>D.wet</a:t>
            </a:r>
            <a:r>
              <a:rPr lang="en-US" sz="3200" dirty="0"/>
              <a:t>              </a:t>
            </a:r>
          </a:p>
          <a:p>
            <a:endParaRPr lang="en-US" sz="3200" dirty="0"/>
          </a:p>
        </p:txBody>
      </p:sp>
    </p:spTree>
    <p:extLst>
      <p:ext uri="{BB962C8B-B14F-4D97-AF65-F5344CB8AC3E}">
        <p14:creationId xmlns:p14="http://schemas.microsoft.com/office/powerpoint/2010/main" val="2547133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3" name="TextBox 2"/>
          <p:cNvSpPr txBox="1"/>
          <p:nvPr/>
        </p:nvSpPr>
        <p:spPr>
          <a:xfrm>
            <a:off x="152400" y="76200"/>
            <a:ext cx="11887200" cy="5693866"/>
          </a:xfrm>
          <a:prstGeom prst="rect">
            <a:avLst/>
          </a:prstGeom>
          <a:noFill/>
        </p:spPr>
        <p:txBody>
          <a:bodyPr wrap="square" rtlCol="0">
            <a:spAutoFit/>
          </a:bodyPr>
          <a:lstStyle/>
          <a:p>
            <a:r>
              <a:rPr lang="en-GB" sz="2600" b="1" i="1" dirty="0"/>
              <a:t>Read the following passage and circle the letter A,B,C or D on the correct word or phrase that best fits each of the numbered blanks.</a:t>
            </a:r>
            <a:endParaRPr lang="en-US" sz="2600" dirty="0"/>
          </a:p>
          <a:p>
            <a:r>
              <a:rPr lang="en-US" sz="2600" dirty="0"/>
              <a:t>English is the _________ (42) language of the Philippines. English-medium education _________ (43) in the Philippines in 1901 after the arrival of some 540 US teachers. English was also chosen for newspapers and magazines, the media, and literary writing.</a:t>
            </a:r>
          </a:p>
          <a:p>
            <a:r>
              <a:rPr lang="en-US" sz="2600" dirty="0"/>
              <a:t>The latest results from a recent survey suggest that about 65% of the _________ (44) of the Philippines has the ability to understand spoken and written English with 48 person stating that they can write standard English. The economy is based on English, and successful workers and managers are fluent in English. _________ (45) schools know that their students must be fluent in English to be successful.</a:t>
            </a:r>
          </a:p>
          <a:p>
            <a:r>
              <a:rPr lang="en-US" sz="2600" b="1" dirty="0"/>
              <a:t>Question 42</a:t>
            </a:r>
            <a:r>
              <a:rPr lang="en-US" sz="2600" dirty="0"/>
              <a:t>.  A. </a:t>
            </a:r>
            <a:r>
              <a:rPr lang="en-US" sz="2600" dirty="0" err="1"/>
              <a:t>intersting</a:t>
            </a:r>
            <a:r>
              <a:rPr lang="en-US" sz="2600" dirty="0"/>
              <a:t>      </a:t>
            </a:r>
            <a:r>
              <a:rPr lang="en-US" sz="2600" b="1" dirty="0"/>
              <a:t>B. official</a:t>
            </a:r>
            <a:r>
              <a:rPr lang="en-US" sz="2600" dirty="0"/>
              <a:t>          C. popular              D. polluted</a:t>
            </a:r>
          </a:p>
          <a:p>
            <a:r>
              <a:rPr lang="en-US" sz="2600" b="1" dirty="0"/>
              <a:t>Question 43</a:t>
            </a:r>
            <a:r>
              <a:rPr lang="en-US" sz="2600" dirty="0"/>
              <a:t>.  </a:t>
            </a:r>
            <a:r>
              <a:rPr lang="en-US" sz="2600" b="1" dirty="0"/>
              <a:t>A. began</a:t>
            </a:r>
            <a:r>
              <a:rPr lang="en-US" sz="2600" dirty="0"/>
              <a:t>            B. begin            C. beginning          D. to begin </a:t>
            </a:r>
          </a:p>
          <a:p>
            <a:r>
              <a:rPr lang="en-US" sz="2600" b="1" dirty="0"/>
              <a:t>Question 44</a:t>
            </a:r>
            <a:r>
              <a:rPr lang="en-US" sz="2600" dirty="0"/>
              <a:t>.  A. pollution       B. popularity     </a:t>
            </a:r>
            <a:r>
              <a:rPr lang="en-US" sz="2600" b="1" dirty="0"/>
              <a:t>C. population</a:t>
            </a:r>
            <a:r>
              <a:rPr lang="en-US" sz="2600" dirty="0"/>
              <a:t>       D. prospect</a:t>
            </a:r>
          </a:p>
          <a:p>
            <a:r>
              <a:rPr lang="en-US" sz="2600" b="1" dirty="0"/>
              <a:t>Question 45</a:t>
            </a:r>
            <a:r>
              <a:rPr lang="en-US" sz="2600" dirty="0"/>
              <a:t>.  A. any                B. much            C. a lot                   </a:t>
            </a:r>
            <a:r>
              <a:rPr lang="en-US" sz="2600" b="1" dirty="0"/>
              <a:t>D. many</a:t>
            </a:r>
            <a:endParaRPr lang="en-US" sz="2600" dirty="0"/>
          </a:p>
        </p:txBody>
      </p:sp>
    </p:spTree>
    <p:extLst>
      <p:ext uri="{BB962C8B-B14F-4D97-AF65-F5344CB8AC3E}">
        <p14:creationId xmlns:p14="http://schemas.microsoft.com/office/powerpoint/2010/main" val="24987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3" name="TextBox 2"/>
          <p:cNvSpPr txBox="1"/>
          <p:nvPr/>
        </p:nvSpPr>
        <p:spPr>
          <a:xfrm>
            <a:off x="0" y="0"/>
            <a:ext cx="12192000" cy="7094250"/>
          </a:xfrm>
          <a:prstGeom prst="rect">
            <a:avLst/>
          </a:prstGeom>
          <a:noFill/>
        </p:spPr>
        <p:txBody>
          <a:bodyPr wrap="square" rtlCol="0">
            <a:spAutoFit/>
          </a:bodyPr>
          <a:lstStyle/>
          <a:p>
            <a:r>
              <a:rPr lang="en-US" sz="1900" dirty="0"/>
              <a:t>Australia is an island continent in the South Pacific. The capital is Canberra, but the city with the biggest population is Sydney, which has nearly four million. English is the first language of most people, but there are also many immigrants who speak other languages.</a:t>
            </a:r>
          </a:p>
          <a:p>
            <a:r>
              <a:rPr lang="en-US" sz="1900" dirty="0"/>
              <a:t>Canada is the second largest country in land side. It stretches 3,223 square miles from east to west, and from the North Pole to the US border. Both English and French are official languages. Many French-speaking people live in the province of Quebec, where Montreal is the biggest city. Canada has a cold winter, and many Canadian enjoy winter sports, such as skiing and ice skating.</a:t>
            </a:r>
          </a:p>
          <a:p>
            <a:r>
              <a:rPr lang="en-US" sz="1900" dirty="0"/>
              <a:t>Switzerland is a small country in central Europe. Its neighbors are France in the west, Italy in the south, Austria in the east, and Germany in the north. Sixty percent of the land in Switzerland is mountains. Switzerland is famous for its banks, tourism, and skiing.</a:t>
            </a:r>
          </a:p>
          <a:p>
            <a:r>
              <a:rPr lang="en-US" sz="1900" b="1" dirty="0"/>
              <a:t>Question 46</a:t>
            </a:r>
            <a:r>
              <a:rPr lang="en-US" sz="1900" dirty="0"/>
              <a:t>. What is the capital of Australia?</a:t>
            </a:r>
          </a:p>
          <a:p>
            <a:r>
              <a:rPr lang="en-US" sz="1900" dirty="0"/>
              <a:t>A. Sydney.              B. Quebec.                 </a:t>
            </a:r>
            <a:r>
              <a:rPr lang="en-US" sz="1900" b="1" dirty="0"/>
              <a:t>C. Canberra</a:t>
            </a:r>
            <a:r>
              <a:rPr lang="en-US" sz="1900" dirty="0"/>
              <a:t>.                   D. Montreal.</a:t>
            </a:r>
          </a:p>
          <a:p>
            <a:r>
              <a:rPr lang="en-US" sz="1900" b="1" dirty="0"/>
              <a:t>Question 47</a:t>
            </a:r>
            <a:r>
              <a:rPr lang="en-US" sz="1900" dirty="0"/>
              <a:t>. Is English the unique language spoken in Australia?</a:t>
            </a:r>
          </a:p>
          <a:p>
            <a:r>
              <a:rPr lang="en-US" sz="1900" b="1" dirty="0"/>
              <a:t>A. Yes, it is.</a:t>
            </a:r>
            <a:r>
              <a:rPr lang="en-US" sz="1900" dirty="0"/>
              <a:t>            B. Yes, there is.         C. No, it isn’t                  D. No, there isn’t.</a:t>
            </a:r>
          </a:p>
          <a:p>
            <a:r>
              <a:rPr lang="en-US" sz="1900" b="1" dirty="0"/>
              <a:t>Question 48</a:t>
            </a:r>
            <a:r>
              <a:rPr lang="en-US" sz="1900" dirty="0"/>
              <a:t>. Which country is the neighbor of Canada?</a:t>
            </a:r>
          </a:p>
          <a:p>
            <a:r>
              <a:rPr lang="en-US" sz="1900" dirty="0"/>
              <a:t>A. Australia.           </a:t>
            </a:r>
            <a:r>
              <a:rPr lang="en-US" sz="1900" b="1" dirty="0"/>
              <a:t>B. America</a:t>
            </a:r>
            <a:r>
              <a:rPr lang="en-US" sz="1900" dirty="0"/>
              <a:t>.                C. Switzerland.               D. France.</a:t>
            </a:r>
          </a:p>
          <a:p>
            <a:r>
              <a:rPr lang="en-US" sz="1900" b="1" dirty="0"/>
              <a:t>Question 49</a:t>
            </a:r>
            <a:r>
              <a:rPr lang="en-US" sz="1900" dirty="0"/>
              <a:t>. Which of the following sentences is NOT TRUE, according to the passages?</a:t>
            </a:r>
          </a:p>
          <a:p>
            <a:r>
              <a:rPr lang="en-US" sz="1900" dirty="0"/>
              <a:t>A. Canadian speak both English and French.</a:t>
            </a:r>
          </a:p>
          <a:p>
            <a:r>
              <a:rPr lang="en-US" sz="1900" dirty="0"/>
              <a:t>B. Skiing is a popular sport in Switzerland.</a:t>
            </a:r>
          </a:p>
          <a:p>
            <a:r>
              <a:rPr lang="en-US" sz="1900" b="1" dirty="0"/>
              <a:t>C. Canberra has the biggest population in Australia.</a:t>
            </a:r>
            <a:endParaRPr lang="en-US" sz="1900" dirty="0"/>
          </a:p>
          <a:p>
            <a:r>
              <a:rPr lang="en-US" sz="1900" dirty="0"/>
              <a:t>D. Ice skating is enjoyed by many Canadian in winter.</a:t>
            </a:r>
          </a:p>
          <a:p>
            <a:r>
              <a:rPr lang="en-US" sz="1900" b="1" dirty="0"/>
              <a:t>Question 50</a:t>
            </a:r>
            <a:r>
              <a:rPr lang="en-US" sz="1900" dirty="0"/>
              <a:t>.	 What is Switzerland famous for?</a:t>
            </a:r>
          </a:p>
          <a:p>
            <a:r>
              <a:rPr lang="en-US" sz="1900" b="1" dirty="0" err="1"/>
              <a:t>A.Skiing</a:t>
            </a:r>
            <a:r>
              <a:rPr lang="en-US" sz="1900" b="1" dirty="0"/>
              <a:t>, tourism and banks</a:t>
            </a:r>
            <a:r>
              <a:rPr lang="en-US" sz="1900" dirty="0"/>
              <a:t>            B. skiing                C. tourism               </a:t>
            </a:r>
            <a:r>
              <a:rPr lang="en-US" sz="1900" dirty="0" err="1"/>
              <a:t>D.banks</a:t>
            </a:r>
            <a:endParaRPr lang="en-US" sz="1900" dirty="0"/>
          </a:p>
          <a:p>
            <a:endParaRPr lang="en-US" dirty="0"/>
          </a:p>
        </p:txBody>
      </p:sp>
    </p:spTree>
    <p:extLst>
      <p:ext uri="{BB962C8B-B14F-4D97-AF65-F5344CB8AC3E}">
        <p14:creationId xmlns:p14="http://schemas.microsoft.com/office/powerpoint/2010/main" val="2796874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3" name="TextBox 2"/>
          <p:cNvSpPr txBox="1"/>
          <p:nvPr/>
        </p:nvSpPr>
        <p:spPr>
          <a:xfrm>
            <a:off x="152400" y="152400"/>
            <a:ext cx="12039600" cy="6278642"/>
          </a:xfrm>
          <a:prstGeom prst="rect">
            <a:avLst/>
          </a:prstGeom>
          <a:noFill/>
        </p:spPr>
        <p:txBody>
          <a:bodyPr wrap="square" rtlCol="0">
            <a:spAutoFit/>
          </a:bodyPr>
          <a:lstStyle/>
          <a:p>
            <a:r>
              <a:rPr lang="en-US" sz="2400" b="1" i="1" dirty="0"/>
              <a:t>Choose the letter A, B, C, or D to indicate the sentence that is made from the words given</a:t>
            </a:r>
            <a:r>
              <a:rPr lang="en-US" sz="2400" i="1" dirty="0"/>
              <a:t>. </a:t>
            </a:r>
            <a:r>
              <a:rPr lang="en-US" sz="2400" b="1" dirty="0"/>
              <a:t>Question 51. </a:t>
            </a:r>
            <a:r>
              <a:rPr lang="en-US" sz="2400" b="1" i="1" dirty="0"/>
              <a:t>door/be/open/last night. </a:t>
            </a:r>
            <a:endParaRPr lang="en-US" sz="2400" dirty="0"/>
          </a:p>
          <a:p>
            <a:r>
              <a:rPr lang="en-US" sz="2400" b="1" dirty="0"/>
              <a:t>  A. The door was opened last night</a:t>
            </a:r>
            <a:r>
              <a:rPr lang="en-US" sz="2400" dirty="0"/>
              <a:t>.</a:t>
            </a:r>
          </a:p>
          <a:p>
            <a:r>
              <a:rPr lang="en-US" sz="2400" dirty="0"/>
              <a:t>  B. door was opened last night.</a:t>
            </a:r>
          </a:p>
          <a:p>
            <a:r>
              <a:rPr lang="en-US" sz="2400" b="1" dirty="0" smtClean="0"/>
              <a:t>Question </a:t>
            </a:r>
            <a:r>
              <a:rPr lang="en-US" sz="2400" b="1" dirty="0"/>
              <a:t>52. </a:t>
            </a:r>
            <a:r>
              <a:rPr lang="en-US" sz="2400" b="1" i="1" dirty="0"/>
              <a:t>If/weather/fine/we/go out/today.</a:t>
            </a:r>
            <a:endParaRPr lang="en-US" sz="2400" dirty="0"/>
          </a:p>
          <a:p>
            <a:r>
              <a:rPr lang="en-US" sz="2400" dirty="0"/>
              <a:t>  A. If the weather was fine, we will go out to day.</a:t>
            </a:r>
          </a:p>
          <a:p>
            <a:r>
              <a:rPr lang="en-US" sz="2400" b="1" dirty="0"/>
              <a:t>  B. If the weather is fine, we will go out to day.</a:t>
            </a:r>
            <a:endParaRPr lang="en-US" sz="2400" dirty="0"/>
          </a:p>
          <a:p>
            <a:r>
              <a:rPr lang="en-US" sz="2400" b="1" dirty="0" smtClean="0"/>
              <a:t>Question </a:t>
            </a:r>
            <a:r>
              <a:rPr lang="en-US" sz="2400" b="1" dirty="0"/>
              <a:t>53. </a:t>
            </a:r>
            <a:r>
              <a:rPr lang="en-US" sz="2400" b="1" i="1" dirty="0"/>
              <a:t>If/she/a bird/she/be/a/ dove</a:t>
            </a:r>
            <a:endParaRPr lang="en-US" sz="2400" dirty="0"/>
          </a:p>
          <a:p>
            <a:r>
              <a:rPr lang="en-US" sz="2400" b="1" dirty="0"/>
              <a:t>A</a:t>
            </a:r>
            <a:r>
              <a:rPr lang="en-US" sz="2400" b="1" dirty="0" smtClean="0"/>
              <a:t>. </a:t>
            </a:r>
            <a:r>
              <a:rPr lang="en-US" sz="2400" b="1" dirty="0"/>
              <a:t>If she were a bird, she would be a dove</a:t>
            </a:r>
            <a:r>
              <a:rPr lang="en-US" sz="2400" dirty="0"/>
              <a:t>.</a:t>
            </a:r>
          </a:p>
          <a:p>
            <a:r>
              <a:rPr lang="en-US" sz="2400" dirty="0" smtClean="0"/>
              <a:t>B. </a:t>
            </a:r>
            <a:r>
              <a:rPr lang="en-US" sz="2400" dirty="0"/>
              <a:t>If she were a bird, she will be a dove.</a:t>
            </a:r>
          </a:p>
          <a:p>
            <a:r>
              <a:rPr lang="en-US" sz="2400" b="1" dirty="0"/>
              <a:t>Question 54. </a:t>
            </a:r>
            <a:r>
              <a:rPr lang="en-US" sz="2400" b="1" i="1" dirty="0"/>
              <a:t>Before/we/come/her house/she/left/yesterday.</a:t>
            </a:r>
            <a:endParaRPr lang="en-US" sz="2400" dirty="0"/>
          </a:p>
          <a:p>
            <a:r>
              <a:rPr lang="en-US" sz="2400" dirty="0"/>
              <a:t>A</a:t>
            </a:r>
            <a:r>
              <a:rPr lang="en-US" sz="2400" dirty="0" smtClean="0"/>
              <a:t>. </a:t>
            </a:r>
            <a:r>
              <a:rPr lang="en-US" sz="2400" dirty="0"/>
              <a:t>Before we came her house, she had left yesterday.</a:t>
            </a:r>
          </a:p>
          <a:p>
            <a:r>
              <a:rPr lang="en-US" sz="2400" b="1" dirty="0" smtClean="0"/>
              <a:t>B. </a:t>
            </a:r>
            <a:r>
              <a:rPr lang="en-US" sz="2400" b="1" dirty="0"/>
              <a:t>Before we came to her house, she had left yesterday</a:t>
            </a:r>
            <a:endParaRPr lang="en-US" sz="2400" dirty="0"/>
          </a:p>
          <a:p>
            <a:r>
              <a:rPr lang="en-US" sz="2400" b="1" dirty="0"/>
              <a:t>Question 55. </a:t>
            </a:r>
            <a:r>
              <a:rPr lang="en-US" sz="2400" b="1" i="1" dirty="0"/>
              <a:t>There/ many/ English/ speaking countries/ the world</a:t>
            </a:r>
            <a:r>
              <a:rPr lang="en-US" sz="2400" b="1" dirty="0"/>
              <a:t>.</a:t>
            </a:r>
            <a:endParaRPr lang="en-US" sz="2400" dirty="0"/>
          </a:p>
          <a:p>
            <a:r>
              <a:rPr lang="en-US" sz="2400" b="1" dirty="0"/>
              <a:t>A. There are many English speaking countries on the world.</a:t>
            </a:r>
            <a:endParaRPr lang="en-US" sz="2400" dirty="0"/>
          </a:p>
          <a:p>
            <a:r>
              <a:rPr lang="en-US" sz="2400" dirty="0"/>
              <a:t>B. There are many English speaking countries in the world.</a:t>
            </a:r>
          </a:p>
          <a:p>
            <a:endParaRPr lang="en-US" dirty="0"/>
          </a:p>
        </p:txBody>
      </p:sp>
    </p:spTree>
    <p:extLst>
      <p:ext uri="{BB962C8B-B14F-4D97-AF65-F5344CB8AC3E}">
        <p14:creationId xmlns:p14="http://schemas.microsoft.com/office/powerpoint/2010/main" val="2894688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TextBox 4"/>
          <p:cNvSpPr txBox="1"/>
          <p:nvPr/>
        </p:nvSpPr>
        <p:spPr>
          <a:xfrm>
            <a:off x="152400" y="152400"/>
            <a:ext cx="11734800" cy="6463308"/>
          </a:xfrm>
          <a:prstGeom prst="rect">
            <a:avLst/>
          </a:prstGeom>
          <a:noFill/>
        </p:spPr>
        <p:txBody>
          <a:bodyPr wrap="square" rtlCol="0">
            <a:spAutoFit/>
          </a:bodyPr>
          <a:lstStyle/>
          <a:p>
            <a:r>
              <a:rPr lang="en-US" sz="2200" b="1" i="1" dirty="0"/>
              <a:t>Choose the letter A, B, C, or D to indicate the sentence that is closest in meaning to the original sentence in each of the following questions. </a:t>
            </a:r>
            <a:endParaRPr lang="en-US" sz="2200" dirty="0"/>
          </a:p>
          <a:p>
            <a:r>
              <a:rPr lang="en-US" sz="2200" b="1" dirty="0"/>
              <a:t>Question 56. </a:t>
            </a:r>
            <a:r>
              <a:rPr lang="en-US" sz="2200" b="1" i="1" dirty="0"/>
              <a:t>If I were rich, I would settle in Dubai</a:t>
            </a:r>
            <a:r>
              <a:rPr lang="en-US" sz="2200" b="1" dirty="0" smtClean="0"/>
              <a:t>.</a:t>
            </a:r>
            <a:endParaRPr lang="en-US" sz="2200" dirty="0"/>
          </a:p>
          <a:p>
            <a:r>
              <a:rPr lang="en-US" sz="2200" b="1" dirty="0"/>
              <a:t>A</a:t>
            </a:r>
            <a:r>
              <a:rPr lang="en-US" sz="2200" b="1" dirty="0" smtClean="0"/>
              <a:t>. </a:t>
            </a:r>
            <a:r>
              <a:rPr lang="en-US" sz="2200" b="1" dirty="0"/>
              <a:t>If I were rich, I would settle in Dubai.</a:t>
            </a:r>
            <a:endParaRPr lang="en-US" sz="2200" dirty="0"/>
          </a:p>
          <a:p>
            <a:r>
              <a:rPr lang="en-US" sz="2200" dirty="0"/>
              <a:t>B</a:t>
            </a:r>
            <a:r>
              <a:rPr lang="en-US" sz="2200" dirty="0" smtClean="0"/>
              <a:t>. </a:t>
            </a:r>
            <a:r>
              <a:rPr lang="en-US" sz="2200" dirty="0"/>
              <a:t>If I were in Dubai, I would settle rich.</a:t>
            </a:r>
          </a:p>
          <a:p>
            <a:r>
              <a:rPr lang="en-US" sz="2200" b="1" dirty="0"/>
              <a:t>Question 57. </a:t>
            </a:r>
            <a:r>
              <a:rPr lang="en-US" sz="2200" b="1" i="1" dirty="0"/>
              <a:t>I had already seen the film but I decided to watch it again last night</a:t>
            </a:r>
            <a:r>
              <a:rPr lang="en-US" sz="2200" b="1" dirty="0"/>
              <a:t>.</a:t>
            </a:r>
            <a:br>
              <a:rPr lang="en-US" sz="2200" b="1" dirty="0"/>
            </a:br>
            <a:r>
              <a:rPr lang="en-US" sz="2200" b="1" dirty="0" smtClean="0"/>
              <a:t>A</a:t>
            </a:r>
            <a:r>
              <a:rPr lang="en-US" sz="2200" b="1" dirty="0"/>
              <a:t>. I watched the film last night for the first time.</a:t>
            </a:r>
            <a:br>
              <a:rPr lang="en-US" sz="2200" b="1" dirty="0"/>
            </a:br>
            <a:r>
              <a:rPr lang="en-US" sz="2200" dirty="0" smtClean="0"/>
              <a:t>B</a:t>
            </a:r>
            <a:r>
              <a:rPr lang="en-US" sz="2200" dirty="0"/>
              <a:t>. Last night wasn’t the first time that I had seen the film.</a:t>
            </a:r>
          </a:p>
          <a:p>
            <a:r>
              <a:rPr lang="en-US" sz="2200" b="1" dirty="0" smtClean="0"/>
              <a:t>Question </a:t>
            </a:r>
            <a:r>
              <a:rPr lang="en-US" sz="2200" b="1" dirty="0"/>
              <a:t>58. </a:t>
            </a:r>
            <a:r>
              <a:rPr lang="en-US" sz="2200" b="1" i="1" dirty="0"/>
              <a:t>The boys were playing football while it was raining</a:t>
            </a:r>
            <a:r>
              <a:rPr lang="en-US" sz="2200" b="1" dirty="0"/>
              <a:t>.</a:t>
            </a:r>
            <a:br>
              <a:rPr lang="en-US" sz="2200" b="1" dirty="0"/>
            </a:br>
            <a:r>
              <a:rPr lang="en-US" sz="2200" b="1" dirty="0" smtClean="0"/>
              <a:t>A</a:t>
            </a:r>
            <a:r>
              <a:rPr lang="en-US" sz="2200" b="1" dirty="0"/>
              <a:t>. The boys were playing football until it started to rain</a:t>
            </a:r>
            <a:r>
              <a:rPr lang="en-US" sz="2200" dirty="0"/>
              <a:t>.</a:t>
            </a:r>
            <a:br>
              <a:rPr lang="en-US" sz="2200" dirty="0"/>
            </a:br>
            <a:r>
              <a:rPr lang="en-US" sz="2200" dirty="0" smtClean="0"/>
              <a:t>B</a:t>
            </a:r>
            <a:r>
              <a:rPr lang="en-US" sz="2200" dirty="0"/>
              <a:t>. The boys played football in the rain.</a:t>
            </a:r>
          </a:p>
          <a:p>
            <a:r>
              <a:rPr lang="en-US" sz="2200" b="1" dirty="0" smtClean="0"/>
              <a:t>Question </a:t>
            </a:r>
            <a:r>
              <a:rPr lang="en-US" sz="2200" b="1" dirty="0"/>
              <a:t>59. </a:t>
            </a:r>
            <a:r>
              <a:rPr lang="en-US" sz="2200" b="1" i="1" dirty="0"/>
              <a:t>I was writing an e-mail when our computer broke </a:t>
            </a:r>
            <a:r>
              <a:rPr lang="en-US" sz="2200" b="1" i="1" dirty="0" smtClean="0"/>
              <a:t>down.</a:t>
            </a:r>
            <a:endParaRPr lang="en-US" sz="2200" b="1" i="1" dirty="0"/>
          </a:p>
          <a:p>
            <a:r>
              <a:rPr lang="en-US" sz="2200" dirty="0" smtClean="0"/>
              <a:t>A</a:t>
            </a:r>
            <a:r>
              <a:rPr lang="en-US" sz="2200" dirty="0"/>
              <a:t>. Our computer broke down before I wrote an e-mail.</a:t>
            </a:r>
            <a:br>
              <a:rPr lang="en-US" sz="2200" dirty="0"/>
            </a:br>
            <a:r>
              <a:rPr lang="en-US" sz="2200" b="1" dirty="0" smtClean="0"/>
              <a:t>B</a:t>
            </a:r>
            <a:r>
              <a:rPr lang="en-US" sz="2200" b="1" dirty="0"/>
              <a:t>. I had started writing an e-mail and then our computer broke down</a:t>
            </a:r>
            <a:r>
              <a:rPr lang="en-US" sz="2200" b="1" dirty="0" smtClean="0"/>
              <a:t>.</a:t>
            </a:r>
            <a:r>
              <a:rPr lang="en-US" sz="2200" dirty="0" smtClean="0"/>
              <a:t> </a:t>
            </a:r>
            <a:endParaRPr lang="en-US" sz="2200" dirty="0"/>
          </a:p>
          <a:p>
            <a:r>
              <a:rPr lang="en-US" sz="2200" b="1" dirty="0"/>
              <a:t>Question 60. </a:t>
            </a:r>
            <a:r>
              <a:rPr lang="en-US" sz="2200" b="1" i="1" dirty="0"/>
              <a:t>My aunt bought me a lovely gift after she had spent the summer holiday with us.</a:t>
            </a:r>
            <a:br>
              <a:rPr lang="en-US" sz="2200" b="1" i="1" dirty="0"/>
            </a:br>
            <a:r>
              <a:rPr lang="en-US" sz="2200" dirty="0" smtClean="0"/>
              <a:t>A</a:t>
            </a:r>
            <a:r>
              <a:rPr lang="en-US" sz="2200" dirty="0"/>
              <a:t>. When the summer holiday was over, my aunt bought me a lovely gift.</a:t>
            </a:r>
            <a:r>
              <a:rPr lang="en-US" sz="2200"/>
              <a:t/>
            </a:r>
            <a:br>
              <a:rPr lang="en-US" sz="2200"/>
            </a:br>
            <a:r>
              <a:rPr lang="en-US" sz="2200" b="1" smtClean="0"/>
              <a:t>B</a:t>
            </a:r>
            <a:r>
              <a:rPr lang="en-US" sz="2200" b="1" dirty="0"/>
              <a:t>. While my aunt was spending the summer holiday with us, she bought us a lovely gift</a:t>
            </a:r>
            <a:endParaRPr lang="en-US" sz="2200" dirty="0"/>
          </a:p>
          <a:p>
            <a:r>
              <a:rPr lang="en-US" sz="2200" dirty="0"/>
              <a:t> </a:t>
            </a:r>
          </a:p>
          <a:p>
            <a:endParaRPr lang="en-US" dirty="0"/>
          </a:p>
        </p:txBody>
      </p:sp>
    </p:spTree>
    <p:extLst>
      <p:ext uri="{BB962C8B-B14F-4D97-AF65-F5344CB8AC3E}">
        <p14:creationId xmlns:p14="http://schemas.microsoft.com/office/powerpoint/2010/main" val="2503032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511314"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descr="hinh nen dong ve ngon nen tinh yeu"/>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97742" y="93663"/>
            <a:ext cx="1399998" cy="1676400"/>
          </a:xfrm>
          <a:prstGeom prst="rect">
            <a:avLst/>
          </a:prstGeom>
          <a:noFill/>
          <a:extLst>
            <a:ext uri="{909E8E84-426E-40DD-AFC4-6F175D3DCCD1}">
              <a14:hiddenFill xmlns:a14="http://schemas.microsoft.com/office/drawing/2010/main">
                <a:solidFill>
                  <a:srgbClr val="FFFFFF"/>
                </a:solidFill>
              </a14:hiddenFill>
            </a:ext>
          </a:extLst>
        </p:spPr>
      </p:pic>
      <p:pic>
        <p:nvPicPr>
          <p:cNvPr id="171013" name="T0000029.AVI">
            <a:hlinkClick r:id="" action="ppaction://media"/>
          </p:cNvPr>
          <p:cNvPicPr>
            <a:picLocks noGrp="1" noRot="1" noChangeAspect="1" noChangeArrowheads="1"/>
          </p:cNvPicPr>
          <p:nvPr>
            <p:ph sz="quarter" idx="1"/>
            <a:videoFile r:link="rId1"/>
          </p:nvPr>
        </p:nvPicPr>
        <p:blipFill>
          <a:blip r:embed="rId6">
            <a:extLst>
              <a:ext uri="{28A0092B-C50C-407E-A947-70E740481C1C}">
                <a14:useLocalDpi xmlns:a14="http://schemas.microsoft.com/office/drawing/2010/main" val="0"/>
              </a:ext>
            </a:extLst>
          </a:blip>
          <a:stretch>
            <a:fillRect/>
          </a:stretch>
        </p:blipFill>
        <p:spPr>
          <a:xfrm>
            <a:off x="277698" y="1687090"/>
            <a:ext cx="2867025" cy="2151063"/>
          </a:xfrm>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Footer Placeholder 1"/>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t>thuha7267bmt@gmail.com</a:t>
            </a: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
        <p:nvSpPr>
          <p:cNvPr id="39942" name="Text Box 7"/>
          <p:cNvSpPr txBox="1">
            <a:spLocks noChangeArrowheads="1"/>
          </p:cNvSpPr>
          <p:nvPr/>
        </p:nvSpPr>
        <p:spPr bwMode="auto">
          <a:xfrm>
            <a:off x="4724400" y="2590801"/>
            <a:ext cx="53340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sz="3400">
                <a:solidFill>
                  <a:schemeClr val="tx1"/>
                </a:solidFill>
                <a:latin typeface="VNI-Times" pitchFamily="2" charset="0"/>
                <a:cs typeface="Arial" charset="0"/>
              </a:defRPr>
            </a:lvl1pPr>
            <a:lvl2pPr marL="742950" indent="-285750" eaLnBrk="0" hangingPunct="0">
              <a:defRPr sz="3400">
                <a:solidFill>
                  <a:schemeClr val="tx1"/>
                </a:solidFill>
                <a:latin typeface="VNI-Times" pitchFamily="2" charset="0"/>
                <a:cs typeface="Arial" charset="0"/>
              </a:defRPr>
            </a:lvl2pPr>
            <a:lvl3pPr marL="1143000" indent="-228600" eaLnBrk="0" hangingPunct="0">
              <a:defRPr sz="3400">
                <a:solidFill>
                  <a:schemeClr val="tx1"/>
                </a:solidFill>
                <a:latin typeface="VNI-Times" pitchFamily="2" charset="0"/>
                <a:cs typeface="Arial" charset="0"/>
              </a:defRPr>
            </a:lvl3pPr>
            <a:lvl4pPr marL="1600200" indent="-228600" eaLnBrk="0" hangingPunct="0">
              <a:defRPr sz="3400">
                <a:solidFill>
                  <a:schemeClr val="tx1"/>
                </a:solidFill>
                <a:latin typeface="VNI-Times" pitchFamily="2" charset="0"/>
                <a:cs typeface="Arial" charset="0"/>
              </a:defRPr>
            </a:lvl4pPr>
            <a:lvl5pPr marL="2057400" indent="-228600" eaLnBrk="0" hangingPunct="0">
              <a:defRPr sz="3400">
                <a:solidFill>
                  <a:schemeClr val="tx1"/>
                </a:solidFill>
                <a:latin typeface="VNI-Times" pitchFamily="2" charset="0"/>
                <a:cs typeface="Arial" charset="0"/>
              </a:defRPr>
            </a:lvl5pPr>
            <a:lvl6pPr marL="2514600" indent="-228600" eaLnBrk="0" fontAlgn="base" hangingPunct="0">
              <a:spcBef>
                <a:spcPct val="0"/>
              </a:spcBef>
              <a:spcAft>
                <a:spcPct val="0"/>
              </a:spcAft>
              <a:defRPr sz="3400">
                <a:solidFill>
                  <a:schemeClr val="tx1"/>
                </a:solidFill>
                <a:latin typeface="VNI-Times" pitchFamily="2" charset="0"/>
                <a:cs typeface="Arial" charset="0"/>
              </a:defRPr>
            </a:lvl6pPr>
            <a:lvl7pPr marL="2971800" indent="-228600" eaLnBrk="0" fontAlgn="base" hangingPunct="0">
              <a:spcBef>
                <a:spcPct val="0"/>
              </a:spcBef>
              <a:spcAft>
                <a:spcPct val="0"/>
              </a:spcAft>
              <a:defRPr sz="3400">
                <a:solidFill>
                  <a:schemeClr val="tx1"/>
                </a:solidFill>
                <a:latin typeface="VNI-Times" pitchFamily="2" charset="0"/>
                <a:cs typeface="Arial" charset="0"/>
              </a:defRPr>
            </a:lvl7pPr>
            <a:lvl8pPr marL="3429000" indent="-228600" eaLnBrk="0" fontAlgn="base" hangingPunct="0">
              <a:spcBef>
                <a:spcPct val="0"/>
              </a:spcBef>
              <a:spcAft>
                <a:spcPct val="0"/>
              </a:spcAft>
              <a:defRPr sz="3400">
                <a:solidFill>
                  <a:schemeClr val="tx1"/>
                </a:solidFill>
                <a:latin typeface="VNI-Times" pitchFamily="2" charset="0"/>
                <a:cs typeface="Arial" charset="0"/>
              </a:defRPr>
            </a:lvl8pPr>
            <a:lvl9pPr marL="3886200" indent="-228600" eaLnBrk="0" fontAlgn="base" hangingPunct="0">
              <a:spcBef>
                <a:spcPct val="0"/>
              </a:spcBef>
              <a:spcAft>
                <a:spcPct val="0"/>
              </a:spcAft>
              <a:defRPr sz="3400">
                <a:solidFill>
                  <a:schemeClr val="tx1"/>
                </a:solidFill>
                <a:latin typeface="VNI-Times" pitchFamily="2" charset="0"/>
                <a:cs typeface="Arial" charset="0"/>
              </a:defRPr>
            </a:lvl9p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VNI-Revue" pitchFamily="2" charset="0"/>
                <a:ea typeface="+mn-ea"/>
                <a:cs typeface="Arial" charset="0"/>
              </a:rPr>
              <a:t>+</a:t>
            </a:r>
            <a:endParaRPr kumimoji="0" lang="en-US" sz="2000" b="0" i="0" u="none" strike="noStrike" kern="1200" cap="none" spc="0" normalizeH="0" baseline="0" noProof="0">
              <a:ln>
                <a:noFill/>
              </a:ln>
              <a:solidFill>
                <a:srgbClr val="FF0000"/>
              </a:solidFill>
              <a:effectLst/>
              <a:uLnTx/>
              <a:uFillTx/>
              <a:latin typeface="VNI-Revue" pitchFamily="2" charset="0"/>
              <a:ea typeface="+mn-ea"/>
              <a:cs typeface="Arial" charset="0"/>
            </a:endParaRPr>
          </a:p>
        </p:txBody>
      </p:sp>
      <p:sp>
        <p:nvSpPr>
          <p:cNvPr id="171016" name="AutoShape 8"/>
          <p:cNvSpPr>
            <a:spLocks noChangeArrowheads="1"/>
          </p:cNvSpPr>
          <p:nvPr/>
        </p:nvSpPr>
        <p:spPr bwMode="auto">
          <a:xfrm>
            <a:off x="359541" y="116633"/>
            <a:ext cx="1676400" cy="1676400"/>
          </a:xfrm>
          <a:prstGeom prst="star32">
            <a:avLst>
              <a:gd name="adj" fmla="val 15278"/>
            </a:avLst>
          </a:prstGeom>
          <a:noFill/>
          <a:ln w="9525" algn="ctr">
            <a:solidFill>
              <a:srgbClr val="FFFF00"/>
            </a:solidFill>
            <a:miter lim="800000"/>
            <a:headEnd/>
            <a:tailEnd/>
          </a:ln>
          <a:effectLst/>
          <a:extLst>
            <a:ext uri="{909E8E84-426E-40DD-AFC4-6F175D3DCCD1}">
              <a14:hiddenFill xmlns:a14="http://schemas.microsoft.com/office/drawing/2010/main">
                <a:gradFill rotWithShape="1">
                  <a:gsLst>
                    <a:gs pos="0">
                      <a:srgbClr val="FFFFFF"/>
                    </a:gs>
                    <a:gs pos="100000">
                      <a:srgbClr val="FFFF00"/>
                    </a:gs>
                  </a:gsLst>
                  <a:path path="shape">
                    <a:fillToRect l="50000" t="50000" r="50000" b="50000"/>
                  </a:path>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71017" name="WordArt 9"/>
          <p:cNvSpPr>
            <a:spLocks noChangeArrowheads="1" noChangeShapeType="1" noTextEdit="1"/>
          </p:cNvSpPr>
          <p:nvPr/>
        </p:nvSpPr>
        <p:spPr bwMode="auto">
          <a:xfrm>
            <a:off x="4116524" y="428437"/>
            <a:ext cx="5130552" cy="78931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0" cap="none" spc="0" normalizeH="0" baseline="0" noProof="0" dirty="0">
                <a:ln>
                  <a:noFill/>
                </a:ln>
                <a:solidFill>
                  <a:srgbClr val="FF00FF"/>
                </a:solidFill>
                <a:effectLst>
                  <a:outerShdw dist="35921" dir="2700000" algn="ctr" rotWithShape="0">
                    <a:srgbClr val="C0C0C0">
                      <a:alpha val="79999"/>
                    </a:srgbClr>
                  </a:outerShdw>
                </a:effectLst>
                <a:uLnTx/>
                <a:uFillTx/>
                <a:latin typeface="Impact"/>
                <a:ea typeface="+mn-ea"/>
                <a:cs typeface="+mn-cs"/>
              </a:rPr>
              <a:t> HOMEWORK </a:t>
            </a:r>
          </a:p>
        </p:txBody>
      </p:sp>
      <p:sp>
        <p:nvSpPr>
          <p:cNvPr id="171018" name="Rectangle 10"/>
          <p:cNvSpPr>
            <a:spLocks noChangeArrowheads="1"/>
          </p:cNvSpPr>
          <p:nvPr/>
        </p:nvSpPr>
        <p:spPr bwMode="auto">
          <a:xfrm>
            <a:off x="3124200" y="2743200"/>
            <a:ext cx="8229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3200" b="0" i="0" u="none" strike="noStrike" kern="1200" cap="none" spc="0" normalizeH="0" baseline="0" noProof="0">
              <a:ln>
                <a:noFill/>
              </a:ln>
              <a:solidFill>
                <a:prstClr val="black"/>
              </a:solidFill>
              <a:effectLst/>
              <a:uLnTx/>
              <a:uFillTx/>
              <a:latin typeface="Verdana" pitchFamily="34" charset="0"/>
              <a:ea typeface="+mn-ea"/>
              <a:cs typeface="+mn-cs"/>
            </a:endParaRPr>
          </a:p>
        </p:txBody>
      </p:sp>
      <p:sp>
        <p:nvSpPr>
          <p:cNvPr id="39946" name="Text Box 11"/>
          <p:cNvSpPr txBox="1">
            <a:spLocks noChangeArrowheads="1"/>
          </p:cNvSpPr>
          <p:nvPr/>
        </p:nvSpPr>
        <p:spPr bwMode="auto">
          <a:xfrm>
            <a:off x="3071665" y="1916833"/>
            <a:ext cx="828213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3400">
                <a:solidFill>
                  <a:schemeClr val="tx1"/>
                </a:solidFill>
                <a:latin typeface="VNI-Times" pitchFamily="2" charset="0"/>
                <a:cs typeface="Arial" charset="0"/>
              </a:defRPr>
            </a:lvl1pPr>
            <a:lvl2pPr marL="742950" indent="-285750" eaLnBrk="0" hangingPunct="0">
              <a:defRPr sz="3400">
                <a:solidFill>
                  <a:schemeClr val="tx1"/>
                </a:solidFill>
                <a:latin typeface="VNI-Times" pitchFamily="2" charset="0"/>
                <a:cs typeface="Arial" charset="0"/>
              </a:defRPr>
            </a:lvl2pPr>
            <a:lvl3pPr marL="1143000" indent="-228600" eaLnBrk="0" hangingPunct="0">
              <a:defRPr sz="3400">
                <a:solidFill>
                  <a:schemeClr val="tx1"/>
                </a:solidFill>
                <a:latin typeface="VNI-Times" pitchFamily="2" charset="0"/>
                <a:cs typeface="Arial" charset="0"/>
              </a:defRPr>
            </a:lvl3pPr>
            <a:lvl4pPr marL="1600200" indent="-228600" eaLnBrk="0" hangingPunct="0">
              <a:defRPr sz="3400">
                <a:solidFill>
                  <a:schemeClr val="tx1"/>
                </a:solidFill>
                <a:latin typeface="VNI-Times" pitchFamily="2" charset="0"/>
                <a:cs typeface="Arial" charset="0"/>
              </a:defRPr>
            </a:lvl4pPr>
            <a:lvl5pPr marL="2057400" indent="-228600" eaLnBrk="0" hangingPunct="0">
              <a:defRPr sz="3400">
                <a:solidFill>
                  <a:schemeClr val="tx1"/>
                </a:solidFill>
                <a:latin typeface="VNI-Times" pitchFamily="2" charset="0"/>
                <a:cs typeface="Arial" charset="0"/>
              </a:defRPr>
            </a:lvl5pPr>
            <a:lvl6pPr marL="2514600" indent="-228600" eaLnBrk="0" fontAlgn="base" hangingPunct="0">
              <a:spcBef>
                <a:spcPct val="0"/>
              </a:spcBef>
              <a:spcAft>
                <a:spcPct val="0"/>
              </a:spcAft>
              <a:defRPr sz="3400">
                <a:solidFill>
                  <a:schemeClr val="tx1"/>
                </a:solidFill>
                <a:latin typeface="VNI-Times" pitchFamily="2" charset="0"/>
                <a:cs typeface="Arial" charset="0"/>
              </a:defRPr>
            </a:lvl6pPr>
            <a:lvl7pPr marL="2971800" indent="-228600" eaLnBrk="0" fontAlgn="base" hangingPunct="0">
              <a:spcBef>
                <a:spcPct val="0"/>
              </a:spcBef>
              <a:spcAft>
                <a:spcPct val="0"/>
              </a:spcAft>
              <a:defRPr sz="3400">
                <a:solidFill>
                  <a:schemeClr val="tx1"/>
                </a:solidFill>
                <a:latin typeface="VNI-Times" pitchFamily="2" charset="0"/>
                <a:cs typeface="Arial" charset="0"/>
              </a:defRPr>
            </a:lvl7pPr>
            <a:lvl8pPr marL="3429000" indent="-228600" eaLnBrk="0" fontAlgn="base" hangingPunct="0">
              <a:spcBef>
                <a:spcPct val="0"/>
              </a:spcBef>
              <a:spcAft>
                <a:spcPct val="0"/>
              </a:spcAft>
              <a:defRPr sz="3400">
                <a:solidFill>
                  <a:schemeClr val="tx1"/>
                </a:solidFill>
                <a:latin typeface="VNI-Times" pitchFamily="2" charset="0"/>
                <a:cs typeface="Arial" charset="0"/>
              </a:defRPr>
            </a:lvl8pPr>
            <a:lvl9pPr marL="3886200" indent="-228600" eaLnBrk="0" fontAlgn="base" hangingPunct="0">
              <a:spcBef>
                <a:spcPct val="0"/>
              </a:spcBef>
              <a:spcAft>
                <a:spcPct val="0"/>
              </a:spcAft>
              <a:defRPr sz="3400">
                <a:solidFill>
                  <a:schemeClr val="tx1"/>
                </a:solidFill>
                <a:latin typeface="VNI-Times" pitchFamily="2" charset="0"/>
                <a:cs typeface="Arial"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3600" b="1" i="0" u="none" strike="noStrike" kern="1200" cap="none" spc="0" normalizeH="0" baseline="0" noProof="0" dirty="0">
                <a:ln>
                  <a:noFill/>
                </a:ln>
                <a:effectLst>
                  <a:outerShdw blurRad="38100" dist="38100" dir="2700000" algn="tl">
                    <a:srgbClr val="000000">
                      <a:alpha val="43137"/>
                    </a:srgbClr>
                  </a:outerShdw>
                </a:effectLst>
                <a:uLnTx/>
                <a:uFillTx/>
                <a:latin typeface="VNI-Times" pitchFamily="2" charset="0"/>
                <a:ea typeface="+mn-ea"/>
                <a:cs typeface="Arial" charset="0"/>
              </a:rPr>
              <a:t>1- Learn by heart the new words.</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3600" b="1" i="0" u="none" strike="noStrike" kern="1200" cap="none" spc="0" normalizeH="0" baseline="0" noProof="0" dirty="0">
                <a:ln>
                  <a:noFill/>
                </a:ln>
                <a:effectLst>
                  <a:outerShdw blurRad="38100" dist="38100" dir="2700000" algn="tl">
                    <a:srgbClr val="000000">
                      <a:alpha val="43137"/>
                    </a:srgbClr>
                  </a:outerShdw>
                </a:effectLst>
                <a:uLnTx/>
                <a:uFillTx/>
                <a:latin typeface="VNI-Times" pitchFamily="2" charset="0"/>
                <a:ea typeface="+mn-ea"/>
                <a:cs typeface="Arial" charset="0"/>
              </a:rPr>
              <a:t>2- Do the exercises </a:t>
            </a:r>
            <a:r>
              <a:rPr kumimoji="0" lang="en-US" altLang="vi-VN" sz="3600" b="1" i="0" u="none" strike="noStrike" kern="1200" cap="none" spc="0" normalizeH="0" baseline="0" noProof="0" dirty="0" smtClean="0">
                <a:ln>
                  <a:noFill/>
                </a:ln>
                <a:effectLst>
                  <a:outerShdw blurRad="38100" dist="38100" dir="2700000" algn="tl">
                    <a:srgbClr val="000000">
                      <a:alpha val="43137"/>
                    </a:srgbClr>
                  </a:outerShdw>
                </a:effectLst>
                <a:uLnTx/>
                <a:uFillTx/>
                <a:latin typeface="VNI-Times" pitchFamily="2" charset="0"/>
                <a:ea typeface="+mn-ea"/>
                <a:cs typeface="Arial" charset="0"/>
              </a:rPr>
              <a:t>(</a:t>
            </a:r>
            <a:r>
              <a:rPr kumimoji="0" lang="en-US" altLang="vi-VN" sz="3600" b="1" i="0" u="none" strike="noStrike" kern="1200" cap="none" spc="0" normalizeH="0" baseline="0" noProof="0" dirty="0">
                <a:ln>
                  <a:noFill/>
                </a:ln>
                <a:effectLst>
                  <a:outerShdw blurRad="38100" dist="38100" dir="2700000" algn="tl">
                    <a:srgbClr val="000000">
                      <a:alpha val="43137"/>
                    </a:srgbClr>
                  </a:outerShdw>
                </a:effectLst>
                <a:uLnTx/>
                <a:uFillTx/>
                <a:latin typeface="VNI-Times" pitchFamily="2" charset="0"/>
                <a:ea typeface="+mn-ea"/>
                <a:cs typeface="Arial" charset="0"/>
              </a:rPr>
              <a:t>Workbook)</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vi-VN" sz="3600" b="1" i="0" u="none" strike="noStrike" kern="1200" cap="none" spc="0" normalizeH="0" baseline="0" noProof="0" smtClean="0">
                <a:ln>
                  <a:noFill/>
                </a:ln>
                <a:effectLst>
                  <a:outerShdw blurRad="38100" dist="38100" dir="2700000" algn="tl">
                    <a:srgbClr val="000000">
                      <a:alpha val="43137"/>
                    </a:srgbClr>
                  </a:outerShdw>
                </a:effectLst>
                <a:uLnTx/>
                <a:uFillTx/>
                <a:latin typeface="VNI-Times" pitchFamily="2" charset="0"/>
                <a:ea typeface="+mn-ea"/>
                <a:cs typeface="Arial" charset="0"/>
              </a:rPr>
              <a:t>3- </a:t>
            </a:r>
            <a:r>
              <a:rPr kumimoji="0" lang="en-US" altLang="vi-VN" sz="3600" b="1" i="0" u="none" strike="noStrike" kern="1200" cap="none" spc="0" normalizeH="0" baseline="0" noProof="0" dirty="0">
                <a:ln>
                  <a:noFill/>
                </a:ln>
                <a:effectLst>
                  <a:outerShdw blurRad="38100" dist="38100" dir="2700000" algn="tl">
                    <a:srgbClr val="000000">
                      <a:alpha val="43137"/>
                    </a:srgbClr>
                  </a:outerShdw>
                </a:effectLst>
                <a:uLnTx/>
                <a:uFillTx/>
                <a:latin typeface="VNI-Times" pitchFamily="2" charset="0"/>
                <a:ea typeface="+mn-ea"/>
                <a:cs typeface="Arial" charset="0"/>
              </a:rPr>
              <a:t>Prepare </a:t>
            </a:r>
            <a:r>
              <a:rPr kumimoji="0" lang="en-US" altLang="vi-VN" sz="3600" b="1" i="0" u="none" strike="noStrike" kern="1200" cap="none" spc="0" normalizeH="0" baseline="0" noProof="0" dirty="0" smtClean="0">
                <a:ln>
                  <a:noFill/>
                </a:ln>
                <a:effectLst>
                  <a:outerShdw blurRad="38100" dist="38100" dir="2700000" algn="tl">
                    <a:srgbClr val="000000">
                      <a:alpha val="43137"/>
                    </a:srgbClr>
                  </a:outerShdw>
                </a:effectLst>
                <a:uLnTx/>
                <a:uFillTx/>
                <a:latin typeface="VNI-Times" pitchFamily="2" charset="0"/>
                <a:ea typeface="+mn-ea"/>
                <a:cs typeface="Arial" charset="0"/>
              </a:rPr>
              <a:t>for </a:t>
            </a:r>
            <a:r>
              <a:rPr kumimoji="0" lang="en-US" altLang="vi-VN" sz="3600" b="1" i="0" u="none" strike="noStrike" kern="1200" cap="none" spc="0" normalizeH="0" baseline="0" noProof="0" smtClean="0">
                <a:ln>
                  <a:noFill/>
                </a:ln>
                <a:effectLst>
                  <a:outerShdw blurRad="38100" dist="38100" dir="2700000" algn="tl">
                    <a:srgbClr val="000000">
                      <a:alpha val="43137"/>
                    </a:srgbClr>
                  </a:outerShdw>
                </a:effectLst>
                <a:uLnTx/>
                <a:uFillTx/>
                <a:latin typeface="VNI-Times" pitchFamily="2" charset="0"/>
                <a:ea typeface="+mn-ea"/>
                <a:cs typeface="Arial" charset="0"/>
              </a:rPr>
              <a:t>the final </a:t>
            </a:r>
            <a:r>
              <a:rPr kumimoji="0" lang="en-US" altLang="vi-VN" sz="3600" b="1" i="0" u="none" strike="noStrike" kern="1200" cap="none" spc="0" normalizeH="0" baseline="0" noProof="0" dirty="0" smtClean="0">
                <a:ln>
                  <a:noFill/>
                </a:ln>
                <a:effectLst>
                  <a:outerShdw blurRad="38100" dist="38100" dir="2700000" algn="tl">
                    <a:srgbClr val="000000">
                      <a:alpha val="43137"/>
                    </a:srgbClr>
                  </a:outerShdw>
                </a:effectLst>
                <a:uLnTx/>
                <a:uFillTx/>
                <a:latin typeface="VNI-Times" pitchFamily="2" charset="0"/>
                <a:ea typeface="+mn-ea"/>
                <a:cs typeface="Arial" charset="0"/>
              </a:rPr>
              <a:t>test</a:t>
            </a:r>
            <a:endParaRPr kumimoji="0" lang="en-US" altLang="vi-VN" sz="3600" b="1" i="0" u="none" strike="noStrike" kern="1200" cap="none" spc="0" normalizeH="0" baseline="0" noProof="0" dirty="0">
              <a:ln>
                <a:noFill/>
              </a:ln>
              <a:effectLst>
                <a:outerShdw blurRad="38100" dist="38100" dir="2700000" algn="tl">
                  <a:srgbClr val="000000">
                    <a:alpha val="43137"/>
                  </a:srgbClr>
                </a:outerShdw>
              </a:effectLst>
              <a:uLnTx/>
              <a:uFillTx/>
              <a:latin typeface="VNI-Times" pitchFamily="2" charset="0"/>
              <a:ea typeface="+mn-ea"/>
              <a:cs typeface="Arial" charset="0"/>
            </a:endParaRPr>
          </a:p>
        </p:txBody>
      </p:sp>
    </p:spTree>
    <p:extLst>
      <p:ext uri="{BB962C8B-B14F-4D97-AF65-F5344CB8AC3E}">
        <p14:creationId xmlns:p14="http://schemas.microsoft.com/office/powerpoint/2010/main" val="40644512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8" presetClass="emph" presetSubtype="0" repeatCount="indefinite" fill="hold" grpId="0" nodeType="afterEffect">
                                  <p:stCondLst>
                                    <p:cond delay="0"/>
                                  </p:stCondLst>
                                  <p:childTnLst>
                                    <p:animRot by="21600000">
                                      <p:cBhvr>
                                        <p:cTn id="6" dur="2000" fill="hold"/>
                                        <p:tgtEl>
                                          <p:spTgt spid="1710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171013"/>
                </p:tgtEl>
              </p:cMediaNode>
            </p:video>
          </p:childTnLst>
        </p:cTn>
      </p:par>
    </p:tnLst>
    <p:bldLst>
      <p:bldP spid="1710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sz="quarter"/>
          </p:nvPr>
        </p:nvSpPr>
        <p:spPr/>
        <p:txBody>
          <a:bodyPr/>
          <a:lstStyle/>
          <a:p>
            <a:endParaRPr lang="en-US"/>
          </a:p>
        </p:txBody>
      </p:sp>
      <p:pic>
        <p:nvPicPr>
          <p:cNvPr id="8" name="Content Placeholder 7"/>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4" name="Content Placeholder 3"/>
          <p:cNvSpPr>
            <a:spLocks noGrp="1"/>
          </p:cNvSpPr>
          <p:nvPr>
            <p:ph sz="quarter" idx="2"/>
          </p:nvPr>
        </p:nvSpPr>
        <p:spPr/>
        <p:txBody>
          <a:bodyPr/>
          <a:lstStyle/>
          <a:p>
            <a:endParaRPr lang="en-US"/>
          </a:p>
        </p:txBody>
      </p:sp>
      <p:sp>
        <p:nvSpPr>
          <p:cNvPr id="5" name="Content Placeholder 4"/>
          <p:cNvSpPr>
            <a:spLocks noGrp="1"/>
          </p:cNvSpPr>
          <p:nvPr>
            <p:ph sz="quarter" idx="3"/>
          </p:nvPr>
        </p:nvSpPr>
        <p:spPr/>
        <p:txBody>
          <a:bodyPr/>
          <a:lstStyle/>
          <a:p>
            <a:endParaRPr lang="en-US"/>
          </a:p>
        </p:txBody>
      </p:sp>
      <p:sp>
        <p:nvSpPr>
          <p:cNvPr id="6" name="Content Placeholder 5"/>
          <p:cNvSpPr>
            <a:spLocks noGrp="1"/>
          </p:cNvSpPr>
          <p:nvPr>
            <p:ph sz="quarter" idx="4"/>
          </p:nvPr>
        </p:nvSpPr>
        <p:spPr/>
        <p:txBody>
          <a:bodyPr/>
          <a:lstStyle/>
          <a:p>
            <a:endParaRPr lang="en-US"/>
          </a:p>
        </p:txBody>
      </p:sp>
      <p:sp>
        <p:nvSpPr>
          <p:cNvPr id="7" name="Footer Placeholder 6"/>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prstClr val="black">
                    <a:tint val="75000"/>
                  </a:prstClr>
                </a:solidFill>
                <a:effectLst/>
                <a:uLnTx/>
                <a:uFillTx/>
                <a:latin typeface="Tw Cen MT" panose="020B0602020104020603"/>
                <a:ea typeface="+mn-ea"/>
                <a:cs typeface="+mn-cs"/>
              </a:rPr>
              <a:t>thuha7267bmt@gmail.com</a:t>
            </a:r>
            <a:endParaRPr kumimoji="0" lang="en-US" sz="1000" b="0" i="0" u="none" strike="noStrike" kern="1200" cap="none" spc="0" normalizeH="0" baseline="0" noProof="0">
              <a:ln>
                <a:noFill/>
              </a:ln>
              <a:solidFill>
                <a:prstClr val="black">
                  <a:tint val="75000"/>
                </a:prst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20191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TextBox 4"/>
          <p:cNvSpPr txBox="1"/>
          <p:nvPr/>
        </p:nvSpPr>
        <p:spPr>
          <a:xfrm>
            <a:off x="1295400" y="2181761"/>
            <a:ext cx="6781800" cy="1323439"/>
          </a:xfrm>
          <a:prstGeom prst="rect">
            <a:avLst/>
          </a:prstGeom>
          <a:noFill/>
        </p:spPr>
        <p:txBody>
          <a:bodyPr wrap="square" rtlCol="0">
            <a:spAutoFit/>
          </a:bodyPr>
          <a:lstStyle/>
          <a:p>
            <a:pPr algn="ctr"/>
            <a:r>
              <a:rPr lang="en-US" sz="4000" b="1" dirty="0" smtClean="0">
                <a:solidFill>
                  <a:srgbClr val="FFC000"/>
                </a:solidFill>
              </a:rPr>
              <a:t>PERIOD </a:t>
            </a:r>
            <a:r>
              <a:rPr lang="en-US" sz="4000" b="1" dirty="0" smtClean="0">
                <a:solidFill>
                  <a:srgbClr val="FFC000"/>
                </a:solidFill>
              </a:rPr>
              <a:t>99</a:t>
            </a:r>
            <a:endParaRPr lang="en-US" sz="4000" b="1" dirty="0" smtClean="0">
              <a:solidFill>
                <a:srgbClr val="FFC000"/>
              </a:solidFill>
            </a:endParaRPr>
          </a:p>
          <a:p>
            <a:pPr algn="ctr"/>
            <a:r>
              <a:rPr lang="en-US" sz="4000" b="1" dirty="0" smtClean="0">
                <a:solidFill>
                  <a:srgbClr val="FFC000"/>
                </a:solidFill>
              </a:rPr>
              <a:t>REVISION </a:t>
            </a:r>
            <a:r>
              <a:rPr lang="en-US" sz="4000" b="1" dirty="0" smtClean="0">
                <a:solidFill>
                  <a:srgbClr val="FFC000"/>
                </a:solidFill>
              </a:rPr>
              <a:t>3</a:t>
            </a:r>
            <a:endParaRPr lang="en-US" sz="4000" b="1" dirty="0">
              <a:solidFill>
                <a:srgbClr val="FFC000"/>
              </a:solidFill>
            </a:endParaRPr>
          </a:p>
        </p:txBody>
      </p:sp>
    </p:spTree>
    <p:extLst>
      <p:ext uri="{BB962C8B-B14F-4D97-AF65-F5344CB8AC3E}">
        <p14:creationId xmlns:p14="http://schemas.microsoft.com/office/powerpoint/2010/main" val="3918269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878" y="-76200"/>
            <a:ext cx="12192000" cy="6858000"/>
          </a:xfrm>
        </p:spPr>
      </p:pic>
      <p:sp>
        <p:nvSpPr>
          <p:cNvPr id="3" name="TextBox 2"/>
          <p:cNvSpPr txBox="1"/>
          <p:nvPr/>
        </p:nvSpPr>
        <p:spPr>
          <a:xfrm>
            <a:off x="152400" y="-76200"/>
            <a:ext cx="11811000" cy="7417415"/>
          </a:xfrm>
          <a:prstGeom prst="rect">
            <a:avLst/>
          </a:prstGeom>
          <a:noFill/>
        </p:spPr>
        <p:txBody>
          <a:bodyPr wrap="square" rtlCol="0">
            <a:spAutoFit/>
          </a:bodyPr>
          <a:lstStyle/>
          <a:p>
            <a:r>
              <a:rPr lang="en-US" sz="2800" b="1" i="1" dirty="0"/>
              <a:t>Choose the letter A, B, C or D to indicate the word whose underlined part differs from the other three in pronunciation in each of the following questions.</a:t>
            </a:r>
            <a:endParaRPr lang="en-US" sz="2800" dirty="0"/>
          </a:p>
          <a:p>
            <a:r>
              <a:rPr lang="en-US" sz="2800" b="1" dirty="0"/>
              <a:t>Question</a:t>
            </a:r>
            <a:r>
              <a:rPr lang="en-US" sz="2800" dirty="0"/>
              <a:t> </a:t>
            </a:r>
            <a:r>
              <a:rPr lang="en-US" sz="2800" b="1" dirty="0"/>
              <a:t>1</a:t>
            </a:r>
            <a:r>
              <a:rPr lang="en-US" sz="2800" dirty="0"/>
              <a:t>. A. s</a:t>
            </a:r>
            <a:r>
              <a:rPr lang="en-US" sz="2800" u="sng" dirty="0"/>
              <a:t>ch</a:t>
            </a:r>
            <a:r>
              <a:rPr lang="en-US" sz="2800" dirty="0"/>
              <a:t>ool        B. </a:t>
            </a:r>
            <a:r>
              <a:rPr lang="en-US" sz="2800" u="sng" dirty="0"/>
              <a:t>ch</a:t>
            </a:r>
            <a:r>
              <a:rPr lang="en-US" sz="2800" dirty="0"/>
              <a:t>olera         C. </a:t>
            </a:r>
            <a:r>
              <a:rPr lang="en-US" sz="2800" u="sng" dirty="0"/>
              <a:t>ch</a:t>
            </a:r>
            <a:r>
              <a:rPr lang="en-US" sz="2800" dirty="0"/>
              <a:t>emistry         </a:t>
            </a:r>
            <a:r>
              <a:rPr lang="en-US" sz="2800" b="1" dirty="0"/>
              <a:t>D. ma</a:t>
            </a:r>
            <a:r>
              <a:rPr lang="en-US" sz="2800" b="1" u="sng" dirty="0"/>
              <a:t>ch</a:t>
            </a:r>
            <a:r>
              <a:rPr lang="en-US" sz="2800" b="1" dirty="0"/>
              <a:t>ine</a:t>
            </a:r>
            <a:endParaRPr lang="en-US" sz="2800" dirty="0"/>
          </a:p>
          <a:p>
            <a:r>
              <a:rPr lang="en-US" sz="2800" b="1" dirty="0"/>
              <a:t>Question</a:t>
            </a:r>
            <a:r>
              <a:rPr lang="en-US" sz="2800" dirty="0"/>
              <a:t> </a:t>
            </a:r>
            <a:r>
              <a:rPr lang="en-US" sz="2800" b="1" dirty="0"/>
              <a:t>2</a:t>
            </a:r>
            <a:r>
              <a:rPr lang="en-US" sz="2800" dirty="0"/>
              <a:t>. </a:t>
            </a:r>
            <a:r>
              <a:rPr lang="en-US" sz="2800" b="1" dirty="0"/>
              <a:t>A. p</a:t>
            </a:r>
            <a:r>
              <a:rPr lang="en-US" sz="2800" b="1" u="sng" dirty="0"/>
              <a:t>o</a:t>
            </a:r>
            <a:r>
              <a:rPr lang="en-US" sz="2800" b="1" dirty="0"/>
              <a:t>rk</a:t>
            </a:r>
            <a:r>
              <a:rPr lang="en-US" sz="2800" dirty="0"/>
              <a:t>           B. l</a:t>
            </a:r>
            <a:r>
              <a:rPr lang="en-US" sz="2800" u="sng" dirty="0"/>
              <a:t>o</a:t>
            </a:r>
            <a:r>
              <a:rPr lang="en-US" sz="2800" dirty="0"/>
              <a:t>ss       	   C. ch</a:t>
            </a:r>
            <a:r>
              <a:rPr lang="en-US" sz="2800" u="sng" dirty="0"/>
              <a:t>o</a:t>
            </a:r>
            <a:r>
              <a:rPr lang="en-US" sz="2800" dirty="0"/>
              <a:t>lera             D. f</a:t>
            </a:r>
            <a:r>
              <a:rPr lang="en-US" sz="2800" u="sng" dirty="0"/>
              <a:t>o</a:t>
            </a:r>
            <a:r>
              <a:rPr lang="en-US" sz="2800" dirty="0"/>
              <a:t>x</a:t>
            </a:r>
          </a:p>
          <a:p>
            <a:r>
              <a:rPr lang="en-US" sz="2800" b="1" dirty="0"/>
              <a:t>Question</a:t>
            </a:r>
            <a:r>
              <a:rPr lang="en-US" sz="2800" dirty="0"/>
              <a:t> </a:t>
            </a:r>
            <a:r>
              <a:rPr lang="en-US" sz="2800" b="1" dirty="0"/>
              <a:t>3.</a:t>
            </a:r>
            <a:r>
              <a:rPr lang="en-US" sz="2800" dirty="0"/>
              <a:t> A. </a:t>
            </a:r>
            <a:r>
              <a:rPr lang="en-US" sz="2800" u="sng" dirty="0"/>
              <a:t>ea</a:t>
            </a:r>
            <a:r>
              <a:rPr lang="en-US" sz="2800" dirty="0"/>
              <a:t>rplug       B. h</a:t>
            </a:r>
            <a:r>
              <a:rPr lang="en-US" sz="2800" u="sng" dirty="0"/>
              <a:t>ea</a:t>
            </a:r>
            <a:r>
              <a:rPr lang="en-US" sz="2800" dirty="0"/>
              <a:t>r              </a:t>
            </a:r>
            <a:r>
              <a:rPr lang="en-US" sz="2800" b="1" dirty="0"/>
              <a:t>C. p</a:t>
            </a:r>
            <a:r>
              <a:rPr lang="en-US" sz="2800" b="1" u="sng" dirty="0"/>
              <a:t>ea</a:t>
            </a:r>
            <a:r>
              <a:rPr lang="en-US" sz="2800" b="1" dirty="0"/>
              <a:t>r</a:t>
            </a:r>
            <a:r>
              <a:rPr lang="en-US" sz="2800" dirty="0"/>
              <a:t>       	          D. cl</a:t>
            </a:r>
            <a:r>
              <a:rPr lang="en-US" sz="2800" u="sng" dirty="0"/>
              <a:t>ea</a:t>
            </a:r>
            <a:r>
              <a:rPr lang="en-US" sz="2800" dirty="0"/>
              <a:t>r</a:t>
            </a:r>
          </a:p>
          <a:p>
            <a:r>
              <a:rPr lang="en-US" sz="2800" b="1" dirty="0"/>
              <a:t>Question</a:t>
            </a:r>
            <a:r>
              <a:rPr lang="en-US" sz="2800" dirty="0"/>
              <a:t> </a:t>
            </a:r>
            <a:r>
              <a:rPr lang="en-US" sz="2800" b="1" dirty="0"/>
              <a:t>4.</a:t>
            </a:r>
            <a:r>
              <a:rPr lang="en-US" sz="2800" dirty="0"/>
              <a:t> A. par</a:t>
            </a:r>
            <a:r>
              <a:rPr lang="en-US" sz="2800" u="sng" dirty="0"/>
              <a:t>a</a:t>
            </a:r>
            <a:r>
              <a:rPr lang="en-US" sz="2800" dirty="0"/>
              <a:t>de        B. st</a:t>
            </a:r>
            <a:r>
              <a:rPr lang="en-US" sz="2800" u="sng" dirty="0"/>
              <a:t>a</a:t>
            </a:r>
            <a:r>
              <a:rPr lang="en-US" sz="2800" dirty="0"/>
              <a:t>te              C. st</a:t>
            </a:r>
            <a:r>
              <a:rPr lang="en-US" sz="2800" u="sng" dirty="0"/>
              <a:t>a</a:t>
            </a:r>
            <a:r>
              <a:rPr lang="en-US" sz="2800" dirty="0"/>
              <a:t>tion             </a:t>
            </a:r>
            <a:r>
              <a:rPr lang="en-US" sz="2800" b="1" dirty="0"/>
              <a:t>D. koal</a:t>
            </a:r>
            <a:r>
              <a:rPr lang="en-US" sz="2800" b="1" u="sng" dirty="0"/>
              <a:t>a</a:t>
            </a:r>
            <a:endParaRPr lang="en-US" sz="2800" dirty="0"/>
          </a:p>
          <a:p>
            <a:r>
              <a:rPr lang="en-US" sz="2800" b="1" dirty="0"/>
              <a:t>Question</a:t>
            </a:r>
            <a:r>
              <a:rPr lang="en-US" sz="2800" dirty="0"/>
              <a:t> </a:t>
            </a:r>
            <a:r>
              <a:rPr lang="en-US" sz="2800" b="1" dirty="0"/>
              <a:t>5</a:t>
            </a:r>
            <a:r>
              <a:rPr lang="en-US" sz="2800" dirty="0"/>
              <a:t>. </a:t>
            </a:r>
            <a:r>
              <a:rPr lang="en-US" sz="2800" b="1" dirty="0"/>
              <a:t>A. b</a:t>
            </a:r>
            <a:r>
              <a:rPr lang="en-US" sz="2800" b="1" u="sng" dirty="0"/>
              <a:t>u</a:t>
            </a:r>
            <a:r>
              <a:rPr lang="en-US" sz="2800" b="1" dirty="0"/>
              <a:t>ry</a:t>
            </a:r>
            <a:r>
              <a:rPr lang="en-US" sz="2800" dirty="0"/>
              <a:t>       	B. evac</a:t>
            </a:r>
            <a:r>
              <a:rPr lang="en-US" sz="2800" u="sng" dirty="0"/>
              <a:t>u</a:t>
            </a:r>
            <a:r>
              <a:rPr lang="en-US" sz="2800" dirty="0"/>
              <a:t>ate       C. resc</a:t>
            </a:r>
            <a:r>
              <a:rPr lang="en-US" sz="2800" u="sng" dirty="0"/>
              <a:t>u</a:t>
            </a:r>
            <a:r>
              <a:rPr lang="en-US" sz="2800" dirty="0"/>
              <a:t>e              D. m</a:t>
            </a:r>
            <a:r>
              <a:rPr lang="en-US" sz="2800" u="sng" dirty="0"/>
              <a:t>u</a:t>
            </a:r>
            <a:r>
              <a:rPr lang="en-US" sz="2800" dirty="0"/>
              <a:t>sic</a:t>
            </a:r>
          </a:p>
          <a:p>
            <a:r>
              <a:rPr lang="en-US" sz="2800" b="1" i="1" dirty="0"/>
              <a:t>Choose the letter A, B, C or D to indicate the word that differs from the other three in the position of primary stress in each of the following questions.</a:t>
            </a:r>
            <a:endParaRPr lang="en-US" sz="2800" dirty="0"/>
          </a:p>
          <a:p>
            <a:r>
              <a:rPr lang="en-US" sz="2800" b="1" dirty="0"/>
              <a:t>Question</a:t>
            </a:r>
            <a:r>
              <a:rPr lang="en-US" sz="2800" dirty="0"/>
              <a:t> </a:t>
            </a:r>
            <a:r>
              <a:rPr lang="en-US" sz="2800" b="1" dirty="0"/>
              <a:t>6</a:t>
            </a:r>
            <a:r>
              <a:rPr lang="en-US" sz="2800" dirty="0"/>
              <a:t>. </a:t>
            </a:r>
            <a:r>
              <a:rPr lang="en-US" sz="2800" b="1" dirty="0"/>
              <a:t>A. coffee</a:t>
            </a:r>
            <a:r>
              <a:rPr lang="en-US" sz="2800" dirty="0"/>
              <a:t>           B. rupee             C. trainee             D. agree</a:t>
            </a:r>
          </a:p>
          <a:p>
            <a:r>
              <a:rPr lang="en-US" sz="2800" b="1" dirty="0"/>
              <a:t>Question</a:t>
            </a:r>
            <a:r>
              <a:rPr lang="en-US" sz="2800" dirty="0"/>
              <a:t> </a:t>
            </a:r>
            <a:r>
              <a:rPr lang="en-US" sz="2800" b="1" dirty="0"/>
              <a:t>7</a:t>
            </a:r>
            <a:r>
              <a:rPr lang="en-US" sz="2800" dirty="0"/>
              <a:t>. A. Maltese        </a:t>
            </a:r>
            <a:r>
              <a:rPr lang="en-US" sz="2800" b="1" dirty="0"/>
              <a:t>B. festive</a:t>
            </a:r>
            <a:r>
              <a:rPr lang="en-US" sz="2800" dirty="0"/>
              <a:t>           C. degree             D. unique</a:t>
            </a:r>
          </a:p>
          <a:p>
            <a:r>
              <a:rPr lang="en-US" sz="2800" b="1" dirty="0"/>
              <a:t>Question</a:t>
            </a:r>
            <a:r>
              <a:rPr lang="en-US" sz="2800" dirty="0"/>
              <a:t> </a:t>
            </a:r>
            <a:r>
              <a:rPr lang="en-US" sz="2800" b="1" dirty="0"/>
              <a:t>8</a:t>
            </a:r>
            <a:r>
              <a:rPr lang="en-US" sz="2800" dirty="0"/>
              <a:t> </a:t>
            </a:r>
            <a:r>
              <a:rPr lang="en-US" sz="2800" b="1" dirty="0"/>
              <a:t>A. scientific</a:t>
            </a:r>
            <a:r>
              <a:rPr lang="en-US" sz="2800" dirty="0"/>
              <a:t>      B. dramatic        C. athletic          D. domestic</a:t>
            </a:r>
          </a:p>
          <a:p>
            <a:r>
              <a:rPr lang="en-US" sz="2800" b="1" dirty="0"/>
              <a:t>Question</a:t>
            </a:r>
            <a:r>
              <a:rPr lang="en-US" sz="2800" dirty="0"/>
              <a:t> </a:t>
            </a:r>
            <a:r>
              <a:rPr lang="en-US" sz="2800" b="1" dirty="0"/>
              <a:t>9</a:t>
            </a:r>
            <a:r>
              <a:rPr lang="en-US" sz="2800" dirty="0"/>
              <a:t>. A. national        B. chemical        C. medical           </a:t>
            </a:r>
            <a:r>
              <a:rPr lang="en-US" sz="2800" b="1" dirty="0"/>
              <a:t>D. informal</a:t>
            </a:r>
            <a:endParaRPr lang="en-US" sz="2800" dirty="0"/>
          </a:p>
          <a:p>
            <a:r>
              <a:rPr lang="en-US" sz="2800" b="1" dirty="0"/>
              <a:t>Question</a:t>
            </a:r>
            <a:r>
              <a:rPr lang="en-US" sz="2800" dirty="0"/>
              <a:t> </a:t>
            </a:r>
            <a:r>
              <a:rPr lang="en-US" sz="2800" b="1" dirty="0"/>
              <a:t>10.</a:t>
            </a:r>
            <a:r>
              <a:rPr lang="en-US" sz="2800" dirty="0"/>
              <a:t> A. physiography   </a:t>
            </a:r>
            <a:r>
              <a:rPr lang="en-US" sz="2800" b="1" dirty="0"/>
              <a:t>B. alternatively</a:t>
            </a:r>
            <a:r>
              <a:rPr lang="en-US" sz="2800" dirty="0"/>
              <a:t>    C. criminology       D. unsuccessfully.</a:t>
            </a:r>
          </a:p>
          <a:p>
            <a:endParaRPr lang="en-US" sz="2800" dirty="0"/>
          </a:p>
        </p:txBody>
      </p:sp>
    </p:spTree>
    <p:extLst>
      <p:ext uri="{BB962C8B-B14F-4D97-AF65-F5344CB8AC3E}">
        <p14:creationId xmlns:p14="http://schemas.microsoft.com/office/powerpoint/2010/main" val="1708791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3" name="TextBox 2"/>
          <p:cNvSpPr txBox="1"/>
          <p:nvPr/>
        </p:nvSpPr>
        <p:spPr>
          <a:xfrm>
            <a:off x="76200" y="76200"/>
            <a:ext cx="11963400" cy="5970865"/>
          </a:xfrm>
          <a:prstGeom prst="rect">
            <a:avLst/>
          </a:prstGeom>
          <a:noFill/>
        </p:spPr>
        <p:txBody>
          <a:bodyPr wrap="square" rtlCol="0">
            <a:spAutoFit/>
          </a:bodyPr>
          <a:lstStyle/>
          <a:p>
            <a:r>
              <a:rPr lang="vi-VN" sz="2800" b="1" i="1" dirty="0"/>
              <a:t>Mark the letter A, B, C or D on your answer sheet to indicate the underlined part that needs correction in each of the following questions.</a:t>
            </a:r>
            <a:endParaRPr lang="en-US" sz="2800" dirty="0"/>
          </a:p>
          <a:p>
            <a:r>
              <a:rPr lang="en-US" sz="2800" b="1" dirty="0"/>
              <a:t>Question 11.</a:t>
            </a:r>
            <a:r>
              <a:rPr lang="en-US" sz="2800" dirty="0"/>
              <a:t> If I </a:t>
            </a:r>
            <a:r>
              <a:rPr lang="en-US" sz="2800" u="sng" dirty="0"/>
              <a:t>was</a:t>
            </a:r>
            <a:r>
              <a:rPr lang="en-US" sz="2800" dirty="0"/>
              <a:t> you, I </a:t>
            </a:r>
            <a:r>
              <a:rPr lang="en-US" sz="2800" u="sng" dirty="0"/>
              <a:t>would</a:t>
            </a:r>
            <a:r>
              <a:rPr lang="en-US" sz="2800" dirty="0"/>
              <a:t> try </a:t>
            </a:r>
            <a:r>
              <a:rPr lang="en-US" sz="2800" u="sng" dirty="0"/>
              <a:t>to</a:t>
            </a:r>
            <a:r>
              <a:rPr lang="en-US" sz="2800" dirty="0"/>
              <a:t> help </a:t>
            </a:r>
            <a:r>
              <a:rPr lang="en-US" sz="2800" u="sng" dirty="0"/>
              <a:t>the</a:t>
            </a:r>
            <a:r>
              <a:rPr lang="en-US" sz="2800" dirty="0"/>
              <a:t> poor.</a:t>
            </a:r>
          </a:p>
          <a:p>
            <a:r>
              <a:rPr lang="en-US" sz="2800" dirty="0"/>
              <a:t>                            </a:t>
            </a:r>
            <a:r>
              <a:rPr lang="en-US" sz="2800" b="1" dirty="0"/>
              <a:t>A</a:t>
            </a:r>
            <a:r>
              <a:rPr lang="en-US" sz="2800" dirty="0"/>
              <a:t>                B           C          D</a:t>
            </a:r>
          </a:p>
          <a:p>
            <a:r>
              <a:rPr lang="en-US" sz="2800" b="1" dirty="0"/>
              <a:t>Question 12.</a:t>
            </a:r>
            <a:r>
              <a:rPr lang="en-US" sz="2800" dirty="0"/>
              <a:t> </a:t>
            </a:r>
            <a:r>
              <a:rPr lang="vi-VN" sz="2800" dirty="0"/>
              <a:t>People </a:t>
            </a:r>
            <a:r>
              <a:rPr lang="vi-VN" sz="2800" u="sng" dirty="0"/>
              <a:t>left</a:t>
            </a:r>
            <a:r>
              <a:rPr lang="vi-VN" sz="2800" dirty="0"/>
              <a:t> homeless </a:t>
            </a:r>
            <a:r>
              <a:rPr lang="vi-VN" sz="2800" u="sng" dirty="0"/>
              <a:t>has</a:t>
            </a:r>
            <a:r>
              <a:rPr lang="vi-VN" sz="2800" dirty="0"/>
              <a:t> been </a:t>
            </a:r>
            <a:r>
              <a:rPr lang="vi-VN" sz="2800" u="sng" dirty="0"/>
              <a:t>taken</a:t>
            </a:r>
            <a:r>
              <a:rPr lang="vi-VN" sz="2800" dirty="0"/>
              <a:t> to safe </a:t>
            </a:r>
            <a:r>
              <a:rPr lang="vi-VN" sz="2800" u="sng" dirty="0"/>
              <a:t>areas</a:t>
            </a:r>
            <a:endParaRPr lang="en-US" sz="2800" dirty="0"/>
          </a:p>
          <a:p>
            <a:r>
              <a:rPr lang="en-US" sz="2800" dirty="0"/>
              <a:t>                                   A                    </a:t>
            </a:r>
            <a:r>
              <a:rPr lang="en-US" sz="2800" b="1" dirty="0"/>
              <a:t>B.</a:t>
            </a:r>
            <a:r>
              <a:rPr lang="en-US" sz="2800" dirty="0"/>
              <a:t>             C                  D</a:t>
            </a:r>
          </a:p>
          <a:p>
            <a:r>
              <a:rPr lang="en-US" sz="2800" b="1" dirty="0"/>
              <a:t>Question 13. </a:t>
            </a:r>
            <a:r>
              <a:rPr lang="en-US" sz="2800" u="sng" dirty="0"/>
              <a:t>My</a:t>
            </a:r>
            <a:r>
              <a:rPr lang="en-US" sz="2800" dirty="0"/>
              <a:t> birthday </a:t>
            </a:r>
            <a:r>
              <a:rPr lang="en-US" sz="2800" u="sng" dirty="0"/>
              <a:t>is</a:t>
            </a:r>
            <a:r>
              <a:rPr lang="en-US" sz="2800" dirty="0"/>
              <a:t> </a:t>
            </a:r>
            <a:r>
              <a:rPr lang="en-US" sz="2800" u="sng" dirty="0"/>
              <a:t>in</a:t>
            </a:r>
            <a:r>
              <a:rPr lang="en-US" sz="2800" dirty="0"/>
              <a:t> July 8</a:t>
            </a:r>
            <a:r>
              <a:rPr lang="en-US" sz="2800" baseline="30000" dirty="0"/>
              <a:t>th</a:t>
            </a:r>
            <a:r>
              <a:rPr lang="en-US" sz="2800" dirty="0"/>
              <a:t> 1975. I like it </a:t>
            </a:r>
            <a:r>
              <a:rPr lang="en-US" sz="2800" u="sng" dirty="0"/>
              <a:t>very much</a:t>
            </a:r>
            <a:r>
              <a:rPr lang="en-US" sz="2800" dirty="0"/>
              <a:t>.</a:t>
            </a:r>
          </a:p>
          <a:p>
            <a:r>
              <a:rPr lang="en-US" sz="2800" dirty="0"/>
              <a:t>                            A                     B  </a:t>
            </a:r>
            <a:r>
              <a:rPr lang="en-US" sz="2800" b="1" dirty="0"/>
              <a:t>C</a:t>
            </a:r>
            <a:r>
              <a:rPr lang="en-US" sz="2800" dirty="0"/>
              <a:t>                                                   D</a:t>
            </a:r>
          </a:p>
          <a:p>
            <a:r>
              <a:rPr lang="en-US" sz="2800" b="1" dirty="0"/>
              <a:t>Question 14. </a:t>
            </a:r>
            <a:r>
              <a:rPr lang="en-US" sz="2800" u="sng" dirty="0"/>
              <a:t>Having</a:t>
            </a:r>
            <a:r>
              <a:rPr lang="en-US" sz="2800" dirty="0"/>
              <a:t> leisure activities </a:t>
            </a:r>
            <a:r>
              <a:rPr lang="en-US" sz="2800" u="sng" dirty="0"/>
              <a:t>are</a:t>
            </a:r>
            <a:r>
              <a:rPr lang="en-US" sz="2800" dirty="0"/>
              <a:t> truly important </a:t>
            </a:r>
            <a:r>
              <a:rPr lang="en-US" sz="2800" u="sng" dirty="0"/>
              <a:t>to </a:t>
            </a:r>
            <a:r>
              <a:rPr lang="en-US" sz="2800" dirty="0"/>
              <a:t> the </a:t>
            </a:r>
            <a:r>
              <a:rPr lang="en-US" sz="2800" u="sng" dirty="0"/>
              <a:t>elderly</a:t>
            </a:r>
            <a:r>
              <a:rPr lang="en-US" sz="2800" dirty="0"/>
              <a:t> </a:t>
            </a:r>
          </a:p>
          <a:p>
            <a:r>
              <a:rPr lang="en-US" sz="2800" b="1" dirty="0"/>
              <a:t>                           </a:t>
            </a:r>
            <a:r>
              <a:rPr lang="en-US" sz="2800" dirty="0"/>
              <a:t>A</a:t>
            </a:r>
            <a:r>
              <a:rPr lang="en-US" sz="2800" b="1" dirty="0"/>
              <a:t>                                  B                            </a:t>
            </a:r>
            <a:r>
              <a:rPr lang="en-US" sz="2800" dirty="0"/>
              <a:t>C            D</a:t>
            </a:r>
          </a:p>
          <a:p>
            <a:r>
              <a:rPr lang="en-US" sz="2800" b="1" dirty="0"/>
              <a:t>Question 15. </a:t>
            </a:r>
            <a:r>
              <a:rPr lang="en-US" sz="2800" dirty="0"/>
              <a:t>She </a:t>
            </a:r>
            <a:r>
              <a:rPr lang="en-US" sz="2800" u="sng" dirty="0"/>
              <a:t>told</a:t>
            </a:r>
            <a:r>
              <a:rPr lang="en-US" sz="2800" dirty="0"/>
              <a:t> me she </a:t>
            </a:r>
            <a:r>
              <a:rPr lang="en-US" sz="2800" u="sng" dirty="0"/>
              <a:t>has</a:t>
            </a:r>
            <a:r>
              <a:rPr lang="en-US" sz="2800" dirty="0"/>
              <a:t> gone </a:t>
            </a:r>
            <a:r>
              <a:rPr lang="en-US" sz="2800" u="sng" dirty="0"/>
              <a:t>to</a:t>
            </a:r>
            <a:r>
              <a:rPr lang="en-US" sz="2800" dirty="0"/>
              <a:t> the cinema </a:t>
            </a:r>
            <a:r>
              <a:rPr lang="en-US" sz="2800" u="sng" dirty="0"/>
              <a:t>the day</a:t>
            </a:r>
            <a:r>
              <a:rPr lang="en-US" sz="2800" dirty="0"/>
              <a:t> before</a:t>
            </a:r>
            <a:r>
              <a:rPr lang="en-US" sz="2800" b="1" dirty="0"/>
              <a:t>.</a:t>
            </a:r>
            <a:endParaRPr lang="en-US" sz="2800" dirty="0"/>
          </a:p>
          <a:p>
            <a:r>
              <a:rPr lang="en-US" sz="2800" dirty="0"/>
              <a:t>                                A</a:t>
            </a:r>
            <a:r>
              <a:rPr lang="en-US" sz="2800" b="1" dirty="0"/>
              <a:t>                B           </a:t>
            </a:r>
            <a:r>
              <a:rPr lang="en-US" sz="2800" dirty="0"/>
              <a:t>C </a:t>
            </a:r>
            <a:r>
              <a:rPr lang="en-US" sz="2800" b="1" dirty="0"/>
              <a:t>                        </a:t>
            </a:r>
            <a:r>
              <a:rPr lang="en-US" sz="2800" dirty="0"/>
              <a:t>D</a:t>
            </a:r>
          </a:p>
          <a:p>
            <a:endParaRPr lang="en-US" dirty="0"/>
          </a:p>
        </p:txBody>
      </p:sp>
    </p:spTree>
    <p:extLst>
      <p:ext uri="{BB962C8B-B14F-4D97-AF65-F5344CB8AC3E}">
        <p14:creationId xmlns:p14="http://schemas.microsoft.com/office/powerpoint/2010/main" val="2180706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3" name="TextBox 2"/>
          <p:cNvSpPr txBox="1"/>
          <p:nvPr/>
        </p:nvSpPr>
        <p:spPr>
          <a:xfrm>
            <a:off x="152400" y="76200"/>
            <a:ext cx="12039600" cy="6401753"/>
          </a:xfrm>
          <a:prstGeom prst="rect">
            <a:avLst/>
          </a:prstGeom>
          <a:noFill/>
        </p:spPr>
        <p:txBody>
          <a:bodyPr wrap="square" rtlCol="0">
            <a:spAutoFit/>
          </a:bodyPr>
          <a:lstStyle/>
          <a:p>
            <a:r>
              <a:rPr lang="vi-VN" sz="2800" b="1" i="1" dirty="0"/>
              <a:t>Choose the letter A, B, C or D to indicate the correct answer to each of the following questions.</a:t>
            </a:r>
            <a:endParaRPr lang="en-US" sz="2800" dirty="0"/>
          </a:p>
          <a:p>
            <a:r>
              <a:rPr lang="en-US" sz="2800" b="1" dirty="0"/>
              <a:t>Question 16. </a:t>
            </a:r>
            <a:r>
              <a:rPr lang="en-US" sz="2800" dirty="0"/>
              <a:t>An example of a natural disaster is a _________</a:t>
            </a:r>
          </a:p>
          <a:p>
            <a:pPr lvl="0"/>
            <a:r>
              <a:rPr lang="en-US" sz="2800" dirty="0"/>
              <a:t>snowfall             </a:t>
            </a:r>
            <a:r>
              <a:rPr lang="en-US" sz="2800" b="1" dirty="0"/>
              <a:t>B. tornado</a:t>
            </a:r>
            <a:r>
              <a:rPr lang="en-US" sz="2800" dirty="0"/>
              <a:t>	           C. thunder	          D. rainbow</a:t>
            </a:r>
          </a:p>
          <a:p>
            <a:r>
              <a:rPr lang="en-US" sz="2800" b="1" dirty="0"/>
              <a:t>Question 17.</a:t>
            </a:r>
            <a:r>
              <a:rPr lang="en-US" sz="2800" dirty="0"/>
              <a:t> A severe topical  </a:t>
            </a:r>
            <a:r>
              <a:rPr lang="vi-VN" sz="2800" dirty="0"/>
              <a:t>__________</a:t>
            </a:r>
            <a:r>
              <a:rPr lang="en-US" sz="2800" dirty="0"/>
              <a:t>  is called a typhoon.</a:t>
            </a:r>
          </a:p>
          <a:p>
            <a:pPr lvl="0"/>
            <a:r>
              <a:rPr lang="en-US" sz="2800" dirty="0"/>
              <a:t>drought 	     B. rain            C. flood 		         </a:t>
            </a:r>
            <a:r>
              <a:rPr lang="en-US" sz="2800" b="1" dirty="0"/>
              <a:t>D. storm</a:t>
            </a:r>
            <a:endParaRPr lang="en-US" sz="2800" dirty="0"/>
          </a:p>
          <a:p>
            <a:r>
              <a:rPr lang="en-US" sz="2800" b="1" dirty="0"/>
              <a:t>Question 18.</a:t>
            </a:r>
            <a:r>
              <a:rPr lang="en-US" sz="2800" dirty="0"/>
              <a:t> Dozens of </a:t>
            </a:r>
            <a:r>
              <a:rPr lang="en-US" sz="2800" dirty="0" err="1"/>
              <a:t>buildings_________when</a:t>
            </a:r>
            <a:r>
              <a:rPr lang="en-US" sz="2800" dirty="0"/>
              <a:t> an earthquake measuring 7.2 on the Richter scale hit the city.</a:t>
            </a:r>
          </a:p>
          <a:p>
            <a:r>
              <a:rPr lang="en-US" sz="2800" dirty="0"/>
              <a:t>        A. destroyed             </a:t>
            </a:r>
            <a:r>
              <a:rPr lang="en-US" sz="2800" b="1" dirty="0"/>
              <a:t>B. collapsed</a:t>
            </a:r>
            <a:r>
              <a:rPr lang="en-US" sz="2800" dirty="0"/>
              <a:t>              C. buried		D. damage</a:t>
            </a:r>
          </a:p>
          <a:p>
            <a:r>
              <a:rPr lang="en-US" sz="2800" b="1" dirty="0"/>
              <a:t>Question 19.</a:t>
            </a:r>
            <a:r>
              <a:rPr lang="en-US" sz="2800" dirty="0"/>
              <a:t> Hundreds of people were made__________ after the flood.</a:t>
            </a:r>
          </a:p>
          <a:p>
            <a:r>
              <a:rPr lang="en-US" sz="2800" dirty="0"/>
              <a:t>       	</a:t>
            </a:r>
            <a:r>
              <a:rPr lang="en-US" sz="2800" b="1" dirty="0"/>
              <a:t>A. homeless</a:t>
            </a:r>
            <a:r>
              <a:rPr lang="en-US" sz="2800" dirty="0"/>
              <a:t>	           B. helpless               C. careless                 D. endless</a:t>
            </a:r>
          </a:p>
          <a:p>
            <a:r>
              <a:rPr lang="en-US" sz="2800" b="1" dirty="0"/>
              <a:t>Question 20.</a:t>
            </a:r>
            <a:r>
              <a:rPr lang="en-US" sz="2800" dirty="0"/>
              <a:t> We can not prevent natural disasters, but we </a:t>
            </a:r>
            <a:r>
              <a:rPr lang="en-US" sz="2800" dirty="0" err="1"/>
              <a:t>can__________for</a:t>
            </a:r>
            <a:r>
              <a:rPr lang="en-US" sz="2800" dirty="0"/>
              <a:t> them.</a:t>
            </a:r>
          </a:p>
          <a:p>
            <a:r>
              <a:rPr lang="en-US" sz="2800" dirty="0"/>
              <a:t>      A. defeat  	          B. invent	          C. struggle      	</a:t>
            </a:r>
            <a:r>
              <a:rPr lang="en-US" sz="2800" b="1" dirty="0"/>
              <a:t>D. prepare</a:t>
            </a:r>
            <a:endParaRPr lang="en-US" sz="2800" dirty="0"/>
          </a:p>
          <a:p>
            <a:endParaRPr lang="en-US" dirty="0"/>
          </a:p>
        </p:txBody>
      </p:sp>
    </p:spTree>
    <p:extLst>
      <p:ext uri="{BB962C8B-B14F-4D97-AF65-F5344CB8AC3E}">
        <p14:creationId xmlns:p14="http://schemas.microsoft.com/office/powerpoint/2010/main" val="178714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3" name="TextBox 2"/>
          <p:cNvSpPr txBox="1"/>
          <p:nvPr/>
        </p:nvSpPr>
        <p:spPr>
          <a:xfrm>
            <a:off x="228600" y="76200"/>
            <a:ext cx="11963400" cy="5693866"/>
          </a:xfrm>
          <a:prstGeom prst="rect">
            <a:avLst/>
          </a:prstGeom>
          <a:noFill/>
        </p:spPr>
        <p:txBody>
          <a:bodyPr wrap="square" rtlCol="0">
            <a:spAutoFit/>
          </a:bodyPr>
          <a:lstStyle/>
          <a:p>
            <a:r>
              <a:rPr lang="en-US" sz="2800" b="1" dirty="0"/>
              <a:t>Question 21.</a:t>
            </a:r>
            <a:r>
              <a:rPr lang="en-US" sz="2800" dirty="0"/>
              <a:t> Tom: “No one was killed in the forest fire two days ago” Mary: “___________”</a:t>
            </a:r>
          </a:p>
          <a:p>
            <a:r>
              <a:rPr lang="en-US" sz="2800" dirty="0"/>
              <a:t>      A. Oh dear   	         B. That’s shocking    </a:t>
            </a:r>
            <a:r>
              <a:rPr lang="en-US" sz="2800" b="1" dirty="0"/>
              <a:t>C. That’s a relief</a:t>
            </a:r>
            <a:r>
              <a:rPr lang="en-US" sz="2800" dirty="0"/>
              <a:t>  	 D. How terrible.</a:t>
            </a:r>
          </a:p>
          <a:p>
            <a:r>
              <a:rPr lang="en-US" sz="2800" b="1" dirty="0"/>
              <a:t>Question 22. </a:t>
            </a:r>
            <a:r>
              <a:rPr lang="en-US" sz="2800" dirty="0"/>
              <a:t>Thousands of people  ____________ by natural disasters every year.</a:t>
            </a:r>
          </a:p>
          <a:p>
            <a:r>
              <a:rPr lang="en-US" sz="2800" dirty="0"/>
              <a:t>            </a:t>
            </a:r>
            <a:r>
              <a:rPr lang="en-US" sz="2800" b="1" dirty="0"/>
              <a:t>A. are affected</a:t>
            </a:r>
            <a:r>
              <a:rPr lang="en-US" sz="2800" dirty="0"/>
              <a:t>      B. are affecting          C. have affected	 D. were affected</a:t>
            </a:r>
          </a:p>
          <a:p>
            <a:r>
              <a:rPr lang="en-US" sz="2800" b="1" dirty="0"/>
              <a:t>Question 23</a:t>
            </a:r>
            <a:r>
              <a:rPr lang="en-US" sz="2800" dirty="0"/>
              <a:t>. All the </a:t>
            </a:r>
            <a:r>
              <a:rPr lang="en-US" sz="2800" dirty="0" err="1"/>
              <a:t>villagers_________to</a:t>
            </a:r>
            <a:r>
              <a:rPr lang="en-US" sz="2800" dirty="0"/>
              <a:t> safe areas before we came last night.</a:t>
            </a:r>
          </a:p>
          <a:p>
            <a:pPr lvl="0"/>
            <a:r>
              <a:rPr lang="en-US" sz="2800" dirty="0"/>
              <a:t>Evacuated       B. were evacuated      </a:t>
            </a:r>
            <a:r>
              <a:rPr lang="en-US" sz="2800" b="1" dirty="0"/>
              <a:t>C. had moved</a:t>
            </a:r>
            <a:r>
              <a:rPr lang="en-US" sz="2800" dirty="0"/>
              <a:t>             D. had be </a:t>
            </a:r>
          </a:p>
          <a:p>
            <a:r>
              <a:rPr lang="en-US" sz="2800" b="1" dirty="0"/>
              <a:t>Question 24. </a:t>
            </a:r>
            <a:r>
              <a:rPr lang="en-US" sz="2800" dirty="0"/>
              <a:t>If I study hard, I</a:t>
            </a:r>
            <a:r>
              <a:rPr lang="en-US" sz="2800" b="1" dirty="0"/>
              <a:t> </a:t>
            </a:r>
            <a:r>
              <a:rPr lang="en-US" sz="2800" dirty="0"/>
              <a:t>___________pass the exam this year.</a:t>
            </a:r>
          </a:p>
          <a:p>
            <a:r>
              <a:rPr lang="en-US" sz="2800" dirty="0"/>
              <a:t>A. am                   B. is                            C. was       	            </a:t>
            </a:r>
            <a:r>
              <a:rPr lang="en-US" sz="2800" b="1" dirty="0"/>
              <a:t>D. will</a:t>
            </a:r>
            <a:endParaRPr lang="en-US" sz="2800" dirty="0"/>
          </a:p>
          <a:p>
            <a:r>
              <a:rPr lang="en-US" sz="2800" b="1" dirty="0"/>
              <a:t>Question 25.</a:t>
            </a:r>
            <a:r>
              <a:rPr lang="en-US" sz="2800" dirty="0"/>
              <a:t> What __________ you do if you saw a big spider in your room?</a:t>
            </a:r>
          </a:p>
          <a:p>
            <a:r>
              <a:rPr lang="en-US" sz="2800" dirty="0"/>
              <a:t>	</a:t>
            </a:r>
            <a:r>
              <a:rPr lang="en-US" sz="2800" b="1" dirty="0"/>
              <a:t>A. would</a:t>
            </a:r>
            <a:r>
              <a:rPr lang="en-US" sz="2800" dirty="0"/>
              <a:t>	      B. will		        C. do</a:t>
            </a:r>
            <a:r>
              <a:rPr lang="en-US" sz="2800" b="1" dirty="0"/>
              <a:t>	                       </a:t>
            </a:r>
            <a:r>
              <a:rPr lang="en-US" sz="2800" dirty="0"/>
              <a:t>D. were</a:t>
            </a:r>
          </a:p>
          <a:p>
            <a:endParaRPr lang="en-US" sz="2800" dirty="0"/>
          </a:p>
        </p:txBody>
      </p:sp>
    </p:spTree>
    <p:extLst>
      <p:ext uri="{BB962C8B-B14F-4D97-AF65-F5344CB8AC3E}">
        <p14:creationId xmlns:p14="http://schemas.microsoft.com/office/powerpoint/2010/main" val="2023386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3" name="TextBox 2"/>
          <p:cNvSpPr txBox="1"/>
          <p:nvPr/>
        </p:nvSpPr>
        <p:spPr>
          <a:xfrm>
            <a:off x="152400" y="152400"/>
            <a:ext cx="11734800" cy="6093976"/>
          </a:xfrm>
          <a:prstGeom prst="rect">
            <a:avLst/>
          </a:prstGeom>
          <a:noFill/>
        </p:spPr>
        <p:txBody>
          <a:bodyPr wrap="square" rtlCol="0">
            <a:spAutoFit/>
          </a:bodyPr>
          <a:lstStyle/>
          <a:p>
            <a:r>
              <a:rPr lang="en-US" sz="2600" b="1" dirty="0"/>
              <a:t>Question 26. </a:t>
            </a:r>
            <a:r>
              <a:rPr lang="en-US" sz="2600" dirty="0"/>
              <a:t>We</a:t>
            </a:r>
            <a:r>
              <a:rPr lang="en-US" sz="2600" b="1" dirty="0"/>
              <a:t> </a:t>
            </a:r>
            <a:r>
              <a:rPr lang="en-US" sz="2600" dirty="0"/>
              <a:t>__________ to have an Internet connection installed in our house next week.</a:t>
            </a:r>
          </a:p>
          <a:p>
            <a:pPr lvl="0"/>
            <a:r>
              <a:rPr lang="en-US" sz="2600" dirty="0"/>
              <a:t>completed      B. suggested              C. admitted                   </a:t>
            </a:r>
            <a:r>
              <a:rPr lang="en-US" sz="2600" b="1" dirty="0"/>
              <a:t>D. arranged</a:t>
            </a:r>
            <a:r>
              <a:rPr lang="en-US" sz="2600" dirty="0"/>
              <a:t> </a:t>
            </a:r>
          </a:p>
          <a:p>
            <a:r>
              <a:rPr lang="en-US" sz="2600" b="1" dirty="0"/>
              <a:t>Question 27. </a:t>
            </a:r>
            <a:r>
              <a:rPr lang="en-US" sz="2600" dirty="0"/>
              <a:t>They</a:t>
            </a:r>
            <a:r>
              <a:rPr lang="en-US" sz="2600" b="1" dirty="0"/>
              <a:t> </a:t>
            </a:r>
            <a:r>
              <a:rPr lang="en-US" sz="2600" dirty="0"/>
              <a:t>__________ about video conferences at this time next Monday.</a:t>
            </a:r>
          </a:p>
          <a:p>
            <a:r>
              <a:rPr lang="en-US" sz="2600" dirty="0"/>
              <a:t>	</a:t>
            </a:r>
            <a:r>
              <a:rPr lang="en-US" sz="2600" dirty="0" err="1"/>
              <a:t>A.will</a:t>
            </a:r>
            <a:r>
              <a:rPr lang="en-US" sz="2600" dirty="0"/>
              <a:t> talk           </a:t>
            </a:r>
            <a:r>
              <a:rPr lang="en-US" sz="2600" b="1" dirty="0"/>
              <a:t>B. will be talking</a:t>
            </a:r>
            <a:r>
              <a:rPr lang="en-US" sz="2600" dirty="0"/>
              <a:t>      C. are talking                 D. are going to talk</a:t>
            </a:r>
          </a:p>
          <a:p>
            <a:r>
              <a:rPr lang="en-US" sz="2600" b="1" dirty="0"/>
              <a:t>Question 28. </a:t>
            </a:r>
            <a:r>
              <a:rPr lang="en-US" sz="2600" dirty="0"/>
              <a:t>We __________ with </a:t>
            </a:r>
            <a:r>
              <a:rPr lang="en-US" sz="2600" dirty="0" err="1"/>
              <a:t>eachother</a:t>
            </a:r>
            <a:r>
              <a:rPr lang="en-US" sz="2600" dirty="0"/>
              <a:t> by mobile phone in 2050.</a:t>
            </a:r>
          </a:p>
          <a:p>
            <a:r>
              <a:rPr lang="en-US" sz="2600" dirty="0"/>
              <a:t>	</a:t>
            </a:r>
            <a:r>
              <a:rPr lang="en-US" sz="2600" b="1" dirty="0" err="1"/>
              <a:t>A.won’t</a:t>
            </a:r>
            <a:r>
              <a:rPr lang="en-US" sz="2600" b="1" dirty="0"/>
              <a:t> be communicating</a:t>
            </a:r>
            <a:r>
              <a:rPr lang="en-US" sz="2600" dirty="0"/>
              <a:t>                   </a:t>
            </a:r>
            <a:r>
              <a:rPr lang="en-US" sz="2600" dirty="0" err="1"/>
              <a:t>B.aren’t</a:t>
            </a:r>
            <a:r>
              <a:rPr lang="en-US" sz="2600" dirty="0"/>
              <a:t> communicating</a:t>
            </a:r>
          </a:p>
          <a:p>
            <a:r>
              <a:rPr lang="en-US" sz="2600" dirty="0"/>
              <a:t>	</a:t>
            </a:r>
            <a:r>
              <a:rPr lang="en-US" sz="2600" dirty="0" err="1"/>
              <a:t>C.haven’t</a:t>
            </a:r>
            <a:r>
              <a:rPr lang="en-US" sz="2600" dirty="0"/>
              <a:t> communicated                      D. aren’t going to communicate</a:t>
            </a:r>
          </a:p>
          <a:p>
            <a:r>
              <a:rPr lang="en-US" sz="2600" b="1" dirty="0"/>
              <a:t>Question 29. </a:t>
            </a:r>
            <a:r>
              <a:rPr lang="en-US" sz="2600" dirty="0"/>
              <a:t>You should talk</a:t>
            </a:r>
            <a:r>
              <a:rPr lang="en-US" sz="2600" b="1" dirty="0"/>
              <a:t> to your dad first because that fridge</a:t>
            </a:r>
            <a:r>
              <a:rPr lang="en-US" sz="2600" dirty="0"/>
              <a:t>__________ not be suitable for your family.</a:t>
            </a:r>
          </a:p>
          <a:p>
            <a:r>
              <a:rPr lang="en-US" sz="2600" dirty="0"/>
              <a:t>	</a:t>
            </a:r>
            <a:r>
              <a:rPr lang="en-US" sz="2600" dirty="0" err="1"/>
              <a:t>A.can</a:t>
            </a:r>
            <a:r>
              <a:rPr lang="en-US" sz="2600" dirty="0"/>
              <a:t>                 </a:t>
            </a:r>
            <a:r>
              <a:rPr lang="en-US" sz="2600" b="1" dirty="0"/>
              <a:t>B. may</a:t>
            </a:r>
            <a:r>
              <a:rPr lang="en-US" sz="2600" dirty="0"/>
              <a:t>                C. need             D. ought</a:t>
            </a:r>
          </a:p>
          <a:p>
            <a:r>
              <a:rPr lang="en-US" sz="2600" b="1" dirty="0"/>
              <a:t>Question 30. </a:t>
            </a:r>
            <a:r>
              <a:rPr lang="en-US" sz="2600" dirty="0"/>
              <a:t>Do you think there</a:t>
            </a:r>
            <a:r>
              <a:rPr lang="en-US" sz="2600" b="1" dirty="0"/>
              <a:t> </a:t>
            </a:r>
            <a:r>
              <a:rPr lang="en-US" sz="2600" dirty="0"/>
              <a:t>__________ less conflict in the world if all people __________ the same language.</a:t>
            </a:r>
          </a:p>
          <a:p>
            <a:r>
              <a:rPr lang="en-US" sz="2600" dirty="0"/>
              <a:t>	</a:t>
            </a:r>
            <a:r>
              <a:rPr lang="en-US" sz="2600" b="1" dirty="0" err="1"/>
              <a:t>A.would</a:t>
            </a:r>
            <a:r>
              <a:rPr lang="en-US" sz="2600" b="1" dirty="0"/>
              <a:t> be/spoke</a:t>
            </a:r>
            <a:r>
              <a:rPr lang="en-US" sz="2600" dirty="0"/>
              <a:t>        B. is/spoke            C. were/speak          D. is/will speak</a:t>
            </a:r>
          </a:p>
          <a:p>
            <a:endParaRPr lang="en-US" sz="2600" dirty="0"/>
          </a:p>
        </p:txBody>
      </p:sp>
    </p:spTree>
    <p:extLst>
      <p:ext uri="{BB962C8B-B14F-4D97-AF65-F5344CB8AC3E}">
        <p14:creationId xmlns:p14="http://schemas.microsoft.com/office/powerpoint/2010/main" val="2759806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3" name="TextBox 2"/>
          <p:cNvSpPr txBox="1"/>
          <p:nvPr/>
        </p:nvSpPr>
        <p:spPr>
          <a:xfrm>
            <a:off x="152400" y="0"/>
            <a:ext cx="12039600" cy="6370975"/>
          </a:xfrm>
          <a:prstGeom prst="rect">
            <a:avLst/>
          </a:prstGeom>
          <a:noFill/>
        </p:spPr>
        <p:txBody>
          <a:bodyPr wrap="square" rtlCol="0">
            <a:spAutoFit/>
          </a:bodyPr>
          <a:lstStyle/>
          <a:p>
            <a:r>
              <a:rPr lang="en-US" sz="2600" b="1" i="1" dirty="0"/>
              <a:t>Choose the letter A, B, C or D to indicate the correct response to the following exchange.</a:t>
            </a:r>
            <a:endParaRPr lang="en-US" sz="2600" dirty="0"/>
          </a:p>
          <a:p>
            <a:r>
              <a:rPr lang="en-US" sz="2600" b="1" dirty="0"/>
              <a:t>Question</a:t>
            </a:r>
            <a:r>
              <a:rPr lang="en-US" sz="2600" dirty="0"/>
              <a:t> </a:t>
            </a:r>
            <a:r>
              <a:rPr lang="en-US" sz="2600" b="1" dirty="0"/>
              <a:t>31. </a:t>
            </a:r>
            <a:r>
              <a:rPr lang="en-US" sz="2600" dirty="0"/>
              <a:t>Tom</a:t>
            </a:r>
            <a:r>
              <a:rPr lang="vi-VN" sz="2600" dirty="0"/>
              <a:t>: </a:t>
            </a:r>
            <a:r>
              <a:rPr lang="en-US" sz="2600" dirty="0"/>
              <a:t>“ How is your English course?”</a:t>
            </a:r>
            <a:r>
              <a:rPr lang="vi-VN" sz="2600" dirty="0"/>
              <a:t>  - </a:t>
            </a:r>
            <a:r>
              <a:rPr lang="en-US" sz="2600" dirty="0"/>
              <a:t>Minh</a:t>
            </a:r>
            <a:r>
              <a:rPr lang="vi-VN" sz="2600" dirty="0"/>
              <a:t>: </a:t>
            </a:r>
            <a:r>
              <a:rPr lang="en-US" sz="2600" dirty="0"/>
              <a:t>“________ ”</a:t>
            </a:r>
            <a:endParaRPr lang="en-US" sz="2600" dirty="0"/>
          </a:p>
          <a:p>
            <a:r>
              <a:rPr lang="en-US" sz="2600" dirty="0"/>
              <a:t>A. Absolutely 	</a:t>
            </a:r>
            <a:r>
              <a:rPr lang="en-US" sz="2600" b="1" dirty="0"/>
              <a:t>B. Awesome</a:t>
            </a:r>
            <a:r>
              <a:rPr lang="en-US" sz="2600" dirty="0"/>
              <a:t>		C. Of course 		D. Everywhere</a:t>
            </a:r>
            <a:endParaRPr lang="en-US" sz="2600" dirty="0"/>
          </a:p>
          <a:p>
            <a:r>
              <a:rPr lang="en-US" sz="2600" b="1" dirty="0"/>
              <a:t>Question 32. </a:t>
            </a:r>
            <a:r>
              <a:rPr lang="en-US" sz="2600" dirty="0"/>
              <a:t>Tom: “I’m sorry. I won’t be able to come.”  – Mary: “…………..……..”</a:t>
            </a:r>
          </a:p>
          <a:p>
            <a:r>
              <a:rPr lang="en-US" sz="2600" dirty="0"/>
              <a:t>          A. Sound great      B. Oh, that’s annoying      </a:t>
            </a:r>
            <a:r>
              <a:rPr lang="en-US" sz="2600" b="1" dirty="0"/>
              <a:t>C. Well, never mind</a:t>
            </a:r>
            <a:r>
              <a:rPr lang="en-US" sz="2600" dirty="0"/>
              <a:t>    D. Sound like fun</a:t>
            </a:r>
          </a:p>
          <a:p>
            <a:r>
              <a:rPr lang="en-US" sz="2600" b="1" dirty="0"/>
              <a:t>Question 33. </a:t>
            </a:r>
            <a:r>
              <a:rPr lang="en-US" sz="2600" dirty="0"/>
              <a:t>Mark : “Let me wash the vegetables while you’re preparing the meat.”   </a:t>
            </a:r>
          </a:p>
          <a:p>
            <a:r>
              <a:rPr lang="en-US" sz="2600" dirty="0"/>
              <a:t>Lisa: “……………..”</a:t>
            </a:r>
          </a:p>
          <a:p>
            <a:r>
              <a:rPr lang="en-US" sz="2600" dirty="0"/>
              <a:t>          A. Good idea. I’ll do it for you                                    B. No problem</a:t>
            </a:r>
          </a:p>
          <a:p>
            <a:r>
              <a:rPr lang="en-US" sz="2600" dirty="0"/>
              <a:t>          C. Yes, please. But I can manage                                </a:t>
            </a:r>
            <a:r>
              <a:rPr lang="en-US" sz="2600" b="1" dirty="0"/>
              <a:t>D. OK. Thank you very much</a:t>
            </a:r>
            <a:r>
              <a:rPr lang="en-US" sz="2600" dirty="0"/>
              <a:t>           </a:t>
            </a:r>
          </a:p>
          <a:p>
            <a:r>
              <a:rPr lang="en-US" sz="2600" b="1" dirty="0"/>
              <a:t>Question 34. </a:t>
            </a:r>
            <a:r>
              <a:rPr lang="en-US" sz="2600" dirty="0"/>
              <a:t>–“I think the </a:t>
            </a:r>
            <a:r>
              <a:rPr lang="en-US" sz="2600" dirty="0" err="1"/>
              <a:t>Odu</a:t>
            </a:r>
            <a:r>
              <a:rPr lang="en-US" sz="2600" dirty="0"/>
              <a:t> group has the smallest population”      - ...........................</a:t>
            </a:r>
          </a:p>
          <a:p>
            <a:r>
              <a:rPr lang="en-US" sz="2600" dirty="0"/>
              <a:t>       A. Ok                        </a:t>
            </a:r>
            <a:r>
              <a:rPr lang="en-US" sz="2600" dirty="0" err="1"/>
              <a:t>B.Yes</a:t>
            </a:r>
            <a:r>
              <a:rPr lang="en-US" sz="2600" dirty="0"/>
              <a:t>                           </a:t>
            </a:r>
            <a:r>
              <a:rPr lang="en-US" sz="2600" b="1" dirty="0"/>
              <a:t>C. Exactly</a:t>
            </a:r>
            <a:r>
              <a:rPr lang="en-US" sz="2600" dirty="0"/>
              <a:t>                     </a:t>
            </a:r>
            <a:r>
              <a:rPr lang="en-US" sz="2600" dirty="0" err="1"/>
              <a:t>D.You</a:t>
            </a:r>
            <a:r>
              <a:rPr lang="en-US" sz="2600" dirty="0"/>
              <a:t> are wrong!</a:t>
            </a:r>
          </a:p>
          <a:p>
            <a:r>
              <a:rPr lang="en-US" sz="2600" b="1" dirty="0"/>
              <a:t>Question 35. </a:t>
            </a:r>
            <a:r>
              <a:rPr lang="en-US" sz="2600" dirty="0"/>
              <a:t>“ My dad enjoys doing DIY. He made this dining table set” -   ...........................</a:t>
            </a:r>
          </a:p>
          <a:p>
            <a:r>
              <a:rPr lang="en-US" sz="2600" dirty="0"/>
              <a:t> </a:t>
            </a:r>
            <a:r>
              <a:rPr lang="en-US" sz="2600" dirty="0" smtClean="0"/>
              <a:t>A</a:t>
            </a:r>
            <a:r>
              <a:rPr lang="en-US" sz="2600" dirty="0"/>
              <a:t>. No, we can’t       </a:t>
            </a:r>
            <a:r>
              <a:rPr lang="en-US" sz="2600" dirty="0" smtClean="0"/>
              <a:t>B</a:t>
            </a:r>
            <a:r>
              <a:rPr lang="en-US" sz="2600" dirty="0"/>
              <a:t>. How interesting      </a:t>
            </a:r>
            <a:r>
              <a:rPr lang="en-US" sz="2600" dirty="0" smtClean="0"/>
              <a:t>C</a:t>
            </a:r>
            <a:r>
              <a:rPr lang="en-US" sz="2600" dirty="0"/>
              <a:t>. Exactly.            </a:t>
            </a:r>
            <a:r>
              <a:rPr lang="en-US" sz="2600" dirty="0" smtClean="0"/>
              <a:t> </a:t>
            </a:r>
            <a:r>
              <a:rPr lang="en-US" sz="2600" b="1" dirty="0"/>
              <a:t>D. That’s awesome</a:t>
            </a:r>
            <a:r>
              <a:rPr lang="en-US" sz="2600" dirty="0"/>
              <a:t>!</a:t>
            </a:r>
          </a:p>
          <a:p>
            <a:endParaRPr lang="en-US" dirty="0"/>
          </a:p>
        </p:txBody>
      </p:sp>
    </p:spTree>
    <p:extLst>
      <p:ext uri="{BB962C8B-B14F-4D97-AF65-F5344CB8AC3E}">
        <p14:creationId xmlns:p14="http://schemas.microsoft.com/office/powerpoint/2010/main" val="2135527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3" name="TextBox 2"/>
          <p:cNvSpPr txBox="1"/>
          <p:nvPr/>
        </p:nvSpPr>
        <p:spPr>
          <a:xfrm>
            <a:off x="152400" y="152400"/>
            <a:ext cx="11811000" cy="4401205"/>
          </a:xfrm>
          <a:prstGeom prst="rect">
            <a:avLst/>
          </a:prstGeom>
          <a:noFill/>
        </p:spPr>
        <p:txBody>
          <a:bodyPr wrap="square" rtlCol="0">
            <a:spAutoFit/>
          </a:bodyPr>
          <a:lstStyle/>
          <a:p>
            <a:r>
              <a:rPr lang="en-US" sz="2800" b="1" i="1" dirty="0"/>
              <a:t>Mark the letter A, B, C or D on your answer sheet to indicate the word(s) CLOSEST in meaning to the underlined word(s) in each of the following questions.</a:t>
            </a:r>
            <a:endParaRPr lang="en-US" sz="2800" dirty="0"/>
          </a:p>
          <a:p>
            <a:r>
              <a:rPr lang="en-US" sz="2800" b="1" dirty="0"/>
              <a:t>Question 36. </a:t>
            </a:r>
            <a:r>
              <a:rPr lang="en-US" sz="2800" dirty="0"/>
              <a:t>This film was</a:t>
            </a:r>
            <a:r>
              <a:rPr lang="en-US" sz="2800" b="1" dirty="0"/>
              <a:t> </a:t>
            </a:r>
            <a:r>
              <a:rPr lang="en-US" sz="2800" b="1" u="sng" dirty="0"/>
              <a:t>terrible</a:t>
            </a:r>
            <a:r>
              <a:rPr lang="en-US" sz="2800" b="1" dirty="0"/>
              <a:t> </a:t>
            </a:r>
            <a:r>
              <a:rPr lang="en-US" sz="2800" dirty="0"/>
              <a:t>last night</a:t>
            </a:r>
            <a:r>
              <a:rPr lang="en-US" sz="2800" b="1" dirty="0"/>
              <a:t>. </a:t>
            </a:r>
            <a:r>
              <a:rPr lang="en-US" sz="2800" dirty="0"/>
              <a:t> </a:t>
            </a:r>
          </a:p>
          <a:p>
            <a:r>
              <a:rPr lang="en-US" sz="2800" dirty="0"/>
              <a:t>          A. nice          	  B. exciting		        </a:t>
            </a:r>
            <a:r>
              <a:rPr lang="en-US" sz="2800" b="1" dirty="0"/>
              <a:t>C. awful</a:t>
            </a:r>
            <a:r>
              <a:rPr lang="en-US" sz="2800" dirty="0"/>
              <a:t>                      D. sad</a:t>
            </a:r>
          </a:p>
          <a:p>
            <a:r>
              <a:rPr lang="en-US" sz="2800" b="1" dirty="0"/>
              <a:t>Question 37. </a:t>
            </a:r>
            <a:r>
              <a:rPr lang="en-US" sz="2800" dirty="0"/>
              <a:t>Their holiday in Sam Son sea was </a:t>
            </a:r>
            <a:r>
              <a:rPr lang="en-US" sz="2800" b="1" u="sng" dirty="0"/>
              <a:t>wonderful.</a:t>
            </a:r>
            <a:endParaRPr lang="en-US" sz="2800" dirty="0"/>
          </a:p>
          <a:p>
            <a:r>
              <a:rPr lang="vi-VN" sz="2800" b="1" dirty="0"/>
              <a:t>A. </a:t>
            </a:r>
            <a:r>
              <a:rPr lang="en-US" sz="2800" b="1" dirty="0"/>
              <a:t>terrific</a:t>
            </a:r>
            <a:r>
              <a:rPr lang="vi-VN" sz="2800" dirty="0"/>
              <a:t>	  </a:t>
            </a:r>
            <a:r>
              <a:rPr lang="en-US" sz="2800" dirty="0"/>
              <a:t>   </a:t>
            </a:r>
            <a:r>
              <a:rPr lang="vi-VN" sz="2800" dirty="0"/>
              <a:t>B. </a:t>
            </a:r>
            <a:r>
              <a:rPr lang="en-US" sz="2800" dirty="0"/>
              <a:t>inconvenience</a:t>
            </a:r>
            <a:r>
              <a:rPr lang="vi-VN" sz="2800" dirty="0"/>
              <a:t>	</a:t>
            </a:r>
            <a:r>
              <a:rPr lang="en-US" sz="2800" dirty="0"/>
              <a:t>    </a:t>
            </a:r>
            <a:r>
              <a:rPr lang="vi-VN" sz="2800" dirty="0"/>
              <a:t>C. </a:t>
            </a:r>
            <a:r>
              <a:rPr lang="en-US" sz="2800" dirty="0"/>
              <a:t>uncomfortable</a:t>
            </a:r>
            <a:r>
              <a:rPr lang="vi-VN" sz="2800" dirty="0"/>
              <a:t>		D. </a:t>
            </a:r>
            <a:r>
              <a:rPr lang="en-US" sz="2800" dirty="0" err="1"/>
              <a:t>allright</a:t>
            </a:r>
            <a:endParaRPr lang="en-US" sz="2800" dirty="0"/>
          </a:p>
          <a:p>
            <a:r>
              <a:rPr lang="en-US" sz="2800" b="1" dirty="0"/>
              <a:t>Question 38. </a:t>
            </a:r>
            <a:r>
              <a:rPr lang="en-US" sz="2800" dirty="0"/>
              <a:t>We wish you both health and </a:t>
            </a:r>
            <a:r>
              <a:rPr lang="en-US" sz="2800" b="1" u="sng" dirty="0"/>
              <a:t>longevity</a:t>
            </a:r>
            <a:r>
              <a:rPr lang="en-US" sz="2800" dirty="0"/>
              <a:t>.    </a:t>
            </a:r>
          </a:p>
          <a:p>
            <a:r>
              <a:rPr lang="en-US" sz="2800" b="1" dirty="0"/>
              <a:t>A. long life</a:t>
            </a:r>
            <a:r>
              <a:rPr lang="en-US" sz="2800" dirty="0"/>
              <a:t>       B. easy life      C. happy life      D. exciting life</a:t>
            </a:r>
          </a:p>
          <a:p>
            <a:endParaRPr lang="en-US" sz="2800" dirty="0"/>
          </a:p>
        </p:txBody>
      </p:sp>
    </p:spTree>
    <p:extLst>
      <p:ext uri="{BB962C8B-B14F-4D97-AF65-F5344CB8AC3E}">
        <p14:creationId xmlns:p14="http://schemas.microsoft.com/office/powerpoint/2010/main" val="1463820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1238</Words>
  <Application>Microsoft Office PowerPoint</Application>
  <PresentationFormat>Widescreen</PresentationFormat>
  <Paragraphs>140</Paragraphs>
  <Slides>16</Slides>
  <Notes>1</Notes>
  <HiddenSlides>0</HiddenSlides>
  <MMClips>1</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Arial</vt:lpstr>
      <vt:lpstr>Calibri</vt:lpstr>
      <vt:lpstr>Impact</vt:lpstr>
      <vt:lpstr>Tw Cen MT</vt:lpstr>
      <vt:lpstr>Verdana</vt:lpstr>
      <vt:lpstr>VNI-Revue</vt:lpstr>
      <vt:lpstr>VNI-Times</vt:lpstr>
      <vt:lpstr>Office Theme</vt:lpstr>
      <vt:lpstr>Droplet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Admin</cp:lastModifiedBy>
  <cp:revision>40</cp:revision>
  <dcterms:created xsi:type="dcterms:W3CDTF">2021-05-16T14:08:01Z</dcterms:created>
  <dcterms:modified xsi:type="dcterms:W3CDTF">2022-05-02T14:23:00Z</dcterms:modified>
</cp:coreProperties>
</file>