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56" r:id="rId5"/>
    <p:sldId id="288" r:id="rId6"/>
    <p:sldId id="289" r:id="rId7"/>
    <p:sldId id="293" r:id="rId8"/>
    <p:sldId id="294" r:id="rId9"/>
    <p:sldId id="265" r:id="rId10"/>
    <p:sldId id="266" r:id="rId11"/>
    <p:sldId id="270" r:id="rId12"/>
    <p:sldId id="287" r:id="rId13"/>
    <p:sldId id="260" r:id="rId14"/>
    <p:sldId id="285" r:id="rId15"/>
    <p:sldId id="2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48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5/20/2022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5/20/2022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5/20/2022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5/20/2022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5/20/2022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5/20/2022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5/20/2022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5/20/2022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5/20/2022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5/20/2022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5/20/2022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5/20/2022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5/20/2022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5/20/2022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5/20/2022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3.wav"/><Relationship Id="rId7" Type="http://schemas.openxmlformats.org/officeDocument/2006/relationships/image" Target="../media/image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6.gif"/><Relationship Id="rId4" Type="http://schemas.openxmlformats.org/officeDocument/2006/relationships/audio" Target="../media/audio4.wav"/><Relationship Id="rId9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4.wav"/><Relationship Id="rId7" Type="http://schemas.openxmlformats.org/officeDocument/2006/relationships/image" Target="../media/image15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6.gi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323850"/>
            <a:ext cx="11506200" cy="18288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 GIÁO VÀ CÁC EM HỌC SINH 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DỰ TIẾT HỌC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9985" y="2438400"/>
            <a:ext cx="6858002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HỌC 6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HOẠT ĐỘNG NHÓM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5686" y="1360241"/>
            <a:ext cx="11741604" cy="5203517"/>
          </a:xfrm>
          <a:prstGeom prst="roundRect">
            <a:avLst/>
          </a:prstGeom>
          <a:noFill/>
          <a:ln w="571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5cm.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7cm.</a:t>
            </a:r>
          </a:p>
          <a:p>
            <a:pPr marL="342900" indent="-342900">
              <a:buAutoNum type="alphaLcParenR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MN.</a:t>
            </a:r>
          </a:p>
          <a:p>
            <a:pPr marL="342900" indent="-342900">
              <a:buAutoNum type="alphaLcParenR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MK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OK.</a:t>
            </a:r>
          </a:p>
          <a:p>
            <a:pPr marL="342900" indent="-342900">
              <a:buAutoNum type="alphaLcParenR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ON?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96088"/>
            <a:ext cx="52443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tx2"/>
                </a:solidFill>
              </a:rPr>
              <a:t>Nhiệm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vụ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của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các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nhóm</a:t>
            </a:r>
            <a:r>
              <a:rPr lang="en-US" sz="3600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1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01883F7-E2D0-4668-ADC1-08DB75C94392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1435" y="249911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FA30F05-0786-4729-95CC-45C7C7E8CE61}"/>
              </a:ext>
            </a:extLst>
          </p:cNvPr>
          <p:cNvGrpSpPr/>
          <p:nvPr/>
        </p:nvGrpSpPr>
        <p:grpSpPr>
          <a:xfrm>
            <a:off x="3244850" y="2662628"/>
            <a:ext cx="662782" cy="573088"/>
            <a:chOff x="3244850" y="2662628"/>
            <a:chExt cx="662782" cy="573088"/>
          </a:xfrm>
        </p:grpSpPr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3334544" y="2662628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3391694" y="2716603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41"/>
            <p:cNvSpPr>
              <a:spLocks/>
            </p:cNvSpPr>
            <p:nvPr/>
          </p:nvSpPr>
          <p:spPr bwMode="auto">
            <a:xfrm>
              <a:off x="3393281" y="2746765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42"/>
            <p:cNvSpPr>
              <a:spLocks noChangeArrowheads="1"/>
            </p:cNvSpPr>
            <p:nvPr/>
          </p:nvSpPr>
          <p:spPr bwMode="auto">
            <a:xfrm>
              <a:off x="3563144" y="2846778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3550761" y="2753115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8" y="327222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E9EEB34-0B24-4738-B9CA-F59F6D427BD7}"/>
              </a:ext>
            </a:extLst>
          </p:cNvPr>
          <p:cNvGrpSpPr/>
          <p:nvPr/>
        </p:nvGrpSpPr>
        <p:grpSpPr>
          <a:xfrm>
            <a:off x="3912394" y="3413764"/>
            <a:ext cx="585788" cy="587375"/>
            <a:chOff x="3912394" y="3413764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12394" y="341376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971131" y="346932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975894" y="351377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31469" y="359950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35279" y="3516952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D846C36-3BC6-4CAC-8DD2-942F64124F39}"/>
              </a:ext>
            </a:extLst>
          </p:cNvPr>
          <p:cNvGrpSpPr/>
          <p:nvPr/>
        </p:nvGrpSpPr>
        <p:grpSpPr>
          <a:xfrm>
            <a:off x="3915815" y="4369393"/>
            <a:ext cx="566738" cy="568325"/>
            <a:chOff x="3915815" y="4369393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915815" y="4369393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971377" y="4423368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971377" y="4450355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4128540" y="4553543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4130127" y="4456705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C0B3D13-A8F9-4279-B713-2BADFD594A54}"/>
              </a:ext>
            </a:extLst>
          </p:cNvPr>
          <p:cNvGrpSpPr/>
          <p:nvPr/>
        </p:nvGrpSpPr>
        <p:grpSpPr>
          <a:xfrm>
            <a:off x="3281363" y="5145885"/>
            <a:ext cx="631031" cy="577850"/>
            <a:chOff x="3281363" y="5145885"/>
            <a:chExt cx="631031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4544" y="5145885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91694" y="5203035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3282" y="5236373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3619" y="5331623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40602" y="5242723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0EA5C35-990C-4313-B366-CD6EBA7C2152}"/>
              </a:ext>
            </a:extLst>
          </p:cNvPr>
          <p:cNvGrpSpPr/>
          <p:nvPr/>
        </p:nvGrpSpPr>
        <p:grpSpPr>
          <a:xfrm>
            <a:off x="2443957" y="5462575"/>
            <a:ext cx="568325" cy="566738"/>
            <a:chOff x="2443957" y="5462575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43957" y="5462575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01107" y="5518137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01107" y="5545125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659857" y="5608625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3985" y="5549887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21CD1CA-1E62-44BF-86B1-1A09622D4975}"/>
              </a:ext>
            </a:extLst>
          </p:cNvPr>
          <p:cNvGrpSpPr/>
          <p:nvPr/>
        </p:nvGrpSpPr>
        <p:grpSpPr>
          <a:xfrm>
            <a:off x="1543311" y="2648341"/>
            <a:ext cx="571500" cy="573088"/>
            <a:chOff x="1543311" y="2648341"/>
            <a:chExt cx="571500" cy="573088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1543311" y="2648341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1598874" y="2702316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1602049" y="2707078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705236" y="2864241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747146" y="2722001"/>
              <a:ext cx="1554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9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5907B19-8D9B-4605-9F7F-9DE0DC9565BA}"/>
              </a:ext>
            </a:extLst>
          </p:cNvPr>
          <p:cNvGrpSpPr/>
          <p:nvPr/>
        </p:nvGrpSpPr>
        <p:grpSpPr>
          <a:xfrm>
            <a:off x="968286" y="3389703"/>
            <a:ext cx="584200" cy="594502"/>
            <a:chOff x="968286" y="3389703"/>
            <a:chExt cx="584200" cy="594502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968286" y="3396830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023848" y="3452393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028611" y="3463505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122273" y="3614318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167993" y="3527005"/>
              <a:ext cx="1570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2A13D9D-0A3F-4690-8C10-FE4CE9ABDD80}"/>
              </a:ext>
            </a:extLst>
          </p:cNvPr>
          <p:cNvGrpSpPr/>
          <p:nvPr/>
        </p:nvGrpSpPr>
        <p:grpSpPr>
          <a:xfrm>
            <a:off x="992981" y="4396555"/>
            <a:ext cx="569913" cy="568325"/>
            <a:chOff x="992981" y="4396555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992981" y="4396555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048544" y="4453705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048544" y="4455293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207294" y="4575943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197769" y="4490218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D23F028-5DC5-45C9-A71B-6BBF60C08194}"/>
              </a:ext>
            </a:extLst>
          </p:cNvPr>
          <p:cNvGrpSpPr/>
          <p:nvPr/>
        </p:nvGrpSpPr>
        <p:grpSpPr>
          <a:xfrm>
            <a:off x="1541622" y="5153038"/>
            <a:ext cx="579438" cy="577850"/>
            <a:chOff x="1541622" y="5153038"/>
            <a:chExt cx="579438" cy="577850"/>
          </a:xfrm>
        </p:grpSpPr>
        <p:sp>
          <p:nvSpPr>
            <p:cNvPr id="218" name="Freeform 84"/>
            <p:cNvSpPr>
              <a:spLocks/>
            </p:cNvSpPr>
            <p:nvPr/>
          </p:nvSpPr>
          <p:spPr bwMode="auto">
            <a:xfrm>
              <a:off x="1541622" y="5153038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85"/>
            <p:cNvSpPr>
              <a:spLocks/>
            </p:cNvSpPr>
            <p:nvPr/>
          </p:nvSpPr>
          <p:spPr bwMode="auto">
            <a:xfrm>
              <a:off x="1597185" y="5210188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87"/>
            <p:cNvSpPr>
              <a:spLocks/>
            </p:cNvSpPr>
            <p:nvPr/>
          </p:nvSpPr>
          <p:spPr bwMode="auto">
            <a:xfrm>
              <a:off x="1601947" y="5214951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Rectangle 102"/>
            <p:cNvSpPr>
              <a:spLocks noChangeArrowheads="1"/>
            </p:cNvSpPr>
            <p:nvPr/>
          </p:nvSpPr>
          <p:spPr bwMode="auto">
            <a:xfrm>
              <a:off x="1760697" y="5368938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Rectangle 103"/>
            <p:cNvSpPr>
              <a:spLocks noChangeArrowheads="1"/>
            </p:cNvSpPr>
            <p:nvPr/>
          </p:nvSpPr>
          <p:spPr bwMode="auto">
            <a:xfrm>
              <a:off x="1738790" y="5278451"/>
              <a:ext cx="1603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7" name="Text Box 4">
            <a:extLst>
              <a:ext uri="{FF2B5EF4-FFF2-40B4-BE49-F238E27FC236}">
                <a16:creationId xmlns:a16="http://schemas.microsoft.com/office/drawing/2014/main" xmlns="" id="{6F32419C-4475-4390-94B7-7C2543D78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076" y="404140"/>
            <a:ext cx="7160654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HOẠT ĐỘNG NHÓM </a:t>
            </a:r>
          </a:p>
        </p:txBody>
      </p:sp>
      <p:sp>
        <p:nvSpPr>
          <p:cNvPr id="128" name="Rounded Rectangle 3">
            <a:extLst>
              <a:ext uri="{FF2B5EF4-FFF2-40B4-BE49-F238E27FC236}">
                <a16:creationId xmlns:a16="http://schemas.microsoft.com/office/drawing/2014/main" xmlns="" id="{2BFFC45F-3405-444D-8CD5-8A95002D6AAA}"/>
              </a:ext>
            </a:extLst>
          </p:cNvPr>
          <p:cNvSpPr/>
          <p:nvPr/>
        </p:nvSpPr>
        <p:spPr>
          <a:xfrm>
            <a:off x="5336382" y="1417270"/>
            <a:ext cx="6574523" cy="3931408"/>
          </a:xfrm>
          <a:prstGeom prst="roundRect">
            <a:avLst/>
          </a:prstGeom>
          <a:noFill/>
          <a:ln w="571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5cm.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7cm.</a:t>
            </a:r>
          </a:p>
          <a:p>
            <a:pPr marL="342900" indent="-342900">
              <a:buAutoNum type="alphaLcParenR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MN.</a:t>
            </a:r>
          </a:p>
          <a:p>
            <a:pPr marL="342900" indent="-342900">
              <a:buAutoNum type="alphaLcParenR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MN.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MK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OK.</a:t>
            </a:r>
          </a:p>
          <a:p>
            <a:pPr marL="342900" indent="-342900">
              <a:buAutoNum type="alphaLcParenR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79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593200"/>
                                  </p:stCondLst>
                                  <p:childTnLst>
                                    <p:animRot by="21600000">
                                      <p:cBhvr>
                                        <p:cTn id="6" dur="6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932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69D25D-34F9-477F-B459-8619CFA78757}"/>
              </a:ext>
            </a:extLst>
          </p:cNvPr>
          <p:cNvSpPr txBox="1"/>
          <p:nvPr/>
        </p:nvSpPr>
        <p:spPr>
          <a:xfrm>
            <a:off x="914400" y="1805578"/>
            <a:ext cx="106462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sơ đồ trồng </a:t>
            </a:r>
            <a:r>
              <a:rPr 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hàng</a:t>
            </a:r>
            <a:r>
              <a:rPr lang="vi-VN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mỗi hàng </a:t>
            </a:r>
            <a:r>
              <a:rPr 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</a:t>
            </a:r>
            <a:r>
              <a:rPr lang="vi-VN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1C34E4-BCF5-49E0-B6C1-805BC0E2F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7" y="154616"/>
            <a:ext cx="6743270" cy="1496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7AFDCDC-00E9-4B2A-B797-F2FE8553E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324" y="2653114"/>
            <a:ext cx="4938378" cy="3629067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xmlns="" id="{C3DFF3AE-179E-4659-9FC3-D13E2F5E75CF}"/>
              </a:ext>
            </a:extLst>
          </p:cNvPr>
          <p:cNvSpPr/>
          <p:nvPr/>
        </p:nvSpPr>
        <p:spPr>
          <a:xfrm>
            <a:off x="6938655" y="2733675"/>
            <a:ext cx="4938378" cy="253365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F71F840-EC5B-407A-B256-0167A480671B}"/>
              </a:ext>
            </a:extLst>
          </p:cNvPr>
          <p:cNvSpPr/>
          <p:nvPr/>
        </p:nvSpPr>
        <p:spPr>
          <a:xfrm>
            <a:off x="388443" y="2876549"/>
            <a:ext cx="4135932" cy="265747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 </a:t>
            </a:r>
            <a:r>
              <a:rPr lang="en-US" sz="2800" b="1" i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8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sơ đồ trồng </a:t>
            </a:r>
            <a:r>
              <a:rPr lang="en-US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28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vi-VN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sz="28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mỗi hàng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923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0">
            <a:extLst>
              <a:ext uri="{FF2B5EF4-FFF2-40B4-BE49-F238E27FC236}">
                <a16:creationId xmlns:a16="http://schemas.microsoft.com/office/drawing/2014/main" xmlns="" id="{2D2037B1-9E5B-4220-91C8-FAC6D726F084}"/>
              </a:ext>
            </a:extLst>
          </p:cNvPr>
          <p:cNvSpPr/>
          <p:nvPr/>
        </p:nvSpPr>
        <p:spPr>
          <a:xfrm>
            <a:off x="3105336" y="28932"/>
            <a:ext cx="5874324" cy="1206920"/>
          </a:xfrm>
          <a:prstGeom prst="cloudCallout">
            <a:avLst>
              <a:gd name="adj1" fmla="val 35751"/>
              <a:gd name="adj2" fmla="val 35688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VIỆC VỀ NHÀ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87C11E-A03B-4329-9D7A-FCC5D394AF66}"/>
              </a:ext>
            </a:extLst>
          </p:cNvPr>
          <p:cNvSpPr txBox="1"/>
          <p:nvPr/>
        </p:nvSpPr>
        <p:spPr>
          <a:xfrm>
            <a:off x="1077686" y="1404257"/>
            <a:ext cx="9187543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8.20, 8.22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36: GÓC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0F137C-C18C-49A0-A5AA-0FA4DD7FB655}"/>
              </a:ext>
            </a:extLst>
          </p:cNvPr>
          <p:cNvSpPr txBox="1"/>
          <p:nvPr/>
        </p:nvSpPr>
        <p:spPr>
          <a:xfrm>
            <a:off x="1338943" y="3956378"/>
            <a:ext cx="7010400" cy="1631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Hướng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dẫn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bài</a:t>
            </a:r>
            <a:r>
              <a:rPr lang="en-US" sz="2400" dirty="0">
                <a:solidFill>
                  <a:srgbClr val="FF0000"/>
                </a:solidFill>
              </a:rPr>
              <a:t> 8.22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TH1: Điểm  A, B nằm khác  phía đối với điểm O 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TH2 :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11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www.wallcoo.net/cartoon/Creative_Ideas_and_Digital_Design_1920x1200/wallpapers/1280x800/CG_Design_Fly_away_dandelion_under_blue_sky.jpg">
            <a:extLst>
              <a:ext uri="{FF2B5EF4-FFF2-40B4-BE49-F238E27FC236}">
                <a16:creationId xmlns:a16="http://schemas.microsoft.com/office/drawing/2014/main" xmlns="" id="{C6D3A800-D70B-4A49-86D2-FB370F381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B482C6-0271-42DC-8074-263F3B40146F}"/>
              </a:ext>
            </a:extLst>
          </p:cNvPr>
          <p:cNvSpPr txBox="1"/>
          <p:nvPr/>
        </p:nvSpPr>
        <p:spPr>
          <a:xfrm>
            <a:off x="1905000" y="533400"/>
            <a:ext cx="8534400" cy="27432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7239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Xin chân thành cảm ơn các thầy cô giáo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7">
            <a:extLst>
              <a:ext uri="{FF2B5EF4-FFF2-40B4-BE49-F238E27FC236}">
                <a16:creationId xmlns:a16="http://schemas.microsoft.com/office/drawing/2014/main" xmlns="" id="{BF7CC36F-741A-45CB-A355-484352DC0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111" y="81633"/>
            <a:ext cx="10306939" cy="640971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A978F6F-525F-4C8F-82B3-E0BDA8C87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92" y="1057172"/>
            <a:ext cx="2799409" cy="2713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DA652F-280B-4BA2-8147-1B77B5CD4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694" y="1057172"/>
            <a:ext cx="2593916" cy="2371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3EC38E4-C9F9-462F-B138-E1499CE31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26" y="1028612"/>
            <a:ext cx="2616342" cy="22896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7C75840-7292-4D6E-948B-521844E60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8508" y="1009562"/>
            <a:ext cx="2616342" cy="2713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3261A1D-288F-46BB-8D4C-69B01ACC8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19" y="4136148"/>
            <a:ext cx="2593916" cy="22537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E6C316B-CBFF-435F-BDFE-4AB3E40FE6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693" y="4375480"/>
            <a:ext cx="2593916" cy="22240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B230F0A-0AD3-41C9-8299-0A2FCEE497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5339" y="4403912"/>
            <a:ext cx="2593916" cy="21955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F170333-5440-4B12-AA18-7671856008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7559" y="4359510"/>
            <a:ext cx="2593916" cy="2239995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70137D9-7994-48D7-B808-96D505FCBC72}"/>
              </a:ext>
            </a:extLst>
          </p:cNvPr>
          <p:cNvSpPr/>
          <p:nvPr/>
        </p:nvSpPr>
        <p:spPr>
          <a:xfrm>
            <a:off x="278883" y="883677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35C613C8-AC50-4CD3-BA47-E50CB0981C41}"/>
              </a:ext>
            </a:extLst>
          </p:cNvPr>
          <p:cNvSpPr/>
          <p:nvPr/>
        </p:nvSpPr>
        <p:spPr>
          <a:xfrm>
            <a:off x="3377159" y="4185998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3AAE0AD6-9AB5-4BB2-8E78-3D935F2102B9}"/>
              </a:ext>
            </a:extLst>
          </p:cNvPr>
          <p:cNvSpPr/>
          <p:nvPr/>
        </p:nvSpPr>
        <p:spPr>
          <a:xfrm>
            <a:off x="339153" y="3982713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AAE98913-ED8A-4B19-88AD-B05200996242}"/>
              </a:ext>
            </a:extLst>
          </p:cNvPr>
          <p:cNvSpPr/>
          <p:nvPr/>
        </p:nvSpPr>
        <p:spPr>
          <a:xfrm>
            <a:off x="9126542" y="843636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4AD52332-C09D-49D6-85CB-84A02E4B25D2}"/>
              </a:ext>
            </a:extLst>
          </p:cNvPr>
          <p:cNvSpPr/>
          <p:nvPr/>
        </p:nvSpPr>
        <p:spPr>
          <a:xfrm>
            <a:off x="6157496" y="871169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937FC3B3-FC0F-48C3-BF9D-7AFBD5D143EA}"/>
              </a:ext>
            </a:extLst>
          </p:cNvPr>
          <p:cNvSpPr/>
          <p:nvPr/>
        </p:nvSpPr>
        <p:spPr>
          <a:xfrm>
            <a:off x="3377159" y="843636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F02573D7-C808-4359-9AC6-F0DDE1B2F7A8}"/>
              </a:ext>
            </a:extLst>
          </p:cNvPr>
          <p:cNvSpPr/>
          <p:nvPr/>
        </p:nvSpPr>
        <p:spPr>
          <a:xfrm>
            <a:off x="6268937" y="4238594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BB168987-454B-4D6A-BF2D-8014DDC0E6AD}"/>
              </a:ext>
            </a:extLst>
          </p:cNvPr>
          <p:cNvSpPr/>
          <p:nvPr/>
        </p:nvSpPr>
        <p:spPr>
          <a:xfrm>
            <a:off x="9126541" y="4246917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76824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7">
            <a:extLst>
              <a:ext uri="{FF2B5EF4-FFF2-40B4-BE49-F238E27FC236}">
                <a16:creationId xmlns:a16="http://schemas.microsoft.com/office/drawing/2014/main" xmlns="" id="{BF7CC36F-741A-45CB-A355-484352DC0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111" y="81633"/>
            <a:ext cx="10306939" cy="640971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A978F6F-525F-4C8F-82B3-E0BDA8C87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92" y="1057172"/>
            <a:ext cx="2799409" cy="2713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DA652F-280B-4BA2-8147-1B77B5CD4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694" y="1057172"/>
            <a:ext cx="2593916" cy="2371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3EC38E4-C9F9-462F-B138-E1499CE31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126" y="1028612"/>
            <a:ext cx="2616342" cy="22896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7C75840-7292-4D6E-948B-521844E604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8508" y="1009562"/>
            <a:ext cx="2616342" cy="2713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3261A1D-288F-46BB-8D4C-69B01ACC8A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819" y="4136148"/>
            <a:ext cx="2593916" cy="22537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E6C316B-CBFF-435F-BDFE-4AB3E40FE6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0693" y="4375480"/>
            <a:ext cx="2593916" cy="22240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B230F0A-0AD3-41C9-8299-0A2FCEE497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5339" y="4403912"/>
            <a:ext cx="2593916" cy="21955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F170333-5440-4B12-AA18-7671856008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7559" y="4359510"/>
            <a:ext cx="2593916" cy="2239995"/>
          </a:xfrm>
          <a:prstGeom prst="rect">
            <a:avLst/>
          </a:prstGeom>
        </p:spPr>
      </p:pic>
      <p:graphicFrame>
        <p:nvGraphicFramePr>
          <p:cNvPr id="23" name="Object 123">
            <a:extLst>
              <a:ext uri="{FF2B5EF4-FFF2-40B4-BE49-F238E27FC236}">
                <a16:creationId xmlns:a16="http://schemas.microsoft.com/office/drawing/2014/main" xmlns="" id="{BE00DEF0-C78C-4055-B237-1F4A819935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655726"/>
              </p:ext>
            </p:extLst>
          </p:nvPr>
        </p:nvGraphicFramePr>
        <p:xfrm>
          <a:off x="950014" y="3429000"/>
          <a:ext cx="1770041" cy="398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11" imgW="749160" imgH="203040" progId="Equation.DSMT4">
                  <p:embed/>
                </p:oleObj>
              </mc:Choice>
              <mc:Fallback>
                <p:oleObj name="Equation" r:id="rId11" imgW="749160" imgH="203040" progId="Equation.DSMT4">
                  <p:embed/>
                  <p:pic>
                    <p:nvPicPr>
                      <p:cNvPr id="36987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014" y="3429000"/>
                        <a:ext cx="1770041" cy="39885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4">
            <a:extLst>
              <a:ext uri="{FF2B5EF4-FFF2-40B4-BE49-F238E27FC236}">
                <a16:creationId xmlns:a16="http://schemas.microsoft.com/office/drawing/2014/main" xmlns="" id="{915AB9CA-45CB-44F5-93F8-1B23FE442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808" y="1669085"/>
            <a:ext cx="286871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điểm A,B,C thẳng hàng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xmlns="" id="{8C083CE1-EAD5-4400-82E8-9549CE6FF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2009" y="3374339"/>
            <a:ext cx="276947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điểm A,B,C không thẳng hàng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70137D9-7994-48D7-B808-96D505FCBC72}"/>
              </a:ext>
            </a:extLst>
          </p:cNvPr>
          <p:cNvSpPr/>
          <p:nvPr/>
        </p:nvSpPr>
        <p:spPr>
          <a:xfrm>
            <a:off x="278883" y="883677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35C613C8-AC50-4CD3-BA47-E50CB0981C41}"/>
              </a:ext>
            </a:extLst>
          </p:cNvPr>
          <p:cNvSpPr/>
          <p:nvPr/>
        </p:nvSpPr>
        <p:spPr>
          <a:xfrm>
            <a:off x="3377159" y="4185998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3AAE0AD6-9AB5-4BB2-8E78-3D935F2102B9}"/>
              </a:ext>
            </a:extLst>
          </p:cNvPr>
          <p:cNvSpPr/>
          <p:nvPr/>
        </p:nvSpPr>
        <p:spPr>
          <a:xfrm>
            <a:off x="339153" y="3982713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AAE98913-ED8A-4B19-88AD-B05200996242}"/>
              </a:ext>
            </a:extLst>
          </p:cNvPr>
          <p:cNvSpPr/>
          <p:nvPr/>
        </p:nvSpPr>
        <p:spPr>
          <a:xfrm>
            <a:off x="9126542" y="843636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4AD52332-C09D-49D6-85CB-84A02E4B25D2}"/>
              </a:ext>
            </a:extLst>
          </p:cNvPr>
          <p:cNvSpPr/>
          <p:nvPr/>
        </p:nvSpPr>
        <p:spPr>
          <a:xfrm>
            <a:off x="6157496" y="871169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937FC3B3-FC0F-48C3-BF9D-7AFBD5D143EA}"/>
              </a:ext>
            </a:extLst>
          </p:cNvPr>
          <p:cNvSpPr/>
          <p:nvPr/>
        </p:nvSpPr>
        <p:spPr>
          <a:xfrm>
            <a:off x="3377159" y="843636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2" name="Text Box 27">
            <a:extLst>
              <a:ext uri="{FF2B5EF4-FFF2-40B4-BE49-F238E27FC236}">
                <a16:creationId xmlns:a16="http://schemas.microsoft.com/office/drawing/2014/main" xmlns="" id="{96EF2ED6-1261-451B-B74E-C16078C79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118" y="3276365"/>
            <a:ext cx="26323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thẳng a và b cắt nhau tại H</a:t>
            </a:r>
          </a:p>
        </p:txBody>
      </p:sp>
      <p:sp>
        <p:nvSpPr>
          <p:cNvPr id="33" name="Text Box 28">
            <a:extLst>
              <a:ext uri="{FF2B5EF4-FFF2-40B4-BE49-F238E27FC236}">
                <a16:creationId xmlns:a16="http://schemas.microsoft.com/office/drawing/2014/main" xmlns="" id="{B7F976F3-0F79-49CB-878D-C5ED26C00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6338" y="3247520"/>
            <a:ext cx="261634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thẳng m và n song song</a:t>
            </a:r>
          </a:p>
        </p:txBody>
      </p:sp>
      <p:sp>
        <p:nvSpPr>
          <p:cNvPr id="34" name="Text Box 29">
            <a:extLst>
              <a:ext uri="{FF2B5EF4-FFF2-40B4-BE49-F238E27FC236}">
                <a16:creationId xmlns:a16="http://schemas.microsoft.com/office/drawing/2014/main" xmlns="" id="{846E4830-F58B-44F8-86D0-45386F4D6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97" y="6142520"/>
            <a:ext cx="27794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Ox và tia Oy là hai tia đối nhau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xmlns="" id="{579A9A71-1C6F-4BBF-AAB3-47244B86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183" y="6171771"/>
            <a:ext cx="19659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xmlns="" id="{58D10F81-6220-4731-98D4-61FDBAA4E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08" y="6130036"/>
            <a:ext cx="26323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M nằm giữa hai điểm A và B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33">
            <a:extLst>
              <a:ext uri="{FF2B5EF4-FFF2-40B4-BE49-F238E27FC236}">
                <a16:creationId xmlns:a16="http://schemas.microsoft.com/office/drawing/2014/main" xmlns="" id="{9C828F37-8BDF-49E4-8FC7-64FF44530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508" y="6091564"/>
            <a:ext cx="26323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ểm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là trung điểm của đoạn thẳng AB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F02573D7-C808-4359-9AC6-F0DDE1B2F7A8}"/>
              </a:ext>
            </a:extLst>
          </p:cNvPr>
          <p:cNvSpPr/>
          <p:nvPr/>
        </p:nvSpPr>
        <p:spPr>
          <a:xfrm>
            <a:off x="6268937" y="4238594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BB168987-454B-4D6A-BF2D-8014DDC0E6AD}"/>
              </a:ext>
            </a:extLst>
          </p:cNvPr>
          <p:cNvSpPr/>
          <p:nvPr/>
        </p:nvSpPr>
        <p:spPr>
          <a:xfrm>
            <a:off x="9126541" y="4246917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C50A36C-41BB-43AF-8B02-C239636F6E04}"/>
              </a:ext>
            </a:extLst>
          </p:cNvPr>
          <p:cNvSpPr/>
          <p:nvPr/>
        </p:nvSpPr>
        <p:spPr>
          <a:xfrm>
            <a:off x="1763486" y="185058"/>
            <a:ext cx="8665028" cy="44631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…:  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54163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 dirty="0">
              <a:solidFill>
                <a:schemeClr val="tx2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>
              <a:solidFill>
                <a:schemeClr val="tx2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 dirty="0">
              <a:solidFill>
                <a:schemeClr val="tx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99" y="2684147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3734549"/>
            <a:ext cx="2412065" cy="24120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0955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819151" y="160295"/>
            <a:ext cx="8515350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bốn điểm phân biệt A,B,C và D, trong đó không có ba điểm nào thăng hàng.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đường thẳng đi qua hai trong bốn điểm đã cho ?</a:t>
            </a:r>
            <a:endParaRPr lang="en-US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81263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3734549"/>
            <a:ext cx="2412065" cy="241206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3689780"/>
            <a:ext cx="2412065" cy="2412065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3566469"/>
            <a:ext cx="2580145" cy="2580145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19E4B8-58FF-4C83-90F4-1D1B8B28C0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7847" y="1757075"/>
            <a:ext cx="3812927" cy="251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ashreg.wav"/>
          </p:stSnd>
        </p:sndAc>
      </p:transition>
    </mc:Choice>
    <mc:Fallback xmlns="">
      <p:transition spd="slow">
        <p:split orient="vert"/>
        <p:sndAc>
          <p:stSnd>
            <p:snd r:embed="rId9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3799068"/>
            <a:ext cx="2167073" cy="2167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19075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75105" y="73033"/>
            <a:ext cx="7840345" cy="198748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nl-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Cho bốn điểm phân biệt A,B,C và D, trong đó không có ba điểm nào thăng hàng.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đoạn thẳng có hai mút là hai trong bốn điểm đã cho?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822156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34" y="3869631"/>
            <a:ext cx="2016199" cy="2016199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3888860"/>
            <a:ext cx="2077281" cy="2077281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3739782"/>
            <a:ext cx="2226359" cy="2226359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A8B466F-1AE9-4B05-8C37-1C47BA5A63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7847" y="1757075"/>
            <a:ext cx="3812927" cy="25182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2CA0BD2-A6D6-4E1A-9454-786E7889C275}"/>
              </a:ext>
            </a:extLst>
          </p:cNvPr>
          <p:cNvSpPr txBox="1"/>
          <p:nvPr/>
        </p:nvSpPr>
        <p:spPr>
          <a:xfrm>
            <a:off x="2626818" y="2573158"/>
            <a:ext cx="3890682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 là những đoạn thẳng: </a:t>
            </a:r>
            <a:endParaRPr lang="en-US" sz="24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AD,AC,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BC,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BD,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endParaRPr lang="en-US" b="1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ransition spd="slow">
    <p:randomBar dir="vert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0955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204321" y="511272"/>
            <a:ext cx="8515350" cy="2412064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hình vẽ dưới đây em hãy liệt kê bộ ba điểm thẳng hàng</a:t>
            </a: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812631"/>
            <a:ext cx="1600706" cy="16078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83" y="4285640"/>
            <a:ext cx="2412065" cy="24120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784" y="4176069"/>
            <a:ext cx="2580145" cy="2580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E322F8-54C5-493D-AEA2-54F7F4D99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7682" y="1656740"/>
            <a:ext cx="6594304" cy="12665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DBCAE18-2F88-4DEF-8B9A-44A867996917}"/>
              </a:ext>
            </a:extLst>
          </p:cNvPr>
          <p:cNvSpPr txBox="1"/>
          <p:nvPr/>
        </p:nvSpPr>
        <p:spPr>
          <a:xfrm>
            <a:off x="2629812" y="3582991"/>
            <a:ext cx="6634842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nl-NL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bộ ba điểm thẳng hàng là:</a:t>
            </a:r>
            <a:endParaRPr lang="en-US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A,C,N </a:t>
            </a:r>
            <a:endParaRPr lang="en-US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A,C,B 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C,N,B và B,N,A</a:t>
            </a:r>
            <a:endParaRPr lang="en-US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3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ashreg.wav"/>
          </p:stSnd>
        </p:sndAc>
      </p:transition>
    </mc:Choice>
    <mc:Fallback xmlns="">
      <p:transition spd="slow">
        <p:split orient="vert"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09550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xmlns="" id="{0667024D-077C-41FB-84FC-D91D5651A194}"/>
                  </a:ext>
                </a:extLst>
              </p:cNvPr>
              <p:cNvSpPr/>
              <p:nvPr/>
            </p:nvSpPr>
            <p:spPr>
              <a:xfrm>
                <a:off x="1600706" y="278655"/>
                <a:ext cx="7890871" cy="3304336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MN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57200" indent="-457200"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</a:p>
              <a:p>
                <a:pPr marL="457200" indent="-457200"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 = IN</a:t>
                </a:r>
              </a:p>
              <a:p>
                <a:pPr marL="457200" indent="-457200">
                  <a:buFontTx/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IM = IN</a:t>
                </a:r>
              </a:p>
              <a:p>
                <a:pPr marL="457200" indent="-457200">
                  <a:buFontTx/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 = 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𝐌𝐍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706" y="278655"/>
                <a:ext cx="7890871" cy="3304336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5171"/>
            <a:ext cx="1600706" cy="16078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83" y="4285640"/>
            <a:ext cx="2412065" cy="24120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784" y="4176069"/>
            <a:ext cx="2580145" cy="25801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86F9E6-F27D-4D27-8138-7D431A06315A}"/>
              </a:ext>
            </a:extLst>
          </p:cNvPr>
          <p:cNvSpPr txBox="1"/>
          <p:nvPr/>
        </p:nvSpPr>
        <p:spPr>
          <a:xfrm>
            <a:off x="3363686" y="4285640"/>
            <a:ext cx="478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ĐÁP ÁN: C </a:t>
            </a:r>
            <a:r>
              <a:rPr lang="en-US" sz="3600" b="1" dirty="0" err="1">
                <a:solidFill>
                  <a:srgbClr val="C00000"/>
                </a:solidFill>
              </a:rPr>
              <a:t>và</a:t>
            </a:r>
            <a:r>
              <a:rPr lang="en-US" sz="3600" b="1" dirty="0">
                <a:solidFill>
                  <a:srgbClr val="C00000"/>
                </a:solidFill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341174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ashreg.wav"/>
          </p:stSnd>
        </p:sndAc>
      </p:transition>
    </mc:Choice>
    <mc:Fallback xmlns="">
      <p:transition spd="slow">
        <p:split orient="vert"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8148" y="1628774"/>
            <a:ext cx="11344277" cy="4901453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4300" y="890170"/>
            <a:ext cx="117348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tx2"/>
                </a:solidFill>
              </a:rPr>
              <a:t>Yêu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cầu</a:t>
            </a:r>
            <a:r>
              <a:rPr lang="en-US" sz="3600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5088AE01-A702-47B9-9E25-36788600E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HOẠT ĐỘNG NHÓM </a:t>
            </a:r>
          </a:p>
        </p:txBody>
      </p:sp>
    </p:spTree>
    <p:extLst>
      <p:ext uri="{BB962C8B-B14F-4D97-AF65-F5344CB8AC3E}">
        <p14:creationId xmlns:p14="http://schemas.microsoft.com/office/powerpoint/2010/main" val="159870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3342</TotalTime>
  <Words>654</Words>
  <Application>Microsoft Office PowerPoint</Application>
  <PresentationFormat>Custom</PresentationFormat>
  <Paragraphs>105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Nature Illustration 16x9</vt:lpstr>
      <vt:lpstr>Equation</vt:lpstr>
      <vt:lpstr>CHÀO MỪNG  CÁC THẦY CÔ GIÁO VÀ CÁC EM HỌC SINH  VỀ DỰ TIẾT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 CÁC THẦY CÔ GIÁO VÀ CÁC EM HỌC SINH  VỀ DỰ TIẾT HỌC</dc:title>
  <dc:creator>Admin</dc:creator>
  <cp:lastModifiedBy>Admin</cp:lastModifiedBy>
  <cp:revision>28</cp:revision>
  <dcterms:created xsi:type="dcterms:W3CDTF">2021-07-12T02:53:41Z</dcterms:created>
  <dcterms:modified xsi:type="dcterms:W3CDTF">2022-05-20T02:38:09Z</dcterms:modified>
</cp:coreProperties>
</file>