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9"/>
  </p:notesMasterIdLst>
  <p:sldIdLst>
    <p:sldId id="308" r:id="rId2"/>
    <p:sldId id="300" r:id="rId3"/>
    <p:sldId id="259" r:id="rId4"/>
    <p:sldId id="265" r:id="rId5"/>
    <p:sldId id="277" r:id="rId6"/>
    <p:sldId id="290" r:id="rId7"/>
    <p:sldId id="289" r:id="rId8"/>
    <p:sldId id="261" r:id="rId9"/>
    <p:sldId id="278" r:id="rId10"/>
    <p:sldId id="307" r:id="rId11"/>
    <p:sldId id="262" r:id="rId12"/>
    <p:sldId id="309" r:id="rId13"/>
    <p:sldId id="294" r:id="rId14"/>
    <p:sldId id="295" r:id="rId15"/>
    <p:sldId id="298" r:id="rId16"/>
    <p:sldId id="301" r:id="rId17"/>
    <p:sldId id="306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22" autoAdjust="0"/>
    <p:restoredTop sz="92308" autoAdjust="0"/>
  </p:normalViewPr>
  <p:slideViewPr>
    <p:cSldViewPr>
      <p:cViewPr>
        <p:scale>
          <a:sx n="69" d="100"/>
          <a:sy n="69" d="100"/>
        </p:scale>
        <p:origin x="-142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3ED95-EBA5-4BD7-887C-689C7A9B84EC}" type="datetimeFigureOut">
              <a:rPr lang="en-US" smtClean="0"/>
              <a:pPr/>
              <a:t>12/03/2018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928EB9-2204-4132-936A-398A7DEDA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28EB9-2204-4132-936A-398A7DEDA17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28EB9-2204-4132-936A-398A7DEDA17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0CE-458E-4D3D-BE63-8BF79F5D9447}" type="datetimeFigureOut">
              <a:rPr lang="en-US" smtClean="0"/>
              <a:pPr/>
              <a:t>12/03/2018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9AF0-2631-482F-ABF0-5995FC94E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0CE-458E-4D3D-BE63-8BF79F5D9447}" type="datetimeFigureOut">
              <a:rPr lang="en-US" smtClean="0"/>
              <a:pPr/>
              <a:t>12/03/2018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9AF0-2631-482F-ABF0-5995FC94E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0CE-458E-4D3D-BE63-8BF79F5D9447}" type="datetimeFigureOut">
              <a:rPr lang="en-US" smtClean="0"/>
              <a:pPr/>
              <a:t>12/03/2018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9AF0-2631-482F-ABF0-5995FC94E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0CE-458E-4D3D-BE63-8BF79F5D9447}" type="datetimeFigureOut">
              <a:rPr lang="en-US" smtClean="0"/>
              <a:pPr/>
              <a:t>12/03/2018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9AF0-2631-482F-ABF0-5995FC94E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0CE-458E-4D3D-BE63-8BF79F5D9447}" type="datetimeFigureOut">
              <a:rPr lang="en-US" smtClean="0"/>
              <a:pPr/>
              <a:t>12/03/2018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9AF0-2631-482F-ABF0-5995FC94E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0CE-458E-4D3D-BE63-8BF79F5D9447}" type="datetimeFigureOut">
              <a:rPr lang="en-US" smtClean="0"/>
              <a:pPr/>
              <a:t>12/03/2018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9AF0-2631-482F-ABF0-5995FC94E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0CE-458E-4D3D-BE63-8BF79F5D9447}" type="datetimeFigureOut">
              <a:rPr lang="en-US" smtClean="0"/>
              <a:pPr/>
              <a:t>12/03/2018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9AF0-2631-482F-ABF0-5995FC94E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0CE-458E-4D3D-BE63-8BF79F5D9447}" type="datetimeFigureOut">
              <a:rPr lang="en-US" smtClean="0"/>
              <a:pPr/>
              <a:t>12/03/2018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9AF0-2631-482F-ABF0-5995FC94E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0CE-458E-4D3D-BE63-8BF79F5D9447}" type="datetimeFigureOut">
              <a:rPr lang="en-US" smtClean="0"/>
              <a:pPr/>
              <a:t>12/03/2018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9AF0-2631-482F-ABF0-5995FC94E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0CE-458E-4D3D-BE63-8BF79F5D9447}" type="datetimeFigureOut">
              <a:rPr lang="en-US" smtClean="0"/>
              <a:pPr/>
              <a:t>12/03/2018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49AF0-2631-482F-ABF0-5995FC94E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0CE-458E-4D3D-BE63-8BF79F5D9447}" type="datetimeFigureOut">
              <a:rPr lang="en-US" smtClean="0"/>
              <a:pPr/>
              <a:t>12/03/2018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EA49AF0-2631-482F-ABF0-5995FC94EA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8D90CE-458E-4D3D-BE63-8BF79F5D9447}" type="datetimeFigureOut">
              <a:rPr lang="en-US" smtClean="0"/>
              <a:pPr/>
              <a:t>12/03/2018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A49AF0-2631-482F-ABF0-5995FC94EA4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7" descr="Untitle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763000" cy="6019800"/>
          </a:xfrm>
        </p:spPr>
        <p:txBody>
          <a:bodyPr>
            <a:no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(3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):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1447801"/>
          <a:ext cx="9144000" cy="46481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  <a:gridCol w="3048000"/>
              </a:tblGrid>
              <a:tr h="10702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Oxi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nhiều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Oxi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ít</a:t>
                      </a:r>
                      <a:r>
                        <a:rPr lang="en-US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Oxi</a:t>
                      </a:r>
                      <a:endParaRPr lang="en-US" sz="2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9542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HCl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: 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clohiđric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4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S: 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sunfuhiđric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4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lang="en-US" sz="24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sunfuric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HCO</a:t>
                      </a:r>
                      <a:r>
                        <a:rPr lang="en-US" sz="24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cacbonic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4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lang="en-US" sz="24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sunfurơ</a:t>
                      </a:r>
                      <a:endParaRPr lang="en-US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HNO</a:t>
                      </a:r>
                      <a:r>
                        <a:rPr lang="en-US" sz="24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nitrơ</a:t>
                      </a:r>
                      <a:endParaRPr lang="en-US" sz="2400" dirty="0" smtClean="0"/>
                    </a:p>
                    <a:p>
                      <a:endParaRPr lang="en-US" sz="2400" dirty="0"/>
                    </a:p>
                  </a:txBody>
                  <a:tcPr/>
                </a:tc>
              </a:tr>
              <a:tr h="8825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52578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hiđric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0" y="5257800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ic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0" y="5257800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429000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HBr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HF: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24200" y="35052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0" y="3657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34290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brom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hiđric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flo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hiđric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14800" y="35052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nitr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ic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photphor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ic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86600" y="36576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photphor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10600" cy="6477000"/>
          </a:xfrm>
          <a:ln>
            <a:noFill/>
          </a:ln>
        </p:spPr>
        <p:txBody>
          <a:bodyPr/>
          <a:lstStyle/>
          <a:p>
            <a:pPr>
              <a:buNone/>
            </a:pPr>
            <a:endParaRPr lang="en-US" sz="36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oxi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1">
              <a:buNone/>
            </a:pP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endParaRPr lang="en-US" sz="3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oxi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en-US" sz="36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oxi</a:t>
            </a:r>
            <a:endParaRPr lang="en-US" sz="36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en-US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828800"/>
            <a:ext cx="8153400" cy="76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8288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6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36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hiđric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3429000"/>
            <a:ext cx="8229600" cy="685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34290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6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36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ic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en-US" sz="3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382000" cy="762000"/>
          </a:xfrm>
        </p:spPr>
        <p:txBody>
          <a:bodyPr>
            <a:normAutofit/>
          </a:bodyPr>
          <a:lstStyle/>
          <a:p>
            <a:r>
              <a:rPr lang="en-US" sz="4000" b="1" u="sng" smtClean="0">
                <a:latin typeface="Times New Roman" pitchFamily="18" charset="0"/>
                <a:cs typeface="Times New Roman" pitchFamily="18" charset="0"/>
              </a:rPr>
              <a:t>4. Tên gọi axit</a:t>
            </a:r>
            <a:endParaRPr lang="en-US" sz="4000" b="1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4953000"/>
            <a:ext cx="8153400" cy="76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7200" y="5029200"/>
            <a:ext cx="79248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40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0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40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  <p:bldP spid="8" grpId="0"/>
      <p:bldP spid="10" grpId="0" animBg="1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066800"/>
          <a:ext cx="9144000" cy="42553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2200"/>
                <a:gridCol w="4114800"/>
                <a:gridCol w="2667000"/>
              </a:tblGrid>
              <a:tr h="69536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Loại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572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Oxi</a:t>
                      </a:r>
                      <a:endParaRPr lang="en-US" sz="2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phi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kim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lang="en-US" sz="2800" b="1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hiđric</a:t>
                      </a:r>
                      <a:endParaRPr lang="en-US" sz="2800" b="1" baseline="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68021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nhiều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Oxi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phi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kim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lang="en-US" sz="2800" b="1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ic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20338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ít</a:t>
                      </a:r>
                      <a:r>
                        <a:rPr lang="en-US" sz="2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Oxi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phi </a:t>
                      </a:r>
                      <a:r>
                        <a:rPr lang="en-US" sz="28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kim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lang="en-US" sz="28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6477000" y="2209800"/>
            <a:ext cx="350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ua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6477000" y="3505200"/>
            <a:ext cx="266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hlinkClick r:id="rId4" action="ppaction://hlinksldjump"/>
          </p:cNvPr>
          <p:cNvSpPr txBox="1"/>
          <p:nvPr/>
        </p:nvSpPr>
        <p:spPr>
          <a:xfrm>
            <a:off x="6553200" y="4648200"/>
            <a:ext cx="259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1" y="1752600"/>
          <a:ext cx="8763001" cy="32404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1640"/>
                <a:gridCol w="3164417"/>
                <a:gridCol w="1564022"/>
                <a:gridCol w="2492922"/>
              </a:tblGrid>
              <a:tr h="116943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CTHH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2969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HCl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clo</a:t>
                      </a:r>
                      <a:r>
                        <a:rPr lang="en-US" sz="36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hiđric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Cl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Clor</a:t>
                      </a:r>
                      <a:r>
                        <a:rPr lang="en-US" sz="36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ua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29697">
                <a:tc rowSpan="2"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36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sunfu</a:t>
                      </a:r>
                      <a:r>
                        <a:rPr lang="en-US" sz="360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hiđric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HS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Hiđrosunf</a:t>
                      </a:r>
                      <a:r>
                        <a:rPr lang="en-US" sz="36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ua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71569">
                <a:tc vMerge="1">
                  <a:txBody>
                    <a:bodyPr/>
                    <a:lstStyle/>
                    <a:p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 S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Sunf</a:t>
                      </a:r>
                      <a:r>
                        <a:rPr lang="en-US" sz="36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ua</a:t>
                      </a:r>
                      <a:endParaRPr lang="en-US" sz="360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81600" y="51816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Br: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48400" y="51816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brom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ua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524000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 *</a:t>
            </a:r>
            <a:r>
              <a:rPr lang="en-US" sz="4000" b="1" u="sng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latin typeface="Times New Roman" pitchFamily="18" charset="0"/>
                <a:cs typeface="Times New Roman" pitchFamily="18" charset="0"/>
              </a:rPr>
              <a:t>gốc</a:t>
            </a: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latin typeface="Times New Roman" pitchFamily="18" charset="0"/>
                <a:cs typeface="Times New Roman" pitchFamily="18" charset="0"/>
              </a:rPr>
              <a:t>Gốc</a:t>
            </a: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u="sng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4000" b="1" u="sng" dirty="0" err="1" smtClean="0">
                <a:latin typeface="Times New Roman" pitchFamily="18" charset="0"/>
                <a:cs typeface="Times New Roman" pitchFamily="18" charset="0"/>
              </a:rPr>
              <a:t>oxi</a:t>
            </a:r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57800" y="57150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-F:  </a:t>
            </a:r>
            <a:endParaRPr lang="en-US" sz="3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48400" y="57150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flor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ua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eft Arrow 13">
            <a:hlinkClick r:id="rId2" action="ppaction://hlinksldjump"/>
          </p:cNvPr>
          <p:cNvSpPr/>
          <p:nvPr/>
        </p:nvSpPr>
        <p:spPr>
          <a:xfrm>
            <a:off x="7620000" y="6096000"/>
            <a:ext cx="1524000" cy="7620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36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676400"/>
          <a:ext cx="8534399" cy="312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2438400"/>
                <a:gridCol w="1752600"/>
                <a:gridCol w="2819399"/>
              </a:tblGrid>
              <a:tr h="108902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CTHH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6119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HNO</a:t>
                      </a:r>
                      <a:r>
                        <a:rPr lang="en-US" sz="36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nitr</a:t>
                      </a:r>
                      <a:r>
                        <a:rPr lang="en-US" sz="36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ic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-NO</a:t>
                      </a:r>
                      <a:r>
                        <a:rPr lang="en-US" sz="36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88181">
                <a:tc rowSpan="2"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36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lang="en-US" sz="36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sunfur</a:t>
                      </a:r>
                      <a:r>
                        <a:rPr lang="en-US" sz="360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ic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-HSO</a:t>
                      </a:r>
                      <a:r>
                        <a:rPr lang="en-US" sz="36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85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=SO</a:t>
                      </a:r>
                      <a:r>
                        <a:rPr lang="en-US" sz="36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305800" cy="8382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Gốc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nhiều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oxi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0600" y="5257800"/>
            <a:ext cx="6477000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5410200"/>
            <a:ext cx="5410200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36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7000" y="27432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nitr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6096000" y="34290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hiđrosunf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00800" y="403860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sunf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</a:t>
            </a:r>
            <a:endParaRPr lang="en-US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11" name="Left Arrow 10">
            <a:hlinkClick r:id="rId2" action="ppaction://hlinksldjump"/>
          </p:cNvPr>
          <p:cNvSpPr/>
          <p:nvPr/>
        </p:nvSpPr>
        <p:spPr>
          <a:xfrm>
            <a:off x="7772400" y="6324600"/>
            <a:ext cx="990600" cy="533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" y="1219200"/>
          <a:ext cx="9143998" cy="28129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9534"/>
                <a:gridCol w="2813532"/>
                <a:gridCol w="1884727"/>
                <a:gridCol w="2916205"/>
              </a:tblGrid>
              <a:tr h="79912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3600" baseline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1261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HNO</a:t>
                      </a:r>
                      <a:r>
                        <a:rPr lang="en-US" sz="36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nitr</a:t>
                      </a:r>
                      <a:r>
                        <a:rPr lang="en-US" sz="360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- NO</a:t>
                      </a:r>
                      <a:r>
                        <a:rPr lang="en-US" sz="3600" baseline="-2500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1261">
                <a:tc rowSpan="2">
                  <a:txBody>
                    <a:bodyPr/>
                    <a:lstStyle/>
                    <a:p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36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lang="en-US" sz="36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sunfur</a:t>
                      </a:r>
                      <a:r>
                        <a:rPr lang="en-US" sz="3600" baseline="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ơ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HSO</a:t>
                      </a:r>
                      <a:r>
                        <a:rPr lang="en-US" sz="3600" baseline="-2500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1261">
                <a:tc vMerge="1">
                  <a:txBody>
                    <a:bodyPr/>
                    <a:lstStyle/>
                    <a:p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 SO</a:t>
                      </a:r>
                      <a:r>
                        <a:rPr lang="en-US" sz="3600" baseline="-2500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00800" y="26670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hiđrosunf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29400" y="32766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unf</a:t>
            </a:r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400" y="4572000"/>
            <a:ext cx="4953000" cy="838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590800" y="47244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phi </a:t>
            </a:r>
            <a:r>
              <a:rPr lang="en-US" sz="36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762000"/>
          </a:xfrm>
        </p:spPr>
        <p:txBody>
          <a:bodyPr>
            <a:normAutofit/>
          </a:bodyPr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* Gốc axit có ít oxi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81800" y="2057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nitr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endParaRPr lang="en-US" sz="3600" dirty="0"/>
          </a:p>
        </p:txBody>
      </p:sp>
      <p:sp>
        <p:nvSpPr>
          <p:cNvPr id="13" name="Left Arrow 12">
            <a:hlinkClick r:id="rId2" action="ppaction://hlinksldjump"/>
          </p:cNvPr>
          <p:cNvSpPr/>
          <p:nvPr/>
        </p:nvSpPr>
        <p:spPr>
          <a:xfrm>
            <a:off x="7696200" y="6248400"/>
            <a:ext cx="914400" cy="609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034083"/>
          <a:ext cx="8610600" cy="52913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9225"/>
                <a:gridCol w="2130421"/>
                <a:gridCol w="1459424"/>
                <a:gridCol w="1313481"/>
                <a:gridCol w="2408049"/>
              </a:tblGrid>
              <a:tr h="69086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CTHH</a:t>
                      </a:r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Tên</a:t>
                      </a:r>
                      <a:r>
                        <a:rPr lang="en-US" sz="28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axit</a:t>
                      </a:r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Gốc</a:t>
                      </a:r>
                      <a:r>
                        <a:rPr lang="en-US" sz="28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axit</a:t>
                      </a:r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Hóa</a:t>
                      </a:r>
                      <a:r>
                        <a:rPr lang="en-US" sz="28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trị</a:t>
                      </a:r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err="1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Tên</a:t>
                      </a:r>
                      <a:r>
                        <a:rPr lang="en-US" sz="2800" baseline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gốc axit</a:t>
                      </a:r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279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HCl</a:t>
                      </a:r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4527"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8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8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SO</a:t>
                      </a:r>
                      <a:r>
                        <a:rPr lang="en-US" sz="28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388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3893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HNO</a:t>
                      </a:r>
                      <a:r>
                        <a:rPr lang="en-US" sz="28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5087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8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28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PO</a:t>
                      </a:r>
                      <a:r>
                        <a:rPr lang="en-US" sz="28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1736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8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8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SO</a:t>
                      </a:r>
                      <a:r>
                        <a:rPr lang="en-US" sz="28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8627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28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28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</a:t>
                      </a:r>
                      <a:r>
                        <a:rPr lang="en-US" sz="28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8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0" y="17526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clohiđr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ic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86200" y="17526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Cl</a:t>
            </a:r>
            <a:endParaRPr lang="en-US" sz="28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86400" y="17526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8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81800" y="17526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clor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ua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47800" y="27432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sunfur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ic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0" y="23622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HSO</a:t>
            </a:r>
            <a:r>
              <a:rPr lang="en-US" sz="2800" baseline="-25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0" y="2971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= SO</a:t>
            </a:r>
            <a:r>
              <a:rPr lang="en-US" sz="2800" baseline="-25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10200" y="23622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8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29400" y="23622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iđrosunf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ua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10400" y="29718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sunf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ua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86200" y="37338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NO</a:t>
            </a:r>
            <a:r>
              <a:rPr lang="en-US" sz="2800" baseline="-25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86400" y="37338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28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10400" y="3733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nitr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410200" y="29718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endParaRPr lang="en-US" sz="28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752600" y="37338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nitr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Phiếu học tập 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21" grpId="0"/>
      <p:bldP spid="22" grpId="0"/>
      <p:bldP spid="23" grpId="0"/>
      <p:bldP spid="36" grpId="0"/>
      <p:bldP spid="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32688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Hoàn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phiếu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học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tập</a:t>
            </a:r>
            <a:endParaRPr lang="en-US" sz="36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lại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kiến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thức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phần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36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Làm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bài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2, 3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130 SGK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Đọc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trước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bazơ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muối</a:t>
            </a:r>
            <a:endParaRPr lang="en-US" sz="36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610600" cy="2819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BÀI 37: AXIT – BAZƠ - MUỐI </a:t>
            </a:r>
            <a:br>
              <a:rPr lang="en-US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sz="600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6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133600"/>
            <a:ext cx="8229600" cy="1600200"/>
          </a:xfrm>
        </p:spPr>
        <p:txBody>
          <a:bodyPr>
            <a:noAutofit/>
          </a:bodyPr>
          <a:lstStyle/>
          <a:p>
            <a:r>
              <a:rPr lang="en-US" sz="4000" b="1" u="sng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 – Axit</a:t>
            </a:r>
            <a:r>
              <a:rPr lang="en-US" sz="4000" u="sng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u="sng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u="sng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Khái niệm</a:t>
            </a:r>
            <a:r>
              <a:rPr lang="en-US" sz="3600" b="1" u="sng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u="sng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* Ví dụ:</a:t>
            </a:r>
            <a:br>
              <a:rPr lang="en-US" sz="4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u="sng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u="sng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u="sng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667000"/>
            <a:ext cx="8534400" cy="3733800"/>
          </a:xfrm>
        </p:spPr>
        <p:txBody>
          <a:bodyPr/>
          <a:lstStyle/>
          <a:p>
            <a:pPr marL="514350" indent="-514350">
              <a:buNone/>
            </a:pPr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Cl,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Br, </a:t>
            </a:r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S, </a:t>
            </a:r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sz="3600" baseline="-25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3600" baseline="-25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…</a:t>
            </a:r>
          </a:p>
          <a:p>
            <a:pPr marL="514350" indent="-514350"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514350" indent="-514350">
              <a:buNone/>
            </a:pP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Phân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1066800" y="3657600"/>
            <a:ext cx="7315200" cy="2057400"/>
          </a:xfrm>
          <a:prstGeom prst="wedgeRoundRectCallout">
            <a:avLst>
              <a:gd name="adj1" fmla="val -45516"/>
              <a:gd name="adj2" fmla="val -69771"/>
              <a:gd name="adj3" fmla="val 16667"/>
            </a:avLst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66800" y="3657600"/>
            <a:ext cx="701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3657600" y="4114800"/>
            <a:ext cx="609600" cy="609600"/>
          </a:xfrm>
          <a:prstGeom prst="straightConnector1">
            <a:avLst/>
          </a:prstGeom>
          <a:ln w="2222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267200" y="37338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 hay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657600" y="4724400"/>
            <a:ext cx="685800" cy="381000"/>
          </a:xfrm>
          <a:prstGeom prst="straightConnector1">
            <a:avLst/>
          </a:prstGeom>
          <a:ln w="2222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419600" y="48006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  <p:bldP spid="5" grpId="1"/>
      <p:bldP spid="12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9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hiđro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endParaRPr lang="en-US" sz="36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228600" y="2667000"/>
            <a:ext cx="3505200" cy="1828800"/>
          </a:xfrm>
          <a:prstGeom prst="wedgeRectCallout">
            <a:avLst>
              <a:gd name="adj1" fmla="val 44286"/>
              <a:gd name="adj2" fmla="val -73713"/>
            </a:avLst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có thể thay thế bằng các nguyên</a:t>
            </a:r>
          </a:p>
          <a:p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tử kim loại</a:t>
            </a:r>
          </a:p>
        </p:txBody>
      </p:sp>
      <p:sp>
        <p:nvSpPr>
          <p:cNvPr id="15" name="Rectangular Callout 14"/>
          <p:cNvSpPr/>
          <p:nvPr/>
        </p:nvSpPr>
        <p:spPr>
          <a:xfrm>
            <a:off x="3962400" y="2590800"/>
            <a:ext cx="4800600" cy="2438400"/>
          </a:xfrm>
          <a:prstGeom prst="wedgeRectCallout">
            <a:avLst>
              <a:gd name="adj1" fmla="val 34250"/>
              <a:gd name="adj2" fmla="val -66975"/>
            </a:avLst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hay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* Khái niệm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2438400"/>
          <a:ext cx="8229600" cy="4081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7439"/>
                <a:gridCol w="2669681"/>
                <a:gridCol w="1805958"/>
                <a:gridCol w="2026522"/>
              </a:tblGrid>
              <a:tr h="166343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CTHH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nguyên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tử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H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bị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thay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thế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Hóa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trị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18510"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HCl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138142">
                <a:tc rowSpan="2">
                  <a:txBody>
                    <a:bodyPr/>
                    <a:lstStyle/>
                    <a:p>
                      <a:pPr algn="ctr"/>
                      <a:endParaRPr lang="en-US" sz="3600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36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lang="en-US" sz="36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–HSO</a:t>
                      </a:r>
                      <a:r>
                        <a:rPr lang="en-US" sz="36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185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 SO</a:t>
                      </a:r>
                      <a:r>
                        <a:rPr lang="en-US" sz="3600" baseline="-2500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5" grpId="0" animBg="1"/>
      <p:bldP spid="1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33400" y="2971800"/>
          <a:ext cx="8077200" cy="27938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9800"/>
                <a:gridCol w="2819400"/>
                <a:gridCol w="3048000"/>
              </a:tblGrid>
              <a:tr h="87364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CTHH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Hóa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trị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70346">
                <a:tc rowSpan="3">
                  <a:txBody>
                    <a:bodyPr/>
                    <a:lstStyle/>
                    <a:p>
                      <a:pPr algn="ctr"/>
                      <a:endParaRPr lang="en-US" sz="3600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36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</a:t>
                      </a:r>
                      <a:r>
                        <a:rPr lang="en-US" sz="36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–H</a:t>
                      </a:r>
                      <a:r>
                        <a:rPr lang="en-US" sz="36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</a:t>
                      </a:r>
                      <a:r>
                        <a:rPr lang="en-US" sz="36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 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703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 HPO</a:t>
                      </a:r>
                      <a:r>
                        <a:rPr lang="en-US" sz="3600" baseline="-2500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5703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≡ PO</a:t>
                      </a:r>
                      <a:r>
                        <a:rPr lang="en-US" sz="3600" baseline="-2500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15240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3600" baseline="-25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3600" baseline="-25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077200" cy="762000"/>
          </a:xfrm>
        </p:spPr>
        <p:txBody>
          <a:bodyPr>
            <a:normAutofit/>
          </a:bodyPr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* Bài tập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524000"/>
          <a:ext cx="8610600" cy="49037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3165"/>
                <a:gridCol w="2307147"/>
                <a:gridCol w="1950088"/>
                <a:gridCol w="2870200"/>
              </a:tblGrid>
              <a:tr h="133551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CTHH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sz="3600" baseline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nguyên tử H 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Hóa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trị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gốc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aseline="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axit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918170"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HCl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en-US" sz="3600" dirty="0" err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Cl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83470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36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lang="en-US" sz="36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 SO</a:t>
                      </a:r>
                      <a:r>
                        <a:rPr lang="en-US" sz="3600" baseline="-2500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900991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en-US" sz="36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US" sz="36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</a:t>
                      </a:r>
                      <a:r>
                        <a:rPr lang="en-US" sz="3600" baseline="-250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≡ PO</a:t>
                      </a:r>
                      <a:r>
                        <a:rPr lang="en-US" sz="3600" baseline="-2500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495800" y="55626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34200" y="55626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5638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3600" b="1" baseline="-25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/>
          </a:bodyPr>
          <a:lstStyle/>
          <a:p>
            <a:r>
              <a:rPr lang="en-US" sz="4000" b="1" u="sng" smtClean="0">
                <a:latin typeface="Times New Roman" pitchFamily="18" charset="0"/>
                <a:cs typeface="Times New Roman" pitchFamily="18" charset="0"/>
              </a:rPr>
              <a:t>2. Công thức tổng quát</a:t>
            </a:r>
            <a:endParaRPr lang="en-US" sz="4000" b="1" u="sng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algn="ctr">
              <a:buNone/>
            </a:pPr>
            <a:endParaRPr lang="en-US" sz="4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>
              <a:buNone/>
            </a:pPr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en-US" sz="48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   </a:t>
            </a:r>
          </a:p>
          <a:p>
            <a:pPr>
              <a:buNone/>
            </a:pP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A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endParaRPr lang="en-US" sz="36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n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24200" y="1828800"/>
            <a:ext cx="1981200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276600" y="1981200"/>
            <a:ext cx="17526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4800" b="1" baseline="-250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8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4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/>
          </a:bodyPr>
          <a:lstStyle/>
          <a:p>
            <a:r>
              <a:rPr lang="en-US" sz="4000" b="1" u="sng" smtClean="0">
                <a:latin typeface="Times New Roman" pitchFamily="18" charset="0"/>
                <a:cs typeface="Times New Roman" pitchFamily="18" charset="0"/>
              </a:rPr>
              <a:t>2. Công thức tổng quát</a:t>
            </a:r>
            <a:endParaRPr lang="en-US" sz="4000" b="1" u="sng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602163"/>
          </a:xfrm>
        </p:spPr>
        <p:txBody>
          <a:bodyPr/>
          <a:lstStyle/>
          <a:p>
            <a:pPr>
              <a:buNone/>
            </a:pPr>
            <a:endParaRPr lang="en-US" sz="3600" u="sng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Gồm 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514600" y="2819400"/>
            <a:ext cx="838200" cy="685800"/>
          </a:xfrm>
          <a:prstGeom prst="straightConnector1">
            <a:avLst/>
          </a:prstGeom>
          <a:ln w="3492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514600" y="3505200"/>
            <a:ext cx="838200" cy="609600"/>
          </a:xfrm>
          <a:prstGeom prst="straightConnector1">
            <a:avLst/>
          </a:prstGeom>
          <a:ln w="34925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429000" y="2133600"/>
            <a:ext cx="5105400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429000" y="2133600"/>
            <a:ext cx="495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oxi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HBr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HF, H</a:t>
            </a:r>
            <a:r>
              <a:rPr lang="en-US" sz="3200" baseline="-25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S…)</a:t>
            </a: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29000" y="3505200"/>
            <a:ext cx="510540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048000" y="3581400"/>
            <a:ext cx="5867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oxi</a:t>
            </a:r>
          </a:p>
          <a:p>
            <a:pPr algn="ctr"/>
            <a:r>
              <a:rPr lang="en-US" sz="32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(H</a:t>
            </a:r>
            <a:r>
              <a:rPr lang="en-US" sz="3200" baseline="-25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200" baseline="-25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en-US" sz="3200" baseline="-25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200" baseline="-25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HNO</a:t>
            </a:r>
            <a:r>
              <a:rPr lang="en-US" sz="3200" baseline="-25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HNO</a:t>
            </a:r>
            <a:r>
              <a:rPr lang="en-US" sz="3200" baseline="-25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en-US" sz="3200" baseline="-25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3200" baseline="-25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…)</a:t>
            </a:r>
            <a:endParaRPr lang="en-US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05800" cy="1066800"/>
          </a:xfrm>
        </p:spPr>
        <p:txBody>
          <a:bodyPr>
            <a:normAutofit/>
          </a:bodyPr>
          <a:lstStyle/>
          <a:p>
            <a:r>
              <a:rPr lang="en-US" sz="4000" b="1" u="sng" smtClean="0">
                <a:latin typeface="Times New Roman" pitchFamily="18" charset="0"/>
                <a:cs typeface="Times New Roman" pitchFamily="18" charset="0"/>
              </a:rPr>
              <a:t>3. Phân loại axit</a:t>
            </a:r>
            <a:endParaRPr lang="en-US" sz="4000" b="1" u="sng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 animBg="1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1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tố</a:t>
            </a:r>
            <a:endParaRPr lang="en-US" sz="36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H</a:t>
            </a:r>
            <a:r>
              <a:rPr lang="en-US" sz="3600" baseline="-25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3600" baseline="-25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>
              <a:buNone/>
            </a:pP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HNO</a:t>
            </a:r>
            <a:r>
              <a:rPr lang="en-US" sz="3600" baseline="-25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HNO</a:t>
            </a:r>
            <a:r>
              <a:rPr lang="en-US" sz="3600" baseline="-25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aseline="-25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3600" baseline="-25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en-US" sz="3600" baseline="-25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3600" baseline="-25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buNone/>
            </a:pP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Axit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oxi: H</a:t>
            </a:r>
            <a:r>
              <a:rPr lang="en-US" sz="3600" baseline="-25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HNO</a:t>
            </a:r>
            <a:r>
              <a:rPr lang="en-US" sz="3600" baseline="-25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en-US" sz="3600" baseline="-25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3600" baseline="-25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• Axit </a:t>
            </a:r>
            <a:r>
              <a:rPr lang="en-US" sz="36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oxi: H</a:t>
            </a:r>
            <a:r>
              <a:rPr lang="en-US" sz="3600" baseline="-25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aseline="-25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HNO</a:t>
            </a:r>
            <a:r>
              <a:rPr lang="en-US" sz="3600" baseline="-25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H</a:t>
            </a:r>
            <a:r>
              <a:rPr lang="en-US" sz="3600" baseline="-25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3600" baseline="-25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685800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Axit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có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oxi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BÀI 37: AXIT – BAZƠ - MUỐI &amp;#x0D;&amp;#x0A;&amp;#x0D;&amp;#x0A;(Tiết 1)&amp;#x0D;&amp;#x0A; &amp;quot;&quot;/&gt;&lt;property id=&quot;20307&quot; value=&quot;300&quot;/&gt;&lt;/object&gt;&lt;object type=&quot;3&quot; unique_id=&quot;10005&quot;&gt;&lt;property id=&quot;20148&quot; value=&quot;5&quot;/&gt;&lt;property id=&quot;20300&quot; value=&quot;Slide 2 - &amp;quot;I – Axit&amp;#x0D;&amp;#x0A;1. Khái niệm&amp;#x0D;&amp;#x0A;* Ví dụ:&amp;#x0D;&amp;#x0A;&amp;#x0D;&amp;#x0A;&amp;quot;&quot;/&gt;&lt;property id=&quot;20307&quot; value=&quot;259&quot;/&gt;&lt;/object&gt;&lt;object type=&quot;3&quot; unique_id=&quot;10006&quot;&gt;&lt;property id=&quot;20148&quot; value=&quot;5&quot;/&gt;&lt;property id=&quot;20300&quot; value=&quot;Slide 3 - &amp;quot;* Khái niệm&amp;quot;&quot;/&gt;&lt;property id=&quot;20307&quot; value=&quot;265&quot;/&gt;&lt;/object&gt;&lt;object type=&quot;3&quot; unique_id=&quot;10007&quot;&gt;&lt;property id=&quot;20148&quot; value=&quot;5&quot;/&gt;&lt;property id=&quot;20300&quot; value=&quot;Slide 4 - &amp;quot;* Ví dụ&amp;quot;&quot;/&gt;&lt;property id=&quot;20307&quot; value=&quot;275&quot;/&gt;&lt;/object&gt;&lt;object type=&quot;3&quot; unique_id=&quot;10008&quot;&gt;&lt;property id=&quot;20148&quot; value=&quot;5&quot;/&gt;&lt;property id=&quot;20300&quot; value=&quot;Slide 5 - &amp;quot;* Bài tập&amp;quot;&quot;/&gt;&lt;property id=&quot;20307&quot; value=&quot;277&quot;/&gt;&lt;/object&gt;&lt;object type=&quot;3&quot; unique_id=&quot;10009&quot;&gt;&lt;property id=&quot;20148&quot; value=&quot;5&quot;/&gt;&lt;property id=&quot;20300&quot; value=&quot;Slide 6 - &amp;quot;2. Công thức tổng quát&amp;quot;&quot;/&gt;&lt;property id=&quot;20307&quot; value=&quot;290&quot;/&gt;&lt;/object&gt;&lt;object type=&quot;3&quot; unique_id=&quot;10010&quot;&gt;&lt;property id=&quot;20148&quot; value=&quot;5&quot;/&gt;&lt;property id=&quot;20300&quot; value=&quot;Slide 7 - &amp;quot;2. Công thức tổng quát&amp;quot;&quot;/&gt;&lt;property id=&quot;20307&quot; value=&quot;289&quot;/&gt;&lt;/object&gt;&lt;object type=&quot;3&quot; unique_id=&quot;10011&quot;&gt;&lt;property id=&quot;20148&quot; value=&quot;5&quot;/&gt;&lt;property id=&quot;20300&quot; value=&quot;Slide 8 - &amp;quot;3. Phân loại axit&amp;quot;&quot;/&gt;&lt;property id=&quot;20307&quot; value=&quot;261&quot;/&gt;&lt;/object&gt;&lt;object type=&quot;3&quot; unique_id=&quot;10012&quot;&gt;&lt;property id=&quot;20148&quot; value=&quot;5&quot;/&gt;&lt;property id=&quot;20300&quot; value=&quot;Slide 9 - &amp;quot;Axit có nguyên tố oxi&amp;quot;&quot;/&gt;&lt;property id=&quot;20307&quot; value=&quot;278&quot;/&gt;&lt;/object&gt;&lt;object type=&quot;3&quot; unique_id=&quot;10013&quot;&gt;&lt;property id=&quot;20148&quot; value=&quot;5&quot;/&gt;&lt;property id=&quot;20300&quot; value=&quot;Slide 10 - &amp;quot;4. Tên gọi axit&amp;quot;&quot;/&gt;&lt;property id=&quot;20307&quot; value=&quot;262&quot;/&gt;&lt;/object&gt;&lt;object type=&quot;3&quot; unique_id=&quot;10014&quot;&gt;&lt;property id=&quot;20148&quot; value=&quot;5&quot;/&gt;&lt;property id=&quot;20300&quot; value=&quot;Slide 11 - &amp;quot;* Với axit đồng nguyên tố&amp;#x0D;&amp;#x0A;&amp;amp;#x09;• Axit có nhiều oxi&amp;#x0D;&amp;#x0A;&amp;quot;&quot;/&gt;&lt;property id=&quot;20307&quot; value=&quot;280&quot;/&gt;&lt;/object&gt;&lt;object type=&quot;3&quot; unique_id=&quot;10015&quot;&gt;&lt;property id=&quot;20148&quot; value=&quot;5&quot;/&gt;&lt;property id=&quot;20300&quot; value=&quot;Slide 12 - &amp;quot;&amp;amp;#x09;• Axit có ít oxi&amp;quot;&quot;/&gt;&lt;property id=&quot;20307&quot; value=&quot;267&quot;/&gt;&lt;/object&gt;&lt;object type=&quot;3&quot; unique_id=&quot;10016&quot;&gt;&lt;property id=&quot;20148&quot; value=&quot;5&quot;/&gt;&lt;property id=&quot;20300&quot; value=&quot;Slide 13 - &amp;quot;5. Tên gốc axit&amp;#x0D;&amp;#x0A;a) Gốc axit không có oxi &amp;quot;&quot;/&gt;&lt;property id=&quot;20307&quot; value=&quot;294&quot;/&gt;&lt;/object&gt;&lt;object type=&quot;3&quot; unique_id=&quot;10017&quot;&gt;&lt;property id=&quot;20148&quot; value=&quot;5&quot;/&gt;&lt;property id=&quot;20300&quot; value=&quot;Slide 14 - &amp;quot;b) Gốc axit có oxi&amp;quot;&quot;/&gt;&lt;property id=&quot;20307&quot; value=&quot;297&quot;/&gt;&lt;/object&gt;&lt;object type=&quot;3&quot; unique_id=&quot;10018&quot;&gt;&lt;property id=&quot;20148&quot; value=&quot;5&quot;/&gt;&lt;property id=&quot;20300&quot; value=&quot;Slide 15 - &amp;quot;b) Gốc axit có oxi&amp;#x0D;&amp;#x0A;&amp;amp;#x09;* Gốc axit có nhiều oxi&amp;quot;&quot;/&gt;&lt;property id=&quot;20307&quot; value=&quot;295&quot;/&gt;&lt;/object&gt;&lt;object type=&quot;3&quot; unique_id=&quot;10019&quot;&gt;&lt;property id=&quot;20148&quot; value=&quot;5&quot;/&gt;&lt;property id=&quot;20300&quot; value=&quot;Slide 16 - &amp;quot;&amp;amp;#x09;* Gốc axit có ít oxi&amp;quot;&quot;/&gt;&lt;property id=&quot;20307&quot; value=&quot;298&quot;/&gt;&lt;/object&gt;&lt;object type=&quot;3&quot; unique_id=&quot;10020&quot;&gt;&lt;property id=&quot;20148&quot; value=&quot;5&quot;/&gt;&lt;property id=&quot;20300&quot; value=&quot;Slide 17 - &amp;quot;Phiếu học tập &amp;quot;&quot;/&gt;&lt;property id=&quot;20307&quot; value=&quot;301&quot;/&gt;&lt;/object&gt;&lt;object type=&quot;3&quot; unique_id=&quot;10021&quot;&gt;&lt;property id=&quot;20148&quot; value=&quot;5&quot;/&gt;&lt;property id=&quot;20300&quot; value=&quot;Slide 18 - &amp;quot;* Dặn dò&amp;quot;&quot;/&gt;&lt;property id=&quot;20307&quot; value=&quot;306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2853</TotalTime>
  <Words>717</Words>
  <Application>Microsoft Office PowerPoint</Application>
  <PresentationFormat>On-screen Show (4:3)</PresentationFormat>
  <Paragraphs>226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Slide 1</vt:lpstr>
      <vt:lpstr>BÀI 37: AXIT – BAZƠ - MUỐI    </vt:lpstr>
      <vt:lpstr>I – Axit 1. Khái niệm * Ví dụ:  </vt:lpstr>
      <vt:lpstr>* Khái niệm</vt:lpstr>
      <vt:lpstr>* Bài tập</vt:lpstr>
      <vt:lpstr>2. Công thức tổng quát</vt:lpstr>
      <vt:lpstr>2. Công thức tổng quát</vt:lpstr>
      <vt:lpstr>3. Phân loại axit</vt:lpstr>
      <vt:lpstr>Axit có oxi</vt:lpstr>
      <vt:lpstr>Slide 10</vt:lpstr>
      <vt:lpstr>4. Tên gọi axit</vt:lpstr>
      <vt:lpstr>Slide 12</vt:lpstr>
      <vt:lpstr> *Tên gốc axit  Gốc axit không có oxi </vt:lpstr>
      <vt:lpstr>* Gốc axit có nhiều oxi</vt:lpstr>
      <vt:lpstr> * Gốc axit có ít oxi</vt:lpstr>
      <vt:lpstr>Phiếu học tập </vt:lpstr>
      <vt:lpstr>* Hướng dẫn về nhà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55: Axit – Bazơ- Muối </dc:title>
  <dc:creator>Cuong</dc:creator>
  <cp:lastModifiedBy>Chien Luu</cp:lastModifiedBy>
  <cp:revision>245</cp:revision>
  <dcterms:created xsi:type="dcterms:W3CDTF">2015-03-20T12:45:00Z</dcterms:created>
  <dcterms:modified xsi:type="dcterms:W3CDTF">2018-03-11T18:11:54Z</dcterms:modified>
</cp:coreProperties>
</file>