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7002-B5E2-4636-8058-7739134F8F8A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8EEB9-0E49-4465-87C0-D7885C6A6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427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7002-B5E2-4636-8058-7739134F8F8A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8EEB9-0E49-4465-87C0-D7885C6A6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239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7002-B5E2-4636-8058-7739134F8F8A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8EEB9-0E49-4465-87C0-D7885C6A6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662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7002-B5E2-4636-8058-7739134F8F8A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8EEB9-0E49-4465-87C0-D7885C6A6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07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7002-B5E2-4636-8058-7739134F8F8A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8EEB9-0E49-4465-87C0-D7885C6A6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804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7002-B5E2-4636-8058-7739134F8F8A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8EEB9-0E49-4465-87C0-D7885C6A6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408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7002-B5E2-4636-8058-7739134F8F8A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8EEB9-0E49-4465-87C0-D7885C6A6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24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7002-B5E2-4636-8058-7739134F8F8A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8EEB9-0E49-4465-87C0-D7885C6A6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960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7002-B5E2-4636-8058-7739134F8F8A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8EEB9-0E49-4465-87C0-D7885C6A6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270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7002-B5E2-4636-8058-7739134F8F8A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8EEB9-0E49-4465-87C0-D7885C6A6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655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7002-B5E2-4636-8058-7739134F8F8A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8EEB9-0E49-4465-87C0-D7885C6A6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487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C7002-B5E2-4636-8058-7739134F8F8A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8EEB9-0E49-4465-87C0-D7885C6A6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519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782888" y="228600"/>
            <a:ext cx="8229600" cy="5334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altLang="en-US" sz="4000" b="1" dirty="0" err="1" smtClean="0">
                <a:solidFill>
                  <a:srgbClr val="0000FF"/>
                </a:solidFill>
              </a:rPr>
              <a:t>Kiểm</a:t>
            </a:r>
            <a:r>
              <a:rPr lang="en-US" altLang="en-US" sz="40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 smtClean="0">
                <a:solidFill>
                  <a:srgbClr val="0000FF"/>
                </a:solidFill>
              </a:rPr>
              <a:t>tra</a:t>
            </a:r>
            <a:r>
              <a:rPr lang="en-US" altLang="en-US" sz="40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 smtClean="0">
                <a:solidFill>
                  <a:srgbClr val="0000FF"/>
                </a:solidFill>
              </a:rPr>
              <a:t>bài</a:t>
            </a:r>
            <a:r>
              <a:rPr lang="en-US" altLang="en-US" sz="40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 smtClean="0">
                <a:solidFill>
                  <a:srgbClr val="0000FF"/>
                </a:solidFill>
              </a:rPr>
              <a:t>cũ</a:t>
            </a:r>
            <a:endParaRPr lang="en-US" altLang="en-US" sz="4000" b="1" dirty="0" smtClean="0">
              <a:solidFill>
                <a:srgbClr val="0000FF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389188" y="2914650"/>
            <a:ext cx="4495800" cy="3505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B0F0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Tx/>
              <a:buChar char="-"/>
            </a:pPr>
            <a:endParaRPr lang="en-US" altLang="en-US" sz="3600" b="1"/>
          </a:p>
          <a:p>
            <a:pPr>
              <a:buFontTx/>
              <a:buChar char="-"/>
            </a:pPr>
            <a:r>
              <a:rPr lang="en-US" altLang="en-US" sz="3600" b="1">
                <a:solidFill>
                  <a:srgbClr val="0000FF"/>
                </a:solidFill>
              </a:rPr>
              <a:t> So sánh</a:t>
            </a:r>
          </a:p>
          <a:p>
            <a:pPr>
              <a:buFontTx/>
              <a:buChar char="-"/>
            </a:pPr>
            <a:r>
              <a:rPr lang="en-US" altLang="en-US" sz="3600" b="1">
                <a:solidFill>
                  <a:srgbClr val="0000FF"/>
                </a:solidFill>
              </a:rPr>
              <a:t> Nhân hoá</a:t>
            </a:r>
          </a:p>
          <a:p>
            <a:pPr>
              <a:buFontTx/>
              <a:buChar char="-"/>
            </a:pPr>
            <a:r>
              <a:rPr lang="en-US" altLang="en-US" sz="3600" b="1">
                <a:solidFill>
                  <a:srgbClr val="0000FF"/>
                </a:solidFill>
                <a:latin typeface=".VnArial" pitchFamily="34" charset="0"/>
              </a:rPr>
              <a:t> Ho</a:t>
            </a:r>
            <a:r>
              <a:rPr lang="en-US" altLang="en-US" sz="3600" b="1">
                <a:solidFill>
                  <a:srgbClr val="0000FF"/>
                </a:solidFill>
              </a:rPr>
              <a:t>á</a:t>
            </a:r>
            <a:r>
              <a:rPr lang="en-US" altLang="en-US" sz="3600" b="1">
                <a:solidFill>
                  <a:srgbClr val="0000FF"/>
                </a:solidFill>
                <a:latin typeface=".VnArial" pitchFamily="34" charset="0"/>
              </a:rPr>
              <a:t>n dụ </a:t>
            </a:r>
            <a:endParaRPr lang="en-US" altLang="en-US" sz="3600" b="1">
              <a:solidFill>
                <a:srgbClr val="0000FF"/>
              </a:solidFill>
            </a:endParaRPr>
          </a:p>
          <a:p>
            <a:pPr>
              <a:buFontTx/>
              <a:buChar char="-"/>
            </a:pPr>
            <a:r>
              <a:rPr lang="en-US" altLang="en-US" sz="3600" b="1">
                <a:solidFill>
                  <a:srgbClr val="0000FF"/>
                </a:solidFill>
              </a:rPr>
              <a:t> Ẩn  dụ</a:t>
            </a:r>
          </a:p>
          <a:p>
            <a:pPr>
              <a:buFontTx/>
              <a:buChar char="-"/>
            </a:pPr>
            <a:endParaRPr lang="en-US" altLang="en-US" sz="3600" b="1">
              <a:solidFill>
                <a:srgbClr val="0000FF"/>
              </a:solidFill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782888" y="838200"/>
            <a:ext cx="8686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500" b="1">
                <a:solidFill>
                  <a:srgbClr val="FF0000"/>
                </a:solidFill>
                <a:latin typeface="Arial" panose="020B0604020202020204" pitchFamily="34" charset="0"/>
              </a:rPr>
              <a:t>Ở lớp 6, lớp 7 các em đã được học các </a:t>
            </a:r>
            <a:br>
              <a:rPr lang="en-US" altLang="en-US" sz="3500" b="1"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en-US" altLang="en-US" sz="3500" b="1">
                <a:solidFill>
                  <a:srgbClr val="FF0000"/>
                </a:solidFill>
                <a:latin typeface="Arial" panose="020B0604020202020204" pitchFamily="34" charset="0"/>
              </a:rPr>
              <a:t>biện pháp tu từ nào?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325688" y="2057400"/>
            <a:ext cx="9144000" cy="4800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97688" y="2057400"/>
            <a:ext cx="1587" cy="480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6948488" y="2916238"/>
            <a:ext cx="4495800" cy="35052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-"/>
              <a:defRPr/>
            </a:pPr>
            <a:endParaRPr lang="en-US" altLang="en-US" sz="3600" b="1" dirty="0" smtClean="0"/>
          </a:p>
          <a:p>
            <a:pPr>
              <a:buFontTx/>
              <a:buChar char="-"/>
              <a:defRPr/>
            </a:pPr>
            <a:r>
              <a:rPr lang="en-US" altLang="en-US" sz="3600" b="1" dirty="0" err="1" smtClean="0">
                <a:solidFill>
                  <a:srgbClr val="0000FF"/>
                </a:solidFill>
              </a:rPr>
              <a:t>Điệp</a:t>
            </a:r>
            <a:r>
              <a:rPr lang="en-US" altLang="en-US" sz="36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 smtClean="0">
                <a:solidFill>
                  <a:srgbClr val="0000FF"/>
                </a:solidFill>
              </a:rPr>
              <a:t>ngữ</a:t>
            </a:r>
            <a:endParaRPr lang="en-US" altLang="en-US" sz="3600" b="1" dirty="0" smtClean="0">
              <a:solidFill>
                <a:srgbClr val="0000FF"/>
              </a:solidFill>
            </a:endParaRPr>
          </a:p>
          <a:p>
            <a:pPr>
              <a:buFontTx/>
              <a:buChar char="-"/>
              <a:defRPr/>
            </a:pPr>
            <a:r>
              <a:rPr lang="en-US" altLang="en-US" sz="3600" b="1" dirty="0" err="1" smtClean="0">
                <a:solidFill>
                  <a:srgbClr val="0000FF"/>
                </a:solidFill>
              </a:rPr>
              <a:t>Chơi</a:t>
            </a:r>
            <a:r>
              <a:rPr lang="en-US" altLang="en-US" sz="36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 smtClean="0">
                <a:solidFill>
                  <a:srgbClr val="0000FF"/>
                </a:solidFill>
              </a:rPr>
              <a:t>chữ</a:t>
            </a:r>
            <a:endParaRPr lang="en-US" altLang="en-US" sz="3600" b="1" dirty="0" smtClean="0">
              <a:solidFill>
                <a:srgbClr val="0000FF"/>
              </a:solidFill>
            </a:endParaRPr>
          </a:p>
          <a:p>
            <a:pPr>
              <a:buFontTx/>
              <a:buChar char="-"/>
              <a:defRPr/>
            </a:pPr>
            <a:r>
              <a:rPr lang="en-US" altLang="en-US" sz="3600" b="1" dirty="0" err="1" smtClean="0">
                <a:solidFill>
                  <a:srgbClr val="0000FF"/>
                </a:solidFill>
              </a:rPr>
              <a:t>Liệt</a:t>
            </a:r>
            <a:r>
              <a:rPr lang="en-US" altLang="en-US" sz="36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 smtClean="0">
                <a:solidFill>
                  <a:srgbClr val="0000FF"/>
                </a:solidFill>
              </a:rPr>
              <a:t>kê</a:t>
            </a:r>
            <a:endParaRPr lang="en-US" altLang="en-US" sz="3600" b="1" dirty="0" smtClean="0">
              <a:solidFill>
                <a:srgbClr val="0000FF"/>
              </a:solidFill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892550" y="1466850"/>
            <a:ext cx="1981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FontTx/>
              <a:buChar char="-"/>
            </a:pPr>
            <a:endParaRPr lang="en-US" altLang="en-US" sz="3600" b="1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US" altLang="en-US" sz="3600" b="1" u="sng">
                <a:solidFill>
                  <a:srgbClr val="FF0000"/>
                </a:solidFill>
                <a:latin typeface="Arial" panose="020B0604020202020204" pitchFamily="34" charset="0"/>
              </a:rPr>
              <a:t>L</a:t>
            </a:r>
            <a:r>
              <a:rPr lang="en-US" altLang="en-US" sz="3200" b="1" u="sng">
                <a:solidFill>
                  <a:srgbClr val="FF0000"/>
                </a:solidFill>
                <a:latin typeface="Arial" panose="020B0604020202020204" pitchFamily="34" charset="0"/>
              </a:rPr>
              <a:t>ớp 6: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8302625" y="1562100"/>
            <a:ext cx="1981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FontTx/>
              <a:buChar char="-"/>
            </a:pPr>
            <a:endParaRPr lang="en-US" altLang="en-US" sz="3600" b="1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US" altLang="en-US" sz="3600" b="1" u="sng">
                <a:solidFill>
                  <a:srgbClr val="FF0000"/>
                </a:solidFill>
                <a:latin typeface="Arial" panose="020B0604020202020204" pitchFamily="34" charset="0"/>
              </a:rPr>
              <a:t>L</a:t>
            </a:r>
            <a:r>
              <a:rPr lang="en-US" altLang="en-US" sz="3200" b="1" u="sng">
                <a:solidFill>
                  <a:srgbClr val="FF0000"/>
                </a:solidFill>
                <a:latin typeface="Arial" panose="020B0604020202020204" pitchFamily="34" charset="0"/>
              </a:rPr>
              <a:t>ớp 7:</a:t>
            </a:r>
          </a:p>
        </p:txBody>
      </p:sp>
    </p:spTree>
    <p:extLst>
      <p:ext uri="{BB962C8B-B14F-4D97-AF65-F5344CB8AC3E}">
        <p14:creationId xmlns:p14="http://schemas.microsoft.com/office/powerpoint/2010/main" val="3905033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1425" y="68263"/>
            <a:ext cx="9529763" cy="1111250"/>
          </a:xfrm>
        </p:spPr>
        <p:txBody>
          <a:bodyPr/>
          <a:lstStyle/>
          <a:p>
            <a:pPr algn="ctr">
              <a:defRPr/>
            </a:pPr>
            <a:r>
              <a:rPr lang="en-US" sz="4000" b="1" dirty="0" smtClean="0">
                <a:solidFill>
                  <a:srgbClr val="FF0000"/>
                </a:solidFill>
              </a:rPr>
              <a:t>TIẾT 39. NÓI QUÁ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4339" name="Content Placeholder 1"/>
          <p:cNvSpPr>
            <a:spLocks noGrp="1"/>
          </p:cNvSpPr>
          <p:nvPr>
            <p:ph idx="1"/>
          </p:nvPr>
        </p:nvSpPr>
        <p:spPr>
          <a:xfrm>
            <a:off x="407988" y="1409700"/>
            <a:ext cx="11784012" cy="5335588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sz="3200" b="1" u="sng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2</a:t>
            </a:r>
            <a:r>
              <a:rPr lang="en-US" altLang="en-US" sz="32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en-US" sz="3200" b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Điền các thành ngữ sau vào chỗ trống /.... / để tạo biện pháp tu từ nói quá</a:t>
            </a:r>
            <a:r>
              <a:rPr lang="en-US" altLang="en-US" sz="32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en-US" sz="32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bầm gan tím ruột, chó ăn đá gà ăn sỏi, nở từng khúc ruột, ruột để ngoài da, vắt chân lên cổ</a:t>
            </a:r>
            <a:r>
              <a:rPr lang="en-US" altLang="en-US" sz="32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altLang="en-US" sz="3200" i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200" i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2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a/ Ở nơi ……………………….…thế này, cỏ không mọc nổi nữa là trồng rau trồng cà.</a:t>
            </a:r>
            <a:br>
              <a:rPr lang="en-US" altLang="en-US" sz="32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2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b/ Nhìn thấy tội ác của giặc ai ai cũng ………………. </a:t>
            </a:r>
          </a:p>
          <a:p>
            <a:pPr>
              <a:lnSpc>
                <a:spcPct val="100000"/>
              </a:lnSpc>
            </a:pPr>
            <a:r>
              <a:rPr lang="en-US" altLang="en-US" sz="32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c/ Cô Nam tính tình xởi lởi, ………………</a:t>
            </a:r>
            <a:br>
              <a:rPr lang="en-US" altLang="en-US" sz="32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2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d/ Lời khen của cô giáo làm cho nó ………………… </a:t>
            </a:r>
            <a:br>
              <a:rPr lang="en-US" altLang="en-US" sz="32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2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e/ Bọn giặc hoảng hồn ……………………..mà chạy.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897063" y="3389313"/>
            <a:ext cx="437515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3200">
                <a:latin typeface="Arial" panose="020B0604020202020204" pitchFamily="34" charset="0"/>
              </a:rPr>
              <a:t>  </a:t>
            </a:r>
            <a:r>
              <a:rPr lang="en-US" altLang="en-US" sz="3200" b="1">
                <a:solidFill>
                  <a:srgbClr val="FF0000"/>
                </a:solidFill>
                <a:latin typeface="Arial" panose="020B0604020202020204" pitchFamily="34" charset="0"/>
              </a:rPr>
              <a:t>chó ăn đá gà ăn sỏi</a:t>
            </a:r>
            <a:r>
              <a:rPr lang="en-US" altLang="en-US" sz="3200" b="1">
                <a:solidFill>
                  <a:srgbClr val="FF00FF"/>
                </a:solidFill>
                <a:latin typeface="Arial" panose="020B0604020202020204" pitchFamily="34" charset="0"/>
              </a:rPr>
              <a:t>  </a:t>
            </a:r>
            <a:r>
              <a:rPr lang="en-US" altLang="en-US" sz="3200">
                <a:solidFill>
                  <a:srgbClr val="FF00FF"/>
                </a:solidFill>
                <a:latin typeface="Arial" panose="020B0604020202020204" pitchFamily="34" charset="0"/>
              </a:rPr>
              <a:t>  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7069138" y="4411663"/>
            <a:ext cx="37290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3200">
                <a:latin typeface="Arial" panose="020B0604020202020204" pitchFamily="34" charset="0"/>
              </a:rPr>
              <a:t>  </a:t>
            </a:r>
            <a:r>
              <a:rPr lang="en-US" altLang="en-US" sz="3200" b="1">
                <a:solidFill>
                  <a:srgbClr val="FF0000"/>
                </a:solidFill>
                <a:latin typeface="Arial" panose="020B0604020202020204" pitchFamily="34" charset="0"/>
              </a:rPr>
              <a:t>bầm gan tím ruột</a:t>
            </a:r>
            <a:r>
              <a:rPr lang="en-US" altLang="en-US" sz="320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5367338" y="4997450"/>
            <a:ext cx="3505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Arial" panose="020B0604020202020204" pitchFamily="34" charset="0"/>
              </a:rPr>
              <a:t>ruột để ngoài da.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6831013" y="5519738"/>
            <a:ext cx="451643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320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200" b="1">
                <a:solidFill>
                  <a:srgbClr val="FF0000"/>
                </a:solidFill>
                <a:latin typeface="Arial" panose="020B0604020202020204" pitchFamily="34" charset="0"/>
              </a:rPr>
              <a:t>nở từng khúc ruột.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595813" y="6019800"/>
            <a:ext cx="3352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3200">
                <a:latin typeface="Arial" panose="020B0604020202020204" pitchFamily="34" charset="0"/>
              </a:rPr>
              <a:t> </a:t>
            </a:r>
            <a:r>
              <a:rPr lang="en-US" altLang="en-US" sz="3200" b="1">
                <a:solidFill>
                  <a:srgbClr val="FF0000"/>
                </a:solidFill>
                <a:latin typeface="Arial" panose="020B0604020202020204" pitchFamily="34" charset="0"/>
              </a:rPr>
              <a:t>vắt chân lên cổ</a:t>
            </a:r>
          </a:p>
        </p:txBody>
      </p:sp>
    </p:spTree>
    <p:extLst>
      <p:ext uri="{BB962C8B-B14F-4D97-AF65-F5344CB8AC3E}">
        <p14:creationId xmlns:p14="http://schemas.microsoft.com/office/powerpoint/2010/main" val="1761669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1425" y="68263"/>
            <a:ext cx="9529763" cy="1111250"/>
          </a:xfrm>
        </p:spPr>
        <p:txBody>
          <a:bodyPr/>
          <a:lstStyle/>
          <a:p>
            <a:pPr algn="ctr">
              <a:defRPr/>
            </a:pPr>
            <a:r>
              <a:rPr lang="en-US" sz="4000" b="1" dirty="0" smtClean="0">
                <a:solidFill>
                  <a:srgbClr val="FF0000"/>
                </a:solidFill>
              </a:rPr>
              <a:t>TIẾT 39. NÓI QUÁ</a:t>
            </a: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15363" name="Picture 9" descr="Sách - Tắt đèn của Ngô Tất Tố | Shopee Việt N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238" y="1419225"/>
            <a:ext cx="4295775" cy="503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11" descr="Top 5 tác phẩm tiêu biểu nhất của nhà văn Nam Cao - Toplist.v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00" y="1419225"/>
            <a:ext cx="3252788" cy="503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Content Placeholder 1"/>
          <p:cNvSpPr>
            <a:spLocks noGrp="1"/>
          </p:cNvSpPr>
          <p:nvPr>
            <p:ph idx="1"/>
          </p:nvPr>
        </p:nvSpPr>
        <p:spPr>
          <a:xfrm>
            <a:off x="257175" y="1427163"/>
            <a:ext cx="11784013" cy="5334000"/>
          </a:xfrm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b="1" u="sng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 3</a:t>
            </a:r>
            <a:r>
              <a:rPr lang="en-US" altLang="en-US" b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Đặt câu với các thành ngữ dùng biện pháp nói quá sau đây: </a:t>
            </a:r>
            <a:r>
              <a:rPr lang="en-US" altLang="en-US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nghiêng nước nghiêng thành, dời non lấp biển, lấp biển vá trời, mình đồng da sắt, nghĩ nát óc.</a:t>
            </a:r>
            <a:endParaRPr lang="en-US" altLang="en-US" b="1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57175" y="2905125"/>
            <a:ext cx="5349875" cy="375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Char char="-"/>
            </a:pPr>
            <a:r>
              <a:rPr lang="en-US" altLang="en-US">
                <a:solidFill>
                  <a:srgbClr val="002060"/>
                </a:solidFill>
                <a:latin typeface="Arial" panose="020B0604020202020204" pitchFamily="34" charset="0"/>
              </a:rPr>
              <a:t> Nghiêng nước nghiêng thành: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Char char="-"/>
            </a:pPr>
            <a:endParaRPr lang="en-US" altLang="en-US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Char char="-"/>
            </a:pPr>
            <a:r>
              <a:rPr lang="en-US" altLang="en-US">
                <a:solidFill>
                  <a:srgbClr val="002060"/>
                </a:solidFill>
                <a:latin typeface="Arial" panose="020B0604020202020204" pitchFamily="34" charset="0"/>
              </a:rPr>
              <a:t> Dời non lấp biển: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Char char="-"/>
            </a:pPr>
            <a:r>
              <a:rPr lang="en-US" altLang="en-US">
                <a:solidFill>
                  <a:srgbClr val="002060"/>
                </a:solidFill>
                <a:latin typeface="Arial" panose="020B0604020202020204" pitchFamily="34" charset="0"/>
              </a:rPr>
              <a:t> Lấp biển vá trời: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Char char="-"/>
            </a:pPr>
            <a:r>
              <a:rPr lang="en-US" altLang="en-US">
                <a:solidFill>
                  <a:srgbClr val="002060"/>
                </a:solidFill>
                <a:latin typeface="Arial" panose="020B0604020202020204" pitchFamily="34" charset="0"/>
              </a:rPr>
              <a:t> Mình đồng da sắt: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Char char="-"/>
            </a:pPr>
            <a:r>
              <a:rPr lang="en-US" altLang="en-US">
                <a:solidFill>
                  <a:srgbClr val="002060"/>
                </a:solidFill>
                <a:latin typeface="Arial" panose="020B0604020202020204" pitchFamily="34" charset="0"/>
              </a:rPr>
              <a:t> Nghĩ nát óc: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5281613" y="2909888"/>
            <a:ext cx="67595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CC00FF"/>
                </a:solidFill>
                <a:latin typeface="Arial" panose="020B0604020202020204" pitchFamily="34" charset="0"/>
              </a:rPr>
              <a:t>→ </a:t>
            </a: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Vẻ đẹp tuyệt vời của người phụ nữ có thể làm cho người ta say mê đến nỗi mất thành, mất nước.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3416300" y="4246563"/>
            <a:ext cx="83327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CC00FF"/>
                </a:solidFill>
                <a:latin typeface="Arial" panose="020B0604020202020204" pitchFamily="34" charset="0"/>
              </a:rPr>
              <a:t>→ </a:t>
            </a: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việc làm cần sức mạnh phi thường, hoài bão lớn lao.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3416300" y="5538788"/>
            <a:ext cx="86487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CC00FF"/>
                </a:solidFill>
                <a:latin typeface="Arial" panose="020B0604020202020204" pitchFamily="34" charset="0"/>
              </a:rPr>
              <a:t>→ </a:t>
            </a: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thân thể như  sắt, như đồng, có thể chịu đựng mọi hiểm nguy.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2552700" y="6189663"/>
            <a:ext cx="495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CC00FF"/>
                </a:solidFill>
                <a:latin typeface="Arial" panose="020B0604020202020204" pitchFamily="34" charset="0"/>
              </a:rPr>
              <a:t>→ </a:t>
            </a: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suy nghĩ nhiều quá mức.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3173413" y="4930775"/>
            <a:ext cx="518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CC00FF"/>
                </a:solidFill>
                <a:latin typeface="Arial" panose="020B0604020202020204" pitchFamily="34" charset="0"/>
              </a:rPr>
              <a:t>→ </a:t>
            </a: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việc làm vĩ đại, phi thường.</a:t>
            </a:r>
          </a:p>
        </p:txBody>
      </p:sp>
    </p:spTree>
    <p:extLst>
      <p:ext uri="{BB962C8B-B14F-4D97-AF65-F5344CB8AC3E}">
        <p14:creationId xmlns:p14="http://schemas.microsoft.com/office/powerpoint/2010/main" val="115932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1425" y="68263"/>
            <a:ext cx="9529763" cy="1111250"/>
          </a:xfrm>
        </p:spPr>
        <p:txBody>
          <a:bodyPr/>
          <a:lstStyle/>
          <a:p>
            <a:pPr algn="ctr">
              <a:defRPr/>
            </a:pPr>
            <a:r>
              <a:rPr lang="en-US" sz="4000" b="1" dirty="0" smtClean="0">
                <a:solidFill>
                  <a:srgbClr val="FF0000"/>
                </a:solidFill>
              </a:rPr>
              <a:t>TIẾT 39. NÓI QUÁ</a:t>
            </a: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1638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5263" y="1350963"/>
            <a:ext cx="11845925" cy="5332412"/>
          </a:xfrm>
          <a:noFill/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047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1425" y="68263"/>
            <a:ext cx="9529763" cy="1111250"/>
          </a:xfrm>
        </p:spPr>
        <p:txBody>
          <a:bodyPr/>
          <a:lstStyle/>
          <a:p>
            <a:pPr algn="ctr">
              <a:defRPr/>
            </a:pPr>
            <a:r>
              <a:rPr lang="en-US" sz="4000" b="1" dirty="0" smtClean="0">
                <a:solidFill>
                  <a:srgbClr val="FF0000"/>
                </a:solidFill>
              </a:rPr>
              <a:t>TIẾT 39. NÓI QUÁ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7175" y="1427163"/>
            <a:ext cx="11784013" cy="5334000"/>
          </a:xfrm>
          <a:ln>
            <a:miter lim="800000"/>
            <a:headEnd/>
            <a:tailEnd/>
          </a:ln>
        </p:spPr>
        <p:txBody>
          <a:bodyPr/>
          <a:lstStyle/>
          <a:p>
            <a:pPr algn="ctr"/>
            <a:endParaRPr lang="en-US" altLang="en-US" sz="4400" b="1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en-US" sz="4400" b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 SINH TRÌNH BÀY PHẦN SƯU TẦM VỀ NÓI QUÁ</a:t>
            </a:r>
          </a:p>
        </p:txBody>
      </p:sp>
    </p:spTree>
    <p:extLst>
      <p:ext uri="{BB962C8B-B14F-4D97-AF65-F5344CB8AC3E}">
        <p14:creationId xmlns:p14="http://schemas.microsoft.com/office/powerpoint/2010/main" val="992589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1425" y="68263"/>
            <a:ext cx="9529763" cy="1111250"/>
          </a:xfrm>
        </p:spPr>
        <p:txBody>
          <a:bodyPr/>
          <a:lstStyle/>
          <a:p>
            <a:pPr algn="ctr">
              <a:defRPr/>
            </a:pPr>
            <a:r>
              <a:rPr lang="en-US" sz="4000" b="1" dirty="0" smtClean="0">
                <a:solidFill>
                  <a:srgbClr val="FF0000"/>
                </a:solidFill>
              </a:rPr>
              <a:t>TIẾT 39. NÓI QUÁ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7175" y="1427163"/>
            <a:ext cx="11784013" cy="5334000"/>
          </a:xfrm>
          <a:ln>
            <a:miter lim="800000"/>
            <a:headEnd/>
            <a:tailEnd/>
          </a:ln>
        </p:spPr>
        <p:txBody>
          <a:bodyPr/>
          <a:lstStyle/>
          <a:p>
            <a:pPr algn="ctr"/>
            <a:endParaRPr lang="en-US" altLang="en-US" sz="5800" b="1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en-US" sz="5800" b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 CHƠI ĐUỔI HÌNH BẮT CHỮ</a:t>
            </a:r>
          </a:p>
        </p:txBody>
      </p:sp>
    </p:spTree>
    <p:extLst>
      <p:ext uri="{BB962C8B-B14F-4D97-AF65-F5344CB8AC3E}">
        <p14:creationId xmlns:p14="http://schemas.microsoft.com/office/powerpoint/2010/main" val="3359399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1425" y="68263"/>
            <a:ext cx="9529763" cy="1111250"/>
          </a:xfrm>
        </p:spPr>
        <p:txBody>
          <a:bodyPr/>
          <a:lstStyle/>
          <a:p>
            <a:pPr algn="ctr">
              <a:defRPr/>
            </a:pPr>
            <a:r>
              <a:rPr lang="en-US" sz="4000" b="1" dirty="0" smtClean="0">
                <a:solidFill>
                  <a:srgbClr val="FF0000"/>
                </a:solidFill>
              </a:rPr>
              <a:t>TIẾT 39. NÓI QUÁ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9459" name="Content Placeholder 1"/>
          <p:cNvSpPr>
            <a:spLocks noGrp="1"/>
          </p:cNvSpPr>
          <p:nvPr>
            <p:ph idx="1"/>
          </p:nvPr>
        </p:nvSpPr>
        <p:spPr>
          <a:xfrm>
            <a:off x="257175" y="1387475"/>
            <a:ext cx="11784013" cy="5334000"/>
          </a:xfrm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en-US" sz="3200" b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 DẪN VỀ NHÀ 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endParaRPr lang="en-US" altLang="en-US" sz="180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Soạn bài: “Nói giảm, nói tránh”.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Thế nào là nói giảm, nói tránh 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Tác dụng của nói giảm, nói tránh.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Sưu tầm những câu có sử dụng  biện pháp tu từ nói giảm, nói tránh.</a:t>
            </a:r>
          </a:p>
          <a:p>
            <a:endParaRPr lang="en-US" altLang="en-US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83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1425" y="68263"/>
            <a:ext cx="9529763" cy="1111250"/>
          </a:xfrm>
        </p:spPr>
        <p:txBody>
          <a:bodyPr/>
          <a:lstStyle/>
          <a:p>
            <a:pPr algn="ctr">
              <a:defRPr/>
            </a:pPr>
            <a:r>
              <a:rPr lang="en-US" sz="4000" b="1" dirty="0" smtClean="0">
                <a:solidFill>
                  <a:srgbClr val="FF0000"/>
                </a:solidFill>
              </a:rPr>
              <a:t>TIẾT 39. NÓI QUÁ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20483" name="Content Placeholder 1"/>
          <p:cNvSpPr>
            <a:spLocks noGrp="1"/>
          </p:cNvSpPr>
          <p:nvPr>
            <p:ph idx="1"/>
          </p:nvPr>
        </p:nvSpPr>
        <p:spPr>
          <a:xfrm>
            <a:off x="257175" y="1387475"/>
            <a:ext cx="11784013" cy="5334000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en-US" b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4. Diễn đạt lại các từ ngữ gạch chân trong các câu dưới đây bằng các từ ngữ dùng lối nói quá.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a/ Trời </a:t>
            </a:r>
            <a:r>
              <a:rPr lang="en-US" altLang="en-US" u="sng" smtClean="0">
                <a:latin typeface="Arial" panose="020B0604020202020204" pitchFamily="34" charset="0"/>
                <a:cs typeface="Arial" panose="020B0604020202020204" pitchFamily="34" charset="0"/>
              </a:rPr>
              <a:t>rét</a:t>
            </a: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 thế này mà cậu mặc áo cộc tay. Cậu đúng là </a:t>
            </a:r>
            <a:r>
              <a:rPr lang="en-US" altLang="en-US" u="sng" smtClean="0">
                <a:latin typeface="Arial" panose="020B0604020202020204" pitchFamily="34" charset="0"/>
                <a:cs typeface="Arial" panose="020B0604020202020204" pitchFamily="34" charset="0"/>
              </a:rPr>
              <a:t>khoẻ thật</a:t>
            </a: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 đấy.</a:t>
            </a:r>
          </a:p>
          <a:p>
            <a:pPr eaLnBrk="1" hangingPunct="1">
              <a:spcBef>
                <a:spcPct val="50000"/>
              </a:spcBef>
            </a:pPr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b/ Ông ấy </a:t>
            </a:r>
            <a:r>
              <a:rPr lang="en-US" altLang="en-US" u="sng" smtClean="0">
                <a:latin typeface="Arial" panose="020B0604020202020204" pitchFamily="34" charset="0"/>
                <a:cs typeface="Arial" panose="020B0604020202020204" pitchFamily="34" charset="0"/>
              </a:rPr>
              <a:t>rất ki bo</a:t>
            </a: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, không bao giờ cho ai cái gì đâu.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en-US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1856" y="2983757"/>
            <a:ext cx="2840842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800" dirty="0" err="1">
                <a:solidFill>
                  <a:srgbClr val="FF3300"/>
                </a:solidFill>
              </a:rPr>
              <a:t>rét</a:t>
            </a:r>
            <a:r>
              <a:rPr lang="en-US" altLang="en-US" sz="2800" dirty="0">
                <a:solidFill>
                  <a:srgbClr val="FF3300"/>
                </a:solidFill>
              </a:rPr>
              <a:t> </a:t>
            </a:r>
            <a:r>
              <a:rPr lang="en-US" altLang="en-US" sz="2800" dirty="0" err="1">
                <a:solidFill>
                  <a:srgbClr val="FF3300"/>
                </a:solidFill>
              </a:rPr>
              <a:t>cắt</a:t>
            </a:r>
            <a:r>
              <a:rPr lang="en-US" altLang="en-US" sz="2800" dirty="0">
                <a:solidFill>
                  <a:srgbClr val="FF3300"/>
                </a:solidFill>
              </a:rPr>
              <a:t> da </a:t>
            </a:r>
            <a:r>
              <a:rPr lang="en-US" altLang="en-US" sz="2800" dirty="0" err="1">
                <a:solidFill>
                  <a:srgbClr val="FF3300"/>
                </a:solidFill>
              </a:rPr>
              <a:t>cắt</a:t>
            </a:r>
            <a:r>
              <a:rPr lang="en-US" altLang="en-US" sz="2800" dirty="0">
                <a:solidFill>
                  <a:srgbClr val="FF3300"/>
                </a:solidFill>
              </a:rPr>
              <a:t> </a:t>
            </a:r>
            <a:r>
              <a:rPr lang="en-US" altLang="en-US" sz="2800" dirty="0" err="1">
                <a:solidFill>
                  <a:srgbClr val="FF3300"/>
                </a:solidFill>
              </a:rPr>
              <a:t>thịt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8775806" y="2983757"/>
            <a:ext cx="2265364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2800" dirty="0" err="1">
                <a:solidFill>
                  <a:srgbClr val="FF3300"/>
                </a:solidFill>
              </a:rPr>
              <a:t>khoẻ</a:t>
            </a:r>
            <a:r>
              <a:rPr lang="en-US" altLang="en-US" sz="2800" dirty="0">
                <a:solidFill>
                  <a:srgbClr val="FF3300"/>
                </a:solidFill>
              </a:rPr>
              <a:t> </a:t>
            </a:r>
            <a:r>
              <a:rPr lang="en-US" altLang="en-US" sz="2800" dirty="0" err="1">
                <a:solidFill>
                  <a:srgbClr val="FF3300"/>
                </a:solidFill>
              </a:rPr>
              <a:t>như</a:t>
            </a:r>
            <a:r>
              <a:rPr lang="en-US" altLang="en-US" sz="2800" dirty="0">
                <a:solidFill>
                  <a:srgbClr val="FF3300"/>
                </a:solidFill>
              </a:rPr>
              <a:t> </a:t>
            </a:r>
            <a:r>
              <a:rPr lang="en-US" altLang="en-US" sz="2800" dirty="0" err="1">
                <a:solidFill>
                  <a:srgbClr val="FF3300"/>
                </a:solidFill>
              </a:rPr>
              <a:t>voi</a:t>
            </a:r>
            <a:endParaRPr lang="en-US" altLang="en-US" sz="2800" dirty="0">
              <a:solidFill>
                <a:srgbClr val="FF33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4081" y="4243636"/>
            <a:ext cx="3062342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2800" dirty="0" err="1">
                <a:solidFill>
                  <a:srgbClr val="FF3300"/>
                </a:solidFill>
              </a:rPr>
              <a:t>vắt</a:t>
            </a:r>
            <a:r>
              <a:rPr lang="en-US" altLang="en-US" sz="2800" dirty="0">
                <a:solidFill>
                  <a:srgbClr val="FF3300"/>
                </a:solidFill>
              </a:rPr>
              <a:t> </a:t>
            </a:r>
            <a:r>
              <a:rPr lang="en-US" altLang="en-US" sz="2800" dirty="0" err="1">
                <a:solidFill>
                  <a:srgbClr val="FF3300"/>
                </a:solidFill>
              </a:rPr>
              <a:t>cổ</a:t>
            </a:r>
            <a:r>
              <a:rPr lang="en-US" altLang="en-US" sz="2800" dirty="0">
                <a:solidFill>
                  <a:srgbClr val="FF3300"/>
                </a:solidFill>
              </a:rPr>
              <a:t> </a:t>
            </a:r>
            <a:r>
              <a:rPr lang="en-US" altLang="en-US" sz="2800" dirty="0" err="1">
                <a:solidFill>
                  <a:srgbClr val="FF3300"/>
                </a:solidFill>
              </a:rPr>
              <a:t>chày</a:t>
            </a:r>
            <a:r>
              <a:rPr lang="en-US" altLang="en-US" sz="2800" dirty="0">
                <a:solidFill>
                  <a:srgbClr val="FF3300"/>
                </a:solidFill>
              </a:rPr>
              <a:t> </a:t>
            </a:r>
            <a:r>
              <a:rPr lang="en-US" altLang="en-US" sz="2800" dirty="0" err="1">
                <a:solidFill>
                  <a:srgbClr val="FF3300"/>
                </a:solidFill>
              </a:rPr>
              <a:t>ra</a:t>
            </a:r>
            <a:r>
              <a:rPr lang="en-US" altLang="en-US" sz="2800" dirty="0">
                <a:solidFill>
                  <a:srgbClr val="FF3300"/>
                </a:solidFill>
              </a:rPr>
              <a:t> </a:t>
            </a:r>
            <a:r>
              <a:rPr lang="en-US" altLang="en-US" sz="2800" dirty="0" err="1">
                <a:solidFill>
                  <a:srgbClr val="FF3300"/>
                </a:solidFill>
              </a:rPr>
              <a:t>nước</a:t>
            </a:r>
            <a:endParaRPr lang="en-US" altLang="en-US" sz="28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90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1425" y="68263"/>
            <a:ext cx="9529763" cy="1111250"/>
          </a:xfrm>
        </p:spPr>
        <p:txBody>
          <a:bodyPr/>
          <a:lstStyle/>
          <a:p>
            <a:pPr algn="ctr">
              <a:defRPr/>
            </a:pPr>
            <a:r>
              <a:rPr lang="en-US" sz="4000" b="1" dirty="0" smtClean="0">
                <a:solidFill>
                  <a:srgbClr val="FF0000"/>
                </a:solidFill>
              </a:rPr>
              <a:t>TIẾT 39. NÓI QUÁ</a:t>
            </a: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6147" name="Picture 9" descr="Sách - Tắt đèn của Ngô Tất Tố | Shopee Việt N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238" y="1419225"/>
            <a:ext cx="4295775" cy="503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11" descr="Top 5 tác phẩm tiêu biểu nhất của nhà văn Nam Cao - Toplist.v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00" y="1419225"/>
            <a:ext cx="3252788" cy="503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7175" y="1427163"/>
            <a:ext cx="11784013" cy="5334000"/>
          </a:xfrm>
        </p:spPr>
        <p:txBody>
          <a:bodyPr/>
          <a:lstStyle/>
          <a:p>
            <a:pPr marL="342900" indent="-342900" algn="just"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en-US" altLang="zh-CN" sz="30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a) </a:t>
            </a:r>
            <a:r>
              <a:rPr lang="en-US" altLang="zh-CN" sz="3000" dirty="0" err="1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Đêm</a:t>
            </a:r>
            <a:r>
              <a:rPr lang="en-US" altLang="zh-CN" sz="30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3000" dirty="0" err="1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tháng</a:t>
            </a:r>
            <a:r>
              <a:rPr lang="en-US" altLang="zh-CN" sz="30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3000" dirty="0" err="1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năm</a:t>
            </a:r>
            <a:r>
              <a:rPr lang="en-US" altLang="zh-CN" sz="30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3000" b="1" i="1" dirty="0" err="1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chưa</a:t>
            </a:r>
            <a:r>
              <a:rPr lang="en-US" altLang="zh-CN" sz="3000" b="1" i="1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3000" b="1" i="1" dirty="0" err="1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nằm</a:t>
            </a:r>
            <a:r>
              <a:rPr lang="en-US" altLang="zh-CN" sz="3000" b="1" i="1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3000" b="1" i="1" dirty="0" err="1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đã</a:t>
            </a:r>
            <a:r>
              <a:rPr lang="en-US" altLang="zh-CN" sz="3000" b="1" i="1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3000" b="1" i="1" dirty="0" err="1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sáng</a:t>
            </a:r>
            <a:endParaRPr lang="en-US" altLang="zh-CN" sz="3000" b="1" i="1" dirty="0">
              <a:solidFill>
                <a:srgbClr val="002060"/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  <a:sym typeface="Times New Roman" panose="02020603050405020304" pitchFamily="18" charset="0"/>
            </a:endParaRPr>
          </a:p>
          <a:p>
            <a:pPr marL="342900" indent="-342900" algn="just"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en-US" altLang="zh-CN" sz="30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    </a:t>
            </a:r>
            <a:r>
              <a:rPr lang="en-US" altLang="zh-CN" sz="3000" dirty="0" err="1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Ngày</a:t>
            </a:r>
            <a:r>
              <a:rPr lang="en-US" altLang="zh-CN" sz="30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3000" dirty="0" err="1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tháng</a:t>
            </a:r>
            <a:r>
              <a:rPr lang="en-US" altLang="zh-CN" sz="30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3000" dirty="0" err="1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mười</a:t>
            </a:r>
            <a:r>
              <a:rPr lang="en-US" altLang="zh-CN" sz="30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3000" b="1" i="1" dirty="0" err="1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chưa</a:t>
            </a:r>
            <a:r>
              <a:rPr lang="en-US" altLang="zh-CN" sz="3000" b="1" i="1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3000" b="1" i="1" dirty="0" err="1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cười</a:t>
            </a:r>
            <a:r>
              <a:rPr lang="en-US" altLang="zh-CN" sz="3000" b="1" i="1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3000" b="1" i="1" dirty="0" err="1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đã</a:t>
            </a:r>
            <a:r>
              <a:rPr lang="en-US" altLang="zh-CN" sz="3000" b="1" i="1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3000" b="1" i="1" dirty="0" err="1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tối</a:t>
            </a:r>
            <a:r>
              <a:rPr lang="en-US" altLang="zh-CN" sz="3000" dirty="0" smtClean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en-US" altLang="zh-CN" sz="30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b)     </a:t>
            </a:r>
            <a:r>
              <a:rPr lang="en-US" altLang="zh-CN" sz="3000" dirty="0" err="1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Cày</a:t>
            </a:r>
            <a:r>
              <a:rPr lang="en-US" altLang="zh-CN" sz="30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3000" dirty="0" err="1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đồng</a:t>
            </a:r>
            <a:r>
              <a:rPr lang="en-US" altLang="zh-CN" sz="30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3000" dirty="0" err="1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đang</a:t>
            </a:r>
            <a:r>
              <a:rPr lang="en-US" altLang="zh-CN" sz="30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3000" dirty="0" err="1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buổi</a:t>
            </a:r>
            <a:r>
              <a:rPr lang="en-US" altLang="zh-CN" sz="30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 ban </a:t>
            </a:r>
            <a:r>
              <a:rPr lang="en-US" altLang="zh-CN" sz="3000" dirty="0" err="1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trưa</a:t>
            </a:r>
            <a:r>
              <a:rPr lang="en-US" altLang="zh-CN" sz="30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,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en-US" altLang="zh-CN" sz="3000" dirty="0" smtClean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   </a:t>
            </a:r>
            <a:r>
              <a:rPr lang="en-US" altLang="zh-CN" sz="3000" dirty="0" err="1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Mồ</a:t>
            </a:r>
            <a:r>
              <a:rPr lang="en-US" altLang="zh-CN" sz="30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3000" dirty="0" err="1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hôi</a:t>
            </a:r>
            <a:r>
              <a:rPr lang="en-US" altLang="zh-CN" sz="30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3000" b="1" i="1" dirty="0" err="1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thánh</a:t>
            </a:r>
            <a:r>
              <a:rPr lang="en-US" altLang="zh-CN" sz="3000" b="1" i="1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3000" b="1" i="1" dirty="0" err="1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thót</a:t>
            </a:r>
            <a:r>
              <a:rPr lang="en-US" altLang="zh-CN" sz="3000" b="1" i="1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3000" b="1" i="1" dirty="0" err="1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như</a:t>
            </a:r>
            <a:r>
              <a:rPr lang="en-US" altLang="zh-CN" sz="3000" b="1" i="1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3000" b="1" i="1" dirty="0" err="1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mưa</a:t>
            </a:r>
            <a:r>
              <a:rPr lang="en-US" altLang="zh-CN" sz="3000" b="1" i="1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3000" b="1" i="1" dirty="0" err="1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ruộng</a:t>
            </a:r>
            <a:r>
              <a:rPr lang="en-US" altLang="zh-CN" sz="3000" b="1" i="1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3000" b="1" i="1" dirty="0" err="1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cày</a:t>
            </a:r>
            <a:r>
              <a:rPr lang="en-US" altLang="zh-CN" sz="30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en-US" altLang="zh-CN" sz="30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        Ai </a:t>
            </a:r>
            <a:r>
              <a:rPr lang="en-US" altLang="zh-CN" sz="3000" dirty="0" err="1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ơi</a:t>
            </a:r>
            <a:r>
              <a:rPr lang="en-US" altLang="zh-CN" sz="30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3000" dirty="0" err="1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bưng</a:t>
            </a:r>
            <a:r>
              <a:rPr lang="en-US" altLang="zh-CN" sz="30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3000" dirty="0" err="1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bát</a:t>
            </a:r>
            <a:r>
              <a:rPr lang="en-US" altLang="zh-CN" sz="30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3000" dirty="0" err="1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cơm</a:t>
            </a:r>
            <a:r>
              <a:rPr lang="en-US" altLang="zh-CN" sz="30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3000" dirty="0" err="1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đầy</a:t>
            </a:r>
            <a:r>
              <a:rPr lang="en-US" altLang="zh-CN" sz="30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,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en-US" altLang="zh-CN" sz="3000" dirty="0" smtClean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  </a:t>
            </a:r>
            <a:r>
              <a:rPr lang="en-US" altLang="zh-CN" sz="3000" dirty="0" err="1" smtClean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Dẻo</a:t>
            </a:r>
            <a:r>
              <a:rPr lang="en-US" altLang="zh-CN" sz="3000" dirty="0" smtClean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3000" dirty="0" err="1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thơm</a:t>
            </a:r>
            <a:r>
              <a:rPr lang="en-US" altLang="zh-CN" sz="30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3000" dirty="0" err="1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một</a:t>
            </a:r>
            <a:r>
              <a:rPr lang="en-US" altLang="zh-CN" sz="30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3000" dirty="0" err="1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hạt</a:t>
            </a:r>
            <a:r>
              <a:rPr lang="en-US" altLang="zh-CN" sz="30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, </a:t>
            </a:r>
            <a:r>
              <a:rPr lang="en-US" altLang="zh-CN" sz="3000" dirty="0" err="1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đắng</a:t>
            </a:r>
            <a:r>
              <a:rPr lang="en-US" altLang="zh-CN" sz="30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 cay </a:t>
            </a:r>
            <a:r>
              <a:rPr lang="en-US" altLang="zh-CN" sz="3000" dirty="0" err="1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muôn</a:t>
            </a:r>
            <a:r>
              <a:rPr lang="en-US" altLang="zh-CN" sz="30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3000" dirty="0" err="1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phần</a:t>
            </a:r>
            <a:r>
              <a:rPr lang="en-US" altLang="zh-CN" sz="3000" dirty="0" smtClean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defRPr/>
            </a:pPr>
            <a:endParaRPr lang="en-US" altLang="zh-CN" sz="3000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  <a:sym typeface="Times New Roman" panose="02020603050405020304" pitchFamily="18" charset="0"/>
            </a:endParaRPr>
          </a:p>
          <a:p>
            <a:pPr marL="342900" indent="-342900" algn="just" eaLnBrk="1" hangingPunct="1">
              <a:lnSpc>
                <a:spcPct val="100000"/>
              </a:lnSpc>
              <a:spcBef>
                <a:spcPct val="0"/>
              </a:spcBef>
              <a:defRPr/>
            </a:pPr>
            <a:endParaRPr lang="en-US" altLang="zh-CN" sz="3000" dirty="0" smtClean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  <a:sym typeface="Times New Roman" panose="02020603050405020304" pitchFamily="18" charset="0"/>
            </a:endParaRPr>
          </a:p>
          <a:p>
            <a:pPr marL="342900" indent="-342900" algn="just" eaLnBrk="1" hangingPunct="1">
              <a:lnSpc>
                <a:spcPct val="100000"/>
              </a:lnSpc>
              <a:spcBef>
                <a:spcPct val="0"/>
              </a:spcBef>
              <a:defRPr/>
            </a:pPr>
            <a:endParaRPr lang="en-US" altLang="zh-CN" sz="3000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  <a:sym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85838" y="4697413"/>
            <a:ext cx="9386887" cy="14779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 algn="just" eaLnBrk="1" hangingPunct="1">
              <a:defRPr/>
            </a:pPr>
            <a:r>
              <a:rPr lang="en-US" altLang="zh-CN" sz="30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	</a:t>
            </a:r>
            <a:r>
              <a:rPr lang="en-US" altLang="zh-CN" sz="30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Phần</a:t>
            </a:r>
            <a:r>
              <a:rPr lang="en-US" altLang="zh-CN" sz="30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 in </a:t>
            </a:r>
            <a:r>
              <a:rPr lang="en-US" altLang="zh-CN" sz="30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đậm</a:t>
            </a:r>
            <a:r>
              <a:rPr lang="en-US" altLang="zh-CN" sz="30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30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của</a:t>
            </a:r>
            <a:r>
              <a:rPr lang="en-US" altLang="zh-CN" sz="30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30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các</a:t>
            </a:r>
            <a:r>
              <a:rPr lang="en-US" altLang="zh-CN" sz="30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30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câu</a:t>
            </a:r>
            <a:r>
              <a:rPr lang="en-US" altLang="zh-CN" sz="30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 ca </a:t>
            </a:r>
            <a:r>
              <a:rPr lang="en-US" altLang="zh-CN" sz="30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dao</a:t>
            </a:r>
            <a:r>
              <a:rPr lang="en-US" altLang="zh-CN" sz="30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, </a:t>
            </a:r>
            <a:r>
              <a:rPr lang="en-US" altLang="zh-CN" sz="30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tục</a:t>
            </a:r>
            <a:r>
              <a:rPr lang="en-US" altLang="zh-CN" sz="30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30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ngữ</a:t>
            </a:r>
            <a:r>
              <a:rPr lang="en-US" altLang="zh-CN" sz="30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30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trên</a:t>
            </a:r>
            <a:r>
              <a:rPr lang="en-US" altLang="zh-CN" sz="30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30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có</a:t>
            </a:r>
            <a:r>
              <a:rPr lang="en-US" altLang="zh-CN" sz="30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30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nói</a:t>
            </a:r>
            <a:r>
              <a:rPr lang="en-US" altLang="zh-CN" sz="30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30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quá</a:t>
            </a:r>
            <a:r>
              <a:rPr lang="en-US" altLang="zh-CN" sz="30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30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sự</a:t>
            </a:r>
            <a:r>
              <a:rPr lang="en-US" altLang="zh-CN" sz="30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30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thật</a:t>
            </a:r>
            <a:r>
              <a:rPr lang="en-US" altLang="zh-CN" sz="30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30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không</a:t>
            </a:r>
            <a:r>
              <a:rPr lang="en-US" altLang="zh-CN" sz="30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? </a:t>
            </a:r>
            <a:r>
              <a:rPr lang="en-US" altLang="zh-CN" sz="30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Cách</a:t>
            </a:r>
            <a:r>
              <a:rPr lang="en-US" altLang="zh-CN" sz="30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30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diễn</a:t>
            </a:r>
            <a:r>
              <a:rPr lang="en-US" altLang="zh-CN" sz="30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30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đạt</a:t>
            </a:r>
            <a:r>
              <a:rPr lang="en-US" altLang="zh-CN" sz="30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30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trên</a:t>
            </a:r>
            <a:r>
              <a:rPr lang="en-US" altLang="zh-CN" sz="30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30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nhằm</a:t>
            </a:r>
            <a:r>
              <a:rPr lang="en-US" altLang="zh-CN" sz="30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30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nói</a:t>
            </a:r>
            <a:r>
              <a:rPr lang="en-US" altLang="zh-CN" sz="30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30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điều</a:t>
            </a:r>
            <a:r>
              <a:rPr lang="en-US" altLang="zh-CN" sz="30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30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gì</a:t>
            </a:r>
            <a:r>
              <a:rPr lang="en-US" altLang="zh-CN" sz="30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Times New Roman" panose="02020603050405020304" pitchFamily="18" charset="0"/>
              </a:rPr>
              <a:t>?</a:t>
            </a:r>
            <a:endParaRPr lang="en-US" altLang="zh-CN" sz="3000" dirty="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  <a:sym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749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1425" y="68263"/>
            <a:ext cx="9529763" cy="1111250"/>
          </a:xfrm>
        </p:spPr>
        <p:txBody>
          <a:bodyPr/>
          <a:lstStyle/>
          <a:p>
            <a:pPr algn="ctr">
              <a:defRPr/>
            </a:pPr>
            <a:r>
              <a:rPr lang="en-US" sz="4000" b="1" dirty="0" smtClean="0">
                <a:solidFill>
                  <a:srgbClr val="FF0000"/>
                </a:solidFill>
              </a:rPr>
              <a:t>TIẾT 39. NÓI QUÁ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171" name="Text Box 13"/>
          <p:cNvSpPr>
            <a:spLocks noGrp="1" noChangeArrowheads="1"/>
          </p:cNvSpPr>
          <p:nvPr>
            <p:ph idx="1"/>
          </p:nvPr>
        </p:nvSpPr>
        <p:spPr>
          <a:xfrm>
            <a:off x="168275" y="3543300"/>
            <a:ext cx="11872913" cy="3157538"/>
          </a:xfrm>
          <a:ln w="9525"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- Trái đất có hình cầu, trục trái đất có độ nghiêng không đổi hướng về một phía 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- Khi chuyển động trên quỹ đạo, nửa cầu nào ngả về phía mặt trời nhiều thì nhận được lượng nhiệt, ánh sáng mặt trời nhiều, ở đó có ngày dài và ngược lại ít nhận được ánh sáng mặt trời thì đêm dài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 - Nước ta nằm ở nửa cầu Bắc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- Tháng năm nửa cầu Bắc ngả về phía mặt trời </a:t>
            </a:r>
            <a:r>
              <a:rPr lang="en-US" altLang="en-US" sz="240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 Ngày dài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- Tháng mười nửa cầu Bắc chúc xa mặt trời </a:t>
            </a:r>
            <a:r>
              <a:rPr lang="en-US" altLang="en-US" sz="240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 Đêm dài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834" y="1358297"/>
            <a:ext cx="4323806" cy="2038046"/>
          </a:xfrm>
          <a:prstGeom prst="rect">
            <a:avLst/>
          </a:prstGeom>
          <a:solidFill>
            <a:srgbClr val="7030A0"/>
          </a:solidFill>
          <a:ln w="19050">
            <a:solidFill>
              <a:srgbClr val="6600CC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81415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1425" y="68263"/>
            <a:ext cx="9529763" cy="1111250"/>
          </a:xfrm>
        </p:spPr>
        <p:txBody>
          <a:bodyPr/>
          <a:lstStyle/>
          <a:p>
            <a:pPr algn="ctr">
              <a:defRPr/>
            </a:pPr>
            <a:r>
              <a:rPr lang="en-US" sz="4000" b="1" dirty="0" smtClean="0">
                <a:solidFill>
                  <a:srgbClr val="FF0000"/>
                </a:solidFill>
              </a:rPr>
              <a:t>TIẾT 39. NÓI QUÁ</a:t>
            </a: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8195" name="Picture 9" descr="Sách - Tắt đèn của Ngô Tất Tố | Shopee Việt N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238" y="1419225"/>
            <a:ext cx="4295775" cy="503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11" descr="Top 5 tác phẩm tiêu biểu nhất của nhà văn Nam Cao - Toplist.v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00" y="1419225"/>
            <a:ext cx="3252788" cy="503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Content Placeholder 1"/>
          <p:cNvSpPr>
            <a:spLocks noGrp="1"/>
          </p:cNvSpPr>
          <p:nvPr>
            <p:ph idx="1"/>
          </p:nvPr>
        </p:nvSpPr>
        <p:spPr>
          <a:xfrm>
            <a:off x="257175" y="1427163"/>
            <a:ext cx="11784013" cy="5430837"/>
          </a:xfrm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en-US" smtClean="0"/>
              <a:t>Thảo luận nhóm đôi</a:t>
            </a:r>
          </a:p>
          <a:p>
            <a:pPr algn="ctr"/>
            <a:r>
              <a:rPr lang="en-US" altLang="en-US" smtClean="0"/>
              <a:t>Thời gian: 1 phút</a:t>
            </a:r>
          </a:p>
          <a:p>
            <a:pPr algn="ctr"/>
            <a:r>
              <a:rPr lang="en-US" altLang="en-US" smtClean="0"/>
              <a:t>Hình thức trình bày: Đại diện nhóm</a:t>
            </a:r>
          </a:p>
          <a:p>
            <a:pPr algn="ctr"/>
            <a:r>
              <a:rPr lang="en-US" altLang="en-US" smtClean="0">
                <a:solidFill>
                  <a:srgbClr val="FF0000"/>
                </a:solidFill>
              </a:rPr>
              <a:t>SO SÁNH TÁC DỤNG CỦA HAI CÁCH DIỄN ĐẠT SAU:</a:t>
            </a:r>
          </a:p>
        </p:txBody>
      </p:sp>
      <p:graphicFrame>
        <p:nvGraphicFramePr>
          <p:cNvPr id="6" name="Group 3"/>
          <p:cNvGraphicFramePr>
            <a:graphicFrameLocks noGrp="1"/>
          </p:cNvGraphicFramePr>
          <p:nvPr/>
        </p:nvGraphicFramePr>
        <p:xfrm>
          <a:off x="257175" y="3665538"/>
          <a:ext cx="11784013" cy="3200400"/>
        </p:xfrm>
        <a:graphic>
          <a:graphicData uri="http://schemas.openxmlformats.org/drawingml/2006/table">
            <a:tbl>
              <a:tblPr/>
              <a:tblGrid>
                <a:gridCol w="7070407">
                  <a:extLst>
                    <a:ext uri="{9D8B030D-6E8A-4147-A177-3AD203B41FA5}">
                      <a16:colId xmlns:a16="http://schemas.microsoft.com/office/drawing/2014/main" val="92098694"/>
                    </a:ext>
                  </a:extLst>
                </a:gridCol>
                <a:gridCol w="4713606">
                  <a:extLst>
                    <a:ext uri="{9D8B030D-6E8A-4147-A177-3AD203B41FA5}">
                      <a16:colId xmlns:a16="http://schemas.microsoft.com/office/drawing/2014/main" val="1402496564"/>
                    </a:ext>
                  </a:extLst>
                </a:gridCol>
              </a:tblGrid>
              <a:tr h="394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Ca 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dao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, 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tục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ngữ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  <a:sym typeface="Times New Roman" panose="02020603050405020304" pitchFamily="18" charset="0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Nói đúng sự thật</a:t>
                      </a: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5806690"/>
                  </a:ext>
                </a:extLst>
              </a:tr>
              <a:tr h="77759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a) </a:t>
                      </a:r>
                      <a:r>
                        <a:rPr kumimoji="0" lang="en-US" altLang="zh-C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Đêm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tháng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năm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chưa</a:t>
                      </a:r>
                      <a:r>
                        <a:rPr kumimoji="0" lang="en-US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nằm</a:t>
                      </a:r>
                      <a:r>
                        <a:rPr kumimoji="0" lang="en-US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đã</a:t>
                      </a:r>
                      <a:r>
                        <a:rPr kumimoji="0" lang="en-US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sáng</a:t>
                      </a:r>
                      <a:endParaRPr kumimoji="0" lang="en-US" altLang="zh-CN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  <a:sym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    </a:t>
                      </a:r>
                      <a:r>
                        <a:rPr kumimoji="0" lang="en-US" altLang="zh-C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Ngày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tháng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mười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chưa</a:t>
                      </a:r>
                      <a:r>
                        <a:rPr kumimoji="0" lang="en-US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cười</a:t>
                      </a:r>
                      <a:r>
                        <a:rPr kumimoji="0" lang="en-US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đã</a:t>
                      </a:r>
                      <a:r>
                        <a:rPr kumimoji="0" lang="en-US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tối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.</a:t>
                      </a: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  <a:sym typeface="Times New Roman" panose="02020603050405020304" pitchFamily="18" charset="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655126"/>
                  </a:ext>
                </a:extLst>
              </a:tr>
              <a:tr h="16553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b)     </a:t>
                      </a:r>
                      <a:r>
                        <a:rPr kumimoji="0" lang="en-US" altLang="zh-C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Cày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đồng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đang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buổi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 ban </a:t>
                      </a:r>
                      <a:r>
                        <a:rPr kumimoji="0" lang="en-US" altLang="zh-C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trưa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Mồ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hôi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thánh</a:t>
                      </a:r>
                      <a:r>
                        <a:rPr kumimoji="0" lang="en-US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thót</a:t>
                      </a:r>
                      <a:r>
                        <a:rPr kumimoji="0" lang="en-US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như</a:t>
                      </a:r>
                      <a:r>
                        <a:rPr kumimoji="0" lang="en-US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mưa</a:t>
                      </a:r>
                      <a:r>
                        <a:rPr kumimoji="0" lang="en-US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ruộng</a:t>
                      </a:r>
                      <a:r>
                        <a:rPr kumimoji="0" lang="en-US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cày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        Ai </a:t>
                      </a:r>
                      <a:r>
                        <a:rPr kumimoji="0" lang="en-US" altLang="zh-C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ơi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bưng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bát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cơm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đầy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Dẻo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thơm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một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hạt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, </a:t>
                      </a:r>
                      <a:r>
                        <a:rPr kumimoji="0" lang="en-US" altLang="zh-C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đắng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 cay </a:t>
                      </a:r>
                      <a:r>
                        <a:rPr kumimoji="0" lang="en-US" altLang="zh-C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muôn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phần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  <a:sym typeface="Times New Roman" panose="02020603050405020304" pitchFamily="18" charset="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  <a:sym typeface="Times New Roman" panose="02020603050405020304" pitchFamily="18" charset="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519957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7812088" y="4113213"/>
            <a:ext cx="3711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r>
              <a:rPr lang="en-US" altLang="zh-CN" sz="2400">
                <a:ea typeface="SimSun" panose="02010600030101010101" pitchFamily="2" charset="-122"/>
                <a:sym typeface="Times New Roman" panose="02020603050405020304" pitchFamily="18" charset="0"/>
              </a:rPr>
              <a:t>Đêm tháng năm rất ngắn.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812088" y="4513263"/>
            <a:ext cx="3937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r>
              <a:rPr lang="en-US" altLang="zh-CN" sz="2400">
                <a:ea typeface="SimSun" panose="02010600030101010101" pitchFamily="2" charset="-122"/>
                <a:sym typeface="Times New Roman" panose="02020603050405020304" pitchFamily="18" charset="0"/>
              </a:rPr>
              <a:t>Ngày tháng mười rất ngắn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924800" y="5354638"/>
            <a:ext cx="3711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r>
              <a:rPr lang="en-US" altLang="zh-CN" sz="2400">
                <a:ea typeface="SimSun" panose="02010600030101010101" pitchFamily="2" charset="-122"/>
                <a:sym typeface="Times New Roman" panose="02020603050405020304" pitchFamily="18" charset="0"/>
              </a:rPr>
              <a:t>Mồ hôi đổ rất nhiều</a:t>
            </a:r>
          </a:p>
        </p:txBody>
      </p:sp>
    </p:spTree>
    <p:extLst>
      <p:ext uri="{BB962C8B-B14F-4D97-AF65-F5344CB8AC3E}">
        <p14:creationId xmlns:p14="http://schemas.microsoft.com/office/powerpoint/2010/main" val="140497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1425" y="68263"/>
            <a:ext cx="9529763" cy="1111250"/>
          </a:xfrm>
        </p:spPr>
        <p:txBody>
          <a:bodyPr/>
          <a:lstStyle/>
          <a:p>
            <a:pPr algn="ctr">
              <a:defRPr/>
            </a:pPr>
            <a:r>
              <a:rPr lang="en-US" sz="4000" b="1" dirty="0" smtClean="0">
                <a:solidFill>
                  <a:srgbClr val="FF0000"/>
                </a:solidFill>
              </a:rPr>
              <a:t>TIẾT 39. NÓI QUÁ</a:t>
            </a: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9219" name="Picture 9" descr="Sách - Tắt đèn của Ngô Tất Tố | Shopee Việt N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238" y="1419225"/>
            <a:ext cx="4295775" cy="503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11" descr="Top 5 tác phẩm tiêu biểu nhất của nhà văn Nam Cao - Toplist.v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00" y="1419225"/>
            <a:ext cx="3252788" cy="503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Content Placeholder 1"/>
          <p:cNvSpPr>
            <a:spLocks noGrp="1"/>
          </p:cNvSpPr>
          <p:nvPr>
            <p:ph idx="1"/>
          </p:nvPr>
        </p:nvSpPr>
        <p:spPr>
          <a:xfrm>
            <a:off x="257175" y="1427163"/>
            <a:ext cx="11784013" cy="53340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sz="3000" b="1" u="sng" smtClean="0">
                <a:latin typeface="Arial" panose="020B0604020202020204" pitchFamily="34" charset="0"/>
              </a:rPr>
              <a:t>Lưu ý: </a:t>
            </a:r>
          </a:p>
          <a:p>
            <a:pPr>
              <a:lnSpc>
                <a:spcPct val="150000"/>
              </a:lnSpc>
            </a:pPr>
            <a:r>
              <a:rPr lang="en-US" altLang="en-US" sz="3000" smtClean="0">
                <a:latin typeface="Arial" panose="020B0604020202020204" pitchFamily="34" charset="0"/>
              </a:rPr>
              <a:t>Khi phân tích thơ văn, người ta hay dùng các khái niệm như </a:t>
            </a:r>
            <a:r>
              <a:rPr lang="en-US" altLang="en-US" sz="3000" b="1" smtClean="0">
                <a:solidFill>
                  <a:srgbClr val="FF0000"/>
                </a:solidFill>
                <a:latin typeface="Arial" panose="020B0604020202020204" pitchFamily="34" charset="0"/>
              </a:rPr>
              <a:t>thậm xưng, khoa trương, phóng đại, cường điệu, ngoa ngữ</a:t>
            </a:r>
            <a:r>
              <a:rPr lang="en-US" altLang="en-US" sz="3000" smtClean="0">
                <a:solidFill>
                  <a:srgbClr val="FF0000"/>
                </a:solidFill>
                <a:latin typeface="Arial" panose="020B0604020202020204" pitchFamily="34" charset="0"/>
              </a:rPr>
              <a:t>,</a:t>
            </a:r>
            <a:r>
              <a:rPr lang="en-US" altLang="en-US" sz="3000" smtClean="0">
                <a:latin typeface="Arial" panose="020B0604020202020204" pitchFamily="34" charset="0"/>
              </a:rPr>
              <a:t> rất ít dùng khái niệm nói quá.</a:t>
            </a:r>
          </a:p>
        </p:txBody>
      </p:sp>
    </p:spTree>
    <p:extLst>
      <p:ext uri="{BB962C8B-B14F-4D97-AF65-F5344CB8AC3E}">
        <p14:creationId xmlns:p14="http://schemas.microsoft.com/office/powerpoint/2010/main" val="228154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1425" y="68263"/>
            <a:ext cx="9529763" cy="1111250"/>
          </a:xfrm>
        </p:spPr>
        <p:txBody>
          <a:bodyPr/>
          <a:lstStyle/>
          <a:p>
            <a:pPr algn="ctr">
              <a:defRPr/>
            </a:pPr>
            <a:r>
              <a:rPr lang="en-US" sz="4000" b="1" dirty="0" smtClean="0">
                <a:solidFill>
                  <a:srgbClr val="FF0000"/>
                </a:solidFill>
              </a:rPr>
              <a:t>TIẾT 39. NÓI QUÁ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2291" name="Content Placeholder 1"/>
          <p:cNvSpPr>
            <a:spLocks noGrp="1"/>
          </p:cNvSpPr>
          <p:nvPr>
            <p:ph idx="1"/>
          </p:nvPr>
        </p:nvSpPr>
        <p:spPr>
          <a:xfrm>
            <a:off x="257175" y="1250950"/>
            <a:ext cx="11784013" cy="5581650"/>
          </a:xfrm>
          <a:ln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altLang="en-US" sz="2400" b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Times New Roman" panose="02020603050405020304" pitchFamily="18" charset="0"/>
              </a:rPr>
              <a:t>QUẢ BÍ KHỔNG LỒ</a:t>
            </a:r>
          </a:p>
          <a:p>
            <a:pPr>
              <a:spcBef>
                <a:spcPct val="20000"/>
              </a:spcBef>
            </a:pPr>
            <a:r>
              <a:rPr lang="en-US" altLang="en-US" sz="24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Times New Roman" panose="02020603050405020304" pitchFamily="18" charset="0"/>
              </a:rPr>
              <a:t>Hai anh chàng đi qua một khu vườn trồng bí. Anh A thấy quả bí to, kêu lên: 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-"/>
            </a:pPr>
            <a:r>
              <a:rPr lang="en-US" altLang="en-US" sz="2400" i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Times New Roman" panose="02020603050405020304" pitchFamily="18" charset="0"/>
              </a:rPr>
              <a:t> Chà, quả bí kia to thật.</a:t>
            </a:r>
          </a:p>
          <a:p>
            <a:pPr>
              <a:spcBef>
                <a:spcPct val="20000"/>
              </a:spcBef>
            </a:pPr>
            <a:r>
              <a:rPr lang="en-US" altLang="en-US" sz="24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Times New Roman" panose="02020603050405020304" pitchFamily="18" charset="0"/>
              </a:rPr>
              <a:t>Anh B liền cười mà bảo rằng: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-"/>
            </a:pPr>
            <a:r>
              <a:rPr lang="en-US" altLang="en-US" sz="2400" i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Times New Roman" panose="02020603050405020304" pitchFamily="18" charset="0"/>
              </a:rPr>
              <a:t> Thế thì đã lấy gì là to. Tôi đã từng trông thấy có quả bí to bằng </a:t>
            </a:r>
            <a:r>
              <a:rPr lang="en-US" altLang="en-US" sz="24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Times New Roman" panose="02020603050405020304" pitchFamily="18" charset="0"/>
              </a:rPr>
              <a:t>c</a:t>
            </a:r>
            <a:r>
              <a:rPr lang="en-US" altLang="en-US" sz="2400" i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Times New Roman" panose="02020603050405020304" pitchFamily="18" charset="0"/>
              </a:rPr>
              <a:t>ả cái nhà đằng kia kìa.</a:t>
            </a:r>
          </a:p>
          <a:p>
            <a:pPr>
              <a:spcBef>
                <a:spcPct val="20000"/>
              </a:spcBef>
            </a:pPr>
            <a:r>
              <a:rPr lang="en-US" altLang="en-US" sz="24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Times New Roman" panose="02020603050405020304" pitchFamily="18" charset="0"/>
              </a:rPr>
              <a:t>Anh A nói ngay: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-"/>
            </a:pPr>
            <a:r>
              <a:rPr lang="en-US" altLang="en-US" sz="24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Times New Roman" panose="02020603050405020304" pitchFamily="18" charset="0"/>
              </a:rPr>
              <a:t> </a:t>
            </a:r>
            <a:r>
              <a:rPr lang="en-US" altLang="en-US" sz="2400" i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Times New Roman" panose="02020603050405020304" pitchFamily="18" charset="0"/>
              </a:rPr>
              <a:t>Thế thì đã lấy gì là lạ. Tôi còn nhớ, một lần tôi trông thấy một cái nồi đồng to bằng cả cái đình làng ta.</a:t>
            </a:r>
          </a:p>
          <a:p>
            <a:pPr>
              <a:spcBef>
                <a:spcPct val="20000"/>
              </a:spcBef>
            </a:pPr>
            <a:r>
              <a:rPr lang="en-US" altLang="en-US" sz="24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Times New Roman" panose="02020603050405020304" pitchFamily="18" charset="0"/>
              </a:rPr>
              <a:t>Anh B ngạc nhiên hỏi: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-"/>
            </a:pPr>
            <a:r>
              <a:rPr lang="en-US" altLang="en-US" sz="2400" i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Times New Roman" panose="02020603050405020304" pitchFamily="18" charset="0"/>
              </a:rPr>
              <a:t> Cái nồi ấy dùng để làm cái gì mà to vậy.</a:t>
            </a:r>
          </a:p>
          <a:p>
            <a:pPr>
              <a:spcBef>
                <a:spcPct val="20000"/>
              </a:spcBef>
            </a:pPr>
            <a:r>
              <a:rPr lang="en-US" altLang="en-US" sz="24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Times New Roman" panose="02020603050405020304" pitchFamily="18" charset="0"/>
              </a:rPr>
              <a:t>Anh A giải thích:</a:t>
            </a:r>
          </a:p>
          <a:p>
            <a:pPr>
              <a:spcBef>
                <a:spcPct val="20000"/>
              </a:spcBef>
            </a:pPr>
            <a:r>
              <a:rPr lang="en-US" altLang="en-US" sz="24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Times New Roman" panose="02020603050405020304" pitchFamily="18" charset="0"/>
              </a:rPr>
              <a:t>- </a:t>
            </a:r>
            <a:r>
              <a:rPr lang="en-US" altLang="en-US" sz="2400" i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Times New Roman" panose="02020603050405020304" pitchFamily="18" charset="0"/>
              </a:rPr>
              <a:t>Cái nồi ấy dùng để luộc quả bí anh vừa nói ấy mà. </a:t>
            </a:r>
          </a:p>
          <a:p>
            <a:pPr>
              <a:spcBef>
                <a:spcPct val="20000"/>
              </a:spcBef>
            </a:pPr>
            <a:endParaRPr lang="en-US" altLang="en-US" sz="24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24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0900" y="6357938"/>
            <a:ext cx="10596563" cy="4619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LỜI NÓI CỦA ANH A VÀ ANH B CÓ PHẢI LÀ NÓI QUÁ KHÔNG? VÌ SAO?</a:t>
            </a:r>
          </a:p>
        </p:txBody>
      </p:sp>
    </p:spTree>
    <p:extLst>
      <p:ext uri="{BB962C8B-B14F-4D97-AF65-F5344CB8AC3E}">
        <p14:creationId xmlns:p14="http://schemas.microsoft.com/office/powerpoint/2010/main" val="2687248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1425" y="68263"/>
            <a:ext cx="9529763" cy="1111250"/>
          </a:xfrm>
        </p:spPr>
        <p:txBody>
          <a:bodyPr/>
          <a:lstStyle/>
          <a:p>
            <a:pPr algn="ctr">
              <a:defRPr/>
            </a:pPr>
            <a:r>
              <a:rPr lang="en-US" sz="4000" b="1" dirty="0" smtClean="0">
                <a:solidFill>
                  <a:srgbClr val="FF0000"/>
                </a:solidFill>
              </a:rPr>
              <a:t>TIẾT 39. NÓI QUÁ</a:t>
            </a: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11267" name="Picture 9" descr="Sách - Tắt đèn của Ngô Tất Tố | Shopee Việt N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238" y="1419225"/>
            <a:ext cx="4295775" cy="503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11" descr="Top 5 tác phẩm tiêu biểu nhất của nhà văn Nam Cao - Toplist.v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00" y="1419225"/>
            <a:ext cx="3252788" cy="503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Content Placeholder 1"/>
          <p:cNvSpPr>
            <a:spLocks noGrp="1"/>
          </p:cNvSpPr>
          <p:nvPr>
            <p:ph idx="1"/>
          </p:nvPr>
        </p:nvSpPr>
        <p:spPr>
          <a:xfrm>
            <a:off x="257175" y="1427163"/>
            <a:ext cx="11784013" cy="5334000"/>
          </a:xfrm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en-US" smtClean="0"/>
              <a:t>Thảo luận nhóm đôi</a:t>
            </a:r>
          </a:p>
          <a:p>
            <a:pPr algn="ctr"/>
            <a:r>
              <a:rPr lang="en-US" altLang="en-US" smtClean="0"/>
              <a:t>Thời gian: 2 phút</a:t>
            </a:r>
          </a:p>
          <a:p>
            <a:pPr algn="ctr"/>
            <a:r>
              <a:rPr lang="en-US" altLang="en-US" smtClean="0"/>
              <a:t>Hình thức trình bày: đại diện nhóm</a:t>
            </a:r>
          </a:p>
          <a:p>
            <a:pPr algn="ctr"/>
            <a:r>
              <a:rPr lang="en-US" altLang="en-US" b="1" smtClean="0">
                <a:solidFill>
                  <a:srgbClr val="FF0000"/>
                </a:solidFill>
              </a:rPr>
              <a:t>SO SÁNH GIỮA NÓI QUÁ VÀ NÓI KHOÁC.</a:t>
            </a:r>
          </a:p>
          <a:p>
            <a:pPr algn="ctr"/>
            <a:endParaRPr lang="en-US" altLang="en-US" smtClean="0"/>
          </a:p>
          <a:p>
            <a:pPr algn="ctr"/>
            <a:endParaRPr lang="en-US" altLang="en-US" b="1" smtClean="0">
              <a:solidFill>
                <a:srgbClr val="FF0000"/>
              </a:solidFill>
            </a:endParaRPr>
          </a:p>
        </p:txBody>
      </p:sp>
      <p:graphicFrame>
        <p:nvGraphicFramePr>
          <p:cNvPr id="6" name="Group 56"/>
          <p:cNvGraphicFramePr>
            <a:graphicFrameLocks/>
          </p:cNvGraphicFramePr>
          <p:nvPr/>
        </p:nvGraphicFramePr>
        <p:xfrm>
          <a:off x="1768475" y="3436938"/>
          <a:ext cx="8763000" cy="3171825"/>
        </p:xfrm>
        <a:graphic>
          <a:graphicData uri="http://schemas.openxmlformats.org/drawingml/2006/table">
            <a:tbl>
              <a:tblPr/>
              <a:tblGrid>
                <a:gridCol w="1679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54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366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46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670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 Box 48"/>
          <p:cNvSpPr txBox="1">
            <a:spLocks noChangeArrowheads="1"/>
          </p:cNvSpPr>
          <p:nvPr/>
        </p:nvSpPr>
        <p:spPr bwMode="auto">
          <a:xfrm>
            <a:off x="3789363" y="3636963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NÓI QUÁ </a:t>
            </a:r>
          </a:p>
        </p:txBody>
      </p:sp>
      <p:sp>
        <p:nvSpPr>
          <p:cNvPr id="8" name="Text Box 49"/>
          <p:cNvSpPr txBox="1">
            <a:spLocks noChangeArrowheads="1"/>
          </p:cNvSpPr>
          <p:nvPr/>
        </p:nvSpPr>
        <p:spPr bwMode="auto">
          <a:xfrm>
            <a:off x="6829425" y="3636963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NÓI KHOÁC </a:t>
            </a:r>
            <a:endParaRPr lang="en-US" altLang="en-US" sz="24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9" name="Text Box 50"/>
          <p:cNvSpPr txBox="1">
            <a:spLocks noChangeArrowheads="1"/>
          </p:cNvSpPr>
          <p:nvPr/>
        </p:nvSpPr>
        <p:spPr bwMode="auto">
          <a:xfrm>
            <a:off x="1633538" y="4244975"/>
            <a:ext cx="190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Giống nhau</a:t>
            </a:r>
          </a:p>
        </p:txBody>
      </p:sp>
      <p:sp>
        <p:nvSpPr>
          <p:cNvPr id="12" name="Text Box 53"/>
          <p:cNvSpPr txBox="1">
            <a:spLocks noChangeArrowheads="1"/>
          </p:cNvSpPr>
          <p:nvPr/>
        </p:nvSpPr>
        <p:spPr bwMode="auto">
          <a:xfrm>
            <a:off x="1768475" y="52768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Khác nhau</a:t>
            </a:r>
          </a:p>
        </p:txBody>
      </p:sp>
    </p:spTree>
    <p:extLst>
      <p:ext uri="{BB962C8B-B14F-4D97-AF65-F5344CB8AC3E}">
        <p14:creationId xmlns:p14="http://schemas.microsoft.com/office/powerpoint/2010/main" val="484279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1425" y="68263"/>
            <a:ext cx="9529763" cy="1111250"/>
          </a:xfrm>
        </p:spPr>
        <p:txBody>
          <a:bodyPr/>
          <a:lstStyle/>
          <a:p>
            <a:pPr algn="ctr">
              <a:defRPr/>
            </a:pPr>
            <a:r>
              <a:rPr lang="en-US" sz="4000" b="1" dirty="0" smtClean="0">
                <a:solidFill>
                  <a:srgbClr val="FF0000"/>
                </a:solidFill>
              </a:rPr>
              <a:t>TIẾT 39. NÓI QUÁ</a:t>
            </a: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12291" name="Picture 9" descr="Sách - Tắt đèn của Ngô Tất Tố | Shopee Việt N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238" y="1419225"/>
            <a:ext cx="4295775" cy="503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11" descr="Top 5 tác phẩm tiêu biểu nhất của nhà văn Nam Cao - Toplist.v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00" y="1419225"/>
            <a:ext cx="3252788" cy="503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Content Placeholder 1"/>
          <p:cNvSpPr>
            <a:spLocks noGrp="1"/>
          </p:cNvSpPr>
          <p:nvPr>
            <p:ph idx="1"/>
          </p:nvPr>
        </p:nvSpPr>
        <p:spPr>
          <a:xfrm>
            <a:off x="257175" y="1427163"/>
            <a:ext cx="11784013" cy="5334000"/>
          </a:xfrm>
          <a:ln>
            <a:miter lim="800000"/>
            <a:headEnd/>
            <a:tailEnd/>
          </a:ln>
        </p:spPr>
        <p:txBody>
          <a:bodyPr/>
          <a:lstStyle/>
          <a:p>
            <a:endParaRPr lang="en-US" altLang="en-US" smtClean="0"/>
          </a:p>
          <a:p>
            <a:endParaRPr lang="en-US" altLang="en-US" smtClean="0"/>
          </a:p>
        </p:txBody>
      </p:sp>
      <p:graphicFrame>
        <p:nvGraphicFramePr>
          <p:cNvPr id="7" name="Group 56"/>
          <p:cNvGraphicFramePr>
            <a:graphicFrameLocks/>
          </p:cNvGraphicFramePr>
          <p:nvPr/>
        </p:nvGraphicFramePr>
        <p:xfrm>
          <a:off x="1966913" y="1946275"/>
          <a:ext cx="8763000" cy="4519613"/>
        </p:xfrm>
        <a:graphic>
          <a:graphicData uri="http://schemas.openxmlformats.org/drawingml/2006/table">
            <a:tbl>
              <a:tblPr/>
              <a:tblGrid>
                <a:gridCol w="1679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28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31673">
                  <a:extLst>
                    <a:ext uri="{9D8B030D-6E8A-4147-A177-3AD203B41FA5}">
                      <a16:colId xmlns:a16="http://schemas.microsoft.com/office/drawing/2014/main" val="4038283551"/>
                    </a:ext>
                  </a:extLst>
                </a:gridCol>
              </a:tblGrid>
              <a:tr h="10169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95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31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 Box 48"/>
          <p:cNvSpPr txBox="1">
            <a:spLocks noChangeArrowheads="1"/>
          </p:cNvSpPr>
          <p:nvPr/>
        </p:nvSpPr>
        <p:spPr bwMode="auto">
          <a:xfrm>
            <a:off x="3865563" y="20955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NÓI QUÁ </a:t>
            </a:r>
          </a:p>
        </p:txBody>
      </p:sp>
      <p:sp>
        <p:nvSpPr>
          <p:cNvPr id="9" name="Text Box 49"/>
          <p:cNvSpPr txBox="1">
            <a:spLocks noChangeArrowheads="1"/>
          </p:cNvSpPr>
          <p:nvPr/>
        </p:nvSpPr>
        <p:spPr bwMode="auto">
          <a:xfrm>
            <a:off x="7218363" y="20955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NÓI KHOÁC </a:t>
            </a:r>
            <a:endParaRPr lang="en-US" altLang="en-US" sz="24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0" name="Text Box 50"/>
          <p:cNvSpPr txBox="1">
            <a:spLocks noChangeArrowheads="1"/>
          </p:cNvSpPr>
          <p:nvPr/>
        </p:nvSpPr>
        <p:spPr bwMode="auto">
          <a:xfrm>
            <a:off x="1884363" y="3238500"/>
            <a:ext cx="1905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Giống nhau (cách thức)</a:t>
            </a:r>
          </a:p>
        </p:txBody>
      </p:sp>
      <p:sp>
        <p:nvSpPr>
          <p:cNvPr id="11" name="Text Box 51"/>
          <p:cNvSpPr txBox="1">
            <a:spLocks noChangeArrowheads="1"/>
          </p:cNvSpPr>
          <p:nvPr/>
        </p:nvSpPr>
        <p:spPr bwMode="auto">
          <a:xfrm>
            <a:off x="3713163" y="3086100"/>
            <a:ext cx="6858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Arial" panose="020B0604020202020204" pitchFamily="34" charset="0"/>
              </a:rPr>
              <a:t>Đều phóng đại mức độ, quy mô, tính chất của sự vật, hiện tượng được miêu tả.</a:t>
            </a:r>
          </a:p>
        </p:txBody>
      </p:sp>
      <p:sp>
        <p:nvSpPr>
          <p:cNvPr id="12" name="Text Box 52"/>
          <p:cNvSpPr txBox="1">
            <a:spLocks noChangeArrowheads="1"/>
          </p:cNvSpPr>
          <p:nvPr/>
        </p:nvSpPr>
        <p:spPr bwMode="auto">
          <a:xfrm>
            <a:off x="3636963" y="4033838"/>
            <a:ext cx="259080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Arial" panose="020B0604020202020204" pitchFamily="34" charset="0"/>
              </a:rPr>
              <a:t>-Nhằm mục đích nhấn mạnh, gây ấn tượng, tăng sức biểu cảm.</a:t>
            </a:r>
          </a:p>
        </p:txBody>
      </p:sp>
      <p:sp>
        <p:nvSpPr>
          <p:cNvPr id="13" name="Text Box 53"/>
          <p:cNvSpPr txBox="1">
            <a:spLocks noChangeArrowheads="1"/>
          </p:cNvSpPr>
          <p:nvPr/>
        </p:nvSpPr>
        <p:spPr bwMode="auto">
          <a:xfrm>
            <a:off x="1960563" y="4914900"/>
            <a:ext cx="1905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Khác nhau (Mục đích)</a:t>
            </a:r>
          </a:p>
        </p:txBody>
      </p:sp>
      <p:sp>
        <p:nvSpPr>
          <p:cNvPr id="14" name="Text Box 54"/>
          <p:cNvSpPr txBox="1">
            <a:spLocks noChangeArrowheads="1"/>
          </p:cNvSpPr>
          <p:nvPr/>
        </p:nvSpPr>
        <p:spPr bwMode="auto">
          <a:xfrm>
            <a:off x="6227763" y="4049713"/>
            <a:ext cx="4419600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Arial" panose="020B0604020202020204" pitchFamily="34" charset="0"/>
              </a:rPr>
              <a:t>-Nhằm mục đích làm cho người nghe tin vào những điều không có thật.</a:t>
            </a:r>
          </a:p>
        </p:txBody>
      </p:sp>
      <p:sp>
        <p:nvSpPr>
          <p:cNvPr id="15" name="Text Box 52"/>
          <p:cNvSpPr txBox="1">
            <a:spLocks noChangeArrowheads="1"/>
          </p:cNvSpPr>
          <p:nvPr/>
        </p:nvSpPr>
        <p:spPr bwMode="auto">
          <a:xfrm>
            <a:off x="3713163" y="5729288"/>
            <a:ext cx="2590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Arial" panose="020B0604020202020204" pitchFamily="34" charset="0"/>
              </a:rPr>
              <a:t>- Tích cực.</a:t>
            </a:r>
          </a:p>
        </p:txBody>
      </p:sp>
      <p:sp>
        <p:nvSpPr>
          <p:cNvPr id="16" name="Text Box 52"/>
          <p:cNvSpPr txBox="1">
            <a:spLocks noChangeArrowheads="1"/>
          </p:cNvSpPr>
          <p:nvPr/>
        </p:nvSpPr>
        <p:spPr bwMode="auto">
          <a:xfrm>
            <a:off x="6342063" y="5729288"/>
            <a:ext cx="2590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Arial" panose="020B0604020202020204" pitchFamily="34" charset="0"/>
              </a:rPr>
              <a:t>- Tiêu cực.</a:t>
            </a:r>
          </a:p>
        </p:txBody>
      </p:sp>
    </p:spTree>
    <p:extLst>
      <p:ext uri="{BB962C8B-B14F-4D97-AF65-F5344CB8AC3E}">
        <p14:creationId xmlns:p14="http://schemas.microsoft.com/office/powerpoint/2010/main" val="2042046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1425" y="68263"/>
            <a:ext cx="9529763" cy="1111250"/>
          </a:xfrm>
        </p:spPr>
        <p:txBody>
          <a:bodyPr/>
          <a:lstStyle/>
          <a:p>
            <a:pPr algn="ctr">
              <a:defRPr/>
            </a:pPr>
            <a:r>
              <a:rPr lang="en-US" sz="4000" b="1" dirty="0" smtClean="0">
                <a:solidFill>
                  <a:srgbClr val="FF0000"/>
                </a:solidFill>
              </a:rPr>
              <a:t>TIẾT 39. NÓI QUÁ</a:t>
            </a: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13315" name="Picture 9" descr="Sách - Tắt đèn của Ngô Tất Tố | Shopee Việt N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238" y="1419225"/>
            <a:ext cx="4295775" cy="503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11" descr="Top 5 tác phẩm tiêu biểu nhất của nhà văn Nam Cao - Toplist.v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00" y="1419225"/>
            <a:ext cx="3252788" cy="503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Content Placeholder 1"/>
          <p:cNvSpPr>
            <a:spLocks noGrp="1"/>
          </p:cNvSpPr>
          <p:nvPr>
            <p:ph idx="1"/>
          </p:nvPr>
        </p:nvSpPr>
        <p:spPr>
          <a:xfrm>
            <a:off x="257175" y="1427163"/>
            <a:ext cx="11784013" cy="5334000"/>
          </a:xfrm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b="1" u="sng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1. </a:t>
            </a:r>
            <a:r>
              <a:rPr lang="en-US" altLang="en-US" b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 biện pháp nói quá và giải thích ý nghĩa của chúng trong các ví dụ sau: </a:t>
            </a:r>
          </a:p>
          <a:p>
            <a:endParaRPr lang="en-US" altLang="en-US" b="1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Group 3"/>
          <p:cNvGraphicFramePr>
            <a:graphicFrameLocks noGrp="1"/>
          </p:cNvGraphicFramePr>
          <p:nvPr/>
        </p:nvGraphicFramePr>
        <p:xfrm>
          <a:off x="315913" y="2257425"/>
          <a:ext cx="11433175" cy="4433888"/>
        </p:xfrm>
        <a:graphic>
          <a:graphicData uri="http://schemas.openxmlformats.org/drawingml/2006/table">
            <a:tbl>
              <a:tblPr/>
              <a:tblGrid>
                <a:gridCol w="5856884">
                  <a:extLst>
                    <a:ext uri="{9D8B030D-6E8A-4147-A177-3AD203B41FA5}">
                      <a16:colId xmlns:a16="http://schemas.microsoft.com/office/drawing/2014/main" val="92098694"/>
                    </a:ext>
                  </a:extLst>
                </a:gridCol>
                <a:gridCol w="5576291">
                  <a:extLst>
                    <a:ext uri="{9D8B030D-6E8A-4147-A177-3AD203B41FA5}">
                      <a16:colId xmlns:a16="http://schemas.microsoft.com/office/drawing/2014/main" val="1402496564"/>
                    </a:ext>
                  </a:extLst>
                </a:gridCol>
              </a:tblGrid>
              <a:tr h="1870468">
                <a:tc>
                  <a:txBody>
                    <a:bodyPr/>
                    <a:lstStyle/>
                    <a:p>
                      <a:pPr algn="just" eaLnBrk="1" hangingPunct="1">
                        <a:spcBef>
                          <a:spcPct val="50000"/>
                        </a:spcBef>
                        <a:buFontTx/>
                        <a:buNone/>
                      </a:pPr>
                      <a:r>
                        <a:rPr lang="en-US" altLang="en-US" sz="2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a. </a:t>
                      </a:r>
                      <a:r>
                        <a:rPr lang="en-US" alt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Bàn</a:t>
                      </a:r>
                      <a:r>
                        <a:rPr lang="en-US" alt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tay</a:t>
                      </a:r>
                      <a:r>
                        <a:rPr lang="en-US" alt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ta </a:t>
                      </a:r>
                      <a:r>
                        <a:rPr lang="en-US" alt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làm</a:t>
                      </a:r>
                      <a:r>
                        <a:rPr lang="en-US" alt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nên</a:t>
                      </a:r>
                      <a:r>
                        <a:rPr lang="en-US" alt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tất</a:t>
                      </a:r>
                      <a:r>
                        <a:rPr lang="en-US" alt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cả</a:t>
                      </a:r>
                      <a:endParaRPr lang="en-US" altLang="en-US" sz="2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eaLnBrk="1" hangingPunct="1">
                        <a:spcBef>
                          <a:spcPct val="50000"/>
                        </a:spcBef>
                        <a:buFontTx/>
                        <a:buNone/>
                      </a:pPr>
                      <a:r>
                        <a:rPr lang="en-US" alt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Có</a:t>
                      </a:r>
                      <a:r>
                        <a:rPr lang="en-US" alt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sức</a:t>
                      </a:r>
                      <a:r>
                        <a:rPr lang="en-US" alt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người</a:t>
                      </a:r>
                      <a:r>
                        <a:rPr lang="en-US" alt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sỏi</a:t>
                      </a:r>
                      <a:r>
                        <a:rPr lang="en-US" alt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đá</a:t>
                      </a:r>
                      <a:r>
                        <a:rPr lang="en-US" alt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cũng</a:t>
                      </a:r>
                      <a:r>
                        <a:rPr lang="en-US" alt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thành</a:t>
                      </a:r>
                      <a:r>
                        <a:rPr lang="en-US" alt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cơm</a:t>
                      </a:r>
                      <a:r>
                        <a:rPr lang="en-US" alt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35" marR="91435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eaLnBrk="1" hangingPunct="1">
                        <a:spcBef>
                          <a:spcPct val="50000"/>
                        </a:spcBef>
                        <a:buFontTx/>
                        <a:buNone/>
                      </a:pPr>
                      <a:endParaRPr lang="en-US" altLang="en-US" sz="2400" b="1" i="1" dirty="0" smtClean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5806690"/>
                  </a:ext>
                </a:extLst>
              </a:tr>
              <a:tr h="15547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b. </a:t>
                      </a:r>
                      <a:r>
                        <a:rPr lang="en-US" alt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Anh</a:t>
                      </a:r>
                      <a:r>
                        <a:rPr lang="en-US" alt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cứ</a:t>
                      </a:r>
                      <a:r>
                        <a:rPr lang="en-US" alt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yên</a:t>
                      </a:r>
                      <a:r>
                        <a:rPr lang="en-US" alt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tâm</a:t>
                      </a:r>
                      <a:r>
                        <a:rPr lang="en-US" alt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alt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vết</a:t>
                      </a:r>
                      <a:r>
                        <a:rPr lang="en-US" alt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thương</a:t>
                      </a:r>
                      <a:r>
                        <a:rPr lang="en-US" alt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chỉ</a:t>
                      </a:r>
                      <a:r>
                        <a:rPr lang="en-US" alt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sướt</a:t>
                      </a:r>
                      <a:r>
                        <a:rPr lang="en-US" alt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 </a:t>
                      </a:r>
                      <a:r>
                        <a:rPr lang="en-US" alt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thôi</a:t>
                      </a:r>
                      <a:r>
                        <a:rPr lang="en-US" alt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US" alt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Từ</a:t>
                      </a:r>
                      <a:r>
                        <a:rPr lang="en-US" alt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giờ</a:t>
                      </a:r>
                      <a:r>
                        <a:rPr lang="en-US" alt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đến</a:t>
                      </a:r>
                      <a:r>
                        <a:rPr lang="en-US" alt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sáng</a:t>
                      </a:r>
                      <a:r>
                        <a:rPr lang="en-US" alt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</a:t>
                      </a:r>
                      <a:r>
                        <a:rPr lang="en-US" alt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có</a:t>
                      </a:r>
                      <a:r>
                        <a:rPr lang="en-US" alt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thể</a:t>
                      </a:r>
                      <a:r>
                        <a:rPr lang="en-US" alt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đi</a:t>
                      </a:r>
                      <a:r>
                        <a:rPr lang="en-US" alt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lên</a:t>
                      </a:r>
                      <a:r>
                        <a:rPr lang="en-US" alt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đến</a:t>
                      </a:r>
                      <a:r>
                        <a:rPr lang="en-US" alt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tận</a:t>
                      </a:r>
                      <a:r>
                        <a:rPr lang="en-US" alt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trời</a:t>
                      </a:r>
                      <a:r>
                        <a:rPr lang="en-US" alt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được</a:t>
                      </a:r>
                      <a:r>
                        <a:rPr lang="en-US" alt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655126"/>
                  </a:ext>
                </a:extLst>
              </a:tr>
              <a:tr h="10086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  </a:t>
                      </a:r>
                      <a:r>
                        <a:rPr lang="en-US" alt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Mình</a:t>
                      </a:r>
                      <a:r>
                        <a:rPr lang="en-US" alt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nghĩ</a:t>
                      </a:r>
                      <a:r>
                        <a:rPr lang="en-US" alt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nát</a:t>
                      </a:r>
                      <a:r>
                        <a:rPr lang="en-US" alt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óc</a:t>
                      </a:r>
                      <a:r>
                        <a:rPr lang="en-US" alt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mà</a:t>
                      </a:r>
                      <a:r>
                        <a:rPr lang="en-US" alt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vẫn</a:t>
                      </a:r>
                      <a:r>
                        <a:rPr lang="en-US" alt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chưa</a:t>
                      </a:r>
                      <a:r>
                        <a:rPr lang="en-US" alt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giải</a:t>
                      </a:r>
                      <a:r>
                        <a:rPr lang="en-US" alt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được</a:t>
                      </a:r>
                      <a:r>
                        <a:rPr lang="en-US" alt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bài</a:t>
                      </a:r>
                      <a:r>
                        <a:rPr lang="en-US" alt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toán</a:t>
                      </a:r>
                      <a:r>
                        <a:rPr lang="en-US" alt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này</a:t>
                      </a:r>
                      <a:r>
                        <a:rPr lang="en-US" alt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.</a:t>
                      </a:r>
                    </a:p>
                  </a:txBody>
                  <a:tcPr marL="91435" marR="91435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eaLnBrk="1" hangingPunct="1">
                        <a:spcBef>
                          <a:spcPct val="50000"/>
                        </a:spcBef>
                        <a:buFontTx/>
                        <a:buNone/>
                      </a:pPr>
                      <a:endParaRPr lang="en-US" altLang="en-US" sz="2400" b="1" i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519957"/>
                  </a:ext>
                </a:extLst>
              </a:tr>
            </a:tbl>
          </a:graphicData>
        </a:graphic>
      </p:graphicFrame>
      <p:sp>
        <p:nvSpPr>
          <p:cNvPr id="8" name="Line 20"/>
          <p:cNvSpPr>
            <a:spLocks noChangeShapeType="1"/>
          </p:cNvSpPr>
          <p:nvPr/>
        </p:nvSpPr>
        <p:spPr bwMode="auto">
          <a:xfrm>
            <a:off x="2511425" y="3652838"/>
            <a:ext cx="3314700" cy="0"/>
          </a:xfrm>
          <a:prstGeom prst="line">
            <a:avLst/>
          </a:prstGeom>
          <a:noFill/>
          <a:ln w="38100" cmpd="dbl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20"/>
          <p:cNvSpPr>
            <a:spLocks noChangeShapeType="1"/>
          </p:cNvSpPr>
          <p:nvPr/>
        </p:nvSpPr>
        <p:spPr bwMode="auto">
          <a:xfrm>
            <a:off x="1006475" y="5281613"/>
            <a:ext cx="3314700" cy="0"/>
          </a:xfrm>
          <a:prstGeom prst="line">
            <a:avLst/>
          </a:prstGeom>
          <a:noFill/>
          <a:ln w="38100" cmpd="dbl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20"/>
          <p:cNvSpPr>
            <a:spLocks noChangeShapeType="1"/>
          </p:cNvSpPr>
          <p:nvPr/>
        </p:nvSpPr>
        <p:spPr bwMode="auto">
          <a:xfrm>
            <a:off x="1644650" y="6078538"/>
            <a:ext cx="1477963" cy="0"/>
          </a:xfrm>
          <a:prstGeom prst="line">
            <a:avLst/>
          </a:prstGeom>
          <a:noFill/>
          <a:ln w="38100" cmpd="dbl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149975" y="2582863"/>
            <a:ext cx="56340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1900" b="1" i="1">
                <a:solidFill>
                  <a:srgbClr val="002060"/>
                </a:solidFill>
                <a:latin typeface="Arial" panose="020B0604020202020204" pitchFamily="34" charset="0"/>
              </a:rPr>
              <a:t>Thành quả của lao động gian khổ nhọc nhằn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1900" b="1" i="1">
                <a:solidFill>
                  <a:srgbClr val="002060"/>
                </a:solidFill>
                <a:latin typeface="Arial" panose="020B0604020202020204" pitchFamily="34" charset="0"/>
              </a:rPr>
              <a:t> (Niềm tin vào bàn tay lao động của con người)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467475" y="5973763"/>
            <a:ext cx="4940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2000" b="1" i="1">
                <a:solidFill>
                  <a:srgbClr val="002060"/>
                </a:solidFill>
                <a:latin typeface="Arial" panose="020B0604020202020204" pitchFamily="34" charset="0"/>
              </a:rPr>
              <a:t>Phải suy nghĩ rất nhiều về bài toán khó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348413" y="4625975"/>
            <a:ext cx="52371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000" b="1" i="1">
                <a:solidFill>
                  <a:srgbClr val="002060"/>
                </a:solidFill>
                <a:latin typeface="Arial" panose="020B0604020202020204" pitchFamily="34" charset="0"/>
              </a:rPr>
              <a:t>Vết thương nhẹ thôi, không phải bận tâm </a:t>
            </a:r>
            <a:endParaRPr lang="en-US" altLang="en-US" sz="200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567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1177</Words>
  <Application>Microsoft Office PowerPoint</Application>
  <PresentationFormat>Widescreen</PresentationFormat>
  <Paragraphs>138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SimSun</vt:lpstr>
      <vt:lpstr>.VnArial</vt:lpstr>
      <vt:lpstr>Arial</vt:lpstr>
      <vt:lpstr>Calibri</vt:lpstr>
      <vt:lpstr>Calibri Light</vt:lpstr>
      <vt:lpstr>Times New Roman</vt:lpstr>
      <vt:lpstr>Wingdings</vt:lpstr>
      <vt:lpstr>Office Theme</vt:lpstr>
      <vt:lpstr>Kiểm tra bài cũ</vt:lpstr>
      <vt:lpstr>TIẾT 39. NÓI QUÁ</vt:lpstr>
      <vt:lpstr>TIẾT 39. NÓI QUÁ</vt:lpstr>
      <vt:lpstr>TIẾT 39. NÓI QUÁ</vt:lpstr>
      <vt:lpstr>TIẾT 39. NÓI QUÁ</vt:lpstr>
      <vt:lpstr>TIẾT 39. NÓI QUÁ</vt:lpstr>
      <vt:lpstr>TIẾT 39. NÓI QUÁ</vt:lpstr>
      <vt:lpstr>TIẾT 39. NÓI QUÁ</vt:lpstr>
      <vt:lpstr>TIẾT 39. NÓI QUÁ</vt:lpstr>
      <vt:lpstr>TIẾT 39. NÓI QUÁ</vt:lpstr>
      <vt:lpstr>TIẾT 39. NÓI QUÁ</vt:lpstr>
      <vt:lpstr>TIẾT 39. NÓI QUÁ</vt:lpstr>
      <vt:lpstr>TIẾT 39. NÓI QUÁ</vt:lpstr>
      <vt:lpstr>TIẾT 39. NÓI QUÁ</vt:lpstr>
      <vt:lpstr>TIẾT 39. NÓI QUÁ</vt:lpstr>
      <vt:lpstr>TIẾT 39. NÓI QUÁ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</cp:revision>
  <dcterms:created xsi:type="dcterms:W3CDTF">2021-07-16T09:50:19Z</dcterms:created>
  <dcterms:modified xsi:type="dcterms:W3CDTF">2021-07-16T09:52:56Z</dcterms:modified>
</cp:coreProperties>
</file>