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1"/>
  </p:notesMasterIdLst>
  <p:handoutMasterIdLst>
    <p:handoutMasterId r:id="rId22"/>
  </p:handoutMasterIdLst>
  <p:sldIdLst>
    <p:sldId id="273" r:id="rId2"/>
    <p:sldId id="266" r:id="rId3"/>
    <p:sldId id="297" r:id="rId4"/>
    <p:sldId id="296" r:id="rId5"/>
    <p:sldId id="299" r:id="rId6"/>
    <p:sldId id="298" r:id="rId7"/>
    <p:sldId id="301" r:id="rId8"/>
    <p:sldId id="283" r:id="rId9"/>
    <p:sldId id="281" r:id="rId10"/>
    <p:sldId id="259" r:id="rId11"/>
    <p:sldId id="278" r:id="rId12"/>
    <p:sldId id="262" r:id="rId13"/>
    <p:sldId id="307" r:id="rId14"/>
    <p:sldId id="308" r:id="rId15"/>
    <p:sldId id="264" r:id="rId16"/>
    <p:sldId id="282" r:id="rId17"/>
    <p:sldId id="309" r:id="rId18"/>
    <p:sldId id="271" r:id="rId19"/>
    <p:sldId id="279" r:id="rId20"/>
  </p:sldIdLst>
  <p:sldSz cx="9906000" cy="6858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a:srgbClr val="CC3399"/>
    <a:srgbClr val="CCFFCC"/>
    <a:srgbClr val="00FFCC"/>
    <a:srgbClr val="FF66FF"/>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171" autoAdjust="0"/>
  </p:normalViewPr>
  <p:slideViewPr>
    <p:cSldViewPr>
      <p:cViewPr varScale="1">
        <p:scale>
          <a:sx n="80" d="100"/>
          <a:sy n="80" d="100"/>
        </p:scale>
        <p:origin x="894" y="4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8366068-F012-41A9-8A0E-C9A62EF053E7}" type="slidenum">
              <a:rPr lang="en-US"/>
              <a:pPr>
                <a:defRPr/>
              </a:pPr>
              <a:t>‹#›</a:t>
            </a:fld>
            <a:endParaRPr lang="en-US"/>
          </a:p>
        </p:txBody>
      </p:sp>
    </p:spTree>
    <p:extLst>
      <p:ext uri="{BB962C8B-B14F-4D97-AF65-F5344CB8AC3E}">
        <p14:creationId xmlns:p14="http://schemas.microsoft.com/office/powerpoint/2010/main" val="2993625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984B9B3-FFCD-4578-8923-FCEAFF1A0411}" type="slidenum">
              <a:rPr lang="en-US"/>
              <a:pPr>
                <a:defRPr/>
              </a:pPr>
              <a:t>‹#›</a:t>
            </a:fld>
            <a:endParaRPr lang="en-US"/>
          </a:p>
        </p:txBody>
      </p:sp>
    </p:spTree>
    <p:extLst>
      <p:ext uri="{BB962C8B-B14F-4D97-AF65-F5344CB8AC3E}">
        <p14:creationId xmlns:p14="http://schemas.microsoft.com/office/powerpoint/2010/main" val="3787858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vi-VN" smtClean="0"/>
          </a:p>
        </p:txBody>
      </p:sp>
    </p:spTree>
    <p:extLst>
      <p:ext uri="{BB962C8B-B14F-4D97-AF65-F5344CB8AC3E}">
        <p14:creationId xmlns:p14="http://schemas.microsoft.com/office/powerpoint/2010/main" val="81531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vi-VN" smtClean="0"/>
          </a:p>
        </p:txBody>
      </p:sp>
    </p:spTree>
    <p:extLst>
      <p:ext uri="{BB962C8B-B14F-4D97-AF65-F5344CB8AC3E}">
        <p14:creationId xmlns:p14="http://schemas.microsoft.com/office/powerpoint/2010/main" val="448326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vi-VN" smtClean="0"/>
          </a:p>
        </p:txBody>
      </p:sp>
    </p:spTree>
    <p:extLst>
      <p:ext uri="{BB962C8B-B14F-4D97-AF65-F5344CB8AC3E}">
        <p14:creationId xmlns:p14="http://schemas.microsoft.com/office/powerpoint/2010/main" val="3307557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vi-VN" smtClean="0"/>
          </a:p>
        </p:txBody>
      </p:sp>
    </p:spTree>
    <p:extLst>
      <p:ext uri="{BB962C8B-B14F-4D97-AF65-F5344CB8AC3E}">
        <p14:creationId xmlns:p14="http://schemas.microsoft.com/office/powerpoint/2010/main" val="23299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vi-VN" smtClean="0"/>
          </a:p>
        </p:txBody>
      </p:sp>
    </p:spTree>
    <p:extLst>
      <p:ext uri="{BB962C8B-B14F-4D97-AF65-F5344CB8AC3E}">
        <p14:creationId xmlns:p14="http://schemas.microsoft.com/office/powerpoint/2010/main" val="352648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p>
            <a:r>
              <a:rPr lang="en-US" smtClean="0"/>
              <a:t>Click to edit Master title style</a:t>
            </a:r>
            <a:endParaRPr lang="vi-VN"/>
          </a:p>
        </p:txBody>
      </p:sp>
      <p:sp>
        <p:nvSpPr>
          <p:cNvPr id="3" name="Text Placeholder 2"/>
          <p:cNvSpPr>
            <a:spLocks noGrp="1"/>
          </p:cNvSpPr>
          <p:nvPr>
            <p:ph type="body" sz="half" idx="1"/>
          </p:nvPr>
        </p:nvSpPr>
        <p:spPr>
          <a:xfrm>
            <a:off x="495300" y="1600200"/>
            <a:ext cx="43815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lipArt Placeholder 3"/>
          <p:cNvSpPr>
            <a:spLocks noGrp="1"/>
          </p:cNvSpPr>
          <p:nvPr>
            <p:ph type="clipArt" sz="half" idx="2"/>
          </p:nvPr>
        </p:nvSpPr>
        <p:spPr>
          <a:xfrm>
            <a:off x="5029200" y="1600200"/>
            <a:ext cx="4381500" cy="4525963"/>
          </a:xfrm>
        </p:spPr>
        <p:txBody>
          <a:bodyPr/>
          <a:lstStyle/>
          <a:p>
            <a:pPr lvl="0"/>
            <a:endParaRPr lang="vi-VN"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38"/>
            <a:ext cx="89154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p>
            <a:r>
              <a:rPr lang="en-US" smtClean="0"/>
              <a:t>Click to edit Master title style</a:t>
            </a:r>
            <a:endParaRPr lang="vi-VN"/>
          </a:p>
        </p:txBody>
      </p:sp>
      <p:sp>
        <p:nvSpPr>
          <p:cNvPr id="3" name="Table Placeholder 2"/>
          <p:cNvSpPr>
            <a:spLocks noGrp="1"/>
          </p:cNvSpPr>
          <p:nvPr>
            <p:ph type="tbl" idx="1"/>
          </p:nvPr>
        </p:nvSpPr>
        <p:spPr>
          <a:xfrm>
            <a:off x="495300" y="1600200"/>
            <a:ext cx="8915400" cy="4525963"/>
          </a:xfrm>
        </p:spPr>
        <p:txBody>
          <a:bodyPr/>
          <a:lstStyle/>
          <a:p>
            <a:pPr lvl="0"/>
            <a:endParaRPr lang="vi-VN"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7.pn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76200"/>
            <a:ext cx="7010400" cy="579438"/>
          </a:xfrm>
          <a:prstGeom prst="rect">
            <a:avLst/>
          </a:prstGeom>
          <a:noFill/>
          <a:ln w="9525">
            <a:noFill/>
            <a:miter lim="800000"/>
            <a:headEnd/>
            <a:tailEnd/>
          </a:ln>
        </p:spPr>
        <p:txBody>
          <a:bodyPr>
            <a:spAutoFit/>
          </a:bodyPr>
          <a:lstStyle/>
          <a:p>
            <a:pPr algn="ctr">
              <a:spcBef>
                <a:spcPct val="50000"/>
              </a:spcBef>
            </a:pPr>
            <a:r>
              <a:rPr lang="en-US" sz="3200" b="1" u="sng" dirty="0">
                <a:solidFill>
                  <a:srgbClr val="FF0066"/>
                </a:solidFill>
                <a:latin typeface="Times New Roman" pitchFamily="18" charset="0"/>
                <a:cs typeface="Times New Roman" pitchFamily="18" charset="0"/>
              </a:rPr>
              <a:t>KIỂM TRA BÀI CŨ:</a:t>
            </a:r>
          </a:p>
        </p:txBody>
      </p:sp>
      <p:sp>
        <p:nvSpPr>
          <p:cNvPr id="26627" name="Text Box 3"/>
          <p:cNvSpPr txBox="1">
            <a:spLocks noChangeArrowheads="1"/>
          </p:cNvSpPr>
          <p:nvPr/>
        </p:nvSpPr>
        <p:spPr bwMode="auto">
          <a:xfrm>
            <a:off x="457200" y="679450"/>
            <a:ext cx="9067800" cy="2246313"/>
          </a:xfrm>
          <a:prstGeom prst="rect">
            <a:avLst/>
          </a:prstGeom>
          <a:noFill/>
          <a:ln w="9525">
            <a:noFill/>
            <a:miter lim="800000"/>
            <a:headEnd/>
            <a:tailEnd/>
          </a:ln>
        </p:spPr>
        <p:txBody>
          <a:bodyPr>
            <a:spAutoFit/>
          </a:bodyPr>
          <a:lstStyle/>
          <a:p>
            <a:pPr>
              <a:spcBef>
                <a:spcPct val="50000"/>
              </a:spcBef>
            </a:pPr>
            <a:r>
              <a:rPr lang="en-US" sz="2800" b="1" u="sng" dirty="0">
                <a:latin typeface="Times New Roman" pitchFamily="18" charset="0"/>
                <a:cs typeface="Times New Roman" pitchFamily="18" charset="0"/>
              </a:rPr>
              <a:t>Câu 1</a:t>
            </a:r>
            <a:r>
              <a:rPr lang="en-US" sz="2800" b="1" dirty="0">
                <a:latin typeface="Times New Roman" pitchFamily="18" charset="0"/>
                <a:cs typeface="Times New Roman" pitchFamily="18" charset="0"/>
              </a:rPr>
              <a:t>: Khi đốt nóngbăng kép luôn cong về phía nào? Vì sao?</a:t>
            </a:r>
          </a:p>
          <a:p>
            <a:pPr>
              <a:spcBef>
                <a:spcPct val="50000"/>
              </a:spcBef>
            </a:pPr>
            <a:r>
              <a:rPr lang="en-US" sz="2800" b="1" u="sng" dirty="0">
                <a:latin typeface="Times New Roman" pitchFamily="18" charset="0"/>
                <a:cs typeface="Times New Roman" pitchFamily="18" charset="0"/>
              </a:rPr>
              <a:t>Câu 2</a:t>
            </a:r>
            <a:r>
              <a:rPr lang="en-US" sz="2800" b="1" dirty="0">
                <a:latin typeface="Times New Roman" pitchFamily="18" charset="0"/>
                <a:cs typeface="Times New Roman" pitchFamily="18" charset="0"/>
              </a:rPr>
              <a:t>: Hãy nêu ứng dụng của băng kép? Cho ví dụ?</a:t>
            </a:r>
          </a:p>
          <a:p>
            <a:pPr>
              <a:spcBef>
                <a:spcPct val="50000"/>
              </a:spcBef>
            </a:pPr>
            <a:endParaRPr lang="en-US" sz="2800" b="1" dirty="0">
              <a:latin typeface="Times New Roman" pitchFamily="18" charset="0"/>
              <a:cs typeface="Times New Roman" pitchFamily="18" charset="0"/>
            </a:endParaRPr>
          </a:p>
        </p:txBody>
      </p:sp>
      <p:sp>
        <p:nvSpPr>
          <p:cNvPr id="26638" name="Text Box 14"/>
          <p:cNvSpPr txBox="1">
            <a:spLocks noChangeArrowheads="1"/>
          </p:cNvSpPr>
          <p:nvPr/>
        </p:nvSpPr>
        <p:spPr bwMode="auto">
          <a:xfrm>
            <a:off x="533400" y="2895600"/>
            <a:ext cx="9144000" cy="3754438"/>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Times New Roman" pitchFamily="18" charset="0"/>
                <a:cs typeface="Times New Roman" pitchFamily="18" charset="0"/>
              </a:rPr>
              <a:t>Câu 1: Khi đốt nóng băng kép luôn cong về phía thanh thép vì đồng nở vì nhiệt nhiều hơn thép nên sau khi hơ nóng thanh đồng dài hơn thanh thép. </a:t>
            </a:r>
          </a:p>
          <a:p>
            <a:pPr>
              <a:spcBef>
                <a:spcPct val="50000"/>
              </a:spcBef>
            </a:pPr>
            <a:r>
              <a:rPr lang="en-US" sz="2800" b="1">
                <a:solidFill>
                  <a:srgbClr val="FF0000"/>
                </a:solidFill>
                <a:latin typeface="Times New Roman" pitchFamily="18" charset="0"/>
                <a:cs typeface="Times New Roman" pitchFamily="18" charset="0"/>
              </a:rPr>
              <a:t>Câu 2: Ứng dụng của băng kép là: đóng ngắt mạch tự động.</a:t>
            </a:r>
          </a:p>
          <a:p>
            <a:pPr>
              <a:spcBef>
                <a:spcPct val="50000"/>
              </a:spcBef>
            </a:pPr>
            <a:r>
              <a:rPr lang="en-US" sz="2800" b="1">
                <a:solidFill>
                  <a:srgbClr val="FF0000"/>
                </a:solidFill>
                <a:latin typeface="Times New Roman" pitchFamily="18" charset="0"/>
                <a:cs typeface="Times New Roman" pitchFamily="18" charset="0"/>
              </a:rPr>
              <a:t>-Ví dụ: Bàn là điện, nồi cơm điện, ấm siêu tốc….</a:t>
            </a:r>
          </a:p>
          <a:p>
            <a:pPr>
              <a:spcBef>
                <a:spcPct val="50000"/>
              </a:spcBef>
            </a:pPr>
            <a:endParaRPr lang="en-US" sz="28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left)">
                                      <p:cBhvr>
                                        <p:cTn id="7" dur="10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6638"/>
                                        </p:tgtEl>
                                        <p:attrNameLst>
                                          <p:attrName>style.visibility</p:attrName>
                                        </p:attrNameLst>
                                      </p:cBhvr>
                                      <p:to>
                                        <p:strVal val="visible"/>
                                      </p:to>
                                    </p:set>
                                    <p:anim calcmode="lin" valueType="num">
                                      <p:cBhvr>
                                        <p:cTn id="12" dur="1000" fill="hold"/>
                                        <p:tgtEl>
                                          <p:spTgt spid="26638"/>
                                        </p:tgtEl>
                                        <p:attrNameLst>
                                          <p:attrName>ppt_w</p:attrName>
                                        </p:attrNameLst>
                                      </p:cBhvr>
                                      <p:tavLst>
                                        <p:tav tm="0">
                                          <p:val>
                                            <p:strVal val="#ppt_w*0.70"/>
                                          </p:val>
                                        </p:tav>
                                        <p:tav tm="100000">
                                          <p:val>
                                            <p:strVal val="#ppt_w"/>
                                          </p:val>
                                        </p:tav>
                                      </p:tavLst>
                                    </p:anim>
                                    <p:anim calcmode="lin" valueType="num">
                                      <p:cBhvr>
                                        <p:cTn id="13" dur="1000" fill="hold"/>
                                        <p:tgtEl>
                                          <p:spTgt spid="26638"/>
                                        </p:tgtEl>
                                        <p:attrNameLst>
                                          <p:attrName>ppt_h</p:attrName>
                                        </p:attrNameLst>
                                      </p:cBhvr>
                                      <p:tavLst>
                                        <p:tav tm="0">
                                          <p:val>
                                            <p:strVal val="#ppt_h"/>
                                          </p:val>
                                        </p:tav>
                                        <p:tav tm="100000">
                                          <p:val>
                                            <p:strVal val="#ppt_h"/>
                                          </p:val>
                                        </p:tav>
                                      </p:tavLst>
                                    </p:anim>
                                    <p:animEffect transition="in" filter="fade">
                                      <p:cBhvr>
                                        <p:cTn id="14" dur="1000"/>
                                        <p:tgtEl>
                                          <p:spTgt spid="26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3" name="Picture 9"/>
          <p:cNvPicPr>
            <a:picLocks noChangeAspect="1" noChangeArrowheads="1"/>
          </p:cNvPicPr>
          <p:nvPr/>
        </p:nvPicPr>
        <p:blipFill>
          <a:blip r:embed="rId2"/>
          <a:srcRect/>
          <a:stretch>
            <a:fillRect/>
          </a:stretch>
        </p:blipFill>
        <p:spPr bwMode="auto">
          <a:xfrm>
            <a:off x="3276600" y="0"/>
            <a:ext cx="685800" cy="6858000"/>
          </a:xfrm>
          <a:prstGeom prst="rect">
            <a:avLst/>
          </a:prstGeom>
          <a:noFill/>
          <a:ln w="9525">
            <a:noFill/>
            <a:miter lim="800000"/>
            <a:headEnd/>
            <a:tailEnd/>
          </a:ln>
        </p:spPr>
      </p:pic>
      <p:pic>
        <p:nvPicPr>
          <p:cNvPr id="6152" name="Picture 8"/>
          <p:cNvPicPr>
            <a:picLocks noChangeAspect="1" noChangeArrowheads="1"/>
          </p:cNvPicPr>
          <p:nvPr/>
        </p:nvPicPr>
        <p:blipFill>
          <a:blip r:embed="rId3"/>
          <a:srcRect/>
          <a:stretch>
            <a:fillRect/>
          </a:stretch>
        </p:blipFill>
        <p:spPr bwMode="auto">
          <a:xfrm>
            <a:off x="5715000" y="1143000"/>
            <a:ext cx="676275" cy="5715000"/>
          </a:xfrm>
          <a:prstGeom prst="rect">
            <a:avLst/>
          </a:prstGeom>
          <a:noFill/>
          <a:ln w="9525">
            <a:noFill/>
            <a:miter lim="800000"/>
            <a:headEnd/>
            <a:tailEnd/>
          </a:ln>
        </p:spPr>
      </p:pic>
      <p:pic>
        <p:nvPicPr>
          <p:cNvPr id="6150" name="Picture 6"/>
          <p:cNvPicPr>
            <a:picLocks noChangeAspect="1" noChangeArrowheads="1"/>
          </p:cNvPicPr>
          <p:nvPr/>
        </p:nvPicPr>
        <p:blipFill>
          <a:blip r:embed="rId4"/>
          <a:srcRect/>
          <a:stretch>
            <a:fillRect/>
          </a:stretch>
        </p:blipFill>
        <p:spPr bwMode="auto">
          <a:xfrm>
            <a:off x="8229600" y="1447800"/>
            <a:ext cx="1079500" cy="5410200"/>
          </a:xfrm>
          <a:prstGeom prst="rect">
            <a:avLst/>
          </a:prstGeom>
          <a:noFill/>
          <a:ln w="9525">
            <a:noFill/>
            <a:miter lim="800000"/>
            <a:headEnd/>
            <a:tailEnd/>
          </a:ln>
        </p:spPr>
      </p:pic>
      <p:sp>
        <p:nvSpPr>
          <p:cNvPr id="12293" name="Text Box 71"/>
          <p:cNvSpPr txBox="1">
            <a:spLocks noChangeArrowheads="1"/>
          </p:cNvSpPr>
          <p:nvPr/>
        </p:nvSpPr>
        <p:spPr bwMode="auto">
          <a:xfrm>
            <a:off x="304800" y="228600"/>
            <a:ext cx="1828800" cy="519113"/>
          </a:xfrm>
          <a:prstGeom prst="rect">
            <a:avLst/>
          </a:prstGeom>
          <a:solidFill>
            <a:schemeClr val="bg1"/>
          </a:solidFill>
          <a:ln w="9525">
            <a:noFill/>
            <a:miter lim="800000"/>
            <a:headEnd/>
            <a:tailEnd/>
          </a:ln>
        </p:spPr>
        <p:txBody>
          <a:bodyPr>
            <a:spAutoFit/>
          </a:bodyPr>
          <a:lstStyle/>
          <a:p>
            <a:r>
              <a:rPr lang="en-US" sz="2800" b="1" i="1">
                <a:latin typeface="Times New Roman" pitchFamily="18" charset="0"/>
                <a:cs typeface="Times New Roman" pitchFamily="18" charset="0"/>
              </a:rPr>
              <a:t>Hình 22.5</a:t>
            </a:r>
          </a:p>
        </p:txBody>
      </p:sp>
      <p:sp>
        <p:nvSpPr>
          <p:cNvPr id="6246" name="AutoShape 102"/>
          <p:cNvSpPr>
            <a:spLocks noChangeArrowheads="1"/>
          </p:cNvSpPr>
          <p:nvPr/>
        </p:nvSpPr>
        <p:spPr bwMode="auto">
          <a:xfrm>
            <a:off x="762000" y="2362200"/>
            <a:ext cx="1752600" cy="914400"/>
          </a:xfrm>
          <a:prstGeom prst="wedgeRoundRectCallout">
            <a:avLst>
              <a:gd name="adj1" fmla="val 93116"/>
              <a:gd name="adj2" fmla="val 16667"/>
              <a:gd name="adj3" fmla="val 16667"/>
            </a:avLst>
          </a:prstGeom>
          <a:solidFill>
            <a:schemeClr val="accent1"/>
          </a:solidFill>
          <a:ln w="9525">
            <a:solidFill>
              <a:schemeClr val="tx1"/>
            </a:solidFill>
            <a:miter lim="800000"/>
            <a:headEnd/>
            <a:tailEnd/>
          </a:ln>
        </p:spPr>
        <p:txBody>
          <a:bodyPr/>
          <a:lstStyle/>
          <a:p>
            <a:pPr algn="just"/>
            <a:r>
              <a:rPr lang="en-US" sz="2400">
                <a:latin typeface="Times New Roman" pitchFamily="18" charset="0"/>
                <a:cs typeface="Times New Roman" pitchFamily="18" charset="0"/>
              </a:rPr>
              <a:t> Nhiệt kế </a:t>
            </a:r>
          </a:p>
          <a:p>
            <a:pPr algn="just"/>
            <a:r>
              <a:rPr lang="en-US" sz="2400">
                <a:latin typeface="Times New Roman" pitchFamily="18" charset="0"/>
                <a:cs typeface="Times New Roman" pitchFamily="18" charset="0"/>
              </a:rPr>
              <a:t>thuỷ ngân</a:t>
            </a:r>
          </a:p>
        </p:txBody>
      </p:sp>
      <p:sp>
        <p:nvSpPr>
          <p:cNvPr id="6247" name="AutoShape 103"/>
          <p:cNvSpPr>
            <a:spLocks noChangeArrowheads="1"/>
          </p:cNvSpPr>
          <p:nvPr/>
        </p:nvSpPr>
        <p:spPr bwMode="auto">
          <a:xfrm>
            <a:off x="5105400" y="0"/>
            <a:ext cx="1524000" cy="914400"/>
          </a:xfrm>
          <a:prstGeom prst="wedgeRoundRectCallout">
            <a:avLst>
              <a:gd name="adj1" fmla="val 7500"/>
              <a:gd name="adj2" fmla="val 112500"/>
              <a:gd name="adj3" fmla="val 16667"/>
            </a:avLst>
          </a:prstGeom>
          <a:solidFill>
            <a:schemeClr val="accent1"/>
          </a:solidFill>
          <a:ln w="9525">
            <a:solidFill>
              <a:schemeClr val="tx1"/>
            </a:solidFill>
            <a:miter lim="800000"/>
            <a:headEnd/>
            <a:tailEnd/>
          </a:ln>
        </p:spPr>
        <p:txBody>
          <a:bodyPr/>
          <a:lstStyle/>
          <a:p>
            <a:r>
              <a:rPr lang="en-US" sz="2400">
                <a:latin typeface="Times New Roman" pitchFamily="18" charset="0"/>
                <a:cs typeface="Times New Roman" pitchFamily="18" charset="0"/>
              </a:rPr>
              <a:t> Nhiệt kế </a:t>
            </a:r>
          </a:p>
          <a:p>
            <a:r>
              <a:rPr lang="en-US" sz="2400">
                <a:latin typeface="Times New Roman" pitchFamily="18" charset="0"/>
                <a:cs typeface="Times New Roman" pitchFamily="18" charset="0"/>
              </a:rPr>
              <a:t>   y t</a:t>
            </a:r>
            <a:r>
              <a:rPr lang="en-US" sz="2800">
                <a:latin typeface="Times New Roman" pitchFamily="18" charset="0"/>
                <a:cs typeface="Times New Roman" pitchFamily="18" charset="0"/>
              </a:rPr>
              <a:t>ế</a:t>
            </a:r>
          </a:p>
        </p:txBody>
      </p:sp>
      <p:sp>
        <p:nvSpPr>
          <p:cNvPr id="6248" name="AutoShape 104"/>
          <p:cNvSpPr>
            <a:spLocks noChangeArrowheads="1"/>
          </p:cNvSpPr>
          <p:nvPr/>
        </p:nvSpPr>
        <p:spPr bwMode="auto">
          <a:xfrm>
            <a:off x="7772400" y="111125"/>
            <a:ext cx="1525588" cy="914400"/>
          </a:xfrm>
          <a:prstGeom prst="wedgeRoundRectCallout">
            <a:avLst>
              <a:gd name="adj1" fmla="val -417"/>
              <a:gd name="adj2" fmla="val 104861"/>
              <a:gd name="adj3" fmla="val 16667"/>
            </a:avLst>
          </a:prstGeom>
          <a:solidFill>
            <a:schemeClr val="accent1"/>
          </a:solidFill>
          <a:ln w="9525">
            <a:solidFill>
              <a:schemeClr val="tx1"/>
            </a:solidFill>
            <a:miter lim="800000"/>
            <a:headEnd/>
            <a:tailEnd/>
          </a:ln>
        </p:spPr>
        <p:txBody>
          <a:bodyPr/>
          <a:lstStyle/>
          <a:p>
            <a:pPr algn="just"/>
            <a:r>
              <a:rPr lang="en-US" sz="2400">
                <a:latin typeface="Times New Roman" pitchFamily="18" charset="0"/>
                <a:cs typeface="Times New Roman" pitchFamily="18" charset="0"/>
              </a:rPr>
              <a:t> Nhiệt kế </a:t>
            </a:r>
          </a:p>
          <a:p>
            <a:pPr algn="just"/>
            <a:r>
              <a:rPr lang="en-US" sz="2400">
                <a:latin typeface="Times New Roman" pitchFamily="18" charset="0"/>
                <a:cs typeface="Times New Roman" pitchFamily="18" charset="0"/>
              </a:rPr>
              <a:t>   r</a:t>
            </a:r>
            <a:r>
              <a:rPr lang="en-US" sz="2800">
                <a:latin typeface="Times New Roman" pitchFamily="18" charset="0"/>
                <a:cs typeface="Times New Roman" pitchFamily="18" charset="0"/>
              </a:rPr>
              <a:t>ượu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wedge">
                                      <p:cBhvr>
                                        <p:cTn id="7" dur="2000"/>
                                        <p:tgtEl>
                                          <p:spTgt spid="6153"/>
                                        </p:tgtEl>
                                      </p:cBhvr>
                                    </p:animEffect>
                                  </p:childTnLst>
                                </p:cTn>
                              </p:par>
                              <p:par>
                                <p:cTn id="8" presetID="20" presetClass="entr" presetSubtype="0" fill="hold" nodeType="withEffect">
                                  <p:stCondLst>
                                    <p:cond delay="0"/>
                                  </p:stCondLst>
                                  <p:childTnLst>
                                    <p:set>
                                      <p:cBhvr>
                                        <p:cTn id="9" dur="1" fill="hold">
                                          <p:stCondLst>
                                            <p:cond delay="0"/>
                                          </p:stCondLst>
                                        </p:cTn>
                                        <p:tgtEl>
                                          <p:spTgt spid="6152"/>
                                        </p:tgtEl>
                                        <p:attrNameLst>
                                          <p:attrName>style.visibility</p:attrName>
                                        </p:attrNameLst>
                                      </p:cBhvr>
                                      <p:to>
                                        <p:strVal val="visible"/>
                                      </p:to>
                                    </p:set>
                                    <p:animEffect transition="in" filter="wedge">
                                      <p:cBhvr>
                                        <p:cTn id="10" dur="2000"/>
                                        <p:tgtEl>
                                          <p:spTgt spid="6152"/>
                                        </p:tgtEl>
                                      </p:cBhvr>
                                    </p:animEffect>
                                  </p:childTnLst>
                                </p:cTn>
                              </p:par>
                              <p:par>
                                <p:cTn id="11" presetID="20" presetClass="entr" presetSubtype="0" fill="hold" nodeType="withEffect">
                                  <p:stCondLst>
                                    <p:cond delay="0"/>
                                  </p:stCondLst>
                                  <p:childTnLst>
                                    <p:set>
                                      <p:cBhvr>
                                        <p:cTn id="12" dur="1" fill="hold">
                                          <p:stCondLst>
                                            <p:cond delay="0"/>
                                          </p:stCondLst>
                                        </p:cTn>
                                        <p:tgtEl>
                                          <p:spTgt spid="6150"/>
                                        </p:tgtEl>
                                        <p:attrNameLst>
                                          <p:attrName>style.visibility</p:attrName>
                                        </p:attrNameLst>
                                      </p:cBhvr>
                                      <p:to>
                                        <p:strVal val="visible"/>
                                      </p:to>
                                    </p:set>
                                    <p:animEffect transition="in" filter="wedge">
                                      <p:cBhvr>
                                        <p:cTn id="13" dur="2000"/>
                                        <p:tgtEl>
                                          <p:spTgt spid="615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246"/>
                                        </p:tgtEl>
                                        <p:attrNameLst>
                                          <p:attrName>style.visibility</p:attrName>
                                        </p:attrNameLst>
                                      </p:cBhvr>
                                      <p:to>
                                        <p:strVal val="visible"/>
                                      </p:to>
                                    </p:set>
                                    <p:animEffect transition="in" filter="wipe(left)">
                                      <p:cBhvr>
                                        <p:cTn id="18" dur="1000"/>
                                        <p:tgtEl>
                                          <p:spTgt spid="624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6247"/>
                                        </p:tgtEl>
                                        <p:attrNameLst>
                                          <p:attrName>style.visibility</p:attrName>
                                        </p:attrNameLst>
                                      </p:cBhvr>
                                      <p:to>
                                        <p:strVal val="visible"/>
                                      </p:to>
                                    </p:set>
                                    <p:animEffect transition="in" filter="wipe(up)">
                                      <p:cBhvr>
                                        <p:cTn id="23" dur="1000"/>
                                        <p:tgtEl>
                                          <p:spTgt spid="624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6248"/>
                                        </p:tgtEl>
                                        <p:attrNameLst>
                                          <p:attrName>style.visibility</p:attrName>
                                        </p:attrNameLst>
                                      </p:cBhvr>
                                      <p:to>
                                        <p:strVal val="visible"/>
                                      </p:to>
                                    </p:set>
                                    <p:animEffect transition="in" filter="box(in)">
                                      <p:cBhvr>
                                        <p:cTn id="28" dur="500"/>
                                        <p:tgtEl>
                                          <p:spTgt spid="6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 grpId="0" animBg="1"/>
      <p:bldP spid="6247" grpId="0" animBg="1"/>
      <p:bldP spid="624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FFCC99"/>
        </a:solidFill>
        <a:effectLst/>
      </p:bgPr>
    </p:bg>
    <p:spTree>
      <p:nvGrpSpPr>
        <p:cNvPr id="1" name=""/>
        <p:cNvGrpSpPr/>
        <p:nvPr/>
      </p:nvGrpSpPr>
      <p:grpSpPr>
        <a:xfrm>
          <a:off x="0" y="0"/>
          <a:ext cx="0" cy="0"/>
          <a:chOff x="0" y="0"/>
          <a:chExt cx="0" cy="0"/>
        </a:xfrm>
      </p:grpSpPr>
      <p:sp>
        <p:nvSpPr>
          <p:cNvPr id="35845" name="Text Box 5"/>
          <p:cNvSpPr txBox="1">
            <a:spLocks noChangeArrowheads="1"/>
          </p:cNvSpPr>
          <p:nvPr/>
        </p:nvSpPr>
        <p:spPr bwMode="auto">
          <a:xfrm>
            <a:off x="457200" y="533400"/>
            <a:ext cx="1906588" cy="519113"/>
          </a:xfrm>
          <a:prstGeom prst="rect">
            <a:avLst/>
          </a:prstGeom>
          <a:noFill/>
          <a:ln w="9525">
            <a:noFill/>
            <a:miter lim="800000"/>
            <a:headEnd/>
            <a:tailEnd/>
          </a:ln>
        </p:spPr>
        <p:txBody>
          <a:bodyPr>
            <a:spAutoFit/>
          </a:bodyPr>
          <a:lstStyle/>
          <a:p>
            <a:pPr>
              <a:spcBef>
                <a:spcPct val="50000"/>
              </a:spcBef>
            </a:pPr>
            <a:r>
              <a:rPr lang="en-US" sz="2800" b="1" i="1" dirty="0">
                <a:latin typeface="Times New Roman" pitchFamily="18" charset="0"/>
              </a:rPr>
              <a:t>Bảng 22.1.</a:t>
            </a:r>
          </a:p>
        </p:txBody>
      </p:sp>
      <p:graphicFrame>
        <p:nvGraphicFramePr>
          <p:cNvPr id="35914" name="Group 74"/>
          <p:cNvGraphicFramePr>
            <a:graphicFrameLocks noGrp="1"/>
          </p:cNvGraphicFramePr>
          <p:nvPr>
            <p:ph idx="1"/>
          </p:nvPr>
        </p:nvGraphicFramePr>
        <p:xfrm>
          <a:off x="742950" y="1219200"/>
          <a:ext cx="8420100" cy="4925568"/>
        </p:xfrm>
        <a:graphic>
          <a:graphicData uri="http://schemas.openxmlformats.org/drawingml/2006/table">
            <a:tbl>
              <a:tblPr/>
              <a:tblGrid>
                <a:gridCol w="2105025"/>
                <a:gridCol w="2105025"/>
                <a:gridCol w="1600200"/>
                <a:gridCol w="2609850"/>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Loại nhiệt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kế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dirty="0" smtClean="0">
                          <a:ln>
                            <a:noFill/>
                          </a:ln>
                          <a:solidFill>
                            <a:schemeClr val="tx1"/>
                          </a:solidFill>
                          <a:effectLst/>
                          <a:latin typeface="Times New Roman" pitchFamily="18" charset="0"/>
                          <a:cs typeface="Times New Roman" pitchFamily="18" charset="0"/>
                        </a:rPr>
                        <a:t>GHĐ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dirty="0" smtClean="0">
                          <a:ln>
                            <a:noFill/>
                          </a:ln>
                          <a:solidFill>
                            <a:schemeClr val="tx1"/>
                          </a:solidFill>
                          <a:effectLst/>
                          <a:latin typeface="Times New Roman" pitchFamily="18" charset="0"/>
                          <a:cs typeface="Times New Roman" pitchFamily="18" charset="0"/>
                        </a:rPr>
                        <a:t>ĐCNN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0" i="0" u="none" strike="noStrike" cap="none" normalizeH="0" baseline="0" dirty="0" smtClean="0">
                          <a:ln>
                            <a:noFill/>
                          </a:ln>
                          <a:solidFill>
                            <a:schemeClr val="tx1"/>
                          </a:solidFill>
                          <a:effectLst/>
                          <a:latin typeface="Times New Roman" pitchFamily="18" charset="0"/>
                          <a:cs typeface="Times New Roman" pitchFamily="18" charset="0"/>
                        </a:rPr>
                        <a:t>Công dụng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Nhiệt kế thủy ngân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Nhiệt kế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y tế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Nhiệt kế rượu</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5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6781800" y="381000"/>
            <a:ext cx="906463" cy="6297613"/>
            <a:chOff x="4080" y="192"/>
            <a:chExt cx="570" cy="3967"/>
          </a:xfrm>
        </p:grpSpPr>
        <p:pic>
          <p:nvPicPr>
            <p:cNvPr id="14345" name="Picture 6"/>
            <p:cNvPicPr>
              <a:picLocks noChangeAspect="1" noChangeArrowheads="1"/>
            </p:cNvPicPr>
            <p:nvPr/>
          </p:nvPicPr>
          <p:blipFill>
            <a:blip r:embed="rId3"/>
            <a:srcRect/>
            <a:stretch>
              <a:fillRect/>
            </a:stretch>
          </p:blipFill>
          <p:spPr bwMode="auto">
            <a:xfrm>
              <a:off x="4080" y="192"/>
              <a:ext cx="570" cy="3967"/>
            </a:xfrm>
            <a:prstGeom prst="rect">
              <a:avLst/>
            </a:prstGeom>
            <a:noFill/>
            <a:ln w="9525">
              <a:noFill/>
              <a:miter lim="800000"/>
              <a:headEnd/>
              <a:tailEnd/>
            </a:ln>
          </p:spPr>
        </p:pic>
        <p:sp>
          <p:nvSpPr>
            <p:cNvPr id="14346" name="Oval 11"/>
            <p:cNvSpPr>
              <a:spLocks noChangeArrowheads="1"/>
            </p:cNvSpPr>
            <p:nvPr/>
          </p:nvSpPr>
          <p:spPr bwMode="auto">
            <a:xfrm>
              <a:off x="4094" y="3024"/>
              <a:ext cx="528" cy="528"/>
            </a:xfrm>
            <a:prstGeom prst="ellipse">
              <a:avLst/>
            </a:prstGeom>
            <a:noFill/>
            <a:ln w="19050">
              <a:solidFill>
                <a:schemeClr val="tx1"/>
              </a:solidFill>
              <a:round/>
              <a:headEnd/>
              <a:tailEnd/>
            </a:ln>
          </p:spPr>
          <p:txBody>
            <a:bodyPr wrap="none" anchor="ctr"/>
            <a:lstStyle/>
            <a:p>
              <a:pPr algn="ctr"/>
              <a:endParaRPr lang="vi-VN" sz="3200">
                <a:latin typeface="Times New Roman" pitchFamily="18" charset="0"/>
                <a:cs typeface="Times New Roman" pitchFamily="18" charset="0"/>
              </a:endParaRPr>
            </a:p>
          </p:txBody>
        </p:sp>
      </p:grpSp>
      <p:sp>
        <p:nvSpPr>
          <p:cNvPr id="10258" name="Text Box 18"/>
          <p:cNvSpPr txBox="1">
            <a:spLocks noChangeArrowheads="1"/>
          </p:cNvSpPr>
          <p:nvPr/>
        </p:nvSpPr>
        <p:spPr bwMode="auto">
          <a:xfrm>
            <a:off x="381000" y="304800"/>
            <a:ext cx="6246813" cy="1569660"/>
          </a:xfrm>
          <a:prstGeom prst="rect">
            <a:avLst/>
          </a:prstGeom>
          <a:noFill/>
          <a:ln w="9525">
            <a:noFill/>
            <a:miter lim="800000"/>
            <a:headEnd/>
            <a:tailEnd/>
          </a:ln>
        </p:spPr>
        <p:txBody>
          <a:bodyPr>
            <a:spAutoFit/>
          </a:bodyPr>
          <a:lstStyle/>
          <a:p>
            <a:pPr>
              <a:spcBef>
                <a:spcPct val="50000"/>
              </a:spcBef>
            </a:pPr>
            <a:r>
              <a:rPr lang="en-US" sz="3200">
                <a:solidFill>
                  <a:srgbClr val="FF0000"/>
                </a:solidFill>
                <a:latin typeface="Times New Roman" pitchFamily="18" charset="0"/>
                <a:cs typeface="Times New Roman" pitchFamily="18" charset="0"/>
              </a:rPr>
              <a:t>C4: </a:t>
            </a:r>
            <a:r>
              <a:rPr lang="en-US" sz="3200">
                <a:latin typeface="Times New Roman" pitchFamily="18" charset="0"/>
                <a:cs typeface="Times New Roman" pitchFamily="18" charset="0"/>
              </a:rPr>
              <a:t>Cấu tạo của nhiệt kế y tế có đặc điểm gì ? Cấu tạo như vậy, có tác dụng gì ?</a:t>
            </a:r>
          </a:p>
        </p:txBody>
      </p:sp>
      <p:sp>
        <p:nvSpPr>
          <p:cNvPr id="10259" name="Text Box 19"/>
          <p:cNvSpPr txBox="1">
            <a:spLocks noChangeArrowheads="1"/>
          </p:cNvSpPr>
          <p:nvPr/>
        </p:nvSpPr>
        <p:spPr bwMode="auto">
          <a:xfrm>
            <a:off x="457200" y="1905000"/>
            <a:ext cx="5865813" cy="1077218"/>
          </a:xfrm>
          <a:prstGeom prst="rect">
            <a:avLst/>
          </a:prstGeom>
          <a:noFill/>
          <a:ln w="9525">
            <a:noFill/>
            <a:miter lim="800000"/>
            <a:headEnd/>
            <a:tailEnd/>
          </a:ln>
        </p:spPr>
        <p:txBody>
          <a:bodyPr>
            <a:spAutoFit/>
          </a:bodyPr>
          <a:lstStyle/>
          <a:p>
            <a:pPr algn="just"/>
            <a:r>
              <a:rPr lang="en-US" sz="3200" b="1" i="1" dirty="0">
                <a:solidFill>
                  <a:srgbClr val="0000FF"/>
                </a:solidFill>
                <a:latin typeface="Times New Roman" pitchFamily="18" charset="0"/>
                <a:cs typeface="Times New Roman" pitchFamily="18" charset="0"/>
                <a:sym typeface="Wingdings" pitchFamily="2" charset="2"/>
              </a:rPr>
              <a:t></a:t>
            </a:r>
            <a:r>
              <a:rPr lang="en-US" sz="3200" dirty="0">
                <a:latin typeface="Times New Roman" pitchFamily="18" charset="0"/>
                <a:cs typeface="Times New Roman" pitchFamily="18" charset="0"/>
              </a:rPr>
              <a:t>  Trong ống quản ở gần bầu nhiệt kế có một chỗ thắt.</a:t>
            </a:r>
          </a:p>
        </p:txBody>
      </p:sp>
      <p:sp>
        <p:nvSpPr>
          <p:cNvPr id="10262" name="Text Box 22"/>
          <p:cNvSpPr txBox="1">
            <a:spLocks noChangeArrowheads="1"/>
          </p:cNvSpPr>
          <p:nvPr/>
        </p:nvSpPr>
        <p:spPr bwMode="auto">
          <a:xfrm>
            <a:off x="381000" y="3276600"/>
            <a:ext cx="5865813" cy="2554545"/>
          </a:xfrm>
          <a:prstGeom prst="rect">
            <a:avLst/>
          </a:prstGeom>
          <a:noFill/>
          <a:ln w="9525">
            <a:noFill/>
            <a:miter lim="800000"/>
            <a:headEnd/>
            <a:tailEnd/>
          </a:ln>
        </p:spPr>
        <p:txBody>
          <a:bodyPr>
            <a:spAutoFit/>
          </a:bodyPr>
          <a:lstStyle/>
          <a:p>
            <a:pPr algn="just"/>
            <a:r>
              <a:rPr lang="en-US" sz="3200" dirty="0">
                <a:solidFill>
                  <a:srgbClr val="FF0000"/>
                </a:solidFill>
                <a:latin typeface="Times New Roman" pitchFamily="18" charset="0"/>
                <a:cs typeface="Times New Roman" pitchFamily="18" charset="0"/>
              </a:rPr>
              <a:t>      </a:t>
            </a:r>
            <a:r>
              <a:rPr lang="en-US" sz="3200" dirty="0">
                <a:latin typeface="Times New Roman" pitchFamily="18" charset="0"/>
                <a:cs typeface="Times New Roman" pitchFamily="18" charset="0"/>
              </a:rPr>
              <a:t>Chỗ thắt này có tác dụng ngăn không cho thuỷ ngân tụt xuống khi đưa bầu nhiệt kế ra khỏi cơ thể. Vì thế mới đo đươc nhiệt độ cơ thể</a:t>
            </a:r>
          </a:p>
        </p:txBody>
      </p:sp>
      <p:grpSp>
        <p:nvGrpSpPr>
          <p:cNvPr id="3" name="Group 30"/>
          <p:cNvGrpSpPr>
            <a:grpSpLocks/>
          </p:cNvGrpSpPr>
          <p:nvPr/>
        </p:nvGrpSpPr>
        <p:grpSpPr bwMode="auto">
          <a:xfrm>
            <a:off x="7648575" y="4279900"/>
            <a:ext cx="2227263" cy="1968500"/>
            <a:chOff x="4838" y="2696"/>
            <a:chExt cx="1402" cy="1240"/>
          </a:xfrm>
        </p:grpSpPr>
        <p:pic>
          <p:nvPicPr>
            <p:cNvPr id="14343" name="Picture 10"/>
            <p:cNvPicPr>
              <a:picLocks noChangeAspect="1" noChangeArrowheads="1"/>
            </p:cNvPicPr>
            <p:nvPr/>
          </p:nvPicPr>
          <p:blipFill>
            <a:blip r:embed="rId4"/>
            <a:srcRect/>
            <a:stretch>
              <a:fillRect/>
            </a:stretch>
          </p:blipFill>
          <p:spPr bwMode="auto">
            <a:xfrm>
              <a:off x="5018" y="2696"/>
              <a:ext cx="1222" cy="1240"/>
            </a:xfrm>
            <a:prstGeom prst="rect">
              <a:avLst/>
            </a:prstGeom>
            <a:noFill/>
            <a:ln w="9525">
              <a:noFill/>
              <a:miter lim="800000"/>
              <a:headEnd/>
              <a:tailEnd/>
            </a:ln>
          </p:spPr>
        </p:pic>
        <p:sp>
          <p:nvSpPr>
            <p:cNvPr id="14344" name="Line 29"/>
            <p:cNvSpPr>
              <a:spLocks noChangeShapeType="1"/>
            </p:cNvSpPr>
            <p:nvPr/>
          </p:nvSpPr>
          <p:spPr bwMode="auto">
            <a:xfrm>
              <a:off x="4838" y="3332"/>
              <a:ext cx="240" cy="0"/>
            </a:xfrm>
            <a:prstGeom prst="line">
              <a:avLst/>
            </a:prstGeom>
            <a:noFill/>
            <a:ln w="9525">
              <a:solidFill>
                <a:srgbClr val="0000FF"/>
              </a:solidFill>
              <a:round/>
              <a:headEnd/>
              <a:tailEnd type="triangle" w="med" len="med"/>
            </a:ln>
          </p:spPr>
          <p:txBody>
            <a:bodyPr/>
            <a:lstStyle/>
            <a:p>
              <a:endParaRPr lang="vi-VN" sz="3200">
                <a:latin typeface="Times New Roman" pitchFamily="18" charset="0"/>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58"/>
                                        </p:tgtEl>
                                        <p:attrNameLst>
                                          <p:attrName>style.visibility</p:attrName>
                                        </p:attrNameLst>
                                      </p:cBhvr>
                                      <p:to>
                                        <p:strVal val="visible"/>
                                      </p:to>
                                    </p:set>
                                    <p:animEffect transition="in" filter="diamond(in)">
                                      <p:cBhvr>
                                        <p:cTn id="7" dur="2000"/>
                                        <p:tgtEl>
                                          <p:spTgt spid="102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0259"/>
                                        </p:tgtEl>
                                        <p:attrNameLst>
                                          <p:attrName>style.visibility</p:attrName>
                                        </p:attrNameLst>
                                      </p:cBhvr>
                                      <p:to>
                                        <p:strVal val="visible"/>
                                      </p:to>
                                    </p:set>
                                    <p:anim calcmode="lin" valueType="num">
                                      <p:cBhvr>
                                        <p:cTn id="22" dur="500" fill="hold"/>
                                        <p:tgtEl>
                                          <p:spTgt spid="1025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0259"/>
                                        </p:tgtEl>
                                        <p:attrNameLst>
                                          <p:attrName>ppt_y</p:attrName>
                                        </p:attrNameLst>
                                      </p:cBhvr>
                                      <p:tavLst>
                                        <p:tav tm="0">
                                          <p:val>
                                            <p:strVal val="#ppt_y"/>
                                          </p:val>
                                        </p:tav>
                                        <p:tav tm="100000">
                                          <p:val>
                                            <p:strVal val="#ppt_y"/>
                                          </p:val>
                                        </p:tav>
                                      </p:tavLst>
                                    </p:anim>
                                    <p:anim calcmode="lin" valueType="num">
                                      <p:cBhvr>
                                        <p:cTn id="24" dur="500" fill="hold"/>
                                        <p:tgtEl>
                                          <p:spTgt spid="1025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025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0259"/>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0262"/>
                                        </p:tgtEl>
                                        <p:attrNameLst>
                                          <p:attrName>style.visibility</p:attrName>
                                        </p:attrNameLst>
                                      </p:cBhvr>
                                      <p:to>
                                        <p:strVal val="visible"/>
                                      </p:to>
                                    </p:set>
                                    <p:anim calcmode="lin" valueType="num">
                                      <p:cBhvr>
                                        <p:cTn id="31" dur="500" fill="hold"/>
                                        <p:tgtEl>
                                          <p:spTgt spid="10262"/>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0262"/>
                                        </p:tgtEl>
                                        <p:attrNameLst>
                                          <p:attrName>ppt_y</p:attrName>
                                        </p:attrNameLst>
                                      </p:cBhvr>
                                      <p:tavLst>
                                        <p:tav tm="0">
                                          <p:val>
                                            <p:strVal val="#ppt_y"/>
                                          </p:val>
                                        </p:tav>
                                        <p:tav tm="100000">
                                          <p:val>
                                            <p:strVal val="#ppt_y"/>
                                          </p:val>
                                        </p:tav>
                                      </p:tavLst>
                                    </p:anim>
                                    <p:anim calcmode="lin" valueType="num">
                                      <p:cBhvr>
                                        <p:cTn id="33" dur="500" fill="hold"/>
                                        <p:tgtEl>
                                          <p:spTgt spid="10262"/>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0262"/>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0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8" grpId="0"/>
      <p:bldP spid="10259" grpId="0"/>
      <p:bldP spid="1026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15362" name="Rectangle 2" descr="Papyrus"/>
          <p:cNvSpPr>
            <a:spLocks noChangeArrowheads="1"/>
          </p:cNvSpPr>
          <p:nvPr/>
        </p:nvSpPr>
        <p:spPr bwMode="auto">
          <a:xfrm rot="2700000" flipV="1">
            <a:off x="4560888" y="3970338"/>
            <a:ext cx="495300" cy="1096962"/>
          </a:xfrm>
          <a:prstGeom prst="rect">
            <a:avLst/>
          </a:prstGeom>
          <a:blipFill dpi="0" rotWithShape="1">
            <a:blip r:embed="rId2"/>
            <a:srcRect/>
            <a:tile tx="0" ty="0" sx="100000" sy="100000" flip="none" algn="tl"/>
          </a:blip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rgbClr val="CC6600"/>
            </a:extrusionClr>
          </a:sp3d>
        </p:spPr>
        <p:txBody>
          <a:bodyPr wrap="none" anchor="ctr">
            <a:flatTx/>
          </a:bodyPr>
          <a:lstStyle/>
          <a:p>
            <a:endParaRPr lang="vi-VN">
              <a:latin typeface="Times New Roman" pitchFamily="18" charset="0"/>
              <a:cs typeface="Times New Roman" pitchFamily="18" charset="0"/>
            </a:endParaRPr>
          </a:p>
        </p:txBody>
      </p:sp>
      <p:grpSp>
        <p:nvGrpSpPr>
          <p:cNvPr id="15363" name="Group 3"/>
          <p:cNvGrpSpPr>
            <a:grpSpLocks/>
          </p:cNvGrpSpPr>
          <p:nvPr/>
        </p:nvGrpSpPr>
        <p:grpSpPr bwMode="auto">
          <a:xfrm>
            <a:off x="1960563" y="2752725"/>
            <a:ext cx="2125662" cy="3295650"/>
            <a:chOff x="2484" y="1506"/>
            <a:chExt cx="1236" cy="2076"/>
          </a:xfrm>
        </p:grpSpPr>
        <p:sp>
          <p:nvSpPr>
            <p:cNvPr id="101380" name="AutoShape 4"/>
            <p:cNvSpPr>
              <a:spLocks noChangeArrowheads="1"/>
            </p:cNvSpPr>
            <p:nvPr/>
          </p:nvSpPr>
          <p:spPr bwMode="auto">
            <a:xfrm rot="7200000" flipH="1">
              <a:off x="2715" y="1851"/>
              <a:ext cx="23" cy="173"/>
            </a:xfrm>
            <a:prstGeom prst="can">
              <a:avLst>
                <a:gd name="adj" fmla="val 6943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381" name="AutoShape 5"/>
            <p:cNvSpPr>
              <a:spLocks noChangeArrowheads="1"/>
            </p:cNvSpPr>
            <p:nvPr/>
          </p:nvSpPr>
          <p:spPr bwMode="auto">
            <a:xfrm rot="7200000" flipH="1">
              <a:off x="2709" y="2373"/>
              <a:ext cx="23" cy="173"/>
            </a:xfrm>
            <a:prstGeom prst="can">
              <a:avLst>
                <a:gd name="adj" fmla="val 6943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695" name="Rectangle 6"/>
            <p:cNvSpPr>
              <a:spLocks noChangeArrowheads="1"/>
            </p:cNvSpPr>
            <p:nvPr/>
          </p:nvSpPr>
          <p:spPr bwMode="auto">
            <a:xfrm rot="2700000" flipV="1">
              <a:off x="3665" y="3305"/>
              <a:ext cx="55" cy="55"/>
            </a:xfrm>
            <a:prstGeom prst="rect">
              <a:avLst/>
            </a:prstGeom>
            <a:solidFill>
              <a:schemeClr val="bg2"/>
            </a:solid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5696" name="Rectangle 7"/>
            <p:cNvSpPr>
              <a:spLocks noChangeArrowheads="1"/>
            </p:cNvSpPr>
            <p:nvPr/>
          </p:nvSpPr>
          <p:spPr bwMode="auto">
            <a:xfrm rot="2700000" flipV="1">
              <a:off x="2484" y="3122"/>
              <a:ext cx="56" cy="55"/>
            </a:xfrm>
            <a:prstGeom prst="rect">
              <a:avLst/>
            </a:prstGeom>
            <a:solidFill>
              <a:schemeClr val="bg2"/>
            </a:solid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5697" name="Rectangle 8"/>
            <p:cNvSpPr>
              <a:spLocks noChangeArrowheads="1"/>
            </p:cNvSpPr>
            <p:nvPr/>
          </p:nvSpPr>
          <p:spPr bwMode="auto">
            <a:xfrm rot="2700000" flipV="1">
              <a:off x="3262" y="3526"/>
              <a:ext cx="56" cy="56"/>
            </a:xfrm>
            <a:prstGeom prst="rect">
              <a:avLst/>
            </a:prstGeom>
            <a:solidFill>
              <a:schemeClr val="bg2"/>
            </a:solid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5698" name="Rectangle 9"/>
            <p:cNvSpPr>
              <a:spLocks noChangeArrowheads="1"/>
            </p:cNvSpPr>
            <p:nvPr/>
          </p:nvSpPr>
          <p:spPr bwMode="auto">
            <a:xfrm rot="2700000" flipV="1">
              <a:off x="2508" y="2907"/>
              <a:ext cx="1152" cy="621"/>
            </a:xfrm>
            <a:prstGeom prst="rect">
              <a:avLst/>
            </a:prstGeom>
            <a:gradFill rotWithShape="1">
              <a:gsLst>
                <a:gs pos="0">
                  <a:srgbClr val="2C2C2C"/>
                </a:gs>
                <a:gs pos="100000">
                  <a:srgbClr val="5F5F5F"/>
                </a:gs>
              </a:gsLst>
              <a:lin ang="18900000" scaled="1"/>
            </a:gradFill>
            <a:ln w="9525">
              <a:miter lim="800000"/>
              <a:headEnd/>
              <a:tailEnd/>
            </a:ln>
            <a:scene3d>
              <a:camera prst="legacyPerspectiveFront">
                <a:rot lat="18000000" lon="0" rev="0"/>
              </a:camera>
              <a:lightRig rig="legacyFlat4" dir="b"/>
            </a:scene3d>
            <a:sp3d extrusionH="238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5699" name="AutoShape 10"/>
            <p:cNvSpPr>
              <a:spLocks noChangeArrowheads="1"/>
            </p:cNvSpPr>
            <p:nvPr/>
          </p:nvSpPr>
          <p:spPr bwMode="auto">
            <a:xfrm rot="144122" flipV="1">
              <a:off x="2708" y="2977"/>
              <a:ext cx="221" cy="168"/>
            </a:xfrm>
            <a:custGeom>
              <a:avLst/>
              <a:gdLst>
                <a:gd name="T0" fmla="*/ 1 w 21600"/>
                <a:gd name="T1" fmla="*/ 0 h 21600"/>
                <a:gd name="T2" fmla="*/ 1 w 21600"/>
                <a:gd name="T3" fmla="*/ 1 h 21600"/>
                <a:gd name="T4" fmla="*/ 1 w 21600"/>
                <a:gd name="T5" fmla="*/ 0 h 21600"/>
                <a:gd name="T6" fmla="*/ 1 w 21600"/>
                <a:gd name="T7" fmla="*/ 1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close/>
                </a:path>
              </a:pathLst>
            </a:custGeom>
            <a:solidFill>
              <a:schemeClr val="bg1"/>
            </a:solidFill>
            <a:ln w="9525">
              <a:miter lim="800000"/>
              <a:headEnd/>
              <a:tailEnd/>
            </a:ln>
            <a:scene3d>
              <a:camera prst="legacyObliqueTopRight">
                <a:rot lat="17400000" lon="20999996" rev="0"/>
              </a:camera>
              <a:lightRig rig="legacyFlat3" dir="b"/>
            </a:scene3d>
            <a:sp3d prstMaterial="legacyMatte">
              <a:bevelT w="13500" h="13500" prst="angle"/>
              <a:bevelB w="13500" h="13500" prst="angle"/>
              <a:extrusionClr>
                <a:schemeClr val="bg1"/>
              </a:extrusionClr>
            </a:sp3d>
          </p:spPr>
          <p:txBody>
            <a:bodyPr wrap="none" anchor="ctr">
              <a:flatTx/>
            </a:bodyPr>
            <a:lstStyle/>
            <a:p>
              <a:endParaRPr lang="vi-VN">
                <a:latin typeface="Times New Roman" pitchFamily="18" charset="0"/>
                <a:cs typeface="Times New Roman" pitchFamily="18" charset="0"/>
              </a:endParaRPr>
            </a:p>
          </p:txBody>
        </p:sp>
        <p:sp>
          <p:nvSpPr>
            <p:cNvPr id="101387" name="AutoShape 11"/>
            <p:cNvSpPr>
              <a:spLocks noChangeArrowheads="1"/>
            </p:cNvSpPr>
            <p:nvPr/>
          </p:nvSpPr>
          <p:spPr bwMode="auto">
            <a:xfrm>
              <a:off x="2770" y="2903"/>
              <a:ext cx="92" cy="182"/>
            </a:xfrm>
            <a:prstGeom prst="can">
              <a:avLst>
                <a:gd name="adj" fmla="val 57608"/>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388" name="AutoShape 12"/>
            <p:cNvSpPr>
              <a:spLocks noChangeArrowheads="1"/>
            </p:cNvSpPr>
            <p:nvPr/>
          </p:nvSpPr>
          <p:spPr bwMode="auto">
            <a:xfrm>
              <a:off x="2796" y="2478"/>
              <a:ext cx="46" cy="461"/>
            </a:xfrm>
            <a:prstGeom prst="can">
              <a:avLst>
                <a:gd name="adj" fmla="val 5219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702" name="Rectangle 13"/>
            <p:cNvSpPr>
              <a:spLocks noChangeArrowheads="1"/>
            </p:cNvSpPr>
            <p:nvPr/>
          </p:nvSpPr>
          <p:spPr bwMode="auto">
            <a:xfrm rot="2700000" flipV="1">
              <a:off x="2763" y="2426"/>
              <a:ext cx="110" cy="9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01390" name="AutoShape 14"/>
            <p:cNvSpPr>
              <a:spLocks noChangeArrowheads="1"/>
            </p:cNvSpPr>
            <p:nvPr/>
          </p:nvSpPr>
          <p:spPr bwMode="auto">
            <a:xfrm rot="7200000" flipH="1">
              <a:off x="2937" y="2476"/>
              <a:ext cx="23" cy="230"/>
            </a:xfrm>
            <a:prstGeom prst="can">
              <a:avLst>
                <a:gd name="adj" fmla="val 92315"/>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391" name="AutoShape 15"/>
            <p:cNvSpPr>
              <a:spLocks noChangeArrowheads="1"/>
            </p:cNvSpPr>
            <p:nvPr/>
          </p:nvSpPr>
          <p:spPr bwMode="auto">
            <a:xfrm>
              <a:off x="2796" y="2028"/>
              <a:ext cx="46" cy="461"/>
            </a:xfrm>
            <a:prstGeom prst="can">
              <a:avLst>
                <a:gd name="adj" fmla="val 5219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705" name="Rectangle 16"/>
            <p:cNvSpPr>
              <a:spLocks noChangeArrowheads="1"/>
            </p:cNvSpPr>
            <p:nvPr/>
          </p:nvSpPr>
          <p:spPr bwMode="auto">
            <a:xfrm rot="2700000" flipV="1">
              <a:off x="2772" y="1908"/>
              <a:ext cx="110" cy="9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01393" name="AutoShape 17"/>
            <p:cNvSpPr>
              <a:spLocks noChangeArrowheads="1"/>
            </p:cNvSpPr>
            <p:nvPr/>
          </p:nvSpPr>
          <p:spPr bwMode="auto">
            <a:xfrm rot="7200000" flipH="1">
              <a:off x="2998" y="1928"/>
              <a:ext cx="23" cy="345"/>
            </a:xfrm>
            <a:prstGeom prst="can">
              <a:avLst>
                <a:gd name="adj" fmla="val 138472"/>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394" name="AutoShape 18"/>
            <p:cNvSpPr>
              <a:spLocks noChangeArrowheads="1"/>
            </p:cNvSpPr>
            <p:nvPr/>
          </p:nvSpPr>
          <p:spPr bwMode="auto">
            <a:xfrm>
              <a:off x="2798" y="1506"/>
              <a:ext cx="46" cy="461"/>
            </a:xfrm>
            <a:prstGeom prst="can">
              <a:avLst>
                <a:gd name="adj" fmla="val 5219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708" name="Oval 19"/>
            <p:cNvSpPr>
              <a:spLocks noChangeArrowheads="1"/>
            </p:cNvSpPr>
            <p:nvPr/>
          </p:nvSpPr>
          <p:spPr bwMode="auto">
            <a:xfrm rot="-7200000">
              <a:off x="2747" y="1977"/>
              <a:ext cx="83" cy="55"/>
            </a:xfrm>
            <a:prstGeom prst="ellipse">
              <a:avLst/>
            </a:prstGeom>
            <a:solidFill>
              <a:srgbClr val="FFFFFF"/>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709" name="AutoShape 20"/>
            <p:cNvSpPr>
              <a:spLocks noChangeArrowheads="1"/>
            </p:cNvSpPr>
            <p:nvPr/>
          </p:nvSpPr>
          <p:spPr bwMode="auto">
            <a:xfrm rot="-7140000">
              <a:off x="2736" y="1980"/>
              <a:ext cx="54" cy="78"/>
            </a:xfrm>
            <a:prstGeom prst="can">
              <a:avLst>
                <a:gd name="adj" fmla="val 72222"/>
              </a:avLst>
            </a:prstGeom>
            <a:solidFill>
              <a:srgbClr val="FF0000"/>
            </a:solidFill>
            <a:ln w="9525">
              <a:solidFill>
                <a:srgbClr val="333333"/>
              </a:solidFill>
              <a:round/>
              <a:headEnd/>
              <a:tailEnd/>
            </a:ln>
          </p:spPr>
          <p:txBody>
            <a:bodyPr wrap="none" anchor="ctr"/>
            <a:lstStyle/>
            <a:p>
              <a:endParaRPr lang="vi-VN">
                <a:latin typeface="Times New Roman" pitchFamily="18" charset="0"/>
                <a:cs typeface="Times New Roman" pitchFamily="18" charset="0"/>
              </a:endParaRPr>
            </a:p>
          </p:txBody>
        </p:sp>
        <p:sp>
          <p:nvSpPr>
            <p:cNvPr id="15710" name="Oval 21"/>
            <p:cNvSpPr>
              <a:spLocks noChangeArrowheads="1"/>
            </p:cNvSpPr>
            <p:nvPr/>
          </p:nvSpPr>
          <p:spPr bwMode="auto">
            <a:xfrm rot="-7200000">
              <a:off x="2741" y="2499"/>
              <a:ext cx="83" cy="55"/>
            </a:xfrm>
            <a:prstGeom prst="ellipse">
              <a:avLst/>
            </a:prstGeom>
            <a:solidFill>
              <a:srgbClr val="FFFFFF"/>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711" name="AutoShape 22"/>
            <p:cNvSpPr>
              <a:spLocks noChangeArrowheads="1"/>
            </p:cNvSpPr>
            <p:nvPr/>
          </p:nvSpPr>
          <p:spPr bwMode="auto">
            <a:xfrm rot="-7140000">
              <a:off x="2730" y="2502"/>
              <a:ext cx="54" cy="78"/>
            </a:xfrm>
            <a:prstGeom prst="can">
              <a:avLst>
                <a:gd name="adj" fmla="val 72222"/>
              </a:avLst>
            </a:prstGeom>
            <a:solidFill>
              <a:srgbClr val="FF0000"/>
            </a:solidFill>
            <a:ln w="9525">
              <a:solidFill>
                <a:srgbClr val="333333"/>
              </a:solidFill>
              <a:round/>
              <a:headEnd/>
              <a:tailEnd/>
            </a:ln>
          </p:spPr>
          <p:txBody>
            <a:bodyPr wrap="none" anchor="ctr"/>
            <a:lstStyle/>
            <a:p>
              <a:endParaRPr lang="vi-VN">
                <a:latin typeface="Times New Roman" pitchFamily="18" charset="0"/>
                <a:cs typeface="Times New Roman" pitchFamily="18" charset="0"/>
              </a:endParaRPr>
            </a:p>
          </p:txBody>
        </p:sp>
      </p:grpSp>
      <p:grpSp>
        <p:nvGrpSpPr>
          <p:cNvPr id="15364" name="Group 23"/>
          <p:cNvGrpSpPr>
            <a:grpSpLocks/>
          </p:cNvGrpSpPr>
          <p:nvPr/>
        </p:nvGrpSpPr>
        <p:grpSpPr bwMode="auto">
          <a:xfrm>
            <a:off x="990600" y="5299075"/>
            <a:ext cx="688975" cy="930275"/>
            <a:chOff x="4080" y="2352"/>
            <a:chExt cx="334" cy="488"/>
          </a:xfrm>
        </p:grpSpPr>
        <p:sp>
          <p:nvSpPr>
            <p:cNvPr id="15653" name="Oval 24"/>
            <p:cNvSpPr>
              <a:spLocks noChangeArrowheads="1"/>
            </p:cNvSpPr>
            <p:nvPr/>
          </p:nvSpPr>
          <p:spPr bwMode="auto">
            <a:xfrm>
              <a:off x="4080" y="2385"/>
              <a:ext cx="334" cy="122"/>
            </a:xfrm>
            <a:prstGeom prst="ellipse">
              <a:avLst/>
            </a:prstGeom>
            <a:no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5654" name="Freeform 25"/>
            <p:cNvSpPr>
              <a:spLocks/>
            </p:cNvSpPr>
            <p:nvPr/>
          </p:nvSpPr>
          <p:spPr bwMode="auto">
            <a:xfrm>
              <a:off x="4248" y="2433"/>
              <a:ext cx="144" cy="96"/>
            </a:xfrm>
            <a:custGeom>
              <a:avLst/>
              <a:gdLst>
                <a:gd name="T0" fmla="*/ 58 w 240"/>
                <a:gd name="T1" fmla="*/ 96 h 144"/>
                <a:gd name="T2" fmla="*/ 144 w 240"/>
                <a:gd name="T3" fmla="*/ 96 h 144"/>
                <a:gd name="T4" fmla="*/ 115 w 240"/>
                <a:gd name="T5" fmla="*/ 0 h 144"/>
                <a:gd name="T6" fmla="*/ 0 w 240"/>
                <a:gd name="T7" fmla="*/ 32 h 144"/>
                <a:gd name="T8" fmla="*/ 58 w 240"/>
                <a:gd name="T9" fmla="*/ 96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96" y="144"/>
                  </a:moveTo>
                  <a:lnTo>
                    <a:pt x="240" y="144"/>
                  </a:lnTo>
                  <a:lnTo>
                    <a:pt x="192" y="0"/>
                  </a:lnTo>
                  <a:lnTo>
                    <a:pt x="0" y="48"/>
                  </a:lnTo>
                  <a:lnTo>
                    <a:pt x="96" y="144"/>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55" name="AutoShape 26"/>
            <p:cNvSpPr>
              <a:spLocks noChangeArrowheads="1"/>
            </p:cNvSpPr>
            <p:nvPr/>
          </p:nvSpPr>
          <p:spPr bwMode="auto">
            <a:xfrm flipV="1">
              <a:off x="4095" y="2393"/>
              <a:ext cx="304" cy="447"/>
            </a:xfrm>
            <a:prstGeom prst="can">
              <a:avLst>
                <a:gd name="adj" fmla="val 30790"/>
              </a:avLst>
            </a:prstGeom>
            <a:solidFill>
              <a:srgbClr val="BBE0E3">
                <a:alpha val="79999"/>
              </a:srgbClr>
            </a:soli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01403" name="AutoShape 27"/>
            <p:cNvSpPr>
              <a:spLocks noChangeArrowheads="1"/>
            </p:cNvSpPr>
            <p:nvPr/>
          </p:nvSpPr>
          <p:spPr bwMode="auto">
            <a:xfrm>
              <a:off x="4107" y="2389"/>
              <a:ext cx="292" cy="443"/>
            </a:xfrm>
            <a:prstGeom prst="can">
              <a:avLst>
                <a:gd name="adj" fmla="val 40639"/>
              </a:avLst>
            </a:prstGeom>
            <a:gradFill rotWithShape="1">
              <a:gsLst>
                <a:gs pos="0">
                  <a:srgbClr val="66CCFF">
                    <a:alpha val="67999"/>
                  </a:srgbClr>
                </a:gs>
                <a:gs pos="50000">
                  <a:srgbClr val="FFFFFF"/>
                </a:gs>
                <a:gs pos="100000">
                  <a:srgbClr val="66CCFF">
                    <a:alpha val="67999"/>
                  </a:srgbClr>
                </a:gs>
              </a:gsLst>
              <a:lin ang="0" scaled="1"/>
            </a:gradFill>
            <a:ln w="9525">
              <a:no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404" name="Oval 28"/>
            <p:cNvSpPr>
              <a:spLocks noChangeArrowheads="1"/>
            </p:cNvSpPr>
            <p:nvPr/>
          </p:nvSpPr>
          <p:spPr bwMode="auto">
            <a:xfrm>
              <a:off x="4100" y="2396"/>
              <a:ext cx="295" cy="107"/>
            </a:xfrm>
            <a:prstGeom prst="ellipse">
              <a:avLst/>
            </a:prstGeom>
            <a:gradFill rotWithShape="1">
              <a:gsLst>
                <a:gs pos="0">
                  <a:schemeClr val="bg1"/>
                </a:gs>
                <a:gs pos="50000">
                  <a:srgbClr val="66CCFF"/>
                </a:gs>
                <a:gs pos="100000">
                  <a:schemeClr val="bg1"/>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660" name="Freeform 29"/>
            <p:cNvSpPr>
              <a:spLocks/>
            </p:cNvSpPr>
            <p:nvPr/>
          </p:nvSpPr>
          <p:spPr bwMode="auto">
            <a:xfrm flipH="1">
              <a:off x="4088" y="2438"/>
              <a:ext cx="41" cy="372"/>
            </a:xfrm>
            <a:custGeom>
              <a:avLst/>
              <a:gdLst>
                <a:gd name="T0" fmla="*/ 41 w 114"/>
                <a:gd name="T1" fmla="*/ 12 h 688"/>
                <a:gd name="T2" fmla="*/ 26 w 114"/>
                <a:gd name="T3" fmla="*/ 49 h 688"/>
                <a:gd name="T4" fmla="*/ 26 w 114"/>
                <a:gd name="T5" fmla="*/ 315 h 688"/>
                <a:gd name="T6" fmla="*/ 0 w 114"/>
                <a:gd name="T7" fmla="*/ 372 h 688"/>
                <a:gd name="T8" fmla="*/ 0 60000 65536"/>
                <a:gd name="T9" fmla="*/ 0 60000 65536"/>
                <a:gd name="T10" fmla="*/ 0 60000 65536"/>
                <a:gd name="T11" fmla="*/ 0 60000 65536"/>
                <a:gd name="T12" fmla="*/ 0 w 114"/>
                <a:gd name="T13" fmla="*/ 0 h 688"/>
                <a:gd name="T14" fmla="*/ 114 w 114"/>
                <a:gd name="T15" fmla="*/ 688 h 688"/>
              </a:gdLst>
              <a:ahLst/>
              <a:cxnLst>
                <a:cxn ang="T8">
                  <a:pos x="T0" y="T1"/>
                </a:cxn>
                <a:cxn ang="T9">
                  <a:pos x="T2" y="T3"/>
                </a:cxn>
                <a:cxn ang="T10">
                  <a:pos x="T4" y="T5"/>
                </a:cxn>
                <a:cxn ang="T11">
                  <a:pos x="T6" y="T7"/>
                </a:cxn>
              </a:cxnLst>
              <a:rect l="T12" t="T13" r="T14" b="T15"/>
              <a:pathLst>
                <a:path w="114" h="688">
                  <a:moveTo>
                    <a:pt x="114" y="22"/>
                  </a:moveTo>
                  <a:cubicBezTo>
                    <a:pt x="96" y="31"/>
                    <a:pt x="85" y="0"/>
                    <a:pt x="72" y="91"/>
                  </a:cubicBezTo>
                  <a:lnTo>
                    <a:pt x="72" y="582"/>
                  </a:lnTo>
                  <a:cubicBezTo>
                    <a:pt x="60" y="681"/>
                    <a:pt x="60" y="676"/>
                    <a:pt x="0" y="688"/>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5661" name="Freeform 30"/>
            <p:cNvSpPr>
              <a:spLocks/>
            </p:cNvSpPr>
            <p:nvPr/>
          </p:nvSpPr>
          <p:spPr bwMode="auto">
            <a:xfrm>
              <a:off x="4369" y="2434"/>
              <a:ext cx="41" cy="372"/>
            </a:xfrm>
            <a:custGeom>
              <a:avLst/>
              <a:gdLst>
                <a:gd name="T0" fmla="*/ 41 w 114"/>
                <a:gd name="T1" fmla="*/ 12 h 688"/>
                <a:gd name="T2" fmla="*/ 26 w 114"/>
                <a:gd name="T3" fmla="*/ 49 h 688"/>
                <a:gd name="T4" fmla="*/ 26 w 114"/>
                <a:gd name="T5" fmla="*/ 315 h 688"/>
                <a:gd name="T6" fmla="*/ 0 w 114"/>
                <a:gd name="T7" fmla="*/ 372 h 688"/>
                <a:gd name="T8" fmla="*/ 0 60000 65536"/>
                <a:gd name="T9" fmla="*/ 0 60000 65536"/>
                <a:gd name="T10" fmla="*/ 0 60000 65536"/>
                <a:gd name="T11" fmla="*/ 0 60000 65536"/>
                <a:gd name="T12" fmla="*/ 0 w 114"/>
                <a:gd name="T13" fmla="*/ 0 h 688"/>
                <a:gd name="T14" fmla="*/ 114 w 114"/>
                <a:gd name="T15" fmla="*/ 688 h 688"/>
              </a:gdLst>
              <a:ahLst/>
              <a:cxnLst>
                <a:cxn ang="T8">
                  <a:pos x="T0" y="T1"/>
                </a:cxn>
                <a:cxn ang="T9">
                  <a:pos x="T2" y="T3"/>
                </a:cxn>
                <a:cxn ang="T10">
                  <a:pos x="T4" y="T5"/>
                </a:cxn>
                <a:cxn ang="T11">
                  <a:pos x="T6" y="T7"/>
                </a:cxn>
              </a:cxnLst>
              <a:rect l="T12" t="T13" r="T14" b="T15"/>
              <a:pathLst>
                <a:path w="114" h="688">
                  <a:moveTo>
                    <a:pt x="114" y="22"/>
                  </a:moveTo>
                  <a:cubicBezTo>
                    <a:pt x="96" y="31"/>
                    <a:pt x="85" y="0"/>
                    <a:pt x="72" y="91"/>
                  </a:cubicBezTo>
                  <a:lnTo>
                    <a:pt x="72" y="582"/>
                  </a:lnTo>
                  <a:cubicBezTo>
                    <a:pt x="60" y="681"/>
                    <a:pt x="60" y="676"/>
                    <a:pt x="0" y="688"/>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5662" name="Oval 31"/>
            <p:cNvSpPr>
              <a:spLocks noChangeArrowheads="1"/>
            </p:cNvSpPr>
            <p:nvPr/>
          </p:nvSpPr>
          <p:spPr bwMode="auto">
            <a:xfrm>
              <a:off x="4128" y="2748"/>
              <a:ext cx="241" cy="88"/>
            </a:xfrm>
            <a:prstGeom prst="ellipse">
              <a:avLst/>
            </a:prstGeom>
            <a:no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5663" name="Arc 32"/>
            <p:cNvSpPr>
              <a:spLocks/>
            </p:cNvSpPr>
            <p:nvPr/>
          </p:nvSpPr>
          <p:spPr bwMode="auto">
            <a:xfrm>
              <a:off x="4112" y="2741"/>
              <a:ext cx="273" cy="52"/>
            </a:xfrm>
            <a:custGeom>
              <a:avLst/>
              <a:gdLst>
                <a:gd name="T0" fmla="*/ 0 w 43119"/>
                <a:gd name="T1" fmla="*/ 0 h 22815"/>
                <a:gd name="T2" fmla="*/ 2 w 43119"/>
                <a:gd name="T3" fmla="*/ 0 h 22815"/>
                <a:gd name="T4" fmla="*/ 1 w 43119"/>
                <a:gd name="T5" fmla="*/ 0 h 22815"/>
                <a:gd name="T6" fmla="*/ 0 60000 65536"/>
                <a:gd name="T7" fmla="*/ 0 60000 65536"/>
                <a:gd name="T8" fmla="*/ 0 60000 65536"/>
                <a:gd name="T9" fmla="*/ 0 w 43119"/>
                <a:gd name="T10" fmla="*/ 0 h 22815"/>
                <a:gd name="T11" fmla="*/ 43119 w 43119"/>
                <a:gd name="T12" fmla="*/ 22815 h 22815"/>
              </a:gdLst>
              <a:ahLst/>
              <a:cxnLst>
                <a:cxn ang="T6">
                  <a:pos x="T0" y="T1"/>
                </a:cxn>
                <a:cxn ang="T7">
                  <a:pos x="T2" y="T3"/>
                </a:cxn>
                <a:cxn ang="T8">
                  <a:pos x="T4" y="T5"/>
                </a:cxn>
              </a:cxnLst>
              <a:rect l="T9" t="T10" r="T11" b="T12"/>
              <a:pathLst>
                <a:path w="43119" h="22815" fill="none" extrusionOk="0">
                  <a:moveTo>
                    <a:pt x="-1" y="19734"/>
                  </a:moveTo>
                  <a:cubicBezTo>
                    <a:pt x="967" y="8570"/>
                    <a:pt x="10312" y="-1"/>
                    <a:pt x="21519" y="0"/>
                  </a:cubicBezTo>
                  <a:cubicBezTo>
                    <a:pt x="33448" y="0"/>
                    <a:pt x="43119" y="9670"/>
                    <a:pt x="43119" y="21600"/>
                  </a:cubicBezTo>
                  <a:cubicBezTo>
                    <a:pt x="43119" y="22005"/>
                    <a:pt x="43107" y="22410"/>
                    <a:pt x="43084" y="22814"/>
                  </a:cubicBezTo>
                </a:path>
                <a:path w="43119" h="22815" stroke="0" extrusionOk="0">
                  <a:moveTo>
                    <a:pt x="-1" y="19734"/>
                  </a:moveTo>
                  <a:cubicBezTo>
                    <a:pt x="967" y="8570"/>
                    <a:pt x="10312" y="-1"/>
                    <a:pt x="21519" y="0"/>
                  </a:cubicBezTo>
                  <a:cubicBezTo>
                    <a:pt x="33448" y="0"/>
                    <a:pt x="43119" y="9670"/>
                    <a:pt x="43119" y="21600"/>
                  </a:cubicBezTo>
                  <a:cubicBezTo>
                    <a:pt x="43119" y="22005"/>
                    <a:pt x="43107" y="22410"/>
                    <a:pt x="43084" y="22814"/>
                  </a:cubicBezTo>
                  <a:lnTo>
                    <a:pt x="21519" y="21600"/>
                  </a:lnTo>
                  <a:close/>
                </a:path>
              </a:pathLst>
            </a:custGeom>
            <a:no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5664" name="Arc 33"/>
            <p:cNvSpPr>
              <a:spLocks/>
            </p:cNvSpPr>
            <p:nvPr/>
          </p:nvSpPr>
          <p:spPr bwMode="auto">
            <a:xfrm flipV="1">
              <a:off x="4110" y="2791"/>
              <a:ext cx="272" cy="48"/>
            </a:xfrm>
            <a:custGeom>
              <a:avLst/>
              <a:gdLst>
                <a:gd name="T0" fmla="*/ 0 w 43005"/>
                <a:gd name="T1" fmla="*/ 0 h 21600"/>
                <a:gd name="T2" fmla="*/ 2 w 43005"/>
                <a:gd name="T3" fmla="*/ 0 h 21600"/>
                <a:gd name="T4" fmla="*/ 1 w 43005"/>
                <a:gd name="T5" fmla="*/ 0 h 21600"/>
                <a:gd name="T6" fmla="*/ 0 60000 65536"/>
                <a:gd name="T7" fmla="*/ 0 60000 65536"/>
                <a:gd name="T8" fmla="*/ 0 60000 65536"/>
                <a:gd name="T9" fmla="*/ 0 w 43005"/>
                <a:gd name="T10" fmla="*/ 0 h 21600"/>
                <a:gd name="T11" fmla="*/ 43005 w 43005"/>
                <a:gd name="T12" fmla="*/ 21600 h 21600"/>
              </a:gdLst>
              <a:ahLst/>
              <a:cxnLst>
                <a:cxn ang="T6">
                  <a:pos x="T0" y="T1"/>
                </a:cxn>
                <a:cxn ang="T7">
                  <a:pos x="T2" y="T3"/>
                </a:cxn>
                <a:cxn ang="T8">
                  <a:pos x="T4" y="T5"/>
                </a:cxn>
              </a:cxnLst>
              <a:rect l="T9" t="T10" r="T11" b="T12"/>
              <a:pathLst>
                <a:path w="43005" h="21600" fill="none" extrusionOk="0">
                  <a:moveTo>
                    <a:pt x="-1" y="19734"/>
                  </a:moveTo>
                  <a:cubicBezTo>
                    <a:pt x="967" y="8570"/>
                    <a:pt x="10312" y="-1"/>
                    <a:pt x="21519" y="0"/>
                  </a:cubicBezTo>
                  <a:cubicBezTo>
                    <a:pt x="32589" y="0"/>
                    <a:pt x="41867" y="8369"/>
                    <a:pt x="43004" y="19381"/>
                  </a:cubicBezTo>
                </a:path>
                <a:path w="43005" h="21600" stroke="0" extrusionOk="0">
                  <a:moveTo>
                    <a:pt x="-1" y="19734"/>
                  </a:moveTo>
                  <a:cubicBezTo>
                    <a:pt x="967" y="8570"/>
                    <a:pt x="10312" y="-1"/>
                    <a:pt x="21519" y="0"/>
                  </a:cubicBezTo>
                  <a:cubicBezTo>
                    <a:pt x="32589" y="0"/>
                    <a:pt x="41867" y="8369"/>
                    <a:pt x="43004" y="19381"/>
                  </a:cubicBezTo>
                  <a:lnTo>
                    <a:pt x="21519" y="21600"/>
                  </a:lnTo>
                  <a:close/>
                </a:path>
              </a:pathLst>
            </a:custGeom>
            <a:no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5665" name="Freeform 34"/>
            <p:cNvSpPr>
              <a:spLocks/>
            </p:cNvSpPr>
            <p:nvPr/>
          </p:nvSpPr>
          <p:spPr bwMode="auto">
            <a:xfrm>
              <a:off x="4104" y="2577"/>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66" name="Freeform 35"/>
            <p:cNvSpPr>
              <a:spLocks/>
            </p:cNvSpPr>
            <p:nvPr/>
          </p:nvSpPr>
          <p:spPr bwMode="auto">
            <a:xfrm>
              <a:off x="4152" y="2679"/>
              <a:ext cx="72" cy="90"/>
            </a:xfrm>
            <a:custGeom>
              <a:avLst/>
              <a:gdLst>
                <a:gd name="T0" fmla="*/ 0 w 192"/>
                <a:gd name="T1" fmla="*/ 54 h 240"/>
                <a:gd name="T2" fmla="*/ 36 w 192"/>
                <a:gd name="T3" fmla="*/ 90 h 240"/>
                <a:gd name="T4" fmla="*/ 72 w 192"/>
                <a:gd name="T5" fmla="*/ 36 h 240"/>
                <a:gd name="T6" fmla="*/ 54 w 192"/>
                <a:gd name="T7" fmla="*/ 0 h 240"/>
                <a:gd name="T8" fmla="*/ 0 w 192"/>
                <a:gd name="T9" fmla="*/ 18 h 240"/>
                <a:gd name="T10" fmla="*/ 0 w 192"/>
                <a:gd name="T11" fmla="*/ 54 h 240"/>
                <a:gd name="T12" fmla="*/ 0 60000 65536"/>
                <a:gd name="T13" fmla="*/ 0 60000 65536"/>
                <a:gd name="T14" fmla="*/ 0 60000 65536"/>
                <a:gd name="T15" fmla="*/ 0 60000 65536"/>
                <a:gd name="T16" fmla="*/ 0 60000 65536"/>
                <a:gd name="T17" fmla="*/ 0 60000 65536"/>
                <a:gd name="T18" fmla="*/ 0 w 192"/>
                <a:gd name="T19" fmla="*/ 0 h 240"/>
                <a:gd name="T20" fmla="*/ 192 w 192"/>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192" h="240">
                  <a:moveTo>
                    <a:pt x="0" y="144"/>
                  </a:moveTo>
                  <a:lnTo>
                    <a:pt x="96" y="240"/>
                  </a:lnTo>
                  <a:lnTo>
                    <a:pt x="192" y="96"/>
                  </a:lnTo>
                  <a:lnTo>
                    <a:pt x="144" y="0"/>
                  </a:lnTo>
                  <a:lnTo>
                    <a:pt x="0" y="48"/>
                  </a:lnTo>
                  <a:lnTo>
                    <a:pt x="0" y="144"/>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67" name="Freeform 36"/>
            <p:cNvSpPr>
              <a:spLocks/>
            </p:cNvSpPr>
            <p:nvPr/>
          </p:nvSpPr>
          <p:spPr bwMode="auto">
            <a:xfrm>
              <a:off x="4242" y="2529"/>
              <a:ext cx="144" cy="96"/>
            </a:xfrm>
            <a:custGeom>
              <a:avLst/>
              <a:gdLst>
                <a:gd name="T0" fmla="*/ 58 w 240"/>
                <a:gd name="T1" fmla="*/ 96 h 144"/>
                <a:gd name="T2" fmla="*/ 144 w 240"/>
                <a:gd name="T3" fmla="*/ 96 h 144"/>
                <a:gd name="T4" fmla="*/ 115 w 240"/>
                <a:gd name="T5" fmla="*/ 0 h 144"/>
                <a:gd name="T6" fmla="*/ 0 w 240"/>
                <a:gd name="T7" fmla="*/ 32 h 144"/>
                <a:gd name="T8" fmla="*/ 58 w 240"/>
                <a:gd name="T9" fmla="*/ 96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96" y="144"/>
                  </a:moveTo>
                  <a:lnTo>
                    <a:pt x="240" y="144"/>
                  </a:lnTo>
                  <a:lnTo>
                    <a:pt x="192" y="0"/>
                  </a:lnTo>
                  <a:lnTo>
                    <a:pt x="0" y="48"/>
                  </a:lnTo>
                  <a:lnTo>
                    <a:pt x="96" y="144"/>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68" name="Freeform 37"/>
            <p:cNvSpPr>
              <a:spLocks/>
            </p:cNvSpPr>
            <p:nvPr/>
          </p:nvSpPr>
          <p:spPr bwMode="auto">
            <a:xfrm>
              <a:off x="4248" y="2433"/>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69" name="Freeform 38"/>
            <p:cNvSpPr>
              <a:spLocks/>
            </p:cNvSpPr>
            <p:nvPr/>
          </p:nvSpPr>
          <p:spPr bwMode="auto">
            <a:xfrm rot="-9212856">
              <a:off x="4320" y="2583"/>
              <a:ext cx="66" cy="110"/>
            </a:xfrm>
            <a:custGeom>
              <a:avLst/>
              <a:gdLst>
                <a:gd name="T0" fmla="*/ 11 w 288"/>
                <a:gd name="T1" fmla="*/ 0 h 240"/>
                <a:gd name="T2" fmla="*/ 66 w 288"/>
                <a:gd name="T3" fmla="*/ 22 h 240"/>
                <a:gd name="T4" fmla="*/ 33 w 288"/>
                <a:gd name="T5" fmla="*/ 110 h 240"/>
                <a:gd name="T6" fmla="*/ 0 w 288"/>
                <a:gd name="T7" fmla="*/ 66 h 240"/>
                <a:gd name="T8" fmla="*/ 11 w 288"/>
                <a:gd name="T9" fmla="*/ 0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48" y="0"/>
                  </a:moveTo>
                  <a:lnTo>
                    <a:pt x="288" y="48"/>
                  </a:lnTo>
                  <a:lnTo>
                    <a:pt x="144" y="240"/>
                  </a:lnTo>
                  <a:lnTo>
                    <a:pt x="0" y="144"/>
                  </a:lnTo>
                  <a:lnTo>
                    <a:pt x="48" y="0"/>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0" name="Freeform 39"/>
            <p:cNvSpPr>
              <a:spLocks/>
            </p:cNvSpPr>
            <p:nvPr/>
          </p:nvSpPr>
          <p:spPr bwMode="auto">
            <a:xfrm rot="-7486260">
              <a:off x="4209" y="2391"/>
              <a:ext cx="144" cy="66"/>
            </a:xfrm>
            <a:custGeom>
              <a:avLst/>
              <a:gdLst>
                <a:gd name="T0" fmla="*/ 58 w 240"/>
                <a:gd name="T1" fmla="*/ 66 h 144"/>
                <a:gd name="T2" fmla="*/ 144 w 240"/>
                <a:gd name="T3" fmla="*/ 66 h 144"/>
                <a:gd name="T4" fmla="*/ 115 w 240"/>
                <a:gd name="T5" fmla="*/ 0 h 144"/>
                <a:gd name="T6" fmla="*/ 0 w 240"/>
                <a:gd name="T7" fmla="*/ 22 h 144"/>
                <a:gd name="T8" fmla="*/ 58 w 240"/>
                <a:gd name="T9" fmla="*/ 66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96" y="144"/>
                  </a:moveTo>
                  <a:lnTo>
                    <a:pt x="240" y="144"/>
                  </a:lnTo>
                  <a:lnTo>
                    <a:pt x="192" y="0"/>
                  </a:lnTo>
                  <a:lnTo>
                    <a:pt x="0" y="48"/>
                  </a:lnTo>
                  <a:lnTo>
                    <a:pt x="96" y="144"/>
                  </a:lnTo>
                  <a:close/>
                </a:path>
              </a:pathLst>
            </a:custGeom>
            <a:solidFill>
              <a:srgbClr val="FFFFFF">
                <a:alpha val="94116"/>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1" name="Freeform 40"/>
            <p:cNvSpPr>
              <a:spLocks/>
            </p:cNvSpPr>
            <p:nvPr/>
          </p:nvSpPr>
          <p:spPr bwMode="auto">
            <a:xfrm>
              <a:off x="4212" y="272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2" name="Freeform 41"/>
            <p:cNvSpPr>
              <a:spLocks/>
            </p:cNvSpPr>
            <p:nvPr/>
          </p:nvSpPr>
          <p:spPr bwMode="auto">
            <a:xfrm>
              <a:off x="4116" y="272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3" name="Freeform 42"/>
            <p:cNvSpPr>
              <a:spLocks/>
            </p:cNvSpPr>
            <p:nvPr/>
          </p:nvSpPr>
          <p:spPr bwMode="auto">
            <a:xfrm rot="2750552">
              <a:off x="4296" y="2709"/>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4" name="Freeform 43"/>
            <p:cNvSpPr>
              <a:spLocks/>
            </p:cNvSpPr>
            <p:nvPr/>
          </p:nvSpPr>
          <p:spPr bwMode="auto">
            <a:xfrm>
              <a:off x="4296" y="2505"/>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5" name="Freeform 44"/>
            <p:cNvSpPr>
              <a:spLocks/>
            </p:cNvSpPr>
            <p:nvPr/>
          </p:nvSpPr>
          <p:spPr bwMode="auto">
            <a:xfrm>
              <a:off x="4284" y="2379"/>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6" name="Freeform 45"/>
            <p:cNvSpPr>
              <a:spLocks/>
            </p:cNvSpPr>
            <p:nvPr/>
          </p:nvSpPr>
          <p:spPr bwMode="auto">
            <a:xfrm rot="2750552">
              <a:off x="4152" y="2552"/>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grpSp>
          <p:nvGrpSpPr>
            <p:cNvPr id="15677" name="Group 46"/>
            <p:cNvGrpSpPr>
              <a:grpSpLocks/>
            </p:cNvGrpSpPr>
            <p:nvPr/>
          </p:nvGrpSpPr>
          <p:grpSpPr bwMode="auto">
            <a:xfrm>
              <a:off x="4123" y="2538"/>
              <a:ext cx="30" cy="221"/>
              <a:chOff x="3120" y="3306"/>
              <a:chExt cx="38" cy="277"/>
            </a:xfrm>
          </p:grpSpPr>
          <p:sp>
            <p:nvSpPr>
              <p:cNvPr id="15685" name="Line 47"/>
              <p:cNvSpPr>
                <a:spLocks noChangeShapeType="1"/>
              </p:cNvSpPr>
              <p:nvPr/>
            </p:nvSpPr>
            <p:spPr bwMode="auto">
              <a:xfrm>
                <a:off x="3120" y="3306"/>
                <a:ext cx="0" cy="271"/>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86" name="Line 48"/>
              <p:cNvSpPr>
                <a:spLocks noChangeShapeType="1"/>
              </p:cNvSpPr>
              <p:nvPr/>
            </p:nvSpPr>
            <p:spPr bwMode="auto">
              <a:xfrm rot="-9600000">
                <a:off x="3123" y="3583"/>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87" name="Line 49"/>
              <p:cNvSpPr>
                <a:spLocks noChangeShapeType="1"/>
              </p:cNvSpPr>
              <p:nvPr/>
            </p:nvSpPr>
            <p:spPr bwMode="auto">
              <a:xfrm rot="-9600000">
                <a:off x="3123" y="3448"/>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88" name="Line 50"/>
              <p:cNvSpPr>
                <a:spLocks noChangeShapeType="1"/>
              </p:cNvSpPr>
              <p:nvPr/>
            </p:nvSpPr>
            <p:spPr bwMode="auto">
              <a:xfrm rot="-9600000">
                <a:off x="3123" y="3312"/>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89" name="Line 51"/>
              <p:cNvSpPr>
                <a:spLocks noChangeShapeType="1"/>
              </p:cNvSpPr>
              <p:nvPr/>
            </p:nvSpPr>
            <p:spPr bwMode="auto">
              <a:xfrm rot="-9600000">
                <a:off x="3120" y="3356"/>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90" name="Line 52"/>
              <p:cNvSpPr>
                <a:spLocks noChangeShapeType="1"/>
              </p:cNvSpPr>
              <p:nvPr/>
            </p:nvSpPr>
            <p:spPr bwMode="auto">
              <a:xfrm rot="-9600000">
                <a:off x="3120" y="3404"/>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91" name="Line 53"/>
              <p:cNvSpPr>
                <a:spLocks noChangeShapeType="1"/>
              </p:cNvSpPr>
              <p:nvPr/>
            </p:nvSpPr>
            <p:spPr bwMode="auto">
              <a:xfrm rot="-9600000">
                <a:off x="3120" y="3491"/>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92" name="Line 54"/>
              <p:cNvSpPr>
                <a:spLocks noChangeShapeType="1"/>
              </p:cNvSpPr>
              <p:nvPr/>
            </p:nvSpPr>
            <p:spPr bwMode="auto">
              <a:xfrm rot="-9600000">
                <a:off x="3120" y="3539"/>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grpSp>
        <p:sp>
          <p:nvSpPr>
            <p:cNvPr id="15678" name="Freeform 55"/>
            <p:cNvSpPr>
              <a:spLocks/>
            </p:cNvSpPr>
            <p:nvPr/>
          </p:nvSpPr>
          <p:spPr bwMode="auto">
            <a:xfrm>
              <a:off x="4200" y="2516"/>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87842"/>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79" name="Freeform 56"/>
            <p:cNvSpPr>
              <a:spLocks/>
            </p:cNvSpPr>
            <p:nvPr/>
          </p:nvSpPr>
          <p:spPr bwMode="auto">
            <a:xfrm rot="2750552">
              <a:off x="4224" y="263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80" name="Freeform 57"/>
            <p:cNvSpPr>
              <a:spLocks/>
            </p:cNvSpPr>
            <p:nvPr/>
          </p:nvSpPr>
          <p:spPr bwMode="auto">
            <a:xfrm>
              <a:off x="4116" y="248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87842"/>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81" name="Freeform 58"/>
            <p:cNvSpPr>
              <a:spLocks/>
            </p:cNvSpPr>
            <p:nvPr/>
          </p:nvSpPr>
          <p:spPr bwMode="auto">
            <a:xfrm>
              <a:off x="4134" y="2367"/>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87842"/>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82" name="Freeform 59"/>
            <p:cNvSpPr>
              <a:spLocks/>
            </p:cNvSpPr>
            <p:nvPr/>
          </p:nvSpPr>
          <p:spPr bwMode="auto">
            <a:xfrm>
              <a:off x="4122" y="2433"/>
              <a:ext cx="72" cy="90"/>
            </a:xfrm>
            <a:custGeom>
              <a:avLst/>
              <a:gdLst>
                <a:gd name="T0" fmla="*/ 12 w 288"/>
                <a:gd name="T1" fmla="*/ 0 h 240"/>
                <a:gd name="T2" fmla="*/ 72 w 288"/>
                <a:gd name="T3" fmla="*/ 18 h 240"/>
                <a:gd name="T4" fmla="*/ 36 w 288"/>
                <a:gd name="T5" fmla="*/ 90 h 240"/>
                <a:gd name="T6" fmla="*/ 0 w 288"/>
                <a:gd name="T7" fmla="*/ 54 h 240"/>
                <a:gd name="T8" fmla="*/ 12 w 288"/>
                <a:gd name="T9" fmla="*/ 0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48" y="0"/>
                  </a:moveTo>
                  <a:lnTo>
                    <a:pt x="288" y="48"/>
                  </a:lnTo>
                  <a:lnTo>
                    <a:pt x="144" y="240"/>
                  </a:lnTo>
                  <a:lnTo>
                    <a:pt x="0" y="144"/>
                  </a:lnTo>
                  <a:lnTo>
                    <a:pt x="48" y="0"/>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83" name="Freeform 60"/>
            <p:cNvSpPr>
              <a:spLocks/>
            </p:cNvSpPr>
            <p:nvPr/>
          </p:nvSpPr>
          <p:spPr bwMode="auto">
            <a:xfrm>
              <a:off x="4188" y="2414"/>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7097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684" name="Arc 61"/>
            <p:cNvSpPr>
              <a:spLocks/>
            </p:cNvSpPr>
            <p:nvPr/>
          </p:nvSpPr>
          <p:spPr bwMode="auto">
            <a:xfrm flipH="1">
              <a:off x="4080" y="2403"/>
              <a:ext cx="334" cy="100"/>
            </a:xfrm>
            <a:custGeom>
              <a:avLst/>
              <a:gdLst>
                <a:gd name="T0" fmla="*/ 2 w 43200"/>
                <a:gd name="T1" fmla="*/ 0 h 35590"/>
                <a:gd name="T2" fmla="*/ 0 w 43200"/>
                <a:gd name="T3" fmla="*/ 0 h 35590"/>
                <a:gd name="T4" fmla="*/ 1 w 43200"/>
                <a:gd name="T5" fmla="*/ 0 h 35590"/>
                <a:gd name="T6" fmla="*/ 0 60000 65536"/>
                <a:gd name="T7" fmla="*/ 0 60000 65536"/>
                <a:gd name="T8" fmla="*/ 0 60000 65536"/>
                <a:gd name="T9" fmla="*/ 0 w 43200"/>
                <a:gd name="T10" fmla="*/ 0 h 35590"/>
                <a:gd name="T11" fmla="*/ 43200 w 43200"/>
                <a:gd name="T12" fmla="*/ 35590 h 35590"/>
              </a:gdLst>
              <a:ahLst/>
              <a:cxnLst>
                <a:cxn ang="T6">
                  <a:pos x="T0" y="T1"/>
                </a:cxn>
                <a:cxn ang="T7">
                  <a:pos x="T2" y="T3"/>
                </a:cxn>
                <a:cxn ang="T8">
                  <a:pos x="T4" y="T5"/>
                </a:cxn>
              </a:cxnLst>
              <a:rect l="T9" t="T10" r="T11" b="T12"/>
              <a:pathLst>
                <a:path w="43200" h="35590" fill="none" extrusionOk="0">
                  <a:moveTo>
                    <a:pt x="38057" y="-1"/>
                  </a:moveTo>
                  <a:cubicBezTo>
                    <a:pt x="41377" y="3905"/>
                    <a:pt x="43200" y="8864"/>
                    <a:pt x="43200" y="13990"/>
                  </a:cubicBezTo>
                  <a:cubicBezTo>
                    <a:pt x="43200" y="25919"/>
                    <a:pt x="33529" y="35590"/>
                    <a:pt x="21600" y="35590"/>
                  </a:cubicBezTo>
                  <a:cubicBezTo>
                    <a:pt x="9670" y="35590"/>
                    <a:pt x="0" y="25919"/>
                    <a:pt x="0" y="13990"/>
                  </a:cubicBezTo>
                  <a:cubicBezTo>
                    <a:pt x="-1" y="9607"/>
                    <a:pt x="1333" y="5328"/>
                    <a:pt x="3822" y="1721"/>
                  </a:cubicBezTo>
                </a:path>
                <a:path w="43200" h="35590" stroke="0" extrusionOk="0">
                  <a:moveTo>
                    <a:pt x="38057" y="-1"/>
                  </a:moveTo>
                  <a:cubicBezTo>
                    <a:pt x="41377" y="3905"/>
                    <a:pt x="43200" y="8864"/>
                    <a:pt x="43200" y="13990"/>
                  </a:cubicBezTo>
                  <a:cubicBezTo>
                    <a:pt x="43200" y="25919"/>
                    <a:pt x="33529" y="35590"/>
                    <a:pt x="21600" y="35590"/>
                  </a:cubicBezTo>
                  <a:cubicBezTo>
                    <a:pt x="9670" y="35590"/>
                    <a:pt x="0" y="25919"/>
                    <a:pt x="0" y="13990"/>
                  </a:cubicBezTo>
                  <a:cubicBezTo>
                    <a:pt x="-1" y="9607"/>
                    <a:pt x="1333" y="5328"/>
                    <a:pt x="3822" y="1721"/>
                  </a:cubicBezTo>
                  <a:lnTo>
                    <a:pt x="21600" y="13990"/>
                  </a:lnTo>
                  <a:close/>
                </a:path>
              </a:pathLst>
            </a:custGeom>
            <a:no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grpSp>
      <p:grpSp>
        <p:nvGrpSpPr>
          <p:cNvPr id="15365" name="Group 62"/>
          <p:cNvGrpSpPr>
            <a:grpSpLocks/>
          </p:cNvGrpSpPr>
          <p:nvPr/>
        </p:nvGrpSpPr>
        <p:grpSpPr bwMode="auto">
          <a:xfrm>
            <a:off x="1217613" y="838200"/>
            <a:ext cx="165100" cy="3338513"/>
            <a:chOff x="708" y="528"/>
            <a:chExt cx="96" cy="2103"/>
          </a:xfrm>
        </p:grpSpPr>
        <p:sp>
          <p:nvSpPr>
            <p:cNvPr id="101439" name="AutoShape 63"/>
            <p:cNvSpPr>
              <a:spLocks noChangeArrowheads="1"/>
            </p:cNvSpPr>
            <p:nvPr/>
          </p:nvSpPr>
          <p:spPr bwMode="auto">
            <a:xfrm>
              <a:off x="708" y="528"/>
              <a:ext cx="96" cy="1824"/>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solidFill>
                <a:srgbClr val="4D4D4D"/>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440" name="Freeform 64"/>
            <p:cNvSpPr>
              <a:spLocks/>
            </p:cNvSpPr>
            <p:nvPr/>
          </p:nvSpPr>
          <p:spPr bwMode="auto">
            <a:xfrm>
              <a:off x="708" y="2304"/>
              <a:ext cx="96" cy="327"/>
            </a:xfrm>
            <a:custGeom>
              <a:avLst/>
              <a:gdLst/>
              <a:ahLst/>
              <a:cxnLst>
                <a:cxn ang="0">
                  <a:pos x="0" y="0"/>
                </a:cxn>
                <a:cxn ang="0">
                  <a:pos x="27" y="198"/>
                </a:cxn>
                <a:cxn ang="0">
                  <a:pos x="36" y="327"/>
                </a:cxn>
                <a:cxn ang="0">
                  <a:pos x="63" y="327"/>
                </a:cxn>
                <a:cxn ang="0">
                  <a:pos x="69" y="198"/>
                </a:cxn>
                <a:cxn ang="0">
                  <a:pos x="96" y="6"/>
                </a:cxn>
              </a:cxnLst>
              <a:rect l="0" t="0" r="r" b="b"/>
              <a:pathLst>
                <a:path w="96" h="327">
                  <a:moveTo>
                    <a:pt x="0" y="0"/>
                  </a:moveTo>
                  <a:lnTo>
                    <a:pt x="27" y="198"/>
                  </a:lnTo>
                  <a:lnTo>
                    <a:pt x="36" y="327"/>
                  </a:lnTo>
                  <a:lnTo>
                    <a:pt x="63" y="327"/>
                  </a:lnTo>
                  <a:lnTo>
                    <a:pt x="69" y="198"/>
                  </a:lnTo>
                  <a:lnTo>
                    <a:pt x="96" y="6"/>
                  </a:lnTo>
                </a:path>
              </a:pathLst>
            </a:custGeom>
            <a:gradFill rotWithShape="1">
              <a:gsLst>
                <a:gs pos="0">
                  <a:schemeClr val="bg1">
                    <a:gamma/>
                    <a:shade val="46275"/>
                    <a:invGamma/>
                  </a:schemeClr>
                </a:gs>
                <a:gs pos="50000">
                  <a:schemeClr val="bg1"/>
                </a:gs>
                <a:gs pos="100000">
                  <a:schemeClr val="bg1">
                    <a:gamma/>
                    <a:shade val="46275"/>
                    <a:invGamma/>
                  </a:schemeClr>
                </a:gs>
              </a:gsLst>
              <a:lin ang="0" scaled="1"/>
            </a:gradFill>
            <a:ln w="3175" cmpd="sng">
              <a:solidFill>
                <a:srgbClr val="4D4D4D"/>
              </a:solidFill>
              <a:round/>
              <a:headEnd/>
              <a:tailEnd/>
            </a:ln>
            <a:effectLst/>
          </p:spPr>
          <p:txBody>
            <a:bodyPr/>
            <a:lstStyle/>
            <a:p>
              <a:pPr>
                <a:defRPr/>
              </a:pPr>
              <a:endParaRPr lang="vi-VN">
                <a:latin typeface="Times New Roman" pitchFamily="18" charset="0"/>
                <a:cs typeface="Times New Roman" pitchFamily="18" charset="0"/>
              </a:endParaRPr>
            </a:p>
          </p:txBody>
        </p:sp>
        <p:sp>
          <p:nvSpPr>
            <p:cNvPr id="15650" name="Line 65"/>
            <p:cNvSpPr>
              <a:spLocks noChangeShapeType="1"/>
            </p:cNvSpPr>
            <p:nvPr/>
          </p:nvSpPr>
          <p:spPr bwMode="auto">
            <a:xfrm>
              <a:off x="756" y="1752"/>
              <a:ext cx="0" cy="749"/>
            </a:xfrm>
            <a:prstGeom prst="line">
              <a:avLst/>
            </a:prstGeom>
            <a:noFill/>
            <a:ln w="28575">
              <a:solidFill>
                <a:srgbClr val="CC0000"/>
              </a:solidFill>
              <a:round/>
              <a:headEnd/>
              <a:tailEnd/>
            </a:ln>
          </p:spPr>
          <p:txBody>
            <a:bodyPr/>
            <a:lstStyle/>
            <a:p>
              <a:endParaRPr lang="vi-VN">
                <a:latin typeface="Times New Roman" pitchFamily="18" charset="0"/>
                <a:cs typeface="Times New Roman" pitchFamily="18" charset="0"/>
              </a:endParaRPr>
            </a:p>
          </p:txBody>
        </p:sp>
        <p:sp>
          <p:nvSpPr>
            <p:cNvPr id="15651" name="Line 66"/>
            <p:cNvSpPr>
              <a:spLocks noChangeShapeType="1"/>
            </p:cNvSpPr>
            <p:nvPr/>
          </p:nvSpPr>
          <p:spPr bwMode="auto">
            <a:xfrm>
              <a:off x="756" y="696"/>
              <a:ext cx="0" cy="1056"/>
            </a:xfrm>
            <a:prstGeom prst="line">
              <a:avLst/>
            </a:prstGeom>
            <a:noFill/>
            <a:ln w="28575">
              <a:solidFill>
                <a:srgbClr val="66CCFF"/>
              </a:solidFill>
              <a:round/>
              <a:headEnd/>
              <a:tailEnd/>
            </a:ln>
          </p:spPr>
          <p:txBody>
            <a:bodyPr/>
            <a:lstStyle/>
            <a:p>
              <a:endParaRPr lang="vi-VN">
                <a:latin typeface="Times New Roman" pitchFamily="18" charset="0"/>
                <a:cs typeface="Times New Roman" pitchFamily="18" charset="0"/>
              </a:endParaRPr>
            </a:p>
          </p:txBody>
        </p:sp>
        <p:sp>
          <p:nvSpPr>
            <p:cNvPr id="15652" name="Freeform 67"/>
            <p:cNvSpPr>
              <a:spLocks/>
            </p:cNvSpPr>
            <p:nvPr/>
          </p:nvSpPr>
          <p:spPr bwMode="auto">
            <a:xfrm>
              <a:off x="735" y="2502"/>
              <a:ext cx="42" cy="129"/>
            </a:xfrm>
            <a:custGeom>
              <a:avLst/>
              <a:gdLst>
                <a:gd name="T0" fmla="*/ 0 w 42"/>
                <a:gd name="T1" fmla="*/ 0 h 129"/>
                <a:gd name="T2" fmla="*/ 9 w 42"/>
                <a:gd name="T3" fmla="*/ 129 h 129"/>
                <a:gd name="T4" fmla="*/ 36 w 42"/>
                <a:gd name="T5" fmla="*/ 129 h 129"/>
                <a:gd name="T6" fmla="*/ 42 w 42"/>
                <a:gd name="T7" fmla="*/ 0 h 129"/>
                <a:gd name="T8" fmla="*/ 0 60000 65536"/>
                <a:gd name="T9" fmla="*/ 0 60000 65536"/>
                <a:gd name="T10" fmla="*/ 0 60000 65536"/>
                <a:gd name="T11" fmla="*/ 0 60000 65536"/>
                <a:gd name="T12" fmla="*/ 0 w 42"/>
                <a:gd name="T13" fmla="*/ 0 h 129"/>
                <a:gd name="T14" fmla="*/ 42 w 42"/>
                <a:gd name="T15" fmla="*/ 129 h 129"/>
              </a:gdLst>
              <a:ahLst/>
              <a:cxnLst>
                <a:cxn ang="T8">
                  <a:pos x="T0" y="T1"/>
                </a:cxn>
                <a:cxn ang="T9">
                  <a:pos x="T2" y="T3"/>
                </a:cxn>
                <a:cxn ang="T10">
                  <a:pos x="T4" y="T5"/>
                </a:cxn>
                <a:cxn ang="T11">
                  <a:pos x="T6" y="T7"/>
                </a:cxn>
              </a:cxnLst>
              <a:rect l="T12" t="T13" r="T14" b="T15"/>
              <a:pathLst>
                <a:path w="42" h="129">
                  <a:moveTo>
                    <a:pt x="0" y="0"/>
                  </a:moveTo>
                  <a:lnTo>
                    <a:pt x="9" y="129"/>
                  </a:lnTo>
                  <a:lnTo>
                    <a:pt x="36" y="129"/>
                  </a:lnTo>
                  <a:lnTo>
                    <a:pt x="42" y="0"/>
                  </a:lnTo>
                </a:path>
              </a:pathLst>
            </a:custGeom>
            <a:solidFill>
              <a:srgbClr val="CC0000"/>
            </a:solidFill>
            <a:ln w="3175">
              <a:noFill/>
              <a:round/>
              <a:headEnd/>
              <a:tailEnd/>
            </a:ln>
          </p:spPr>
          <p:txBody>
            <a:bodyPr/>
            <a:lstStyle/>
            <a:p>
              <a:endParaRPr lang="vi-VN">
                <a:latin typeface="Times New Roman" pitchFamily="18" charset="0"/>
                <a:cs typeface="Times New Roman" pitchFamily="18" charset="0"/>
              </a:endParaRPr>
            </a:p>
          </p:txBody>
        </p:sp>
      </p:grpSp>
      <p:grpSp>
        <p:nvGrpSpPr>
          <p:cNvPr id="6" name="Group 68"/>
          <p:cNvGrpSpPr>
            <a:grpSpLocks/>
          </p:cNvGrpSpPr>
          <p:nvPr/>
        </p:nvGrpSpPr>
        <p:grpSpPr bwMode="auto">
          <a:xfrm>
            <a:off x="4727575" y="4933950"/>
            <a:ext cx="811213" cy="1314450"/>
            <a:chOff x="4236" y="2913"/>
            <a:chExt cx="472" cy="828"/>
          </a:xfrm>
        </p:grpSpPr>
        <p:sp>
          <p:nvSpPr>
            <p:cNvPr id="15627" name="Oval 69"/>
            <p:cNvSpPr>
              <a:spLocks noChangeArrowheads="1"/>
            </p:cNvSpPr>
            <p:nvPr/>
          </p:nvSpPr>
          <p:spPr bwMode="auto">
            <a:xfrm>
              <a:off x="4241" y="3393"/>
              <a:ext cx="462" cy="346"/>
            </a:xfrm>
            <a:prstGeom prst="ellipse">
              <a:avLst/>
            </a:prstGeom>
            <a:gradFill rotWithShape="1">
              <a:gsLst>
                <a:gs pos="0">
                  <a:schemeClr val="bg1"/>
                </a:gs>
                <a:gs pos="100000">
                  <a:srgbClr val="66CCFF"/>
                </a:gs>
              </a:gsLst>
              <a:path path="shape">
                <a:fillToRect l="50000" t="50000" r="50000" b="50000"/>
              </a:path>
            </a:gradFill>
            <a:ln w="9525">
              <a:solidFill>
                <a:srgbClr val="3366FF"/>
              </a:solidFill>
              <a:round/>
              <a:headEnd/>
              <a:tailEnd/>
            </a:ln>
          </p:spPr>
          <p:txBody>
            <a:bodyPr wrap="none" anchor="ctr"/>
            <a:lstStyle/>
            <a:p>
              <a:endParaRPr lang="vi-VN">
                <a:latin typeface="Times New Roman" pitchFamily="18" charset="0"/>
                <a:cs typeface="Times New Roman" pitchFamily="18" charset="0"/>
              </a:endParaRPr>
            </a:p>
          </p:txBody>
        </p:sp>
        <p:sp>
          <p:nvSpPr>
            <p:cNvPr id="15628" name="AutoShape 70"/>
            <p:cNvSpPr>
              <a:spLocks noChangeArrowheads="1"/>
            </p:cNvSpPr>
            <p:nvPr/>
          </p:nvSpPr>
          <p:spPr bwMode="auto">
            <a:xfrm>
              <a:off x="4405" y="3281"/>
              <a:ext cx="127" cy="144"/>
            </a:xfrm>
            <a:prstGeom prst="can">
              <a:avLst>
                <a:gd name="adj" fmla="val 47244"/>
              </a:avLst>
            </a:prstGeom>
            <a:gradFill rotWithShape="1">
              <a:gsLst>
                <a:gs pos="0">
                  <a:srgbClr val="66CCFF"/>
                </a:gs>
                <a:gs pos="50000">
                  <a:srgbClr val="FFFFFF"/>
                </a:gs>
                <a:gs pos="100000">
                  <a:srgbClr val="66CCFF"/>
                </a:gs>
              </a:gsLst>
              <a:lin ang="0" scaled="1"/>
            </a:gra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5629" name="Oval 71"/>
            <p:cNvSpPr>
              <a:spLocks noChangeArrowheads="1"/>
            </p:cNvSpPr>
            <p:nvPr/>
          </p:nvSpPr>
          <p:spPr bwMode="auto">
            <a:xfrm>
              <a:off x="4328" y="3616"/>
              <a:ext cx="298" cy="123"/>
            </a:xfrm>
            <a:prstGeom prst="ellipse">
              <a:avLst/>
            </a:prstGeom>
            <a:solidFill>
              <a:srgbClr val="3399FF">
                <a:alpha val="45097"/>
              </a:srgbClr>
            </a:solid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5630" name="Oval 72"/>
            <p:cNvSpPr>
              <a:spLocks noChangeArrowheads="1"/>
            </p:cNvSpPr>
            <p:nvPr/>
          </p:nvSpPr>
          <p:spPr bwMode="auto">
            <a:xfrm>
              <a:off x="4241" y="3470"/>
              <a:ext cx="462" cy="174"/>
            </a:xfrm>
            <a:prstGeom prst="ellipse">
              <a:avLst/>
            </a:prstGeom>
            <a:solidFill>
              <a:srgbClr val="FFCC00">
                <a:alpha val="30196"/>
              </a:srgbClr>
            </a:solid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5631" name="Freeform 73"/>
            <p:cNvSpPr>
              <a:spLocks/>
            </p:cNvSpPr>
            <p:nvPr/>
          </p:nvSpPr>
          <p:spPr bwMode="auto">
            <a:xfrm flipH="1">
              <a:off x="4532" y="3344"/>
              <a:ext cx="47" cy="92"/>
            </a:xfrm>
            <a:custGeom>
              <a:avLst/>
              <a:gdLst>
                <a:gd name="T0" fmla="*/ 47 w 48"/>
                <a:gd name="T1" fmla="*/ 0 h 144"/>
                <a:gd name="T2" fmla="*/ 47 w 48"/>
                <a:gd name="T3" fmla="*/ 61 h 144"/>
                <a:gd name="T4" fmla="*/ 0 w 48"/>
                <a:gd name="T5" fmla="*/ 92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48" y="0"/>
                  </a:moveTo>
                  <a:cubicBezTo>
                    <a:pt x="48" y="48"/>
                    <a:pt x="48" y="96"/>
                    <a:pt x="48" y="96"/>
                  </a:cubicBezTo>
                  <a:cubicBezTo>
                    <a:pt x="40" y="120"/>
                    <a:pt x="48" y="138"/>
                    <a:pt x="0" y="144"/>
                  </a:cubicBezTo>
                </a:path>
              </a:pathLst>
            </a:custGeom>
            <a:noFill/>
            <a:ln w="9525">
              <a:solidFill>
                <a:srgbClr val="3366FF"/>
              </a:solidFill>
              <a:round/>
              <a:headEnd/>
              <a:tailEnd/>
            </a:ln>
          </p:spPr>
          <p:txBody>
            <a:bodyPr/>
            <a:lstStyle/>
            <a:p>
              <a:endParaRPr lang="vi-VN">
                <a:latin typeface="Times New Roman" pitchFamily="18" charset="0"/>
                <a:cs typeface="Times New Roman" pitchFamily="18" charset="0"/>
              </a:endParaRPr>
            </a:p>
          </p:txBody>
        </p:sp>
        <p:sp>
          <p:nvSpPr>
            <p:cNvPr id="15632" name="Freeform 74"/>
            <p:cNvSpPr>
              <a:spLocks/>
            </p:cNvSpPr>
            <p:nvPr/>
          </p:nvSpPr>
          <p:spPr bwMode="auto">
            <a:xfrm>
              <a:off x="4356" y="3345"/>
              <a:ext cx="47" cy="92"/>
            </a:xfrm>
            <a:custGeom>
              <a:avLst/>
              <a:gdLst>
                <a:gd name="T0" fmla="*/ 47 w 48"/>
                <a:gd name="T1" fmla="*/ 0 h 144"/>
                <a:gd name="T2" fmla="*/ 47 w 48"/>
                <a:gd name="T3" fmla="*/ 61 h 144"/>
                <a:gd name="T4" fmla="*/ 0 w 48"/>
                <a:gd name="T5" fmla="*/ 92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48" y="0"/>
                  </a:moveTo>
                  <a:cubicBezTo>
                    <a:pt x="48" y="48"/>
                    <a:pt x="48" y="96"/>
                    <a:pt x="48" y="96"/>
                  </a:cubicBezTo>
                  <a:cubicBezTo>
                    <a:pt x="40" y="120"/>
                    <a:pt x="48" y="138"/>
                    <a:pt x="0" y="144"/>
                  </a:cubicBezTo>
                </a:path>
              </a:pathLst>
            </a:custGeom>
            <a:noFill/>
            <a:ln w="9525">
              <a:solidFill>
                <a:srgbClr val="3366FF"/>
              </a:solidFill>
              <a:round/>
              <a:headEnd/>
              <a:tailEnd/>
            </a:ln>
          </p:spPr>
          <p:txBody>
            <a:bodyPr/>
            <a:lstStyle/>
            <a:p>
              <a:endParaRPr lang="vi-VN">
                <a:latin typeface="Times New Roman" pitchFamily="18" charset="0"/>
                <a:cs typeface="Times New Roman" pitchFamily="18" charset="0"/>
              </a:endParaRPr>
            </a:p>
          </p:txBody>
        </p:sp>
        <p:sp>
          <p:nvSpPr>
            <p:cNvPr id="15633" name="AutoShape 75"/>
            <p:cNvSpPr>
              <a:spLocks noChangeArrowheads="1"/>
            </p:cNvSpPr>
            <p:nvPr/>
          </p:nvSpPr>
          <p:spPr bwMode="auto">
            <a:xfrm rot="16200000" flipV="1">
              <a:off x="4376" y="3409"/>
              <a:ext cx="192" cy="472"/>
            </a:xfrm>
            <a:prstGeom prst="moon">
              <a:avLst>
                <a:gd name="adj" fmla="val 50833"/>
              </a:avLst>
            </a:prstGeom>
            <a:solidFill>
              <a:srgbClr val="FFCC00">
                <a:alpha val="30196"/>
              </a:srgbClr>
            </a:solidFill>
            <a:ln w="9525">
              <a:noFill/>
              <a:miter lim="800000"/>
              <a:headEnd/>
              <a:tailEnd/>
            </a:ln>
          </p:spPr>
          <p:txBody>
            <a:bodyPr wrap="none" anchor="ctr"/>
            <a:lstStyle/>
            <a:p>
              <a:endParaRPr lang="vi-VN">
                <a:latin typeface="Times New Roman" pitchFamily="18" charset="0"/>
                <a:cs typeface="Times New Roman" pitchFamily="18" charset="0"/>
              </a:endParaRPr>
            </a:p>
          </p:txBody>
        </p:sp>
        <p:sp>
          <p:nvSpPr>
            <p:cNvPr id="15634" name="Freeform 76"/>
            <p:cNvSpPr>
              <a:spLocks/>
            </p:cNvSpPr>
            <p:nvPr/>
          </p:nvSpPr>
          <p:spPr bwMode="auto">
            <a:xfrm>
              <a:off x="4371" y="3357"/>
              <a:ext cx="231" cy="370"/>
            </a:xfrm>
            <a:custGeom>
              <a:avLst/>
              <a:gdLst>
                <a:gd name="T0" fmla="*/ 91 w 288"/>
                <a:gd name="T1" fmla="*/ 0 h 462"/>
                <a:gd name="T2" fmla="*/ 101 w 288"/>
                <a:gd name="T3" fmla="*/ 77 h 462"/>
                <a:gd name="T4" fmla="*/ 120 w 288"/>
                <a:gd name="T5" fmla="*/ 163 h 462"/>
                <a:gd name="T6" fmla="*/ 221 w 288"/>
                <a:gd name="T7" fmla="*/ 284 h 462"/>
                <a:gd name="T8" fmla="*/ 87 w 288"/>
                <a:gd name="T9" fmla="*/ 351 h 462"/>
                <a:gd name="T10" fmla="*/ 14 w 288"/>
                <a:gd name="T11" fmla="*/ 298 h 462"/>
                <a:gd name="T12" fmla="*/ 0 60000 65536"/>
                <a:gd name="T13" fmla="*/ 0 60000 65536"/>
                <a:gd name="T14" fmla="*/ 0 60000 65536"/>
                <a:gd name="T15" fmla="*/ 0 60000 65536"/>
                <a:gd name="T16" fmla="*/ 0 60000 65536"/>
                <a:gd name="T17" fmla="*/ 0 60000 65536"/>
                <a:gd name="T18" fmla="*/ 0 w 288"/>
                <a:gd name="T19" fmla="*/ 0 h 462"/>
                <a:gd name="T20" fmla="*/ 288 w 288"/>
                <a:gd name="T21" fmla="*/ 462 h 462"/>
              </a:gdLst>
              <a:ahLst/>
              <a:cxnLst>
                <a:cxn ang="T12">
                  <a:pos x="T0" y="T1"/>
                </a:cxn>
                <a:cxn ang="T13">
                  <a:pos x="T2" y="T3"/>
                </a:cxn>
                <a:cxn ang="T14">
                  <a:pos x="T4" y="T5"/>
                </a:cxn>
                <a:cxn ang="T15">
                  <a:pos x="T6" y="T7"/>
                </a:cxn>
                <a:cxn ang="T16">
                  <a:pos x="T8" y="T9"/>
                </a:cxn>
                <a:cxn ang="T17">
                  <a:pos x="T10" y="T11"/>
                </a:cxn>
              </a:cxnLst>
              <a:rect l="T18" t="T19" r="T20" b="T21"/>
              <a:pathLst>
                <a:path w="288" h="462">
                  <a:moveTo>
                    <a:pt x="114" y="0"/>
                  </a:moveTo>
                  <a:cubicBezTo>
                    <a:pt x="116" y="16"/>
                    <a:pt x="120" y="62"/>
                    <a:pt x="126" y="96"/>
                  </a:cubicBezTo>
                  <a:cubicBezTo>
                    <a:pt x="132" y="130"/>
                    <a:pt x="125" y="161"/>
                    <a:pt x="150" y="204"/>
                  </a:cubicBezTo>
                  <a:cubicBezTo>
                    <a:pt x="210" y="294"/>
                    <a:pt x="264" y="252"/>
                    <a:pt x="276" y="354"/>
                  </a:cubicBezTo>
                  <a:cubicBezTo>
                    <a:pt x="288" y="456"/>
                    <a:pt x="152" y="439"/>
                    <a:pt x="108" y="438"/>
                  </a:cubicBezTo>
                  <a:cubicBezTo>
                    <a:pt x="0" y="462"/>
                    <a:pt x="37" y="386"/>
                    <a:pt x="18" y="372"/>
                  </a:cubicBezTo>
                </a:path>
              </a:pathLst>
            </a:custGeom>
            <a:noFill/>
            <a:ln w="28575">
              <a:solidFill>
                <a:schemeClr val="bg2">
                  <a:alpha val="30196"/>
                </a:schemeClr>
              </a:solidFill>
              <a:round/>
              <a:headEnd/>
              <a:tailEnd/>
            </a:ln>
          </p:spPr>
          <p:txBody>
            <a:bodyPr/>
            <a:lstStyle/>
            <a:p>
              <a:endParaRPr lang="vi-VN">
                <a:latin typeface="Times New Roman" pitchFamily="18" charset="0"/>
                <a:cs typeface="Times New Roman" pitchFamily="18" charset="0"/>
              </a:endParaRPr>
            </a:p>
          </p:txBody>
        </p:sp>
        <p:sp>
          <p:nvSpPr>
            <p:cNvPr id="101453" name="Arc 77"/>
            <p:cNvSpPr>
              <a:spLocks/>
            </p:cNvSpPr>
            <p:nvPr/>
          </p:nvSpPr>
          <p:spPr bwMode="auto">
            <a:xfrm flipV="1">
              <a:off x="4378" y="3309"/>
              <a:ext cx="184" cy="50"/>
            </a:xfrm>
            <a:custGeom>
              <a:avLst/>
              <a:gdLst>
                <a:gd name="G0" fmla="+- 21600 0 0"/>
                <a:gd name="G1" fmla="+- 21600 0 0"/>
                <a:gd name="G2" fmla="+- 21600 0 0"/>
                <a:gd name="T0" fmla="*/ 97 w 43200"/>
                <a:gd name="T1" fmla="*/ 23644 h 23644"/>
                <a:gd name="T2" fmla="*/ 43152 w 43200"/>
                <a:gd name="T3" fmla="*/ 23045 h 23644"/>
                <a:gd name="T4" fmla="*/ 21600 w 43200"/>
                <a:gd name="T5" fmla="*/ 21600 h 23644"/>
              </a:gdLst>
              <a:ahLst/>
              <a:cxnLst>
                <a:cxn ang="0">
                  <a:pos x="T0" y="T1"/>
                </a:cxn>
                <a:cxn ang="0">
                  <a:pos x="T2" y="T3"/>
                </a:cxn>
                <a:cxn ang="0">
                  <a:pos x="T4" y="T5"/>
                </a:cxn>
              </a:cxnLst>
              <a:rect l="0" t="0" r="r" b="b"/>
              <a:pathLst>
                <a:path w="43200" h="23644" fill="none"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path>
                <a:path w="43200" h="23644" stroke="0"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lnTo>
                    <a:pt x="21600" y="21600"/>
                  </a:lnTo>
                  <a:close/>
                </a:path>
              </a:pathLst>
            </a:cu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0066FF"/>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636" name="Arc 78"/>
            <p:cNvSpPr>
              <a:spLocks/>
            </p:cNvSpPr>
            <p:nvPr/>
          </p:nvSpPr>
          <p:spPr bwMode="auto">
            <a:xfrm flipV="1">
              <a:off x="4380" y="3288"/>
              <a:ext cx="184" cy="50"/>
            </a:xfrm>
            <a:custGeom>
              <a:avLst/>
              <a:gdLst>
                <a:gd name="T0" fmla="*/ 0 w 43200"/>
                <a:gd name="T1" fmla="*/ 0 h 23644"/>
                <a:gd name="T2" fmla="*/ 1 w 43200"/>
                <a:gd name="T3" fmla="*/ 0 h 23644"/>
                <a:gd name="T4" fmla="*/ 0 w 43200"/>
                <a:gd name="T5" fmla="*/ 0 h 23644"/>
                <a:gd name="T6" fmla="*/ 0 60000 65536"/>
                <a:gd name="T7" fmla="*/ 0 60000 65536"/>
                <a:gd name="T8" fmla="*/ 0 60000 65536"/>
                <a:gd name="T9" fmla="*/ 0 w 43200"/>
                <a:gd name="T10" fmla="*/ 0 h 23644"/>
                <a:gd name="T11" fmla="*/ 43200 w 43200"/>
                <a:gd name="T12" fmla="*/ 23644 h 23644"/>
              </a:gdLst>
              <a:ahLst/>
              <a:cxnLst>
                <a:cxn ang="T6">
                  <a:pos x="T0" y="T1"/>
                </a:cxn>
                <a:cxn ang="T7">
                  <a:pos x="T2" y="T3"/>
                </a:cxn>
                <a:cxn ang="T8">
                  <a:pos x="T4" y="T5"/>
                </a:cxn>
              </a:cxnLst>
              <a:rect l="T9" t="T10" r="T11" b="T12"/>
              <a:pathLst>
                <a:path w="43200" h="23644" fill="none"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path>
                <a:path w="43200" h="23644" stroke="0"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lnTo>
                    <a:pt x="21600" y="21600"/>
                  </a:lnTo>
                  <a:close/>
                </a:path>
              </a:pathLst>
            </a:custGeom>
            <a:solidFill>
              <a:schemeClr val="bg1"/>
            </a:soli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5637" name="Oval 79"/>
            <p:cNvSpPr>
              <a:spLocks noChangeArrowheads="1"/>
            </p:cNvSpPr>
            <p:nvPr/>
          </p:nvSpPr>
          <p:spPr bwMode="auto">
            <a:xfrm>
              <a:off x="4394" y="3258"/>
              <a:ext cx="149" cy="72"/>
            </a:xfrm>
            <a:prstGeom prst="ellipse">
              <a:avLst/>
            </a:prstGeom>
            <a:solidFill>
              <a:schemeClr val="bg1"/>
            </a:soli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5638" name="Arc 80"/>
            <p:cNvSpPr>
              <a:spLocks/>
            </p:cNvSpPr>
            <p:nvPr/>
          </p:nvSpPr>
          <p:spPr bwMode="auto">
            <a:xfrm flipV="1">
              <a:off x="4379" y="3250"/>
              <a:ext cx="184" cy="92"/>
            </a:xfrm>
            <a:custGeom>
              <a:avLst/>
              <a:gdLst>
                <a:gd name="T0" fmla="*/ 0 w 43200"/>
                <a:gd name="T1" fmla="*/ 0 h 42883"/>
                <a:gd name="T2" fmla="*/ 0 w 43200"/>
                <a:gd name="T3" fmla="*/ 0 h 42883"/>
                <a:gd name="T4" fmla="*/ 0 w 43200"/>
                <a:gd name="T5" fmla="*/ 0 h 42883"/>
                <a:gd name="T6" fmla="*/ 0 60000 65536"/>
                <a:gd name="T7" fmla="*/ 0 60000 65536"/>
                <a:gd name="T8" fmla="*/ 0 60000 65536"/>
                <a:gd name="T9" fmla="*/ 0 w 43200"/>
                <a:gd name="T10" fmla="*/ 0 h 42883"/>
                <a:gd name="T11" fmla="*/ 43200 w 43200"/>
                <a:gd name="T12" fmla="*/ 42883 h 42883"/>
              </a:gdLst>
              <a:ahLst/>
              <a:cxnLst>
                <a:cxn ang="T6">
                  <a:pos x="T0" y="T1"/>
                </a:cxn>
                <a:cxn ang="T7">
                  <a:pos x="T2" y="T3"/>
                </a:cxn>
                <a:cxn ang="T8">
                  <a:pos x="T4" y="T5"/>
                </a:cxn>
              </a:cxnLst>
              <a:rect l="T9" t="T10" r="T11" b="T12"/>
              <a:pathLst>
                <a:path w="43200" h="42883" fill="none" extrusionOk="0">
                  <a:moveTo>
                    <a:pt x="17618" y="42829"/>
                  </a:moveTo>
                  <a:cubicBezTo>
                    <a:pt x="7402" y="40913"/>
                    <a:pt x="0" y="31993"/>
                    <a:pt x="0" y="21600"/>
                  </a:cubicBezTo>
                  <a:cubicBezTo>
                    <a:pt x="0" y="9670"/>
                    <a:pt x="9670" y="0"/>
                    <a:pt x="21600" y="0"/>
                  </a:cubicBezTo>
                  <a:cubicBezTo>
                    <a:pt x="33529" y="0"/>
                    <a:pt x="43200" y="9670"/>
                    <a:pt x="43200" y="21600"/>
                  </a:cubicBezTo>
                  <a:cubicBezTo>
                    <a:pt x="43200" y="32107"/>
                    <a:pt x="35638" y="41090"/>
                    <a:pt x="25285" y="42883"/>
                  </a:cubicBezTo>
                </a:path>
                <a:path w="43200" h="42883" stroke="0" extrusionOk="0">
                  <a:moveTo>
                    <a:pt x="17618" y="42829"/>
                  </a:moveTo>
                  <a:cubicBezTo>
                    <a:pt x="7402" y="40913"/>
                    <a:pt x="0" y="31993"/>
                    <a:pt x="0" y="21600"/>
                  </a:cubicBezTo>
                  <a:cubicBezTo>
                    <a:pt x="0" y="9670"/>
                    <a:pt x="9670" y="0"/>
                    <a:pt x="21600" y="0"/>
                  </a:cubicBezTo>
                  <a:cubicBezTo>
                    <a:pt x="33529" y="0"/>
                    <a:pt x="43200" y="9670"/>
                    <a:pt x="43200" y="21600"/>
                  </a:cubicBezTo>
                  <a:cubicBezTo>
                    <a:pt x="43200" y="32107"/>
                    <a:pt x="35638" y="41090"/>
                    <a:pt x="25285" y="42883"/>
                  </a:cubicBezTo>
                  <a:lnTo>
                    <a:pt x="21600" y="21600"/>
                  </a:lnTo>
                  <a:close/>
                </a:path>
              </a:pathLst>
            </a:custGeom>
            <a:noFill/>
            <a:ln w="9525">
              <a:solidFill>
                <a:srgbClr val="0066FF"/>
              </a:solidFill>
              <a:round/>
              <a:headEnd/>
              <a:tailEnd/>
            </a:ln>
          </p:spPr>
          <p:txBody>
            <a:bodyPr wrap="none" anchor="ctr"/>
            <a:lstStyle/>
            <a:p>
              <a:endParaRPr lang="vi-VN">
                <a:latin typeface="Times New Roman" pitchFamily="18" charset="0"/>
                <a:cs typeface="Times New Roman" pitchFamily="18" charset="0"/>
              </a:endParaRPr>
            </a:p>
          </p:txBody>
        </p:sp>
        <p:sp>
          <p:nvSpPr>
            <p:cNvPr id="15639" name="Arc 81"/>
            <p:cNvSpPr>
              <a:spLocks/>
            </p:cNvSpPr>
            <p:nvPr/>
          </p:nvSpPr>
          <p:spPr bwMode="auto">
            <a:xfrm flipV="1">
              <a:off x="4393" y="3254"/>
              <a:ext cx="150" cy="75"/>
            </a:xfrm>
            <a:custGeom>
              <a:avLst/>
              <a:gdLst>
                <a:gd name="T0" fmla="*/ 0 w 43200"/>
                <a:gd name="T1" fmla="*/ 0 h 43085"/>
                <a:gd name="T2" fmla="*/ 0 w 43200"/>
                <a:gd name="T3" fmla="*/ 0 h 43085"/>
                <a:gd name="T4" fmla="*/ 0 w 43200"/>
                <a:gd name="T5" fmla="*/ 0 h 43085"/>
                <a:gd name="T6" fmla="*/ 0 60000 65536"/>
                <a:gd name="T7" fmla="*/ 0 60000 65536"/>
                <a:gd name="T8" fmla="*/ 0 60000 65536"/>
                <a:gd name="T9" fmla="*/ 0 w 43200"/>
                <a:gd name="T10" fmla="*/ 0 h 43085"/>
                <a:gd name="T11" fmla="*/ 43200 w 43200"/>
                <a:gd name="T12" fmla="*/ 43085 h 43085"/>
              </a:gdLst>
              <a:ahLst/>
              <a:cxnLst>
                <a:cxn ang="T6">
                  <a:pos x="T0" y="T1"/>
                </a:cxn>
                <a:cxn ang="T7">
                  <a:pos x="T2" y="T3"/>
                </a:cxn>
                <a:cxn ang="T8">
                  <a:pos x="T4" y="T5"/>
                </a:cxn>
              </a:cxnLst>
              <a:rect l="T9" t="T10" r="T11" b="T12"/>
              <a:pathLst>
                <a:path w="43200" h="43085" fill="none" extrusionOk="0">
                  <a:moveTo>
                    <a:pt x="19377" y="43085"/>
                  </a:moveTo>
                  <a:cubicBezTo>
                    <a:pt x="8367" y="41946"/>
                    <a:pt x="0" y="32669"/>
                    <a:pt x="0" y="21600"/>
                  </a:cubicBezTo>
                  <a:cubicBezTo>
                    <a:pt x="0" y="9670"/>
                    <a:pt x="9670" y="0"/>
                    <a:pt x="21600" y="0"/>
                  </a:cubicBezTo>
                  <a:cubicBezTo>
                    <a:pt x="33529" y="0"/>
                    <a:pt x="43200" y="9670"/>
                    <a:pt x="43200" y="21600"/>
                  </a:cubicBezTo>
                  <a:cubicBezTo>
                    <a:pt x="43200" y="31950"/>
                    <a:pt x="35858" y="40845"/>
                    <a:pt x="25696" y="42808"/>
                  </a:cubicBezTo>
                </a:path>
                <a:path w="43200" h="43085" stroke="0" extrusionOk="0">
                  <a:moveTo>
                    <a:pt x="19377" y="43085"/>
                  </a:moveTo>
                  <a:cubicBezTo>
                    <a:pt x="8367" y="41946"/>
                    <a:pt x="0" y="32669"/>
                    <a:pt x="0" y="21600"/>
                  </a:cubicBezTo>
                  <a:cubicBezTo>
                    <a:pt x="0" y="9670"/>
                    <a:pt x="9670" y="0"/>
                    <a:pt x="21600" y="0"/>
                  </a:cubicBezTo>
                  <a:cubicBezTo>
                    <a:pt x="33529" y="0"/>
                    <a:pt x="43200" y="9670"/>
                    <a:pt x="43200" y="21600"/>
                  </a:cubicBezTo>
                  <a:cubicBezTo>
                    <a:pt x="43200" y="31950"/>
                    <a:pt x="35858" y="40845"/>
                    <a:pt x="25696" y="42808"/>
                  </a:cubicBezTo>
                  <a:lnTo>
                    <a:pt x="21600" y="21600"/>
                  </a:lnTo>
                  <a:close/>
                </a:path>
              </a:pathLst>
            </a:custGeom>
            <a:noFill/>
            <a:ln w="9525">
              <a:solidFill>
                <a:srgbClr val="0066FF"/>
              </a:solidFill>
              <a:round/>
              <a:headEnd/>
              <a:tailEnd/>
            </a:ln>
          </p:spPr>
          <p:txBody>
            <a:bodyPr wrap="none" anchor="ctr"/>
            <a:lstStyle/>
            <a:p>
              <a:endParaRPr lang="vi-VN">
                <a:latin typeface="Times New Roman" pitchFamily="18" charset="0"/>
                <a:cs typeface="Times New Roman" pitchFamily="18" charset="0"/>
              </a:endParaRPr>
            </a:p>
          </p:txBody>
        </p:sp>
        <p:sp>
          <p:nvSpPr>
            <p:cNvPr id="15640" name="Arc 82"/>
            <p:cNvSpPr>
              <a:spLocks/>
            </p:cNvSpPr>
            <p:nvPr/>
          </p:nvSpPr>
          <p:spPr bwMode="auto">
            <a:xfrm flipV="1">
              <a:off x="4423" y="3258"/>
              <a:ext cx="92" cy="40"/>
            </a:xfrm>
            <a:custGeom>
              <a:avLst/>
              <a:gdLst>
                <a:gd name="T0" fmla="*/ 0 w 43200"/>
                <a:gd name="T1" fmla="*/ 0 h 41744"/>
                <a:gd name="T2" fmla="*/ 0 w 43200"/>
                <a:gd name="T3" fmla="*/ 0 h 41744"/>
                <a:gd name="T4" fmla="*/ 0 w 43200"/>
                <a:gd name="T5" fmla="*/ 0 h 41744"/>
                <a:gd name="T6" fmla="*/ 0 60000 65536"/>
                <a:gd name="T7" fmla="*/ 0 60000 65536"/>
                <a:gd name="T8" fmla="*/ 0 60000 65536"/>
                <a:gd name="T9" fmla="*/ 0 w 43200"/>
                <a:gd name="T10" fmla="*/ 0 h 41744"/>
                <a:gd name="T11" fmla="*/ 43200 w 43200"/>
                <a:gd name="T12" fmla="*/ 41744 h 41744"/>
              </a:gdLst>
              <a:ahLst/>
              <a:cxnLst>
                <a:cxn ang="T6">
                  <a:pos x="T0" y="T1"/>
                </a:cxn>
                <a:cxn ang="T7">
                  <a:pos x="T2" y="T3"/>
                </a:cxn>
                <a:cxn ang="T8">
                  <a:pos x="T4" y="T5"/>
                </a:cxn>
              </a:cxnLst>
              <a:rect l="T9" t="T10" r="T11" b="T12"/>
              <a:pathLst>
                <a:path w="43200" h="41744" fill="none" extrusionOk="0">
                  <a:moveTo>
                    <a:pt x="7745" y="38171"/>
                  </a:moveTo>
                  <a:cubicBezTo>
                    <a:pt x="2836" y="34067"/>
                    <a:pt x="0" y="27998"/>
                    <a:pt x="0" y="21600"/>
                  </a:cubicBezTo>
                  <a:cubicBezTo>
                    <a:pt x="0" y="9670"/>
                    <a:pt x="9670" y="0"/>
                    <a:pt x="21600" y="0"/>
                  </a:cubicBezTo>
                  <a:cubicBezTo>
                    <a:pt x="33529" y="0"/>
                    <a:pt x="43200" y="9670"/>
                    <a:pt x="43200" y="21600"/>
                  </a:cubicBezTo>
                  <a:cubicBezTo>
                    <a:pt x="43200" y="30520"/>
                    <a:pt x="37715" y="38524"/>
                    <a:pt x="29396" y="41744"/>
                  </a:cubicBezTo>
                </a:path>
                <a:path w="43200" h="41744" stroke="0" extrusionOk="0">
                  <a:moveTo>
                    <a:pt x="7745" y="38171"/>
                  </a:moveTo>
                  <a:cubicBezTo>
                    <a:pt x="2836" y="34067"/>
                    <a:pt x="0" y="27998"/>
                    <a:pt x="0" y="21600"/>
                  </a:cubicBezTo>
                  <a:cubicBezTo>
                    <a:pt x="0" y="9670"/>
                    <a:pt x="9670" y="0"/>
                    <a:pt x="21600" y="0"/>
                  </a:cubicBezTo>
                  <a:cubicBezTo>
                    <a:pt x="33529" y="0"/>
                    <a:pt x="43200" y="9670"/>
                    <a:pt x="43200" y="21600"/>
                  </a:cubicBezTo>
                  <a:cubicBezTo>
                    <a:pt x="43200" y="30520"/>
                    <a:pt x="37715" y="38524"/>
                    <a:pt x="29396" y="41744"/>
                  </a:cubicBezTo>
                  <a:lnTo>
                    <a:pt x="21600" y="21600"/>
                  </a:lnTo>
                  <a:close/>
                </a:path>
              </a:pathLst>
            </a:cu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641" name="Arc 83"/>
            <p:cNvSpPr>
              <a:spLocks/>
            </p:cNvSpPr>
            <p:nvPr/>
          </p:nvSpPr>
          <p:spPr bwMode="auto">
            <a:xfrm flipV="1">
              <a:off x="4438" y="3265"/>
              <a:ext cx="58" cy="23"/>
            </a:xfrm>
            <a:custGeom>
              <a:avLst/>
              <a:gdLst>
                <a:gd name="T0" fmla="*/ 0 w 43200"/>
                <a:gd name="T1" fmla="*/ 0 h 35592"/>
                <a:gd name="T2" fmla="*/ 0 w 43200"/>
                <a:gd name="T3" fmla="*/ 0 h 35592"/>
                <a:gd name="T4" fmla="*/ 0 w 43200"/>
                <a:gd name="T5" fmla="*/ 0 h 35592"/>
                <a:gd name="T6" fmla="*/ 0 60000 65536"/>
                <a:gd name="T7" fmla="*/ 0 60000 65536"/>
                <a:gd name="T8" fmla="*/ 0 60000 65536"/>
                <a:gd name="T9" fmla="*/ 0 w 43200"/>
                <a:gd name="T10" fmla="*/ 0 h 35592"/>
                <a:gd name="T11" fmla="*/ 43200 w 43200"/>
                <a:gd name="T12" fmla="*/ 35592 h 35592"/>
              </a:gdLst>
              <a:ahLst/>
              <a:cxnLst>
                <a:cxn ang="T6">
                  <a:pos x="T0" y="T1"/>
                </a:cxn>
                <a:cxn ang="T7">
                  <a:pos x="T2" y="T3"/>
                </a:cxn>
                <a:cxn ang="T8">
                  <a:pos x="T4" y="T5"/>
                </a:cxn>
              </a:cxnLst>
              <a:rect l="T9" t="T10" r="T11" b="T12"/>
              <a:pathLst>
                <a:path w="43200" h="35592" fill="none" extrusionOk="0">
                  <a:moveTo>
                    <a:pt x="3295" y="33068"/>
                  </a:moveTo>
                  <a:cubicBezTo>
                    <a:pt x="1142" y="29630"/>
                    <a:pt x="0" y="25656"/>
                    <a:pt x="0" y="21600"/>
                  </a:cubicBezTo>
                  <a:cubicBezTo>
                    <a:pt x="0" y="9670"/>
                    <a:pt x="9670" y="0"/>
                    <a:pt x="21600" y="0"/>
                  </a:cubicBezTo>
                  <a:cubicBezTo>
                    <a:pt x="33529" y="0"/>
                    <a:pt x="43200" y="9670"/>
                    <a:pt x="43200" y="21600"/>
                  </a:cubicBezTo>
                  <a:cubicBezTo>
                    <a:pt x="43200" y="26726"/>
                    <a:pt x="41376" y="31686"/>
                    <a:pt x="38055" y="35591"/>
                  </a:cubicBezTo>
                </a:path>
                <a:path w="43200" h="35592" stroke="0" extrusionOk="0">
                  <a:moveTo>
                    <a:pt x="3295" y="33068"/>
                  </a:moveTo>
                  <a:cubicBezTo>
                    <a:pt x="1142" y="29630"/>
                    <a:pt x="0" y="25656"/>
                    <a:pt x="0" y="21600"/>
                  </a:cubicBezTo>
                  <a:cubicBezTo>
                    <a:pt x="0" y="9670"/>
                    <a:pt x="9670" y="0"/>
                    <a:pt x="21600" y="0"/>
                  </a:cubicBezTo>
                  <a:cubicBezTo>
                    <a:pt x="33529" y="0"/>
                    <a:pt x="43200" y="9670"/>
                    <a:pt x="43200" y="21600"/>
                  </a:cubicBezTo>
                  <a:cubicBezTo>
                    <a:pt x="43200" y="26726"/>
                    <a:pt x="41376" y="31686"/>
                    <a:pt x="38055" y="35591"/>
                  </a:cubicBezTo>
                  <a:lnTo>
                    <a:pt x="21600" y="21600"/>
                  </a:lnTo>
                  <a:close/>
                </a:path>
              </a:pathLst>
            </a:cu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642" name="AutoShape 84"/>
            <p:cNvSpPr>
              <a:spLocks noChangeArrowheads="1"/>
            </p:cNvSpPr>
            <p:nvPr/>
          </p:nvSpPr>
          <p:spPr bwMode="auto">
            <a:xfrm flipV="1">
              <a:off x="4420" y="3247"/>
              <a:ext cx="92" cy="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9450 h 21600"/>
              </a:gdLst>
              <a:ahLst/>
              <a:cxnLst>
                <a:cxn ang="T8">
                  <a:pos x="T0" y="T1"/>
                </a:cxn>
                <a:cxn ang="T9">
                  <a:pos x="T2" y="T3"/>
                </a:cxn>
                <a:cxn ang="T10">
                  <a:pos x="T4" y="T5"/>
                </a:cxn>
                <a:cxn ang="T11">
                  <a:pos x="T6" y="T7"/>
                </a:cxn>
              </a:cxnLst>
              <a:rect l="T12" t="T13" r="T14" b="T15"/>
              <a:pathLst>
                <a:path w="21600" h="21600">
                  <a:moveTo>
                    <a:pt x="3286" y="7650"/>
                  </a:moveTo>
                  <a:cubicBezTo>
                    <a:pt x="4555" y="4622"/>
                    <a:pt x="7517" y="2652"/>
                    <a:pt x="10800" y="2653"/>
                  </a:cubicBezTo>
                  <a:cubicBezTo>
                    <a:pt x="14082" y="2653"/>
                    <a:pt x="17044" y="4622"/>
                    <a:pt x="18313" y="7650"/>
                  </a:cubicBezTo>
                  <a:lnTo>
                    <a:pt x="20760" y="6624"/>
                  </a:lnTo>
                  <a:cubicBezTo>
                    <a:pt x="19077" y="2611"/>
                    <a:pt x="15151" y="-1"/>
                    <a:pt x="10799" y="0"/>
                  </a:cubicBezTo>
                  <a:cubicBezTo>
                    <a:pt x="6448" y="0"/>
                    <a:pt x="2522" y="2611"/>
                    <a:pt x="839" y="6624"/>
                  </a:cubicBezTo>
                  <a:close/>
                </a:path>
              </a:pathLst>
            </a:custGeom>
            <a:solidFill>
              <a:schemeClr val="bg1"/>
            </a:solidFill>
            <a:ln w="9525">
              <a:noFill/>
              <a:miter lim="800000"/>
              <a:headEnd/>
              <a:tailEnd/>
            </a:ln>
          </p:spPr>
          <p:txBody>
            <a:bodyPr wrap="none" anchor="ctr"/>
            <a:lstStyle/>
            <a:p>
              <a:endParaRPr lang="vi-VN">
                <a:latin typeface="Times New Roman" pitchFamily="18" charset="0"/>
                <a:cs typeface="Times New Roman" pitchFamily="18" charset="0"/>
              </a:endParaRPr>
            </a:p>
          </p:txBody>
        </p:sp>
        <p:sp>
          <p:nvSpPr>
            <p:cNvPr id="15643" name="Arc 85"/>
            <p:cNvSpPr>
              <a:spLocks/>
            </p:cNvSpPr>
            <p:nvPr/>
          </p:nvSpPr>
          <p:spPr bwMode="auto">
            <a:xfrm flipV="1">
              <a:off x="4422" y="3292"/>
              <a:ext cx="92" cy="26"/>
            </a:xfrm>
            <a:custGeom>
              <a:avLst/>
              <a:gdLst>
                <a:gd name="T0" fmla="*/ 0 w 42971"/>
                <a:gd name="T1" fmla="*/ 0 h 26832"/>
                <a:gd name="T2" fmla="*/ 0 w 42971"/>
                <a:gd name="T3" fmla="*/ 0 h 26832"/>
                <a:gd name="T4" fmla="*/ 0 w 42971"/>
                <a:gd name="T5" fmla="*/ 0 h 26832"/>
                <a:gd name="T6" fmla="*/ 0 60000 65536"/>
                <a:gd name="T7" fmla="*/ 0 60000 65536"/>
                <a:gd name="T8" fmla="*/ 0 60000 65536"/>
                <a:gd name="T9" fmla="*/ 0 w 42971"/>
                <a:gd name="T10" fmla="*/ 0 h 26832"/>
                <a:gd name="T11" fmla="*/ 42971 w 42971"/>
                <a:gd name="T12" fmla="*/ 26832 h 26832"/>
              </a:gdLst>
              <a:ahLst/>
              <a:cxnLst>
                <a:cxn ang="T6">
                  <a:pos x="T0" y="T1"/>
                </a:cxn>
                <a:cxn ang="T7">
                  <a:pos x="T2" y="T3"/>
                </a:cxn>
                <a:cxn ang="T8">
                  <a:pos x="T4" y="T5"/>
                </a:cxn>
              </a:cxnLst>
              <a:rect l="T9" t="T10" r="T11" b="T12"/>
              <a:pathLst>
                <a:path w="42971" h="26832" fill="none" extrusionOk="0">
                  <a:moveTo>
                    <a:pt x="-1" y="18465"/>
                  </a:moveTo>
                  <a:cubicBezTo>
                    <a:pt x="1554" y="7860"/>
                    <a:pt x="10652" y="-1"/>
                    <a:pt x="21371" y="0"/>
                  </a:cubicBezTo>
                  <a:cubicBezTo>
                    <a:pt x="33300" y="0"/>
                    <a:pt x="42971" y="9670"/>
                    <a:pt x="42971" y="21600"/>
                  </a:cubicBezTo>
                  <a:cubicBezTo>
                    <a:pt x="42971" y="23363"/>
                    <a:pt x="42754" y="25120"/>
                    <a:pt x="42327" y="26831"/>
                  </a:cubicBezTo>
                </a:path>
                <a:path w="42971" h="26832" stroke="0" extrusionOk="0">
                  <a:moveTo>
                    <a:pt x="-1" y="18465"/>
                  </a:moveTo>
                  <a:cubicBezTo>
                    <a:pt x="1554" y="7860"/>
                    <a:pt x="10652" y="-1"/>
                    <a:pt x="21371" y="0"/>
                  </a:cubicBezTo>
                  <a:cubicBezTo>
                    <a:pt x="33300" y="0"/>
                    <a:pt x="42971" y="9670"/>
                    <a:pt x="42971" y="21600"/>
                  </a:cubicBezTo>
                  <a:cubicBezTo>
                    <a:pt x="42971" y="23363"/>
                    <a:pt x="42754" y="25120"/>
                    <a:pt x="42327" y="26831"/>
                  </a:cubicBezTo>
                  <a:lnTo>
                    <a:pt x="21371" y="21600"/>
                  </a:lnTo>
                  <a:close/>
                </a:path>
              </a:pathLst>
            </a:cu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644" name="Line 86"/>
            <p:cNvSpPr>
              <a:spLocks noChangeShapeType="1"/>
            </p:cNvSpPr>
            <p:nvPr/>
          </p:nvSpPr>
          <p:spPr bwMode="auto">
            <a:xfrm>
              <a:off x="4422" y="3282"/>
              <a:ext cx="0" cy="17"/>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5645" name="Line 87"/>
            <p:cNvSpPr>
              <a:spLocks noChangeShapeType="1"/>
            </p:cNvSpPr>
            <p:nvPr/>
          </p:nvSpPr>
          <p:spPr bwMode="auto">
            <a:xfrm>
              <a:off x="4514" y="3280"/>
              <a:ext cx="0" cy="17"/>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1464" name="Freeform 88"/>
            <p:cNvSpPr>
              <a:spLocks/>
            </p:cNvSpPr>
            <p:nvPr/>
          </p:nvSpPr>
          <p:spPr bwMode="auto">
            <a:xfrm>
              <a:off x="4421" y="3285"/>
              <a:ext cx="91" cy="37"/>
            </a:xfrm>
            <a:custGeom>
              <a:avLst/>
              <a:gdLst/>
              <a:ahLst/>
              <a:cxnLst>
                <a:cxn ang="0">
                  <a:pos x="1" y="0"/>
                </a:cxn>
                <a:cxn ang="0">
                  <a:pos x="91" y="2"/>
                </a:cxn>
                <a:cxn ang="0">
                  <a:pos x="90" y="17"/>
                </a:cxn>
                <a:cxn ang="0">
                  <a:pos x="1" y="17"/>
                </a:cxn>
                <a:cxn ang="0">
                  <a:pos x="1" y="0"/>
                </a:cxn>
              </a:cxnLst>
              <a:rect l="0" t="0" r="r" b="b"/>
              <a:pathLst>
                <a:path w="91" h="37">
                  <a:moveTo>
                    <a:pt x="1" y="0"/>
                  </a:moveTo>
                  <a:cubicBezTo>
                    <a:pt x="19" y="20"/>
                    <a:pt x="66" y="18"/>
                    <a:pt x="91" y="2"/>
                  </a:cubicBezTo>
                  <a:cubicBezTo>
                    <a:pt x="88" y="11"/>
                    <a:pt x="87" y="3"/>
                    <a:pt x="90" y="17"/>
                  </a:cubicBezTo>
                  <a:cubicBezTo>
                    <a:pt x="70" y="32"/>
                    <a:pt x="28" y="37"/>
                    <a:pt x="1" y="17"/>
                  </a:cubicBezTo>
                  <a:cubicBezTo>
                    <a:pt x="4" y="17"/>
                    <a:pt x="0" y="7"/>
                    <a:pt x="1" y="0"/>
                  </a:cubicBezTo>
                  <a:close/>
                </a:path>
              </a:pathLst>
            </a:custGeom>
            <a:gradFill rotWithShape="1">
              <a:gsLst>
                <a:gs pos="0">
                  <a:schemeClr val="bg2">
                    <a:gamma/>
                    <a:shade val="46275"/>
                    <a:invGamma/>
                  </a:schemeClr>
                </a:gs>
                <a:gs pos="50000">
                  <a:schemeClr val="bg2"/>
                </a:gs>
                <a:gs pos="100000">
                  <a:schemeClr val="bg2">
                    <a:gamma/>
                    <a:shade val="46275"/>
                    <a:invGamma/>
                  </a:schemeClr>
                </a:gs>
              </a:gsLst>
              <a:lin ang="0" scaled="1"/>
            </a:gradFill>
            <a:ln w="3175" cmpd="sng">
              <a:solidFill>
                <a:schemeClr val="tx1"/>
              </a:solidFill>
              <a:round/>
              <a:headEnd/>
              <a:tailEnd/>
            </a:ln>
            <a:effectLst/>
          </p:spPr>
          <p:txBody>
            <a:bodyPr/>
            <a:lstStyle/>
            <a:p>
              <a:pPr>
                <a:defRPr/>
              </a:pPr>
              <a:endParaRPr lang="vi-VN">
                <a:latin typeface="Times New Roman" pitchFamily="18" charset="0"/>
                <a:cs typeface="Times New Roman" pitchFamily="18" charset="0"/>
              </a:endParaRPr>
            </a:p>
          </p:txBody>
        </p:sp>
        <p:pic>
          <p:nvPicPr>
            <p:cNvPr id="15647" name="Picture 89" descr="Lua do clear"/>
            <p:cNvPicPr>
              <a:picLocks noChangeAspect="1" noChangeArrowheads="1" noCrop="1"/>
            </p:cNvPicPr>
            <p:nvPr/>
          </p:nvPicPr>
          <p:blipFill>
            <a:blip r:embed="rId3"/>
            <a:srcRect/>
            <a:stretch>
              <a:fillRect/>
            </a:stretch>
          </p:blipFill>
          <p:spPr bwMode="auto">
            <a:xfrm>
              <a:off x="4383" y="2913"/>
              <a:ext cx="174" cy="396"/>
            </a:xfrm>
            <a:prstGeom prst="rect">
              <a:avLst/>
            </a:prstGeom>
            <a:noFill/>
            <a:ln w="9525">
              <a:noFill/>
              <a:miter lim="800000"/>
              <a:headEnd/>
              <a:tailEnd/>
            </a:ln>
          </p:spPr>
        </p:pic>
      </p:grpSp>
      <p:sp>
        <p:nvSpPr>
          <p:cNvPr id="15367" name="AutoShape 90"/>
          <p:cNvSpPr>
            <a:spLocks noChangeArrowheads="1"/>
          </p:cNvSpPr>
          <p:nvPr/>
        </p:nvSpPr>
        <p:spPr bwMode="auto">
          <a:xfrm>
            <a:off x="2876550" y="4448175"/>
            <a:ext cx="650875" cy="381000"/>
          </a:xfrm>
          <a:custGeom>
            <a:avLst/>
            <a:gdLst>
              <a:gd name="T0" fmla="*/ 9806457 w 21600"/>
              <a:gd name="T1" fmla="*/ 0 h 21600"/>
              <a:gd name="T2" fmla="*/ 2872016 w 21600"/>
              <a:gd name="T3" fmla="*/ 984109 h 21600"/>
              <a:gd name="T4" fmla="*/ 0 w 21600"/>
              <a:gd name="T5" fmla="*/ 3360208 h 21600"/>
              <a:gd name="T6" fmla="*/ 2872016 w 21600"/>
              <a:gd name="T7" fmla="*/ 5736308 h 21600"/>
              <a:gd name="T8" fmla="*/ 9806457 w 21600"/>
              <a:gd name="T9" fmla="*/ 6720416 h 21600"/>
              <a:gd name="T10" fmla="*/ 16740868 w 21600"/>
              <a:gd name="T11" fmla="*/ 5736308 h 21600"/>
              <a:gd name="T12" fmla="*/ 19612883 w 21600"/>
              <a:gd name="T13" fmla="*/ 3360208 h 21600"/>
              <a:gd name="T14" fmla="*/ 16740868 w 21600"/>
              <a:gd name="T15" fmla="*/ 98410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00" y="10800"/>
                </a:moveTo>
                <a:cubicBezTo>
                  <a:pt x="1000" y="16212"/>
                  <a:pt x="5388" y="20600"/>
                  <a:pt x="10800" y="20600"/>
                </a:cubicBezTo>
                <a:cubicBezTo>
                  <a:pt x="16212" y="20600"/>
                  <a:pt x="20600" y="16212"/>
                  <a:pt x="20600" y="10800"/>
                </a:cubicBezTo>
                <a:cubicBezTo>
                  <a:pt x="20600" y="5388"/>
                  <a:pt x="16212" y="1000"/>
                  <a:pt x="10800" y="1000"/>
                </a:cubicBezTo>
                <a:cubicBezTo>
                  <a:pt x="5388" y="1000"/>
                  <a:pt x="1000" y="5388"/>
                  <a:pt x="1000" y="10800"/>
                </a:cubicBezTo>
                <a:close/>
              </a:path>
            </a:pathLst>
          </a:custGeom>
          <a:solidFill>
            <a:schemeClr val="accent1"/>
          </a:solidFill>
          <a:ln w="9525">
            <a:solidFill>
              <a:srgbClr val="4D4D4D"/>
            </a:solidFill>
            <a:round/>
            <a:headEnd/>
            <a:tailEnd/>
          </a:ln>
        </p:spPr>
        <p:txBody>
          <a:bodyPr wrap="none" anchor="ctr"/>
          <a:lstStyle/>
          <a:p>
            <a:endParaRPr lang="vi-VN">
              <a:latin typeface="Times New Roman" pitchFamily="18" charset="0"/>
              <a:cs typeface="Times New Roman" pitchFamily="18" charset="0"/>
            </a:endParaRPr>
          </a:p>
        </p:txBody>
      </p:sp>
      <p:sp>
        <p:nvSpPr>
          <p:cNvPr id="15368" name="Oval 91"/>
          <p:cNvSpPr>
            <a:spLocks noChangeArrowheads="1"/>
          </p:cNvSpPr>
          <p:nvPr/>
        </p:nvSpPr>
        <p:spPr bwMode="auto">
          <a:xfrm>
            <a:off x="2662238" y="3838575"/>
            <a:ext cx="1046162" cy="958850"/>
          </a:xfrm>
          <a:prstGeom prst="ellipse">
            <a:avLst/>
          </a:prstGeom>
          <a:gradFill rotWithShape="1">
            <a:gsLst>
              <a:gs pos="0">
                <a:schemeClr val="bg1"/>
              </a:gs>
              <a:gs pos="100000">
                <a:srgbClr val="99CCFF">
                  <a:alpha val="87999"/>
                </a:srgbClr>
              </a:gs>
            </a:gsLst>
            <a:path path="shape">
              <a:fillToRect l="50000" t="50000" r="50000" b="50000"/>
            </a:path>
          </a:grad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01468" name="AutoShape 92"/>
          <p:cNvSpPr>
            <a:spLocks noChangeArrowheads="1"/>
          </p:cNvSpPr>
          <p:nvPr/>
        </p:nvSpPr>
        <p:spPr bwMode="auto">
          <a:xfrm>
            <a:off x="3017838" y="3459163"/>
            <a:ext cx="336550" cy="546100"/>
          </a:xfrm>
          <a:prstGeom prst="can">
            <a:avLst>
              <a:gd name="adj" fmla="val 75182"/>
            </a:avLst>
          </a:prstGeom>
          <a:gradFill rotWithShape="1">
            <a:gsLst>
              <a:gs pos="0">
                <a:srgbClr val="99CCFF"/>
              </a:gs>
              <a:gs pos="50000">
                <a:schemeClr val="bg1">
                  <a:alpha val="70000"/>
                </a:schemeClr>
              </a:gs>
              <a:gs pos="100000">
                <a:srgbClr val="99CCFF"/>
              </a:gs>
            </a:gsLst>
            <a:lin ang="0" scaled="1"/>
          </a:gradFill>
          <a:ln w="3175">
            <a:no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372" name="Freeform 93"/>
          <p:cNvSpPr>
            <a:spLocks/>
          </p:cNvSpPr>
          <p:nvPr/>
        </p:nvSpPr>
        <p:spPr bwMode="auto">
          <a:xfrm flipH="1">
            <a:off x="3324225" y="3652838"/>
            <a:ext cx="66675" cy="300037"/>
          </a:xfrm>
          <a:custGeom>
            <a:avLst/>
            <a:gdLst>
              <a:gd name="T0" fmla="*/ 61546 w 39"/>
              <a:gd name="T1" fmla="*/ 0 h 117"/>
              <a:gd name="T2" fmla="*/ 56417 w 39"/>
              <a:gd name="T3" fmla="*/ 223104 h 117"/>
              <a:gd name="T4" fmla="*/ 0 w 39"/>
              <a:gd name="T5" fmla="*/ 300037 h 117"/>
              <a:gd name="T6" fmla="*/ 0 60000 65536"/>
              <a:gd name="T7" fmla="*/ 0 60000 65536"/>
              <a:gd name="T8" fmla="*/ 0 60000 65536"/>
              <a:gd name="T9" fmla="*/ 0 w 39"/>
              <a:gd name="T10" fmla="*/ 0 h 117"/>
              <a:gd name="T11" fmla="*/ 39 w 39"/>
              <a:gd name="T12" fmla="*/ 117 h 117"/>
            </a:gdLst>
            <a:ahLst/>
            <a:cxnLst>
              <a:cxn ang="T6">
                <a:pos x="T0" y="T1"/>
              </a:cxn>
              <a:cxn ang="T7">
                <a:pos x="T2" y="T3"/>
              </a:cxn>
              <a:cxn ang="T8">
                <a:pos x="T4" y="T5"/>
              </a:cxn>
            </a:cxnLst>
            <a:rect l="T9" t="T10" r="T11" b="T12"/>
            <a:pathLst>
              <a:path w="39" h="117">
                <a:moveTo>
                  <a:pt x="36" y="0"/>
                </a:moveTo>
                <a:cubicBezTo>
                  <a:pt x="36" y="48"/>
                  <a:pt x="39" y="68"/>
                  <a:pt x="33" y="87"/>
                </a:cubicBezTo>
                <a:cubicBezTo>
                  <a:pt x="27" y="106"/>
                  <a:pt x="21" y="117"/>
                  <a:pt x="0" y="117"/>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5373" name="Freeform 94"/>
          <p:cNvSpPr>
            <a:spLocks/>
          </p:cNvSpPr>
          <p:nvPr/>
        </p:nvSpPr>
        <p:spPr bwMode="auto">
          <a:xfrm>
            <a:off x="2962275" y="3652838"/>
            <a:ext cx="65088" cy="296862"/>
          </a:xfrm>
          <a:custGeom>
            <a:avLst/>
            <a:gdLst>
              <a:gd name="T0" fmla="*/ 60081 w 39"/>
              <a:gd name="T1" fmla="*/ 0 h 117"/>
              <a:gd name="T2" fmla="*/ 55074 w 39"/>
              <a:gd name="T3" fmla="*/ 220744 h 117"/>
              <a:gd name="T4" fmla="*/ 0 w 39"/>
              <a:gd name="T5" fmla="*/ 296862 h 117"/>
              <a:gd name="T6" fmla="*/ 0 60000 65536"/>
              <a:gd name="T7" fmla="*/ 0 60000 65536"/>
              <a:gd name="T8" fmla="*/ 0 60000 65536"/>
              <a:gd name="T9" fmla="*/ 0 w 39"/>
              <a:gd name="T10" fmla="*/ 0 h 117"/>
              <a:gd name="T11" fmla="*/ 39 w 39"/>
              <a:gd name="T12" fmla="*/ 117 h 117"/>
            </a:gdLst>
            <a:ahLst/>
            <a:cxnLst>
              <a:cxn ang="T6">
                <a:pos x="T0" y="T1"/>
              </a:cxn>
              <a:cxn ang="T7">
                <a:pos x="T2" y="T3"/>
              </a:cxn>
              <a:cxn ang="T8">
                <a:pos x="T4" y="T5"/>
              </a:cxn>
            </a:cxnLst>
            <a:rect l="T9" t="T10" r="T11" b="T12"/>
            <a:pathLst>
              <a:path w="39" h="117">
                <a:moveTo>
                  <a:pt x="36" y="0"/>
                </a:moveTo>
                <a:cubicBezTo>
                  <a:pt x="36" y="48"/>
                  <a:pt x="39" y="68"/>
                  <a:pt x="33" y="87"/>
                </a:cubicBezTo>
                <a:cubicBezTo>
                  <a:pt x="27" y="106"/>
                  <a:pt x="21" y="117"/>
                  <a:pt x="0" y="117"/>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01471" name="Arc 95"/>
          <p:cNvSpPr>
            <a:spLocks/>
          </p:cNvSpPr>
          <p:nvPr/>
        </p:nvSpPr>
        <p:spPr bwMode="auto">
          <a:xfrm flipV="1">
            <a:off x="2989263" y="3524250"/>
            <a:ext cx="381000" cy="230188"/>
          </a:xfrm>
          <a:custGeom>
            <a:avLst/>
            <a:gdLst>
              <a:gd name="G0" fmla="+- 21600 0 0"/>
              <a:gd name="G1" fmla="+- 21600 0 0"/>
              <a:gd name="G2" fmla="+- 21600 0 0"/>
              <a:gd name="T0" fmla="*/ 19147 w 43200"/>
              <a:gd name="T1" fmla="*/ 43060 h 43200"/>
              <a:gd name="T2" fmla="*/ 21600 w 43200"/>
              <a:gd name="T3" fmla="*/ 43200 h 43200"/>
              <a:gd name="T4" fmla="*/ 21600 w 43200"/>
              <a:gd name="T5" fmla="*/ 21600 h 43200"/>
            </a:gdLst>
            <a:ahLst/>
            <a:cxnLst>
              <a:cxn ang="0">
                <a:pos x="T0" y="T1"/>
              </a:cxn>
              <a:cxn ang="0">
                <a:pos x="T2" y="T3"/>
              </a:cxn>
              <a:cxn ang="0">
                <a:pos x="T4" y="T5"/>
              </a:cxn>
            </a:cxnLst>
            <a:rect l="0" t="0" r="r" b="b"/>
            <a:pathLst>
              <a:path w="43200" h="43200" fill="none"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path>
              <a:path w="43200" h="43200" stroke="0"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lnTo>
                  <a:pt x="21600" y="21600"/>
                </a:lnTo>
                <a:close/>
              </a:path>
            </a:pathLst>
          </a:custGeom>
          <a:gradFill rotWithShape="1">
            <a:gsLst>
              <a:gs pos="0">
                <a:srgbClr val="99CCFF"/>
              </a:gs>
              <a:gs pos="50000">
                <a:schemeClr val="bg1"/>
              </a:gs>
              <a:gs pos="100000">
                <a:srgbClr val="99CCFF"/>
              </a:gs>
            </a:gsLst>
            <a:lin ang="0" scaled="1"/>
          </a:gradFill>
          <a:ln w="9525">
            <a:solidFill>
              <a:srgbClr val="3399FF"/>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375" name="Oval 96"/>
          <p:cNvSpPr>
            <a:spLocks noChangeArrowheads="1"/>
          </p:cNvSpPr>
          <p:nvPr/>
        </p:nvSpPr>
        <p:spPr bwMode="auto">
          <a:xfrm>
            <a:off x="2989263" y="3490913"/>
            <a:ext cx="381000" cy="230187"/>
          </a:xfrm>
          <a:prstGeom prst="ellipse">
            <a:avLst/>
          </a:prstGeom>
          <a:solidFill>
            <a:schemeClr val="bg1"/>
          </a:solid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5376" name="AutoShape 97"/>
          <p:cNvSpPr>
            <a:spLocks noChangeArrowheads="1"/>
          </p:cNvSpPr>
          <p:nvPr/>
        </p:nvSpPr>
        <p:spPr bwMode="auto">
          <a:xfrm>
            <a:off x="3232150" y="3633788"/>
            <a:ext cx="39688" cy="274637"/>
          </a:xfrm>
          <a:prstGeom prst="can">
            <a:avLst>
              <a:gd name="adj" fmla="val 51162"/>
            </a:avLst>
          </a:prstGeom>
          <a:solidFill>
            <a:srgbClr val="FFFFFF">
              <a:alpha val="59999"/>
            </a:srgbClr>
          </a:solidFill>
          <a:ln w="317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5377" name="Arc 98"/>
          <p:cNvSpPr>
            <a:spLocks/>
          </p:cNvSpPr>
          <p:nvPr/>
        </p:nvSpPr>
        <p:spPr bwMode="auto">
          <a:xfrm flipV="1">
            <a:off x="3024188" y="3509963"/>
            <a:ext cx="317500" cy="190500"/>
          </a:xfrm>
          <a:custGeom>
            <a:avLst/>
            <a:gdLst>
              <a:gd name="T0" fmla="*/ 1034242 w 43200"/>
              <a:gd name="T1" fmla="*/ 837331 h 43200"/>
              <a:gd name="T2" fmla="*/ 1166739 w 43200"/>
              <a:gd name="T3" fmla="*/ 840052 h 43200"/>
              <a:gd name="T4" fmla="*/ 1166739 w 43200"/>
              <a:gd name="T5" fmla="*/ 420026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path>
              <a:path w="43200" h="43200" stroke="0"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lnTo>
                  <a:pt x="21600" y="21600"/>
                </a:lnTo>
                <a:close/>
              </a:path>
            </a:pathLst>
          </a:custGeom>
          <a:gradFill rotWithShape="1">
            <a:gsLst>
              <a:gs pos="0">
                <a:srgbClr val="762F00"/>
              </a:gs>
              <a:gs pos="50000">
                <a:srgbClr val="FF6600"/>
              </a:gs>
              <a:gs pos="100000">
                <a:srgbClr val="762F00"/>
              </a:gs>
            </a:gsLst>
            <a:lin ang="0" scaled="1"/>
          </a:gra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sp>
        <p:nvSpPr>
          <p:cNvPr id="15378" name="Oval 99"/>
          <p:cNvSpPr>
            <a:spLocks noChangeArrowheads="1"/>
          </p:cNvSpPr>
          <p:nvPr/>
        </p:nvSpPr>
        <p:spPr bwMode="auto">
          <a:xfrm>
            <a:off x="3024188" y="3487738"/>
            <a:ext cx="317500" cy="190500"/>
          </a:xfrm>
          <a:prstGeom prst="ellipse">
            <a:avLst/>
          </a:prstGeom>
          <a:solidFill>
            <a:srgbClr val="FF6600"/>
          </a:soli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sp>
        <p:nvSpPr>
          <p:cNvPr id="15379" name="Oval 100"/>
          <p:cNvSpPr>
            <a:spLocks noChangeArrowheads="1"/>
          </p:cNvSpPr>
          <p:nvPr/>
        </p:nvSpPr>
        <p:spPr bwMode="auto">
          <a:xfrm>
            <a:off x="3090863" y="3557588"/>
            <a:ext cx="60325" cy="36512"/>
          </a:xfrm>
          <a:prstGeom prst="ellipse">
            <a:avLst/>
          </a:prstGeom>
          <a:solidFill>
            <a:srgbClr val="4D4D4D"/>
          </a:solidFill>
          <a:ln w="317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380" name="Oval 101"/>
          <p:cNvSpPr>
            <a:spLocks noChangeArrowheads="1"/>
          </p:cNvSpPr>
          <p:nvPr/>
        </p:nvSpPr>
        <p:spPr bwMode="auto">
          <a:xfrm>
            <a:off x="2657475" y="4010025"/>
            <a:ext cx="1049338" cy="630238"/>
          </a:xfrm>
          <a:prstGeom prst="ellipse">
            <a:avLst/>
          </a:prstGeom>
          <a:solidFill>
            <a:srgbClr val="FFFFFF">
              <a:alpha val="30196"/>
            </a:srgbClr>
          </a:solidFill>
          <a:ln w="3175">
            <a:solidFill>
              <a:srgbClr val="6699FF"/>
            </a:solidFill>
            <a:round/>
            <a:headEnd/>
            <a:tailEnd/>
          </a:ln>
        </p:spPr>
        <p:txBody>
          <a:bodyPr wrap="none" anchor="ctr"/>
          <a:lstStyle/>
          <a:p>
            <a:pPr algn="ctr"/>
            <a:endParaRPr lang="vi-VN">
              <a:latin typeface="Times New Roman" pitchFamily="18" charset="0"/>
              <a:cs typeface="Times New Roman" pitchFamily="18" charset="0"/>
            </a:endParaRPr>
          </a:p>
        </p:txBody>
      </p:sp>
      <p:grpSp>
        <p:nvGrpSpPr>
          <p:cNvPr id="7" name="Group 102"/>
          <p:cNvGrpSpPr>
            <a:grpSpLocks/>
          </p:cNvGrpSpPr>
          <p:nvPr/>
        </p:nvGrpSpPr>
        <p:grpSpPr bwMode="auto">
          <a:xfrm rot="4952512">
            <a:off x="4835525" y="5784850"/>
            <a:ext cx="1190625" cy="955675"/>
            <a:chOff x="3765" y="1482"/>
            <a:chExt cx="750" cy="556"/>
          </a:xfrm>
        </p:grpSpPr>
        <p:sp>
          <p:nvSpPr>
            <p:cNvPr id="15617" name="Freeform 103"/>
            <p:cNvSpPr>
              <a:spLocks/>
            </p:cNvSpPr>
            <p:nvPr/>
          </p:nvSpPr>
          <p:spPr bwMode="auto">
            <a:xfrm rot="-5668726">
              <a:off x="3813" y="1607"/>
              <a:ext cx="200" cy="232"/>
            </a:xfrm>
            <a:custGeom>
              <a:avLst/>
              <a:gdLst>
                <a:gd name="T0" fmla="*/ 101 w 268"/>
                <a:gd name="T1" fmla="*/ 143 h 334"/>
                <a:gd name="T2" fmla="*/ 0 w 268"/>
                <a:gd name="T3" fmla="*/ 0 h 334"/>
                <a:gd name="T4" fmla="*/ 18 w 268"/>
                <a:gd name="T5" fmla="*/ 3 h 334"/>
                <a:gd name="T6" fmla="*/ 36 w 268"/>
                <a:gd name="T7" fmla="*/ 8 h 334"/>
                <a:gd name="T8" fmla="*/ 51 w 268"/>
                <a:gd name="T9" fmla="*/ 18 h 334"/>
                <a:gd name="T10" fmla="*/ 58 w 268"/>
                <a:gd name="T11" fmla="*/ 25 h 334"/>
                <a:gd name="T12" fmla="*/ 87 w 268"/>
                <a:gd name="T13" fmla="*/ 40 h 334"/>
                <a:gd name="T14" fmla="*/ 107 w 268"/>
                <a:gd name="T15" fmla="*/ 54 h 334"/>
                <a:gd name="T16" fmla="*/ 124 w 268"/>
                <a:gd name="T17" fmla="*/ 67 h 334"/>
                <a:gd name="T18" fmla="*/ 140 w 268"/>
                <a:gd name="T19" fmla="*/ 76 h 334"/>
                <a:gd name="T20" fmla="*/ 146 w 268"/>
                <a:gd name="T21" fmla="*/ 94 h 334"/>
                <a:gd name="T22" fmla="*/ 152 w 268"/>
                <a:gd name="T23" fmla="*/ 111 h 334"/>
                <a:gd name="T24" fmla="*/ 161 w 268"/>
                <a:gd name="T25" fmla="*/ 129 h 334"/>
                <a:gd name="T26" fmla="*/ 172 w 268"/>
                <a:gd name="T27" fmla="*/ 153 h 334"/>
                <a:gd name="T28" fmla="*/ 184 w 268"/>
                <a:gd name="T29" fmla="*/ 169 h 334"/>
                <a:gd name="T30" fmla="*/ 191 w 268"/>
                <a:gd name="T31" fmla="*/ 188 h 334"/>
                <a:gd name="T32" fmla="*/ 200 w 268"/>
                <a:gd name="T33" fmla="*/ 232 h 334"/>
                <a:gd name="T34" fmla="*/ 178 w 268"/>
                <a:gd name="T35" fmla="*/ 229 h 334"/>
                <a:gd name="T36" fmla="*/ 152 w 268"/>
                <a:gd name="T37" fmla="*/ 224 h 334"/>
                <a:gd name="T38" fmla="*/ 101 w 268"/>
                <a:gd name="T39" fmla="*/ 143 h 3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8"/>
                <a:gd name="T61" fmla="*/ 0 h 334"/>
                <a:gd name="T62" fmla="*/ 268 w 268"/>
                <a:gd name="T63" fmla="*/ 334 h 3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8" h="334">
                  <a:moveTo>
                    <a:pt x="136" y="206"/>
                  </a:moveTo>
                  <a:lnTo>
                    <a:pt x="0" y="0"/>
                  </a:lnTo>
                  <a:lnTo>
                    <a:pt x="24" y="5"/>
                  </a:lnTo>
                  <a:lnTo>
                    <a:pt x="48" y="11"/>
                  </a:lnTo>
                  <a:lnTo>
                    <a:pt x="68" y="26"/>
                  </a:lnTo>
                  <a:lnTo>
                    <a:pt x="78" y="36"/>
                  </a:lnTo>
                  <a:lnTo>
                    <a:pt x="116" y="58"/>
                  </a:lnTo>
                  <a:lnTo>
                    <a:pt x="144" y="78"/>
                  </a:lnTo>
                  <a:lnTo>
                    <a:pt x="166" y="96"/>
                  </a:lnTo>
                  <a:lnTo>
                    <a:pt x="188" y="110"/>
                  </a:lnTo>
                  <a:lnTo>
                    <a:pt x="196" y="136"/>
                  </a:lnTo>
                  <a:lnTo>
                    <a:pt x="204" y="160"/>
                  </a:lnTo>
                  <a:lnTo>
                    <a:pt x="216" y="186"/>
                  </a:lnTo>
                  <a:lnTo>
                    <a:pt x="230" y="220"/>
                  </a:lnTo>
                  <a:lnTo>
                    <a:pt x="246" y="244"/>
                  </a:lnTo>
                  <a:lnTo>
                    <a:pt x="256" y="270"/>
                  </a:lnTo>
                  <a:lnTo>
                    <a:pt x="268" y="334"/>
                  </a:lnTo>
                  <a:lnTo>
                    <a:pt x="238" y="330"/>
                  </a:lnTo>
                  <a:lnTo>
                    <a:pt x="204" y="322"/>
                  </a:lnTo>
                  <a:lnTo>
                    <a:pt x="136" y="206"/>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618" name="Freeform 104"/>
            <p:cNvSpPr>
              <a:spLocks/>
            </p:cNvSpPr>
            <p:nvPr/>
          </p:nvSpPr>
          <p:spPr bwMode="auto">
            <a:xfrm rot="-5668726">
              <a:off x="3848" y="1471"/>
              <a:ext cx="484" cy="650"/>
            </a:xfrm>
            <a:custGeom>
              <a:avLst/>
              <a:gdLst>
                <a:gd name="T0" fmla="*/ 172 w 651"/>
                <a:gd name="T1" fmla="*/ 354 h 934"/>
                <a:gd name="T2" fmla="*/ 135 w 651"/>
                <a:gd name="T3" fmla="*/ 356 h 934"/>
                <a:gd name="T4" fmla="*/ 82 w 651"/>
                <a:gd name="T5" fmla="*/ 335 h 934"/>
                <a:gd name="T6" fmla="*/ 68 w 651"/>
                <a:gd name="T7" fmla="*/ 306 h 934"/>
                <a:gd name="T8" fmla="*/ 39 w 651"/>
                <a:gd name="T9" fmla="*/ 287 h 934"/>
                <a:gd name="T10" fmla="*/ 7 w 651"/>
                <a:gd name="T11" fmla="*/ 285 h 934"/>
                <a:gd name="T12" fmla="*/ 7 w 651"/>
                <a:gd name="T13" fmla="*/ 306 h 934"/>
                <a:gd name="T14" fmla="*/ 18 w 651"/>
                <a:gd name="T15" fmla="*/ 337 h 934"/>
                <a:gd name="T16" fmla="*/ 33 w 651"/>
                <a:gd name="T17" fmla="*/ 372 h 934"/>
                <a:gd name="T18" fmla="*/ 55 w 651"/>
                <a:gd name="T19" fmla="*/ 404 h 934"/>
                <a:gd name="T20" fmla="*/ 86 w 651"/>
                <a:gd name="T21" fmla="*/ 437 h 934"/>
                <a:gd name="T22" fmla="*/ 135 w 651"/>
                <a:gd name="T23" fmla="*/ 484 h 934"/>
                <a:gd name="T24" fmla="*/ 180 w 651"/>
                <a:gd name="T25" fmla="*/ 526 h 934"/>
                <a:gd name="T26" fmla="*/ 228 w 651"/>
                <a:gd name="T27" fmla="*/ 568 h 934"/>
                <a:gd name="T28" fmla="*/ 253 w 651"/>
                <a:gd name="T29" fmla="*/ 596 h 934"/>
                <a:gd name="T30" fmla="*/ 263 w 651"/>
                <a:gd name="T31" fmla="*/ 621 h 934"/>
                <a:gd name="T32" fmla="*/ 283 w 651"/>
                <a:gd name="T33" fmla="*/ 644 h 934"/>
                <a:gd name="T34" fmla="*/ 300 w 651"/>
                <a:gd name="T35" fmla="*/ 641 h 934"/>
                <a:gd name="T36" fmla="*/ 330 w 651"/>
                <a:gd name="T37" fmla="*/ 619 h 934"/>
                <a:gd name="T38" fmla="*/ 378 w 651"/>
                <a:gd name="T39" fmla="*/ 592 h 934"/>
                <a:gd name="T40" fmla="*/ 426 w 651"/>
                <a:gd name="T41" fmla="*/ 571 h 934"/>
                <a:gd name="T42" fmla="*/ 468 w 651"/>
                <a:gd name="T43" fmla="*/ 568 h 934"/>
                <a:gd name="T44" fmla="*/ 460 w 651"/>
                <a:gd name="T45" fmla="*/ 546 h 934"/>
                <a:gd name="T46" fmla="*/ 439 w 651"/>
                <a:gd name="T47" fmla="*/ 527 h 934"/>
                <a:gd name="T48" fmla="*/ 429 w 651"/>
                <a:gd name="T49" fmla="*/ 512 h 934"/>
                <a:gd name="T50" fmla="*/ 436 w 651"/>
                <a:gd name="T51" fmla="*/ 438 h 934"/>
                <a:gd name="T52" fmla="*/ 429 w 651"/>
                <a:gd name="T53" fmla="*/ 337 h 934"/>
                <a:gd name="T54" fmla="*/ 431 w 651"/>
                <a:gd name="T55" fmla="*/ 298 h 934"/>
                <a:gd name="T56" fmla="*/ 431 w 651"/>
                <a:gd name="T57" fmla="*/ 275 h 934"/>
                <a:gd name="T58" fmla="*/ 431 w 651"/>
                <a:gd name="T59" fmla="*/ 267 h 934"/>
                <a:gd name="T60" fmla="*/ 425 w 651"/>
                <a:gd name="T61" fmla="*/ 234 h 934"/>
                <a:gd name="T62" fmla="*/ 403 w 651"/>
                <a:gd name="T63" fmla="*/ 235 h 934"/>
                <a:gd name="T64" fmla="*/ 367 w 651"/>
                <a:gd name="T65" fmla="*/ 225 h 934"/>
                <a:gd name="T66" fmla="*/ 341 w 651"/>
                <a:gd name="T67" fmla="*/ 185 h 934"/>
                <a:gd name="T68" fmla="*/ 320 w 651"/>
                <a:gd name="T69" fmla="*/ 143 h 934"/>
                <a:gd name="T70" fmla="*/ 288 w 651"/>
                <a:gd name="T71" fmla="*/ 95 h 934"/>
                <a:gd name="T72" fmla="*/ 265 w 651"/>
                <a:gd name="T73" fmla="*/ 74 h 934"/>
                <a:gd name="T74" fmla="*/ 248 w 651"/>
                <a:gd name="T75" fmla="*/ 58 h 934"/>
                <a:gd name="T76" fmla="*/ 230 w 651"/>
                <a:gd name="T77" fmla="*/ 40 h 934"/>
                <a:gd name="T78" fmla="*/ 213 w 651"/>
                <a:gd name="T79" fmla="*/ 28 h 934"/>
                <a:gd name="T80" fmla="*/ 193 w 651"/>
                <a:gd name="T81" fmla="*/ 10 h 934"/>
                <a:gd name="T82" fmla="*/ 172 w 651"/>
                <a:gd name="T83" fmla="*/ 14 h 934"/>
                <a:gd name="T84" fmla="*/ 178 w 651"/>
                <a:gd name="T85" fmla="*/ 60 h 934"/>
                <a:gd name="T86" fmla="*/ 214 w 651"/>
                <a:gd name="T87" fmla="*/ 106 h 934"/>
                <a:gd name="T88" fmla="*/ 238 w 651"/>
                <a:gd name="T89" fmla="*/ 142 h 934"/>
                <a:gd name="T90" fmla="*/ 251 w 651"/>
                <a:gd name="T91" fmla="*/ 192 h 934"/>
                <a:gd name="T92" fmla="*/ 274 w 651"/>
                <a:gd name="T93" fmla="*/ 246 h 934"/>
                <a:gd name="T94" fmla="*/ 257 w 651"/>
                <a:gd name="T95" fmla="*/ 281 h 934"/>
                <a:gd name="T96" fmla="*/ 228 w 651"/>
                <a:gd name="T97" fmla="*/ 322 h 934"/>
                <a:gd name="T98" fmla="*/ 189 w 651"/>
                <a:gd name="T99" fmla="*/ 345 h 9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1"/>
                <a:gd name="T151" fmla="*/ 0 h 934"/>
                <a:gd name="T152" fmla="*/ 651 w 651"/>
                <a:gd name="T153" fmla="*/ 934 h 93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1" h="934">
                  <a:moveTo>
                    <a:pt x="254" y="496"/>
                  </a:moveTo>
                  <a:lnTo>
                    <a:pt x="232" y="508"/>
                  </a:lnTo>
                  <a:lnTo>
                    <a:pt x="212" y="514"/>
                  </a:lnTo>
                  <a:lnTo>
                    <a:pt x="182" y="512"/>
                  </a:lnTo>
                  <a:lnTo>
                    <a:pt x="150" y="504"/>
                  </a:lnTo>
                  <a:lnTo>
                    <a:pt x="110" y="482"/>
                  </a:lnTo>
                  <a:lnTo>
                    <a:pt x="102" y="452"/>
                  </a:lnTo>
                  <a:lnTo>
                    <a:pt x="92" y="440"/>
                  </a:lnTo>
                  <a:lnTo>
                    <a:pt x="74" y="430"/>
                  </a:lnTo>
                  <a:lnTo>
                    <a:pt x="52" y="412"/>
                  </a:lnTo>
                  <a:lnTo>
                    <a:pt x="32" y="406"/>
                  </a:lnTo>
                  <a:lnTo>
                    <a:pt x="10" y="410"/>
                  </a:lnTo>
                  <a:lnTo>
                    <a:pt x="0" y="418"/>
                  </a:lnTo>
                  <a:lnTo>
                    <a:pt x="10" y="440"/>
                  </a:lnTo>
                  <a:lnTo>
                    <a:pt x="18" y="464"/>
                  </a:lnTo>
                  <a:lnTo>
                    <a:pt x="24" y="484"/>
                  </a:lnTo>
                  <a:lnTo>
                    <a:pt x="34" y="504"/>
                  </a:lnTo>
                  <a:lnTo>
                    <a:pt x="44" y="534"/>
                  </a:lnTo>
                  <a:lnTo>
                    <a:pt x="54" y="550"/>
                  </a:lnTo>
                  <a:lnTo>
                    <a:pt x="74" y="580"/>
                  </a:lnTo>
                  <a:lnTo>
                    <a:pt x="102" y="604"/>
                  </a:lnTo>
                  <a:lnTo>
                    <a:pt x="116" y="628"/>
                  </a:lnTo>
                  <a:lnTo>
                    <a:pt x="150" y="666"/>
                  </a:lnTo>
                  <a:lnTo>
                    <a:pt x="182" y="696"/>
                  </a:lnTo>
                  <a:lnTo>
                    <a:pt x="206" y="719"/>
                  </a:lnTo>
                  <a:lnTo>
                    <a:pt x="242" y="756"/>
                  </a:lnTo>
                  <a:lnTo>
                    <a:pt x="286" y="796"/>
                  </a:lnTo>
                  <a:lnTo>
                    <a:pt x="306" y="816"/>
                  </a:lnTo>
                  <a:lnTo>
                    <a:pt x="328" y="829"/>
                  </a:lnTo>
                  <a:lnTo>
                    <a:pt x="340" y="856"/>
                  </a:lnTo>
                  <a:lnTo>
                    <a:pt x="348" y="875"/>
                  </a:lnTo>
                  <a:lnTo>
                    <a:pt x="354" y="893"/>
                  </a:lnTo>
                  <a:lnTo>
                    <a:pt x="365" y="909"/>
                  </a:lnTo>
                  <a:lnTo>
                    <a:pt x="380" y="925"/>
                  </a:lnTo>
                  <a:lnTo>
                    <a:pt x="389" y="934"/>
                  </a:lnTo>
                  <a:lnTo>
                    <a:pt x="403" y="921"/>
                  </a:lnTo>
                  <a:lnTo>
                    <a:pt x="416" y="909"/>
                  </a:lnTo>
                  <a:lnTo>
                    <a:pt x="444" y="889"/>
                  </a:lnTo>
                  <a:lnTo>
                    <a:pt x="483" y="864"/>
                  </a:lnTo>
                  <a:lnTo>
                    <a:pt x="508" y="850"/>
                  </a:lnTo>
                  <a:lnTo>
                    <a:pt x="538" y="833"/>
                  </a:lnTo>
                  <a:lnTo>
                    <a:pt x="573" y="821"/>
                  </a:lnTo>
                  <a:lnTo>
                    <a:pt x="603" y="814"/>
                  </a:lnTo>
                  <a:lnTo>
                    <a:pt x="630" y="816"/>
                  </a:lnTo>
                  <a:lnTo>
                    <a:pt x="651" y="820"/>
                  </a:lnTo>
                  <a:lnTo>
                    <a:pt x="619" y="785"/>
                  </a:lnTo>
                  <a:lnTo>
                    <a:pt x="609" y="772"/>
                  </a:lnTo>
                  <a:lnTo>
                    <a:pt x="590" y="757"/>
                  </a:lnTo>
                  <a:lnTo>
                    <a:pt x="581" y="745"/>
                  </a:lnTo>
                  <a:lnTo>
                    <a:pt x="577" y="735"/>
                  </a:lnTo>
                  <a:lnTo>
                    <a:pt x="580" y="709"/>
                  </a:lnTo>
                  <a:lnTo>
                    <a:pt x="587" y="630"/>
                  </a:lnTo>
                  <a:lnTo>
                    <a:pt x="577" y="541"/>
                  </a:lnTo>
                  <a:lnTo>
                    <a:pt x="577" y="484"/>
                  </a:lnTo>
                  <a:lnTo>
                    <a:pt x="580" y="456"/>
                  </a:lnTo>
                  <a:lnTo>
                    <a:pt x="580" y="428"/>
                  </a:lnTo>
                  <a:lnTo>
                    <a:pt x="582" y="410"/>
                  </a:lnTo>
                  <a:lnTo>
                    <a:pt x="580" y="395"/>
                  </a:lnTo>
                  <a:lnTo>
                    <a:pt x="584" y="382"/>
                  </a:lnTo>
                  <a:lnTo>
                    <a:pt x="580" y="384"/>
                  </a:lnTo>
                  <a:lnTo>
                    <a:pt x="580" y="376"/>
                  </a:lnTo>
                  <a:lnTo>
                    <a:pt x="572" y="336"/>
                  </a:lnTo>
                  <a:lnTo>
                    <a:pt x="556" y="330"/>
                  </a:lnTo>
                  <a:lnTo>
                    <a:pt x="542" y="338"/>
                  </a:lnTo>
                  <a:lnTo>
                    <a:pt x="522" y="312"/>
                  </a:lnTo>
                  <a:lnTo>
                    <a:pt x="494" y="324"/>
                  </a:lnTo>
                  <a:lnTo>
                    <a:pt x="474" y="288"/>
                  </a:lnTo>
                  <a:lnTo>
                    <a:pt x="458" y="266"/>
                  </a:lnTo>
                  <a:lnTo>
                    <a:pt x="444" y="234"/>
                  </a:lnTo>
                  <a:lnTo>
                    <a:pt x="430" y="206"/>
                  </a:lnTo>
                  <a:lnTo>
                    <a:pt x="412" y="170"/>
                  </a:lnTo>
                  <a:lnTo>
                    <a:pt x="388" y="136"/>
                  </a:lnTo>
                  <a:lnTo>
                    <a:pt x="370" y="122"/>
                  </a:lnTo>
                  <a:lnTo>
                    <a:pt x="356" y="106"/>
                  </a:lnTo>
                  <a:lnTo>
                    <a:pt x="344" y="94"/>
                  </a:lnTo>
                  <a:lnTo>
                    <a:pt x="334" y="84"/>
                  </a:lnTo>
                  <a:lnTo>
                    <a:pt x="322" y="72"/>
                  </a:lnTo>
                  <a:lnTo>
                    <a:pt x="310" y="58"/>
                  </a:lnTo>
                  <a:lnTo>
                    <a:pt x="298" y="48"/>
                  </a:lnTo>
                  <a:lnTo>
                    <a:pt x="286" y="40"/>
                  </a:lnTo>
                  <a:lnTo>
                    <a:pt x="274" y="24"/>
                  </a:lnTo>
                  <a:lnTo>
                    <a:pt x="260" y="14"/>
                  </a:lnTo>
                  <a:lnTo>
                    <a:pt x="244" y="0"/>
                  </a:lnTo>
                  <a:lnTo>
                    <a:pt x="232" y="20"/>
                  </a:lnTo>
                  <a:lnTo>
                    <a:pt x="232" y="46"/>
                  </a:lnTo>
                  <a:lnTo>
                    <a:pt x="240" y="86"/>
                  </a:lnTo>
                  <a:lnTo>
                    <a:pt x="268" y="126"/>
                  </a:lnTo>
                  <a:lnTo>
                    <a:pt x="288" y="152"/>
                  </a:lnTo>
                  <a:lnTo>
                    <a:pt x="304" y="180"/>
                  </a:lnTo>
                  <a:lnTo>
                    <a:pt x="320" y="204"/>
                  </a:lnTo>
                  <a:lnTo>
                    <a:pt x="330" y="238"/>
                  </a:lnTo>
                  <a:lnTo>
                    <a:pt x="338" y="276"/>
                  </a:lnTo>
                  <a:lnTo>
                    <a:pt x="362" y="320"/>
                  </a:lnTo>
                  <a:lnTo>
                    <a:pt x="368" y="354"/>
                  </a:lnTo>
                  <a:lnTo>
                    <a:pt x="358" y="378"/>
                  </a:lnTo>
                  <a:lnTo>
                    <a:pt x="346" y="404"/>
                  </a:lnTo>
                  <a:lnTo>
                    <a:pt x="322" y="442"/>
                  </a:lnTo>
                  <a:lnTo>
                    <a:pt x="306" y="462"/>
                  </a:lnTo>
                  <a:lnTo>
                    <a:pt x="283" y="478"/>
                  </a:lnTo>
                  <a:lnTo>
                    <a:pt x="254" y="496"/>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619" name="Freeform 105"/>
            <p:cNvSpPr>
              <a:spLocks/>
            </p:cNvSpPr>
            <p:nvPr/>
          </p:nvSpPr>
          <p:spPr bwMode="auto">
            <a:xfrm rot="-5668726">
              <a:off x="4047" y="1600"/>
              <a:ext cx="5" cy="79"/>
            </a:xfrm>
            <a:custGeom>
              <a:avLst/>
              <a:gdLst>
                <a:gd name="T0" fmla="*/ 2 w 20"/>
                <a:gd name="T1" fmla="*/ 0 h 336"/>
                <a:gd name="T2" fmla="*/ 5 w 20"/>
                <a:gd name="T3" fmla="*/ 12 h 336"/>
                <a:gd name="T4" fmla="*/ 0 w 20"/>
                <a:gd name="T5" fmla="*/ 57 h 336"/>
                <a:gd name="T6" fmla="*/ 0 w 20"/>
                <a:gd name="T7" fmla="*/ 79 h 336"/>
                <a:gd name="T8" fmla="*/ 0 60000 65536"/>
                <a:gd name="T9" fmla="*/ 0 60000 65536"/>
                <a:gd name="T10" fmla="*/ 0 60000 65536"/>
                <a:gd name="T11" fmla="*/ 0 60000 65536"/>
                <a:gd name="T12" fmla="*/ 0 w 20"/>
                <a:gd name="T13" fmla="*/ 0 h 336"/>
                <a:gd name="T14" fmla="*/ 20 w 20"/>
                <a:gd name="T15" fmla="*/ 336 h 336"/>
              </a:gdLst>
              <a:ahLst/>
              <a:cxnLst>
                <a:cxn ang="T8">
                  <a:pos x="T0" y="T1"/>
                </a:cxn>
                <a:cxn ang="T9">
                  <a:pos x="T2" y="T3"/>
                </a:cxn>
                <a:cxn ang="T10">
                  <a:pos x="T4" y="T5"/>
                </a:cxn>
                <a:cxn ang="T11">
                  <a:pos x="T6" y="T7"/>
                </a:cxn>
              </a:cxnLst>
              <a:rect l="T12" t="T13" r="T14" b="T15"/>
              <a:pathLst>
                <a:path w="20" h="336">
                  <a:moveTo>
                    <a:pt x="9" y="0"/>
                  </a:moveTo>
                  <a:lnTo>
                    <a:pt x="20" y="52"/>
                  </a:lnTo>
                  <a:lnTo>
                    <a:pt x="1" y="241"/>
                  </a:lnTo>
                  <a:lnTo>
                    <a:pt x="0" y="336"/>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620" name="Freeform 106"/>
            <p:cNvSpPr>
              <a:spLocks/>
            </p:cNvSpPr>
            <p:nvPr/>
          </p:nvSpPr>
          <p:spPr bwMode="auto">
            <a:xfrm rot="-5668726">
              <a:off x="4081" y="1994"/>
              <a:ext cx="18" cy="39"/>
            </a:xfrm>
            <a:custGeom>
              <a:avLst/>
              <a:gdLst>
                <a:gd name="T0" fmla="*/ 6 w 70"/>
                <a:gd name="T1" fmla="*/ 0 h 169"/>
                <a:gd name="T2" fmla="*/ 14 w 70"/>
                <a:gd name="T3" fmla="*/ 12 h 169"/>
                <a:gd name="T4" fmla="*/ 18 w 70"/>
                <a:gd name="T5" fmla="*/ 19 h 169"/>
                <a:gd name="T6" fmla="*/ 18 w 70"/>
                <a:gd name="T7" fmla="*/ 26 h 169"/>
                <a:gd name="T8" fmla="*/ 15 w 70"/>
                <a:gd name="T9" fmla="*/ 32 h 169"/>
                <a:gd name="T10" fmla="*/ 7 w 70"/>
                <a:gd name="T11" fmla="*/ 36 h 169"/>
                <a:gd name="T12" fmla="*/ 0 w 70"/>
                <a:gd name="T13" fmla="*/ 39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621" name="Freeform 107"/>
            <p:cNvSpPr>
              <a:spLocks/>
            </p:cNvSpPr>
            <p:nvPr/>
          </p:nvSpPr>
          <p:spPr bwMode="auto">
            <a:xfrm rot="-2506963">
              <a:off x="3899" y="1791"/>
              <a:ext cx="11" cy="23"/>
            </a:xfrm>
            <a:custGeom>
              <a:avLst/>
              <a:gdLst>
                <a:gd name="T0" fmla="*/ 0 w 50"/>
                <a:gd name="T1" fmla="*/ 0 h 93"/>
                <a:gd name="T2" fmla="*/ 0 w 50"/>
                <a:gd name="T3" fmla="*/ 8 h 93"/>
                <a:gd name="T4" fmla="*/ 1 w 50"/>
                <a:gd name="T5" fmla="*/ 14 h 93"/>
                <a:gd name="T6" fmla="*/ 6 w 50"/>
                <a:gd name="T7" fmla="*/ 20 h 93"/>
                <a:gd name="T8" fmla="*/ 11 w 50"/>
                <a:gd name="T9" fmla="*/ 23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nvGrpSpPr>
            <p:cNvPr id="15622" name="Group 108"/>
            <p:cNvGrpSpPr>
              <a:grpSpLocks/>
            </p:cNvGrpSpPr>
            <p:nvPr/>
          </p:nvGrpSpPr>
          <p:grpSpPr bwMode="auto">
            <a:xfrm rot="8522798">
              <a:off x="4299" y="1482"/>
              <a:ext cx="216" cy="258"/>
              <a:chOff x="2457" y="2549"/>
              <a:chExt cx="557" cy="547"/>
            </a:xfrm>
          </p:grpSpPr>
          <p:sp>
            <p:nvSpPr>
              <p:cNvPr id="15625" name="Freeform 109"/>
              <p:cNvSpPr>
                <a:spLocks/>
              </p:cNvSpPr>
              <p:nvPr/>
            </p:nvSpPr>
            <p:spPr bwMode="auto">
              <a:xfrm>
                <a:off x="2457" y="2549"/>
                <a:ext cx="557" cy="547"/>
              </a:xfrm>
              <a:custGeom>
                <a:avLst/>
                <a:gdLst>
                  <a:gd name="T0" fmla="*/ 557 w 1112"/>
                  <a:gd name="T1" fmla="*/ 70 h 1094"/>
                  <a:gd name="T2" fmla="*/ 529 w 1112"/>
                  <a:gd name="T3" fmla="*/ 136 h 1094"/>
                  <a:gd name="T4" fmla="*/ 509 w 1112"/>
                  <a:gd name="T5" fmla="*/ 186 h 1094"/>
                  <a:gd name="T6" fmla="*/ 486 w 1112"/>
                  <a:gd name="T7" fmla="*/ 238 h 1094"/>
                  <a:gd name="T8" fmla="*/ 472 w 1112"/>
                  <a:gd name="T9" fmla="*/ 294 h 1094"/>
                  <a:gd name="T10" fmla="*/ 463 w 1112"/>
                  <a:gd name="T11" fmla="*/ 351 h 1094"/>
                  <a:gd name="T12" fmla="*/ 453 w 1112"/>
                  <a:gd name="T13" fmla="*/ 407 h 1094"/>
                  <a:gd name="T14" fmla="*/ 453 w 1112"/>
                  <a:gd name="T15" fmla="*/ 458 h 1094"/>
                  <a:gd name="T16" fmla="*/ 453 w 1112"/>
                  <a:gd name="T17" fmla="*/ 500 h 1094"/>
                  <a:gd name="T18" fmla="*/ 453 w 1112"/>
                  <a:gd name="T19" fmla="*/ 519 h 1094"/>
                  <a:gd name="T20" fmla="*/ 121 w 1112"/>
                  <a:gd name="T21" fmla="*/ 547 h 1094"/>
                  <a:gd name="T22" fmla="*/ 65 w 1112"/>
                  <a:gd name="T23" fmla="*/ 224 h 1094"/>
                  <a:gd name="T24" fmla="*/ 14 w 1112"/>
                  <a:gd name="T25" fmla="*/ 33 h 1094"/>
                  <a:gd name="T26" fmla="*/ 0 w 1112"/>
                  <a:gd name="T27" fmla="*/ 0 h 1094"/>
                  <a:gd name="T28" fmla="*/ 210 w 1112"/>
                  <a:gd name="T29" fmla="*/ 37 h 1094"/>
                  <a:gd name="T30" fmla="*/ 383 w 1112"/>
                  <a:gd name="T31" fmla="*/ 51 h 1094"/>
                  <a:gd name="T32" fmla="*/ 495 w 1112"/>
                  <a:gd name="T33" fmla="*/ 51 h 1094"/>
                  <a:gd name="T34" fmla="*/ 557 w 1112"/>
                  <a:gd name="T35" fmla="*/ 70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626" name="Oval 110"/>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sp>
          <p:nvSpPr>
            <p:cNvPr id="15623" name="Freeform 111"/>
            <p:cNvSpPr>
              <a:spLocks/>
            </p:cNvSpPr>
            <p:nvPr/>
          </p:nvSpPr>
          <p:spPr bwMode="auto">
            <a:xfrm rot="-5668726">
              <a:off x="3851" y="1632"/>
              <a:ext cx="101" cy="153"/>
            </a:xfrm>
            <a:custGeom>
              <a:avLst/>
              <a:gdLst>
                <a:gd name="T0" fmla="*/ 0 w 136"/>
                <a:gd name="T1" fmla="*/ 0 h 220"/>
                <a:gd name="T2" fmla="*/ 48 w 136"/>
                <a:gd name="T3" fmla="*/ 47 h 220"/>
                <a:gd name="T4" fmla="*/ 71 w 136"/>
                <a:gd name="T5" fmla="*/ 104 h 220"/>
                <a:gd name="T6" fmla="*/ 83 w 136"/>
                <a:gd name="T7" fmla="*/ 125 h 220"/>
                <a:gd name="T8" fmla="*/ 101 w 136"/>
                <a:gd name="T9" fmla="*/ 153 h 220"/>
                <a:gd name="T10" fmla="*/ 0 60000 65536"/>
                <a:gd name="T11" fmla="*/ 0 60000 65536"/>
                <a:gd name="T12" fmla="*/ 0 60000 65536"/>
                <a:gd name="T13" fmla="*/ 0 60000 65536"/>
                <a:gd name="T14" fmla="*/ 0 60000 65536"/>
                <a:gd name="T15" fmla="*/ 0 w 136"/>
                <a:gd name="T16" fmla="*/ 0 h 220"/>
                <a:gd name="T17" fmla="*/ 136 w 136"/>
                <a:gd name="T18" fmla="*/ 220 h 220"/>
              </a:gdLst>
              <a:ahLst/>
              <a:cxnLst>
                <a:cxn ang="T10">
                  <a:pos x="T0" y="T1"/>
                </a:cxn>
                <a:cxn ang="T11">
                  <a:pos x="T2" y="T3"/>
                </a:cxn>
                <a:cxn ang="T12">
                  <a:pos x="T4" y="T5"/>
                </a:cxn>
                <a:cxn ang="T13">
                  <a:pos x="T6" y="T7"/>
                </a:cxn>
                <a:cxn ang="T14">
                  <a:pos x="T8" y="T9"/>
                </a:cxn>
              </a:cxnLst>
              <a:rect l="T15" t="T16" r="T17" b="T18"/>
              <a:pathLst>
                <a:path w="136" h="220">
                  <a:moveTo>
                    <a:pt x="0" y="0"/>
                  </a:moveTo>
                  <a:cubicBezTo>
                    <a:pt x="11" y="11"/>
                    <a:pt x="48" y="43"/>
                    <a:pt x="64" y="68"/>
                  </a:cubicBezTo>
                  <a:cubicBezTo>
                    <a:pt x="80" y="93"/>
                    <a:pt x="88" y="131"/>
                    <a:pt x="96" y="150"/>
                  </a:cubicBezTo>
                  <a:cubicBezTo>
                    <a:pt x="104" y="169"/>
                    <a:pt x="105" y="168"/>
                    <a:pt x="112" y="180"/>
                  </a:cubicBezTo>
                  <a:cubicBezTo>
                    <a:pt x="119" y="192"/>
                    <a:pt x="131" y="212"/>
                    <a:pt x="136" y="220"/>
                  </a:cubicBezTo>
                </a:path>
              </a:pathLst>
            </a:cu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5624" name="Freeform 112"/>
            <p:cNvSpPr>
              <a:spLocks/>
            </p:cNvSpPr>
            <p:nvPr/>
          </p:nvSpPr>
          <p:spPr bwMode="auto">
            <a:xfrm rot="-5668726">
              <a:off x="3770" y="1854"/>
              <a:ext cx="40" cy="24"/>
            </a:xfrm>
            <a:custGeom>
              <a:avLst/>
              <a:gdLst>
                <a:gd name="T0" fmla="*/ 0 w 54"/>
                <a:gd name="T1" fmla="*/ 0 h 34"/>
                <a:gd name="T2" fmla="*/ 22 w 54"/>
                <a:gd name="T3" fmla="*/ 20 h 34"/>
                <a:gd name="T4" fmla="*/ 40 w 54"/>
                <a:gd name="T5" fmla="*/ 20 h 34"/>
                <a:gd name="T6" fmla="*/ 0 60000 65536"/>
                <a:gd name="T7" fmla="*/ 0 60000 65536"/>
                <a:gd name="T8" fmla="*/ 0 60000 65536"/>
                <a:gd name="T9" fmla="*/ 0 w 54"/>
                <a:gd name="T10" fmla="*/ 0 h 34"/>
                <a:gd name="T11" fmla="*/ 54 w 54"/>
                <a:gd name="T12" fmla="*/ 34 h 34"/>
              </a:gdLst>
              <a:ahLst/>
              <a:cxnLst>
                <a:cxn ang="T6">
                  <a:pos x="T0" y="T1"/>
                </a:cxn>
                <a:cxn ang="T7">
                  <a:pos x="T2" y="T3"/>
                </a:cxn>
                <a:cxn ang="T8">
                  <a:pos x="T4" y="T5"/>
                </a:cxn>
              </a:cxnLst>
              <a:rect l="T9" t="T10" r="T11" b="T12"/>
              <a:pathLst>
                <a:path w="54" h="34">
                  <a:moveTo>
                    <a:pt x="0" y="0"/>
                  </a:moveTo>
                  <a:cubicBezTo>
                    <a:pt x="5" y="5"/>
                    <a:pt x="21" y="24"/>
                    <a:pt x="30" y="29"/>
                  </a:cubicBezTo>
                  <a:cubicBezTo>
                    <a:pt x="39" y="34"/>
                    <a:pt x="46" y="33"/>
                    <a:pt x="54" y="29"/>
                  </a:cubicBezTo>
                </a:path>
              </a:pathLst>
            </a:cu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grpSp>
      <p:sp>
        <p:nvSpPr>
          <p:cNvPr id="15382" name="Freeform 113"/>
          <p:cNvSpPr>
            <a:spLocks/>
          </p:cNvSpPr>
          <p:nvPr/>
        </p:nvSpPr>
        <p:spPr bwMode="auto">
          <a:xfrm>
            <a:off x="4560888" y="3708400"/>
            <a:ext cx="495300" cy="981075"/>
          </a:xfrm>
          <a:custGeom>
            <a:avLst/>
            <a:gdLst>
              <a:gd name="T0" fmla="*/ 0 w 288"/>
              <a:gd name="T1" fmla="*/ 981075 h 576"/>
              <a:gd name="T2" fmla="*/ 0 w 288"/>
              <a:gd name="T3" fmla="*/ 183952 h 576"/>
              <a:gd name="T4" fmla="*/ 495300 w 288"/>
              <a:gd name="T5" fmla="*/ 0 h 576"/>
              <a:gd name="T6" fmla="*/ 495300 w 288"/>
              <a:gd name="T7" fmla="*/ 715367 h 576"/>
              <a:gd name="T8" fmla="*/ 0 60000 65536"/>
              <a:gd name="T9" fmla="*/ 0 60000 65536"/>
              <a:gd name="T10" fmla="*/ 0 60000 65536"/>
              <a:gd name="T11" fmla="*/ 0 60000 65536"/>
              <a:gd name="T12" fmla="*/ 0 w 288"/>
              <a:gd name="T13" fmla="*/ 0 h 576"/>
              <a:gd name="T14" fmla="*/ 288 w 288"/>
              <a:gd name="T15" fmla="*/ 576 h 576"/>
            </a:gdLst>
            <a:ahLst/>
            <a:cxnLst>
              <a:cxn ang="T8">
                <a:pos x="T0" y="T1"/>
              </a:cxn>
              <a:cxn ang="T9">
                <a:pos x="T2" y="T3"/>
              </a:cxn>
              <a:cxn ang="T10">
                <a:pos x="T4" y="T5"/>
              </a:cxn>
              <a:cxn ang="T11">
                <a:pos x="T6" y="T7"/>
              </a:cxn>
            </a:cxnLst>
            <a:rect l="T12" t="T13" r="T14" b="T15"/>
            <a:pathLst>
              <a:path w="288" h="576">
                <a:moveTo>
                  <a:pt x="0" y="576"/>
                </a:moveTo>
                <a:lnTo>
                  <a:pt x="0" y="108"/>
                </a:lnTo>
                <a:lnTo>
                  <a:pt x="288" y="0"/>
                </a:lnTo>
                <a:lnTo>
                  <a:pt x="288" y="420"/>
                </a:lnTo>
              </a:path>
            </a:pathLst>
          </a:custGeom>
          <a:noFill/>
          <a:ln w="2857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5383" name="Oval 114"/>
          <p:cNvSpPr>
            <a:spLocks noChangeArrowheads="1"/>
          </p:cNvSpPr>
          <p:nvPr/>
        </p:nvSpPr>
        <p:spPr bwMode="auto">
          <a:xfrm>
            <a:off x="4895850" y="4467225"/>
            <a:ext cx="60325" cy="36513"/>
          </a:xfrm>
          <a:prstGeom prst="ellipse">
            <a:avLst/>
          </a:prstGeom>
          <a:solidFill>
            <a:schemeClr val="bg2"/>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5384" name="Oval 115"/>
          <p:cNvSpPr>
            <a:spLocks noChangeArrowheads="1"/>
          </p:cNvSpPr>
          <p:nvPr/>
        </p:nvSpPr>
        <p:spPr bwMode="auto">
          <a:xfrm>
            <a:off x="4684713" y="4562475"/>
            <a:ext cx="60325" cy="36513"/>
          </a:xfrm>
          <a:prstGeom prst="ellipse">
            <a:avLst/>
          </a:prstGeom>
          <a:solidFill>
            <a:schemeClr val="bg2"/>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pic>
        <p:nvPicPr>
          <p:cNvPr id="101492" name="Picture 116" descr="khoi den"/>
          <p:cNvPicPr>
            <a:picLocks noChangeAspect="1" noChangeArrowheads="1" noCrop="1"/>
          </p:cNvPicPr>
          <p:nvPr/>
        </p:nvPicPr>
        <p:blipFill>
          <a:blip r:embed="rId4">
            <a:lum bright="30000"/>
          </a:blip>
          <a:srcRect/>
          <a:stretch>
            <a:fillRect/>
          </a:stretch>
        </p:blipFill>
        <p:spPr bwMode="auto">
          <a:xfrm rot="3811978">
            <a:off x="3763962" y="2725738"/>
            <a:ext cx="212725" cy="742950"/>
          </a:xfrm>
          <a:prstGeom prst="rect">
            <a:avLst/>
          </a:prstGeom>
          <a:noFill/>
          <a:ln w="9525">
            <a:noFill/>
            <a:miter lim="800000"/>
            <a:headEnd/>
            <a:tailEnd/>
          </a:ln>
        </p:spPr>
      </p:pic>
      <p:grpSp>
        <p:nvGrpSpPr>
          <p:cNvPr id="15386" name="Group 117"/>
          <p:cNvGrpSpPr>
            <a:grpSpLocks/>
          </p:cNvGrpSpPr>
          <p:nvPr/>
        </p:nvGrpSpPr>
        <p:grpSpPr bwMode="auto">
          <a:xfrm>
            <a:off x="3221038" y="3278188"/>
            <a:ext cx="303212" cy="314325"/>
            <a:chOff x="3226" y="2032"/>
            <a:chExt cx="176" cy="198"/>
          </a:xfrm>
        </p:grpSpPr>
        <p:sp>
          <p:nvSpPr>
            <p:cNvPr id="15612" name="AutoShape 118"/>
            <p:cNvSpPr>
              <a:spLocks noChangeArrowheads="1"/>
            </p:cNvSpPr>
            <p:nvPr/>
          </p:nvSpPr>
          <p:spPr bwMode="auto">
            <a:xfrm>
              <a:off x="3228" y="2091"/>
              <a:ext cx="28" cy="139"/>
            </a:xfrm>
            <a:prstGeom prst="can">
              <a:avLst>
                <a:gd name="adj" fmla="val 36704"/>
              </a:avLst>
            </a:prstGeom>
            <a:gradFill rotWithShape="1">
              <a:gsLst>
                <a:gs pos="0">
                  <a:srgbClr val="767676"/>
                </a:gs>
                <a:gs pos="50000">
                  <a:srgbClr val="FFFFFF"/>
                </a:gs>
                <a:gs pos="100000">
                  <a:srgbClr val="767676"/>
                </a:gs>
              </a:gsLst>
              <a:lin ang="0" scaled="1"/>
            </a:gradFill>
            <a:ln w="317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5613" name="AutoShape 119"/>
            <p:cNvSpPr>
              <a:spLocks noChangeArrowheads="1"/>
            </p:cNvSpPr>
            <p:nvPr/>
          </p:nvSpPr>
          <p:spPr bwMode="auto">
            <a:xfrm rot="-7020000">
              <a:off x="3308" y="1965"/>
              <a:ext cx="28" cy="161"/>
            </a:xfrm>
            <a:prstGeom prst="can">
              <a:avLst>
                <a:gd name="adj" fmla="val 42513"/>
              </a:avLst>
            </a:prstGeom>
            <a:gradFill rotWithShape="1">
              <a:gsLst>
                <a:gs pos="0">
                  <a:srgbClr val="767676"/>
                </a:gs>
                <a:gs pos="50000">
                  <a:srgbClr val="FFFFFF"/>
                </a:gs>
                <a:gs pos="100000">
                  <a:srgbClr val="767676"/>
                </a:gs>
              </a:gsLst>
              <a:lin ang="0" scaled="1"/>
            </a:gradFill>
            <a:ln w="317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01496" name="Freeform 120"/>
            <p:cNvSpPr>
              <a:spLocks/>
            </p:cNvSpPr>
            <p:nvPr/>
          </p:nvSpPr>
          <p:spPr bwMode="auto">
            <a:xfrm>
              <a:off x="3226" y="2061"/>
              <a:ext cx="41" cy="41"/>
            </a:xfrm>
            <a:custGeom>
              <a:avLst/>
              <a:gdLst/>
              <a:ahLst/>
              <a:cxnLst>
                <a:cxn ang="0">
                  <a:pos x="4" y="41"/>
                </a:cxn>
                <a:cxn ang="0">
                  <a:pos x="10" y="17"/>
                </a:cxn>
                <a:cxn ang="0">
                  <a:pos x="36" y="2"/>
                </a:cxn>
                <a:cxn ang="0">
                  <a:pos x="41" y="24"/>
                </a:cxn>
                <a:cxn ang="0">
                  <a:pos x="29" y="38"/>
                </a:cxn>
                <a:cxn ang="0">
                  <a:pos x="4" y="41"/>
                </a:cxn>
              </a:cxnLst>
              <a:rect l="0" t="0" r="r" b="b"/>
              <a:pathLst>
                <a:path w="41" h="41">
                  <a:moveTo>
                    <a:pt x="4" y="41"/>
                  </a:moveTo>
                  <a:cubicBezTo>
                    <a:pt x="0" y="37"/>
                    <a:pt x="5" y="23"/>
                    <a:pt x="10" y="17"/>
                  </a:cubicBezTo>
                  <a:cubicBezTo>
                    <a:pt x="15" y="11"/>
                    <a:pt x="30" y="0"/>
                    <a:pt x="36" y="2"/>
                  </a:cubicBezTo>
                  <a:lnTo>
                    <a:pt x="41" y="24"/>
                  </a:lnTo>
                  <a:lnTo>
                    <a:pt x="29" y="38"/>
                  </a:lnTo>
                  <a:lnTo>
                    <a:pt x="4" y="41"/>
                  </a:lnTo>
                  <a:close/>
                </a:path>
              </a:pathLst>
            </a:custGeom>
            <a:gradFill rotWithShape="1">
              <a:gsLst>
                <a:gs pos="0">
                  <a:schemeClr val="bg1">
                    <a:gamma/>
                    <a:shade val="46275"/>
                    <a:invGamma/>
                  </a:schemeClr>
                </a:gs>
                <a:gs pos="100000">
                  <a:schemeClr val="bg1"/>
                </a:gs>
              </a:gsLst>
              <a:lin ang="2700000" scaled="1"/>
            </a:gradFill>
            <a:ln w="3175" cmpd="sng">
              <a:solidFill>
                <a:schemeClr val="bg2"/>
              </a:solidFill>
              <a:round/>
              <a:headEnd/>
              <a:tailEnd/>
            </a:ln>
            <a:effectLst/>
          </p:spPr>
          <p:txBody>
            <a:bodyPr/>
            <a:lstStyle/>
            <a:p>
              <a:pPr>
                <a:defRPr/>
              </a:pPr>
              <a:endParaRPr lang="vi-VN">
                <a:latin typeface="Times New Roman" pitchFamily="18" charset="0"/>
                <a:cs typeface="Times New Roman" pitchFamily="18" charset="0"/>
              </a:endParaRPr>
            </a:p>
          </p:txBody>
        </p:sp>
        <p:sp>
          <p:nvSpPr>
            <p:cNvPr id="15615" name="AutoShape 121"/>
            <p:cNvSpPr>
              <a:spLocks noChangeArrowheads="1"/>
            </p:cNvSpPr>
            <p:nvPr/>
          </p:nvSpPr>
          <p:spPr bwMode="auto">
            <a:xfrm rot="-7020000">
              <a:off x="3246" y="2064"/>
              <a:ext cx="23" cy="23"/>
            </a:xfrm>
            <a:prstGeom prst="roundRect">
              <a:avLst>
                <a:gd name="adj" fmla="val 16667"/>
              </a:avLst>
            </a:prstGeom>
            <a:gradFill rotWithShape="1">
              <a:gsLst>
                <a:gs pos="0">
                  <a:srgbClr val="FFFFFF"/>
                </a:gs>
                <a:gs pos="50000">
                  <a:srgbClr val="767676"/>
                </a:gs>
                <a:gs pos="100000">
                  <a:srgbClr val="FFFFFF"/>
                </a:gs>
              </a:gsLst>
              <a:lin ang="0" scaled="1"/>
            </a:gradFill>
            <a:ln w="3175">
              <a:noFill/>
              <a:round/>
              <a:headEnd/>
              <a:tailEnd/>
            </a:ln>
          </p:spPr>
          <p:txBody>
            <a:bodyPr wrap="none" anchor="ctr"/>
            <a:lstStyle/>
            <a:p>
              <a:endParaRPr lang="vi-VN">
                <a:latin typeface="Times New Roman" pitchFamily="18" charset="0"/>
                <a:cs typeface="Times New Roman" pitchFamily="18" charset="0"/>
              </a:endParaRPr>
            </a:p>
          </p:txBody>
        </p:sp>
        <p:sp>
          <p:nvSpPr>
            <p:cNvPr id="101498" name="AutoShape 122"/>
            <p:cNvSpPr>
              <a:spLocks noChangeArrowheads="1"/>
            </p:cNvSpPr>
            <p:nvPr/>
          </p:nvSpPr>
          <p:spPr bwMode="auto">
            <a:xfrm>
              <a:off x="3230" y="2092"/>
              <a:ext cx="23" cy="23"/>
            </a:xfrm>
            <a:prstGeom prst="roundRect">
              <a:avLst>
                <a:gd name="adj" fmla="val 1666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noFill/>
              <a:round/>
              <a:headEnd/>
              <a:tailEnd/>
            </a:ln>
            <a:effectLst/>
          </p:spPr>
          <p:txBody>
            <a:bodyPr wrap="none" anchor="ctr"/>
            <a:lstStyle/>
            <a:p>
              <a:pPr>
                <a:defRPr/>
              </a:pPr>
              <a:endParaRPr lang="vi-VN">
                <a:latin typeface="Times New Roman" pitchFamily="18" charset="0"/>
                <a:cs typeface="Times New Roman" pitchFamily="18" charset="0"/>
              </a:endParaRPr>
            </a:p>
          </p:txBody>
        </p:sp>
      </p:grpSp>
      <p:grpSp>
        <p:nvGrpSpPr>
          <p:cNvPr id="10" name="Group 123"/>
          <p:cNvGrpSpPr>
            <a:grpSpLocks/>
          </p:cNvGrpSpPr>
          <p:nvPr/>
        </p:nvGrpSpPr>
        <p:grpSpPr bwMode="auto">
          <a:xfrm>
            <a:off x="4684713" y="3209925"/>
            <a:ext cx="60325" cy="1371600"/>
            <a:chOff x="4188" y="1728"/>
            <a:chExt cx="35" cy="864"/>
          </a:xfrm>
        </p:grpSpPr>
        <p:sp>
          <p:nvSpPr>
            <p:cNvPr id="101500" name="AutoShape 124"/>
            <p:cNvSpPr>
              <a:spLocks noChangeArrowheads="1"/>
            </p:cNvSpPr>
            <p:nvPr/>
          </p:nvSpPr>
          <p:spPr bwMode="auto">
            <a:xfrm>
              <a:off x="4188" y="1728"/>
              <a:ext cx="35" cy="749"/>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solidFill>
                <a:srgbClr val="4D4D4D"/>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1501" name="Freeform 125"/>
            <p:cNvSpPr>
              <a:spLocks/>
            </p:cNvSpPr>
            <p:nvPr/>
          </p:nvSpPr>
          <p:spPr bwMode="auto">
            <a:xfrm>
              <a:off x="4188" y="2458"/>
              <a:ext cx="35" cy="134"/>
            </a:xfrm>
            <a:custGeom>
              <a:avLst/>
              <a:gdLst/>
              <a:ahLst/>
              <a:cxnLst>
                <a:cxn ang="0">
                  <a:pos x="0" y="0"/>
                </a:cxn>
                <a:cxn ang="0">
                  <a:pos x="27" y="198"/>
                </a:cxn>
                <a:cxn ang="0">
                  <a:pos x="36" y="327"/>
                </a:cxn>
                <a:cxn ang="0">
                  <a:pos x="63" y="327"/>
                </a:cxn>
                <a:cxn ang="0">
                  <a:pos x="69" y="198"/>
                </a:cxn>
                <a:cxn ang="0">
                  <a:pos x="96" y="6"/>
                </a:cxn>
              </a:cxnLst>
              <a:rect l="0" t="0" r="r" b="b"/>
              <a:pathLst>
                <a:path w="96" h="327">
                  <a:moveTo>
                    <a:pt x="0" y="0"/>
                  </a:moveTo>
                  <a:lnTo>
                    <a:pt x="27" y="198"/>
                  </a:lnTo>
                  <a:lnTo>
                    <a:pt x="36" y="327"/>
                  </a:lnTo>
                  <a:lnTo>
                    <a:pt x="63" y="327"/>
                  </a:lnTo>
                  <a:lnTo>
                    <a:pt x="69" y="198"/>
                  </a:lnTo>
                  <a:lnTo>
                    <a:pt x="96" y="6"/>
                  </a:lnTo>
                </a:path>
              </a:pathLst>
            </a:custGeom>
            <a:gradFill rotWithShape="1">
              <a:gsLst>
                <a:gs pos="0">
                  <a:schemeClr val="bg1">
                    <a:gamma/>
                    <a:shade val="46275"/>
                    <a:invGamma/>
                  </a:schemeClr>
                </a:gs>
                <a:gs pos="50000">
                  <a:schemeClr val="bg1"/>
                </a:gs>
                <a:gs pos="100000">
                  <a:schemeClr val="bg1">
                    <a:gamma/>
                    <a:shade val="46275"/>
                    <a:invGamma/>
                  </a:schemeClr>
                </a:gs>
              </a:gsLst>
              <a:lin ang="0" scaled="1"/>
            </a:gradFill>
            <a:ln w="3175" cmpd="sng">
              <a:solidFill>
                <a:srgbClr val="4D4D4D"/>
              </a:solidFill>
              <a:round/>
              <a:headEnd/>
              <a:tailEnd/>
            </a:ln>
            <a:effectLst/>
          </p:spPr>
          <p:txBody>
            <a:bodyPr/>
            <a:lstStyle/>
            <a:p>
              <a:pPr>
                <a:defRPr/>
              </a:pPr>
              <a:endParaRPr lang="vi-VN">
                <a:latin typeface="Times New Roman" pitchFamily="18" charset="0"/>
                <a:cs typeface="Times New Roman" pitchFamily="18" charset="0"/>
              </a:endParaRPr>
            </a:p>
          </p:txBody>
        </p:sp>
        <p:sp>
          <p:nvSpPr>
            <p:cNvPr id="15594" name="Line 126"/>
            <p:cNvSpPr>
              <a:spLocks noChangeShapeType="1"/>
            </p:cNvSpPr>
            <p:nvPr/>
          </p:nvSpPr>
          <p:spPr bwMode="auto">
            <a:xfrm>
              <a:off x="4206" y="1797"/>
              <a:ext cx="0" cy="434"/>
            </a:xfrm>
            <a:prstGeom prst="line">
              <a:avLst/>
            </a:prstGeom>
            <a:noFill/>
            <a:ln w="9525">
              <a:solidFill>
                <a:srgbClr val="66CCFF"/>
              </a:solidFill>
              <a:round/>
              <a:headEnd/>
              <a:tailEnd/>
            </a:ln>
          </p:spPr>
          <p:txBody>
            <a:bodyPr/>
            <a:lstStyle/>
            <a:p>
              <a:endParaRPr lang="vi-VN">
                <a:latin typeface="Times New Roman" pitchFamily="18" charset="0"/>
                <a:cs typeface="Times New Roman" pitchFamily="18" charset="0"/>
              </a:endParaRPr>
            </a:p>
          </p:txBody>
        </p:sp>
        <p:sp>
          <p:nvSpPr>
            <p:cNvPr id="15595" name="Freeform 127"/>
            <p:cNvSpPr>
              <a:spLocks/>
            </p:cNvSpPr>
            <p:nvPr/>
          </p:nvSpPr>
          <p:spPr bwMode="auto">
            <a:xfrm>
              <a:off x="4198" y="2539"/>
              <a:ext cx="15" cy="53"/>
            </a:xfrm>
            <a:custGeom>
              <a:avLst/>
              <a:gdLst>
                <a:gd name="T0" fmla="*/ 0 w 42"/>
                <a:gd name="T1" fmla="*/ 0 h 129"/>
                <a:gd name="T2" fmla="*/ 3 w 42"/>
                <a:gd name="T3" fmla="*/ 53 h 129"/>
                <a:gd name="T4" fmla="*/ 13 w 42"/>
                <a:gd name="T5" fmla="*/ 53 h 129"/>
                <a:gd name="T6" fmla="*/ 15 w 42"/>
                <a:gd name="T7" fmla="*/ 0 h 129"/>
                <a:gd name="T8" fmla="*/ 0 60000 65536"/>
                <a:gd name="T9" fmla="*/ 0 60000 65536"/>
                <a:gd name="T10" fmla="*/ 0 60000 65536"/>
                <a:gd name="T11" fmla="*/ 0 60000 65536"/>
                <a:gd name="T12" fmla="*/ 0 w 42"/>
                <a:gd name="T13" fmla="*/ 0 h 129"/>
                <a:gd name="T14" fmla="*/ 42 w 42"/>
                <a:gd name="T15" fmla="*/ 129 h 129"/>
              </a:gdLst>
              <a:ahLst/>
              <a:cxnLst>
                <a:cxn ang="T8">
                  <a:pos x="T0" y="T1"/>
                </a:cxn>
                <a:cxn ang="T9">
                  <a:pos x="T2" y="T3"/>
                </a:cxn>
                <a:cxn ang="T10">
                  <a:pos x="T4" y="T5"/>
                </a:cxn>
                <a:cxn ang="T11">
                  <a:pos x="T6" y="T7"/>
                </a:cxn>
              </a:cxnLst>
              <a:rect l="T12" t="T13" r="T14" b="T15"/>
              <a:pathLst>
                <a:path w="42" h="129">
                  <a:moveTo>
                    <a:pt x="0" y="0"/>
                  </a:moveTo>
                  <a:lnTo>
                    <a:pt x="9" y="129"/>
                  </a:lnTo>
                  <a:lnTo>
                    <a:pt x="36" y="129"/>
                  </a:lnTo>
                  <a:lnTo>
                    <a:pt x="42" y="0"/>
                  </a:lnTo>
                </a:path>
              </a:pathLst>
            </a:custGeom>
            <a:solidFill>
              <a:srgbClr val="CC0000"/>
            </a:solidFill>
            <a:ln w="3175">
              <a:noFill/>
              <a:round/>
              <a:headEnd/>
              <a:tailEnd/>
            </a:ln>
          </p:spPr>
          <p:txBody>
            <a:bodyPr/>
            <a:lstStyle/>
            <a:p>
              <a:endParaRPr lang="vi-VN">
                <a:latin typeface="Times New Roman" pitchFamily="18" charset="0"/>
                <a:cs typeface="Times New Roman" pitchFamily="18" charset="0"/>
              </a:endParaRPr>
            </a:p>
          </p:txBody>
        </p:sp>
        <p:grpSp>
          <p:nvGrpSpPr>
            <p:cNvPr id="15596" name="Group 128"/>
            <p:cNvGrpSpPr>
              <a:grpSpLocks/>
            </p:cNvGrpSpPr>
            <p:nvPr/>
          </p:nvGrpSpPr>
          <p:grpSpPr bwMode="auto">
            <a:xfrm>
              <a:off x="4195" y="1838"/>
              <a:ext cx="17" cy="615"/>
              <a:chOff x="5160" y="1084"/>
              <a:chExt cx="48" cy="1497"/>
            </a:xfrm>
          </p:grpSpPr>
          <p:sp>
            <p:nvSpPr>
              <p:cNvPr id="15598" name="Line 129"/>
              <p:cNvSpPr>
                <a:spLocks noChangeShapeType="1"/>
              </p:cNvSpPr>
              <p:nvPr/>
            </p:nvSpPr>
            <p:spPr bwMode="auto">
              <a:xfrm>
                <a:off x="5160" y="1129"/>
                <a:ext cx="48"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99" name="Line 130"/>
              <p:cNvSpPr>
                <a:spLocks noChangeShapeType="1"/>
              </p:cNvSpPr>
              <p:nvPr/>
            </p:nvSpPr>
            <p:spPr bwMode="auto">
              <a:xfrm>
                <a:off x="5160" y="1084"/>
                <a:ext cx="0" cy="1497"/>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0" name="Line 131"/>
              <p:cNvSpPr>
                <a:spLocks noChangeShapeType="1"/>
              </p:cNvSpPr>
              <p:nvPr/>
            </p:nvSpPr>
            <p:spPr bwMode="auto">
              <a:xfrm>
                <a:off x="5160" y="1249"/>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1" name="Line 132"/>
              <p:cNvSpPr>
                <a:spLocks noChangeShapeType="1"/>
              </p:cNvSpPr>
              <p:nvPr/>
            </p:nvSpPr>
            <p:spPr bwMode="auto">
              <a:xfrm>
                <a:off x="5160" y="1369"/>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2" name="Line 133"/>
              <p:cNvSpPr>
                <a:spLocks noChangeShapeType="1"/>
              </p:cNvSpPr>
              <p:nvPr/>
            </p:nvSpPr>
            <p:spPr bwMode="auto">
              <a:xfrm>
                <a:off x="5160" y="1486"/>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3" name="Line 134"/>
              <p:cNvSpPr>
                <a:spLocks noChangeShapeType="1"/>
              </p:cNvSpPr>
              <p:nvPr/>
            </p:nvSpPr>
            <p:spPr bwMode="auto">
              <a:xfrm>
                <a:off x="5160" y="1606"/>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4" name="Line 135"/>
              <p:cNvSpPr>
                <a:spLocks noChangeShapeType="1"/>
              </p:cNvSpPr>
              <p:nvPr/>
            </p:nvSpPr>
            <p:spPr bwMode="auto">
              <a:xfrm>
                <a:off x="5160" y="1723"/>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5" name="Line 136"/>
              <p:cNvSpPr>
                <a:spLocks noChangeShapeType="1"/>
              </p:cNvSpPr>
              <p:nvPr/>
            </p:nvSpPr>
            <p:spPr bwMode="auto">
              <a:xfrm>
                <a:off x="5160" y="1843"/>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6" name="Line 137"/>
              <p:cNvSpPr>
                <a:spLocks noChangeShapeType="1"/>
              </p:cNvSpPr>
              <p:nvPr/>
            </p:nvSpPr>
            <p:spPr bwMode="auto">
              <a:xfrm>
                <a:off x="5160" y="1960"/>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7" name="Line 138"/>
              <p:cNvSpPr>
                <a:spLocks noChangeShapeType="1"/>
              </p:cNvSpPr>
              <p:nvPr/>
            </p:nvSpPr>
            <p:spPr bwMode="auto">
              <a:xfrm>
                <a:off x="5160" y="2080"/>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8" name="Line 139"/>
              <p:cNvSpPr>
                <a:spLocks noChangeShapeType="1"/>
              </p:cNvSpPr>
              <p:nvPr/>
            </p:nvSpPr>
            <p:spPr bwMode="auto">
              <a:xfrm>
                <a:off x="5160" y="2200"/>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09" name="Line 140"/>
              <p:cNvSpPr>
                <a:spLocks noChangeShapeType="1"/>
              </p:cNvSpPr>
              <p:nvPr/>
            </p:nvSpPr>
            <p:spPr bwMode="auto">
              <a:xfrm>
                <a:off x="5160" y="2320"/>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10" name="Line 141"/>
              <p:cNvSpPr>
                <a:spLocks noChangeShapeType="1"/>
              </p:cNvSpPr>
              <p:nvPr/>
            </p:nvSpPr>
            <p:spPr bwMode="auto">
              <a:xfrm>
                <a:off x="5160" y="2437"/>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611" name="Line 142"/>
              <p:cNvSpPr>
                <a:spLocks noChangeShapeType="1"/>
              </p:cNvSpPr>
              <p:nvPr/>
            </p:nvSpPr>
            <p:spPr bwMode="auto">
              <a:xfrm>
                <a:off x="5160" y="2557"/>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grpSp>
        <p:sp>
          <p:nvSpPr>
            <p:cNvPr id="15597" name="Line 143"/>
            <p:cNvSpPr>
              <a:spLocks noChangeShapeType="1"/>
            </p:cNvSpPr>
            <p:nvPr/>
          </p:nvSpPr>
          <p:spPr bwMode="auto">
            <a:xfrm>
              <a:off x="4206" y="2231"/>
              <a:ext cx="0" cy="308"/>
            </a:xfrm>
            <a:prstGeom prst="line">
              <a:avLst/>
            </a:prstGeom>
            <a:noFill/>
            <a:ln w="19050">
              <a:solidFill>
                <a:srgbClr val="CC0000"/>
              </a:solidFill>
              <a:round/>
              <a:headEnd/>
              <a:tailEnd/>
            </a:ln>
          </p:spPr>
          <p:txBody>
            <a:bodyPr/>
            <a:lstStyle/>
            <a:p>
              <a:endParaRPr lang="vi-VN">
                <a:latin typeface="Times New Roman" pitchFamily="18" charset="0"/>
                <a:cs typeface="Times New Roman" pitchFamily="18" charset="0"/>
              </a:endParaRPr>
            </a:p>
          </p:txBody>
        </p:sp>
      </p:grpSp>
      <p:sp>
        <p:nvSpPr>
          <p:cNvPr id="101520" name="Line 144"/>
          <p:cNvSpPr>
            <a:spLocks noChangeShapeType="1"/>
          </p:cNvSpPr>
          <p:nvPr/>
        </p:nvSpPr>
        <p:spPr bwMode="auto">
          <a:xfrm>
            <a:off x="3121025" y="3295650"/>
            <a:ext cx="0" cy="533400"/>
          </a:xfrm>
          <a:prstGeom prst="line">
            <a:avLst/>
          </a:prstGeom>
          <a:noFill/>
          <a:ln w="19050">
            <a:solidFill>
              <a:srgbClr val="CC0000"/>
            </a:solidFill>
            <a:round/>
            <a:headEnd/>
            <a:tailEnd/>
          </a:ln>
        </p:spPr>
        <p:txBody>
          <a:bodyPr/>
          <a:lstStyle/>
          <a:p>
            <a:endParaRPr lang="vi-VN">
              <a:latin typeface="Times New Roman" pitchFamily="18" charset="0"/>
              <a:cs typeface="Times New Roman" pitchFamily="18" charset="0"/>
            </a:endParaRPr>
          </a:p>
        </p:txBody>
      </p:sp>
      <p:sp>
        <p:nvSpPr>
          <p:cNvPr id="101521" name="Line 145"/>
          <p:cNvSpPr>
            <a:spLocks noChangeShapeType="1"/>
          </p:cNvSpPr>
          <p:nvPr/>
        </p:nvSpPr>
        <p:spPr bwMode="auto">
          <a:xfrm>
            <a:off x="1300163" y="1524000"/>
            <a:ext cx="0" cy="1295400"/>
          </a:xfrm>
          <a:prstGeom prst="line">
            <a:avLst/>
          </a:prstGeom>
          <a:noFill/>
          <a:ln w="28575">
            <a:solidFill>
              <a:srgbClr val="FF0000"/>
            </a:solidFill>
            <a:round/>
            <a:headEnd/>
            <a:tailEnd/>
          </a:ln>
        </p:spPr>
        <p:txBody>
          <a:bodyPr/>
          <a:lstStyle/>
          <a:p>
            <a:endParaRPr lang="vi-VN">
              <a:latin typeface="Times New Roman" pitchFamily="18" charset="0"/>
              <a:cs typeface="Times New Roman" pitchFamily="18" charset="0"/>
            </a:endParaRPr>
          </a:p>
        </p:txBody>
      </p:sp>
      <p:sp>
        <p:nvSpPr>
          <p:cNvPr id="101522" name="Line 146"/>
          <p:cNvSpPr>
            <a:spLocks noChangeShapeType="1"/>
          </p:cNvSpPr>
          <p:nvPr/>
        </p:nvSpPr>
        <p:spPr bwMode="auto">
          <a:xfrm>
            <a:off x="1300163" y="1504950"/>
            <a:ext cx="0" cy="1905000"/>
          </a:xfrm>
          <a:prstGeom prst="line">
            <a:avLst/>
          </a:prstGeom>
          <a:noFill/>
          <a:ln w="28575">
            <a:solidFill>
              <a:srgbClr val="66CCFF"/>
            </a:solidFill>
            <a:round/>
            <a:headEnd/>
            <a:tailEnd/>
          </a:ln>
        </p:spPr>
        <p:txBody>
          <a:bodyPr/>
          <a:lstStyle/>
          <a:p>
            <a:endParaRPr lang="vi-VN">
              <a:latin typeface="Times New Roman" pitchFamily="18" charset="0"/>
              <a:cs typeface="Times New Roman" pitchFamily="18" charset="0"/>
            </a:endParaRPr>
          </a:p>
        </p:txBody>
      </p:sp>
      <p:grpSp>
        <p:nvGrpSpPr>
          <p:cNvPr id="15391" name="Group 147"/>
          <p:cNvGrpSpPr>
            <a:grpSpLocks/>
          </p:cNvGrpSpPr>
          <p:nvPr/>
        </p:nvGrpSpPr>
        <p:grpSpPr bwMode="auto">
          <a:xfrm>
            <a:off x="1104900" y="1143000"/>
            <a:ext cx="268288" cy="2497138"/>
            <a:chOff x="3138" y="1104"/>
            <a:chExt cx="156" cy="1573"/>
          </a:xfrm>
        </p:grpSpPr>
        <p:sp>
          <p:nvSpPr>
            <p:cNvPr id="15516" name="Line 148"/>
            <p:cNvSpPr>
              <a:spLocks noChangeShapeType="1"/>
            </p:cNvSpPr>
            <p:nvPr/>
          </p:nvSpPr>
          <p:spPr bwMode="auto">
            <a:xfrm>
              <a:off x="3210" y="1225"/>
              <a:ext cx="48"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17" name="Line 149"/>
            <p:cNvSpPr>
              <a:spLocks noChangeShapeType="1"/>
            </p:cNvSpPr>
            <p:nvPr/>
          </p:nvSpPr>
          <p:spPr bwMode="auto">
            <a:xfrm>
              <a:off x="3210" y="1180"/>
              <a:ext cx="0" cy="1497"/>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18" name="Line 150"/>
            <p:cNvSpPr>
              <a:spLocks noChangeShapeType="1"/>
            </p:cNvSpPr>
            <p:nvPr/>
          </p:nvSpPr>
          <p:spPr bwMode="auto">
            <a:xfrm>
              <a:off x="3210" y="124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19" name="Line 151"/>
            <p:cNvSpPr>
              <a:spLocks noChangeShapeType="1"/>
            </p:cNvSpPr>
            <p:nvPr/>
          </p:nvSpPr>
          <p:spPr bwMode="auto">
            <a:xfrm>
              <a:off x="3210" y="127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0" name="Line 152"/>
            <p:cNvSpPr>
              <a:spLocks noChangeShapeType="1"/>
            </p:cNvSpPr>
            <p:nvPr/>
          </p:nvSpPr>
          <p:spPr bwMode="auto">
            <a:xfrm>
              <a:off x="3210" y="132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1" name="Line 153"/>
            <p:cNvSpPr>
              <a:spLocks noChangeShapeType="1"/>
            </p:cNvSpPr>
            <p:nvPr/>
          </p:nvSpPr>
          <p:spPr bwMode="auto">
            <a:xfrm>
              <a:off x="3210" y="129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2" name="Line 154"/>
            <p:cNvSpPr>
              <a:spLocks noChangeShapeType="1"/>
            </p:cNvSpPr>
            <p:nvPr/>
          </p:nvSpPr>
          <p:spPr bwMode="auto">
            <a:xfrm>
              <a:off x="3210" y="1345"/>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3" name="Line 155"/>
            <p:cNvSpPr>
              <a:spLocks noChangeShapeType="1"/>
            </p:cNvSpPr>
            <p:nvPr/>
          </p:nvSpPr>
          <p:spPr bwMode="auto">
            <a:xfrm>
              <a:off x="3210" y="136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4" name="Line 156"/>
            <p:cNvSpPr>
              <a:spLocks noChangeShapeType="1"/>
            </p:cNvSpPr>
            <p:nvPr/>
          </p:nvSpPr>
          <p:spPr bwMode="auto">
            <a:xfrm>
              <a:off x="3210" y="139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5" name="Line 157"/>
            <p:cNvSpPr>
              <a:spLocks noChangeShapeType="1"/>
            </p:cNvSpPr>
            <p:nvPr/>
          </p:nvSpPr>
          <p:spPr bwMode="auto">
            <a:xfrm>
              <a:off x="3210" y="144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6" name="Line 158"/>
            <p:cNvSpPr>
              <a:spLocks noChangeShapeType="1"/>
            </p:cNvSpPr>
            <p:nvPr/>
          </p:nvSpPr>
          <p:spPr bwMode="auto">
            <a:xfrm>
              <a:off x="3210" y="141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7" name="Line 159"/>
            <p:cNvSpPr>
              <a:spLocks noChangeShapeType="1"/>
            </p:cNvSpPr>
            <p:nvPr/>
          </p:nvSpPr>
          <p:spPr bwMode="auto">
            <a:xfrm>
              <a:off x="3210" y="1465"/>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8" name="Line 160"/>
            <p:cNvSpPr>
              <a:spLocks noChangeShapeType="1"/>
            </p:cNvSpPr>
            <p:nvPr/>
          </p:nvSpPr>
          <p:spPr bwMode="auto">
            <a:xfrm>
              <a:off x="3210" y="148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29" name="Line 161"/>
            <p:cNvSpPr>
              <a:spLocks noChangeShapeType="1"/>
            </p:cNvSpPr>
            <p:nvPr/>
          </p:nvSpPr>
          <p:spPr bwMode="auto">
            <a:xfrm>
              <a:off x="3210" y="151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0" name="Line 162"/>
            <p:cNvSpPr>
              <a:spLocks noChangeShapeType="1"/>
            </p:cNvSpPr>
            <p:nvPr/>
          </p:nvSpPr>
          <p:spPr bwMode="auto">
            <a:xfrm>
              <a:off x="3210" y="155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1" name="Line 163"/>
            <p:cNvSpPr>
              <a:spLocks noChangeShapeType="1"/>
            </p:cNvSpPr>
            <p:nvPr/>
          </p:nvSpPr>
          <p:spPr bwMode="auto">
            <a:xfrm>
              <a:off x="3210" y="153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2" name="Line 164"/>
            <p:cNvSpPr>
              <a:spLocks noChangeShapeType="1"/>
            </p:cNvSpPr>
            <p:nvPr/>
          </p:nvSpPr>
          <p:spPr bwMode="auto">
            <a:xfrm>
              <a:off x="3210" y="1582"/>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3" name="Line 165"/>
            <p:cNvSpPr>
              <a:spLocks noChangeShapeType="1"/>
            </p:cNvSpPr>
            <p:nvPr/>
          </p:nvSpPr>
          <p:spPr bwMode="auto">
            <a:xfrm>
              <a:off x="3210" y="160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4" name="Line 166"/>
            <p:cNvSpPr>
              <a:spLocks noChangeShapeType="1"/>
            </p:cNvSpPr>
            <p:nvPr/>
          </p:nvSpPr>
          <p:spPr bwMode="auto">
            <a:xfrm>
              <a:off x="3210" y="163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5" name="Line 167"/>
            <p:cNvSpPr>
              <a:spLocks noChangeShapeType="1"/>
            </p:cNvSpPr>
            <p:nvPr/>
          </p:nvSpPr>
          <p:spPr bwMode="auto">
            <a:xfrm>
              <a:off x="3210" y="167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6" name="Line 168"/>
            <p:cNvSpPr>
              <a:spLocks noChangeShapeType="1"/>
            </p:cNvSpPr>
            <p:nvPr/>
          </p:nvSpPr>
          <p:spPr bwMode="auto">
            <a:xfrm>
              <a:off x="3210" y="165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7" name="Line 169"/>
            <p:cNvSpPr>
              <a:spLocks noChangeShapeType="1"/>
            </p:cNvSpPr>
            <p:nvPr/>
          </p:nvSpPr>
          <p:spPr bwMode="auto">
            <a:xfrm>
              <a:off x="3210" y="1702"/>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8" name="Line 170"/>
            <p:cNvSpPr>
              <a:spLocks noChangeShapeType="1"/>
            </p:cNvSpPr>
            <p:nvPr/>
          </p:nvSpPr>
          <p:spPr bwMode="auto">
            <a:xfrm>
              <a:off x="3210" y="172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39" name="Line 171"/>
            <p:cNvSpPr>
              <a:spLocks noChangeShapeType="1"/>
            </p:cNvSpPr>
            <p:nvPr/>
          </p:nvSpPr>
          <p:spPr bwMode="auto">
            <a:xfrm>
              <a:off x="3210" y="174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0" name="Line 172"/>
            <p:cNvSpPr>
              <a:spLocks noChangeShapeType="1"/>
            </p:cNvSpPr>
            <p:nvPr/>
          </p:nvSpPr>
          <p:spPr bwMode="auto">
            <a:xfrm>
              <a:off x="3210" y="179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1" name="Line 173"/>
            <p:cNvSpPr>
              <a:spLocks noChangeShapeType="1"/>
            </p:cNvSpPr>
            <p:nvPr/>
          </p:nvSpPr>
          <p:spPr bwMode="auto">
            <a:xfrm>
              <a:off x="3210" y="177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2" name="Line 174"/>
            <p:cNvSpPr>
              <a:spLocks noChangeShapeType="1"/>
            </p:cNvSpPr>
            <p:nvPr/>
          </p:nvSpPr>
          <p:spPr bwMode="auto">
            <a:xfrm>
              <a:off x="3210" y="1819"/>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3" name="Line 175"/>
            <p:cNvSpPr>
              <a:spLocks noChangeShapeType="1"/>
            </p:cNvSpPr>
            <p:nvPr/>
          </p:nvSpPr>
          <p:spPr bwMode="auto">
            <a:xfrm>
              <a:off x="3210" y="184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4" name="Line 176"/>
            <p:cNvSpPr>
              <a:spLocks noChangeShapeType="1"/>
            </p:cNvSpPr>
            <p:nvPr/>
          </p:nvSpPr>
          <p:spPr bwMode="auto">
            <a:xfrm>
              <a:off x="3210" y="186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5" name="Line 177"/>
            <p:cNvSpPr>
              <a:spLocks noChangeShapeType="1"/>
            </p:cNvSpPr>
            <p:nvPr/>
          </p:nvSpPr>
          <p:spPr bwMode="auto">
            <a:xfrm>
              <a:off x="3210" y="191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6" name="Line 178"/>
            <p:cNvSpPr>
              <a:spLocks noChangeShapeType="1"/>
            </p:cNvSpPr>
            <p:nvPr/>
          </p:nvSpPr>
          <p:spPr bwMode="auto">
            <a:xfrm>
              <a:off x="3210" y="189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7" name="Line 179"/>
            <p:cNvSpPr>
              <a:spLocks noChangeShapeType="1"/>
            </p:cNvSpPr>
            <p:nvPr/>
          </p:nvSpPr>
          <p:spPr bwMode="auto">
            <a:xfrm>
              <a:off x="3210" y="1939"/>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8" name="Line 180"/>
            <p:cNvSpPr>
              <a:spLocks noChangeShapeType="1"/>
            </p:cNvSpPr>
            <p:nvPr/>
          </p:nvSpPr>
          <p:spPr bwMode="auto">
            <a:xfrm>
              <a:off x="3210" y="196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49" name="Line 181"/>
            <p:cNvSpPr>
              <a:spLocks noChangeShapeType="1"/>
            </p:cNvSpPr>
            <p:nvPr/>
          </p:nvSpPr>
          <p:spPr bwMode="auto">
            <a:xfrm>
              <a:off x="3210" y="198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0" name="Line 182"/>
            <p:cNvSpPr>
              <a:spLocks noChangeShapeType="1"/>
            </p:cNvSpPr>
            <p:nvPr/>
          </p:nvSpPr>
          <p:spPr bwMode="auto">
            <a:xfrm>
              <a:off x="3210" y="203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1" name="Line 183"/>
            <p:cNvSpPr>
              <a:spLocks noChangeShapeType="1"/>
            </p:cNvSpPr>
            <p:nvPr/>
          </p:nvSpPr>
          <p:spPr bwMode="auto">
            <a:xfrm>
              <a:off x="3210" y="200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2" name="Line 184"/>
            <p:cNvSpPr>
              <a:spLocks noChangeShapeType="1"/>
            </p:cNvSpPr>
            <p:nvPr/>
          </p:nvSpPr>
          <p:spPr bwMode="auto">
            <a:xfrm>
              <a:off x="3210" y="2056"/>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3" name="Line 185"/>
            <p:cNvSpPr>
              <a:spLocks noChangeShapeType="1"/>
            </p:cNvSpPr>
            <p:nvPr/>
          </p:nvSpPr>
          <p:spPr bwMode="auto">
            <a:xfrm>
              <a:off x="3210" y="208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4" name="Line 186"/>
            <p:cNvSpPr>
              <a:spLocks noChangeShapeType="1"/>
            </p:cNvSpPr>
            <p:nvPr/>
          </p:nvSpPr>
          <p:spPr bwMode="auto">
            <a:xfrm>
              <a:off x="3210" y="210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5" name="Line 187"/>
            <p:cNvSpPr>
              <a:spLocks noChangeShapeType="1"/>
            </p:cNvSpPr>
            <p:nvPr/>
          </p:nvSpPr>
          <p:spPr bwMode="auto">
            <a:xfrm>
              <a:off x="3210" y="215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6" name="Line 188"/>
            <p:cNvSpPr>
              <a:spLocks noChangeShapeType="1"/>
            </p:cNvSpPr>
            <p:nvPr/>
          </p:nvSpPr>
          <p:spPr bwMode="auto">
            <a:xfrm>
              <a:off x="3210" y="212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7" name="Line 189"/>
            <p:cNvSpPr>
              <a:spLocks noChangeShapeType="1"/>
            </p:cNvSpPr>
            <p:nvPr/>
          </p:nvSpPr>
          <p:spPr bwMode="auto">
            <a:xfrm>
              <a:off x="3210" y="2176"/>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8" name="Line 190"/>
            <p:cNvSpPr>
              <a:spLocks noChangeShapeType="1"/>
            </p:cNvSpPr>
            <p:nvPr/>
          </p:nvSpPr>
          <p:spPr bwMode="auto">
            <a:xfrm>
              <a:off x="3210" y="220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59" name="Line 191"/>
            <p:cNvSpPr>
              <a:spLocks noChangeShapeType="1"/>
            </p:cNvSpPr>
            <p:nvPr/>
          </p:nvSpPr>
          <p:spPr bwMode="auto">
            <a:xfrm>
              <a:off x="3210" y="222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0" name="Line 192"/>
            <p:cNvSpPr>
              <a:spLocks noChangeShapeType="1"/>
            </p:cNvSpPr>
            <p:nvPr/>
          </p:nvSpPr>
          <p:spPr bwMode="auto">
            <a:xfrm>
              <a:off x="3210" y="227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1" name="Line 193"/>
            <p:cNvSpPr>
              <a:spLocks noChangeShapeType="1"/>
            </p:cNvSpPr>
            <p:nvPr/>
          </p:nvSpPr>
          <p:spPr bwMode="auto">
            <a:xfrm>
              <a:off x="3210" y="224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2" name="Line 194"/>
            <p:cNvSpPr>
              <a:spLocks noChangeShapeType="1"/>
            </p:cNvSpPr>
            <p:nvPr/>
          </p:nvSpPr>
          <p:spPr bwMode="auto">
            <a:xfrm>
              <a:off x="3210" y="2296"/>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3" name="Line 195"/>
            <p:cNvSpPr>
              <a:spLocks noChangeShapeType="1"/>
            </p:cNvSpPr>
            <p:nvPr/>
          </p:nvSpPr>
          <p:spPr bwMode="auto">
            <a:xfrm>
              <a:off x="3210" y="232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4" name="Line 196"/>
            <p:cNvSpPr>
              <a:spLocks noChangeShapeType="1"/>
            </p:cNvSpPr>
            <p:nvPr/>
          </p:nvSpPr>
          <p:spPr bwMode="auto">
            <a:xfrm>
              <a:off x="3210" y="234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5" name="Line 197"/>
            <p:cNvSpPr>
              <a:spLocks noChangeShapeType="1"/>
            </p:cNvSpPr>
            <p:nvPr/>
          </p:nvSpPr>
          <p:spPr bwMode="auto">
            <a:xfrm>
              <a:off x="3210" y="239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6" name="Line 198"/>
            <p:cNvSpPr>
              <a:spLocks noChangeShapeType="1"/>
            </p:cNvSpPr>
            <p:nvPr/>
          </p:nvSpPr>
          <p:spPr bwMode="auto">
            <a:xfrm>
              <a:off x="3210" y="236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7" name="Line 199"/>
            <p:cNvSpPr>
              <a:spLocks noChangeShapeType="1"/>
            </p:cNvSpPr>
            <p:nvPr/>
          </p:nvSpPr>
          <p:spPr bwMode="auto">
            <a:xfrm>
              <a:off x="3210" y="2416"/>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8" name="Line 200"/>
            <p:cNvSpPr>
              <a:spLocks noChangeShapeType="1"/>
            </p:cNvSpPr>
            <p:nvPr/>
          </p:nvSpPr>
          <p:spPr bwMode="auto">
            <a:xfrm>
              <a:off x="3210" y="243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69" name="Line 201"/>
            <p:cNvSpPr>
              <a:spLocks noChangeShapeType="1"/>
            </p:cNvSpPr>
            <p:nvPr/>
          </p:nvSpPr>
          <p:spPr bwMode="auto">
            <a:xfrm>
              <a:off x="3210" y="246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0" name="Line 202"/>
            <p:cNvSpPr>
              <a:spLocks noChangeShapeType="1"/>
            </p:cNvSpPr>
            <p:nvPr/>
          </p:nvSpPr>
          <p:spPr bwMode="auto">
            <a:xfrm>
              <a:off x="3210" y="250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1" name="Line 203"/>
            <p:cNvSpPr>
              <a:spLocks noChangeShapeType="1"/>
            </p:cNvSpPr>
            <p:nvPr/>
          </p:nvSpPr>
          <p:spPr bwMode="auto">
            <a:xfrm>
              <a:off x="3210" y="248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2" name="Line 204"/>
            <p:cNvSpPr>
              <a:spLocks noChangeShapeType="1"/>
            </p:cNvSpPr>
            <p:nvPr/>
          </p:nvSpPr>
          <p:spPr bwMode="auto">
            <a:xfrm>
              <a:off x="3210" y="2533"/>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3" name="Line 205"/>
            <p:cNvSpPr>
              <a:spLocks noChangeShapeType="1"/>
            </p:cNvSpPr>
            <p:nvPr/>
          </p:nvSpPr>
          <p:spPr bwMode="auto">
            <a:xfrm>
              <a:off x="3210" y="255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4" name="Line 206"/>
            <p:cNvSpPr>
              <a:spLocks noChangeShapeType="1"/>
            </p:cNvSpPr>
            <p:nvPr/>
          </p:nvSpPr>
          <p:spPr bwMode="auto">
            <a:xfrm>
              <a:off x="3210" y="258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5" name="Line 207"/>
            <p:cNvSpPr>
              <a:spLocks noChangeShapeType="1"/>
            </p:cNvSpPr>
            <p:nvPr/>
          </p:nvSpPr>
          <p:spPr bwMode="auto">
            <a:xfrm>
              <a:off x="3210" y="262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6" name="Line 208"/>
            <p:cNvSpPr>
              <a:spLocks noChangeShapeType="1"/>
            </p:cNvSpPr>
            <p:nvPr/>
          </p:nvSpPr>
          <p:spPr bwMode="auto">
            <a:xfrm>
              <a:off x="3210" y="260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7" name="Line 209"/>
            <p:cNvSpPr>
              <a:spLocks noChangeShapeType="1"/>
            </p:cNvSpPr>
            <p:nvPr/>
          </p:nvSpPr>
          <p:spPr bwMode="auto">
            <a:xfrm>
              <a:off x="3210" y="2653"/>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5578" name="Text Box 210"/>
            <p:cNvSpPr txBox="1">
              <a:spLocks noChangeArrowheads="1"/>
            </p:cNvSpPr>
            <p:nvPr/>
          </p:nvSpPr>
          <p:spPr bwMode="auto">
            <a:xfrm>
              <a:off x="3150" y="2605"/>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10</a:t>
              </a:r>
            </a:p>
          </p:txBody>
        </p:sp>
        <p:sp>
          <p:nvSpPr>
            <p:cNvPr id="15579" name="Text Box 211"/>
            <p:cNvSpPr txBox="1">
              <a:spLocks noChangeArrowheads="1"/>
            </p:cNvSpPr>
            <p:nvPr/>
          </p:nvSpPr>
          <p:spPr bwMode="auto">
            <a:xfrm>
              <a:off x="3150" y="2485"/>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0</a:t>
              </a:r>
            </a:p>
          </p:txBody>
        </p:sp>
        <p:sp>
          <p:nvSpPr>
            <p:cNvPr id="15580" name="Text Box 212"/>
            <p:cNvSpPr txBox="1">
              <a:spLocks noChangeArrowheads="1"/>
            </p:cNvSpPr>
            <p:nvPr/>
          </p:nvSpPr>
          <p:spPr bwMode="auto">
            <a:xfrm>
              <a:off x="3150" y="2362"/>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10</a:t>
              </a:r>
            </a:p>
          </p:txBody>
        </p:sp>
        <p:sp>
          <p:nvSpPr>
            <p:cNvPr id="15581" name="Text Box 213"/>
            <p:cNvSpPr txBox="1">
              <a:spLocks noChangeArrowheads="1"/>
            </p:cNvSpPr>
            <p:nvPr/>
          </p:nvSpPr>
          <p:spPr bwMode="auto">
            <a:xfrm>
              <a:off x="3150" y="1411"/>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90</a:t>
              </a:r>
            </a:p>
          </p:txBody>
        </p:sp>
        <p:sp>
          <p:nvSpPr>
            <p:cNvPr id="15582" name="Text Box 214"/>
            <p:cNvSpPr txBox="1">
              <a:spLocks noChangeArrowheads="1"/>
            </p:cNvSpPr>
            <p:nvPr/>
          </p:nvSpPr>
          <p:spPr bwMode="auto">
            <a:xfrm>
              <a:off x="3150" y="2242"/>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20</a:t>
              </a:r>
            </a:p>
          </p:txBody>
        </p:sp>
        <p:sp>
          <p:nvSpPr>
            <p:cNvPr id="15583" name="Text Box 215"/>
            <p:cNvSpPr txBox="1">
              <a:spLocks noChangeArrowheads="1"/>
            </p:cNvSpPr>
            <p:nvPr/>
          </p:nvSpPr>
          <p:spPr bwMode="auto">
            <a:xfrm>
              <a:off x="3150" y="2121"/>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30</a:t>
              </a:r>
            </a:p>
          </p:txBody>
        </p:sp>
        <p:sp>
          <p:nvSpPr>
            <p:cNvPr id="15584" name="Text Box 216"/>
            <p:cNvSpPr txBox="1">
              <a:spLocks noChangeArrowheads="1"/>
            </p:cNvSpPr>
            <p:nvPr/>
          </p:nvSpPr>
          <p:spPr bwMode="auto">
            <a:xfrm>
              <a:off x="3150" y="2005"/>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40</a:t>
              </a:r>
            </a:p>
          </p:txBody>
        </p:sp>
        <p:sp>
          <p:nvSpPr>
            <p:cNvPr id="15585" name="Text Box 217"/>
            <p:cNvSpPr txBox="1">
              <a:spLocks noChangeArrowheads="1"/>
            </p:cNvSpPr>
            <p:nvPr/>
          </p:nvSpPr>
          <p:spPr bwMode="auto">
            <a:xfrm>
              <a:off x="3150" y="1883"/>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50</a:t>
              </a:r>
            </a:p>
          </p:txBody>
        </p:sp>
        <p:sp>
          <p:nvSpPr>
            <p:cNvPr id="15586" name="Text Box 218"/>
            <p:cNvSpPr txBox="1">
              <a:spLocks noChangeArrowheads="1"/>
            </p:cNvSpPr>
            <p:nvPr/>
          </p:nvSpPr>
          <p:spPr bwMode="auto">
            <a:xfrm>
              <a:off x="3150" y="1765"/>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60</a:t>
              </a:r>
            </a:p>
          </p:txBody>
        </p:sp>
        <p:sp>
          <p:nvSpPr>
            <p:cNvPr id="15587" name="Text Box 219"/>
            <p:cNvSpPr txBox="1">
              <a:spLocks noChangeArrowheads="1"/>
            </p:cNvSpPr>
            <p:nvPr/>
          </p:nvSpPr>
          <p:spPr bwMode="auto">
            <a:xfrm>
              <a:off x="3150" y="1648"/>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70</a:t>
              </a:r>
            </a:p>
          </p:txBody>
        </p:sp>
        <p:sp>
          <p:nvSpPr>
            <p:cNvPr id="15588" name="Text Box 220"/>
            <p:cNvSpPr txBox="1">
              <a:spLocks noChangeArrowheads="1"/>
            </p:cNvSpPr>
            <p:nvPr/>
          </p:nvSpPr>
          <p:spPr bwMode="auto">
            <a:xfrm>
              <a:off x="3150" y="1529"/>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80</a:t>
              </a:r>
            </a:p>
          </p:txBody>
        </p:sp>
        <p:sp>
          <p:nvSpPr>
            <p:cNvPr id="15589" name="Text Box 221"/>
            <p:cNvSpPr txBox="1">
              <a:spLocks noChangeArrowheads="1"/>
            </p:cNvSpPr>
            <p:nvPr/>
          </p:nvSpPr>
          <p:spPr bwMode="auto">
            <a:xfrm>
              <a:off x="3150" y="1294"/>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100</a:t>
              </a:r>
            </a:p>
          </p:txBody>
        </p:sp>
        <p:sp>
          <p:nvSpPr>
            <p:cNvPr id="15590" name="Text Box 222"/>
            <p:cNvSpPr txBox="1">
              <a:spLocks noChangeArrowheads="1"/>
            </p:cNvSpPr>
            <p:nvPr/>
          </p:nvSpPr>
          <p:spPr bwMode="auto">
            <a:xfrm>
              <a:off x="3150" y="1170"/>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110</a:t>
              </a:r>
            </a:p>
          </p:txBody>
        </p:sp>
        <p:sp>
          <p:nvSpPr>
            <p:cNvPr id="15591" name="Text Box 223"/>
            <p:cNvSpPr txBox="1">
              <a:spLocks noChangeArrowheads="1"/>
            </p:cNvSpPr>
            <p:nvPr/>
          </p:nvSpPr>
          <p:spPr bwMode="auto">
            <a:xfrm>
              <a:off x="3138" y="1104"/>
              <a:ext cx="144" cy="96"/>
            </a:xfrm>
            <a:prstGeom prst="rect">
              <a:avLst/>
            </a:prstGeom>
            <a:noFill/>
            <a:ln w="9525">
              <a:noFill/>
              <a:miter lim="800000"/>
              <a:headEnd/>
              <a:tailEnd/>
            </a:ln>
          </p:spPr>
          <p:txBody>
            <a:bodyPr lIns="0" tIns="0" rIns="0" bIns="0">
              <a:spAutoFit/>
            </a:bodyPr>
            <a:lstStyle/>
            <a:p>
              <a:pPr algn="r">
                <a:spcBef>
                  <a:spcPct val="50000"/>
                </a:spcBef>
              </a:pPr>
              <a:endParaRPr lang="vi-VN" sz="1000" b="1">
                <a:solidFill>
                  <a:srgbClr val="CC0000"/>
                </a:solidFill>
                <a:latin typeface="Times New Roman" pitchFamily="18" charset="0"/>
                <a:cs typeface="Times New Roman" pitchFamily="18" charset="0"/>
              </a:endParaRPr>
            </a:p>
          </p:txBody>
        </p:sp>
      </p:grpSp>
      <p:sp>
        <p:nvSpPr>
          <p:cNvPr id="101600" name="Oval 224"/>
          <p:cNvSpPr>
            <a:spLocks noChangeArrowheads="1"/>
          </p:cNvSpPr>
          <p:nvPr/>
        </p:nvSpPr>
        <p:spPr bwMode="auto">
          <a:xfrm>
            <a:off x="3427413" y="4402138"/>
            <a:ext cx="50800"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1" name="Oval 225"/>
          <p:cNvSpPr>
            <a:spLocks noChangeArrowheads="1"/>
          </p:cNvSpPr>
          <p:nvPr/>
        </p:nvSpPr>
        <p:spPr bwMode="auto">
          <a:xfrm>
            <a:off x="3294063" y="4583113"/>
            <a:ext cx="49212"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2" name="Oval 226"/>
          <p:cNvSpPr>
            <a:spLocks noChangeArrowheads="1"/>
          </p:cNvSpPr>
          <p:nvPr/>
        </p:nvSpPr>
        <p:spPr bwMode="auto">
          <a:xfrm>
            <a:off x="2982913" y="4467225"/>
            <a:ext cx="49212"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3" name="Oval 227"/>
          <p:cNvSpPr>
            <a:spLocks noChangeArrowheads="1"/>
          </p:cNvSpPr>
          <p:nvPr/>
        </p:nvSpPr>
        <p:spPr bwMode="auto">
          <a:xfrm>
            <a:off x="2840038" y="4619625"/>
            <a:ext cx="49212"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4" name="Oval 228"/>
          <p:cNvSpPr>
            <a:spLocks noChangeArrowheads="1"/>
          </p:cNvSpPr>
          <p:nvPr/>
        </p:nvSpPr>
        <p:spPr bwMode="auto">
          <a:xfrm>
            <a:off x="3541713" y="4591050"/>
            <a:ext cx="49212"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5" name="Oval 229"/>
          <p:cNvSpPr>
            <a:spLocks noChangeArrowheads="1"/>
          </p:cNvSpPr>
          <p:nvPr/>
        </p:nvSpPr>
        <p:spPr bwMode="auto">
          <a:xfrm>
            <a:off x="3232150" y="4735513"/>
            <a:ext cx="49213"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6" name="Oval 230"/>
          <p:cNvSpPr>
            <a:spLocks noChangeArrowheads="1"/>
          </p:cNvSpPr>
          <p:nvPr/>
        </p:nvSpPr>
        <p:spPr bwMode="auto">
          <a:xfrm>
            <a:off x="2806700" y="4400550"/>
            <a:ext cx="49213"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7" name="Oval 231"/>
          <p:cNvSpPr>
            <a:spLocks noChangeArrowheads="1"/>
          </p:cNvSpPr>
          <p:nvPr/>
        </p:nvSpPr>
        <p:spPr bwMode="auto">
          <a:xfrm>
            <a:off x="3054350" y="4705350"/>
            <a:ext cx="49213"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1608" name="Oval 232"/>
          <p:cNvSpPr>
            <a:spLocks noChangeArrowheads="1"/>
          </p:cNvSpPr>
          <p:nvPr/>
        </p:nvSpPr>
        <p:spPr bwMode="auto">
          <a:xfrm>
            <a:off x="3417888" y="4621213"/>
            <a:ext cx="49212"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pic>
        <p:nvPicPr>
          <p:cNvPr id="101609" name="Picture 233" descr="mat nuoc"/>
          <p:cNvPicPr>
            <a:picLocks noChangeAspect="1" noChangeArrowheads="1" noCrop="1"/>
          </p:cNvPicPr>
          <p:nvPr/>
        </p:nvPicPr>
        <p:blipFill>
          <a:blip r:embed="rId5"/>
          <a:srcRect/>
          <a:stretch>
            <a:fillRect/>
          </a:stretch>
        </p:blipFill>
        <p:spPr bwMode="auto">
          <a:xfrm>
            <a:off x="3136900" y="4324350"/>
            <a:ext cx="93663" cy="128588"/>
          </a:xfrm>
          <a:prstGeom prst="rect">
            <a:avLst/>
          </a:prstGeom>
          <a:noFill/>
          <a:ln w="9525">
            <a:noFill/>
            <a:miter lim="800000"/>
            <a:headEnd/>
            <a:tailEnd/>
          </a:ln>
        </p:spPr>
      </p:pic>
      <p:pic>
        <p:nvPicPr>
          <p:cNvPr id="101610" name="Picture 234" descr="mat nuoc2"/>
          <p:cNvPicPr>
            <a:picLocks noChangeAspect="1" noChangeArrowheads="1" noCrop="1"/>
          </p:cNvPicPr>
          <p:nvPr/>
        </p:nvPicPr>
        <p:blipFill>
          <a:blip r:embed="rId6"/>
          <a:srcRect/>
          <a:stretch>
            <a:fillRect/>
          </a:stretch>
        </p:blipFill>
        <p:spPr bwMode="auto">
          <a:xfrm>
            <a:off x="3054350" y="4333875"/>
            <a:ext cx="87313" cy="128588"/>
          </a:xfrm>
          <a:prstGeom prst="rect">
            <a:avLst/>
          </a:prstGeom>
          <a:noFill/>
          <a:ln w="9525">
            <a:noFill/>
            <a:miter lim="800000"/>
            <a:headEnd/>
            <a:tailEnd/>
          </a:ln>
        </p:spPr>
      </p:pic>
      <p:pic>
        <p:nvPicPr>
          <p:cNvPr id="101611" name="Picture 235" descr="mat nuoc"/>
          <p:cNvPicPr>
            <a:picLocks noChangeAspect="1" noChangeArrowheads="1" noCrop="1"/>
          </p:cNvPicPr>
          <p:nvPr/>
        </p:nvPicPr>
        <p:blipFill>
          <a:blip r:embed="rId5"/>
          <a:srcRect/>
          <a:stretch>
            <a:fillRect/>
          </a:stretch>
        </p:blipFill>
        <p:spPr bwMode="auto">
          <a:xfrm>
            <a:off x="3467100" y="4171950"/>
            <a:ext cx="93663" cy="128588"/>
          </a:xfrm>
          <a:prstGeom prst="rect">
            <a:avLst/>
          </a:prstGeom>
          <a:noFill/>
          <a:ln w="9525">
            <a:noFill/>
            <a:miter lim="800000"/>
            <a:headEnd/>
            <a:tailEnd/>
          </a:ln>
        </p:spPr>
      </p:pic>
      <p:pic>
        <p:nvPicPr>
          <p:cNvPr id="101612" name="Picture 236" descr="mat nuoc2"/>
          <p:cNvPicPr>
            <a:picLocks noChangeAspect="1" noChangeArrowheads="1" noCrop="1"/>
          </p:cNvPicPr>
          <p:nvPr/>
        </p:nvPicPr>
        <p:blipFill>
          <a:blip r:embed="rId6"/>
          <a:srcRect/>
          <a:stretch>
            <a:fillRect/>
          </a:stretch>
        </p:blipFill>
        <p:spPr bwMode="auto">
          <a:xfrm>
            <a:off x="3405188" y="4167188"/>
            <a:ext cx="87312" cy="128587"/>
          </a:xfrm>
          <a:prstGeom prst="rect">
            <a:avLst/>
          </a:prstGeom>
          <a:noFill/>
          <a:ln w="9525">
            <a:noFill/>
            <a:miter lim="800000"/>
            <a:headEnd/>
            <a:tailEnd/>
          </a:ln>
        </p:spPr>
      </p:pic>
      <p:pic>
        <p:nvPicPr>
          <p:cNvPr id="101613" name="Picture 237" descr="mat nuoc"/>
          <p:cNvPicPr>
            <a:picLocks noChangeAspect="1" noChangeArrowheads="1" noCrop="1"/>
          </p:cNvPicPr>
          <p:nvPr/>
        </p:nvPicPr>
        <p:blipFill>
          <a:blip r:embed="rId5"/>
          <a:srcRect/>
          <a:stretch>
            <a:fillRect/>
          </a:stretch>
        </p:blipFill>
        <p:spPr bwMode="auto">
          <a:xfrm>
            <a:off x="2817813" y="4176713"/>
            <a:ext cx="92075" cy="128587"/>
          </a:xfrm>
          <a:prstGeom prst="rect">
            <a:avLst/>
          </a:prstGeom>
          <a:noFill/>
          <a:ln w="9525">
            <a:noFill/>
            <a:miter lim="800000"/>
            <a:headEnd/>
            <a:tailEnd/>
          </a:ln>
        </p:spPr>
      </p:pic>
      <p:pic>
        <p:nvPicPr>
          <p:cNvPr id="101614" name="Picture 238" descr="mat nuoc2"/>
          <p:cNvPicPr>
            <a:picLocks noChangeAspect="1" noChangeArrowheads="1" noCrop="1"/>
          </p:cNvPicPr>
          <p:nvPr/>
        </p:nvPicPr>
        <p:blipFill>
          <a:blip r:embed="rId6"/>
          <a:srcRect/>
          <a:stretch>
            <a:fillRect/>
          </a:stretch>
        </p:blipFill>
        <p:spPr bwMode="auto">
          <a:xfrm>
            <a:off x="2894013" y="4171950"/>
            <a:ext cx="88900" cy="128588"/>
          </a:xfrm>
          <a:prstGeom prst="rect">
            <a:avLst/>
          </a:prstGeom>
          <a:noFill/>
          <a:ln w="9525">
            <a:noFill/>
            <a:miter lim="800000"/>
            <a:headEnd/>
            <a:tailEnd/>
          </a:ln>
        </p:spPr>
      </p:pic>
      <p:pic>
        <p:nvPicPr>
          <p:cNvPr id="101615" name="Picture 239" descr="mat nuoc"/>
          <p:cNvPicPr>
            <a:picLocks noChangeAspect="1" noChangeArrowheads="1" noCrop="1"/>
          </p:cNvPicPr>
          <p:nvPr/>
        </p:nvPicPr>
        <p:blipFill>
          <a:blip r:embed="rId5"/>
          <a:srcRect/>
          <a:stretch>
            <a:fillRect/>
          </a:stretch>
        </p:blipFill>
        <p:spPr bwMode="auto">
          <a:xfrm>
            <a:off x="3219450" y="4476750"/>
            <a:ext cx="93663" cy="128588"/>
          </a:xfrm>
          <a:prstGeom prst="rect">
            <a:avLst/>
          </a:prstGeom>
          <a:noFill/>
          <a:ln w="9525">
            <a:noFill/>
            <a:miter lim="800000"/>
            <a:headEnd/>
            <a:tailEnd/>
          </a:ln>
        </p:spPr>
      </p:pic>
      <p:pic>
        <p:nvPicPr>
          <p:cNvPr id="101616" name="Picture 240" descr="mat nuoc2"/>
          <p:cNvPicPr>
            <a:picLocks noChangeAspect="1" noChangeArrowheads="1" noCrop="1"/>
          </p:cNvPicPr>
          <p:nvPr/>
        </p:nvPicPr>
        <p:blipFill>
          <a:blip r:embed="rId6"/>
          <a:srcRect/>
          <a:stretch>
            <a:fillRect/>
          </a:stretch>
        </p:blipFill>
        <p:spPr bwMode="auto">
          <a:xfrm>
            <a:off x="3148013" y="4476750"/>
            <a:ext cx="87312" cy="128588"/>
          </a:xfrm>
          <a:prstGeom prst="rect">
            <a:avLst/>
          </a:prstGeom>
          <a:noFill/>
          <a:ln w="9525">
            <a:noFill/>
            <a:miter lim="800000"/>
            <a:headEnd/>
            <a:tailEnd/>
          </a:ln>
        </p:spPr>
      </p:pic>
      <p:pic>
        <p:nvPicPr>
          <p:cNvPr id="101617" name="Picture 241" descr="mat nuoc"/>
          <p:cNvPicPr>
            <a:picLocks noChangeAspect="1" noChangeArrowheads="1" noCrop="1"/>
          </p:cNvPicPr>
          <p:nvPr/>
        </p:nvPicPr>
        <p:blipFill>
          <a:blip r:embed="rId5"/>
          <a:srcRect/>
          <a:stretch>
            <a:fillRect/>
          </a:stretch>
        </p:blipFill>
        <p:spPr bwMode="auto">
          <a:xfrm>
            <a:off x="2859088" y="4400550"/>
            <a:ext cx="82550" cy="128588"/>
          </a:xfrm>
          <a:prstGeom prst="rect">
            <a:avLst/>
          </a:prstGeom>
          <a:noFill/>
          <a:ln w="9525">
            <a:noFill/>
            <a:miter lim="800000"/>
            <a:headEnd/>
            <a:tailEnd/>
          </a:ln>
        </p:spPr>
      </p:pic>
      <p:pic>
        <p:nvPicPr>
          <p:cNvPr id="101618" name="Picture 242" descr="mat nuoc2"/>
          <p:cNvPicPr>
            <a:picLocks noChangeAspect="1" noChangeArrowheads="1" noCrop="1"/>
          </p:cNvPicPr>
          <p:nvPr/>
        </p:nvPicPr>
        <p:blipFill>
          <a:blip r:embed="rId6"/>
          <a:srcRect/>
          <a:stretch>
            <a:fillRect/>
          </a:stretch>
        </p:blipFill>
        <p:spPr bwMode="auto">
          <a:xfrm>
            <a:off x="2935288" y="4400550"/>
            <a:ext cx="80962" cy="128588"/>
          </a:xfrm>
          <a:prstGeom prst="rect">
            <a:avLst/>
          </a:prstGeom>
          <a:noFill/>
          <a:ln w="9525">
            <a:noFill/>
            <a:miter lim="800000"/>
            <a:headEnd/>
            <a:tailEnd/>
          </a:ln>
        </p:spPr>
      </p:pic>
      <p:pic>
        <p:nvPicPr>
          <p:cNvPr id="101619" name="Picture 243" descr="mat nuoc"/>
          <p:cNvPicPr>
            <a:picLocks noChangeAspect="1" noChangeArrowheads="1" noCrop="1"/>
          </p:cNvPicPr>
          <p:nvPr/>
        </p:nvPicPr>
        <p:blipFill>
          <a:blip r:embed="rId5"/>
          <a:srcRect/>
          <a:stretch>
            <a:fillRect/>
          </a:stretch>
        </p:blipFill>
        <p:spPr bwMode="auto">
          <a:xfrm>
            <a:off x="3198813" y="4090988"/>
            <a:ext cx="82550" cy="128587"/>
          </a:xfrm>
          <a:prstGeom prst="rect">
            <a:avLst/>
          </a:prstGeom>
          <a:noFill/>
          <a:ln w="9525">
            <a:noFill/>
            <a:miter lim="800000"/>
            <a:headEnd/>
            <a:tailEnd/>
          </a:ln>
        </p:spPr>
      </p:pic>
      <p:pic>
        <p:nvPicPr>
          <p:cNvPr id="101620" name="Picture 244" descr="mat nuoc2"/>
          <p:cNvPicPr>
            <a:picLocks noChangeAspect="1" noChangeArrowheads="1" noCrop="1"/>
          </p:cNvPicPr>
          <p:nvPr/>
        </p:nvPicPr>
        <p:blipFill>
          <a:blip r:embed="rId6"/>
          <a:srcRect/>
          <a:stretch>
            <a:fillRect/>
          </a:stretch>
        </p:blipFill>
        <p:spPr bwMode="auto">
          <a:xfrm>
            <a:off x="3276600" y="4090988"/>
            <a:ext cx="80963" cy="128587"/>
          </a:xfrm>
          <a:prstGeom prst="rect">
            <a:avLst/>
          </a:prstGeom>
          <a:noFill/>
          <a:ln w="9525">
            <a:noFill/>
            <a:miter lim="800000"/>
            <a:headEnd/>
            <a:tailEnd/>
          </a:ln>
        </p:spPr>
      </p:pic>
      <p:pic>
        <p:nvPicPr>
          <p:cNvPr id="101621" name="Picture 245" descr="mat nuoc"/>
          <p:cNvPicPr>
            <a:picLocks noChangeAspect="1" noChangeArrowheads="1" noCrop="1"/>
          </p:cNvPicPr>
          <p:nvPr/>
        </p:nvPicPr>
        <p:blipFill>
          <a:blip r:embed="rId5"/>
          <a:srcRect/>
          <a:stretch>
            <a:fillRect/>
          </a:stretch>
        </p:blipFill>
        <p:spPr bwMode="auto">
          <a:xfrm>
            <a:off x="3302000" y="4324350"/>
            <a:ext cx="82550" cy="128588"/>
          </a:xfrm>
          <a:prstGeom prst="rect">
            <a:avLst/>
          </a:prstGeom>
          <a:noFill/>
          <a:ln w="9525">
            <a:noFill/>
            <a:miter lim="800000"/>
            <a:headEnd/>
            <a:tailEnd/>
          </a:ln>
        </p:spPr>
      </p:pic>
      <p:pic>
        <p:nvPicPr>
          <p:cNvPr id="101622" name="Picture 246" descr="mat nuoc2"/>
          <p:cNvPicPr>
            <a:picLocks noChangeAspect="1" noChangeArrowheads="1" noCrop="1"/>
          </p:cNvPicPr>
          <p:nvPr/>
        </p:nvPicPr>
        <p:blipFill>
          <a:blip r:embed="rId6"/>
          <a:srcRect/>
          <a:stretch>
            <a:fillRect/>
          </a:stretch>
        </p:blipFill>
        <p:spPr bwMode="auto">
          <a:xfrm>
            <a:off x="3379788" y="4324350"/>
            <a:ext cx="80962" cy="128588"/>
          </a:xfrm>
          <a:prstGeom prst="rect">
            <a:avLst/>
          </a:prstGeom>
          <a:noFill/>
          <a:ln w="9525">
            <a:noFill/>
            <a:miter lim="800000"/>
            <a:headEnd/>
            <a:tailEnd/>
          </a:ln>
        </p:spPr>
      </p:pic>
      <p:grpSp>
        <p:nvGrpSpPr>
          <p:cNvPr id="15415" name="Group 247"/>
          <p:cNvGrpSpPr>
            <a:grpSpLocks/>
          </p:cNvGrpSpPr>
          <p:nvPr/>
        </p:nvGrpSpPr>
        <p:grpSpPr bwMode="auto">
          <a:xfrm>
            <a:off x="2992438" y="3571875"/>
            <a:ext cx="382587" cy="190500"/>
            <a:chOff x="3084" y="2022"/>
            <a:chExt cx="222" cy="120"/>
          </a:xfrm>
        </p:grpSpPr>
        <p:grpSp>
          <p:nvGrpSpPr>
            <p:cNvPr id="15510" name="Group 248"/>
            <p:cNvGrpSpPr>
              <a:grpSpLocks/>
            </p:cNvGrpSpPr>
            <p:nvPr/>
          </p:nvGrpSpPr>
          <p:grpSpPr bwMode="auto">
            <a:xfrm>
              <a:off x="3084" y="2025"/>
              <a:ext cx="222" cy="117"/>
              <a:chOff x="3084" y="2217"/>
              <a:chExt cx="222" cy="117"/>
            </a:xfrm>
          </p:grpSpPr>
          <p:sp>
            <p:nvSpPr>
              <p:cNvPr id="101625" name="Arc 249"/>
              <p:cNvSpPr>
                <a:spLocks/>
              </p:cNvSpPr>
              <p:nvPr/>
            </p:nvSpPr>
            <p:spPr bwMode="auto">
              <a:xfrm flipV="1">
                <a:off x="3084" y="2259"/>
                <a:ext cx="222" cy="75"/>
              </a:xfrm>
              <a:custGeom>
                <a:avLst/>
                <a:gdLst>
                  <a:gd name="G0" fmla="+- 21599 0 0"/>
                  <a:gd name="G1" fmla="+- 21600 0 0"/>
                  <a:gd name="G2" fmla="+- 21600 0 0"/>
                  <a:gd name="T0" fmla="*/ 0 w 43199"/>
                  <a:gd name="T1" fmla="*/ 21383 h 22344"/>
                  <a:gd name="T2" fmla="*/ 43186 w 43199"/>
                  <a:gd name="T3" fmla="*/ 22344 h 22344"/>
                  <a:gd name="T4" fmla="*/ 21599 w 43199"/>
                  <a:gd name="T5" fmla="*/ 21600 h 22344"/>
                </a:gdLst>
                <a:ahLst/>
                <a:cxnLst>
                  <a:cxn ang="0">
                    <a:pos x="T0" y="T1"/>
                  </a:cxn>
                  <a:cxn ang="0">
                    <a:pos x="T2" y="T3"/>
                  </a:cxn>
                  <a:cxn ang="0">
                    <a:pos x="T4" y="T5"/>
                  </a:cxn>
                </a:cxnLst>
                <a:rect l="0" t="0" r="r" b="b"/>
                <a:pathLst>
                  <a:path w="43199" h="22344" fill="none" extrusionOk="0">
                    <a:moveTo>
                      <a:pt x="0" y="21383"/>
                    </a:moveTo>
                    <a:cubicBezTo>
                      <a:pt x="119" y="9538"/>
                      <a:pt x="9754" y="-1"/>
                      <a:pt x="21599" y="0"/>
                    </a:cubicBezTo>
                    <a:cubicBezTo>
                      <a:pt x="33528" y="0"/>
                      <a:pt x="43199" y="9670"/>
                      <a:pt x="43199" y="21600"/>
                    </a:cubicBezTo>
                    <a:cubicBezTo>
                      <a:pt x="43199" y="21848"/>
                      <a:pt x="43194" y="22096"/>
                      <a:pt x="43186" y="22344"/>
                    </a:cubicBezTo>
                  </a:path>
                  <a:path w="43199" h="22344" stroke="0" extrusionOk="0">
                    <a:moveTo>
                      <a:pt x="0" y="21383"/>
                    </a:moveTo>
                    <a:cubicBezTo>
                      <a:pt x="119" y="9538"/>
                      <a:pt x="9754" y="-1"/>
                      <a:pt x="21599" y="0"/>
                    </a:cubicBezTo>
                    <a:cubicBezTo>
                      <a:pt x="33528" y="0"/>
                      <a:pt x="43199" y="9670"/>
                      <a:pt x="43199" y="21600"/>
                    </a:cubicBezTo>
                    <a:cubicBezTo>
                      <a:pt x="43199" y="21848"/>
                      <a:pt x="43194" y="22096"/>
                      <a:pt x="43186" y="22344"/>
                    </a:cubicBezTo>
                    <a:lnTo>
                      <a:pt x="21599" y="21600"/>
                    </a:lnTo>
                    <a:close/>
                  </a:path>
                </a:pathLst>
              </a:custGeom>
              <a:gradFill rotWithShape="1">
                <a:gsLst>
                  <a:gs pos="0">
                    <a:srgbClr val="99CCFF"/>
                  </a:gs>
                  <a:gs pos="50000">
                    <a:schemeClr val="bg1"/>
                  </a:gs>
                  <a:gs pos="100000">
                    <a:srgbClr val="99CCFF"/>
                  </a:gs>
                </a:gsLst>
                <a:lin ang="0" scaled="1"/>
              </a:gradFill>
              <a:ln w="9525">
                <a:solidFill>
                  <a:srgbClr val="3399FF"/>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5513" name="Arc 250"/>
              <p:cNvSpPr>
                <a:spLocks/>
              </p:cNvSpPr>
              <p:nvPr/>
            </p:nvSpPr>
            <p:spPr bwMode="auto">
              <a:xfrm flipV="1">
                <a:off x="3084" y="2235"/>
                <a:ext cx="222" cy="78"/>
              </a:xfrm>
              <a:custGeom>
                <a:avLst/>
                <a:gdLst>
                  <a:gd name="T0" fmla="*/ 0 w 43199"/>
                  <a:gd name="T1" fmla="*/ 0 h 23233"/>
                  <a:gd name="T2" fmla="*/ 1 w 43199"/>
                  <a:gd name="T3" fmla="*/ 0 h 23233"/>
                  <a:gd name="T4" fmla="*/ 1 w 43199"/>
                  <a:gd name="T5" fmla="*/ 0 h 23233"/>
                  <a:gd name="T6" fmla="*/ 0 60000 65536"/>
                  <a:gd name="T7" fmla="*/ 0 60000 65536"/>
                  <a:gd name="T8" fmla="*/ 0 60000 65536"/>
                  <a:gd name="T9" fmla="*/ 0 w 43199"/>
                  <a:gd name="T10" fmla="*/ 0 h 23233"/>
                  <a:gd name="T11" fmla="*/ 43199 w 43199"/>
                  <a:gd name="T12" fmla="*/ 23233 h 23233"/>
                </a:gdLst>
                <a:ahLst/>
                <a:cxnLst>
                  <a:cxn ang="T6">
                    <a:pos x="T0" y="T1"/>
                  </a:cxn>
                  <a:cxn ang="T7">
                    <a:pos x="T2" y="T3"/>
                  </a:cxn>
                  <a:cxn ang="T8">
                    <a:pos x="T4" y="T5"/>
                  </a:cxn>
                </a:cxnLst>
                <a:rect l="T9" t="T10" r="T11" b="T12"/>
                <a:pathLst>
                  <a:path w="43199" h="23233" fill="none" extrusionOk="0">
                    <a:moveTo>
                      <a:pt x="0" y="21383"/>
                    </a:moveTo>
                    <a:cubicBezTo>
                      <a:pt x="119" y="9538"/>
                      <a:pt x="9754" y="-1"/>
                      <a:pt x="21599" y="0"/>
                    </a:cubicBezTo>
                    <a:cubicBezTo>
                      <a:pt x="33528" y="0"/>
                      <a:pt x="43199" y="9670"/>
                      <a:pt x="43199" y="21600"/>
                    </a:cubicBezTo>
                    <a:cubicBezTo>
                      <a:pt x="43199" y="22144"/>
                      <a:pt x="43178" y="22689"/>
                      <a:pt x="43137" y="23233"/>
                    </a:cubicBezTo>
                  </a:path>
                  <a:path w="43199" h="23233" stroke="0" extrusionOk="0">
                    <a:moveTo>
                      <a:pt x="0" y="21383"/>
                    </a:moveTo>
                    <a:cubicBezTo>
                      <a:pt x="119" y="9538"/>
                      <a:pt x="9754" y="-1"/>
                      <a:pt x="21599" y="0"/>
                    </a:cubicBezTo>
                    <a:cubicBezTo>
                      <a:pt x="33528" y="0"/>
                      <a:pt x="43199" y="9670"/>
                      <a:pt x="43199" y="21600"/>
                    </a:cubicBezTo>
                    <a:cubicBezTo>
                      <a:pt x="43199" y="22144"/>
                      <a:pt x="43178" y="22689"/>
                      <a:pt x="43137" y="23233"/>
                    </a:cubicBezTo>
                    <a:lnTo>
                      <a:pt x="21599" y="21600"/>
                    </a:lnTo>
                    <a:close/>
                  </a:path>
                </a:pathLst>
              </a:custGeom>
              <a:solidFill>
                <a:schemeClr val="bg1"/>
              </a:solid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5514" name="Arc 251"/>
              <p:cNvSpPr>
                <a:spLocks/>
              </p:cNvSpPr>
              <p:nvPr/>
            </p:nvSpPr>
            <p:spPr bwMode="auto">
              <a:xfrm flipV="1">
                <a:off x="3104" y="2227"/>
                <a:ext cx="184" cy="67"/>
              </a:xfrm>
              <a:custGeom>
                <a:avLst/>
                <a:gdLst>
                  <a:gd name="T0" fmla="*/ 0 w 43200"/>
                  <a:gd name="T1" fmla="*/ 0 h 23716"/>
                  <a:gd name="T2" fmla="*/ 1 w 43200"/>
                  <a:gd name="T3" fmla="*/ 0 h 23716"/>
                  <a:gd name="T4" fmla="*/ 0 w 43200"/>
                  <a:gd name="T5" fmla="*/ 0 h 23716"/>
                  <a:gd name="T6" fmla="*/ 0 60000 65536"/>
                  <a:gd name="T7" fmla="*/ 0 60000 65536"/>
                  <a:gd name="T8" fmla="*/ 0 60000 65536"/>
                  <a:gd name="T9" fmla="*/ 0 w 43200"/>
                  <a:gd name="T10" fmla="*/ 0 h 23716"/>
                  <a:gd name="T11" fmla="*/ 43200 w 43200"/>
                  <a:gd name="T12" fmla="*/ 23716 h 23716"/>
                </a:gdLst>
                <a:ahLst/>
                <a:cxnLst>
                  <a:cxn ang="T6">
                    <a:pos x="T0" y="T1"/>
                  </a:cxn>
                  <a:cxn ang="T7">
                    <a:pos x="T2" y="T3"/>
                  </a:cxn>
                  <a:cxn ang="T8">
                    <a:pos x="T4" y="T5"/>
                  </a:cxn>
                </a:cxnLst>
                <a:rect l="T9" t="T10" r="T11" b="T12"/>
                <a:pathLst>
                  <a:path w="43200" h="23716" fill="none" extrusionOk="0">
                    <a:moveTo>
                      <a:pt x="103" y="23716"/>
                    </a:moveTo>
                    <a:cubicBezTo>
                      <a:pt x="34" y="23012"/>
                      <a:pt x="0" y="22306"/>
                      <a:pt x="0" y="21600"/>
                    </a:cubicBezTo>
                    <a:cubicBezTo>
                      <a:pt x="0" y="9670"/>
                      <a:pt x="9670" y="0"/>
                      <a:pt x="21600" y="0"/>
                    </a:cubicBezTo>
                    <a:cubicBezTo>
                      <a:pt x="33529" y="0"/>
                      <a:pt x="43200" y="9670"/>
                      <a:pt x="43200" y="21600"/>
                    </a:cubicBezTo>
                    <a:cubicBezTo>
                      <a:pt x="43200" y="22187"/>
                      <a:pt x="43176" y="22775"/>
                      <a:pt x="43128" y="23361"/>
                    </a:cubicBezTo>
                  </a:path>
                  <a:path w="43200" h="23716" stroke="0" extrusionOk="0">
                    <a:moveTo>
                      <a:pt x="103" y="23716"/>
                    </a:moveTo>
                    <a:cubicBezTo>
                      <a:pt x="34" y="23012"/>
                      <a:pt x="0" y="22306"/>
                      <a:pt x="0" y="21600"/>
                    </a:cubicBezTo>
                    <a:cubicBezTo>
                      <a:pt x="0" y="9670"/>
                      <a:pt x="9670" y="0"/>
                      <a:pt x="21600" y="0"/>
                    </a:cubicBezTo>
                    <a:cubicBezTo>
                      <a:pt x="33529" y="0"/>
                      <a:pt x="43200" y="9670"/>
                      <a:pt x="43200" y="21600"/>
                    </a:cubicBezTo>
                    <a:cubicBezTo>
                      <a:pt x="43200" y="22187"/>
                      <a:pt x="43176" y="22775"/>
                      <a:pt x="43128" y="23361"/>
                    </a:cubicBezTo>
                    <a:lnTo>
                      <a:pt x="21600" y="21600"/>
                    </a:lnTo>
                    <a:close/>
                  </a:path>
                </a:pathLst>
              </a:custGeom>
              <a:gradFill rotWithShape="1">
                <a:gsLst>
                  <a:gs pos="0">
                    <a:srgbClr val="762F00"/>
                  </a:gs>
                  <a:gs pos="50000">
                    <a:srgbClr val="FF6600"/>
                  </a:gs>
                  <a:gs pos="100000">
                    <a:srgbClr val="762F00"/>
                  </a:gs>
                </a:gsLst>
                <a:lin ang="0" scaled="1"/>
              </a:gra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sp>
            <p:nvSpPr>
              <p:cNvPr id="15515" name="Arc 252"/>
              <p:cNvSpPr>
                <a:spLocks/>
              </p:cNvSpPr>
              <p:nvPr/>
            </p:nvSpPr>
            <p:spPr bwMode="auto">
              <a:xfrm flipV="1">
                <a:off x="3105" y="2217"/>
                <a:ext cx="182" cy="60"/>
              </a:xfrm>
              <a:custGeom>
                <a:avLst/>
                <a:gdLst>
                  <a:gd name="T0" fmla="*/ 0 w 42623"/>
                  <a:gd name="T1" fmla="*/ 0 h 21600"/>
                  <a:gd name="T2" fmla="*/ 1 w 42623"/>
                  <a:gd name="T3" fmla="*/ 0 h 21600"/>
                  <a:gd name="T4" fmla="*/ 0 w 42623"/>
                  <a:gd name="T5" fmla="*/ 0 h 21600"/>
                  <a:gd name="T6" fmla="*/ 0 60000 65536"/>
                  <a:gd name="T7" fmla="*/ 0 60000 65536"/>
                  <a:gd name="T8" fmla="*/ 0 60000 65536"/>
                  <a:gd name="T9" fmla="*/ 0 w 42623"/>
                  <a:gd name="T10" fmla="*/ 0 h 21600"/>
                  <a:gd name="T11" fmla="*/ 42623 w 42623"/>
                  <a:gd name="T12" fmla="*/ 21600 h 21600"/>
                </a:gdLst>
                <a:ahLst/>
                <a:cxnLst>
                  <a:cxn ang="T6">
                    <a:pos x="T0" y="T1"/>
                  </a:cxn>
                  <a:cxn ang="T7">
                    <a:pos x="T2" y="T3"/>
                  </a:cxn>
                  <a:cxn ang="T8">
                    <a:pos x="T4" y="T5"/>
                  </a:cxn>
                </a:cxnLst>
                <a:rect l="T9" t="T10" r="T11" b="T12"/>
                <a:pathLst>
                  <a:path w="42623" h="21600" fill="none" extrusionOk="0">
                    <a:moveTo>
                      <a:pt x="0" y="17799"/>
                    </a:moveTo>
                    <a:cubicBezTo>
                      <a:pt x="1841" y="7499"/>
                      <a:pt x="10799" y="-1"/>
                      <a:pt x="21263" y="0"/>
                    </a:cubicBezTo>
                    <a:cubicBezTo>
                      <a:pt x="31953" y="0"/>
                      <a:pt x="41035" y="7820"/>
                      <a:pt x="42623" y="18391"/>
                    </a:cubicBezTo>
                  </a:path>
                  <a:path w="42623" h="21600" stroke="0" extrusionOk="0">
                    <a:moveTo>
                      <a:pt x="0" y="17799"/>
                    </a:moveTo>
                    <a:cubicBezTo>
                      <a:pt x="1841" y="7499"/>
                      <a:pt x="10799" y="-1"/>
                      <a:pt x="21263" y="0"/>
                    </a:cubicBezTo>
                    <a:cubicBezTo>
                      <a:pt x="31953" y="0"/>
                      <a:pt x="41035" y="7820"/>
                      <a:pt x="42623" y="18391"/>
                    </a:cubicBezTo>
                    <a:lnTo>
                      <a:pt x="21263" y="21600"/>
                    </a:lnTo>
                    <a:close/>
                  </a:path>
                </a:pathLst>
              </a:custGeom>
              <a:solidFill>
                <a:srgbClr val="FF6600"/>
              </a:soli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grpSp>
        <p:sp>
          <p:nvSpPr>
            <p:cNvPr id="15511" name="Arc 253"/>
            <p:cNvSpPr>
              <a:spLocks/>
            </p:cNvSpPr>
            <p:nvPr/>
          </p:nvSpPr>
          <p:spPr bwMode="auto">
            <a:xfrm flipV="1">
              <a:off x="3140" y="2022"/>
              <a:ext cx="35" cy="12"/>
            </a:xfrm>
            <a:custGeom>
              <a:avLst/>
              <a:gdLst>
                <a:gd name="T0" fmla="*/ 0 w 42104"/>
                <a:gd name="T1" fmla="*/ 0 h 21600"/>
                <a:gd name="T2" fmla="*/ 0 w 42104"/>
                <a:gd name="T3" fmla="*/ 0 h 21600"/>
                <a:gd name="T4" fmla="*/ 0 w 42104"/>
                <a:gd name="T5" fmla="*/ 0 h 21600"/>
                <a:gd name="T6" fmla="*/ 0 60000 65536"/>
                <a:gd name="T7" fmla="*/ 0 60000 65536"/>
                <a:gd name="T8" fmla="*/ 0 60000 65536"/>
                <a:gd name="T9" fmla="*/ 0 w 42104"/>
                <a:gd name="T10" fmla="*/ 0 h 21600"/>
                <a:gd name="T11" fmla="*/ 42104 w 42104"/>
                <a:gd name="T12" fmla="*/ 21600 h 21600"/>
              </a:gdLst>
              <a:ahLst/>
              <a:cxnLst>
                <a:cxn ang="T6">
                  <a:pos x="T0" y="T1"/>
                </a:cxn>
                <a:cxn ang="T7">
                  <a:pos x="T2" y="T3"/>
                </a:cxn>
                <a:cxn ang="T8">
                  <a:pos x="T4" y="T5"/>
                </a:cxn>
              </a:cxnLst>
              <a:rect l="T9" t="T10" r="T11" b="T12"/>
              <a:pathLst>
                <a:path w="42104" h="21600" fill="none" extrusionOk="0">
                  <a:moveTo>
                    <a:pt x="0" y="16622"/>
                  </a:moveTo>
                  <a:cubicBezTo>
                    <a:pt x="2307" y="6879"/>
                    <a:pt x="11007" y="-1"/>
                    <a:pt x="21019" y="0"/>
                  </a:cubicBezTo>
                  <a:cubicBezTo>
                    <a:pt x="31142" y="0"/>
                    <a:pt x="39907" y="7030"/>
                    <a:pt x="42104" y="16912"/>
                  </a:cubicBezTo>
                </a:path>
                <a:path w="42104" h="21600" stroke="0" extrusionOk="0">
                  <a:moveTo>
                    <a:pt x="0" y="16622"/>
                  </a:moveTo>
                  <a:cubicBezTo>
                    <a:pt x="2307" y="6879"/>
                    <a:pt x="11007" y="-1"/>
                    <a:pt x="21019" y="0"/>
                  </a:cubicBezTo>
                  <a:cubicBezTo>
                    <a:pt x="31142" y="0"/>
                    <a:pt x="39907" y="7030"/>
                    <a:pt x="42104" y="16912"/>
                  </a:cubicBezTo>
                  <a:lnTo>
                    <a:pt x="21019" y="21600"/>
                  </a:lnTo>
                  <a:close/>
                </a:path>
              </a:pathLst>
            </a:custGeom>
            <a:noFill/>
            <a:ln w="9525">
              <a:solidFill>
                <a:srgbClr val="4D4D4D"/>
              </a:solidFill>
              <a:round/>
              <a:headEnd/>
              <a:tailEnd/>
            </a:ln>
          </p:spPr>
          <p:txBody>
            <a:bodyPr wrap="none" anchor="ctr"/>
            <a:lstStyle/>
            <a:p>
              <a:endParaRPr lang="vi-VN">
                <a:latin typeface="Times New Roman" pitchFamily="18" charset="0"/>
                <a:cs typeface="Times New Roman" pitchFamily="18" charset="0"/>
              </a:endParaRPr>
            </a:p>
          </p:txBody>
        </p:sp>
      </p:grpSp>
      <p:grpSp>
        <p:nvGrpSpPr>
          <p:cNvPr id="15416" name="Group 254"/>
          <p:cNvGrpSpPr>
            <a:grpSpLocks/>
          </p:cNvGrpSpPr>
          <p:nvPr/>
        </p:nvGrpSpPr>
        <p:grpSpPr bwMode="auto">
          <a:xfrm>
            <a:off x="1135063" y="5384800"/>
            <a:ext cx="296862" cy="206375"/>
            <a:chOff x="4224" y="1968"/>
            <a:chExt cx="144" cy="108"/>
          </a:xfrm>
        </p:grpSpPr>
        <p:sp>
          <p:nvSpPr>
            <p:cNvPr id="15508" name="Freeform 255"/>
            <p:cNvSpPr>
              <a:spLocks/>
            </p:cNvSpPr>
            <p:nvPr/>
          </p:nvSpPr>
          <p:spPr bwMode="auto">
            <a:xfrm>
              <a:off x="4224" y="1968"/>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7097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5509" name="Freeform 256"/>
            <p:cNvSpPr>
              <a:spLocks/>
            </p:cNvSpPr>
            <p:nvPr/>
          </p:nvSpPr>
          <p:spPr bwMode="auto">
            <a:xfrm rot="7895004">
              <a:off x="4272" y="1980"/>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7097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grpSp>
      <p:sp>
        <p:nvSpPr>
          <p:cNvPr id="15417" name="Freeform 257"/>
          <p:cNvSpPr>
            <a:spLocks/>
          </p:cNvSpPr>
          <p:nvPr/>
        </p:nvSpPr>
        <p:spPr bwMode="auto">
          <a:xfrm>
            <a:off x="4633913" y="3810000"/>
            <a:ext cx="147637" cy="73025"/>
          </a:xfrm>
          <a:custGeom>
            <a:avLst/>
            <a:gdLst>
              <a:gd name="T0" fmla="*/ 118110 w 120"/>
              <a:gd name="T1" fmla="*/ 0 h 66"/>
              <a:gd name="T2" fmla="*/ 0 w 120"/>
              <a:gd name="T3" fmla="*/ 53109 h 66"/>
              <a:gd name="T4" fmla="*/ 0 60000 65536"/>
              <a:gd name="T5" fmla="*/ 0 60000 65536"/>
              <a:gd name="T6" fmla="*/ 0 w 120"/>
              <a:gd name="T7" fmla="*/ 0 h 66"/>
              <a:gd name="T8" fmla="*/ 120 w 120"/>
              <a:gd name="T9" fmla="*/ 66 h 66"/>
            </a:gdLst>
            <a:ahLst/>
            <a:cxnLst>
              <a:cxn ang="T4">
                <a:pos x="T0" y="T1"/>
              </a:cxn>
              <a:cxn ang="T5">
                <a:pos x="T2" y="T3"/>
              </a:cxn>
            </a:cxnLst>
            <a:rect l="T6" t="T7" r="T8" b="T9"/>
            <a:pathLst>
              <a:path w="120" h="66">
                <a:moveTo>
                  <a:pt x="96" y="0"/>
                </a:moveTo>
                <a:cubicBezTo>
                  <a:pt x="120" y="54"/>
                  <a:pt x="66" y="66"/>
                  <a:pt x="0" y="48"/>
                </a:cubicBezTo>
              </a:path>
            </a:pathLst>
          </a:custGeom>
          <a:noFill/>
          <a:ln w="19050">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5418" name="Freeform 258"/>
          <p:cNvSpPr>
            <a:spLocks/>
          </p:cNvSpPr>
          <p:nvPr/>
        </p:nvSpPr>
        <p:spPr bwMode="auto">
          <a:xfrm>
            <a:off x="4849813" y="3733800"/>
            <a:ext cx="147637" cy="73025"/>
          </a:xfrm>
          <a:custGeom>
            <a:avLst/>
            <a:gdLst>
              <a:gd name="T0" fmla="*/ 118110 w 120"/>
              <a:gd name="T1" fmla="*/ 0 h 66"/>
              <a:gd name="T2" fmla="*/ 0 w 120"/>
              <a:gd name="T3" fmla="*/ 53109 h 66"/>
              <a:gd name="T4" fmla="*/ 0 60000 65536"/>
              <a:gd name="T5" fmla="*/ 0 60000 65536"/>
              <a:gd name="T6" fmla="*/ 0 w 120"/>
              <a:gd name="T7" fmla="*/ 0 h 66"/>
              <a:gd name="T8" fmla="*/ 120 w 120"/>
              <a:gd name="T9" fmla="*/ 66 h 66"/>
            </a:gdLst>
            <a:ahLst/>
            <a:cxnLst>
              <a:cxn ang="T4">
                <a:pos x="T0" y="T1"/>
              </a:cxn>
              <a:cxn ang="T5">
                <a:pos x="T2" y="T3"/>
              </a:cxn>
            </a:cxnLst>
            <a:rect l="T6" t="T7" r="T8" b="T9"/>
            <a:pathLst>
              <a:path w="120" h="66">
                <a:moveTo>
                  <a:pt x="96" y="0"/>
                </a:moveTo>
                <a:cubicBezTo>
                  <a:pt x="120" y="54"/>
                  <a:pt x="66" y="66"/>
                  <a:pt x="0" y="48"/>
                </a:cubicBezTo>
              </a:path>
            </a:pathLst>
          </a:custGeom>
          <a:noFill/>
          <a:ln w="19050">
            <a:solidFill>
              <a:schemeClr val="tx1"/>
            </a:solidFill>
            <a:round/>
            <a:headEnd/>
            <a:tailEnd/>
          </a:ln>
        </p:spPr>
        <p:txBody>
          <a:bodyPr/>
          <a:lstStyle/>
          <a:p>
            <a:endParaRPr lang="vi-VN">
              <a:latin typeface="Times New Roman" pitchFamily="18" charset="0"/>
              <a:cs typeface="Times New Roman" pitchFamily="18" charset="0"/>
            </a:endParaRPr>
          </a:p>
        </p:txBody>
      </p:sp>
      <p:grpSp>
        <p:nvGrpSpPr>
          <p:cNvPr id="16" name="Group 259"/>
          <p:cNvGrpSpPr>
            <a:grpSpLocks/>
          </p:cNvGrpSpPr>
          <p:nvPr/>
        </p:nvGrpSpPr>
        <p:grpSpPr bwMode="auto">
          <a:xfrm>
            <a:off x="4581525" y="3514725"/>
            <a:ext cx="1196975" cy="904875"/>
            <a:chOff x="2952" y="1398"/>
            <a:chExt cx="696" cy="570"/>
          </a:xfrm>
        </p:grpSpPr>
        <p:sp>
          <p:nvSpPr>
            <p:cNvPr id="15497" name="Freeform 260"/>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8" name="Freeform 261"/>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9" name="Freeform 262"/>
            <p:cNvSpPr>
              <a:spLocks/>
            </p:cNvSpPr>
            <p:nvPr/>
          </p:nvSpPr>
          <p:spPr bwMode="auto">
            <a:xfrm rot="-1242821">
              <a:off x="3037" y="1616"/>
              <a:ext cx="15" cy="48"/>
            </a:xfrm>
            <a:custGeom>
              <a:avLst/>
              <a:gdLst>
                <a:gd name="T0" fmla="*/ 5 w 70"/>
                <a:gd name="T1" fmla="*/ 0 h 169"/>
                <a:gd name="T2" fmla="*/ 11 w 70"/>
                <a:gd name="T3" fmla="*/ 15 h 169"/>
                <a:gd name="T4" fmla="*/ 15 w 70"/>
                <a:gd name="T5" fmla="*/ 24 h 169"/>
                <a:gd name="T6" fmla="*/ 15 w 70"/>
                <a:gd name="T7" fmla="*/ 32 h 169"/>
                <a:gd name="T8" fmla="*/ 12 w 70"/>
                <a:gd name="T9" fmla="*/ 40 h 169"/>
                <a:gd name="T10" fmla="*/ 6 w 70"/>
                <a:gd name="T11" fmla="*/ 45 h 169"/>
                <a:gd name="T12" fmla="*/ 0 w 70"/>
                <a:gd name="T13" fmla="*/ 48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500" name="Freeform 263"/>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501" name="Freeform 264"/>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nvGrpSpPr>
            <p:cNvPr id="15502" name="Group 265"/>
            <p:cNvGrpSpPr>
              <a:grpSpLocks/>
            </p:cNvGrpSpPr>
            <p:nvPr/>
          </p:nvGrpSpPr>
          <p:grpSpPr bwMode="auto">
            <a:xfrm rot="-9224892">
              <a:off x="3406" y="1698"/>
              <a:ext cx="242" cy="270"/>
              <a:chOff x="2457" y="2549"/>
              <a:chExt cx="557" cy="547"/>
            </a:xfrm>
          </p:grpSpPr>
          <p:sp>
            <p:nvSpPr>
              <p:cNvPr id="15506" name="Freeform 266"/>
              <p:cNvSpPr>
                <a:spLocks/>
              </p:cNvSpPr>
              <p:nvPr/>
            </p:nvSpPr>
            <p:spPr bwMode="auto">
              <a:xfrm>
                <a:off x="2457" y="2549"/>
                <a:ext cx="557" cy="547"/>
              </a:xfrm>
              <a:custGeom>
                <a:avLst/>
                <a:gdLst>
                  <a:gd name="T0" fmla="*/ 557 w 1112"/>
                  <a:gd name="T1" fmla="*/ 70 h 1094"/>
                  <a:gd name="T2" fmla="*/ 529 w 1112"/>
                  <a:gd name="T3" fmla="*/ 136 h 1094"/>
                  <a:gd name="T4" fmla="*/ 509 w 1112"/>
                  <a:gd name="T5" fmla="*/ 186 h 1094"/>
                  <a:gd name="T6" fmla="*/ 486 w 1112"/>
                  <a:gd name="T7" fmla="*/ 238 h 1094"/>
                  <a:gd name="T8" fmla="*/ 472 w 1112"/>
                  <a:gd name="T9" fmla="*/ 294 h 1094"/>
                  <a:gd name="T10" fmla="*/ 463 w 1112"/>
                  <a:gd name="T11" fmla="*/ 351 h 1094"/>
                  <a:gd name="T12" fmla="*/ 453 w 1112"/>
                  <a:gd name="T13" fmla="*/ 407 h 1094"/>
                  <a:gd name="T14" fmla="*/ 453 w 1112"/>
                  <a:gd name="T15" fmla="*/ 458 h 1094"/>
                  <a:gd name="T16" fmla="*/ 453 w 1112"/>
                  <a:gd name="T17" fmla="*/ 500 h 1094"/>
                  <a:gd name="T18" fmla="*/ 453 w 1112"/>
                  <a:gd name="T19" fmla="*/ 519 h 1094"/>
                  <a:gd name="T20" fmla="*/ 121 w 1112"/>
                  <a:gd name="T21" fmla="*/ 547 h 1094"/>
                  <a:gd name="T22" fmla="*/ 65 w 1112"/>
                  <a:gd name="T23" fmla="*/ 224 h 1094"/>
                  <a:gd name="T24" fmla="*/ 14 w 1112"/>
                  <a:gd name="T25" fmla="*/ 33 h 1094"/>
                  <a:gd name="T26" fmla="*/ 0 w 1112"/>
                  <a:gd name="T27" fmla="*/ 0 h 1094"/>
                  <a:gd name="T28" fmla="*/ 210 w 1112"/>
                  <a:gd name="T29" fmla="*/ 37 h 1094"/>
                  <a:gd name="T30" fmla="*/ 383 w 1112"/>
                  <a:gd name="T31" fmla="*/ 51 h 1094"/>
                  <a:gd name="T32" fmla="*/ 495 w 1112"/>
                  <a:gd name="T33" fmla="*/ 51 h 1094"/>
                  <a:gd name="T34" fmla="*/ 557 w 1112"/>
                  <a:gd name="T35" fmla="*/ 70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507" name="Oval 267"/>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sp>
          <p:nvSpPr>
            <p:cNvPr id="15503" name="Freeform 268"/>
            <p:cNvSpPr>
              <a:spLocks/>
            </p:cNvSpPr>
            <p:nvPr/>
          </p:nvSpPr>
          <p:spPr bwMode="auto">
            <a:xfrm rot="-5887819">
              <a:off x="3109" y="1667"/>
              <a:ext cx="13" cy="9"/>
            </a:xfrm>
            <a:custGeom>
              <a:avLst/>
              <a:gdLst>
                <a:gd name="T0" fmla="*/ 13 w 55"/>
                <a:gd name="T1" fmla="*/ 9 h 33"/>
                <a:gd name="T2" fmla="*/ 6 w 55"/>
                <a:gd name="T3" fmla="*/ 6 h 33"/>
                <a:gd name="T4" fmla="*/ 2 w 55"/>
                <a:gd name="T5" fmla="*/ 2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504" name="Freeform 269"/>
            <p:cNvSpPr>
              <a:spLocks/>
            </p:cNvSpPr>
            <p:nvPr/>
          </p:nvSpPr>
          <p:spPr bwMode="auto">
            <a:xfrm rot="-487818">
              <a:off x="3226" y="1413"/>
              <a:ext cx="47" cy="29"/>
            </a:xfrm>
            <a:custGeom>
              <a:avLst/>
              <a:gdLst>
                <a:gd name="T0" fmla="*/ 0 w 53"/>
                <a:gd name="T1" fmla="*/ 0 h 34"/>
                <a:gd name="T2" fmla="*/ 15 w 53"/>
                <a:gd name="T3" fmla="*/ 7 h 34"/>
                <a:gd name="T4" fmla="*/ 47 w 53"/>
                <a:gd name="T5" fmla="*/ 29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505" name="Freeform 270"/>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grpSp>
        <p:nvGrpSpPr>
          <p:cNvPr id="15420" name="Group 271"/>
          <p:cNvGrpSpPr>
            <a:grpSpLocks/>
          </p:cNvGrpSpPr>
          <p:nvPr/>
        </p:nvGrpSpPr>
        <p:grpSpPr bwMode="auto">
          <a:xfrm>
            <a:off x="6818314" y="3429000"/>
            <a:ext cx="2345546" cy="2976388"/>
            <a:chOff x="3735" y="1056"/>
            <a:chExt cx="1455" cy="2684"/>
          </a:xfrm>
        </p:grpSpPr>
        <p:pic>
          <p:nvPicPr>
            <p:cNvPr id="15495" name="Picture 272" descr="celsius_face_s"/>
            <p:cNvPicPr>
              <a:picLocks noChangeAspect="1" noChangeArrowheads="1"/>
            </p:cNvPicPr>
            <p:nvPr/>
          </p:nvPicPr>
          <p:blipFill>
            <a:blip r:embed="rId7"/>
            <a:srcRect/>
            <a:stretch>
              <a:fillRect/>
            </a:stretch>
          </p:blipFill>
          <p:spPr bwMode="auto">
            <a:xfrm>
              <a:off x="3792" y="1056"/>
              <a:ext cx="1398" cy="1872"/>
            </a:xfrm>
            <a:prstGeom prst="rect">
              <a:avLst/>
            </a:prstGeom>
            <a:noFill/>
            <a:ln w="12700">
              <a:solidFill>
                <a:srgbClr val="0000FF"/>
              </a:solidFill>
              <a:miter lim="800000"/>
              <a:headEnd/>
              <a:tailEnd/>
            </a:ln>
          </p:spPr>
        </p:pic>
        <p:sp>
          <p:nvSpPr>
            <p:cNvPr id="15496" name="Text Box 273"/>
            <p:cNvSpPr txBox="1">
              <a:spLocks noChangeArrowheads="1"/>
            </p:cNvSpPr>
            <p:nvPr/>
          </p:nvSpPr>
          <p:spPr bwMode="auto">
            <a:xfrm>
              <a:off x="3735" y="2991"/>
              <a:ext cx="1341" cy="749"/>
            </a:xfrm>
            <a:prstGeom prst="rect">
              <a:avLst/>
            </a:prstGeom>
            <a:noFill/>
            <a:ln w="9525">
              <a:noFill/>
              <a:miter lim="800000"/>
              <a:headEnd/>
              <a:tailEnd/>
            </a:ln>
          </p:spPr>
          <p:txBody>
            <a:bodyPr wrap="none">
              <a:spAutoFit/>
            </a:bodyPr>
            <a:lstStyle/>
            <a:p>
              <a:pPr algn="ctr" eaLnBrk="0" hangingPunct="0"/>
              <a:r>
                <a:rPr lang="en-US" sz="2400" b="1">
                  <a:solidFill>
                    <a:srgbClr val="009900"/>
                  </a:solidFill>
                  <a:latin typeface="Times New Roman" pitchFamily="18" charset="0"/>
                  <a:cs typeface="Times New Roman" pitchFamily="18" charset="0"/>
                </a:rPr>
                <a:t>Anders Celsius</a:t>
              </a:r>
            </a:p>
            <a:p>
              <a:pPr algn="ctr" eaLnBrk="0" hangingPunct="0"/>
              <a:r>
                <a:rPr lang="en-US" sz="2400" b="1">
                  <a:solidFill>
                    <a:srgbClr val="009900"/>
                  </a:solidFill>
                  <a:latin typeface="Times New Roman" pitchFamily="18" charset="0"/>
                  <a:cs typeface="Times New Roman" pitchFamily="18" charset="0"/>
                </a:rPr>
                <a:t>(1701-1744)</a:t>
              </a:r>
            </a:p>
          </p:txBody>
        </p:sp>
      </p:grpSp>
      <p:sp>
        <p:nvSpPr>
          <p:cNvPr id="101650" name="Text Box 274"/>
          <p:cNvSpPr txBox="1">
            <a:spLocks noChangeArrowheads="1"/>
          </p:cNvSpPr>
          <p:nvPr/>
        </p:nvSpPr>
        <p:spPr bwMode="auto">
          <a:xfrm>
            <a:off x="1651000" y="1219200"/>
            <a:ext cx="908050" cy="336550"/>
          </a:xfrm>
          <a:prstGeom prst="rect">
            <a:avLst/>
          </a:prstGeom>
          <a:noFill/>
          <a:ln w="9525">
            <a:noFill/>
            <a:miter lim="800000"/>
            <a:headEnd/>
            <a:tailEnd/>
          </a:ln>
        </p:spPr>
        <p:txBody>
          <a:bodyPr>
            <a:spAutoFit/>
          </a:bodyPr>
          <a:lstStyle/>
          <a:p>
            <a:pPr>
              <a:spcBef>
                <a:spcPct val="50000"/>
              </a:spcBef>
            </a:pPr>
            <a:r>
              <a:rPr lang="en-US" sz="1600" b="1">
                <a:solidFill>
                  <a:srgbClr val="FF0000"/>
                </a:solidFill>
                <a:latin typeface="Times New Roman" pitchFamily="18" charset="0"/>
                <a:cs typeface="Times New Roman" pitchFamily="18" charset="0"/>
              </a:rPr>
              <a:t>100</a:t>
            </a:r>
            <a:r>
              <a:rPr lang="en-US" sz="1600" b="1" baseline="30000">
                <a:solidFill>
                  <a:srgbClr val="FF0000"/>
                </a:solidFill>
                <a:latin typeface="Times New Roman" pitchFamily="18" charset="0"/>
                <a:cs typeface="Times New Roman" pitchFamily="18" charset="0"/>
              </a:rPr>
              <a:t>o</a:t>
            </a:r>
            <a:r>
              <a:rPr lang="en-US" sz="1600" b="1">
                <a:solidFill>
                  <a:srgbClr val="FF0000"/>
                </a:solidFill>
                <a:latin typeface="Times New Roman" pitchFamily="18" charset="0"/>
                <a:cs typeface="Times New Roman" pitchFamily="18" charset="0"/>
              </a:rPr>
              <a:t>C</a:t>
            </a:r>
          </a:p>
        </p:txBody>
      </p:sp>
      <p:sp>
        <p:nvSpPr>
          <p:cNvPr id="101651" name="Line 275"/>
          <p:cNvSpPr>
            <a:spLocks noChangeShapeType="1"/>
          </p:cNvSpPr>
          <p:nvPr/>
        </p:nvSpPr>
        <p:spPr bwMode="auto">
          <a:xfrm>
            <a:off x="1485900" y="1524000"/>
            <a:ext cx="247650" cy="0"/>
          </a:xfrm>
          <a:prstGeom prst="line">
            <a:avLst/>
          </a:prstGeom>
          <a:noFill/>
          <a:ln w="19050">
            <a:solidFill>
              <a:srgbClr val="FF3300"/>
            </a:solidFill>
            <a:round/>
            <a:headEnd/>
            <a:tailEnd/>
          </a:ln>
        </p:spPr>
        <p:txBody>
          <a:bodyPr/>
          <a:lstStyle/>
          <a:p>
            <a:endParaRPr lang="vi-VN">
              <a:latin typeface="Times New Roman" pitchFamily="18" charset="0"/>
              <a:cs typeface="Times New Roman" pitchFamily="18" charset="0"/>
            </a:endParaRPr>
          </a:p>
        </p:txBody>
      </p:sp>
      <p:sp>
        <p:nvSpPr>
          <p:cNvPr id="101652" name="Line 276"/>
          <p:cNvSpPr>
            <a:spLocks noChangeShapeType="1"/>
          </p:cNvSpPr>
          <p:nvPr/>
        </p:nvSpPr>
        <p:spPr bwMode="auto">
          <a:xfrm>
            <a:off x="1485900" y="3429000"/>
            <a:ext cx="247650" cy="0"/>
          </a:xfrm>
          <a:prstGeom prst="line">
            <a:avLst/>
          </a:prstGeom>
          <a:noFill/>
          <a:ln w="19050">
            <a:solidFill>
              <a:srgbClr val="FF3300"/>
            </a:solidFill>
            <a:round/>
            <a:headEnd/>
            <a:tailEnd/>
          </a:ln>
        </p:spPr>
        <p:txBody>
          <a:bodyPr/>
          <a:lstStyle/>
          <a:p>
            <a:endParaRPr lang="vi-VN">
              <a:latin typeface="Times New Roman" pitchFamily="18" charset="0"/>
              <a:cs typeface="Times New Roman" pitchFamily="18" charset="0"/>
            </a:endParaRPr>
          </a:p>
        </p:txBody>
      </p:sp>
      <p:sp>
        <p:nvSpPr>
          <p:cNvPr id="101653" name="Text Box 277"/>
          <p:cNvSpPr txBox="1">
            <a:spLocks noChangeArrowheads="1"/>
          </p:cNvSpPr>
          <p:nvPr/>
        </p:nvSpPr>
        <p:spPr bwMode="auto">
          <a:xfrm>
            <a:off x="1733550" y="3397250"/>
            <a:ext cx="908050" cy="336550"/>
          </a:xfrm>
          <a:prstGeom prst="rect">
            <a:avLst/>
          </a:prstGeom>
          <a:noFill/>
          <a:ln w="9525">
            <a:noFill/>
            <a:miter lim="800000"/>
            <a:headEnd/>
            <a:tailEnd/>
          </a:ln>
        </p:spPr>
        <p:txBody>
          <a:bodyPr>
            <a:spAutoFit/>
          </a:bodyPr>
          <a:lstStyle/>
          <a:p>
            <a:pPr>
              <a:spcBef>
                <a:spcPct val="50000"/>
              </a:spcBef>
            </a:pPr>
            <a:r>
              <a:rPr lang="en-US" sz="1600" b="1">
                <a:solidFill>
                  <a:srgbClr val="FF0000"/>
                </a:solidFill>
                <a:latin typeface="Times New Roman" pitchFamily="18" charset="0"/>
                <a:cs typeface="Times New Roman" pitchFamily="18" charset="0"/>
              </a:rPr>
              <a:t>0</a:t>
            </a:r>
            <a:r>
              <a:rPr lang="en-US" sz="1600" b="1" baseline="30000">
                <a:solidFill>
                  <a:srgbClr val="FF0000"/>
                </a:solidFill>
                <a:latin typeface="Times New Roman" pitchFamily="18" charset="0"/>
                <a:cs typeface="Times New Roman" pitchFamily="18" charset="0"/>
              </a:rPr>
              <a:t>o</a:t>
            </a:r>
            <a:r>
              <a:rPr lang="en-US" sz="1600" b="1">
                <a:solidFill>
                  <a:srgbClr val="FF0000"/>
                </a:solidFill>
                <a:latin typeface="Times New Roman" pitchFamily="18" charset="0"/>
                <a:cs typeface="Times New Roman" pitchFamily="18" charset="0"/>
              </a:rPr>
              <a:t>C</a:t>
            </a:r>
          </a:p>
        </p:txBody>
      </p:sp>
      <p:grpSp>
        <p:nvGrpSpPr>
          <p:cNvPr id="19" name="Group 278"/>
          <p:cNvGrpSpPr>
            <a:grpSpLocks/>
          </p:cNvGrpSpPr>
          <p:nvPr/>
        </p:nvGrpSpPr>
        <p:grpSpPr bwMode="auto">
          <a:xfrm>
            <a:off x="1568450" y="1524000"/>
            <a:ext cx="412750" cy="1905000"/>
            <a:chOff x="3312" y="1344"/>
            <a:chExt cx="48" cy="960"/>
          </a:xfrm>
        </p:grpSpPr>
        <p:grpSp>
          <p:nvGrpSpPr>
            <p:cNvPr id="15429" name="Group 279"/>
            <p:cNvGrpSpPr>
              <a:grpSpLocks/>
            </p:cNvGrpSpPr>
            <p:nvPr/>
          </p:nvGrpSpPr>
          <p:grpSpPr bwMode="auto">
            <a:xfrm rot="5400000">
              <a:off x="3144" y="1512"/>
              <a:ext cx="384" cy="48"/>
              <a:chOff x="1980" y="1752"/>
              <a:chExt cx="3200" cy="240"/>
            </a:xfrm>
          </p:grpSpPr>
          <p:sp>
            <p:nvSpPr>
              <p:cNvPr id="15474" name="Line 280"/>
              <p:cNvSpPr>
                <a:spLocks noChangeShapeType="1"/>
              </p:cNvSpPr>
              <p:nvPr/>
            </p:nvSpPr>
            <p:spPr bwMode="auto">
              <a:xfrm>
                <a:off x="19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5" name="Line 281"/>
              <p:cNvSpPr>
                <a:spLocks noChangeShapeType="1"/>
              </p:cNvSpPr>
              <p:nvPr/>
            </p:nvSpPr>
            <p:spPr bwMode="auto">
              <a:xfrm>
                <a:off x="21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6" name="Line 282"/>
              <p:cNvSpPr>
                <a:spLocks noChangeShapeType="1"/>
              </p:cNvSpPr>
              <p:nvPr/>
            </p:nvSpPr>
            <p:spPr bwMode="auto">
              <a:xfrm>
                <a:off x="23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7" name="Line 283"/>
              <p:cNvSpPr>
                <a:spLocks noChangeShapeType="1"/>
              </p:cNvSpPr>
              <p:nvPr/>
            </p:nvSpPr>
            <p:spPr bwMode="auto">
              <a:xfrm>
                <a:off x="24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8" name="Line 284"/>
              <p:cNvSpPr>
                <a:spLocks noChangeShapeType="1"/>
              </p:cNvSpPr>
              <p:nvPr/>
            </p:nvSpPr>
            <p:spPr bwMode="auto">
              <a:xfrm>
                <a:off x="26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9" name="Line 285"/>
              <p:cNvSpPr>
                <a:spLocks noChangeShapeType="1"/>
              </p:cNvSpPr>
              <p:nvPr/>
            </p:nvSpPr>
            <p:spPr bwMode="auto">
              <a:xfrm>
                <a:off x="2780" y="1812"/>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0" name="Line 286"/>
              <p:cNvSpPr>
                <a:spLocks noChangeShapeType="1"/>
              </p:cNvSpPr>
              <p:nvPr/>
            </p:nvSpPr>
            <p:spPr bwMode="auto">
              <a:xfrm>
                <a:off x="29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1" name="Line 287"/>
              <p:cNvSpPr>
                <a:spLocks noChangeShapeType="1"/>
              </p:cNvSpPr>
              <p:nvPr/>
            </p:nvSpPr>
            <p:spPr bwMode="auto">
              <a:xfrm>
                <a:off x="31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2" name="Line 288"/>
              <p:cNvSpPr>
                <a:spLocks noChangeShapeType="1"/>
              </p:cNvSpPr>
              <p:nvPr/>
            </p:nvSpPr>
            <p:spPr bwMode="auto">
              <a:xfrm>
                <a:off x="32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3" name="Line 289"/>
              <p:cNvSpPr>
                <a:spLocks noChangeShapeType="1"/>
              </p:cNvSpPr>
              <p:nvPr/>
            </p:nvSpPr>
            <p:spPr bwMode="auto">
              <a:xfrm>
                <a:off x="34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4" name="Line 290"/>
              <p:cNvSpPr>
                <a:spLocks noChangeShapeType="1"/>
              </p:cNvSpPr>
              <p:nvPr/>
            </p:nvSpPr>
            <p:spPr bwMode="auto">
              <a:xfrm>
                <a:off x="35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5" name="Line 291"/>
              <p:cNvSpPr>
                <a:spLocks noChangeShapeType="1"/>
              </p:cNvSpPr>
              <p:nvPr/>
            </p:nvSpPr>
            <p:spPr bwMode="auto">
              <a:xfrm>
                <a:off x="37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6" name="Line 292"/>
              <p:cNvSpPr>
                <a:spLocks noChangeShapeType="1"/>
              </p:cNvSpPr>
              <p:nvPr/>
            </p:nvSpPr>
            <p:spPr bwMode="auto">
              <a:xfrm>
                <a:off x="39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7" name="Line 293"/>
              <p:cNvSpPr>
                <a:spLocks noChangeShapeType="1"/>
              </p:cNvSpPr>
              <p:nvPr/>
            </p:nvSpPr>
            <p:spPr bwMode="auto">
              <a:xfrm>
                <a:off x="40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8" name="Line 294"/>
              <p:cNvSpPr>
                <a:spLocks noChangeShapeType="1"/>
              </p:cNvSpPr>
              <p:nvPr/>
            </p:nvSpPr>
            <p:spPr bwMode="auto">
              <a:xfrm>
                <a:off x="42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89" name="Line 295"/>
              <p:cNvSpPr>
                <a:spLocks noChangeShapeType="1"/>
              </p:cNvSpPr>
              <p:nvPr/>
            </p:nvSpPr>
            <p:spPr bwMode="auto">
              <a:xfrm>
                <a:off x="4380" y="1812"/>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0" name="Line 296"/>
              <p:cNvSpPr>
                <a:spLocks noChangeShapeType="1"/>
              </p:cNvSpPr>
              <p:nvPr/>
            </p:nvSpPr>
            <p:spPr bwMode="auto">
              <a:xfrm>
                <a:off x="45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1" name="Line 297"/>
              <p:cNvSpPr>
                <a:spLocks noChangeShapeType="1"/>
              </p:cNvSpPr>
              <p:nvPr/>
            </p:nvSpPr>
            <p:spPr bwMode="auto">
              <a:xfrm>
                <a:off x="47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2" name="Line 298"/>
              <p:cNvSpPr>
                <a:spLocks noChangeShapeType="1"/>
              </p:cNvSpPr>
              <p:nvPr/>
            </p:nvSpPr>
            <p:spPr bwMode="auto">
              <a:xfrm>
                <a:off x="48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3" name="Line 299"/>
              <p:cNvSpPr>
                <a:spLocks noChangeShapeType="1"/>
              </p:cNvSpPr>
              <p:nvPr/>
            </p:nvSpPr>
            <p:spPr bwMode="auto">
              <a:xfrm>
                <a:off x="50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94" name="Line 300"/>
              <p:cNvSpPr>
                <a:spLocks noChangeShapeType="1"/>
              </p:cNvSpPr>
              <p:nvPr/>
            </p:nvSpPr>
            <p:spPr bwMode="auto">
              <a:xfrm>
                <a:off x="51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grpSp>
        <p:grpSp>
          <p:nvGrpSpPr>
            <p:cNvPr id="15430" name="Group 301"/>
            <p:cNvGrpSpPr>
              <a:grpSpLocks/>
            </p:cNvGrpSpPr>
            <p:nvPr/>
          </p:nvGrpSpPr>
          <p:grpSpPr bwMode="auto">
            <a:xfrm rot="5400000">
              <a:off x="3144" y="1896"/>
              <a:ext cx="384" cy="48"/>
              <a:chOff x="1980" y="1752"/>
              <a:chExt cx="3200" cy="240"/>
            </a:xfrm>
          </p:grpSpPr>
          <p:sp>
            <p:nvSpPr>
              <p:cNvPr id="15453" name="Line 302"/>
              <p:cNvSpPr>
                <a:spLocks noChangeShapeType="1"/>
              </p:cNvSpPr>
              <p:nvPr/>
            </p:nvSpPr>
            <p:spPr bwMode="auto">
              <a:xfrm>
                <a:off x="19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4" name="Line 303"/>
              <p:cNvSpPr>
                <a:spLocks noChangeShapeType="1"/>
              </p:cNvSpPr>
              <p:nvPr/>
            </p:nvSpPr>
            <p:spPr bwMode="auto">
              <a:xfrm>
                <a:off x="21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5" name="Line 304"/>
              <p:cNvSpPr>
                <a:spLocks noChangeShapeType="1"/>
              </p:cNvSpPr>
              <p:nvPr/>
            </p:nvSpPr>
            <p:spPr bwMode="auto">
              <a:xfrm>
                <a:off x="23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6" name="Line 305"/>
              <p:cNvSpPr>
                <a:spLocks noChangeShapeType="1"/>
              </p:cNvSpPr>
              <p:nvPr/>
            </p:nvSpPr>
            <p:spPr bwMode="auto">
              <a:xfrm>
                <a:off x="24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7" name="Line 306"/>
              <p:cNvSpPr>
                <a:spLocks noChangeShapeType="1"/>
              </p:cNvSpPr>
              <p:nvPr/>
            </p:nvSpPr>
            <p:spPr bwMode="auto">
              <a:xfrm>
                <a:off x="26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8" name="Line 307"/>
              <p:cNvSpPr>
                <a:spLocks noChangeShapeType="1"/>
              </p:cNvSpPr>
              <p:nvPr/>
            </p:nvSpPr>
            <p:spPr bwMode="auto">
              <a:xfrm>
                <a:off x="2780" y="1812"/>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9" name="Line 308"/>
              <p:cNvSpPr>
                <a:spLocks noChangeShapeType="1"/>
              </p:cNvSpPr>
              <p:nvPr/>
            </p:nvSpPr>
            <p:spPr bwMode="auto">
              <a:xfrm>
                <a:off x="29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0" name="Line 309"/>
              <p:cNvSpPr>
                <a:spLocks noChangeShapeType="1"/>
              </p:cNvSpPr>
              <p:nvPr/>
            </p:nvSpPr>
            <p:spPr bwMode="auto">
              <a:xfrm>
                <a:off x="31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1" name="Line 310"/>
              <p:cNvSpPr>
                <a:spLocks noChangeShapeType="1"/>
              </p:cNvSpPr>
              <p:nvPr/>
            </p:nvSpPr>
            <p:spPr bwMode="auto">
              <a:xfrm>
                <a:off x="32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2" name="Line 311"/>
              <p:cNvSpPr>
                <a:spLocks noChangeShapeType="1"/>
              </p:cNvSpPr>
              <p:nvPr/>
            </p:nvSpPr>
            <p:spPr bwMode="auto">
              <a:xfrm>
                <a:off x="34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3" name="Line 312"/>
              <p:cNvSpPr>
                <a:spLocks noChangeShapeType="1"/>
              </p:cNvSpPr>
              <p:nvPr/>
            </p:nvSpPr>
            <p:spPr bwMode="auto">
              <a:xfrm>
                <a:off x="35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4" name="Line 313"/>
              <p:cNvSpPr>
                <a:spLocks noChangeShapeType="1"/>
              </p:cNvSpPr>
              <p:nvPr/>
            </p:nvSpPr>
            <p:spPr bwMode="auto">
              <a:xfrm>
                <a:off x="37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5" name="Line 314"/>
              <p:cNvSpPr>
                <a:spLocks noChangeShapeType="1"/>
              </p:cNvSpPr>
              <p:nvPr/>
            </p:nvSpPr>
            <p:spPr bwMode="auto">
              <a:xfrm>
                <a:off x="39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6" name="Line 315"/>
              <p:cNvSpPr>
                <a:spLocks noChangeShapeType="1"/>
              </p:cNvSpPr>
              <p:nvPr/>
            </p:nvSpPr>
            <p:spPr bwMode="auto">
              <a:xfrm>
                <a:off x="40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7" name="Line 316"/>
              <p:cNvSpPr>
                <a:spLocks noChangeShapeType="1"/>
              </p:cNvSpPr>
              <p:nvPr/>
            </p:nvSpPr>
            <p:spPr bwMode="auto">
              <a:xfrm>
                <a:off x="42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8" name="Line 317"/>
              <p:cNvSpPr>
                <a:spLocks noChangeShapeType="1"/>
              </p:cNvSpPr>
              <p:nvPr/>
            </p:nvSpPr>
            <p:spPr bwMode="auto">
              <a:xfrm>
                <a:off x="4380" y="1812"/>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69" name="Line 318"/>
              <p:cNvSpPr>
                <a:spLocks noChangeShapeType="1"/>
              </p:cNvSpPr>
              <p:nvPr/>
            </p:nvSpPr>
            <p:spPr bwMode="auto">
              <a:xfrm>
                <a:off x="45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0" name="Line 319"/>
              <p:cNvSpPr>
                <a:spLocks noChangeShapeType="1"/>
              </p:cNvSpPr>
              <p:nvPr/>
            </p:nvSpPr>
            <p:spPr bwMode="auto">
              <a:xfrm>
                <a:off x="47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1" name="Line 320"/>
              <p:cNvSpPr>
                <a:spLocks noChangeShapeType="1"/>
              </p:cNvSpPr>
              <p:nvPr/>
            </p:nvSpPr>
            <p:spPr bwMode="auto">
              <a:xfrm>
                <a:off x="48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2" name="Line 321"/>
              <p:cNvSpPr>
                <a:spLocks noChangeShapeType="1"/>
              </p:cNvSpPr>
              <p:nvPr/>
            </p:nvSpPr>
            <p:spPr bwMode="auto">
              <a:xfrm>
                <a:off x="50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73" name="Line 322"/>
              <p:cNvSpPr>
                <a:spLocks noChangeShapeType="1"/>
              </p:cNvSpPr>
              <p:nvPr/>
            </p:nvSpPr>
            <p:spPr bwMode="auto">
              <a:xfrm>
                <a:off x="51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grpSp>
        <p:grpSp>
          <p:nvGrpSpPr>
            <p:cNvPr id="15431" name="Group 323"/>
            <p:cNvGrpSpPr>
              <a:grpSpLocks/>
            </p:cNvGrpSpPr>
            <p:nvPr/>
          </p:nvGrpSpPr>
          <p:grpSpPr bwMode="auto">
            <a:xfrm rot="5400000">
              <a:off x="3144" y="2088"/>
              <a:ext cx="384" cy="48"/>
              <a:chOff x="1980" y="1752"/>
              <a:chExt cx="3200" cy="240"/>
            </a:xfrm>
          </p:grpSpPr>
          <p:sp>
            <p:nvSpPr>
              <p:cNvPr id="15432" name="Line 324"/>
              <p:cNvSpPr>
                <a:spLocks noChangeShapeType="1"/>
              </p:cNvSpPr>
              <p:nvPr/>
            </p:nvSpPr>
            <p:spPr bwMode="auto">
              <a:xfrm>
                <a:off x="19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3" name="Line 325"/>
              <p:cNvSpPr>
                <a:spLocks noChangeShapeType="1"/>
              </p:cNvSpPr>
              <p:nvPr/>
            </p:nvSpPr>
            <p:spPr bwMode="auto">
              <a:xfrm>
                <a:off x="21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4" name="Line 326"/>
              <p:cNvSpPr>
                <a:spLocks noChangeShapeType="1"/>
              </p:cNvSpPr>
              <p:nvPr/>
            </p:nvSpPr>
            <p:spPr bwMode="auto">
              <a:xfrm>
                <a:off x="23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5" name="Line 327"/>
              <p:cNvSpPr>
                <a:spLocks noChangeShapeType="1"/>
              </p:cNvSpPr>
              <p:nvPr/>
            </p:nvSpPr>
            <p:spPr bwMode="auto">
              <a:xfrm>
                <a:off x="24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6" name="Line 328"/>
              <p:cNvSpPr>
                <a:spLocks noChangeShapeType="1"/>
              </p:cNvSpPr>
              <p:nvPr/>
            </p:nvSpPr>
            <p:spPr bwMode="auto">
              <a:xfrm>
                <a:off x="26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7" name="Line 329"/>
              <p:cNvSpPr>
                <a:spLocks noChangeShapeType="1"/>
              </p:cNvSpPr>
              <p:nvPr/>
            </p:nvSpPr>
            <p:spPr bwMode="auto">
              <a:xfrm>
                <a:off x="2780" y="1812"/>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8" name="Line 330"/>
              <p:cNvSpPr>
                <a:spLocks noChangeShapeType="1"/>
              </p:cNvSpPr>
              <p:nvPr/>
            </p:nvSpPr>
            <p:spPr bwMode="auto">
              <a:xfrm>
                <a:off x="29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39" name="Line 331"/>
              <p:cNvSpPr>
                <a:spLocks noChangeShapeType="1"/>
              </p:cNvSpPr>
              <p:nvPr/>
            </p:nvSpPr>
            <p:spPr bwMode="auto">
              <a:xfrm>
                <a:off x="31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0" name="Line 332"/>
              <p:cNvSpPr>
                <a:spLocks noChangeShapeType="1"/>
              </p:cNvSpPr>
              <p:nvPr/>
            </p:nvSpPr>
            <p:spPr bwMode="auto">
              <a:xfrm>
                <a:off x="32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1" name="Line 333"/>
              <p:cNvSpPr>
                <a:spLocks noChangeShapeType="1"/>
              </p:cNvSpPr>
              <p:nvPr/>
            </p:nvSpPr>
            <p:spPr bwMode="auto">
              <a:xfrm>
                <a:off x="34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2" name="Line 334"/>
              <p:cNvSpPr>
                <a:spLocks noChangeShapeType="1"/>
              </p:cNvSpPr>
              <p:nvPr/>
            </p:nvSpPr>
            <p:spPr bwMode="auto">
              <a:xfrm>
                <a:off x="35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3" name="Line 335"/>
              <p:cNvSpPr>
                <a:spLocks noChangeShapeType="1"/>
              </p:cNvSpPr>
              <p:nvPr/>
            </p:nvSpPr>
            <p:spPr bwMode="auto">
              <a:xfrm>
                <a:off x="37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4" name="Line 336"/>
              <p:cNvSpPr>
                <a:spLocks noChangeShapeType="1"/>
              </p:cNvSpPr>
              <p:nvPr/>
            </p:nvSpPr>
            <p:spPr bwMode="auto">
              <a:xfrm>
                <a:off x="39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5" name="Line 337"/>
              <p:cNvSpPr>
                <a:spLocks noChangeShapeType="1"/>
              </p:cNvSpPr>
              <p:nvPr/>
            </p:nvSpPr>
            <p:spPr bwMode="auto">
              <a:xfrm>
                <a:off x="40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6" name="Line 338"/>
              <p:cNvSpPr>
                <a:spLocks noChangeShapeType="1"/>
              </p:cNvSpPr>
              <p:nvPr/>
            </p:nvSpPr>
            <p:spPr bwMode="auto">
              <a:xfrm>
                <a:off x="42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7" name="Line 339"/>
              <p:cNvSpPr>
                <a:spLocks noChangeShapeType="1"/>
              </p:cNvSpPr>
              <p:nvPr/>
            </p:nvSpPr>
            <p:spPr bwMode="auto">
              <a:xfrm>
                <a:off x="4380" y="1812"/>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8" name="Line 340"/>
              <p:cNvSpPr>
                <a:spLocks noChangeShapeType="1"/>
              </p:cNvSpPr>
              <p:nvPr/>
            </p:nvSpPr>
            <p:spPr bwMode="auto">
              <a:xfrm>
                <a:off x="454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49" name="Line 341"/>
              <p:cNvSpPr>
                <a:spLocks noChangeShapeType="1"/>
              </p:cNvSpPr>
              <p:nvPr/>
            </p:nvSpPr>
            <p:spPr bwMode="auto">
              <a:xfrm>
                <a:off x="470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0" name="Line 342"/>
              <p:cNvSpPr>
                <a:spLocks noChangeShapeType="1"/>
              </p:cNvSpPr>
              <p:nvPr/>
            </p:nvSpPr>
            <p:spPr bwMode="auto">
              <a:xfrm>
                <a:off x="486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1" name="Line 343"/>
              <p:cNvSpPr>
                <a:spLocks noChangeShapeType="1"/>
              </p:cNvSpPr>
              <p:nvPr/>
            </p:nvSpPr>
            <p:spPr bwMode="auto">
              <a:xfrm>
                <a:off x="5020" y="187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5452" name="Line 344"/>
              <p:cNvSpPr>
                <a:spLocks noChangeShapeType="1"/>
              </p:cNvSpPr>
              <p:nvPr/>
            </p:nvSpPr>
            <p:spPr bwMode="auto">
              <a:xfrm>
                <a:off x="5180" y="1752"/>
                <a:ext cx="0" cy="24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grpSp>
      </p:grpSp>
      <p:sp>
        <p:nvSpPr>
          <p:cNvPr id="101721" name="Text Box 345"/>
          <p:cNvSpPr txBox="1">
            <a:spLocks noChangeArrowheads="1"/>
          </p:cNvSpPr>
          <p:nvPr/>
        </p:nvSpPr>
        <p:spPr bwMode="auto">
          <a:xfrm>
            <a:off x="5365750" y="1524000"/>
            <a:ext cx="4159250" cy="1569660"/>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cs typeface="Times New Roman" pitchFamily="18" charset="0"/>
              </a:rPr>
              <a:t>*Thang nhiệt độ Xenxiut nhiệt độ nước đá đang      tan là </a:t>
            </a:r>
            <a:r>
              <a:rPr lang="en-US" sz="2400" b="1">
                <a:solidFill>
                  <a:srgbClr val="FF3300"/>
                </a:solidFill>
                <a:latin typeface="Times New Roman" pitchFamily="18" charset="0"/>
                <a:cs typeface="Times New Roman" pitchFamily="18" charset="0"/>
              </a:rPr>
              <a:t>0</a:t>
            </a:r>
            <a:r>
              <a:rPr lang="en-US" sz="2400" b="1" baseline="30000">
                <a:solidFill>
                  <a:srgbClr val="FF3300"/>
                </a:solidFill>
                <a:latin typeface="Times New Roman" pitchFamily="18" charset="0"/>
                <a:cs typeface="Times New Roman" pitchFamily="18" charset="0"/>
              </a:rPr>
              <a:t>o</a:t>
            </a:r>
            <a:r>
              <a:rPr lang="en-US" sz="2400" b="1">
                <a:solidFill>
                  <a:srgbClr val="FF3300"/>
                </a:solidFill>
                <a:latin typeface="Times New Roman" pitchFamily="18" charset="0"/>
                <a:cs typeface="Times New Roman" pitchFamily="18" charset="0"/>
              </a:rPr>
              <a:t>C</a:t>
            </a:r>
            <a:r>
              <a:rPr lang="en-US" sz="2400" b="1">
                <a:latin typeface="Times New Roman" pitchFamily="18" charset="0"/>
                <a:cs typeface="Times New Roman" pitchFamily="18" charset="0"/>
              </a:rPr>
              <a:t>. Nhiệt độ của hơi nước đang sôi là </a:t>
            </a:r>
            <a:r>
              <a:rPr lang="en-US" sz="2400" b="1">
                <a:solidFill>
                  <a:srgbClr val="FF3300"/>
                </a:solidFill>
                <a:latin typeface="Times New Roman" pitchFamily="18" charset="0"/>
                <a:cs typeface="Times New Roman" pitchFamily="18" charset="0"/>
              </a:rPr>
              <a:t>100</a:t>
            </a:r>
            <a:r>
              <a:rPr lang="en-US" sz="2400" b="1" baseline="30000">
                <a:solidFill>
                  <a:srgbClr val="FF3300"/>
                </a:solidFill>
                <a:latin typeface="Times New Roman" pitchFamily="18" charset="0"/>
                <a:cs typeface="Times New Roman" pitchFamily="18" charset="0"/>
              </a:rPr>
              <a:t>o</a:t>
            </a:r>
            <a:r>
              <a:rPr lang="en-US" sz="2400" b="1">
                <a:solidFill>
                  <a:srgbClr val="FF3300"/>
                </a:solidFill>
                <a:latin typeface="Times New Roman" pitchFamily="18" charset="0"/>
                <a:cs typeface="Times New Roman" pitchFamily="18" charset="0"/>
              </a:rPr>
              <a:t>C</a:t>
            </a:r>
          </a:p>
        </p:txBody>
      </p:sp>
      <p:sp>
        <p:nvSpPr>
          <p:cNvPr id="19461" name="Text Box 5"/>
          <p:cNvSpPr txBox="1">
            <a:spLocks noChangeArrowheads="1"/>
          </p:cNvSpPr>
          <p:nvPr/>
        </p:nvSpPr>
        <p:spPr bwMode="auto">
          <a:xfrm>
            <a:off x="2889250" y="1066800"/>
            <a:ext cx="3962400" cy="492443"/>
          </a:xfrm>
          <a:prstGeom prst="rect">
            <a:avLst/>
          </a:prstGeom>
          <a:noFill/>
          <a:ln w="9525">
            <a:noFill/>
            <a:miter lim="800000"/>
            <a:headEnd/>
            <a:tailEnd/>
          </a:ln>
        </p:spPr>
        <p:txBody>
          <a:bodyPr>
            <a:spAutoFit/>
          </a:bodyPr>
          <a:lstStyle/>
          <a:p>
            <a:r>
              <a:rPr lang="en-US" sz="2600" b="1">
                <a:solidFill>
                  <a:srgbClr val="FF0000"/>
                </a:solidFill>
                <a:latin typeface="Times New Roman" pitchFamily="18" charset="0"/>
                <a:cs typeface="Times New Roman" pitchFamily="18" charset="0"/>
              </a:rPr>
              <a:t>1.Thang nhiệt độ Xenxiut:</a:t>
            </a:r>
          </a:p>
        </p:txBody>
      </p:sp>
      <p:sp>
        <p:nvSpPr>
          <p:cNvPr id="15428" name="Text Box 6"/>
          <p:cNvSpPr txBox="1">
            <a:spLocks noChangeArrowheads="1"/>
          </p:cNvSpPr>
          <p:nvPr/>
        </p:nvSpPr>
        <p:spPr bwMode="auto">
          <a:xfrm>
            <a:off x="1828800" y="304800"/>
            <a:ext cx="5200650" cy="579438"/>
          </a:xfrm>
          <a:prstGeom prst="rect">
            <a:avLst/>
          </a:prstGeom>
          <a:noFill/>
          <a:ln w="9525">
            <a:noFill/>
            <a:miter lim="800000"/>
            <a:headEnd/>
            <a:tailEnd/>
          </a:ln>
        </p:spPr>
        <p:txBody>
          <a:bodyPr>
            <a:spAutoFit/>
          </a:bodyPr>
          <a:lstStyle/>
          <a:p>
            <a:pPr algn="just"/>
            <a:r>
              <a:rPr lang="en-US" sz="3200" b="1">
                <a:latin typeface="Times New Roman" pitchFamily="18" charset="0"/>
                <a:cs typeface="Times New Roman" pitchFamily="18" charset="0"/>
              </a:rPr>
              <a:t>II.Thang nhiệt độ</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1000" fill="hold"/>
                                        <p:tgtEl>
                                          <p:spTgt spid="19461"/>
                                        </p:tgtEl>
                                        <p:attrNameLst>
                                          <p:attrName>ppt_x</p:attrName>
                                        </p:attrNameLst>
                                      </p:cBhvr>
                                      <p:tavLst>
                                        <p:tav tm="0">
                                          <p:val>
                                            <p:strVal val="0-#ppt_w/2"/>
                                          </p:val>
                                        </p:tav>
                                        <p:tav tm="100000">
                                          <p:val>
                                            <p:strVal val="#ppt_x"/>
                                          </p:val>
                                        </p:tav>
                                      </p:tavLst>
                                    </p:anim>
                                    <p:anim calcmode="lin" valueType="num">
                                      <p:cBhvr additive="base">
                                        <p:cTn id="8" dur="1000" fill="hold"/>
                                        <p:tgtEl>
                                          <p:spTgt spid="1946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0" presetClass="path" presetSubtype="0" accel="50000" decel="50000" fill="hold" nodeType="afterEffect">
                                  <p:stCondLst>
                                    <p:cond delay="0"/>
                                  </p:stCondLst>
                                  <p:childTnLst>
                                    <p:animMotion origin="layout" path="M 0.0 0.0 C -0.02361 -0.02292 -0.04722 -0.04584 -0.07986 -0.05648 C -0.1125 -0.06713 -0.15416 -0.06551 -0.19583 -0.06389 " pathEditMode="relative" ptsTypes="aaA">
                                      <p:cBhvr>
                                        <p:cTn id="17" dur="2000" fill="hold"/>
                                        <p:tgtEl>
                                          <p:spTgt spid="7"/>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0.0 0.0 C -0.02361 -0.02292 -0.04722 -0.04584 -0.07986 -0.05648 C -0.1125 -0.06713 -0.15416 -0.06551 -0.19583 -0.06389 " pathEditMode="relative" ptsTypes="aaA">
                                      <p:cBhvr>
                                        <p:cTn id="19" dur="2000" fill="hold"/>
                                        <p:tgtEl>
                                          <p:spTgt spid="6"/>
                                        </p:tgtEl>
                                        <p:attrNameLst>
                                          <p:attrName>ppt_x</p:attrName>
                                          <p:attrName>ppt_y</p:attrName>
                                        </p:attrNameLst>
                                      </p:cBhvr>
                                    </p:animMotion>
                                  </p:childTnLst>
                                </p:cTn>
                              </p:par>
                            </p:childTnLst>
                          </p:cTn>
                        </p:par>
                        <p:par>
                          <p:cTn id="20" fill="hold">
                            <p:stCondLst>
                              <p:cond delay="2500"/>
                            </p:stCondLst>
                            <p:childTnLst>
                              <p:par>
                                <p:cTn id="21" presetID="2" presetClass="exit" presetSubtype="4" fill="hold" nodeType="afterEffect">
                                  <p:stCondLst>
                                    <p:cond delay="3000"/>
                                  </p:stCondLst>
                                  <p:childTnLst>
                                    <p:anim calcmode="lin" valueType="num">
                                      <p:cBhvr additive="base">
                                        <p:cTn id="22" dur="500"/>
                                        <p:tgtEl>
                                          <p:spTgt spid="7"/>
                                        </p:tgtEl>
                                        <p:attrNameLst>
                                          <p:attrName>ppt_x</p:attrName>
                                        </p:attrNameLst>
                                      </p:cBhvr>
                                      <p:tavLst>
                                        <p:tav tm="0">
                                          <p:val>
                                            <p:strVal val="ppt_x"/>
                                          </p:val>
                                        </p:tav>
                                        <p:tav tm="100000">
                                          <p:val>
                                            <p:strVal val="ppt_x"/>
                                          </p:val>
                                        </p:tav>
                                      </p:tavLst>
                                    </p:anim>
                                    <p:anim calcmode="lin" valueType="num">
                                      <p:cBhvr additive="base">
                                        <p:cTn id="23" dur="500"/>
                                        <p:tgtEl>
                                          <p:spTgt spid="7"/>
                                        </p:tgtEl>
                                        <p:attrNameLst>
                                          <p:attrName>ppt_y</p:attrName>
                                        </p:attrNameLst>
                                      </p:cBhvr>
                                      <p:tavLst>
                                        <p:tav tm="0">
                                          <p:val>
                                            <p:strVal val="ppt_y"/>
                                          </p:val>
                                        </p:tav>
                                        <p:tav tm="100000">
                                          <p:val>
                                            <p:strVal val="1+ppt_h/2"/>
                                          </p:val>
                                        </p:tav>
                                      </p:tavLst>
                                    </p:anim>
                                    <p:set>
                                      <p:cBhvr>
                                        <p:cTn id="24" dur="1" fill="hold">
                                          <p:stCondLst>
                                            <p:cond delay="499"/>
                                          </p:stCondLst>
                                        </p:cTn>
                                        <p:tgtEl>
                                          <p:spTgt spid="7"/>
                                        </p:tgtEl>
                                        <p:attrNameLst>
                                          <p:attrName>style.visibility</p:attrName>
                                        </p:attrNameLst>
                                      </p:cBhvr>
                                      <p:to>
                                        <p:strVal val="hidden"/>
                                      </p:to>
                                    </p:set>
                                  </p:childTnLst>
                                </p:cTn>
                              </p:par>
                            </p:childTnLst>
                          </p:cTn>
                        </p:par>
                        <p:par>
                          <p:cTn id="25" fill="hold">
                            <p:stCondLst>
                              <p:cond delay="6000"/>
                            </p:stCondLst>
                            <p:childTnLst>
                              <p:par>
                                <p:cTn id="26" presetID="1" presetClass="entr" presetSubtype="0" fill="hold" grpId="0" nodeType="afterEffect">
                                  <p:stCondLst>
                                    <p:cond delay="0"/>
                                  </p:stCondLst>
                                  <p:childTnLst>
                                    <p:set>
                                      <p:cBhvr>
                                        <p:cTn id="27" dur="1" fill="hold">
                                          <p:stCondLst>
                                            <p:cond delay="0"/>
                                          </p:stCondLst>
                                        </p:cTn>
                                        <p:tgtEl>
                                          <p:spTgt spid="101602"/>
                                        </p:tgtEl>
                                        <p:attrNameLst>
                                          <p:attrName>style.visibility</p:attrName>
                                        </p:attrNameLst>
                                      </p:cBhvr>
                                      <p:to>
                                        <p:strVal val="visible"/>
                                      </p:to>
                                    </p:set>
                                  </p:childTnLst>
                                </p:cTn>
                              </p:par>
                              <p:par>
                                <p:cTn id="28" presetID="0" presetClass="path" presetSubtype="0" repeatCount="indefinite" accel="50000" decel="50000" fill="hold" grpId="1" nodeType="withEffect">
                                  <p:stCondLst>
                                    <p:cond delay="0"/>
                                  </p:stCondLst>
                                  <p:childTnLst>
                                    <p:animMotion origin="layout" path="M 5.55556E-7 7.40741E-7 L 5.55556E-7 -0.04444 " pathEditMode="relative" ptsTypes="AA">
                                      <p:cBhvr>
                                        <p:cTn id="29" dur="2000" fill="hold"/>
                                        <p:tgtEl>
                                          <p:spTgt spid="101602"/>
                                        </p:tgtEl>
                                        <p:attrNameLst>
                                          <p:attrName>ppt_x</p:attrName>
                                          <p:attrName>ppt_y</p:attrName>
                                        </p:attrNameLst>
                                      </p:cBhvr>
                                    </p:animMotion>
                                  </p:childTnLst>
                                </p:cTn>
                              </p:par>
                              <p:par>
                                <p:cTn id="30" presetID="1" presetClass="entr" presetSubtype="0" fill="hold" grpId="0" nodeType="withEffect">
                                  <p:stCondLst>
                                    <p:cond delay="300"/>
                                  </p:stCondLst>
                                  <p:childTnLst>
                                    <p:set>
                                      <p:cBhvr>
                                        <p:cTn id="31" dur="1" fill="hold">
                                          <p:stCondLst>
                                            <p:cond delay="0"/>
                                          </p:stCondLst>
                                        </p:cTn>
                                        <p:tgtEl>
                                          <p:spTgt spid="101603"/>
                                        </p:tgtEl>
                                        <p:attrNameLst>
                                          <p:attrName>style.visibility</p:attrName>
                                        </p:attrNameLst>
                                      </p:cBhvr>
                                      <p:to>
                                        <p:strVal val="visible"/>
                                      </p:to>
                                    </p:set>
                                  </p:childTnLst>
                                </p:cTn>
                              </p:par>
                              <p:par>
                                <p:cTn id="32" presetID="0" presetClass="path" presetSubtype="0" repeatCount="indefinite" accel="50000" decel="50000" fill="hold" grpId="1" nodeType="withEffect">
                                  <p:stCondLst>
                                    <p:cond delay="300"/>
                                  </p:stCondLst>
                                  <p:childTnLst>
                                    <p:animMotion origin="layout" path="M 5.55556E-7 7.40741E-7 L 5.55556E-7 -0.04444 " pathEditMode="relative" ptsTypes="AA">
                                      <p:cBhvr>
                                        <p:cTn id="33" dur="2000" fill="hold"/>
                                        <p:tgtEl>
                                          <p:spTgt spid="101603"/>
                                        </p:tgtEl>
                                        <p:attrNameLst>
                                          <p:attrName>ppt_x</p:attrName>
                                          <p:attrName>ppt_y</p:attrName>
                                        </p:attrNameLst>
                                      </p:cBhvr>
                                    </p:animMotion>
                                  </p:childTnLst>
                                </p:cTn>
                              </p:par>
                              <p:par>
                                <p:cTn id="34" presetID="1" presetClass="entr" presetSubtype="0" fill="hold" grpId="0" nodeType="withEffect">
                                  <p:stCondLst>
                                    <p:cond delay="600"/>
                                  </p:stCondLst>
                                  <p:childTnLst>
                                    <p:set>
                                      <p:cBhvr>
                                        <p:cTn id="35" dur="1" fill="hold">
                                          <p:stCondLst>
                                            <p:cond delay="0"/>
                                          </p:stCondLst>
                                        </p:cTn>
                                        <p:tgtEl>
                                          <p:spTgt spid="101604"/>
                                        </p:tgtEl>
                                        <p:attrNameLst>
                                          <p:attrName>style.visibility</p:attrName>
                                        </p:attrNameLst>
                                      </p:cBhvr>
                                      <p:to>
                                        <p:strVal val="visible"/>
                                      </p:to>
                                    </p:set>
                                  </p:childTnLst>
                                </p:cTn>
                              </p:par>
                              <p:par>
                                <p:cTn id="36" presetID="0" presetClass="path" presetSubtype="0" repeatCount="indefinite" accel="50000" decel="50000" fill="hold" grpId="1" nodeType="withEffect">
                                  <p:stCondLst>
                                    <p:cond delay="600"/>
                                  </p:stCondLst>
                                  <p:childTnLst>
                                    <p:animMotion origin="layout" path="M 5.55556E-7 7.40741E-7 L 5.55556E-7 -0.04444 " pathEditMode="relative" ptsTypes="AA">
                                      <p:cBhvr>
                                        <p:cTn id="37" dur="2000" fill="hold"/>
                                        <p:tgtEl>
                                          <p:spTgt spid="101604"/>
                                        </p:tgtEl>
                                        <p:attrNameLst>
                                          <p:attrName>ppt_x</p:attrName>
                                          <p:attrName>ppt_y</p:attrName>
                                        </p:attrNameLst>
                                      </p:cBhvr>
                                    </p:animMotion>
                                  </p:childTnLst>
                                </p:cTn>
                              </p:par>
                              <p:par>
                                <p:cTn id="38" presetID="1" presetClass="entr" presetSubtype="0" fill="hold" grpId="0" nodeType="withEffect">
                                  <p:stCondLst>
                                    <p:cond delay="900"/>
                                  </p:stCondLst>
                                  <p:childTnLst>
                                    <p:set>
                                      <p:cBhvr>
                                        <p:cTn id="39" dur="1" fill="hold">
                                          <p:stCondLst>
                                            <p:cond delay="0"/>
                                          </p:stCondLst>
                                        </p:cTn>
                                        <p:tgtEl>
                                          <p:spTgt spid="101605"/>
                                        </p:tgtEl>
                                        <p:attrNameLst>
                                          <p:attrName>style.visibility</p:attrName>
                                        </p:attrNameLst>
                                      </p:cBhvr>
                                      <p:to>
                                        <p:strVal val="visible"/>
                                      </p:to>
                                    </p:set>
                                  </p:childTnLst>
                                </p:cTn>
                              </p:par>
                              <p:par>
                                <p:cTn id="40" presetID="0" presetClass="path" presetSubtype="0" repeatCount="indefinite" accel="50000" decel="50000" fill="hold" grpId="1" nodeType="withEffect">
                                  <p:stCondLst>
                                    <p:cond delay="900"/>
                                  </p:stCondLst>
                                  <p:childTnLst>
                                    <p:animMotion origin="layout" path="M 5.55556E-7 7.40741E-7 L 5.55556E-7 -0.04444 " pathEditMode="relative" ptsTypes="AA">
                                      <p:cBhvr>
                                        <p:cTn id="41" dur="2000" fill="hold"/>
                                        <p:tgtEl>
                                          <p:spTgt spid="101605"/>
                                        </p:tgtEl>
                                        <p:attrNameLst>
                                          <p:attrName>ppt_x</p:attrName>
                                          <p:attrName>ppt_y</p:attrName>
                                        </p:attrNameLst>
                                      </p:cBhvr>
                                    </p:animMotion>
                                  </p:childTnLst>
                                </p:cTn>
                              </p:par>
                              <p:par>
                                <p:cTn id="42" presetID="1" presetClass="entr" presetSubtype="0" fill="hold" grpId="0" nodeType="withEffect">
                                  <p:stCondLst>
                                    <p:cond delay="200"/>
                                  </p:stCondLst>
                                  <p:childTnLst>
                                    <p:set>
                                      <p:cBhvr>
                                        <p:cTn id="43" dur="1" fill="hold">
                                          <p:stCondLst>
                                            <p:cond delay="0"/>
                                          </p:stCondLst>
                                        </p:cTn>
                                        <p:tgtEl>
                                          <p:spTgt spid="101606"/>
                                        </p:tgtEl>
                                        <p:attrNameLst>
                                          <p:attrName>style.visibility</p:attrName>
                                        </p:attrNameLst>
                                      </p:cBhvr>
                                      <p:to>
                                        <p:strVal val="visible"/>
                                      </p:to>
                                    </p:set>
                                  </p:childTnLst>
                                </p:cTn>
                              </p:par>
                              <p:par>
                                <p:cTn id="44" presetID="0" presetClass="path" presetSubtype="0" repeatCount="indefinite" accel="50000" decel="50000" fill="hold" grpId="1" nodeType="withEffect">
                                  <p:stCondLst>
                                    <p:cond delay="200"/>
                                  </p:stCondLst>
                                  <p:childTnLst>
                                    <p:animMotion origin="layout" path="M 5.55556E-7 7.40741E-7 L 5.55556E-7 -0.04444 " pathEditMode="relative" ptsTypes="AA">
                                      <p:cBhvr>
                                        <p:cTn id="45" dur="2000" fill="hold"/>
                                        <p:tgtEl>
                                          <p:spTgt spid="101606"/>
                                        </p:tgtEl>
                                        <p:attrNameLst>
                                          <p:attrName>ppt_x</p:attrName>
                                          <p:attrName>ppt_y</p:attrName>
                                        </p:attrNameLst>
                                      </p:cBhvr>
                                    </p:animMotion>
                                  </p:childTnLst>
                                </p:cTn>
                              </p:par>
                              <p:par>
                                <p:cTn id="46" presetID="1" presetClass="entr" presetSubtype="0" fill="hold" grpId="0" nodeType="withEffect">
                                  <p:stCondLst>
                                    <p:cond delay="1000"/>
                                  </p:stCondLst>
                                  <p:childTnLst>
                                    <p:set>
                                      <p:cBhvr>
                                        <p:cTn id="47" dur="1" fill="hold">
                                          <p:stCondLst>
                                            <p:cond delay="0"/>
                                          </p:stCondLst>
                                        </p:cTn>
                                        <p:tgtEl>
                                          <p:spTgt spid="101600"/>
                                        </p:tgtEl>
                                        <p:attrNameLst>
                                          <p:attrName>style.visibility</p:attrName>
                                        </p:attrNameLst>
                                      </p:cBhvr>
                                      <p:to>
                                        <p:strVal val="visible"/>
                                      </p:to>
                                    </p:set>
                                  </p:childTnLst>
                                </p:cTn>
                              </p:par>
                              <p:par>
                                <p:cTn id="48" presetID="0" presetClass="path" presetSubtype="0" repeatCount="indefinite" accel="50000" decel="50000" fill="hold" grpId="1" nodeType="withEffect">
                                  <p:stCondLst>
                                    <p:cond delay="1000"/>
                                  </p:stCondLst>
                                  <p:childTnLst>
                                    <p:animMotion origin="layout" path="M 5.55556E-7 7.40741E-7 L 5.55556E-7 -0.04444 " pathEditMode="relative" ptsTypes="AA">
                                      <p:cBhvr>
                                        <p:cTn id="49" dur="2000" fill="hold"/>
                                        <p:tgtEl>
                                          <p:spTgt spid="101600"/>
                                        </p:tgtEl>
                                        <p:attrNameLst>
                                          <p:attrName>ppt_x</p:attrName>
                                          <p:attrName>ppt_y</p:attrName>
                                        </p:attrNameLst>
                                      </p:cBhvr>
                                    </p:animMotion>
                                  </p:childTnLst>
                                </p:cTn>
                              </p:par>
                            </p:childTnLst>
                          </p:cTn>
                        </p:par>
                        <p:par>
                          <p:cTn id="50" fill="hold">
                            <p:stCondLst>
                              <p:cond delay="9000"/>
                            </p:stCondLst>
                            <p:childTnLst>
                              <p:par>
                                <p:cTn id="51" presetID="1" presetClass="entr" presetSubtype="0" fill="hold" nodeType="afterEffect">
                                  <p:stCondLst>
                                    <p:cond delay="300"/>
                                  </p:stCondLst>
                                  <p:childTnLst>
                                    <p:set>
                                      <p:cBhvr>
                                        <p:cTn id="52" dur="1" fill="hold">
                                          <p:stCondLst>
                                            <p:cond delay="0"/>
                                          </p:stCondLst>
                                        </p:cTn>
                                        <p:tgtEl>
                                          <p:spTgt spid="101609"/>
                                        </p:tgtEl>
                                        <p:attrNameLst>
                                          <p:attrName>style.visibility</p:attrName>
                                        </p:attrNameLst>
                                      </p:cBhvr>
                                      <p:to>
                                        <p:strVal val="visible"/>
                                      </p:to>
                                    </p:set>
                                  </p:childTnLst>
                                </p:cTn>
                              </p:par>
                              <p:par>
                                <p:cTn id="53" presetID="1" presetClass="entr" presetSubtype="0" fill="hold" nodeType="withEffect">
                                  <p:stCondLst>
                                    <p:cond delay="300"/>
                                  </p:stCondLst>
                                  <p:childTnLst>
                                    <p:set>
                                      <p:cBhvr>
                                        <p:cTn id="54" dur="1" fill="hold">
                                          <p:stCondLst>
                                            <p:cond delay="0"/>
                                          </p:stCondLst>
                                        </p:cTn>
                                        <p:tgtEl>
                                          <p:spTgt spid="101610"/>
                                        </p:tgtEl>
                                        <p:attrNameLst>
                                          <p:attrName>style.visibility</p:attrName>
                                        </p:attrNameLst>
                                      </p:cBhvr>
                                      <p:to>
                                        <p:strVal val="visible"/>
                                      </p:to>
                                    </p:set>
                                  </p:childTnLst>
                                </p:cTn>
                              </p:par>
                              <p:par>
                                <p:cTn id="55" presetID="1" presetClass="entr" presetSubtype="0" fill="hold" nodeType="withEffect">
                                  <p:stCondLst>
                                    <p:cond delay="600"/>
                                  </p:stCondLst>
                                  <p:childTnLst>
                                    <p:set>
                                      <p:cBhvr>
                                        <p:cTn id="56" dur="1" fill="hold">
                                          <p:stCondLst>
                                            <p:cond delay="0"/>
                                          </p:stCondLst>
                                        </p:cTn>
                                        <p:tgtEl>
                                          <p:spTgt spid="101612"/>
                                        </p:tgtEl>
                                        <p:attrNameLst>
                                          <p:attrName>style.visibility</p:attrName>
                                        </p:attrNameLst>
                                      </p:cBhvr>
                                      <p:to>
                                        <p:strVal val="visible"/>
                                      </p:to>
                                    </p:set>
                                  </p:childTnLst>
                                </p:cTn>
                              </p:par>
                            </p:childTnLst>
                          </p:cTn>
                        </p:par>
                        <p:par>
                          <p:cTn id="57" fill="hold">
                            <p:stCondLst>
                              <p:cond delay="9600"/>
                            </p:stCondLst>
                            <p:childTnLst>
                              <p:par>
                                <p:cTn id="58" presetID="1" presetClass="entr" presetSubtype="0" fill="hold" nodeType="afterEffect">
                                  <p:stCondLst>
                                    <p:cond delay="600"/>
                                  </p:stCondLst>
                                  <p:childTnLst>
                                    <p:set>
                                      <p:cBhvr>
                                        <p:cTn id="59" dur="1" fill="hold">
                                          <p:stCondLst>
                                            <p:cond delay="0"/>
                                          </p:stCondLst>
                                        </p:cTn>
                                        <p:tgtEl>
                                          <p:spTgt spid="101611"/>
                                        </p:tgtEl>
                                        <p:attrNameLst>
                                          <p:attrName>style.visibility</p:attrName>
                                        </p:attrNameLst>
                                      </p:cBhvr>
                                      <p:to>
                                        <p:strVal val="visible"/>
                                      </p:to>
                                    </p:set>
                                  </p:childTnLst>
                                </p:cTn>
                              </p:par>
                              <p:par>
                                <p:cTn id="60" presetID="1" presetClass="entr" presetSubtype="0" fill="hold" nodeType="withEffect">
                                  <p:stCondLst>
                                    <p:cond delay="700"/>
                                  </p:stCondLst>
                                  <p:childTnLst>
                                    <p:set>
                                      <p:cBhvr>
                                        <p:cTn id="61" dur="1" fill="hold">
                                          <p:stCondLst>
                                            <p:cond delay="0"/>
                                          </p:stCondLst>
                                        </p:cTn>
                                        <p:tgtEl>
                                          <p:spTgt spid="101614"/>
                                        </p:tgtEl>
                                        <p:attrNameLst>
                                          <p:attrName>style.visibility</p:attrName>
                                        </p:attrNameLst>
                                      </p:cBhvr>
                                      <p:to>
                                        <p:strVal val="visible"/>
                                      </p:to>
                                    </p:set>
                                  </p:childTnLst>
                                </p:cTn>
                              </p:par>
                              <p:par>
                                <p:cTn id="62" presetID="1" presetClass="entr" presetSubtype="0" fill="hold" grpId="0" nodeType="withEffect">
                                  <p:stCondLst>
                                    <p:cond delay="700"/>
                                  </p:stCondLst>
                                  <p:childTnLst>
                                    <p:set>
                                      <p:cBhvr>
                                        <p:cTn id="63" dur="1" fill="hold">
                                          <p:stCondLst>
                                            <p:cond delay="0"/>
                                          </p:stCondLst>
                                        </p:cTn>
                                        <p:tgtEl>
                                          <p:spTgt spid="101601"/>
                                        </p:tgtEl>
                                        <p:attrNameLst>
                                          <p:attrName>style.visibility</p:attrName>
                                        </p:attrNameLst>
                                      </p:cBhvr>
                                      <p:to>
                                        <p:strVal val="visible"/>
                                      </p:to>
                                    </p:set>
                                  </p:childTnLst>
                                </p:cTn>
                              </p:par>
                              <p:par>
                                <p:cTn id="64" presetID="0" presetClass="path" presetSubtype="0" repeatCount="indefinite" accel="50000" decel="50000" fill="hold" grpId="1" nodeType="withEffect">
                                  <p:stCondLst>
                                    <p:cond delay="700"/>
                                  </p:stCondLst>
                                  <p:childTnLst>
                                    <p:animMotion origin="layout" path="M 5.55556E-7 7.40741E-7 L 5.55556E-7 -0.04444 " pathEditMode="relative" ptsTypes="AA">
                                      <p:cBhvr>
                                        <p:cTn id="65" dur="2000" fill="hold"/>
                                        <p:tgtEl>
                                          <p:spTgt spid="101601"/>
                                        </p:tgtEl>
                                        <p:attrNameLst>
                                          <p:attrName>ppt_x</p:attrName>
                                          <p:attrName>ppt_y</p:attrName>
                                        </p:attrNameLst>
                                      </p:cBhvr>
                                    </p:animMotion>
                                  </p:childTnLst>
                                </p:cTn>
                              </p:par>
                            </p:childTnLst>
                          </p:cTn>
                        </p:par>
                        <p:par>
                          <p:cTn id="66" fill="hold">
                            <p:stCondLst>
                              <p:cond delay="12300"/>
                            </p:stCondLst>
                            <p:childTnLst>
                              <p:par>
                                <p:cTn id="67" presetID="1" presetClass="entr" presetSubtype="0" fill="hold" nodeType="afterEffect">
                                  <p:stCondLst>
                                    <p:cond delay="700"/>
                                  </p:stCondLst>
                                  <p:childTnLst>
                                    <p:set>
                                      <p:cBhvr>
                                        <p:cTn id="68" dur="1" fill="hold">
                                          <p:stCondLst>
                                            <p:cond delay="0"/>
                                          </p:stCondLst>
                                        </p:cTn>
                                        <p:tgtEl>
                                          <p:spTgt spid="101613"/>
                                        </p:tgtEl>
                                        <p:attrNameLst>
                                          <p:attrName>style.visibility</p:attrName>
                                        </p:attrNameLst>
                                      </p:cBhvr>
                                      <p:to>
                                        <p:strVal val="visible"/>
                                      </p:to>
                                    </p:set>
                                  </p:childTnLst>
                                </p:cTn>
                              </p:par>
                              <p:par>
                                <p:cTn id="69" presetID="1" presetClass="entr" presetSubtype="0" fill="hold" nodeType="withEffect">
                                  <p:stCondLst>
                                    <p:cond delay="500"/>
                                  </p:stCondLst>
                                  <p:childTnLst>
                                    <p:set>
                                      <p:cBhvr>
                                        <p:cTn id="70" dur="1" fill="hold">
                                          <p:stCondLst>
                                            <p:cond delay="0"/>
                                          </p:stCondLst>
                                        </p:cTn>
                                        <p:tgtEl>
                                          <p:spTgt spid="101616"/>
                                        </p:tgtEl>
                                        <p:attrNameLst>
                                          <p:attrName>style.visibility</p:attrName>
                                        </p:attrNameLst>
                                      </p:cBhvr>
                                      <p:to>
                                        <p:strVal val="visible"/>
                                      </p:to>
                                    </p:set>
                                  </p:childTnLst>
                                </p:cTn>
                              </p:par>
                            </p:childTnLst>
                          </p:cTn>
                        </p:par>
                        <p:par>
                          <p:cTn id="71" fill="hold">
                            <p:stCondLst>
                              <p:cond delay="13000"/>
                            </p:stCondLst>
                            <p:childTnLst>
                              <p:par>
                                <p:cTn id="72" presetID="1" presetClass="entr" presetSubtype="0" fill="hold" nodeType="afterEffect">
                                  <p:stCondLst>
                                    <p:cond delay="500"/>
                                  </p:stCondLst>
                                  <p:childTnLst>
                                    <p:set>
                                      <p:cBhvr>
                                        <p:cTn id="73" dur="1" fill="hold">
                                          <p:stCondLst>
                                            <p:cond delay="0"/>
                                          </p:stCondLst>
                                        </p:cTn>
                                        <p:tgtEl>
                                          <p:spTgt spid="101615"/>
                                        </p:tgtEl>
                                        <p:attrNameLst>
                                          <p:attrName>style.visibility</p:attrName>
                                        </p:attrNameLst>
                                      </p:cBhvr>
                                      <p:to>
                                        <p:strVal val="visible"/>
                                      </p:to>
                                    </p:set>
                                  </p:childTnLst>
                                </p:cTn>
                              </p:par>
                              <p:par>
                                <p:cTn id="74" presetID="1" presetClass="entr" presetSubtype="0" fill="hold" nodeType="withEffect">
                                  <p:stCondLst>
                                    <p:cond delay="1000"/>
                                  </p:stCondLst>
                                  <p:childTnLst>
                                    <p:set>
                                      <p:cBhvr>
                                        <p:cTn id="75" dur="1" fill="hold">
                                          <p:stCondLst>
                                            <p:cond delay="0"/>
                                          </p:stCondLst>
                                        </p:cTn>
                                        <p:tgtEl>
                                          <p:spTgt spid="101618"/>
                                        </p:tgtEl>
                                        <p:attrNameLst>
                                          <p:attrName>style.visibility</p:attrName>
                                        </p:attrNameLst>
                                      </p:cBhvr>
                                      <p:to>
                                        <p:strVal val="visible"/>
                                      </p:to>
                                    </p:set>
                                  </p:childTnLst>
                                </p:cTn>
                              </p:par>
                            </p:childTnLst>
                          </p:cTn>
                        </p:par>
                        <p:par>
                          <p:cTn id="76" fill="hold">
                            <p:stCondLst>
                              <p:cond delay="14000"/>
                            </p:stCondLst>
                            <p:childTnLst>
                              <p:par>
                                <p:cTn id="77" presetID="1" presetClass="entr" presetSubtype="0" fill="hold" nodeType="afterEffect">
                                  <p:stCondLst>
                                    <p:cond delay="200"/>
                                  </p:stCondLst>
                                  <p:childTnLst>
                                    <p:set>
                                      <p:cBhvr>
                                        <p:cTn id="78" dur="1" fill="hold">
                                          <p:stCondLst>
                                            <p:cond delay="0"/>
                                          </p:stCondLst>
                                        </p:cTn>
                                        <p:tgtEl>
                                          <p:spTgt spid="101617"/>
                                        </p:tgtEl>
                                        <p:attrNameLst>
                                          <p:attrName>style.visibility</p:attrName>
                                        </p:attrNameLst>
                                      </p:cBhvr>
                                      <p:to>
                                        <p:strVal val="visible"/>
                                      </p:to>
                                    </p:set>
                                  </p:childTnLst>
                                </p:cTn>
                              </p:par>
                              <p:par>
                                <p:cTn id="79" presetID="1" presetClass="entr" presetSubtype="0" fill="hold" nodeType="withEffect">
                                  <p:stCondLst>
                                    <p:cond delay="1000"/>
                                  </p:stCondLst>
                                  <p:childTnLst>
                                    <p:set>
                                      <p:cBhvr>
                                        <p:cTn id="80" dur="1" fill="hold">
                                          <p:stCondLst>
                                            <p:cond delay="0"/>
                                          </p:stCondLst>
                                        </p:cTn>
                                        <p:tgtEl>
                                          <p:spTgt spid="101620"/>
                                        </p:tgtEl>
                                        <p:attrNameLst>
                                          <p:attrName>style.visibility</p:attrName>
                                        </p:attrNameLst>
                                      </p:cBhvr>
                                      <p:to>
                                        <p:strVal val="visible"/>
                                      </p:to>
                                    </p:set>
                                  </p:childTnLst>
                                </p:cTn>
                              </p:par>
                            </p:childTnLst>
                          </p:cTn>
                        </p:par>
                        <p:par>
                          <p:cTn id="81" fill="hold">
                            <p:stCondLst>
                              <p:cond delay="15000"/>
                            </p:stCondLst>
                            <p:childTnLst>
                              <p:par>
                                <p:cTn id="82" presetID="1" presetClass="entr" presetSubtype="0" fill="hold" nodeType="afterEffect">
                                  <p:stCondLst>
                                    <p:cond delay="200"/>
                                  </p:stCondLst>
                                  <p:childTnLst>
                                    <p:set>
                                      <p:cBhvr>
                                        <p:cTn id="83" dur="1" fill="hold">
                                          <p:stCondLst>
                                            <p:cond delay="0"/>
                                          </p:stCondLst>
                                        </p:cTn>
                                        <p:tgtEl>
                                          <p:spTgt spid="101619"/>
                                        </p:tgtEl>
                                        <p:attrNameLst>
                                          <p:attrName>style.visibility</p:attrName>
                                        </p:attrNameLst>
                                      </p:cBhvr>
                                      <p:to>
                                        <p:strVal val="visible"/>
                                      </p:to>
                                    </p:set>
                                  </p:childTnLst>
                                </p:cTn>
                              </p:par>
                              <p:par>
                                <p:cTn id="84" presetID="1" presetClass="entr" presetSubtype="0" fill="hold" nodeType="withEffect">
                                  <p:stCondLst>
                                    <p:cond delay="300"/>
                                  </p:stCondLst>
                                  <p:childTnLst>
                                    <p:set>
                                      <p:cBhvr>
                                        <p:cTn id="85" dur="1" fill="hold">
                                          <p:stCondLst>
                                            <p:cond delay="0"/>
                                          </p:stCondLst>
                                        </p:cTn>
                                        <p:tgtEl>
                                          <p:spTgt spid="101622"/>
                                        </p:tgtEl>
                                        <p:attrNameLst>
                                          <p:attrName>style.visibility</p:attrName>
                                        </p:attrNameLst>
                                      </p:cBhvr>
                                      <p:to>
                                        <p:strVal val="visible"/>
                                      </p:to>
                                    </p:set>
                                  </p:childTnLst>
                                </p:cTn>
                              </p:par>
                            </p:childTnLst>
                          </p:cTn>
                        </p:par>
                        <p:par>
                          <p:cTn id="86" fill="hold">
                            <p:stCondLst>
                              <p:cond delay="15300"/>
                            </p:stCondLst>
                            <p:childTnLst>
                              <p:par>
                                <p:cTn id="87" presetID="1" presetClass="entr" presetSubtype="0" fill="hold" nodeType="afterEffect">
                                  <p:stCondLst>
                                    <p:cond delay="300"/>
                                  </p:stCondLst>
                                  <p:childTnLst>
                                    <p:set>
                                      <p:cBhvr>
                                        <p:cTn id="88" dur="1" fill="hold">
                                          <p:stCondLst>
                                            <p:cond delay="0"/>
                                          </p:stCondLst>
                                        </p:cTn>
                                        <p:tgtEl>
                                          <p:spTgt spid="10162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1607"/>
                                        </p:tgtEl>
                                        <p:attrNameLst>
                                          <p:attrName>style.visibility</p:attrName>
                                        </p:attrNameLst>
                                      </p:cBhvr>
                                      <p:to>
                                        <p:strVal val="visible"/>
                                      </p:to>
                                    </p:set>
                                  </p:childTnLst>
                                </p:cTn>
                              </p:par>
                              <p:par>
                                <p:cTn id="91" presetID="0" presetClass="path" presetSubtype="0" repeatCount="indefinite" accel="50000" decel="50000" fill="hold" grpId="1" nodeType="withEffect">
                                  <p:stCondLst>
                                    <p:cond delay="0"/>
                                  </p:stCondLst>
                                  <p:childTnLst>
                                    <p:animMotion origin="layout" path="M 5.55556E-7 7.40741E-7 L 5.55556E-7 -0.04444 " pathEditMode="relative" ptsTypes="AA">
                                      <p:cBhvr>
                                        <p:cTn id="92" dur="2000" fill="hold"/>
                                        <p:tgtEl>
                                          <p:spTgt spid="101607"/>
                                        </p:tgtEl>
                                        <p:attrNameLst>
                                          <p:attrName>ppt_x</p:attrName>
                                          <p:attrName>ppt_y</p:attrName>
                                        </p:attrNameLst>
                                      </p:cBhvr>
                                    </p:animMotion>
                                  </p:childTnLst>
                                </p:cTn>
                              </p:par>
                              <p:par>
                                <p:cTn id="93" presetID="1" presetClass="entr" presetSubtype="0" fill="hold" grpId="0" nodeType="withEffect">
                                  <p:stCondLst>
                                    <p:cond delay="1000"/>
                                  </p:stCondLst>
                                  <p:childTnLst>
                                    <p:set>
                                      <p:cBhvr>
                                        <p:cTn id="94" dur="1" fill="hold">
                                          <p:stCondLst>
                                            <p:cond delay="0"/>
                                          </p:stCondLst>
                                        </p:cTn>
                                        <p:tgtEl>
                                          <p:spTgt spid="101608"/>
                                        </p:tgtEl>
                                        <p:attrNameLst>
                                          <p:attrName>style.visibility</p:attrName>
                                        </p:attrNameLst>
                                      </p:cBhvr>
                                      <p:to>
                                        <p:strVal val="visible"/>
                                      </p:to>
                                    </p:set>
                                  </p:childTnLst>
                                </p:cTn>
                              </p:par>
                              <p:par>
                                <p:cTn id="95" presetID="0" presetClass="path" presetSubtype="0" repeatCount="indefinite" accel="50000" decel="50000" fill="hold" grpId="1" nodeType="withEffect">
                                  <p:stCondLst>
                                    <p:cond delay="1000"/>
                                  </p:stCondLst>
                                  <p:childTnLst>
                                    <p:animMotion origin="layout" path="M 5.55556E-7 7.40741E-7 L 5.55556E-7 -0.04444 " pathEditMode="relative" ptsTypes="AA">
                                      <p:cBhvr>
                                        <p:cTn id="96" dur="2000" fill="hold"/>
                                        <p:tgtEl>
                                          <p:spTgt spid="101608"/>
                                        </p:tgtEl>
                                        <p:attrNameLst>
                                          <p:attrName>ppt_x</p:attrName>
                                          <p:attrName>ppt_y</p:attrName>
                                        </p:attrNameLst>
                                      </p:cBhvr>
                                    </p:animMotion>
                                  </p:childTnLst>
                                </p:cTn>
                              </p:par>
                            </p:childTnLst>
                          </p:cTn>
                        </p:par>
                        <p:par>
                          <p:cTn id="97" fill="hold">
                            <p:stCondLst>
                              <p:cond delay="18300"/>
                            </p:stCondLst>
                            <p:childTnLst>
                              <p:par>
                                <p:cTn id="98" presetID="55" presetClass="entr" presetSubtype="0" fill="hold" nodeType="afterEffect">
                                  <p:stCondLst>
                                    <p:cond delay="0"/>
                                  </p:stCondLst>
                                  <p:childTnLst>
                                    <p:set>
                                      <p:cBhvr>
                                        <p:cTn id="99" dur="1" fill="hold">
                                          <p:stCondLst>
                                            <p:cond delay="0"/>
                                          </p:stCondLst>
                                        </p:cTn>
                                        <p:tgtEl>
                                          <p:spTgt spid="101492"/>
                                        </p:tgtEl>
                                        <p:attrNameLst>
                                          <p:attrName>style.visibility</p:attrName>
                                        </p:attrNameLst>
                                      </p:cBhvr>
                                      <p:to>
                                        <p:strVal val="visible"/>
                                      </p:to>
                                    </p:set>
                                    <p:anim calcmode="lin" valueType="num">
                                      <p:cBhvr>
                                        <p:cTn id="100" dur="1000" fill="hold"/>
                                        <p:tgtEl>
                                          <p:spTgt spid="101492"/>
                                        </p:tgtEl>
                                        <p:attrNameLst>
                                          <p:attrName>ppt_w</p:attrName>
                                        </p:attrNameLst>
                                      </p:cBhvr>
                                      <p:tavLst>
                                        <p:tav tm="0">
                                          <p:val>
                                            <p:strVal val="#ppt_w*0.70"/>
                                          </p:val>
                                        </p:tav>
                                        <p:tav tm="100000">
                                          <p:val>
                                            <p:strVal val="#ppt_w"/>
                                          </p:val>
                                        </p:tav>
                                      </p:tavLst>
                                    </p:anim>
                                    <p:anim calcmode="lin" valueType="num">
                                      <p:cBhvr>
                                        <p:cTn id="101" dur="1000" fill="hold"/>
                                        <p:tgtEl>
                                          <p:spTgt spid="101492"/>
                                        </p:tgtEl>
                                        <p:attrNameLst>
                                          <p:attrName>ppt_h</p:attrName>
                                        </p:attrNameLst>
                                      </p:cBhvr>
                                      <p:tavLst>
                                        <p:tav tm="0">
                                          <p:val>
                                            <p:strVal val="#ppt_h"/>
                                          </p:val>
                                        </p:tav>
                                        <p:tav tm="100000">
                                          <p:val>
                                            <p:strVal val="#ppt_h"/>
                                          </p:val>
                                        </p:tav>
                                      </p:tavLst>
                                    </p:anim>
                                    <p:animEffect transition="in" filter="fade">
                                      <p:cBhvr>
                                        <p:cTn id="102" dur="1000"/>
                                        <p:tgtEl>
                                          <p:spTgt spid="101492"/>
                                        </p:tgtEl>
                                      </p:cBhvr>
                                    </p:animEffect>
                                  </p:childTnLst>
                                </p:cTn>
                              </p:par>
                              <p:par>
                                <p:cTn id="103" presetID="2" presetClass="entr" presetSubtype="2" fill="hold" nodeType="withEffect">
                                  <p:stCondLst>
                                    <p:cond delay="0"/>
                                  </p:stCondLst>
                                  <p:childTnLst>
                                    <p:set>
                                      <p:cBhvr>
                                        <p:cTn id="104" dur="1" fill="hold">
                                          <p:stCondLst>
                                            <p:cond delay="0"/>
                                          </p:stCondLst>
                                        </p:cTn>
                                        <p:tgtEl>
                                          <p:spTgt spid="16"/>
                                        </p:tgtEl>
                                        <p:attrNameLst>
                                          <p:attrName>style.visibility</p:attrName>
                                        </p:attrNameLst>
                                      </p:cBhvr>
                                      <p:to>
                                        <p:strVal val="visible"/>
                                      </p:to>
                                    </p:set>
                                    <p:anim calcmode="lin" valueType="num">
                                      <p:cBhvr additive="base">
                                        <p:cTn id="105" dur="500" fill="hold"/>
                                        <p:tgtEl>
                                          <p:spTgt spid="16"/>
                                        </p:tgtEl>
                                        <p:attrNameLst>
                                          <p:attrName>ppt_x</p:attrName>
                                        </p:attrNameLst>
                                      </p:cBhvr>
                                      <p:tavLst>
                                        <p:tav tm="0">
                                          <p:val>
                                            <p:strVal val="1+#ppt_w/2"/>
                                          </p:val>
                                        </p:tav>
                                        <p:tav tm="100000">
                                          <p:val>
                                            <p:strVal val="#ppt_x"/>
                                          </p:val>
                                        </p:tav>
                                      </p:tavLst>
                                    </p:anim>
                                    <p:anim calcmode="lin" valueType="num">
                                      <p:cBhvr additive="base">
                                        <p:cTn id="106" dur="500" fill="hold"/>
                                        <p:tgtEl>
                                          <p:spTgt spid="16"/>
                                        </p:tgtEl>
                                        <p:attrNameLst>
                                          <p:attrName>ppt_y</p:attrName>
                                        </p:attrNameLst>
                                      </p:cBhvr>
                                      <p:tavLst>
                                        <p:tav tm="0">
                                          <p:val>
                                            <p:strVal val="#ppt_y"/>
                                          </p:val>
                                        </p:tav>
                                        <p:tav tm="100000">
                                          <p:val>
                                            <p:strVal val="#ppt_y"/>
                                          </p:val>
                                        </p:tav>
                                      </p:tavLst>
                                    </p:anim>
                                  </p:childTnLst>
                                </p:cTn>
                              </p:par>
                            </p:childTnLst>
                          </p:cTn>
                        </p:par>
                        <p:par>
                          <p:cTn id="107" fill="hold">
                            <p:stCondLst>
                              <p:cond delay="19300"/>
                            </p:stCondLst>
                            <p:childTnLst>
                              <p:par>
                                <p:cTn id="108" presetID="0" presetClass="path" presetSubtype="0" accel="50000" decel="50000" fill="hold" nodeType="afterEffect">
                                  <p:stCondLst>
                                    <p:cond delay="0"/>
                                  </p:stCondLst>
                                  <p:childTnLst>
                                    <p:animMotion origin="layout" path="M 0.0 0.0 C 0.00017 -0.04675 0.00035 -0.09328 0.0 -0.11759 C -0.00035 -0.14189 0.00208 -0.13217 -0.00209 -0.14629 C -0.00625 -0.16041 0.00156 -0.18958 -0.025 -0.20277 C -0.05156 -0.21597 -0.10643 -0.22106 -0.16111 -0.22592 " pathEditMode="relative" ptsTypes="aaaaA">
                                      <p:cBhvr>
                                        <p:cTn id="109" dur="2000" fill="hold"/>
                                        <p:tgtEl>
                                          <p:spTgt spid="16"/>
                                        </p:tgtEl>
                                        <p:attrNameLst>
                                          <p:attrName>ppt_x</p:attrName>
                                          <p:attrName>ppt_y</p:attrName>
                                        </p:attrNameLst>
                                      </p:cBhvr>
                                    </p:animMotion>
                                  </p:childTnLst>
                                </p:cTn>
                              </p:par>
                              <p:par>
                                <p:cTn id="110" presetID="0" presetClass="path" presetSubtype="0" accel="50000" decel="50000" fill="hold" nodeType="withEffect">
                                  <p:stCondLst>
                                    <p:cond delay="0"/>
                                  </p:stCondLst>
                                  <p:childTnLst>
                                    <p:animMotion origin="layout" path="M 0.0 0.0 C 0.00017 -0.04675 0.00035 -0.09328 0.0 -0.11759 C -0.00035 -0.14189 0.00208 -0.13217 -0.00209 -0.14629 C -0.00625 -0.16041 0.00156 -0.18958 -0.025 -0.20277 C -0.05156 -0.21597 -0.10643 -0.22106 -0.16111 -0.22592 " pathEditMode="relative" ptsTypes="aaaaA">
                                      <p:cBhvr>
                                        <p:cTn id="111" dur="2000" fill="hold"/>
                                        <p:tgtEl>
                                          <p:spTgt spid="10"/>
                                        </p:tgtEl>
                                        <p:attrNameLst>
                                          <p:attrName>ppt_x</p:attrName>
                                          <p:attrName>ppt_y</p:attrName>
                                        </p:attrNameLst>
                                      </p:cBhvr>
                                    </p:animMotion>
                                  </p:childTnLst>
                                </p:cTn>
                              </p:par>
                            </p:childTnLst>
                          </p:cTn>
                        </p:par>
                        <p:par>
                          <p:cTn id="112" fill="hold">
                            <p:stCondLst>
                              <p:cond delay="21300"/>
                            </p:stCondLst>
                            <p:childTnLst>
                              <p:par>
                                <p:cTn id="113" presetID="0" presetClass="path" presetSubtype="0" accel="50000" decel="50000" fill="hold" nodeType="afterEffect">
                                  <p:stCondLst>
                                    <p:cond delay="0"/>
                                  </p:stCondLst>
                                  <p:childTnLst>
                                    <p:animMotion origin="layout" path="M -0.16059 -0.22593 L -0.16059 -0.02593 " pathEditMode="relative" rAng="0" ptsTypes="AA">
                                      <p:cBhvr>
                                        <p:cTn id="114" dur="2000" fill="hold"/>
                                        <p:tgtEl>
                                          <p:spTgt spid="16"/>
                                        </p:tgtEl>
                                        <p:attrNameLst>
                                          <p:attrName>ppt_x</p:attrName>
                                          <p:attrName>ppt_y</p:attrName>
                                        </p:attrNameLst>
                                      </p:cBhvr>
                                      <p:rCtr x="0" y="100"/>
                                    </p:animMotion>
                                  </p:childTnLst>
                                </p:cTn>
                              </p:par>
                              <p:par>
                                <p:cTn id="115" presetID="0" presetClass="path" presetSubtype="0" accel="50000" decel="50000" fill="hold" nodeType="withEffect">
                                  <p:stCondLst>
                                    <p:cond delay="0"/>
                                  </p:stCondLst>
                                  <p:childTnLst>
                                    <p:animMotion origin="layout" path="M -0.16059 -0.22593 L -0.16059 -0.02593 " pathEditMode="relative" rAng="0" ptsTypes="AA">
                                      <p:cBhvr>
                                        <p:cTn id="116" dur="2000" fill="hold"/>
                                        <p:tgtEl>
                                          <p:spTgt spid="10"/>
                                        </p:tgtEl>
                                        <p:attrNameLst>
                                          <p:attrName>ppt_x</p:attrName>
                                          <p:attrName>ppt_y</p:attrName>
                                        </p:attrNameLst>
                                      </p:cBhvr>
                                      <p:rCtr x="0" y="100"/>
                                    </p:animMotion>
                                  </p:childTnLst>
                                </p:cTn>
                              </p:par>
                            </p:childTnLst>
                          </p:cTn>
                        </p:par>
                        <p:par>
                          <p:cTn id="117" fill="hold">
                            <p:stCondLst>
                              <p:cond delay="23300"/>
                            </p:stCondLst>
                            <p:childTnLst>
                              <p:par>
                                <p:cTn id="118" presetID="22" presetClass="entr" presetSubtype="4" fill="hold" grpId="0" nodeType="afterEffect">
                                  <p:stCondLst>
                                    <p:cond delay="0"/>
                                  </p:stCondLst>
                                  <p:childTnLst>
                                    <p:set>
                                      <p:cBhvr>
                                        <p:cTn id="119" dur="1" fill="hold">
                                          <p:stCondLst>
                                            <p:cond delay="0"/>
                                          </p:stCondLst>
                                        </p:cTn>
                                        <p:tgtEl>
                                          <p:spTgt spid="101520"/>
                                        </p:tgtEl>
                                        <p:attrNameLst>
                                          <p:attrName>style.visibility</p:attrName>
                                        </p:attrNameLst>
                                      </p:cBhvr>
                                      <p:to>
                                        <p:strVal val="visible"/>
                                      </p:to>
                                    </p:set>
                                    <p:animEffect transition="in" filter="wipe(down)">
                                      <p:cBhvr>
                                        <p:cTn id="120" dur="3000"/>
                                        <p:tgtEl>
                                          <p:spTgt spid="101520"/>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101521"/>
                                        </p:tgtEl>
                                        <p:attrNameLst>
                                          <p:attrName>style.visibility</p:attrName>
                                        </p:attrNameLst>
                                      </p:cBhvr>
                                      <p:to>
                                        <p:strVal val="visible"/>
                                      </p:to>
                                    </p:set>
                                    <p:animEffect transition="in" filter="wipe(down)">
                                      <p:cBhvr>
                                        <p:cTn id="123" dur="3000"/>
                                        <p:tgtEl>
                                          <p:spTgt spid="101521"/>
                                        </p:tgtEl>
                                      </p:cBhvr>
                                    </p:animEffect>
                                  </p:childTnLst>
                                </p:cTn>
                              </p:par>
                            </p:childTnLst>
                          </p:cTn>
                        </p:par>
                        <p:par>
                          <p:cTn id="124" fill="hold">
                            <p:stCondLst>
                              <p:cond delay="26300"/>
                            </p:stCondLst>
                            <p:childTnLst>
                              <p:par>
                                <p:cTn id="125" presetID="23" presetClass="entr" presetSubtype="16" fill="hold" grpId="0" nodeType="afterEffect">
                                  <p:stCondLst>
                                    <p:cond delay="0"/>
                                  </p:stCondLst>
                                  <p:childTnLst>
                                    <p:set>
                                      <p:cBhvr>
                                        <p:cTn id="126" dur="1" fill="hold">
                                          <p:stCondLst>
                                            <p:cond delay="0"/>
                                          </p:stCondLst>
                                        </p:cTn>
                                        <p:tgtEl>
                                          <p:spTgt spid="101650"/>
                                        </p:tgtEl>
                                        <p:attrNameLst>
                                          <p:attrName>style.visibility</p:attrName>
                                        </p:attrNameLst>
                                      </p:cBhvr>
                                      <p:to>
                                        <p:strVal val="visible"/>
                                      </p:to>
                                    </p:set>
                                    <p:anim calcmode="lin" valueType="num">
                                      <p:cBhvr>
                                        <p:cTn id="127" dur="500" fill="hold"/>
                                        <p:tgtEl>
                                          <p:spTgt spid="101650"/>
                                        </p:tgtEl>
                                        <p:attrNameLst>
                                          <p:attrName>ppt_w</p:attrName>
                                        </p:attrNameLst>
                                      </p:cBhvr>
                                      <p:tavLst>
                                        <p:tav tm="0">
                                          <p:val>
                                            <p:fltVal val="0"/>
                                          </p:val>
                                        </p:tav>
                                        <p:tav tm="100000">
                                          <p:val>
                                            <p:strVal val="#ppt_w"/>
                                          </p:val>
                                        </p:tav>
                                      </p:tavLst>
                                    </p:anim>
                                    <p:anim calcmode="lin" valueType="num">
                                      <p:cBhvr>
                                        <p:cTn id="128" dur="500" fill="hold"/>
                                        <p:tgtEl>
                                          <p:spTgt spid="101650"/>
                                        </p:tgtEl>
                                        <p:attrNameLst>
                                          <p:attrName>ppt_h</p:attrName>
                                        </p:attrNameLst>
                                      </p:cBhvr>
                                      <p:tavLst>
                                        <p:tav tm="0">
                                          <p:val>
                                            <p:fltVal val="0"/>
                                          </p:val>
                                        </p:tav>
                                        <p:tav tm="100000">
                                          <p:val>
                                            <p:strVal val="#ppt_h"/>
                                          </p:val>
                                        </p:tav>
                                      </p:tavLst>
                                    </p:anim>
                                  </p:childTnLst>
                                </p:cTn>
                              </p:par>
                            </p:childTnLst>
                          </p:cTn>
                        </p:par>
                        <p:par>
                          <p:cTn id="129" fill="hold">
                            <p:stCondLst>
                              <p:cond delay="26800"/>
                            </p:stCondLst>
                            <p:childTnLst>
                              <p:par>
                                <p:cTn id="130" presetID="23" presetClass="entr" presetSubtype="16" fill="hold" grpId="0" nodeType="afterEffect">
                                  <p:stCondLst>
                                    <p:cond delay="0"/>
                                  </p:stCondLst>
                                  <p:childTnLst>
                                    <p:set>
                                      <p:cBhvr>
                                        <p:cTn id="131" dur="1" fill="hold">
                                          <p:stCondLst>
                                            <p:cond delay="0"/>
                                          </p:stCondLst>
                                        </p:cTn>
                                        <p:tgtEl>
                                          <p:spTgt spid="101651"/>
                                        </p:tgtEl>
                                        <p:attrNameLst>
                                          <p:attrName>style.visibility</p:attrName>
                                        </p:attrNameLst>
                                      </p:cBhvr>
                                      <p:to>
                                        <p:strVal val="visible"/>
                                      </p:to>
                                    </p:set>
                                    <p:anim calcmode="lin" valueType="num">
                                      <p:cBhvr>
                                        <p:cTn id="132" dur="500" fill="hold"/>
                                        <p:tgtEl>
                                          <p:spTgt spid="101651"/>
                                        </p:tgtEl>
                                        <p:attrNameLst>
                                          <p:attrName>ppt_w</p:attrName>
                                        </p:attrNameLst>
                                      </p:cBhvr>
                                      <p:tavLst>
                                        <p:tav tm="0">
                                          <p:val>
                                            <p:fltVal val="0"/>
                                          </p:val>
                                        </p:tav>
                                        <p:tav tm="100000">
                                          <p:val>
                                            <p:strVal val="#ppt_w"/>
                                          </p:val>
                                        </p:tav>
                                      </p:tavLst>
                                    </p:anim>
                                    <p:anim calcmode="lin" valueType="num">
                                      <p:cBhvr>
                                        <p:cTn id="133" dur="500" fill="hold"/>
                                        <p:tgtEl>
                                          <p:spTgt spid="101651"/>
                                        </p:tgtEl>
                                        <p:attrNameLst>
                                          <p:attrName>ppt_h</p:attrName>
                                        </p:attrNameLst>
                                      </p:cBhvr>
                                      <p:tavLst>
                                        <p:tav tm="0">
                                          <p:val>
                                            <p:fltVal val="0"/>
                                          </p:val>
                                        </p:tav>
                                        <p:tav tm="100000">
                                          <p:val>
                                            <p:strVal val="#ppt_h"/>
                                          </p:val>
                                        </p:tav>
                                      </p:tavLst>
                                    </p:anim>
                                  </p:childTnLst>
                                </p:cTn>
                              </p:par>
                              <p:par>
                                <p:cTn id="134" presetID="0" presetClass="path" presetSubtype="0" accel="50000" decel="50000" fill="hold" nodeType="withEffect">
                                  <p:stCondLst>
                                    <p:cond delay="0"/>
                                  </p:stCondLst>
                                  <p:childTnLst>
                                    <p:animMotion origin="layout" path="M -0.16059 -0.02686 C -0.16059 -0.08797 -0.16059 -0.14908 -0.16059 -0.17963 C -0.16059 -0.21019 -0.16041 -0.20394 -0.16111 -0.21088 C -0.1618 -0.21783 -0.16215 -0.21875 -0.16527 -0.2213 C -0.1684 -0.22385 -0.1743 -0.22593 -0.17986 -0.22616 C -0.18541 -0.22639 -0.19131 -0.22639 -0.19913 -0.22338 C -0.20694 -0.22037 -0.21875 -0.21436 -0.22673 -0.20811 C -0.23472 -0.20186 -0.23975 -0.20047 -0.24652 -0.18658 C -0.25329 -0.17269 -0.25086 -0.17917 -0.26736 -0.12408 C -0.28385 -0.06899 -0.31475 0.0375 -0.34548 0.14398 " pathEditMode="relative" rAng="0" ptsTypes="aaaaaaaaaA">
                                      <p:cBhvr>
                                        <p:cTn id="135" dur="2000" fill="hold"/>
                                        <p:tgtEl>
                                          <p:spTgt spid="16"/>
                                        </p:tgtEl>
                                        <p:attrNameLst>
                                          <p:attrName>ppt_x</p:attrName>
                                          <p:attrName>ppt_y</p:attrName>
                                        </p:attrNameLst>
                                      </p:cBhvr>
                                      <p:rCtr x="-92" y="-14"/>
                                    </p:animMotion>
                                  </p:childTnLst>
                                </p:cTn>
                              </p:par>
                              <p:par>
                                <p:cTn id="136" presetID="0" presetClass="path" presetSubtype="0" accel="50000" decel="50000" fill="hold" nodeType="withEffect">
                                  <p:stCondLst>
                                    <p:cond delay="0"/>
                                  </p:stCondLst>
                                  <p:childTnLst>
                                    <p:animMotion origin="layout" path="M -0.16059 -0.02593 C -0.16059 -0.08704 -0.16059 -0.14815 -0.16059 -0.17871 C -0.16059 -0.20926 -0.16042 -0.20301 -0.16111 -0.20996 C -0.16181 -0.2169 -0.16215 -0.21783 -0.16528 -0.22037 C -0.1684 -0.22292 -0.17431 -0.225 -0.17986 -0.22523 C -0.18542 -0.22547 -0.19132 -0.22547 -0.19913 -0.22246 C -0.20694 -0.21945 -0.21875 -0.21343 -0.22674 -0.20718 C -0.23472 -0.20093 -0.23976 -0.19954 -0.24653 -0.18565 C -0.2533 -0.17176 -0.25087 -0.17824 -0.26736 -0.12315 C -0.28385 -0.06806 -0.31476 0.03842 -0.34549 0.1449 " pathEditMode="relative" rAng="0" ptsTypes="aaaaaaaaaA">
                                      <p:cBhvr>
                                        <p:cTn id="137" dur="2000" fill="hold"/>
                                        <p:tgtEl>
                                          <p:spTgt spid="10"/>
                                        </p:tgtEl>
                                        <p:attrNameLst>
                                          <p:attrName>ppt_x</p:attrName>
                                          <p:attrName>ppt_y</p:attrName>
                                        </p:attrNameLst>
                                      </p:cBhvr>
                                      <p:rCtr x="-92" y="-14"/>
                                    </p:animMotion>
                                  </p:childTnLst>
                                </p:cTn>
                              </p:par>
                              <p:par>
                                <p:cTn id="138" presetID="1" presetClass="exit" presetSubtype="0" fill="hold" grpId="1" nodeType="withEffect">
                                  <p:stCondLst>
                                    <p:cond delay="0"/>
                                  </p:stCondLst>
                                  <p:childTnLst>
                                    <p:set>
                                      <p:cBhvr>
                                        <p:cTn id="139" dur="1" fill="hold">
                                          <p:stCondLst>
                                            <p:cond delay="0"/>
                                          </p:stCondLst>
                                        </p:cTn>
                                        <p:tgtEl>
                                          <p:spTgt spid="101520"/>
                                        </p:tgtEl>
                                        <p:attrNameLst>
                                          <p:attrName>style.visibility</p:attrName>
                                        </p:attrNameLst>
                                      </p:cBhvr>
                                      <p:to>
                                        <p:strVal val="hidden"/>
                                      </p:to>
                                    </p:set>
                                  </p:childTnLst>
                                </p:cTn>
                              </p:par>
                              <p:par>
                                <p:cTn id="140" presetID="22" presetClass="entr" presetSubtype="1" fill="hold" grpId="0" nodeType="withEffect">
                                  <p:stCondLst>
                                    <p:cond delay="500"/>
                                  </p:stCondLst>
                                  <p:childTnLst>
                                    <p:set>
                                      <p:cBhvr>
                                        <p:cTn id="141" dur="1" fill="hold">
                                          <p:stCondLst>
                                            <p:cond delay="0"/>
                                          </p:stCondLst>
                                        </p:cTn>
                                        <p:tgtEl>
                                          <p:spTgt spid="101522"/>
                                        </p:tgtEl>
                                        <p:attrNameLst>
                                          <p:attrName>style.visibility</p:attrName>
                                        </p:attrNameLst>
                                      </p:cBhvr>
                                      <p:to>
                                        <p:strVal val="visible"/>
                                      </p:to>
                                    </p:set>
                                    <p:animEffect transition="in" filter="wipe(up)">
                                      <p:cBhvr>
                                        <p:cTn id="142" dur="3000"/>
                                        <p:tgtEl>
                                          <p:spTgt spid="101522"/>
                                        </p:tgtEl>
                                      </p:cBhvr>
                                    </p:animEffect>
                                  </p:childTnLst>
                                </p:cTn>
                              </p:par>
                            </p:childTnLst>
                          </p:cTn>
                        </p:par>
                        <p:par>
                          <p:cTn id="143" fill="hold">
                            <p:stCondLst>
                              <p:cond delay="30300"/>
                            </p:stCondLst>
                            <p:childTnLst>
                              <p:par>
                                <p:cTn id="144" presetID="23" presetClass="entr" presetSubtype="16" fill="hold" grpId="0" nodeType="afterEffect">
                                  <p:stCondLst>
                                    <p:cond delay="0"/>
                                  </p:stCondLst>
                                  <p:childTnLst>
                                    <p:set>
                                      <p:cBhvr>
                                        <p:cTn id="145" dur="1" fill="hold">
                                          <p:stCondLst>
                                            <p:cond delay="0"/>
                                          </p:stCondLst>
                                        </p:cTn>
                                        <p:tgtEl>
                                          <p:spTgt spid="101652"/>
                                        </p:tgtEl>
                                        <p:attrNameLst>
                                          <p:attrName>style.visibility</p:attrName>
                                        </p:attrNameLst>
                                      </p:cBhvr>
                                      <p:to>
                                        <p:strVal val="visible"/>
                                      </p:to>
                                    </p:set>
                                    <p:anim calcmode="lin" valueType="num">
                                      <p:cBhvr>
                                        <p:cTn id="146" dur="500" fill="hold"/>
                                        <p:tgtEl>
                                          <p:spTgt spid="101652"/>
                                        </p:tgtEl>
                                        <p:attrNameLst>
                                          <p:attrName>ppt_w</p:attrName>
                                        </p:attrNameLst>
                                      </p:cBhvr>
                                      <p:tavLst>
                                        <p:tav tm="0">
                                          <p:val>
                                            <p:fltVal val="0"/>
                                          </p:val>
                                        </p:tav>
                                        <p:tav tm="100000">
                                          <p:val>
                                            <p:strVal val="#ppt_w"/>
                                          </p:val>
                                        </p:tav>
                                      </p:tavLst>
                                    </p:anim>
                                    <p:anim calcmode="lin" valueType="num">
                                      <p:cBhvr>
                                        <p:cTn id="147" dur="500" fill="hold"/>
                                        <p:tgtEl>
                                          <p:spTgt spid="101652"/>
                                        </p:tgtEl>
                                        <p:attrNameLst>
                                          <p:attrName>ppt_h</p:attrName>
                                        </p:attrNameLst>
                                      </p:cBhvr>
                                      <p:tavLst>
                                        <p:tav tm="0">
                                          <p:val>
                                            <p:fltVal val="0"/>
                                          </p:val>
                                        </p:tav>
                                        <p:tav tm="100000">
                                          <p:val>
                                            <p:strVal val="#ppt_h"/>
                                          </p:val>
                                        </p:tav>
                                      </p:tavLst>
                                    </p:anim>
                                  </p:childTnLst>
                                </p:cTn>
                              </p:par>
                            </p:childTnLst>
                          </p:cTn>
                        </p:par>
                        <p:par>
                          <p:cTn id="148" fill="hold">
                            <p:stCondLst>
                              <p:cond delay="30800"/>
                            </p:stCondLst>
                            <p:childTnLst>
                              <p:par>
                                <p:cTn id="149" presetID="23" presetClass="entr" presetSubtype="16" fill="hold" grpId="0" nodeType="afterEffect">
                                  <p:stCondLst>
                                    <p:cond delay="0"/>
                                  </p:stCondLst>
                                  <p:childTnLst>
                                    <p:set>
                                      <p:cBhvr>
                                        <p:cTn id="150" dur="1" fill="hold">
                                          <p:stCondLst>
                                            <p:cond delay="0"/>
                                          </p:stCondLst>
                                        </p:cTn>
                                        <p:tgtEl>
                                          <p:spTgt spid="101653"/>
                                        </p:tgtEl>
                                        <p:attrNameLst>
                                          <p:attrName>style.visibility</p:attrName>
                                        </p:attrNameLst>
                                      </p:cBhvr>
                                      <p:to>
                                        <p:strVal val="visible"/>
                                      </p:to>
                                    </p:set>
                                    <p:anim calcmode="lin" valueType="num">
                                      <p:cBhvr>
                                        <p:cTn id="151" dur="500" fill="hold"/>
                                        <p:tgtEl>
                                          <p:spTgt spid="101653"/>
                                        </p:tgtEl>
                                        <p:attrNameLst>
                                          <p:attrName>ppt_w</p:attrName>
                                        </p:attrNameLst>
                                      </p:cBhvr>
                                      <p:tavLst>
                                        <p:tav tm="0">
                                          <p:val>
                                            <p:fltVal val="0"/>
                                          </p:val>
                                        </p:tav>
                                        <p:tav tm="100000">
                                          <p:val>
                                            <p:strVal val="#ppt_w"/>
                                          </p:val>
                                        </p:tav>
                                      </p:tavLst>
                                    </p:anim>
                                    <p:anim calcmode="lin" valueType="num">
                                      <p:cBhvr>
                                        <p:cTn id="152" dur="500" fill="hold"/>
                                        <p:tgtEl>
                                          <p:spTgt spid="101653"/>
                                        </p:tgtEl>
                                        <p:attrNameLst>
                                          <p:attrName>ppt_h</p:attrName>
                                        </p:attrNameLst>
                                      </p:cBhvr>
                                      <p:tavLst>
                                        <p:tav tm="0">
                                          <p:val>
                                            <p:fltVal val="0"/>
                                          </p:val>
                                        </p:tav>
                                        <p:tav tm="100000">
                                          <p:val>
                                            <p:strVal val="#ppt_h"/>
                                          </p:val>
                                        </p:tav>
                                      </p:tavLst>
                                    </p:anim>
                                  </p:childTnLst>
                                </p:cTn>
                              </p:par>
                            </p:childTnLst>
                          </p:cTn>
                        </p:par>
                        <p:par>
                          <p:cTn id="153" fill="hold">
                            <p:stCondLst>
                              <p:cond delay="31300"/>
                            </p:stCondLst>
                            <p:childTnLst>
                              <p:par>
                                <p:cTn id="154" presetID="1" presetClass="exit" presetSubtype="0" fill="hold" grpId="1" nodeType="afterEffect">
                                  <p:stCondLst>
                                    <p:cond delay="0"/>
                                  </p:stCondLst>
                                  <p:childTnLst>
                                    <p:set>
                                      <p:cBhvr>
                                        <p:cTn id="155" dur="1" fill="hold">
                                          <p:stCondLst>
                                            <p:cond delay="0"/>
                                          </p:stCondLst>
                                        </p:cTn>
                                        <p:tgtEl>
                                          <p:spTgt spid="101521"/>
                                        </p:tgtEl>
                                        <p:attrNameLst>
                                          <p:attrName>style.visibility</p:attrName>
                                        </p:attrNameLst>
                                      </p:cBhvr>
                                      <p:to>
                                        <p:strVal val="hidden"/>
                                      </p:to>
                                    </p:set>
                                  </p:childTnLst>
                                </p:cTn>
                              </p:par>
                              <p:par>
                                <p:cTn id="156" presetID="0" presetClass="path" presetSubtype="0" accel="50000" decel="50000" fill="hold" nodeType="withEffect">
                                  <p:stCondLst>
                                    <p:cond delay="0"/>
                                  </p:stCondLst>
                                  <p:childTnLst>
                                    <p:animMotion origin="layout" path="M -0.34704 0.14375 C -0.35746 0.12777 -0.3677 0.1118 -0.39079 0.11527 C -0.41388 0.11875 -0.45 0.14166 -0.48611 0.16458 " pathEditMode="relative" rAng="0" ptsTypes="aaA">
                                      <p:cBhvr>
                                        <p:cTn id="157" dur="1000" fill="hold"/>
                                        <p:tgtEl>
                                          <p:spTgt spid="16"/>
                                        </p:tgtEl>
                                        <p:attrNameLst>
                                          <p:attrName>ppt_x</p:attrName>
                                          <p:attrName>ppt_y</p:attrName>
                                        </p:attrNameLst>
                                      </p:cBhvr>
                                      <p:rCtr x="-70" y="-6"/>
                                    </p:animMotion>
                                  </p:childTnLst>
                                </p:cTn>
                              </p:par>
                              <p:par>
                                <p:cTn id="158" presetID="0" presetClass="path" presetSubtype="0" accel="50000" decel="50000" fill="hold" nodeType="withEffect">
                                  <p:stCondLst>
                                    <p:cond delay="0"/>
                                  </p:stCondLst>
                                  <p:childTnLst>
                                    <p:animMotion origin="layout" path="M -0.34705 0.14375 C -0.35746 0.12778 -0.36771 0.1118 -0.3908 0.11528 C -0.41389 0.11875 -0.45 0.14166 -0.48611 0.16458 " pathEditMode="relative" rAng="0" ptsTypes="aaA">
                                      <p:cBhvr>
                                        <p:cTn id="159" dur="1000" fill="hold"/>
                                        <p:tgtEl>
                                          <p:spTgt spid="10"/>
                                        </p:tgtEl>
                                        <p:attrNameLst>
                                          <p:attrName>ppt_x</p:attrName>
                                          <p:attrName>ppt_y</p:attrName>
                                        </p:attrNameLst>
                                      </p:cBhvr>
                                      <p:rCtr x="-70" y="-6"/>
                                    </p:animMotion>
                                  </p:childTnLst>
                                </p:cTn>
                              </p:par>
                              <p:par>
                                <p:cTn id="160" presetID="2" presetClass="exit" presetSubtype="4" fill="hold" nodeType="withEffect">
                                  <p:stCondLst>
                                    <p:cond delay="0"/>
                                  </p:stCondLst>
                                  <p:childTnLst>
                                    <p:anim calcmode="lin" valueType="num">
                                      <p:cBhvr additive="base">
                                        <p:cTn id="161" dur="500"/>
                                        <p:tgtEl>
                                          <p:spTgt spid="16"/>
                                        </p:tgtEl>
                                        <p:attrNameLst>
                                          <p:attrName>ppt_x</p:attrName>
                                        </p:attrNameLst>
                                      </p:cBhvr>
                                      <p:tavLst>
                                        <p:tav tm="0">
                                          <p:val>
                                            <p:strVal val="ppt_x"/>
                                          </p:val>
                                        </p:tav>
                                        <p:tav tm="100000">
                                          <p:val>
                                            <p:strVal val="ppt_x"/>
                                          </p:val>
                                        </p:tav>
                                      </p:tavLst>
                                    </p:anim>
                                    <p:anim calcmode="lin" valueType="num">
                                      <p:cBhvr additive="base">
                                        <p:cTn id="162" dur="500"/>
                                        <p:tgtEl>
                                          <p:spTgt spid="16"/>
                                        </p:tgtEl>
                                        <p:attrNameLst>
                                          <p:attrName>ppt_y</p:attrName>
                                        </p:attrNameLst>
                                      </p:cBhvr>
                                      <p:tavLst>
                                        <p:tav tm="0">
                                          <p:val>
                                            <p:strVal val="ppt_y"/>
                                          </p:val>
                                        </p:tav>
                                        <p:tav tm="100000">
                                          <p:val>
                                            <p:strVal val="1+ppt_h/2"/>
                                          </p:val>
                                        </p:tav>
                                      </p:tavLst>
                                    </p:anim>
                                    <p:set>
                                      <p:cBhvr>
                                        <p:cTn id="163" dur="1" fill="hold">
                                          <p:stCondLst>
                                            <p:cond delay="499"/>
                                          </p:stCondLst>
                                        </p:cTn>
                                        <p:tgtEl>
                                          <p:spTgt spid="16"/>
                                        </p:tgtEl>
                                        <p:attrNameLst>
                                          <p:attrName>style.visibility</p:attrName>
                                        </p:attrNameLst>
                                      </p:cBhvr>
                                      <p:to>
                                        <p:strVal val="hidden"/>
                                      </p:to>
                                    </p:set>
                                  </p:childTnLst>
                                </p:cTn>
                              </p:par>
                              <p:par>
                                <p:cTn id="164" presetID="2" presetClass="exit" presetSubtype="4" fill="hold" nodeType="withEffect">
                                  <p:stCondLst>
                                    <p:cond delay="0"/>
                                  </p:stCondLst>
                                  <p:childTnLst>
                                    <p:anim calcmode="lin" valueType="num">
                                      <p:cBhvr additive="base">
                                        <p:cTn id="165" dur="500"/>
                                        <p:tgtEl>
                                          <p:spTgt spid="10"/>
                                        </p:tgtEl>
                                        <p:attrNameLst>
                                          <p:attrName>ppt_x</p:attrName>
                                        </p:attrNameLst>
                                      </p:cBhvr>
                                      <p:tavLst>
                                        <p:tav tm="0">
                                          <p:val>
                                            <p:strVal val="ppt_x"/>
                                          </p:val>
                                        </p:tav>
                                        <p:tav tm="100000">
                                          <p:val>
                                            <p:strVal val="ppt_x"/>
                                          </p:val>
                                        </p:tav>
                                      </p:tavLst>
                                    </p:anim>
                                    <p:anim calcmode="lin" valueType="num">
                                      <p:cBhvr additive="base">
                                        <p:cTn id="166" dur="500"/>
                                        <p:tgtEl>
                                          <p:spTgt spid="10"/>
                                        </p:tgtEl>
                                        <p:attrNameLst>
                                          <p:attrName>ppt_y</p:attrName>
                                        </p:attrNameLst>
                                      </p:cBhvr>
                                      <p:tavLst>
                                        <p:tav tm="0">
                                          <p:val>
                                            <p:strVal val="ppt_y"/>
                                          </p:val>
                                        </p:tav>
                                        <p:tav tm="100000">
                                          <p:val>
                                            <p:strVal val="1+ppt_h/2"/>
                                          </p:val>
                                        </p:tav>
                                      </p:tavLst>
                                    </p:anim>
                                    <p:set>
                                      <p:cBhvr>
                                        <p:cTn id="167" dur="1" fill="hold">
                                          <p:stCondLst>
                                            <p:cond delay="499"/>
                                          </p:stCondLst>
                                        </p:cTn>
                                        <p:tgtEl>
                                          <p:spTgt spid="10"/>
                                        </p:tgtEl>
                                        <p:attrNameLst>
                                          <p:attrName>style.visibility</p:attrName>
                                        </p:attrNameLst>
                                      </p:cBhvr>
                                      <p:to>
                                        <p:strVal val="hidden"/>
                                      </p:to>
                                    </p:set>
                                  </p:childTnLst>
                                </p:cTn>
                              </p:par>
                            </p:childTnLst>
                          </p:cTn>
                        </p:par>
                        <p:par>
                          <p:cTn id="168" fill="hold">
                            <p:stCondLst>
                              <p:cond delay="32300"/>
                            </p:stCondLst>
                            <p:childTnLst>
                              <p:par>
                                <p:cTn id="169" presetID="22" presetClass="entr" presetSubtype="4" fill="hold" grpId="2" nodeType="afterEffect">
                                  <p:stCondLst>
                                    <p:cond delay="0"/>
                                  </p:stCondLst>
                                  <p:childTnLst>
                                    <p:set>
                                      <p:cBhvr>
                                        <p:cTn id="170" dur="1" fill="hold">
                                          <p:stCondLst>
                                            <p:cond delay="0"/>
                                          </p:stCondLst>
                                        </p:cTn>
                                        <p:tgtEl>
                                          <p:spTgt spid="101520"/>
                                        </p:tgtEl>
                                        <p:attrNameLst>
                                          <p:attrName>style.visibility</p:attrName>
                                        </p:attrNameLst>
                                      </p:cBhvr>
                                      <p:to>
                                        <p:strVal val="visible"/>
                                      </p:to>
                                    </p:set>
                                    <p:animEffect transition="in" filter="wipe(down)">
                                      <p:cBhvr>
                                        <p:cTn id="171" dur="3000"/>
                                        <p:tgtEl>
                                          <p:spTgt spid="101520"/>
                                        </p:tgtEl>
                                      </p:cBhvr>
                                    </p:animEffect>
                                  </p:childTnLst>
                                </p:cTn>
                              </p:par>
                              <p:par>
                                <p:cTn id="172" presetID="1" presetClass="exit" presetSubtype="0" fill="hold" grpId="3" nodeType="withEffect">
                                  <p:stCondLst>
                                    <p:cond delay="0"/>
                                  </p:stCondLst>
                                  <p:childTnLst>
                                    <p:set>
                                      <p:cBhvr>
                                        <p:cTn id="173" dur="1" fill="hold">
                                          <p:stCondLst>
                                            <p:cond delay="0"/>
                                          </p:stCondLst>
                                        </p:cTn>
                                        <p:tgtEl>
                                          <p:spTgt spid="101520"/>
                                        </p:tgtEl>
                                        <p:attrNameLst>
                                          <p:attrName>style.visibility</p:attrName>
                                        </p:attrNameLst>
                                      </p:cBhvr>
                                      <p:to>
                                        <p:strVal val="hidden"/>
                                      </p:to>
                                    </p:set>
                                  </p:childTnLst>
                                </p:cTn>
                              </p:par>
                              <p:par>
                                <p:cTn id="174" presetID="51" presetClass="entr" presetSubtype="0" fill="hold" nodeType="withEffect">
                                  <p:stCondLst>
                                    <p:cond delay="0"/>
                                  </p:stCondLst>
                                  <p:childTnLst>
                                    <p:set>
                                      <p:cBhvr>
                                        <p:cTn id="175" dur="1" fill="hold">
                                          <p:stCondLst>
                                            <p:cond delay="0"/>
                                          </p:stCondLst>
                                        </p:cTn>
                                        <p:tgtEl>
                                          <p:spTgt spid="19"/>
                                        </p:tgtEl>
                                        <p:attrNameLst>
                                          <p:attrName>style.visibility</p:attrName>
                                        </p:attrNameLst>
                                      </p:cBhvr>
                                      <p:to>
                                        <p:strVal val="visible"/>
                                      </p:to>
                                    </p:set>
                                    <p:animEffect transition="in" filter="fade">
                                      <p:cBhvr>
                                        <p:cTn id="176" dur="770" decel="100000"/>
                                        <p:tgtEl>
                                          <p:spTgt spid="19"/>
                                        </p:tgtEl>
                                      </p:cBhvr>
                                    </p:animEffect>
                                    <p:animScale>
                                      <p:cBhvr>
                                        <p:cTn id="177" dur="770" decel="100000"/>
                                        <p:tgtEl>
                                          <p:spTgt spid="19"/>
                                        </p:tgtEl>
                                      </p:cBhvr>
                                      <p:from x="10000" y="10000"/>
                                      <p:to x="200000" y="450000"/>
                                    </p:animScale>
                                    <p:animScale>
                                      <p:cBhvr>
                                        <p:cTn id="178" dur="1230" accel="100000" fill="hold">
                                          <p:stCondLst>
                                            <p:cond delay="770"/>
                                          </p:stCondLst>
                                        </p:cTn>
                                        <p:tgtEl>
                                          <p:spTgt spid="19"/>
                                        </p:tgtEl>
                                      </p:cBhvr>
                                      <p:from x="200000" y="450000"/>
                                      <p:to x="100000" y="100000"/>
                                    </p:animScale>
                                    <p:set>
                                      <p:cBhvr>
                                        <p:cTn id="179" dur="770" fill="hold"/>
                                        <p:tgtEl>
                                          <p:spTgt spid="19"/>
                                        </p:tgtEl>
                                        <p:attrNameLst>
                                          <p:attrName>ppt_x</p:attrName>
                                        </p:attrNameLst>
                                      </p:cBhvr>
                                      <p:to>
                                        <p:strVal val="(0.5)"/>
                                      </p:to>
                                    </p:set>
                                    <p:anim from="(0.5)" to="(#ppt_x)" calcmode="lin" valueType="num">
                                      <p:cBhvr>
                                        <p:cTn id="180" dur="1230" accel="100000" fill="hold">
                                          <p:stCondLst>
                                            <p:cond delay="770"/>
                                          </p:stCondLst>
                                        </p:cTn>
                                        <p:tgtEl>
                                          <p:spTgt spid="19"/>
                                        </p:tgtEl>
                                        <p:attrNameLst>
                                          <p:attrName>ppt_x</p:attrName>
                                        </p:attrNameLst>
                                      </p:cBhvr>
                                    </p:anim>
                                    <p:set>
                                      <p:cBhvr>
                                        <p:cTn id="181" dur="770" fill="hold"/>
                                        <p:tgtEl>
                                          <p:spTgt spid="19"/>
                                        </p:tgtEl>
                                        <p:attrNameLst>
                                          <p:attrName>ppt_y</p:attrName>
                                        </p:attrNameLst>
                                      </p:cBhvr>
                                      <p:to>
                                        <p:strVal val="(#ppt_y+0.4)"/>
                                      </p:to>
                                    </p:set>
                                    <p:anim from="(#ppt_y+0.4)" to="(#ppt_y)" calcmode="lin" valueType="num">
                                      <p:cBhvr>
                                        <p:cTn id="182" dur="1230" accel="100000" fill="hold">
                                          <p:stCondLst>
                                            <p:cond delay="770"/>
                                          </p:stCondLst>
                                        </p:cTn>
                                        <p:tgtEl>
                                          <p:spTgt spid="19"/>
                                        </p:tgtEl>
                                        <p:attrNameLst>
                                          <p:attrName>ppt_y</p:attrName>
                                        </p:attrNameLst>
                                      </p:cBhvr>
                                    </p:anim>
                                  </p:childTnLst>
                                </p:cTn>
                              </p:par>
                            </p:childTnLst>
                          </p:cTn>
                        </p:par>
                      </p:childTnLst>
                    </p:cTn>
                  </p:par>
                  <p:par>
                    <p:cTn id="183" fill="hold">
                      <p:stCondLst>
                        <p:cond delay="indefinite"/>
                      </p:stCondLst>
                      <p:childTnLst>
                        <p:par>
                          <p:cTn id="184" fill="hold">
                            <p:stCondLst>
                              <p:cond delay="0"/>
                            </p:stCondLst>
                            <p:childTnLst>
                              <p:par>
                                <p:cTn id="185" presetID="37" presetClass="entr" presetSubtype="0" fill="hold" grpId="0" nodeType="clickEffect">
                                  <p:stCondLst>
                                    <p:cond delay="0"/>
                                  </p:stCondLst>
                                  <p:childTnLst>
                                    <p:set>
                                      <p:cBhvr>
                                        <p:cTn id="186" dur="1" fill="hold">
                                          <p:stCondLst>
                                            <p:cond delay="0"/>
                                          </p:stCondLst>
                                        </p:cTn>
                                        <p:tgtEl>
                                          <p:spTgt spid="101721"/>
                                        </p:tgtEl>
                                        <p:attrNameLst>
                                          <p:attrName>style.visibility</p:attrName>
                                        </p:attrNameLst>
                                      </p:cBhvr>
                                      <p:to>
                                        <p:strVal val="visible"/>
                                      </p:to>
                                    </p:set>
                                    <p:animEffect transition="in" filter="fade">
                                      <p:cBhvr>
                                        <p:cTn id="187" dur="1000"/>
                                        <p:tgtEl>
                                          <p:spTgt spid="101721"/>
                                        </p:tgtEl>
                                      </p:cBhvr>
                                    </p:animEffect>
                                    <p:anim calcmode="lin" valueType="num">
                                      <p:cBhvr>
                                        <p:cTn id="188" dur="1000" fill="hold"/>
                                        <p:tgtEl>
                                          <p:spTgt spid="101721"/>
                                        </p:tgtEl>
                                        <p:attrNameLst>
                                          <p:attrName>ppt_x</p:attrName>
                                        </p:attrNameLst>
                                      </p:cBhvr>
                                      <p:tavLst>
                                        <p:tav tm="0">
                                          <p:val>
                                            <p:strVal val="#ppt_x"/>
                                          </p:val>
                                        </p:tav>
                                        <p:tav tm="100000">
                                          <p:val>
                                            <p:strVal val="#ppt_x"/>
                                          </p:val>
                                        </p:tav>
                                      </p:tavLst>
                                    </p:anim>
                                    <p:anim calcmode="lin" valueType="num">
                                      <p:cBhvr>
                                        <p:cTn id="189" dur="900" decel="100000" fill="hold"/>
                                        <p:tgtEl>
                                          <p:spTgt spid="101721"/>
                                        </p:tgtEl>
                                        <p:attrNameLst>
                                          <p:attrName>ppt_y</p:attrName>
                                        </p:attrNameLst>
                                      </p:cBhvr>
                                      <p:tavLst>
                                        <p:tav tm="0">
                                          <p:val>
                                            <p:strVal val="#ppt_y+1"/>
                                          </p:val>
                                        </p:tav>
                                        <p:tav tm="100000">
                                          <p:val>
                                            <p:strVal val="#ppt_y-.03"/>
                                          </p:val>
                                        </p:tav>
                                      </p:tavLst>
                                    </p:anim>
                                    <p:anim calcmode="lin" valueType="num">
                                      <p:cBhvr>
                                        <p:cTn id="190" dur="100" accel="100000" fill="hold">
                                          <p:stCondLst>
                                            <p:cond delay="900"/>
                                          </p:stCondLst>
                                        </p:cTn>
                                        <p:tgtEl>
                                          <p:spTgt spid="1017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520" grpId="0" animBg="1"/>
      <p:bldP spid="101520" grpId="1" animBg="1"/>
      <p:bldP spid="101520" grpId="2" animBg="1"/>
      <p:bldP spid="101520" grpId="3" animBg="1"/>
      <p:bldP spid="101521" grpId="0" animBg="1"/>
      <p:bldP spid="101521" grpId="1" animBg="1"/>
      <p:bldP spid="101522" grpId="0" animBg="1"/>
      <p:bldP spid="101600" grpId="0" animBg="1"/>
      <p:bldP spid="101600" grpId="1" animBg="1"/>
      <p:bldP spid="101601" grpId="0" animBg="1"/>
      <p:bldP spid="101601" grpId="1" animBg="1"/>
      <p:bldP spid="101602" grpId="0" animBg="1"/>
      <p:bldP spid="101602" grpId="1" animBg="1"/>
      <p:bldP spid="101603" grpId="0" animBg="1"/>
      <p:bldP spid="101603" grpId="1" animBg="1"/>
      <p:bldP spid="101604" grpId="0" animBg="1"/>
      <p:bldP spid="101604" grpId="1" animBg="1"/>
      <p:bldP spid="101605" grpId="0" animBg="1"/>
      <p:bldP spid="101605" grpId="1" animBg="1"/>
      <p:bldP spid="101606" grpId="0" animBg="1"/>
      <p:bldP spid="101606" grpId="1" animBg="1"/>
      <p:bldP spid="101607" grpId="0" animBg="1"/>
      <p:bldP spid="101607" grpId="1" animBg="1"/>
      <p:bldP spid="101608" grpId="0" animBg="1"/>
      <p:bldP spid="101608" grpId="1" animBg="1"/>
      <p:bldP spid="101650" grpId="0"/>
      <p:bldP spid="101651" grpId="0" animBg="1"/>
      <p:bldP spid="101652" grpId="0" animBg="1"/>
      <p:bldP spid="101653" grpId="0"/>
      <p:bldP spid="101721" grpId="0"/>
      <p:bldP spid="1946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descr="Papyrus"/>
          <p:cNvSpPr>
            <a:spLocks noChangeArrowheads="1"/>
          </p:cNvSpPr>
          <p:nvPr/>
        </p:nvSpPr>
        <p:spPr bwMode="auto">
          <a:xfrm rot="2700000" flipV="1">
            <a:off x="4829175" y="3970338"/>
            <a:ext cx="495300" cy="1096962"/>
          </a:xfrm>
          <a:prstGeom prst="rect">
            <a:avLst/>
          </a:prstGeom>
          <a:blipFill dpi="0" rotWithShape="1">
            <a:blip r:embed="rId2"/>
            <a:srcRect/>
            <a:tile tx="0" ty="0" sx="100000" sy="100000" flip="none" algn="tl"/>
          </a:blip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rgbClr val="CC6600"/>
            </a:extrusionClr>
          </a:sp3d>
        </p:spPr>
        <p:txBody>
          <a:bodyPr wrap="none" anchor="ctr">
            <a:flatTx/>
          </a:bodyPr>
          <a:lstStyle/>
          <a:p>
            <a:endParaRPr lang="vi-VN">
              <a:latin typeface="Times New Roman" pitchFamily="18" charset="0"/>
              <a:cs typeface="Times New Roman" pitchFamily="18" charset="0"/>
            </a:endParaRPr>
          </a:p>
        </p:txBody>
      </p:sp>
      <p:grpSp>
        <p:nvGrpSpPr>
          <p:cNvPr id="2" name="Group 3"/>
          <p:cNvGrpSpPr>
            <a:grpSpLocks/>
          </p:cNvGrpSpPr>
          <p:nvPr/>
        </p:nvGrpSpPr>
        <p:grpSpPr bwMode="auto">
          <a:xfrm>
            <a:off x="5102225" y="3219450"/>
            <a:ext cx="474663" cy="234950"/>
            <a:chOff x="3024" y="1440"/>
            <a:chExt cx="276" cy="148"/>
          </a:xfrm>
        </p:grpSpPr>
        <p:sp>
          <p:nvSpPr>
            <p:cNvPr id="16718" name="Freeform 4"/>
            <p:cNvSpPr>
              <a:spLocks/>
            </p:cNvSpPr>
            <p:nvPr/>
          </p:nvSpPr>
          <p:spPr bwMode="auto">
            <a:xfrm rot="-487818">
              <a:off x="3078" y="1468"/>
              <a:ext cx="222" cy="120"/>
            </a:xfrm>
            <a:custGeom>
              <a:avLst/>
              <a:gdLst>
                <a:gd name="T0" fmla="*/ 20 w 249"/>
                <a:gd name="T1" fmla="*/ 88 h 141"/>
                <a:gd name="T2" fmla="*/ 10 w 249"/>
                <a:gd name="T3" fmla="*/ 99 h 141"/>
                <a:gd name="T4" fmla="*/ 0 w 249"/>
                <a:gd name="T5" fmla="*/ 102 h 141"/>
                <a:gd name="T6" fmla="*/ 19 w 249"/>
                <a:gd name="T7" fmla="*/ 116 h 141"/>
                <a:gd name="T8" fmla="*/ 34 w 249"/>
                <a:gd name="T9" fmla="*/ 120 h 141"/>
                <a:gd name="T10" fmla="*/ 48 w 249"/>
                <a:gd name="T11" fmla="*/ 118 h 141"/>
                <a:gd name="T12" fmla="*/ 62 w 249"/>
                <a:gd name="T13" fmla="*/ 115 h 141"/>
                <a:gd name="T14" fmla="*/ 75 w 249"/>
                <a:gd name="T15" fmla="*/ 107 h 141"/>
                <a:gd name="T16" fmla="*/ 93 w 249"/>
                <a:gd name="T17" fmla="*/ 97 h 141"/>
                <a:gd name="T18" fmla="*/ 107 w 249"/>
                <a:gd name="T19" fmla="*/ 97 h 141"/>
                <a:gd name="T20" fmla="*/ 117 w 249"/>
                <a:gd name="T21" fmla="*/ 94 h 141"/>
                <a:gd name="T22" fmla="*/ 130 w 249"/>
                <a:gd name="T23" fmla="*/ 87 h 141"/>
                <a:gd name="T24" fmla="*/ 142 w 249"/>
                <a:gd name="T25" fmla="*/ 79 h 141"/>
                <a:gd name="T26" fmla="*/ 158 w 249"/>
                <a:gd name="T27" fmla="*/ 74 h 141"/>
                <a:gd name="T28" fmla="*/ 169 w 249"/>
                <a:gd name="T29" fmla="*/ 76 h 141"/>
                <a:gd name="T30" fmla="*/ 185 w 249"/>
                <a:gd name="T31" fmla="*/ 78 h 141"/>
                <a:gd name="T32" fmla="*/ 201 w 249"/>
                <a:gd name="T33" fmla="*/ 81 h 141"/>
                <a:gd name="T34" fmla="*/ 207 w 249"/>
                <a:gd name="T35" fmla="*/ 100 h 141"/>
                <a:gd name="T36" fmla="*/ 222 w 249"/>
                <a:gd name="T37" fmla="*/ 110 h 141"/>
                <a:gd name="T38" fmla="*/ 168 w 249"/>
                <a:gd name="T39" fmla="*/ 0 h 141"/>
                <a:gd name="T40" fmla="*/ 20 w 249"/>
                <a:gd name="T41" fmla="*/ 88 h 14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9"/>
                <a:gd name="T64" fmla="*/ 0 h 141"/>
                <a:gd name="T65" fmla="*/ 249 w 249"/>
                <a:gd name="T66" fmla="*/ 141 h 14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9" h="141">
                  <a:moveTo>
                    <a:pt x="22" y="103"/>
                  </a:moveTo>
                  <a:lnTo>
                    <a:pt x="11" y="116"/>
                  </a:lnTo>
                  <a:lnTo>
                    <a:pt x="0" y="120"/>
                  </a:lnTo>
                  <a:lnTo>
                    <a:pt x="21" y="136"/>
                  </a:lnTo>
                  <a:lnTo>
                    <a:pt x="38" y="141"/>
                  </a:lnTo>
                  <a:lnTo>
                    <a:pt x="54" y="139"/>
                  </a:lnTo>
                  <a:lnTo>
                    <a:pt x="69" y="135"/>
                  </a:lnTo>
                  <a:lnTo>
                    <a:pt x="84" y="126"/>
                  </a:lnTo>
                  <a:lnTo>
                    <a:pt x="104" y="114"/>
                  </a:lnTo>
                  <a:lnTo>
                    <a:pt x="120" y="114"/>
                  </a:lnTo>
                  <a:lnTo>
                    <a:pt x="131" y="111"/>
                  </a:lnTo>
                  <a:lnTo>
                    <a:pt x="146" y="102"/>
                  </a:lnTo>
                  <a:lnTo>
                    <a:pt x="159" y="93"/>
                  </a:lnTo>
                  <a:lnTo>
                    <a:pt x="177" y="87"/>
                  </a:lnTo>
                  <a:lnTo>
                    <a:pt x="190" y="89"/>
                  </a:lnTo>
                  <a:lnTo>
                    <a:pt x="208" y="92"/>
                  </a:lnTo>
                  <a:lnTo>
                    <a:pt x="225" y="95"/>
                  </a:lnTo>
                  <a:lnTo>
                    <a:pt x="232" y="118"/>
                  </a:lnTo>
                  <a:lnTo>
                    <a:pt x="249" y="129"/>
                  </a:lnTo>
                  <a:lnTo>
                    <a:pt x="188" y="0"/>
                  </a:lnTo>
                  <a:lnTo>
                    <a:pt x="22" y="103"/>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719" name="Freeform 5"/>
            <p:cNvSpPr>
              <a:spLocks/>
            </p:cNvSpPr>
            <p:nvPr/>
          </p:nvSpPr>
          <p:spPr bwMode="auto">
            <a:xfrm rot="-949943">
              <a:off x="3024" y="1440"/>
              <a:ext cx="220" cy="138"/>
            </a:xfrm>
            <a:custGeom>
              <a:avLst/>
              <a:gdLst>
                <a:gd name="T0" fmla="*/ 52 w 220"/>
                <a:gd name="T1" fmla="*/ 68 h 138"/>
                <a:gd name="T2" fmla="*/ 16 w 220"/>
                <a:gd name="T3" fmla="*/ 106 h 138"/>
                <a:gd name="T4" fmla="*/ 0 w 220"/>
                <a:gd name="T5" fmla="*/ 125 h 138"/>
                <a:gd name="T6" fmla="*/ 20 w 220"/>
                <a:gd name="T7" fmla="*/ 136 h 138"/>
                <a:gd name="T8" fmla="*/ 36 w 220"/>
                <a:gd name="T9" fmla="*/ 138 h 138"/>
                <a:gd name="T10" fmla="*/ 49 w 220"/>
                <a:gd name="T11" fmla="*/ 134 h 138"/>
                <a:gd name="T12" fmla="*/ 63 w 220"/>
                <a:gd name="T13" fmla="*/ 129 h 138"/>
                <a:gd name="T14" fmla="*/ 75 w 220"/>
                <a:gd name="T15" fmla="*/ 119 h 138"/>
                <a:gd name="T16" fmla="*/ 91 w 220"/>
                <a:gd name="T17" fmla="*/ 107 h 138"/>
                <a:gd name="T18" fmla="*/ 105 w 220"/>
                <a:gd name="T19" fmla="*/ 105 h 138"/>
                <a:gd name="T20" fmla="*/ 114 w 220"/>
                <a:gd name="T21" fmla="*/ 100 h 138"/>
                <a:gd name="T22" fmla="*/ 126 w 220"/>
                <a:gd name="T23" fmla="*/ 92 h 138"/>
                <a:gd name="T24" fmla="*/ 137 w 220"/>
                <a:gd name="T25" fmla="*/ 82 h 138"/>
                <a:gd name="T26" fmla="*/ 152 w 220"/>
                <a:gd name="T27" fmla="*/ 75 h 138"/>
                <a:gd name="T28" fmla="*/ 163 w 220"/>
                <a:gd name="T29" fmla="*/ 75 h 138"/>
                <a:gd name="T30" fmla="*/ 179 w 220"/>
                <a:gd name="T31" fmla="*/ 75 h 138"/>
                <a:gd name="T32" fmla="*/ 196 w 220"/>
                <a:gd name="T33" fmla="*/ 76 h 138"/>
                <a:gd name="T34" fmla="*/ 204 w 220"/>
                <a:gd name="T35" fmla="*/ 94 h 138"/>
                <a:gd name="T36" fmla="*/ 220 w 220"/>
                <a:gd name="T37" fmla="*/ 101 h 138"/>
                <a:gd name="T38" fmla="*/ 151 w 220"/>
                <a:gd name="T39" fmla="*/ 0 h 138"/>
                <a:gd name="T40" fmla="*/ 52 w 220"/>
                <a:gd name="T41" fmla="*/ 68 h 1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20"/>
                <a:gd name="T64" fmla="*/ 0 h 138"/>
                <a:gd name="T65" fmla="*/ 220 w 220"/>
                <a:gd name="T66" fmla="*/ 138 h 13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20" h="138">
                  <a:moveTo>
                    <a:pt x="52" y="68"/>
                  </a:moveTo>
                  <a:lnTo>
                    <a:pt x="16" y="106"/>
                  </a:lnTo>
                  <a:lnTo>
                    <a:pt x="0" y="125"/>
                  </a:lnTo>
                  <a:lnTo>
                    <a:pt x="20" y="136"/>
                  </a:lnTo>
                  <a:lnTo>
                    <a:pt x="36" y="138"/>
                  </a:lnTo>
                  <a:lnTo>
                    <a:pt x="49" y="134"/>
                  </a:lnTo>
                  <a:lnTo>
                    <a:pt x="63" y="129"/>
                  </a:lnTo>
                  <a:lnTo>
                    <a:pt x="75" y="119"/>
                  </a:lnTo>
                  <a:lnTo>
                    <a:pt x="91" y="107"/>
                  </a:lnTo>
                  <a:lnTo>
                    <a:pt x="105" y="105"/>
                  </a:lnTo>
                  <a:lnTo>
                    <a:pt x="114" y="100"/>
                  </a:lnTo>
                  <a:lnTo>
                    <a:pt x="126" y="92"/>
                  </a:lnTo>
                  <a:lnTo>
                    <a:pt x="137" y="82"/>
                  </a:lnTo>
                  <a:lnTo>
                    <a:pt x="152" y="75"/>
                  </a:lnTo>
                  <a:lnTo>
                    <a:pt x="163" y="75"/>
                  </a:lnTo>
                  <a:lnTo>
                    <a:pt x="179" y="75"/>
                  </a:lnTo>
                  <a:lnTo>
                    <a:pt x="196" y="76"/>
                  </a:lnTo>
                  <a:lnTo>
                    <a:pt x="204" y="94"/>
                  </a:lnTo>
                  <a:lnTo>
                    <a:pt x="220" y="101"/>
                  </a:lnTo>
                  <a:lnTo>
                    <a:pt x="151" y="0"/>
                  </a:lnTo>
                  <a:lnTo>
                    <a:pt x="52" y="68"/>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720" name="Freeform 6"/>
            <p:cNvSpPr>
              <a:spLocks/>
            </p:cNvSpPr>
            <p:nvPr/>
          </p:nvSpPr>
          <p:spPr bwMode="auto">
            <a:xfrm rot="810451">
              <a:off x="3116" y="1538"/>
              <a:ext cx="13" cy="10"/>
            </a:xfrm>
            <a:custGeom>
              <a:avLst/>
              <a:gdLst>
                <a:gd name="T0" fmla="*/ 13 w 55"/>
                <a:gd name="T1" fmla="*/ 10 h 33"/>
                <a:gd name="T2" fmla="*/ 6 w 55"/>
                <a:gd name="T3" fmla="*/ 7 h 33"/>
                <a:gd name="T4" fmla="*/ 2 w 55"/>
                <a:gd name="T5" fmla="*/ 2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grpSp>
        <p:nvGrpSpPr>
          <p:cNvPr id="16388" name="Group 7"/>
          <p:cNvGrpSpPr>
            <a:grpSpLocks/>
          </p:cNvGrpSpPr>
          <p:nvPr/>
        </p:nvGrpSpPr>
        <p:grpSpPr bwMode="auto">
          <a:xfrm>
            <a:off x="2228850" y="2752725"/>
            <a:ext cx="2125663" cy="3295650"/>
            <a:chOff x="2484" y="1506"/>
            <a:chExt cx="1236" cy="2076"/>
          </a:xfrm>
        </p:grpSpPr>
        <p:sp>
          <p:nvSpPr>
            <p:cNvPr id="102408" name="AutoShape 8"/>
            <p:cNvSpPr>
              <a:spLocks noChangeArrowheads="1"/>
            </p:cNvSpPr>
            <p:nvPr/>
          </p:nvSpPr>
          <p:spPr bwMode="auto">
            <a:xfrm rot="7200000" flipH="1">
              <a:off x="2715" y="1851"/>
              <a:ext cx="23" cy="173"/>
            </a:xfrm>
            <a:prstGeom prst="can">
              <a:avLst>
                <a:gd name="adj" fmla="val 6943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409" name="AutoShape 9"/>
            <p:cNvSpPr>
              <a:spLocks noChangeArrowheads="1"/>
            </p:cNvSpPr>
            <p:nvPr/>
          </p:nvSpPr>
          <p:spPr bwMode="auto">
            <a:xfrm rot="7200000" flipH="1">
              <a:off x="2709" y="2373"/>
              <a:ext cx="23" cy="173"/>
            </a:xfrm>
            <a:prstGeom prst="can">
              <a:avLst>
                <a:gd name="adj" fmla="val 6943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701" name="Rectangle 10"/>
            <p:cNvSpPr>
              <a:spLocks noChangeArrowheads="1"/>
            </p:cNvSpPr>
            <p:nvPr/>
          </p:nvSpPr>
          <p:spPr bwMode="auto">
            <a:xfrm rot="2700000" flipV="1">
              <a:off x="3665" y="3305"/>
              <a:ext cx="55" cy="55"/>
            </a:xfrm>
            <a:prstGeom prst="rect">
              <a:avLst/>
            </a:prstGeom>
            <a:solidFill>
              <a:schemeClr val="bg2"/>
            </a:solid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6702" name="Rectangle 11"/>
            <p:cNvSpPr>
              <a:spLocks noChangeArrowheads="1"/>
            </p:cNvSpPr>
            <p:nvPr/>
          </p:nvSpPr>
          <p:spPr bwMode="auto">
            <a:xfrm rot="2700000" flipV="1">
              <a:off x="2484" y="3122"/>
              <a:ext cx="56" cy="55"/>
            </a:xfrm>
            <a:prstGeom prst="rect">
              <a:avLst/>
            </a:prstGeom>
            <a:solidFill>
              <a:schemeClr val="bg2"/>
            </a:solid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6703" name="Rectangle 12"/>
            <p:cNvSpPr>
              <a:spLocks noChangeArrowheads="1"/>
            </p:cNvSpPr>
            <p:nvPr/>
          </p:nvSpPr>
          <p:spPr bwMode="auto">
            <a:xfrm rot="2700000" flipV="1">
              <a:off x="3262" y="3526"/>
              <a:ext cx="56" cy="56"/>
            </a:xfrm>
            <a:prstGeom prst="rect">
              <a:avLst/>
            </a:prstGeom>
            <a:solidFill>
              <a:schemeClr val="bg2"/>
            </a:solidFill>
            <a:ln w="9525">
              <a:miter lim="800000"/>
              <a:headEnd/>
              <a:tailEnd/>
            </a:ln>
            <a:scene3d>
              <a:camera prst="legacyPerspectiveFront">
                <a:rot lat="18000000" lon="0" rev="0"/>
              </a:camera>
              <a:lightRig rig="legacyFlat4" dir="b"/>
            </a:scene3d>
            <a:sp3d extrusionH="492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6704" name="Rectangle 13"/>
            <p:cNvSpPr>
              <a:spLocks noChangeArrowheads="1"/>
            </p:cNvSpPr>
            <p:nvPr/>
          </p:nvSpPr>
          <p:spPr bwMode="auto">
            <a:xfrm rot="2700000" flipV="1">
              <a:off x="2508" y="2907"/>
              <a:ext cx="1152" cy="621"/>
            </a:xfrm>
            <a:prstGeom prst="rect">
              <a:avLst/>
            </a:prstGeom>
            <a:gradFill rotWithShape="1">
              <a:gsLst>
                <a:gs pos="0">
                  <a:srgbClr val="2C2C2C"/>
                </a:gs>
                <a:gs pos="100000">
                  <a:srgbClr val="5F5F5F"/>
                </a:gs>
              </a:gsLst>
              <a:lin ang="18900000" scaled="1"/>
            </a:gradFill>
            <a:ln w="9525">
              <a:miter lim="800000"/>
              <a:headEnd/>
              <a:tailEnd/>
            </a:ln>
            <a:scene3d>
              <a:camera prst="legacyPerspectiveFront">
                <a:rot lat="18000000" lon="0" rev="0"/>
              </a:camera>
              <a:lightRig rig="legacyFlat4" dir="b"/>
            </a:scene3d>
            <a:sp3d extrusionH="238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6705" name="AutoShape 14"/>
            <p:cNvSpPr>
              <a:spLocks noChangeArrowheads="1"/>
            </p:cNvSpPr>
            <p:nvPr/>
          </p:nvSpPr>
          <p:spPr bwMode="auto">
            <a:xfrm rot="144122" flipV="1">
              <a:off x="2708" y="2977"/>
              <a:ext cx="221" cy="168"/>
            </a:xfrm>
            <a:custGeom>
              <a:avLst/>
              <a:gdLst>
                <a:gd name="T0" fmla="*/ 1 w 21600"/>
                <a:gd name="T1" fmla="*/ 0 h 21600"/>
                <a:gd name="T2" fmla="*/ 1 w 21600"/>
                <a:gd name="T3" fmla="*/ 1 h 21600"/>
                <a:gd name="T4" fmla="*/ 1 w 21600"/>
                <a:gd name="T5" fmla="*/ 0 h 21600"/>
                <a:gd name="T6" fmla="*/ 1 w 21600"/>
                <a:gd name="T7" fmla="*/ 1 h 21600"/>
                <a:gd name="T8" fmla="*/ 0 60000 65536"/>
                <a:gd name="T9" fmla="*/ 0 60000 65536"/>
                <a:gd name="T10" fmla="*/ 0 60000 65536"/>
                <a:gd name="T11" fmla="*/ 0 60000 65536"/>
                <a:gd name="T12" fmla="*/ 0 w 21600"/>
                <a:gd name="T13" fmla="*/ 0 h 21600"/>
                <a:gd name="T14" fmla="*/ 21600 w 21600"/>
                <a:gd name="T15" fmla="*/ 21471 h 21600"/>
              </a:gdLst>
              <a:ahLst/>
              <a:cxnLst>
                <a:cxn ang="T8">
                  <a:pos x="T0" y="T1"/>
                </a:cxn>
                <a:cxn ang="T9">
                  <a:pos x="T2" y="T3"/>
                </a:cxn>
                <a:cxn ang="T10">
                  <a:pos x="T4" y="T5"/>
                </a:cxn>
                <a:cxn ang="T11">
                  <a:pos x="T6" y="T7"/>
                </a:cxn>
              </a:cxnLst>
              <a:rect l="T12" t="T13" r="T14" b="T15"/>
              <a:pathLst>
                <a:path w="21600" h="21600">
                  <a:moveTo>
                    <a:pt x="10741" y="16169"/>
                  </a:moveTo>
                  <a:cubicBezTo>
                    <a:pt x="7798" y="16137"/>
                    <a:pt x="5430" y="13742"/>
                    <a:pt x="5430" y="10800"/>
                  </a:cubicBezTo>
                  <a:cubicBezTo>
                    <a:pt x="5430" y="7834"/>
                    <a:pt x="7834" y="5430"/>
                    <a:pt x="10800" y="5430"/>
                  </a:cubicBezTo>
                  <a:cubicBezTo>
                    <a:pt x="13765" y="5430"/>
                    <a:pt x="16170" y="7834"/>
                    <a:pt x="16170" y="10800"/>
                  </a:cubicBezTo>
                  <a:cubicBezTo>
                    <a:pt x="16170" y="13742"/>
                    <a:pt x="13801" y="16137"/>
                    <a:pt x="10858" y="16169"/>
                  </a:cubicBezTo>
                  <a:lnTo>
                    <a:pt x="10918" y="21599"/>
                  </a:lnTo>
                  <a:cubicBezTo>
                    <a:pt x="16836" y="21534"/>
                    <a:pt x="21600" y="16718"/>
                    <a:pt x="21600" y="10800"/>
                  </a:cubicBezTo>
                  <a:cubicBezTo>
                    <a:pt x="21600" y="4835"/>
                    <a:pt x="16764" y="0"/>
                    <a:pt x="10800" y="0"/>
                  </a:cubicBezTo>
                  <a:cubicBezTo>
                    <a:pt x="4835" y="0"/>
                    <a:pt x="0" y="4835"/>
                    <a:pt x="0" y="10800"/>
                  </a:cubicBezTo>
                  <a:cubicBezTo>
                    <a:pt x="-1" y="16718"/>
                    <a:pt x="4763" y="21534"/>
                    <a:pt x="10681" y="21599"/>
                  </a:cubicBezTo>
                  <a:close/>
                </a:path>
              </a:pathLst>
            </a:custGeom>
            <a:solidFill>
              <a:schemeClr val="bg1"/>
            </a:solidFill>
            <a:ln w="9525">
              <a:miter lim="800000"/>
              <a:headEnd/>
              <a:tailEnd/>
            </a:ln>
            <a:scene3d>
              <a:camera prst="legacyObliqueTopRight">
                <a:rot lat="17400000" lon="20999996" rev="0"/>
              </a:camera>
              <a:lightRig rig="legacyFlat3" dir="b"/>
            </a:scene3d>
            <a:sp3d prstMaterial="legacyMatte">
              <a:bevelT w="13500" h="13500" prst="angle"/>
              <a:bevelB w="13500" h="13500" prst="angle"/>
              <a:extrusionClr>
                <a:schemeClr val="bg1"/>
              </a:extrusionClr>
            </a:sp3d>
          </p:spPr>
          <p:txBody>
            <a:bodyPr wrap="none" anchor="ctr">
              <a:flatTx/>
            </a:bodyPr>
            <a:lstStyle/>
            <a:p>
              <a:endParaRPr lang="vi-VN">
                <a:latin typeface="Times New Roman" pitchFamily="18" charset="0"/>
                <a:cs typeface="Times New Roman" pitchFamily="18" charset="0"/>
              </a:endParaRPr>
            </a:p>
          </p:txBody>
        </p:sp>
        <p:sp>
          <p:nvSpPr>
            <p:cNvPr id="102415" name="AutoShape 15"/>
            <p:cNvSpPr>
              <a:spLocks noChangeArrowheads="1"/>
            </p:cNvSpPr>
            <p:nvPr/>
          </p:nvSpPr>
          <p:spPr bwMode="auto">
            <a:xfrm>
              <a:off x="2770" y="2903"/>
              <a:ext cx="92" cy="182"/>
            </a:xfrm>
            <a:prstGeom prst="can">
              <a:avLst>
                <a:gd name="adj" fmla="val 57608"/>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416" name="AutoShape 16"/>
            <p:cNvSpPr>
              <a:spLocks noChangeArrowheads="1"/>
            </p:cNvSpPr>
            <p:nvPr/>
          </p:nvSpPr>
          <p:spPr bwMode="auto">
            <a:xfrm>
              <a:off x="2796" y="2478"/>
              <a:ext cx="46" cy="461"/>
            </a:xfrm>
            <a:prstGeom prst="can">
              <a:avLst>
                <a:gd name="adj" fmla="val 5219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708" name="Rectangle 17"/>
            <p:cNvSpPr>
              <a:spLocks noChangeArrowheads="1"/>
            </p:cNvSpPr>
            <p:nvPr/>
          </p:nvSpPr>
          <p:spPr bwMode="auto">
            <a:xfrm rot="2700000" flipV="1">
              <a:off x="2763" y="2426"/>
              <a:ext cx="110" cy="9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02418" name="AutoShape 18"/>
            <p:cNvSpPr>
              <a:spLocks noChangeArrowheads="1"/>
            </p:cNvSpPr>
            <p:nvPr/>
          </p:nvSpPr>
          <p:spPr bwMode="auto">
            <a:xfrm rot="7200000" flipH="1">
              <a:off x="2937" y="2476"/>
              <a:ext cx="23" cy="230"/>
            </a:xfrm>
            <a:prstGeom prst="can">
              <a:avLst>
                <a:gd name="adj" fmla="val 92315"/>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419" name="AutoShape 19"/>
            <p:cNvSpPr>
              <a:spLocks noChangeArrowheads="1"/>
            </p:cNvSpPr>
            <p:nvPr/>
          </p:nvSpPr>
          <p:spPr bwMode="auto">
            <a:xfrm>
              <a:off x="2796" y="2028"/>
              <a:ext cx="46" cy="461"/>
            </a:xfrm>
            <a:prstGeom prst="can">
              <a:avLst>
                <a:gd name="adj" fmla="val 5219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711" name="Rectangle 20"/>
            <p:cNvSpPr>
              <a:spLocks noChangeArrowheads="1"/>
            </p:cNvSpPr>
            <p:nvPr/>
          </p:nvSpPr>
          <p:spPr bwMode="auto">
            <a:xfrm rot="2700000" flipV="1">
              <a:off x="2772" y="1908"/>
              <a:ext cx="110" cy="92"/>
            </a:xfrm>
            <a:prstGeom prst="rect">
              <a:avLst/>
            </a:prstGeom>
            <a:solidFill>
              <a:srgbClr val="5F5F5F"/>
            </a:solidFill>
            <a:ln w="9525">
              <a:miter lim="800000"/>
              <a:headEnd/>
              <a:tailEnd/>
            </a:ln>
            <a:scene3d>
              <a:camera prst="legacyPerspectiveFront">
                <a:rot lat="18000000" lon="0" rev="0"/>
              </a:camera>
              <a:lightRig rig="legacyFlat4" dir="b"/>
            </a:scene3d>
            <a:sp3d extrusionH="125400" prstMaterial="legacyMatte">
              <a:bevelT w="13500" h="13500" prst="angle"/>
              <a:bevelB w="13500" h="13500" prst="angle"/>
              <a:extrusionClr>
                <a:schemeClr val="bg2"/>
              </a:extrusionClr>
            </a:sp3d>
          </p:spPr>
          <p:txBody>
            <a:bodyPr wrap="none" anchor="ctr">
              <a:flatTx/>
            </a:bodyPr>
            <a:lstStyle/>
            <a:p>
              <a:endParaRPr lang="vi-VN">
                <a:latin typeface="Times New Roman" pitchFamily="18" charset="0"/>
                <a:cs typeface="Times New Roman" pitchFamily="18" charset="0"/>
              </a:endParaRPr>
            </a:p>
          </p:txBody>
        </p:sp>
        <p:sp>
          <p:nvSpPr>
            <p:cNvPr id="102421" name="AutoShape 21"/>
            <p:cNvSpPr>
              <a:spLocks noChangeArrowheads="1"/>
            </p:cNvSpPr>
            <p:nvPr/>
          </p:nvSpPr>
          <p:spPr bwMode="auto">
            <a:xfrm rot="7200000" flipH="1">
              <a:off x="2998" y="1928"/>
              <a:ext cx="23" cy="345"/>
            </a:xfrm>
            <a:prstGeom prst="can">
              <a:avLst>
                <a:gd name="adj" fmla="val 138472"/>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422" name="AutoShape 22"/>
            <p:cNvSpPr>
              <a:spLocks noChangeArrowheads="1"/>
            </p:cNvSpPr>
            <p:nvPr/>
          </p:nvSpPr>
          <p:spPr bwMode="auto">
            <a:xfrm>
              <a:off x="2798" y="1506"/>
              <a:ext cx="46" cy="461"/>
            </a:xfrm>
            <a:prstGeom prst="can">
              <a:avLst>
                <a:gd name="adj" fmla="val 5219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714" name="Oval 23"/>
            <p:cNvSpPr>
              <a:spLocks noChangeArrowheads="1"/>
            </p:cNvSpPr>
            <p:nvPr/>
          </p:nvSpPr>
          <p:spPr bwMode="auto">
            <a:xfrm rot="-7200000">
              <a:off x="2747" y="1977"/>
              <a:ext cx="83" cy="55"/>
            </a:xfrm>
            <a:prstGeom prst="ellipse">
              <a:avLst/>
            </a:prstGeom>
            <a:solidFill>
              <a:srgbClr val="FFFFFF"/>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715" name="AutoShape 24"/>
            <p:cNvSpPr>
              <a:spLocks noChangeArrowheads="1"/>
            </p:cNvSpPr>
            <p:nvPr/>
          </p:nvSpPr>
          <p:spPr bwMode="auto">
            <a:xfrm rot="-7140000">
              <a:off x="2736" y="1980"/>
              <a:ext cx="54" cy="78"/>
            </a:xfrm>
            <a:prstGeom prst="can">
              <a:avLst>
                <a:gd name="adj" fmla="val 72222"/>
              </a:avLst>
            </a:prstGeom>
            <a:solidFill>
              <a:srgbClr val="FF0000"/>
            </a:solidFill>
            <a:ln w="9525">
              <a:solidFill>
                <a:srgbClr val="333333"/>
              </a:solidFill>
              <a:round/>
              <a:headEnd/>
              <a:tailEnd/>
            </a:ln>
          </p:spPr>
          <p:txBody>
            <a:bodyPr wrap="none" anchor="ctr"/>
            <a:lstStyle/>
            <a:p>
              <a:endParaRPr lang="vi-VN">
                <a:latin typeface="Times New Roman" pitchFamily="18" charset="0"/>
                <a:cs typeface="Times New Roman" pitchFamily="18" charset="0"/>
              </a:endParaRPr>
            </a:p>
          </p:txBody>
        </p:sp>
        <p:sp>
          <p:nvSpPr>
            <p:cNvPr id="16716" name="Oval 25"/>
            <p:cNvSpPr>
              <a:spLocks noChangeArrowheads="1"/>
            </p:cNvSpPr>
            <p:nvPr/>
          </p:nvSpPr>
          <p:spPr bwMode="auto">
            <a:xfrm rot="-7200000">
              <a:off x="2741" y="2499"/>
              <a:ext cx="83" cy="55"/>
            </a:xfrm>
            <a:prstGeom prst="ellipse">
              <a:avLst/>
            </a:prstGeom>
            <a:solidFill>
              <a:srgbClr val="FFFFFF"/>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717" name="AutoShape 26"/>
            <p:cNvSpPr>
              <a:spLocks noChangeArrowheads="1"/>
            </p:cNvSpPr>
            <p:nvPr/>
          </p:nvSpPr>
          <p:spPr bwMode="auto">
            <a:xfrm rot="-7140000">
              <a:off x="2730" y="2502"/>
              <a:ext cx="54" cy="78"/>
            </a:xfrm>
            <a:prstGeom prst="can">
              <a:avLst>
                <a:gd name="adj" fmla="val 72222"/>
              </a:avLst>
            </a:prstGeom>
            <a:solidFill>
              <a:srgbClr val="FF0000"/>
            </a:solidFill>
            <a:ln w="9525">
              <a:solidFill>
                <a:srgbClr val="333333"/>
              </a:solidFill>
              <a:round/>
              <a:headEnd/>
              <a:tailEnd/>
            </a:ln>
          </p:spPr>
          <p:txBody>
            <a:bodyPr wrap="none" anchor="ctr"/>
            <a:lstStyle/>
            <a:p>
              <a:endParaRPr lang="vi-VN">
                <a:latin typeface="Times New Roman" pitchFamily="18" charset="0"/>
                <a:cs typeface="Times New Roman" pitchFamily="18" charset="0"/>
              </a:endParaRPr>
            </a:p>
          </p:txBody>
        </p:sp>
      </p:grpSp>
      <p:grpSp>
        <p:nvGrpSpPr>
          <p:cNvPr id="16389" name="Group 27"/>
          <p:cNvGrpSpPr>
            <a:grpSpLocks/>
          </p:cNvGrpSpPr>
          <p:nvPr/>
        </p:nvGrpSpPr>
        <p:grpSpPr bwMode="auto">
          <a:xfrm>
            <a:off x="1238250" y="5299075"/>
            <a:ext cx="688975" cy="930275"/>
            <a:chOff x="4080" y="2352"/>
            <a:chExt cx="334" cy="488"/>
          </a:xfrm>
        </p:grpSpPr>
        <p:sp>
          <p:nvSpPr>
            <p:cNvPr id="16659" name="Oval 28"/>
            <p:cNvSpPr>
              <a:spLocks noChangeArrowheads="1"/>
            </p:cNvSpPr>
            <p:nvPr/>
          </p:nvSpPr>
          <p:spPr bwMode="auto">
            <a:xfrm>
              <a:off x="4080" y="2385"/>
              <a:ext cx="334" cy="122"/>
            </a:xfrm>
            <a:prstGeom prst="ellipse">
              <a:avLst/>
            </a:prstGeom>
            <a:no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6660" name="Freeform 29"/>
            <p:cNvSpPr>
              <a:spLocks/>
            </p:cNvSpPr>
            <p:nvPr/>
          </p:nvSpPr>
          <p:spPr bwMode="auto">
            <a:xfrm>
              <a:off x="4248" y="2433"/>
              <a:ext cx="144" cy="96"/>
            </a:xfrm>
            <a:custGeom>
              <a:avLst/>
              <a:gdLst>
                <a:gd name="T0" fmla="*/ 58 w 240"/>
                <a:gd name="T1" fmla="*/ 96 h 144"/>
                <a:gd name="T2" fmla="*/ 144 w 240"/>
                <a:gd name="T3" fmla="*/ 96 h 144"/>
                <a:gd name="T4" fmla="*/ 115 w 240"/>
                <a:gd name="T5" fmla="*/ 0 h 144"/>
                <a:gd name="T6" fmla="*/ 0 w 240"/>
                <a:gd name="T7" fmla="*/ 32 h 144"/>
                <a:gd name="T8" fmla="*/ 58 w 240"/>
                <a:gd name="T9" fmla="*/ 96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96" y="144"/>
                  </a:moveTo>
                  <a:lnTo>
                    <a:pt x="240" y="144"/>
                  </a:lnTo>
                  <a:lnTo>
                    <a:pt x="192" y="0"/>
                  </a:lnTo>
                  <a:lnTo>
                    <a:pt x="0" y="48"/>
                  </a:lnTo>
                  <a:lnTo>
                    <a:pt x="96" y="144"/>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61" name="AutoShape 30"/>
            <p:cNvSpPr>
              <a:spLocks noChangeArrowheads="1"/>
            </p:cNvSpPr>
            <p:nvPr/>
          </p:nvSpPr>
          <p:spPr bwMode="auto">
            <a:xfrm flipV="1">
              <a:off x="4095" y="2393"/>
              <a:ext cx="304" cy="447"/>
            </a:xfrm>
            <a:prstGeom prst="can">
              <a:avLst>
                <a:gd name="adj" fmla="val 30790"/>
              </a:avLst>
            </a:prstGeom>
            <a:solidFill>
              <a:srgbClr val="BBE0E3">
                <a:alpha val="79999"/>
              </a:srgbClr>
            </a:soli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02431" name="AutoShape 31"/>
            <p:cNvSpPr>
              <a:spLocks noChangeArrowheads="1"/>
            </p:cNvSpPr>
            <p:nvPr/>
          </p:nvSpPr>
          <p:spPr bwMode="auto">
            <a:xfrm>
              <a:off x="4107" y="2389"/>
              <a:ext cx="292" cy="443"/>
            </a:xfrm>
            <a:prstGeom prst="can">
              <a:avLst>
                <a:gd name="adj" fmla="val 40639"/>
              </a:avLst>
            </a:prstGeom>
            <a:gradFill rotWithShape="1">
              <a:gsLst>
                <a:gs pos="0">
                  <a:srgbClr val="66CCFF">
                    <a:alpha val="67999"/>
                  </a:srgbClr>
                </a:gs>
                <a:gs pos="50000">
                  <a:srgbClr val="FFFFFF"/>
                </a:gs>
                <a:gs pos="100000">
                  <a:srgbClr val="66CCFF">
                    <a:alpha val="67999"/>
                  </a:srgbClr>
                </a:gs>
              </a:gsLst>
              <a:lin ang="0" scaled="1"/>
            </a:gradFill>
            <a:ln w="9525">
              <a:no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432" name="Oval 32"/>
            <p:cNvSpPr>
              <a:spLocks noChangeArrowheads="1"/>
            </p:cNvSpPr>
            <p:nvPr/>
          </p:nvSpPr>
          <p:spPr bwMode="auto">
            <a:xfrm>
              <a:off x="4100" y="2396"/>
              <a:ext cx="295" cy="107"/>
            </a:xfrm>
            <a:prstGeom prst="ellipse">
              <a:avLst/>
            </a:prstGeom>
            <a:gradFill rotWithShape="1">
              <a:gsLst>
                <a:gs pos="0">
                  <a:schemeClr val="bg1"/>
                </a:gs>
                <a:gs pos="50000">
                  <a:srgbClr val="66CCFF"/>
                </a:gs>
                <a:gs pos="100000">
                  <a:schemeClr val="bg1"/>
                </a:gs>
              </a:gsLst>
              <a:lin ang="0" scaled="1"/>
            </a:gradFill>
            <a:ln w="9525">
              <a:solidFill>
                <a:schemeClr val="bg2"/>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666" name="Freeform 33"/>
            <p:cNvSpPr>
              <a:spLocks/>
            </p:cNvSpPr>
            <p:nvPr/>
          </p:nvSpPr>
          <p:spPr bwMode="auto">
            <a:xfrm flipH="1">
              <a:off x="4088" y="2438"/>
              <a:ext cx="41" cy="372"/>
            </a:xfrm>
            <a:custGeom>
              <a:avLst/>
              <a:gdLst>
                <a:gd name="T0" fmla="*/ 41 w 114"/>
                <a:gd name="T1" fmla="*/ 12 h 688"/>
                <a:gd name="T2" fmla="*/ 26 w 114"/>
                <a:gd name="T3" fmla="*/ 49 h 688"/>
                <a:gd name="T4" fmla="*/ 26 w 114"/>
                <a:gd name="T5" fmla="*/ 315 h 688"/>
                <a:gd name="T6" fmla="*/ 0 w 114"/>
                <a:gd name="T7" fmla="*/ 372 h 688"/>
                <a:gd name="T8" fmla="*/ 0 60000 65536"/>
                <a:gd name="T9" fmla="*/ 0 60000 65536"/>
                <a:gd name="T10" fmla="*/ 0 60000 65536"/>
                <a:gd name="T11" fmla="*/ 0 60000 65536"/>
                <a:gd name="T12" fmla="*/ 0 w 114"/>
                <a:gd name="T13" fmla="*/ 0 h 688"/>
                <a:gd name="T14" fmla="*/ 114 w 114"/>
                <a:gd name="T15" fmla="*/ 688 h 688"/>
              </a:gdLst>
              <a:ahLst/>
              <a:cxnLst>
                <a:cxn ang="T8">
                  <a:pos x="T0" y="T1"/>
                </a:cxn>
                <a:cxn ang="T9">
                  <a:pos x="T2" y="T3"/>
                </a:cxn>
                <a:cxn ang="T10">
                  <a:pos x="T4" y="T5"/>
                </a:cxn>
                <a:cxn ang="T11">
                  <a:pos x="T6" y="T7"/>
                </a:cxn>
              </a:cxnLst>
              <a:rect l="T12" t="T13" r="T14" b="T15"/>
              <a:pathLst>
                <a:path w="114" h="688">
                  <a:moveTo>
                    <a:pt x="114" y="22"/>
                  </a:moveTo>
                  <a:cubicBezTo>
                    <a:pt x="96" y="31"/>
                    <a:pt x="85" y="0"/>
                    <a:pt x="72" y="91"/>
                  </a:cubicBezTo>
                  <a:lnTo>
                    <a:pt x="72" y="582"/>
                  </a:lnTo>
                  <a:cubicBezTo>
                    <a:pt x="60" y="681"/>
                    <a:pt x="60" y="676"/>
                    <a:pt x="0" y="688"/>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6667" name="Freeform 34"/>
            <p:cNvSpPr>
              <a:spLocks/>
            </p:cNvSpPr>
            <p:nvPr/>
          </p:nvSpPr>
          <p:spPr bwMode="auto">
            <a:xfrm>
              <a:off x="4369" y="2434"/>
              <a:ext cx="41" cy="372"/>
            </a:xfrm>
            <a:custGeom>
              <a:avLst/>
              <a:gdLst>
                <a:gd name="T0" fmla="*/ 41 w 114"/>
                <a:gd name="T1" fmla="*/ 12 h 688"/>
                <a:gd name="T2" fmla="*/ 26 w 114"/>
                <a:gd name="T3" fmla="*/ 49 h 688"/>
                <a:gd name="T4" fmla="*/ 26 w 114"/>
                <a:gd name="T5" fmla="*/ 315 h 688"/>
                <a:gd name="T6" fmla="*/ 0 w 114"/>
                <a:gd name="T7" fmla="*/ 372 h 688"/>
                <a:gd name="T8" fmla="*/ 0 60000 65536"/>
                <a:gd name="T9" fmla="*/ 0 60000 65536"/>
                <a:gd name="T10" fmla="*/ 0 60000 65536"/>
                <a:gd name="T11" fmla="*/ 0 60000 65536"/>
                <a:gd name="T12" fmla="*/ 0 w 114"/>
                <a:gd name="T13" fmla="*/ 0 h 688"/>
                <a:gd name="T14" fmla="*/ 114 w 114"/>
                <a:gd name="T15" fmla="*/ 688 h 688"/>
              </a:gdLst>
              <a:ahLst/>
              <a:cxnLst>
                <a:cxn ang="T8">
                  <a:pos x="T0" y="T1"/>
                </a:cxn>
                <a:cxn ang="T9">
                  <a:pos x="T2" y="T3"/>
                </a:cxn>
                <a:cxn ang="T10">
                  <a:pos x="T4" y="T5"/>
                </a:cxn>
                <a:cxn ang="T11">
                  <a:pos x="T6" y="T7"/>
                </a:cxn>
              </a:cxnLst>
              <a:rect l="T12" t="T13" r="T14" b="T15"/>
              <a:pathLst>
                <a:path w="114" h="688">
                  <a:moveTo>
                    <a:pt x="114" y="22"/>
                  </a:moveTo>
                  <a:cubicBezTo>
                    <a:pt x="96" y="31"/>
                    <a:pt x="85" y="0"/>
                    <a:pt x="72" y="91"/>
                  </a:cubicBezTo>
                  <a:lnTo>
                    <a:pt x="72" y="582"/>
                  </a:lnTo>
                  <a:cubicBezTo>
                    <a:pt x="60" y="681"/>
                    <a:pt x="60" y="676"/>
                    <a:pt x="0" y="688"/>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6668" name="Oval 35"/>
            <p:cNvSpPr>
              <a:spLocks noChangeArrowheads="1"/>
            </p:cNvSpPr>
            <p:nvPr/>
          </p:nvSpPr>
          <p:spPr bwMode="auto">
            <a:xfrm>
              <a:off x="4128" y="2748"/>
              <a:ext cx="241" cy="88"/>
            </a:xfrm>
            <a:prstGeom prst="ellipse">
              <a:avLst/>
            </a:prstGeom>
            <a:no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6669" name="Arc 36"/>
            <p:cNvSpPr>
              <a:spLocks/>
            </p:cNvSpPr>
            <p:nvPr/>
          </p:nvSpPr>
          <p:spPr bwMode="auto">
            <a:xfrm>
              <a:off x="4112" y="2741"/>
              <a:ext cx="273" cy="52"/>
            </a:xfrm>
            <a:custGeom>
              <a:avLst/>
              <a:gdLst>
                <a:gd name="T0" fmla="*/ 0 w 43119"/>
                <a:gd name="T1" fmla="*/ 0 h 22815"/>
                <a:gd name="T2" fmla="*/ 2 w 43119"/>
                <a:gd name="T3" fmla="*/ 0 h 22815"/>
                <a:gd name="T4" fmla="*/ 1 w 43119"/>
                <a:gd name="T5" fmla="*/ 0 h 22815"/>
                <a:gd name="T6" fmla="*/ 0 60000 65536"/>
                <a:gd name="T7" fmla="*/ 0 60000 65536"/>
                <a:gd name="T8" fmla="*/ 0 60000 65536"/>
                <a:gd name="T9" fmla="*/ 0 w 43119"/>
                <a:gd name="T10" fmla="*/ 0 h 22815"/>
                <a:gd name="T11" fmla="*/ 43119 w 43119"/>
                <a:gd name="T12" fmla="*/ 22815 h 22815"/>
              </a:gdLst>
              <a:ahLst/>
              <a:cxnLst>
                <a:cxn ang="T6">
                  <a:pos x="T0" y="T1"/>
                </a:cxn>
                <a:cxn ang="T7">
                  <a:pos x="T2" y="T3"/>
                </a:cxn>
                <a:cxn ang="T8">
                  <a:pos x="T4" y="T5"/>
                </a:cxn>
              </a:cxnLst>
              <a:rect l="T9" t="T10" r="T11" b="T12"/>
              <a:pathLst>
                <a:path w="43119" h="22815" fill="none" extrusionOk="0">
                  <a:moveTo>
                    <a:pt x="-1" y="19734"/>
                  </a:moveTo>
                  <a:cubicBezTo>
                    <a:pt x="967" y="8570"/>
                    <a:pt x="10312" y="-1"/>
                    <a:pt x="21519" y="0"/>
                  </a:cubicBezTo>
                  <a:cubicBezTo>
                    <a:pt x="33448" y="0"/>
                    <a:pt x="43119" y="9670"/>
                    <a:pt x="43119" y="21600"/>
                  </a:cubicBezTo>
                  <a:cubicBezTo>
                    <a:pt x="43119" y="22005"/>
                    <a:pt x="43107" y="22410"/>
                    <a:pt x="43084" y="22814"/>
                  </a:cubicBezTo>
                </a:path>
                <a:path w="43119" h="22815" stroke="0" extrusionOk="0">
                  <a:moveTo>
                    <a:pt x="-1" y="19734"/>
                  </a:moveTo>
                  <a:cubicBezTo>
                    <a:pt x="967" y="8570"/>
                    <a:pt x="10312" y="-1"/>
                    <a:pt x="21519" y="0"/>
                  </a:cubicBezTo>
                  <a:cubicBezTo>
                    <a:pt x="33448" y="0"/>
                    <a:pt x="43119" y="9670"/>
                    <a:pt x="43119" y="21600"/>
                  </a:cubicBezTo>
                  <a:cubicBezTo>
                    <a:pt x="43119" y="22005"/>
                    <a:pt x="43107" y="22410"/>
                    <a:pt x="43084" y="22814"/>
                  </a:cubicBezTo>
                  <a:lnTo>
                    <a:pt x="21519" y="21600"/>
                  </a:lnTo>
                  <a:close/>
                </a:path>
              </a:pathLst>
            </a:custGeom>
            <a:no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6670" name="Arc 37"/>
            <p:cNvSpPr>
              <a:spLocks/>
            </p:cNvSpPr>
            <p:nvPr/>
          </p:nvSpPr>
          <p:spPr bwMode="auto">
            <a:xfrm flipV="1">
              <a:off x="4110" y="2791"/>
              <a:ext cx="272" cy="48"/>
            </a:xfrm>
            <a:custGeom>
              <a:avLst/>
              <a:gdLst>
                <a:gd name="T0" fmla="*/ 0 w 43005"/>
                <a:gd name="T1" fmla="*/ 0 h 21600"/>
                <a:gd name="T2" fmla="*/ 2 w 43005"/>
                <a:gd name="T3" fmla="*/ 0 h 21600"/>
                <a:gd name="T4" fmla="*/ 1 w 43005"/>
                <a:gd name="T5" fmla="*/ 0 h 21600"/>
                <a:gd name="T6" fmla="*/ 0 60000 65536"/>
                <a:gd name="T7" fmla="*/ 0 60000 65536"/>
                <a:gd name="T8" fmla="*/ 0 60000 65536"/>
                <a:gd name="T9" fmla="*/ 0 w 43005"/>
                <a:gd name="T10" fmla="*/ 0 h 21600"/>
                <a:gd name="T11" fmla="*/ 43005 w 43005"/>
                <a:gd name="T12" fmla="*/ 21600 h 21600"/>
              </a:gdLst>
              <a:ahLst/>
              <a:cxnLst>
                <a:cxn ang="T6">
                  <a:pos x="T0" y="T1"/>
                </a:cxn>
                <a:cxn ang="T7">
                  <a:pos x="T2" y="T3"/>
                </a:cxn>
                <a:cxn ang="T8">
                  <a:pos x="T4" y="T5"/>
                </a:cxn>
              </a:cxnLst>
              <a:rect l="T9" t="T10" r="T11" b="T12"/>
              <a:pathLst>
                <a:path w="43005" h="21600" fill="none" extrusionOk="0">
                  <a:moveTo>
                    <a:pt x="-1" y="19734"/>
                  </a:moveTo>
                  <a:cubicBezTo>
                    <a:pt x="967" y="8570"/>
                    <a:pt x="10312" y="-1"/>
                    <a:pt x="21519" y="0"/>
                  </a:cubicBezTo>
                  <a:cubicBezTo>
                    <a:pt x="32589" y="0"/>
                    <a:pt x="41867" y="8369"/>
                    <a:pt x="43004" y="19381"/>
                  </a:cubicBezTo>
                </a:path>
                <a:path w="43005" h="21600" stroke="0" extrusionOk="0">
                  <a:moveTo>
                    <a:pt x="-1" y="19734"/>
                  </a:moveTo>
                  <a:cubicBezTo>
                    <a:pt x="967" y="8570"/>
                    <a:pt x="10312" y="-1"/>
                    <a:pt x="21519" y="0"/>
                  </a:cubicBezTo>
                  <a:cubicBezTo>
                    <a:pt x="32589" y="0"/>
                    <a:pt x="41867" y="8369"/>
                    <a:pt x="43004" y="19381"/>
                  </a:cubicBezTo>
                  <a:lnTo>
                    <a:pt x="21519" y="21600"/>
                  </a:lnTo>
                  <a:close/>
                </a:path>
              </a:pathLst>
            </a:custGeom>
            <a:no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6671" name="Freeform 38"/>
            <p:cNvSpPr>
              <a:spLocks/>
            </p:cNvSpPr>
            <p:nvPr/>
          </p:nvSpPr>
          <p:spPr bwMode="auto">
            <a:xfrm>
              <a:off x="4104" y="2577"/>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2" name="Freeform 39"/>
            <p:cNvSpPr>
              <a:spLocks/>
            </p:cNvSpPr>
            <p:nvPr/>
          </p:nvSpPr>
          <p:spPr bwMode="auto">
            <a:xfrm>
              <a:off x="4152" y="2679"/>
              <a:ext cx="72" cy="90"/>
            </a:xfrm>
            <a:custGeom>
              <a:avLst/>
              <a:gdLst>
                <a:gd name="T0" fmla="*/ 0 w 192"/>
                <a:gd name="T1" fmla="*/ 54 h 240"/>
                <a:gd name="T2" fmla="*/ 36 w 192"/>
                <a:gd name="T3" fmla="*/ 90 h 240"/>
                <a:gd name="T4" fmla="*/ 72 w 192"/>
                <a:gd name="T5" fmla="*/ 36 h 240"/>
                <a:gd name="T6" fmla="*/ 54 w 192"/>
                <a:gd name="T7" fmla="*/ 0 h 240"/>
                <a:gd name="T8" fmla="*/ 0 w 192"/>
                <a:gd name="T9" fmla="*/ 18 h 240"/>
                <a:gd name="T10" fmla="*/ 0 w 192"/>
                <a:gd name="T11" fmla="*/ 54 h 240"/>
                <a:gd name="T12" fmla="*/ 0 60000 65536"/>
                <a:gd name="T13" fmla="*/ 0 60000 65536"/>
                <a:gd name="T14" fmla="*/ 0 60000 65536"/>
                <a:gd name="T15" fmla="*/ 0 60000 65536"/>
                <a:gd name="T16" fmla="*/ 0 60000 65536"/>
                <a:gd name="T17" fmla="*/ 0 60000 65536"/>
                <a:gd name="T18" fmla="*/ 0 w 192"/>
                <a:gd name="T19" fmla="*/ 0 h 240"/>
                <a:gd name="T20" fmla="*/ 192 w 192"/>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192" h="240">
                  <a:moveTo>
                    <a:pt x="0" y="144"/>
                  </a:moveTo>
                  <a:lnTo>
                    <a:pt x="96" y="240"/>
                  </a:lnTo>
                  <a:lnTo>
                    <a:pt x="192" y="96"/>
                  </a:lnTo>
                  <a:lnTo>
                    <a:pt x="144" y="0"/>
                  </a:lnTo>
                  <a:lnTo>
                    <a:pt x="0" y="48"/>
                  </a:lnTo>
                  <a:lnTo>
                    <a:pt x="0" y="144"/>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3" name="Freeform 40"/>
            <p:cNvSpPr>
              <a:spLocks/>
            </p:cNvSpPr>
            <p:nvPr/>
          </p:nvSpPr>
          <p:spPr bwMode="auto">
            <a:xfrm>
              <a:off x="4242" y="2529"/>
              <a:ext cx="144" cy="96"/>
            </a:xfrm>
            <a:custGeom>
              <a:avLst/>
              <a:gdLst>
                <a:gd name="T0" fmla="*/ 58 w 240"/>
                <a:gd name="T1" fmla="*/ 96 h 144"/>
                <a:gd name="T2" fmla="*/ 144 w 240"/>
                <a:gd name="T3" fmla="*/ 96 h 144"/>
                <a:gd name="T4" fmla="*/ 115 w 240"/>
                <a:gd name="T5" fmla="*/ 0 h 144"/>
                <a:gd name="T6" fmla="*/ 0 w 240"/>
                <a:gd name="T7" fmla="*/ 32 h 144"/>
                <a:gd name="T8" fmla="*/ 58 w 240"/>
                <a:gd name="T9" fmla="*/ 96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96" y="144"/>
                  </a:moveTo>
                  <a:lnTo>
                    <a:pt x="240" y="144"/>
                  </a:lnTo>
                  <a:lnTo>
                    <a:pt x="192" y="0"/>
                  </a:lnTo>
                  <a:lnTo>
                    <a:pt x="0" y="48"/>
                  </a:lnTo>
                  <a:lnTo>
                    <a:pt x="96" y="144"/>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4" name="Freeform 41"/>
            <p:cNvSpPr>
              <a:spLocks/>
            </p:cNvSpPr>
            <p:nvPr/>
          </p:nvSpPr>
          <p:spPr bwMode="auto">
            <a:xfrm>
              <a:off x="4248" y="2433"/>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5" name="Freeform 42"/>
            <p:cNvSpPr>
              <a:spLocks/>
            </p:cNvSpPr>
            <p:nvPr/>
          </p:nvSpPr>
          <p:spPr bwMode="auto">
            <a:xfrm rot="-9212856">
              <a:off x="4320" y="2583"/>
              <a:ext cx="66" cy="110"/>
            </a:xfrm>
            <a:custGeom>
              <a:avLst/>
              <a:gdLst>
                <a:gd name="T0" fmla="*/ 11 w 288"/>
                <a:gd name="T1" fmla="*/ 0 h 240"/>
                <a:gd name="T2" fmla="*/ 66 w 288"/>
                <a:gd name="T3" fmla="*/ 22 h 240"/>
                <a:gd name="T4" fmla="*/ 33 w 288"/>
                <a:gd name="T5" fmla="*/ 110 h 240"/>
                <a:gd name="T6" fmla="*/ 0 w 288"/>
                <a:gd name="T7" fmla="*/ 66 h 240"/>
                <a:gd name="T8" fmla="*/ 11 w 288"/>
                <a:gd name="T9" fmla="*/ 0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48" y="0"/>
                  </a:moveTo>
                  <a:lnTo>
                    <a:pt x="288" y="48"/>
                  </a:lnTo>
                  <a:lnTo>
                    <a:pt x="144" y="240"/>
                  </a:lnTo>
                  <a:lnTo>
                    <a:pt x="0" y="144"/>
                  </a:lnTo>
                  <a:lnTo>
                    <a:pt x="48" y="0"/>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6" name="Freeform 43"/>
            <p:cNvSpPr>
              <a:spLocks/>
            </p:cNvSpPr>
            <p:nvPr/>
          </p:nvSpPr>
          <p:spPr bwMode="auto">
            <a:xfrm rot="-7486260">
              <a:off x="4209" y="2391"/>
              <a:ext cx="144" cy="66"/>
            </a:xfrm>
            <a:custGeom>
              <a:avLst/>
              <a:gdLst>
                <a:gd name="T0" fmla="*/ 58 w 240"/>
                <a:gd name="T1" fmla="*/ 66 h 144"/>
                <a:gd name="T2" fmla="*/ 144 w 240"/>
                <a:gd name="T3" fmla="*/ 66 h 144"/>
                <a:gd name="T4" fmla="*/ 115 w 240"/>
                <a:gd name="T5" fmla="*/ 0 h 144"/>
                <a:gd name="T6" fmla="*/ 0 w 240"/>
                <a:gd name="T7" fmla="*/ 22 h 144"/>
                <a:gd name="T8" fmla="*/ 58 w 240"/>
                <a:gd name="T9" fmla="*/ 66 h 144"/>
                <a:gd name="T10" fmla="*/ 0 60000 65536"/>
                <a:gd name="T11" fmla="*/ 0 60000 65536"/>
                <a:gd name="T12" fmla="*/ 0 60000 65536"/>
                <a:gd name="T13" fmla="*/ 0 60000 65536"/>
                <a:gd name="T14" fmla="*/ 0 60000 65536"/>
                <a:gd name="T15" fmla="*/ 0 w 240"/>
                <a:gd name="T16" fmla="*/ 0 h 144"/>
                <a:gd name="T17" fmla="*/ 240 w 240"/>
                <a:gd name="T18" fmla="*/ 144 h 144"/>
              </a:gdLst>
              <a:ahLst/>
              <a:cxnLst>
                <a:cxn ang="T10">
                  <a:pos x="T0" y="T1"/>
                </a:cxn>
                <a:cxn ang="T11">
                  <a:pos x="T2" y="T3"/>
                </a:cxn>
                <a:cxn ang="T12">
                  <a:pos x="T4" y="T5"/>
                </a:cxn>
                <a:cxn ang="T13">
                  <a:pos x="T6" y="T7"/>
                </a:cxn>
                <a:cxn ang="T14">
                  <a:pos x="T8" y="T9"/>
                </a:cxn>
              </a:cxnLst>
              <a:rect l="T15" t="T16" r="T17" b="T18"/>
              <a:pathLst>
                <a:path w="240" h="144">
                  <a:moveTo>
                    <a:pt x="96" y="144"/>
                  </a:moveTo>
                  <a:lnTo>
                    <a:pt x="240" y="144"/>
                  </a:lnTo>
                  <a:lnTo>
                    <a:pt x="192" y="0"/>
                  </a:lnTo>
                  <a:lnTo>
                    <a:pt x="0" y="48"/>
                  </a:lnTo>
                  <a:lnTo>
                    <a:pt x="96" y="144"/>
                  </a:lnTo>
                  <a:close/>
                </a:path>
              </a:pathLst>
            </a:custGeom>
            <a:solidFill>
              <a:srgbClr val="FFFFFF">
                <a:alpha val="94116"/>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7" name="Freeform 44"/>
            <p:cNvSpPr>
              <a:spLocks/>
            </p:cNvSpPr>
            <p:nvPr/>
          </p:nvSpPr>
          <p:spPr bwMode="auto">
            <a:xfrm>
              <a:off x="4212" y="272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8" name="Freeform 45"/>
            <p:cNvSpPr>
              <a:spLocks/>
            </p:cNvSpPr>
            <p:nvPr/>
          </p:nvSpPr>
          <p:spPr bwMode="auto">
            <a:xfrm>
              <a:off x="4116" y="272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79" name="Freeform 46"/>
            <p:cNvSpPr>
              <a:spLocks/>
            </p:cNvSpPr>
            <p:nvPr/>
          </p:nvSpPr>
          <p:spPr bwMode="auto">
            <a:xfrm rot="2750552">
              <a:off x="4296" y="2709"/>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0" name="Freeform 47"/>
            <p:cNvSpPr>
              <a:spLocks/>
            </p:cNvSpPr>
            <p:nvPr/>
          </p:nvSpPr>
          <p:spPr bwMode="auto">
            <a:xfrm>
              <a:off x="4296" y="2505"/>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1" name="Freeform 48"/>
            <p:cNvSpPr>
              <a:spLocks/>
            </p:cNvSpPr>
            <p:nvPr/>
          </p:nvSpPr>
          <p:spPr bwMode="auto">
            <a:xfrm>
              <a:off x="4284" y="2379"/>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2" name="Freeform 49"/>
            <p:cNvSpPr>
              <a:spLocks/>
            </p:cNvSpPr>
            <p:nvPr/>
          </p:nvSpPr>
          <p:spPr bwMode="auto">
            <a:xfrm rot="2750552">
              <a:off x="4152" y="2552"/>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grpSp>
          <p:nvGrpSpPr>
            <p:cNvPr id="16683" name="Group 50"/>
            <p:cNvGrpSpPr>
              <a:grpSpLocks/>
            </p:cNvGrpSpPr>
            <p:nvPr/>
          </p:nvGrpSpPr>
          <p:grpSpPr bwMode="auto">
            <a:xfrm>
              <a:off x="4123" y="2538"/>
              <a:ext cx="30" cy="221"/>
              <a:chOff x="3120" y="3306"/>
              <a:chExt cx="38" cy="277"/>
            </a:xfrm>
          </p:grpSpPr>
          <p:sp>
            <p:nvSpPr>
              <p:cNvPr id="16691" name="Line 51"/>
              <p:cNvSpPr>
                <a:spLocks noChangeShapeType="1"/>
              </p:cNvSpPr>
              <p:nvPr/>
            </p:nvSpPr>
            <p:spPr bwMode="auto">
              <a:xfrm>
                <a:off x="3120" y="3306"/>
                <a:ext cx="0" cy="271"/>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2" name="Line 52"/>
              <p:cNvSpPr>
                <a:spLocks noChangeShapeType="1"/>
              </p:cNvSpPr>
              <p:nvPr/>
            </p:nvSpPr>
            <p:spPr bwMode="auto">
              <a:xfrm rot="-9600000">
                <a:off x="3123" y="3583"/>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3" name="Line 53"/>
              <p:cNvSpPr>
                <a:spLocks noChangeShapeType="1"/>
              </p:cNvSpPr>
              <p:nvPr/>
            </p:nvSpPr>
            <p:spPr bwMode="auto">
              <a:xfrm rot="-9600000">
                <a:off x="3123" y="3448"/>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4" name="Line 54"/>
              <p:cNvSpPr>
                <a:spLocks noChangeShapeType="1"/>
              </p:cNvSpPr>
              <p:nvPr/>
            </p:nvSpPr>
            <p:spPr bwMode="auto">
              <a:xfrm rot="-9600000">
                <a:off x="3123" y="3312"/>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5" name="Line 55"/>
              <p:cNvSpPr>
                <a:spLocks noChangeShapeType="1"/>
              </p:cNvSpPr>
              <p:nvPr/>
            </p:nvSpPr>
            <p:spPr bwMode="auto">
              <a:xfrm rot="-9600000">
                <a:off x="3120" y="3356"/>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6" name="Line 56"/>
              <p:cNvSpPr>
                <a:spLocks noChangeShapeType="1"/>
              </p:cNvSpPr>
              <p:nvPr/>
            </p:nvSpPr>
            <p:spPr bwMode="auto">
              <a:xfrm rot="-9600000">
                <a:off x="3120" y="3404"/>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7" name="Line 57"/>
              <p:cNvSpPr>
                <a:spLocks noChangeShapeType="1"/>
              </p:cNvSpPr>
              <p:nvPr/>
            </p:nvSpPr>
            <p:spPr bwMode="auto">
              <a:xfrm rot="-9600000">
                <a:off x="3120" y="3491"/>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98" name="Line 58"/>
              <p:cNvSpPr>
                <a:spLocks noChangeShapeType="1"/>
              </p:cNvSpPr>
              <p:nvPr/>
            </p:nvSpPr>
            <p:spPr bwMode="auto">
              <a:xfrm rot="-9600000">
                <a:off x="3120" y="3539"/>
                <a:ext cx="19"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grpSp>
        <p:sp>
          <p:nvSpPr>
            <p:cNvPr id="16684" name="Freeform 59"/>
            <p:cNvSpPr>
              <a:spLocks/>
            </p:cNvSpPr>
            <p:nvPr/>
          </p:nvSpPr>
          <p:spPr bwMode="auto">
            <a:xfrm>
              <a:off x="4200" y="2516"/>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87842"/>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5" name="Freeform 60"/>
            <p:cNvSpPr>
              <a:spLocks/>
            </p:cNvSpPr>
            <p:nvPr/>
          </p:nvSpPr>
          <p:spPr bwMode="auto">
            <a:xfrm rot="2750552">
              <a:off x="4224" y="263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6" name="Freeform 61"/>
            <p:cNvSpPr>
              <a:spLocks/>
            </p:cNvSpPr>
            <p:nvPr/>
          </p:nvSpPr>
          <p:spPr bwMode="auto">
            <a:xfrm>
              <a:off x="4116" y="2481"/>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87842"/>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7" name="Freeform 62"/>
            <p:cNvSpPr>
              <a:spLocks/>
            </p:cNvSpPr>
            <p:nvPr/>
          </p:nvSpPr>
          <p:spPr bwMode="auto">
            <a:xfrm>
              <a:off x="4134" y="2367"/>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87842"/>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8" name="Freeform 63"/>
            <p:cNvSpPr>
              <a:spLocks/>
            </p:cNvSpPr>
            <p:nvPr/>
          </p:nvSpPr>
          <p:spPr bwMode="auto">
            <a:xfrm>
              <a:off x="4122" y="2433"/>
              <a:ext cx="72" cy="90"/>
            </a:xfrm>
            <a:custGeom>
              <a:avLst/>
              <a:gdLst>
                <a:gd name="T0" fmla="*/ 12 w 288"/>
                <a:gd name="T1" fmla="*/ 0 h 240"/>
                <a:gd name="T2" fmla="*/ 72 w 288"/>
                <a:gd name="T3" fmla="*/ 18 h 240"/>
                <a:gd name="T4" fmla="*/ 36 w 288"/>
                <a:gd name="T5" fmla="*/ 90 h 240"/>
                <a:gd name="T6" fmla="*/ 0 w 288"/>
                <a:gd name="T7" fmla="*/ 54 h 240"/>
                <a:gd name="T8" fmla="*/ 12 w 288"/>
                <a:gd name="T9" fmla="*/ 0 h 240"/>
                <a:gd name="T10" fmla="*/ 0 60000 65536"/>
                <a:gd name="T11" fmla="*/ 0 60000 65536"/>
                <a:gd name="T12" fmla="*/ 0 60000 65536"/>
                <a:gd name="T13" fmla="*/ 0 60000 65536"/>
                <a:gd name="T14" fmla="*/ 0 60000 65536"/>
                <a:gd name="T15" fmla="*/ 0 w 288"/>
                <a:gd name="T16" fmla="*/ 0 h 240"/>
                <a:gd name="T17" fmla="*/ 288 w 288"/>
                <a:gd name="T18" fmla="*/ 240 h 240"/>
              </a:gdLst>
              <a:ahLst/>
              <a:cxnLst>
                <a:cxn ang="T10">
                  <a:pos x="T0" y="T1"/>
                </a:cxn>
                <a:cxn ang="T11">
                  <a:pos x="T2" y="T3"/>
                </a:cxn>
                <a:cxn ang="T12">
                  <a:pos x="T4" y="T5"/>
                </a:cxn>
                <a:cxn ang="T13">
                  <a:pos x="T6" y="T7"/>
                </a:cxn>
                <a:cxn ang="T14">
                  <a:pos x="T8" y="T9"/>
                </a:cxn>
              </a:cxnLst>
              <a:rect l="T15" t="T16" r="T17" b="T18"/>
              <a:pathLst>
                <a:path w="288" h="240">
                  <a:moveTo>
                    <a:pt x="48" y="0"/>
                  </a:moveTo>
                  <a:lnTo>
                    <a:pt x="288" y="48"/>
                  </a:lnTo>
                  <a:lnTo>
                    <a:pt x="144" y="240"/>
                  </a:lnTo>
                  <a:lnTo>
                    <a:pt x="0" y="144"/>
                  </a:lnTo>
                  <a:lnTo>
                    <a:pt x="48" y="0"/>
                  </a:lnTo>
                  <a:close/>
                </a:path>
              </a:pathLst>
            </a:custGeom>
            <a:solidFill>
              <a:srgbClr val="FFFFFF">
                <a:alpha val="4901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89" name="Freeform 64"/>
            <p:cNvSpPr>
              <a:spLocks/>
            </p:cNvSpPr>
            <p:nvPr/>
          </p:nvSpPr>
          <p:spPr bwMode="auto">
            <a:xfrm>
              <a:off x="4188" y="2414"/>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7097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690" name="Arc 65"/>
            <p:cNvSpPr>
              <a:spLocks/>
            </p:cNvSpPr>
            <p:nvPr/>
          </p:nvSpPr>
          <p:spPr bwMode="auto">
            <a:xfrm flipH="1">
              <a:off x="4080" y="2403"/>
              <a:ext cx="334" cy="100"/>
            </a:xfrm>
            <a:custGeom>
              <a:avLst/>
              <a:gdLst>
                <a:gd name="T0" fmla="*/ 2 w 43200"/>
                <a:gd name="T1" fmla="*/ 0 h 35590"/>
                <a:gd name="T2" fmla="*/ 0 w 43200"/>
                <a:gd name="T3" fmla="*/ 0 h 35590"/>
                <a:gd name="T4" fmla="*/ 1 w 43200"/>
                <a:gd name="T5" fmla="*/ 0 h 35590"/>
                <a:gd name="T6" fmla="*/ 0 60000 65536"/>
                <a:gd name="T7" fmla="*/ 0 60000 65536"/>
                <a:gd name="T8" fmla="*/ 0 60000 65536"/>
                <a:gd name="T9" fmla="*/ 0 w 43200"/>
                <a:gd name="T10" fmla="*/ 0 h 35590"/>
                <a:gd name="T11" fmla="*/ 43200 w 43200"/>
                <a:gd name="T12" fmla="*/ 35590 h 35590"/>
              </a:gdLst>
              <a:ahLst/>
              <a:cxnLst>
                <a:cxn ang="T6">
                  <a:pos x="T0" y="T1"/>
                </a:cxn>
                <a:cxn ang="T7">
                  <a:pos x="T2" y="T3"/>
                </a:cxn>
                <a:cxn ang="T8">
                  <a:pos x="T4" y="T5"/>
                </a:cxn>
              </a:cxnLst>
              <a:rect l="T9" t="T10" r="T11" b="T12"/>
              <a:pathLst>
                <a:path w="43200" h="35590" fill="none" extrusionOk="0">
                  <a:moveTo>
                    <a:pt x="38057" y="-1"/>
                  </a:moveTo>
                  <a:cubicBezTo>
                    <a:pt x="41377" y="3905"/>
                    <a:pt x="43200" y="8864"/>
                    <a:pt x="43200" y="13990"/>
                  </a:cubicBezTo>
                  <a:cubicBezTo>
                    <a:pt x="43200" y="25919"/>
                    <a:pt x="33529" y="35590"/>
                    <a:pt x="21600" y="35590"/>
                  </a:cubicBezTo>
                  <a:cubicBezTo>
                    <a:pt x="9670" y="35590"/>
                    <a:pt x="0" y="25919"/>
                    <a:pt x="0" y="13990"/>
                  </a:cubicBezTo>
                  <a:cubicBezTo>
                    <a:pt x="-1" y="9607"/>
                    <a:pt x="1333" y="5328"/>
                    <a:pt x="3822" y="1721"/>
                  </a:cubicBezTo>
                </a:path>
                <a:path w="43200" h="35590" stroke="0" extrusionOk="0">
                  <a:moveTo>
                    <a:pt x="38057" y="-1"/>
                  </a:moveTo>
                  <a:cubicBezTo>
                    <a:pt x="41377" y="3905"/>
                    <a:pt x="43200" y="8864"/>
                    <a:pt x="43200" y="13990"/>
                  </a:cubicBezTo>
                  <a:cubicBezTo>
                    <a:pt x="43200" y="25919"/>
                    <a:pt x="33529" y="35590"/>
                    <a:pt x="21600" y="35590"/>
                  </a:cubicBezTo>
                  <a:cubicBezTo>
                    <a:pt x="9670" y="35590"/>
                    <a:pt x="0" y="25919"/>
                    <a:pt x="0" y="13990"/>
                  </a:cubicBezTo>
                  <a:cubicBezTo>
                    <a:pt x="-1" y="9607"/>
                    <a:pt x="1333" y="5328"/>
                    <a:pt x="3822" y="1721"/>
                  </a:cubicBezTo>
                  <a:lnTo>
                    <a:pt x="21600" y="13990"/>
                  </a:lnTo>
                  <a:close/>
                </a:path>
              </a:pathLst>
            </a:custGeom>
            <a:no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grpSp>
      <p:grpSp>
        <p:nvGrpSpPr>
          <p:cNvPr id="6" name="Group 66"/>
          <p:cNvGrpSpPr>
            <a:grpSpLocks/>
          </p:cNvGrpSpPr>
          <p:nvPr/>
        </p:nvGrpSpPr>
        <p:grpSpPr bwMode="auto">
          <a:xfrm>
            <a:off x="4995863" y="4933950"/>
            <a:ext cx="811212" cy="1314450"/>
            <a:chOff x="4236" y="2913"/>
            <a:chExt cx="472" cy="828"/>
          </a:xfrm>
        </p:grpSpPr>
        <p:sp>
          <p:nvSpPr>
            <p:cNvPr id="16638" name="Oval 67"/>
            <p:cNvSpPr>
              <a:spLocks noChangeArrowheads="1"/>
            </p:cNvSpPr>
            <p:nvPr/>
          </p:nvSpPr>
          <p:spPr bwMode="auto">
            <a:xfrm>
              <a:off x="4241" y="3393"/>
              <a:ext cx="462" cy="346"/>
            </a:xfrm>
            <a:prstGeom prst="ellipse">
              <a:avLst/>
            </a:prstGeom>
            <a:gradFill rotWithShape="1">
              <a:gsLst>
                <a:gs pos="0">
                  <a:schemeClr val="bg1"/>
                </a:gs>
                <a:gs pos="100000">
                  <a:srgbClr val="66CCFF"/>
                </a:gs>
              </a:gsLst>
              <a:path path="shape">
                <a:fillToRect l="50000" t="50000" r="50000" b="50000"/>
              </a:path>
            </a:gradFill>
            <a:ln w="9525">
              <a:solidFill>
                <a:srgbClr val="3366FF"/>
              </a:solidFill>
              <a:round/>
              <a:headEnd/>
              <a:tailEnd/>
            </a:ln>
          </p:spPr>
          <p:txBody>
            <a:bodyPr wrap="none" anchor="ctr"/>
            <a:lstStyle/>
            <a:p>
              <a:endParaRPr lang="vi-VN">
                <a:latin typeface="Times New Roman" pitchFamily="18" charset="0"/>
                <a:cs typeface="Times New Roman" pitchFamily="18" charset="0"/>
              </a:endParaRPr>
            </a:p>
          </p:txBody>
        </p:sp>
        <p:sp>
          <p:nvSpPr>
            <p:cNvPr id="16639" name="AutoShape 68"/>
            <p:cNvSpPr>
              <a:spLocks noChangeArrowheads="1"/>
            </p:cNvSpPr>
            <p:nvPr/>
          </p:nvSpPr>
          <p:spPr bwMode="auto">
            <a:xfrm>
              <a:off x="4405" y="3281"/>
              <a:ext cx="127" cy="144"/>
            </a:xfrm>
            <a:prstGeom prst="can">
              <a:avLst>
                <a:gd name="adj" fmla="val 47244"/>
              </a:avLst>
            </a:prstGeom>
            <a:gradFill rotWithShape="1">
              <a:gsLst>
                <a:gs pos="0">
                  <a:srgbClr val="66CCFF"/>
                </a:gs>
                <a:gs pos="50000">
                  <a:srgbClr val="FFFFFF"/>
                </a:gs>
                <a:gs pos="100000">
                  <a:srgbClr val="66CCFF"/>
                </a:gs>
              </a:gsLst>
              <a:lin ang="0" scaled="1"/>
            </a:gra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6640" name="Oval 69"/>
            <p:cNvSpPr>
              <a:spLocks noChangeArrowheads="1"/>
            </p:cNvSpPr>
            <p:nvPr/>
          </p:nvSpPr>
          <p:spPr bwMode="auto">
            <a:xfrm>
              <a:off x="4328" y="3616"/>
              <a:ext cx="298" cy="123"/>
            </a:xfrm>
            <a:prstGeom prst="ellipse">
              <a:avLst/>
            </a:prstGeom>
            <a:solidFill>
              <a:srgbClr val="3399FF">
                <a:alpha val="45097"/>
              </a:srgbClr>
            </a:solid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6641" name="Oval 70"/>
            <p:cNvSpPr>
              <a:spLocks noChangeArrowheads="1"/>
            </p:cNvSpPr>
            <p:nvPr/>
          </p:nvSpPr>
          <p:spPr bwMode="auto">
            <a:xfrm>
              <a:off x="4241" y="3470"/>
              <a:ext cx="462" cy="174"/>
            </a:xfrm>
            <a:prstGeom prst="ellipse">
              <a:avLst/>
            </a:prstGeom>
            <a:solidFill>
              <a:srgbClr val="FFCC00">
                <a:alpha val="30196"/>
              </a:srgbClr>
            </a:solidFill>
            <a:ln w="952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6642" name="Freeform 71"/>
            <p:cNvSpPr>
              <a:spLocks/>
            </p:cNvSpPr>
            <p:nvPr/>
          </p:nvSpPr>
          <p:spPr bwMode="auto">
            <a:xfrm flipH="1">
              <a:off x="4532" y="3344"/>
              <a:ext cx="47" cy="92"/>
            </a:xfrm>
            <a:custGeom>
              <a:avLst/>
              <a:gdLst>
                <a:gd name="T0" fmla="*/ 47 w 48"/>
                <a:gd name="T1" fmla="*/ 0 h 144"/>
                <a:gd name="T2" fmla="*/ 47 w 48"/>
                <a:gd name="T3" fmla="*/ 61 h 144"/>
                <a:gd name="T4" fmla="*/ 0 w 48"/>
                <a:gd name="T5" fmla="*/ 92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48" y="0"/>
                  </a:moveTo>
                  <a:cubicBezTo>
                    <a:pt x="48" y="48"/>
                    <a:pt x="48" y="96"/>
                    <a:pt x="48" y="96"/>
                  </a:cubicBezTo>
                  <a:cubicBezTo>
                    <a:pt x="40" y="120"/>
                    <a:pt x="48" y="138"/>
                    <a:pt x="0" y="144"/>
                  </a:cubicBezTo>
                </a:path>
              </a:pathLst>
            </a:custGeom>
            <a:noFill/>
            <a:ln w="9525">
              <a:solidFill>
                <a:srgbClr val="3366FF"/>
              </a:solidFill>
              <a:round/>
              <a:headEnd/>
              <a:tailEnd/>
            </a:ln>
          </p:spPr>
          <p:txBody>
            <a:bodyPr/>
            <a:lstStyle/>
            <a:p>
              <a:endParaRPr lang="vi-VN">
                <a:latin typeface="Times New Roman" pitchFamily="18" charset="0"/>
                <a:cs typeface="Times New Roman" pitchFamily="18" charset="0"/>
              </a:endParaRPr>
            </a:p>
          </p:txBody>
        </p:sp>
        <p:sp>
          <p:nvSpPr>
            <p:cNvPr id="16643" name="Freeform 72"/>
            <p:cNvSpPr>
              <a:spLocks/>
            </p:cNvSpPr>
            <p:nvPr/>
          </p:nvSpPr>
          <p:spPr bwMode="auto">
            <a:xfrm>
              <a:off x="4356" y="3345"/>
              <a:ext cx="47" cy="92"/>
            </a:xfrm>
            <a:custGeom>
              <a:avLst/>
              <a:gdLst>
                <a:gd name="T0" fmla="*/ 47 w 48"/>
                <a:gd name="T1" fmla="*/ 0 h 144"/>
                <a:gd name="T2" fmla="*/ 47 w 48"/>
                <a:gd name="T3" fmla="*/ 61 h 144"/>
                <a:gd name="T4" fmla="*/ 0 w 48"/>
                <a:gd name="T5" fmla="*/ 92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48" y="0"/>
                  </a:moveTo>
                  <a:cubicBezTo>
                    <a:pt x="48" y="48"/>
                    <a:pt x="48" y="96"/>
                    <a:pt x="48" y="96"/>
                  </a:cubicBezTo>
                  <a:cubicBezTo>
                    <a:pt x="40" y="120"/>
                    <a:pt x="48" y="138"/>
                    <a:pt x="0" y="144"/>
                  </a:cubicBezTo>
                </a:path>
              </a:pathLst>
            </a:custGeom>
            <a:noFill/>
            <a:ln w="9525">
              <a:solidFill>
                <a:srgbClr val="3366FF"/>
              </a:solidFill>
              <a:round/>
              <a:headEnd/>
              <a:tailEnd/>
            </a:ln>
          </p:spPr>
          <p:txBody>
            <a:bodyPr/>
            <a:lstStyle/>
            <a:p>
              <a:endParaRPr lang="vi-VN">
                <a:latin typeface="Times New Roman" pitchFamily="18" charset="0"/>
                <a:cs typeface="Times New Roman" pitchFamily="18" charset="0"/>
              </a:endParaRPr>
            </a:p>
          </p:txBody>
        </p:sp>
        <p:sp>
          <p:nvSpPr>
            <p:cNvPr id="16644" name="AutoShape 73"/>
            <p:cNvSpPr>
              <a:spLocks noChangeArrowheads="1"/>
            </p:cNvSpPr>
            <p:nvPr/>
          </p:nvSpPr>
          <p:spPr bwMode="auto">
            <a:xfrm rot="16200000" flipV="1">
              <a:off x="4376" y="3409"/>
              <a:ext cx="192" cy="472"/>
            </a:xfrm>
            <a:prstGeom prst="moon">
              <a:avLst>
                <a:gd name="adj" fmla="val 50833"/>
              </a:avLst>
            </a:prstGeom>
            <a:solidFill>
              <a:srgbClr val="FFCC00">
                <a:alpha val="30196"/>
              </a:srgbClr>
            </a:solidFill>
            <a:ln w="9525">
              <a:noFill/>
              <a:miter lim="800000"/>
              <a:headEnd/>
              <a:tailEnd/>
            </a:ln>
          </p:spPr>
          <p:txBody>
            <a:bodyPr wrap="none" anchor="ctr"/>
            <a:lstStyle/>
            <a:p>
              <a:endParaRPr lang="vi-VN">
                <a:latin typeface="Times New Roman" pitchFamily="18" charset="0"/>
                <a:cs typeface="Times New Roman" pitchFamily="18" charset="0"/>
              </a:endParaRPr>
            </a:p>
          </p:txBody>
        </p:sp>
        <p:sp>
          <p:nvSpPr>
            <p:cNvPr id="16645" name="Freeform 74"/>
            <p:cNvSpPr>
              <a:spLocks/>
            </p:cNvSpPr>
            <p:nvPr/>
          </p:nvSpPr>
          <p:spPr bwMode="auto">
            <a:xfrm>
              <a:off x="4371" y="3357"/>
              <a:ext cx="231" cy="370"/>
            </a:xfrm>
            <a:custGeom>
              <a:avLst/>
              <a:gdLst>
                <a:gd name="T0" fmla="*/ 91 w 288"/>
                <a:gd name="T1" fmla="*/ 0 h 462"/>
                <a:gd name="T2" fmla="*/ 101 w 288"/>
                <a:gd name="T3" fmla="*/ 77 h 462"/>
                <a:gd name="T4" fmla="*/ 120 w 288"/>
                <a:gd name="T5" fmla="*/ 163 h 462"/>
                <a:gd name="T6" fmla="*/ 221 w 288"/>
                <a:gd name="T7" fmla="*/ 284 h 462"/>
                <a:gd name="T8" fmla="*/ 87 w 288"/>
                <a:gd name="T9" fmla="*/ 351 h 462"/>
                <a:gd name="T10" fmla="*/ 14 w 288"/>
                <a:gd name="T11" fmla="*/ 298 h 462"/>
                <a:gd name="T12" fmla="*/ 0 60000 65536"/>
                <a:gd name="T13" fmla="*/ 0 60000 65536"/>
                <a:gd name="T14" fmla="*/ 0 60000 65536"/>
                <a:gd name="T15" fmla="*/ 0 60000 65536"/>
                <a:gd name="T16" fmla="*/ 0 60000 65536"/>
                <a:gd name="T17" fmla="*/ 0 60000 65536"/>
                <a:gd name="T18" fmla="*/ 0 w 288"/>
                <a:gd name="T19" fmla="*/ 0 h 462"/>
                <a:gd name="T20" fmla="*/ 288 w 288"/>
                <a:gd name="T21" fmla="*/ 462 h 462"/>
              </a:gdLst>
              <a:ahLst/>
              <a:cxnLst>
                <a:cxn ang="T12">
                  <a:pos x="T0" y="T1"/>
                </a:cxn>
                <a:cxn ang="T13">
                  <a:pos x="T2" y="T3"/>
                </a:cxn>
                <a:cxn ang="T14">
                  <a:pos x="T4" y="T5"/>
                </a:cxn>
                <a:cxn ang="T15">
                  <a:pos x="T6" y="T7"/>
                </a:cxn>
                <a:cxn ang="T16">
                  <a:pos x="T8" y="T9"/>
                </a:cxn>
                <a:cxn ang="T17">
                  <a:pos x="T10" y="T11"/>
                </a:cxn>
              </a:cxnLst>
              <a:rect l="T18" t="T19" r="T20" b="T21"/>
              <a:pathLst>
                <a:path w="288" h="462">
                  <a:moveTo>
                    <a:pt x="114" y="0"/>
                  </a:moveTo>
                  <a:cubicBezTo>
                    <a:pt x="116" y="16"/>
                    <a:pt x="120" y="62"/>
                    <a:pt x="126" y="96"/>
                  </a:cubicBezTo>
                  <a:cubicBezTo>
                    <a:pt x="132" y="130"/>
                    <a:pt x="125" y="161"/>
                    <a:pt x="150" y="204"/>
                  </a:cubicBezTo>
                  <a:cubicBezTo>
                    <a:pt x="210" y="294"/>
                    <a:pt x="264" y="252"/>
                    <a:pt x="276" y="354"/>
                  </a:cubicBezTo>
                  <a:cubicBezTo>
                    <a:pt x="288" y="456"/>
                    <a:pt x="152" y="439"/>
                    <a:pt x="108" y="438"/>
                  </a:cubicBezTo>
                  <a:cubicBezTo>
                    <a:pt x="0" y="462"/>
                    <a:pt x="37" y="386"/>
                    <a:pt x="18" y="372"/>
                  </a:cubicBezTo>
                </a:path>
              </a:pathLst>
            </a:custGeom>
            <a:noFill/>
            <a:ln w="28575">
              <a:solidFill>
                <a:schemeClr val="bg2">
                  <a:alpha val="30196"/>
                </a:schemeClr>
              </a:solidFill>
              <a:round/>
              <a:headEnd/>
              <a:tailEnd/>
            </a:ln>
          </p:spPr>
          <p:txBody>
            <a:bodyPr/>
            <a:lstStyle/>
            <a:p>
              <a:endParaRPr lang="vi-VN">
                <a:latin typeface="Times New Roman" pitchFamily="18" charset="0"/>
                <a:cs typeface="Times New Roman" pitchFamily="18" charset="0"/>
              </a:endParaRPr>
            </a:p>
          </p:txBody>
        </p:sp>
        <p:sp>
          <p:nvSpPr>
            <p:cNvPr id="102475" name="Arc 75"/>
            <p:cNvSpPr>
              <a:spLocks/>
            </p:cNvSpPr>
            <p:nvPr/>
          </p:nvSpPr>
          <p:spPr bwMode="auto">
            <a:xfrm flipV="1">
              <a:off x="4378" y="3309"/>
              <a:ext cx="184" cy="50"/>
            </a:xfrm>
            <a:custGeom>
              <a:avLst/>
              <a:gdLst>
                <a:gd name="G0" fmla="+- 21600 0 0"/>
                <a:gd name="G1" fmla="+- 21600 0 0"/>
                <a:gd name="G2" fmla="+- 21600 0 0"/>
                <a:gd name="T0" fmla="*/ 97 w 43200"/>
                <a:gd name="T1" fmla="*/ 23644 h 23644"/>
                <a:gd name="T2" fmla="*/ 43152 w 43200"/>
                <a:gd name="T3" fmla="*/ 23045 h 23644"/>
                <a:gd name="T4" fmla="*/ 21600 w 43200"/>
                <a:gd name="T5" fmla="*/ 21600 h 23644"/>
              </a:gdLst>
              <a:ahLst/>
              <a:cxnLst>
                <a:cxn ang="0">
                  <a:pos x="T0" y="T1"/>
                </a:cxn>
                <a:cxn ang="0">
                  <a:pos x="T2" y="T3"/>
                </a:cxn>
                <a:cxn ang="0">
                  <a:pos x="T4" y="T5"/>
                </a:cxn>
              </a:cxnLst>
              <a:rect l="0" t="0" r="r" b="b"/>
              <a:pathLst>
                <a:path w="43200" h="23644" fill="none"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path>
                <a:path w="43200" h="23644" stroke="0"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lnTo>
                    <a:pt x="21600" y="21600"/>
                  </a:lnTo>
                  <a:close/>
                </a:path>
              </a:pathLst>
            </a:custGeom>
            <a:gradFill rotWithShape="1">
              <a:gsLst>
                <a:gs pos="0">
                  <a:schemeClr val="bg1">
                    <a:gamma/>
                    <a:shade val="46275"/>
                    <a:invGamma/>
                  </a:schemeClr>
                </a:gs>
                <a:gs pos="50000">
                  <a:schemeClr val="bg1"/>
                </a:gs>
                <a:gs pos="100000">
                  <a:schemeClr val="bg1">
                    <a:gamma/>
                    <a:shade val="46275"/>
                    <a:invGamma/>
                  </a:schemeClr>
                </a:gs>
              </a:gsLst>
              <a:lin ang="0" scaled="1"/>
            </a:gradFill>
            <a:ln w="9525">
              <a:solidFill>
                <a:srgbClr val="0066FF"/>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647" name="Arc 76"/>
            <p:cNvSpPr>
              <a:spLocks/>
            </p:cNvSpPr>
            <p:nvPr/>
          </p:nvSpPr>
          <p:spPr bwMode="auto">
            <a:xfrm flipV="1">
              <a:off x="4380" y="3288"/>
              <a:ext cx="184" cy="50"/>
            </a:xfrm>
            <a:custGeom>
              <a:avLst/>
              <a:gdLst>
                <a:gd name="T0" fmla="*/ 0 w 43200"/>
                <a:gd name="T1" fmla="*/ 0 h 23644"/>
                <a:gd name="T2" fmla="*/ 1 w 43200"/>
                <a:gd name="T3" fmla="*/ 0 h 23644"/>
                <a:gd name="T4" fmla="*/ 0 w 43200"/>
                <a:gd name="T5" fmla="*/ 0 h 23644"/>
                <a:gd name="T6" fmla="*/ 0 60000 65536"/>
                <a:gd name="T7" fmla="*/ 0 60000 65536"/>
                <a:gd name="T8" fmla="*/ 0 60000 65536"/>
                <a:gd name="T9" fmla="*/ 0 w 43200"/>
                <a:gd name="T10" fmla="*/ 0 h 23644"/>
                <a:gd name="T11" fmla="*/ 43200 w 43200"/>
                <a:gd name="T12" fmla="*/ 23644 h 23644"/>
              </a:gdLst>
              <a:ahLst/>
              <a:cxnLst>
                <a:cxn ang="T6">
                  <a:pos x="T0" y="T1"/>
                </a:cxn>
                <a:cxn ang="T7">
                  <a:pos x="T2" y="T3"/>
                </a:cxn>
                <a:cxn ang="T8">
                  <a:pos x="T4" y="T5"/>
                </a:cxn>
              </a:cxnLst>
              <a:rect l="T9" t="T10" r="T11" b="T12"/>
              <a:pathLst>
                <a:path w="43200" h="23644" fill="none"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path>
                <a:path w="43200" h="23644" stroke="0" extrusionOk="0">
                  <a:moveTo>
                    <a:pt x="96" y="23644"/>
                  </a:moveTo>
                  <a:cubicBezTo>
                    <a:pt x="32" y="22964"/>
                    <a:pt x="0" y="22282"/>
                    <a:pt x="0" y="21600"/>
                  </a:cubicBezTo>
                  <a:cubicBezTo>
                    <a:pt x="0" y="9670"/>
                    <a:pt x="9670" y="0"/>
                    <a:pt x="21600" y="0"/>
                  </a:cubicBezTo>
                  <a:cubicBezTo>
                    <a:pt x="33529" y="0"/>
                    <a:pt x="43200" y="9670"/>
                    <a:pt x="43200" y="21600"/>
                  </a:cubicBezTo>
                  <a:cubicBezTo>
                    <a:pt x="43200" y="22082"/>
                    <a:pt x="43183" y="22563"/>
                    <a:pt x="43151" y="23044"/>
                  </a:cubicBezTo>
                  <a:lnTo>
                    <a:pt x="21600" y="21600"/>
                  </a:lnTo>
                  <a:close/>
                </a:path>
              </a:pathLst>
            </a:custGeom>
            <a:solidFill>
              <a:schemeClr val="bg1"/>
            </a:soli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6648" name="Oval 77"/>
            <p:cNvSpPr>
              <a:spLocks noChangeArrowheads="1"/>
            </p:cNvSpPr>
            <p:nvPr/>
          </p:nvSpPr>
          <p:spPr bwMode="auto">
            <a:xfrm>
              <a:off x="4394" y="3258"/>
              <a:ext cx="149" cy="72"/>
            </a:xfrm>
            <a:prstGeom prst="ellipse">
              <a:avLst/>
            </a:prstGeom>
            <a:solidFill>
              <a:schemeClr val="bg1"/>
            </a:solidFill>
            <a:ln w="9525">
              <a:noFill/>
              <a:round/>
              <a:headEnd/>
              <a:tailEnd/>
            </a:ln>
          </p:spPr>
          <p:txBody>
            <a:bodyPr wrap="none" anchor="ctr"/>
            <a:lstStyle/>
            <a:p>
              <a:endParaRPr lang="vi-VN">
                <a:latin typeface="Times New Roman" pitchFamily="18" charset="0"/>
                <a:cs typeface="Times New Roman" pitchFamily="18" charset="0"/>
              </a:endParaRPr>
            </a:p>
          </p:txBody>
        </p:sp>
        <p:sp>
          <p:nvSpPr>
            <p:cNvPr id="16649" name="Arc 78"/>
            <p:cNvSpPr>
              <a:spLocks/>
            </p:cNvSpPr>
            <p:nvPr/>
          </p:nvSpPr>
          <p:spPr bwMode="auto">
            <a:xfrm flipV="1">
              <a:off x="4379" y="3250"/>
              <a:ext cx="184" cy="92"/>
            </a:xfrm>
            <a:custGeom>
              <a:avLst/>
              <a:gdLst>
                <a:gd name="T0" fmla="*/ 0 w 43200"/>
                <a:gd name="T1" fmla="*/ 0 h 42883"/>
                <a:gd name="T2" fmla="*/ 0 w 43200"/>
                <a:gd name="T3" fmla="*/ 0 h 42883"/>
                <a:gd name="T4" fmla="*/ 0 w 43200"/>
                <a:gd name="T5" fmla="*/ 0 h 42883"/>
                <a:gd name="T6" fmla="*/ 0 60000 65536"/>
                <a:gd name="T7" fmla="*/ 0 60000 65536"/>
                <a:gd name="T8" fmla="*/ 0 60000 65536"/>
                <a:gd name="T9" fmla="*/ 0 w 43200"/>
                <a:gd name="T10" fmla="*/ 0 h 42883"/>
                <a:gd name="T11" fmla="*/ 43200 w 43200"/>
                <a:gd name="T12" fmla="*/ 42883 h 42883"/>
              </a:gdLst>
              <a:ahLst/>
              <a:cxnLst>
                <a:cxn ang="T6">
                  <a:pos x="T0" y="T1"/>
                </a:cxn>
                <a:cxn ang="T7">
                  <a:pos x="T2" y="T3"/>
                </a:cxn>
                <a:cxn ang="T8">
                  <a:pos x="T4" y="T5"/>
                </a:cxn>
              </a:cxnLst>
              <a:rect l="T9" t="T10" r="T11" b="T12"/>
              <a:pathLst>
                <a:path w="43200" h="42883" fill="none" extrusionOk="0">
                  <a:moveTo>
                    <a:pt x="17618" y="42829"/>
                  </a:moveTo>
                  <a:cubicBezTo>
                    <a:pt x="7402" y="40913"/>
                    <a:pt x="0" y="31993"/>
                    <a:pt x="0" y="21600"/>
                  </a:cubicBezTo>
                  <a:cubicBezTo>
                    <a:pt x="0" y="9670"/>
                    <a:pt x="9670" y="0"/>
                    <a:pt x="21600" y="0"/>
                  </a:cubicBezTo>
                  <a:cubicBezTo>
                    <a:pt x="33529" y="0"/>
                    <a:pt x="43200" y="9670"/>
                    <a:pt x="43200" y="21600"/>
                  </a:cubicBezTo>
                  <a:cubicBezTo>
                    <a:pt x="43200" y="32107"/>
                    <a:pt x="35638" y="41090"/>
                    <a:pt x="25285" y="42883"/>
                  </a:cubicBezTo>
                </a:path>
                <a:path w="43200" h="42883" stroke="0" extrusionOk="0">
                  <a:moveTo>
                    <a:pt x="17618" y="42829"/>
                  </a:moveTo>
                  <a:cubicBezTo>
                    <a:pt x="7402" y="40913"/>
                    <a:pt x="0" y="31993"/>
                    <a:pt x="0" y="21600"/>
                  </a:cubicBezTo>
                  <a:cubicBezTo>
                    <a:pt x="0" y="9670"/>
                    <a:pt x="9670" y="0"/>
                    <a:pt x="21600" y="0"/>
                  </a:cubicBezTo>
                  <a:cubicBezTo>
                    <a:pt x="33529" y="0"/>
                    <a:pt x="43200" y="9670"/>
                    <a:pt x="43200" y="21600"/>
                  </a:cubicBezTo>
                  <a:cubicBezTo>
                    <a:pt x="43200" y="32107"/>
                    <a:pt x="35638" y="41090"/>
                    <a:pt x="25285" y="42883"/>
                  </a:cubicBezTo>
                  <a:lnTo>
                    <a:pt x="21600" y="21600"/>
                  </a:lnTo>
                  <a:close/>
                </a:path>
              </a:pathLst>
            </a:custGeom>
            <a:noFill/>
            <a:ln w="9525">
              <a:solidFill>
                <a:srgbClr val="0066FF"/>
              </a:solidFill>
              <a:round/>
              <a:headEnd/>
              <a:tailEnd/>
            </a:ln>
          </p:spPr>
          <p:txBody>
            <a:bodyPr wrap="none" anchor="ctr"/>
            <a:lstStyle/>
            <a:p>
              <a:endParaRPr lang="vi-VN">
                <a:latin typeface="Times New Roman" pitchFamily="18" charset="0"/>
                <a:cs typeface="Times New Roman" pitchFamily="18" charset="0"/>
              </a:endParaRPr>
            </a:p>
          </p:txBody>
        </p:sp>
        <p:sp>
          <p:nvSpPr>
            <p:cNvPr id="16650" name="Arc 79"/>
            <p:cNvSpPr>
              <a:spLocks/>
            </p:cNvSpPr>
            <p:nvPr/>
          </p:nvSpPr>
          <p:spPr bwMode="auto">
            <a:xfrm flipV="1">
              <a:off x="4393" y="3254"/>
              <a:ext cx="150" cy="75"/>
            </a:xfrm>
            <a:custGeom>
              <a:avLst/>
              <a:gdLst>
                <a:gd name="T0" fmla="*/ 0 w 43200"/>
                <a:gd name="T1" fmla="*/ 0 h 43085"/>
                <a:gd name="T2" fmla="*/ 0 w 43200"/>
                <a:gd name="T3" fmla="*/ 0 h 43085"/>
                <a:gd name="T4" fmla="*/ 0 w 43200"/>
                <a:gd name="T5" fmla="*/ 0 h 43085"/>
                <a:gd name="T6" fmla="*/ 0 60000 65536"/>
                <a:gd name="T7" fmla="*/ 0 60000 65536"/>
                <a:gd name="T8" fmla="*/ 0 60000 65536"/>
                <a:gd name="T9" fmla="*/ 0 w 43200"/>
                <a:gd name="T10" fmla="*/ 0 h 43085"/>
                <a:gd name="T11" fmla="*/ 43200 w 43200"/>
                <a:gd name="T12" fmla="*/ 43085 h 43085"/>
              </a:gdLst>
              <a:ahLst/>
              <a:cxnLst>
                <a:cxn ang="T6">
                  <a:pos x="T0" y="T1"/>
                </a:cxn>
                <a:cxn ang="T7">
                  <a:pos x="T2" y="T3"/>
                </a:cxn>
                <a:cxn ang="T8">
                  <a:pos x="T4" y="T5"/>
                </a:cxn>
              </a:cxnLst>
              <a:rect l="T9" t="T10" r="T11" b="T12"/>
              <a:pathLst>
                <a:path w="43200" h="43085" fill="none" extrusionOk="0">
                  <a:moveTo>
                    <a:pt x="19377" y="43085"/>
                  </a:moveTo>
                  <a:cubicBezTo>
                    <a:pt x="8367" y="41946"/>
                    <a:pt x="0" y="32669"/>
                    <a:pt x="0" y="21600"/>
                  </a:cubicBezTo>
                  <a:cubicBezTo>
                    <a:pt x="0" y="9670"/>
                    <a:pt x="9670" y="0"/>
                    <a:pt x="21600" y="0"/>
                  </a:cubicBezTo>
                  <a:cubicBezTo>
                    <a:pt x="33529" y="0"/>
                    <a:pt x="43200" y="9670"/>
                    <a:pt x="43200" y="21600"/>
                  </a:cubicBezTo>
                  <a:cubicBezTo>
                    <a:pt x="43200" y="31950"/>
                    <a:pt x="35858" y="40845"/>
                    <a:pt x="25696" y="42808"/>
                  </a:cubicBezTo>
                </a:path>
                <a:path w="43200" h="43085" stroke="0" extrusionOk="0">
                  <a:moveTo>
                    <a:pt x="19377" y="43085"/>
                  </a:moveTo>
                  <a:cubicBezTo>
                    <a:pt x="8367" y="41946"/>
                    <a:pt x="0" y="32669"/>
                    <a:pt x="0" y="21600"/>
                  </a:cubicBezTo>
                  <a:cubicBezTo>
                    <a:pt x="0" y="9670"/>
                    <a:pt x="9670" y="0"/>
                    <a:pt x="21600" y="0"/>
                  </a:cubicBezTo>
                  <a:cubicBezTo>
                    <a:pt x="33529" y="0"/>
                    <a:pt x="43200" y="9670"/>
                    <a:pt x="43200" y="21600"/>
                  </a:cubicBezTo>
                  <a:cubicBezTo>
                    <a:pt x="43200" y="31950"/>
                    <a:pt x="35858" y="40845"/>
                    <a:pt x="25696" y="42808"/>
                  </a:cubicBezTo>
                  <a:lnTo>
                    <a:pt x="21600" y="21600"/>
                  </a:lnTo>
                  <a:close/>
                </a:path>
              </a:pathLst>
            </a:custGeom>
            <a:noFill/>
            <a:ln w="9525">
              <a:solidFill>
                <a:srgbClr val="0066FF"/>
              </a:solidFill>
              <a:round/>
              <a:headEnd/>
              <a:tailEnd/>
            </a:ln>
          </p:spPr>
          <p:txBody>
            <a:bodyPr wrap="none" anchor="ctr"/>
            <a:lstStyle/>
            <a:p>
              <a:endParaRPr lang="vi-VN">
                <a:latin typeface="Times New Roman" pitchFamily="18" charset="0"/>
                <a:cs typeface="Times New Roman" pitchFamily="18" charset="0"/>
              </a:endParaRPr>
            </a:p>
          </p:txBody>
        </p:sp>
        <p:sp>
          <p:nvSpPr>
            <p:cNvPr id="16651" name="Arc 80"/>
            <p:cNvSpPr>
              <a:spLocks/>
            </p:cNvSpPr>
            <p:nvPr/>
          </p:nvSpPr>
          <p:spPr bwMode="auto">
            <a:xfrm flipV="1">
              <a:off x="4423" y="3258"/>
              <a:ext cx="92" cy="40"/>
            </a:xfrm>
            <a:custGeom>
              <a:avLst/>
              <a:gdLst>
                <a:gd name="T0" fmla="*/ 0 w 43200"/>
                <a:gd name="T1" fmla="*/ 0 h 41744"/>
                <a:gd name="T2" fmla="*/ 0 w 43200"/>
                <a:gd name="T3" fmla="*/ 0 h 41744"/>
                <a:gd name="T4" fmla="*/ 0 w 43200"/>
                <a:gd name="T5" fmla="*/ 0 h 41744"/>
                <a:gd name="T6" fmla="*/ 0 60000 65536"/>
                <a:gd name="T7" fmla="*/ 0 60000 65536"/>
                <a:gd name="T8" fmla="*/ 0 60000 65536"/>
                <a:gd name="T9" fmla="*/ 0 w 43200"/>
                <a:gd name="T10" fmla="*/ 0 h 41744"/>
                <a:gd name="T11" fmla="*/ 43200 w 43200"/>
                <a:gd name="T12" fmla="*/ 41744 h 41744"/>
              </a:gdLst>
              <a:ahLst/>
              <a:cxnLst>
                <a:cxn ang="T6">
                  <a:pos x="T0" y="T1"/>
                </a:cxn>
                <a:cxn ang="T7">
                  <a:pos x="T2" y="T3"/>
                </a:cxn>
                <a:cxn ang="T8">
                  <a:pos x="T4" y="T5"/>
                </a:cxn>
              </a:cxnLst>
              <a:rect l="T9" t="T10" r="T11" b="T12"/>
              <a:pathLst>
                <a:path w="43200" h="41744" fill="none" extrusionOk="0">
                  <a:moveTo>
                    <a:pt x="7745" y="38171"/>
                  </a:moveTo>
                  <a:cubicBezTo>
                    <a:pt x="2836" y="34067"/>
                    <a:pt x="0" y="27998"/>
                    <a:pt x="0" y="21600"/>
                  </a:cubicBezTo>
                  <a:cubicBezTo>
                    <a:pt x="0" y="9670"/>
                    <a:pt x="9670" y="0"/>
                    <a:pt x="21600" y="0"/>
                  </a:cubicBezTo>
                  <a:cubicBezTo>
                    <a:pt x="33529" y="0"/>
                    <a:pt x="43200" y="9670"/>
                    <a:pt x="43200" y="21600"/>
                  </a:cubicBezTo>
                  <a:cubicBezTo>
                    <a:pt x="43200" y="30520"/>
                    <a:pt x="37715" y="38524"/>
                    <a:pt x="29396" y="41744"/>
                  </a:cubicBezTo>
                </a:path>
                <a:path w="43200" h="41744" stroke="0" extrusionOk="0">
                  <a:moveTo>
                    <a:pt x="7745" y="38171"/>
                  </a:moveTo>
                  <a:cubicBezTo>
                    <a:pt x="2836" y="34067"/>
                    <a:pt x="0" y="27998"/>
                    <a:pt x="0" y="21600"/>
                  </a:cubicBezTo>
                  <a:cubicBezTo>
                    <a:pt x="0" y="9670"/>
                    <a:pt x="9670" y="0"/>
                    <a:pt x="21600" y="0"/>
                  </a:cubicBezTo>
                  <a:cubicBezTo>
                    <a:pt x="33529" y="0"/>
                    <a:pt x="43200" y="9670"/>
                    <a:pt x="43200" y="21600"/>
                  </a:cubicBezTo>
                  <a:cubicBezTo>
                    <a:pt x="43200" y="30520"/>
                    <a:pt x="37715" y="38524"/>
                    <a:pt x="29396" y="41744"/>
                  </a:cubicBezTo>
                  <a:lnTo>
                    <a:pt x="21600" y="21600"/>
                  </a:lnTo>
                  <a:close/>
                </a:path>
              </a:pathLst>
            </a:cu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652" name="Arc 81"/>
            <p:cNvSpPr>
              <a:spLocks/>
            </p:cNvSpPr>
            <p:nvPr/>
          </p:nvSpPr>
          <p:spPr bwMode="auto">
            <a:xfrm flipV="1">
              <a:off x="4438" y="3265"/>
              <a:ext cx="58" cy="23"/>
            </a:xfrm>
            <a:custGeom>
              <a:avLst/>
              <a:gdLst>
                <a:gd name="T0" fmla="*/ 0 w 43200"/>
                <a:gd name="T1" fmla="*/ 0 h 35592"/>
                <a:gd name="T2" fmla="*/ 0 w 43200"/>
                <a:gd name="T3" fmla="*/ 0 h 35592"/>
                <a:gd name="T4" fmla="*/ 0 w 43200"/>
                <a:gd name="T5" fmla="*/ 0 h 35592"/>
                <a:gd name="T6" fmla="*/ 0 60000 65536"/>
                <a:gd name="T7" fmla="*/ 0 60000 65536"/>
                <a:gd name="T8" fmla="*/ 0 60000 65536"/>
                <a:gd name="T9" fmla="*/ 0 w 43200"/>
                <a:gd name="T10" fmla="*/ 0 h 35592"/>
                <a:gd name="T11" fmla="*/ 43200 w 43200"/>
                <a:gd name="T12" fmla="*/ 35592 h 35592"/>
              </a:gdLst>
              <a:ahLst/>
              <a:cxnLst>
                <a:cxn ang="T6">
                  <a:pos x="T0" y="T1"/>
                </a:cxn>
                <a:cxn ang="T7">
                  <a:pos x="T2" y="T3"/>
                </a:cxn>
                <a:cxn ang="T8">
                  <a:pos x="T4" y="T5"/>
                </a:cxn>
              </a:cxnLst>
              <a:rect l="T9" t="T10" r="T11" b="T12"/>
              <a:pathLst>
                <a:path w="43200" h="35592" fill="none" extrusionOk="0">
                  <a:moveTo>
                    <a:pt x="3295" y="33068"/>
                  </a:moveTo>
                  <a:cubicBezTo>
                    <a:pt x="1142" y="29630"/>
                    <a:pt x="0" y="25656"/>
                    <a:pt x="0" y="21600"/>
                  </a:cubicBezTo>
                  <a:cubicBezTo>
                    <a:pt x="0" y="9670"/>
                    <a:pt x="9670" y="0"/>
                    <a:pt x="21600" y="0"/>
                  </a:cubicBezTo>
                  <a:cubicBezTo>
                    <a:pt x="33529" y="0"/>
                    <a:pt x="43200" y="9670"/>
                    <a:pt x="43200" y="21600"/>
                  </a:cubicBezTo>
                  <a:cubicBezTo>
                    <a:pt x="43200" y="26726"/>
                    <a:pt x="41376" y="31686"/>
                    <a:pt x="38055" y="35591"/>
                  </a:cubicBezTo>
                </a:path>
                <a:path w="43200" h="35592" stroke="0" extrusionOk="0">
                  <a:moveTo>
                    <a:pt x="3295" y="33068"/>
                  </a:moveTo>
                  <a:cubicBezTo>
                    <a:pt x="1142" y="29630"/>
                    <a:pt x="0" y="25656"/>
                    <a:pt x="0" y="21600"/>
                  </a:cubicBezTo>
                  <a:cubicBezTo>
                    <a:pt x="0" y="9670"/>
                    <a:pt x="9670" y="0"/>
                    <a:pt x="21600" y="0"/>
                  </a:cubicBezTo>
                  <a:cubicBezTo>
                    <a:pt x="33529" y="0"/>
                    <a:pt x="43200" y="9670"/>
                    <a:pt x="43200" y="21600"/>
                  </a:cubicBezTo>
                  <a:cubicBezTo>
                    <a:pt x="43200" y="26726"/>
                    <a:pt x="41376" y="31686"/>
                    <a:pt x="38055" y="35591"/>
                  </a:cubicBezTo>
                  <a:lnTo>
                    <a:pt x="21600" y="21600"/>
                  </a:lnTo>
                  <a:close/>
                </a:path>
              </a:pathLst>
            </a:cu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653" name="AutoShape 82"/>
            <p:cNvSpPr>
              <a:spLocks noChangeArrowheads="1"/>
            </p:cNvSpPr>
            <p:nvPr/>
          </p:nvSpPr>
          <p:spPr bwMode="auto">
            <a:xfrm flipV="1">
              <a:off x="4420" y="3247"/>
              <a:ext cx="92" cy="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9450 h 21600"/>
              </a:gdLst>
              <a:ahLst/>
              <a:cxnLst>
                <a:cxn ang="T8">
                  <a:pos x="T0" y="T1"/>
                </a:cxn>
                <a:cxn ang="T9">
                  <a:pos x="T2" y="T3"/>
                </a:cxn>
                <a:cxn ang="T10">
                  <a:pos x="T4" y="T5"/>
                </a:cxn>
                <a:cxn ang="T11">
                  <a:pos x="T6" y="T7"/>
                </a:cxn>
              </a:cxnLst>
              <a:rect l="T12" t="T13" r="T14" b="T15"/>
              <a:pathLst>
                <a:path w="21600" h="21600">
                  <a:moveTo>
                    <a:pt x="3286" y="7650"/>
                  </a:moveTo>
                  <a:cubicBezTo>
                    <a:pt x="4555" y="4622"/>
                    <a:pt x="7517" y="2652"/>
                    <a:pt x="10800" y="2653"/>
                  </a:cubicBezTo>
                  <a:cubicBezTo>
                    <a:pt x="14082" y="2653"/>
                    <a:pt x="17044" y="4622"/>
                    <a:pt x="18313" y="7650"/>
                  </a:cubicBezTo>
                  <a:lnTo>
                    <a:pt x="20760" y="6624"/>
                  </a:lnTo>
                  <a:cubicBezTo>
                    <a:pt x="19077" y="2611"/>
                    <a:pt x="15151" y="-1"/>
                    <a:pt x="10799" y="0"/>
                  </a:cubicBezTo>
                  <a:cubicBezTo>
                    <a:pt x="6448" y="0"/>
                    <a:pt x="2522" y="2611"/>
                    <a:pt x="839" y="6624"/>
                  </a:cubicBezTo>
                  <a:close/>
                </a:path>
              </a:pathLst>
            </a:custGeom>
            <a:solidFill>
              <a:schemeClr val="bg1"/>
            </a:solidFill>
            <a:ln w="9525">
              <a:noFill/>
              <a:miter lim="800000"/>
              <a:headEnd/>
              <a:tailEnd/>
            </a:ln>
          </p:spPr>
          <p:txBody>
            <a:bodyPr wrap="none" anchor="ctr"/>
            <a:lstStyle/>
            <a:p>
              <a:endParaRPr lang="vi-VN">
                <a:latin typeface="Times New Roman" pitchFamily="18" charset="0"/>
                <a:cs typeface="Times New Roman" pitchFamily="18" charset="0"/>
              </a:endParaRPr>
            </a:p>
          </p:txBody>
        </p:sp>
        <p:sp>
          <p:nvSpPr>
            <p:cNvPr id="16654" name="Arc 83"/>
            <p:cNvSpPr>
              <a:spLocks/>
            </p:cNvSpPr>
            <p:nvPr/>
          </p:nvSpPr>
          <p:spPr bwMode="auto">
            <a:xfrm flipV="1">
              <a:off x="4422" y="3292"/>
              <a:ext cx="92" cy="26"/>
            </a:xfrm>
            <a:custGeom>
              <a:avLst/>
              <a:gdLst>
                <a:gd name="T0" fmla="*/ 0 w 42971"/>
                <a:gd name="T1" fmla="*/ 0 h 26832"/>
                <a:gd name="T2" fmla="*/ 0 w 42971"/>
                <a:gd name="T3" fmla="*/ 0 h 26832"/>
                <a:gd name="T4" fmla="*/ 0 w 42971"/>
                <a:gd name="T5" fmla="*/ 0 h 26832"/>
                <a:gd name="T6" fmla="*/ 0 60000 65536"/>
                <a:gd name="T7" fmla="*/ 0 60000 65536"/>
                <a:gd name="T8" fmla="*/ 0 60000 65536"/>
                <a:gd name="T9" fmla="*/ 0 w 42971"/>
                <a:gd name="T10" fmla="*/ 0 h 26832"/>
                <a:gd name="T11" fmla="*/ 42971 w 42971"/>
                <a:gd name="T12" fmla="*/ 26832 h 26832"/>
              </a:gdLst>
              <a:ahLst/>
              <a:cxnLst>
                <a:cxn ang="T6">
                  <a:pos x="T0" y="T1"/>
                </a:cxn>
                <a:cxn ang="T7">
                  <a:pos x="T2" y="T3"/>
                </a:cxn>
                <a:cxn ang="T8">
                  <a:pos x="T4" y="T5"/>
                </a:cxn>
              </a:cxnLst>
              <a:rect l="T9" t="T10" r="T11" b="T12"/>
              <a:pathLst>
                <a:path w="42971" h="26832" fill="none" extrusionOk="0">
                  <a:moveTo>
                    <a:pt x="-1" y="18465"/>
                  </a:moveTo>
                  <a:cubicBezTo>
                    <a:pt x="1554" y="7860"/>
                    <a:pt x="10652" y="-1"/>
                    <a:pt x="21371" y="0"/>
                  </a:cubicBezTo>
                  <a:cubicBezTo>
                    <a:pt x="33300" y="0"/>
                    <a:pt x="42971" y="9670"/>
                    <a:pt x="42971" y="21600"/>
                  </a:cubicBezTo>
                  <a:cubicBezTo>
                    <a:pt x="42971" y="23363"/>
                    <a:pt x="42754" y="25120"/>
                    <a:pt x="42327" y="26831"/>
                  </a:cubicBezTo>
                </a:path>
                <a:path w="42971" h="26832" stroke="0" extrusionOk="0">
                  <a:moveTo>
                    <a:pt x="-1" y="18465"/>
                  </a:moveTo>
                  <a:cubicBezTo>
                    <a:pt x="1554" y="7860"/>
                    <a:pt x="10652" y="-1"/>
                    <a:pt x="21371" y="0"/>
                  </a:cubicBezTo>
                  <a:cubicBezTo>
                    <a:pt x="33300" y="0"/>
                    <a:pt x="42971" y="9670"/>
                    <a:pt x="42971" y="21600"/>
                  </a:cubicBezTo>
                  <a:cubicBezTo>
                    <a:pt x="42971" y="23363"/>
                    <a:pt x="42754" y="25120"/>
                    <a:pt x="42327" y="26831"/>
                  </a:cubicBezTo>
                  <a:lnTo>
                    <a:pt x="21371" y="21600"/>
                  </a:lnTo>
                  <a:close/>
                </a:path>
              </a:pathLst>
            </a:custGeom>
            <a:no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655" name="Line 84"/>
            <p:cNvSpPr>
              <a:spLocks noChangeShapeType="1"/>
            </p:cNvSpPr>
            <p:nvPr/>
          </p:nvSpPr>
          <p:spPr bwMode="auto">
            <a:xfrm>
              <a:off x="4422" y="3282"/>
              <a:ext cx="0" cy="17"/>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6656" name="Line 85"/>
            <p:cNvSpPr>
              <a:spLocks noChangeShapeType="1"/>
            </p:cNvSpPr>
            <p:nvPr/>
          </p:nvSpPr>
          <p:spPr bwMode="auto">
            <a:xfrm>
              <a:off x="4514" y="3280"/>
              <a:ext cx="0" cy="17"/>
            </a:xfrm>
            <a:prstGeom prst="line">
              <a:avLst/>
            </a:pr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486" name="Freeform 86"/>
            <p:cNvSpPr>
              <a:spLocks/>
            </p:cNvSpPr>
            <p:nvPr/>
          </p:nvSpPr>
          <p:spPr bwMode="auto">
            <a:xfrm>
              <a:off x="4421" y="3285"/>
              <a:ext cx="91" cy="37"/>
            </a:xfrm>
            <a:custGeom>
              <a:avLst/>
              <a:gdLst/>
              <a:ahLst/>
              <a:cxnLst>
                <a:cxn ang="0">
                  <a:pos x="1" y="0"/>
                </a:cxn>
                <a:cxn ang="0">
                  <a:pos x="91" y="2"/>
                </a:cxn>
                <a:cxn ang="0">
                  <a:pos x="90" y="17"/>
                </a:cxn>
                <a:cxn ang="0">
                  <a:pos x="1" y="17"/>
                </a:cxn>
                <a:cxn ang="0">
                  <a:pos x="1" y="0"/>
                </a:cxn>
              </a:cxnLst>
              <a:rect l="0" t="0" r="r" b="b"/>
              <a:pathLst>
                <a:path w="91" h="37">
                  <a:moveTo>
                    <a:pt x="1" y="0"/>
                  </a:moveTo>
                  <a:cubicBezTo>
                    <a:pt x="19" y="20"/>
                    <a:pt x="66" y="18"/>
                    <a:pt x="91" y="2"/>
                  </a:cubicBezTo>
                  <a:cubicBezTo>
                    <a:pt x="88" y="11"/>
                    <a:pt x="87" y="3"/>
                    <a:pt x="90" y="17"/>
                  </a:cubicBezTo>
                  <a:cubicBezTo>
                    <a:pt x="70" y="32"/>
                    <a:pt x="28" y="37"/>
                    <a:pt x="1" y="17"/>
                  </a:cubicBezTo>
                  <a:cubicBezTo>
                    <a:pt x="4" y="17"/>
                    <a:pt x="0" y="7"/>
                    <a:pt x="1" y="0"/>
                  </a:cubicBezTo>
                  <a:close/>
                </a:path>
              </a:pathLst>
            </a:custGeom>
            <a:gradFill rotWithShape="1">
              <a:gsLst>
                <a:gs pos="0">
                  <a:schemeClr val="bg2">
                    <a:gamma/>
                    <a:shade val="46275"/>
                    <a:invGamma/>
                  </a:schemeClr>
                </a:gs>
                <a:gs pos="50000">
                  <a:schemeClr val="bg2"/>
                </a:gs>
                <a:gs pos="100000">
                  <a:schemeClr val="bg2">
                    <a:gamma/>
                    <a:shade val="46275"/>
                    <a:invGamma/>
                  </a:schemeClr>
                </a:gs>
              </a:gsLst>
              <a:lin ang="0" scaled="1"/>
            </a:gradFill>
            <a:ln w="3175" cmpd="sng">
              <a:solidFill>
                <a:schemeClr val="tx1"/>
              </a:solidFill>
              <a:round/>
              <a:headEnd/>
              <a:tailEnd/>
            </a:ln>
            <a:effectLst/>
          </p:spPr>
          <p:txBody>
            <a:bodyPr/>
            <a:lstStyle/>
            <a:p>
              <a:pPr>
                <a:defRPr/>
              </a:pPr>
              <a:endParaRPr lang="vi-VN">
                <a:latin typeface="Times New Roman" pitchFamily="18" charset="0"/>
                <a:cs typeface="Times New Roman" pitchFamily="18" charset="0"/>
              </a:endParaRPr>
            </a:p>
          </p:txBody>
        </p:sp>
        <p:pic>
          <p:nvPicPr>
            <p:cNvPr id="16658" name="Picture 87" descr="Lua do clear"/>
            <p:cNvPicPr>
              <a:picLocks noChangeAspect="1" noChangeArrowheads="1" noCrop="1"/>
            </p:cNvPicPr>
            <p:nvPr/>
          </p:nvPicPr>
          <p:blipFill>
            <a:blip r:embed="rId3"/>
            <a:srcRect/>
            <a:stretch>
              <a:fillRect/>
            </a:stretch>
          </p:blipFill>
          <p:spPr bwMode="auto">
            <a:xfrm>
              <a:off x="4383" y="2913"/>
              <a:ext cx="174" cy="396"/>
            </a:xfrm>
            <a:prstGeom prst="rect">
              <a:avLst/>
            </a:prstGeom>
            <a:noFill/>
            <a:ln w="9525">
              <a:noFill/>
              <a:miter lim="800000"/>
              <a:headEnd/>
              <a:tailEnd/>
            </a:ln>
          </p:spPr>
        </p:pic>
      </p:grpSp>
      <p:sp>
        <p:nvSpPr>
          <p:cNvPr id="16391" name="AutoShape 88"/>
          <p:cNvSpPr>
            <a:spLocks noChangeArrowheads="1"/>
          </p:cNvSpPr>
          <p:nvPr/>
        </p:nvSpPr>
        <p:spPr bwMode="auto">
          <a:xfrm>
            <a:off x="3144838" y="4448175"/>
            <a:ext cx="650875" cy="381000"/>
          </a:xfrm>
          <a:custGeom>
            <a:avLst/>
            <a:gdLst>
              <a:gd name="T0" fmla="*/ 9806457 w 21600"/>
              <a:gd name="T1" fmla="*/ 0 h 21600"/>
              <a:gd name="T2" fmla="*/ 2872016 w 21600"/>
              <a:gd name="T3" fmla="*/ 984109 h 21600"/>
              <a:gd name="T4" fmla="*/ 0 w 21600"/>
              <a:gd name="T5" fmla="*/ 3360208 h 21600"/>
              <a:gd name="T6" fmla="*/ 2872016 w 21600"/>
              <a:gd name="T7" fmla="*/ 5736308 h 21600"/>
              <a:gd name="T8" fmla="*/ 9806457 w 21600"/>
              <a:gd name="T9" fmla="*/ 6720416 h 21600"/>
              <a:gd name="T10" fmla="*/ 16740868 w 21600"/>
              <a:gd name="T11" fmla="*/ 5736308 h 21600"/>
              <a:gd name="T12" fmla="*/ 19612883 w 21600"/>
              <a:gd name="T13" fmla="*/ 3360208 h 21600"/>
              <a:gd name="T14" fmla="*/ 16740868 w 21600"/>
              <a:gd name="T15" fmla="*/ 98410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000" y="10800"/>
                </a:moveTo>
                <a:cubicBezTo>
                  <a:pt x="1000" y="16212"/>
                  <a:pt x="5388" y="20600"/>
                  <a:pt x="10800" y="20600"/>
                </a:cubicBezTo>
                <a:cubicBezTo>
                  <a:pt x="16212" y="20600"/>
                  <a:pt x="20600" y="16212"/>
                  <a:pt x="20600" y="10800"/>
                </a:cubicBezTo>
                <a:cubicBezTo>
                  <a:pt x="20600" y="5388"/>
                  <a:pt x="16212" y="1000"/>
                  <a:pt x="10800" y="1000"/>
                </a:cubicBezTo>
                <a:cubicBezTo>
                  <a:pt x="5388" y="1000"/>
                  <a:pt x="1000" y="5388"/>
                  <a:pt x="1000" y="10800"/>
                </a:cubicBezTo>
                <a:close/>
              </a:path>
            </a:pathLst>
          </a:custGeom>
          <a:solidFill>
            <a:schemeClr val="accent1"/>
          </a:solidFill>
          <a:ln w="9525">
            <a:solidFill>
              <a:srgbClr val="4D4D4D"/>
            </a:solidFill>
            <a:round/>
            <a:headEnd/>
            <a:tailEnd/>
          </a:ln>
        </p:spPr>
        <p:txBody>
          <a:bodyPr wrap="none" anchor="ctr"/>
          <a:lstStyle/>
          <a:p>
            <a:endParaRPr lang="vi-VN">
              <a:latin typeface="Times New Roman" pitchFamily="18" charset="0"/>
              <a:cs typeface="Times New Roman" pitchFamily="18" charset="0"/>
            </a:endParaRPr>
          </a:p>
        </p:txBody>
      </p:sp>
      <p:sp>
        <p:nvSpPr>
          <p:cNvPr id="16392" name="Oval 89"/>
          <p:cNvSpPr>
            <a:spLocks noChangeArrowheads="1"/>
          </p:cNvSpPr>
          <p:nvPr/>
        </p:nvSpPr>
        <p:spPr bwMode="auto">
          <a:xfrm>
            <a:off x="2930525" y="3838575"/>
            <a:ext cx="1046163" cy="958850"/>
          </a:xfrm>
          <a:prstGeom prst="ellipse">
            <a:avLst/>
          </a:prstGeom>
          <a:gradFill rotWithShape="1">
            <a:gsLst>
              <a:gs pos="0">
                <a:schemeClr val="bg1"/>
              </a:gs>
              <a:gs pos="100000">
                <a:srgbClr val="99CCFF">
                  <a:alpha val="87999"/>
                </a:srgbClr>
              </a:gs>
            </a:gsLst>
            <a:path path="shape">
              <a:fillToRect l="50000" t="50000" r="50000" b="50000"/>
            </a:path>
          </a:grad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02490" name="AutoShape 90"/>
          <p:cNvSpPr>
            <a:spLocks noChangeArrowheads="1"/>
          </p:cNvSpPr>
          <p:nvPr/>
        </p:nvSpPr>
        <p:spPr bwMode="auto">
          <a:xfrm>
            <a:off x="3286125" y="3459163"/>
            <a:ext cx="336550" cy="546100"/>
          </a:xfrm>
          <a:prstGeom prst="can">
            <a:avLst>
              <a:gd name="adj" fmla="val 75182"/>
            </a:avLst>
          </a:prstGeom>
          <a:gradFill rotWithShape="1">
            <a:gsLst>
              <a:gs pos="0">
                <a:srgbClr val="99CCFF"/>
              </a:gs>
              <a:gs pos="50000">
                <a:schemeClr val="bg1">
                  <a:alpha val="70000"/>
                </a:schemeClr>
              </a:gs>
              <a:gs pos="100000">
                <a:srgbClr val="99CCFF"/>
              </a:gs>
            </a:gsLst>
            <a:lin ang="0" scaled="1"/>
          </a:gradFill>
          <a:ln w="3175">
            <a:no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396" name="Freeform 91"/>
          <p:cNvSpPr>
            <a:spLocks/>
          </p:cNvSpPr>
          <p:nvPr/>
        </p:nvSpPr>
        <p:spPr bwMode="auto">
          <a:xfrm flipH="1">
            <a:off x="3592513" y="3652838"/>
            <a:ext cx="66675" cy="300037"/>
          </a:xfrm>
          <a:custGeom>
            <a:avLst/>
            <a:gdLst>
              <a:gd name="T0" fmla="*/ 61546 w 39"/>
              <a:gd name="T1" fmla="*/ 0 h 117"/>
              <a:gd name="T2" fmla="*/ 56417 w 39"/>
              <a:gd name="T3" fmla="*/ 223104 h 117"/>
              <a:gd name="T4" fmla="*/ 0 w 39"/>
              <a:gd name="T5" fmla="*/ 300037 h 117"/>
              <a:gd name="T6" fmla="*/ 0 60000 65536"/>
              <a:gd name="T7" fmla="*/ 0 60000 65536"/>
              <a:gd name="T8" fmla="*/ 0 60000 65536"/>
              <a:gd name="T9" fmla="*/ 0 w 39"/>
              <a:gd name="T10" fmla="*/ 0 h 117"/>
              <a:gd name="T11" fmla="*/ 39 w 39"/>
              <a:gd name="T12" fmla="*/ 117 h 117"/>
            </a:gdLst>
            <a:ahLst/>
            <a:cxnLst>
              <a:cxn ang="T6">
                <a:pos x="T0" y="T1"/>
              </a:cxn>
              <a:cxn ang="T7">
                <a:pos x="T2" y="T3"/>
              </a:cxn>
              <a:cxn ang="T8">
                <a:pos x="T4" y="T5"/>
              </a:cxn>
            </a:cxnLst>
            <a:rect l="T9" t="T10" r="T11" b="T12"/>
            <a:pathLst>
              <a:path w="39" h="117">
                <a:moveTo>
                  <a:pt x="36" y="0"/>
                </a:moveTo>
                <a:cubicBezTo>
                  <a:pt x="36" y="48"/>
                  <a:pt x="39" y="68"/>
                  <a:pt x="33" y="87"/>
                </a:cubicBezTo>
                <a:cubicBezTo>
                  <a:pt x="27" y="106"/>
                  <a:pt x="21" y="117"/>
                  <a:pt x="0" y="117"/>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6397" name="Freeform 92"/>
          <p:cNvSpPr>
            <a:spLocks/>
          </p:cNvSpPr>
          <p:nvPr/>
        </p:nvSpPr>
        <p:spPr bwMode="auto">
          <a:xfrm>
            <a:off x="3230563" y="3652838"/>
            <a:ext cx="65087" cy="296862"/>
          </a:xfrm>
          <a:custGeom>
            <a:avLst/>
            <a:gdLst>
              <a:gd name="T0" fmla="*/ 60080 w 39"/>
              <a:gd name="T1" fmla="*/ 0 h 117"/>
              <a:gd name="T2" fmla="*/ 55074 w 39"/>
              <a:gd name="T3" fmla="*/ 220744 h 117"/>
              <a:gd name="T4" fmla="*/ 0 w 39"/>
              <a:gd name="T5" fmla="*/ 296862 h 117"/>
              <a:gd name="T6" fmla="*/ 0 60000 65536"/>
              <a:gd name="T7" fmla="*/ 0 60000 65536"/>
              <a:gd name="T8" fmla="*/ 0 60000 65536"/>
              <a:gd name="T9" fmla="*/ 0 w 39"/>
              <a:gd name="T10" fmla="*/ 0 h 117"/>
              <a:gd name="T11" fmla="*/ 39 w 39"/>
              <a:gd name="T12" fmla="*/ 117 h 117"/>
            </a:gdLst>
            <a:ahLst/>
            <a:cxnLst>
              <a:cxn ang="T6">
                <a:pos x="T0" y="T1"/>
              </a:cxn>
              <a:cxn ang="T7">
                <a:pos x="T2" y="T3"/>
              </a:cxn>
              <a:cxn ang="T8">
                <a:pos x="T4" y="T5"/>
              </a:cxn>
            </a:cxnLst>
            <a:rect l="T9" t="T10" r="T11" b="T12"/>
            <a:pathLst>
              <a:path w="39" h="117">
                <a:moveTo>
                  <a:pt x="36" y="0"/>
                </a:moveTo>
                <a:cubicBezTo>
                  <a:pt x="36" y="48"/>
                  <a:pt x="39" y="68"/>
                  <a:pt x="33" y="87"/>
                </a:cubicBezTo>
                <a:cubicBezTo>
                  <a:pt x="27" y="106"/>
                  <a:pt x="21" y="117"/>
                  <a:pt x="0" y="117"/>
                </a:cubicBezTo>
              </a:path>
            </a:pathLst>
          </a:custGeom>
          <a:noFill/>
          <a:ln w="9525">
            <a:solidFill>
              <a:srgbClr val="3399FF"/>
            </a:solidFill>
            <a:round/>
            <a:headEnd/>
            <a:tailEnd/>
          </a:ln>
        </p:spPr>
        <p:txBody>
          <a:bodyPr/>
          <a:lstStyle/>
          <a:p>
            <a:endParaRPr lang="vi-VN">
              <a:latin typeface="Times New Roman" pitchFamily="18" charset="0"/>
              <a:cs typeface="Times New Roman" pitchFamily="18" charset="0"/>
            </a:endParaRPr>
          </a:p>
        </p:txBody>
      </p:sp>
      <p:sp>
        <p:nvSpPr>
          <p:cNvPr id="102493" name="Arc 93"/>
          <p:cNvSpPr>
            <a:spLocks/>
          </p:cNvSpPr>
          <p:nvPr/>
        </p:nvSpPr>
        <p:spPr bwMode="auto">
          <a:xfrm flipV="1">
            <a:off x="3257550" y="3524250"/>
            <a:ext cx="381000" cy="230188"/>
          </a:xfrm>
          <a:custGeom>
            <a:avLst/>
            <a:gdLst>
              <a:gd name="G0" fmla="+- 21600 0 0"/>
              <a:gd name="G1" fmla="+- 21600 0 0"/>
              <a:gd name="G2" fmla="+- 21600 0 0"/>
              <a:gd name="T0" fmla="*/ 19147 w 43200"/>
              <a:gd name="T1" fmla="*/ 43060 h 43200"/>
              <a:gd name="T2" fmla="*/ 21600 w 43200"/>
              <a:gd name="T3" fmla="*/ 43200 h 43200"/>
              <a:gd name="T4" fmla="*/ 21600 w 43200"/>
              <a:gd name="T5" fmla="*/ 21600 h 43200"/>
            </a:gdLst>
            <a:ahLst/>
            <a:cxnLst>
              <a:cxn ang="0">
                <a:pos x="T0" y="T1"/>
              </a:cxn>
              <a:cxn ang="0">
                <a:pos x="T2" y="T3"/>
              </a:cxn>
              <a:cxn ang="0">
                <a:pos x="T4" y="T5"/>
              </a:cxn>
            </a:cxnLst>
            <a:rect l="0" t="0" r="r" b="b"/>
            <a:pathLst>
              <a:path w="43200" h="43200" fill="none"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path>
              <a:path w="43200" h="43200" stroke="0"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lnTo>
                  <a:pt x="21600" y="21600"/>
                </a:lnTo>
                <a:close/>
              </a:path>
            </a:pathLst>
          </a:custGeom>
          <a:gradFill rotWithShape="1">
            <a:gsLst>
              <a:gs pos="0">
                <a:srgbClr val="99CCFF"/>
              </a:gs>
              <a:gs pos="50000">
                <a:schemeClr val="bg1"/>
              </a:gs>
              <a:gs pos="100000">
                <a:srgbClr val="99CCFF"/>
              </a:gs>
            </a:gsLst>
            <a:lin ang="0" scaled="1"/>
          </a:gradFill>
          <a:ln w="9525">
            <a:solidFill>
              <a:srgbClr val="3399FF"/>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399" name="Oval 94"/>
          <p:cNvSpPr>
            <a:spLocks noChangeArrowheads="1"/>
          </p:cNvSpPr>
          <p:nvPr/>
        </p:nvSpPr>
        <p:spPr bwMode="auto">
          <a:xfrm>
            <a:off x="3257550" y="3490913"/>
            <a:ext cx="381000" cy="230187"/>
          </a:xfrm>
          <a:prstGeom prst="ellipse">
            <a:avLst/>
          </a:prstGeom>
          <a:solidFill>
            <a:schemeClr val="bg1"/>
          </a:solid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6400" name="AutoShape 95"/>
          <p:cNvSpPr>
            <a:spLocks noChangeArrowheads="1"/>
          </p:cNvSpPr>
          <p:nvPr/>
        </p:nvSpPr>
        <p:spPr bwMode="auto">
          <a:xfrm>
            <a:off x="3500438" y="3633788"/>
            <a:ext cx="39687" cy="274637"/>
          </a:xfrm>
          <a:prstGeom prst="can">
            <a:avLst>
              <a:gd name="adj" fmla="val 51164"/>
            </a:avLst>
          </a:prstGeom>
          <a:solidFill>
            <a:srgbClr val="FFFFFF">
              <a:alpha val="59999"/>
            </a:srgbClr>
          </a:solidFill>
          <a:ln w="317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6401" name="Arc 96"/>
          <p:cNvSpPr>
            <a:spLocks/>
          </p:cNvSpPr>
          <p:nvPr/>
        </p:nvSpPr>
        <p:spPr bwMode="auto">
          <a:xfrm flipV="1">
            <a:off x="3292475" y="3509963"/>
            <a:ext cx="317500" cy="190500"/>
          </a:xfrm>
          <a:custGeom>
            <a:avLst/>
            <a:gdLst>
              <a:gd name="T0" fmla="*/ 1034242 w 43200"/>
              <a:gd name="T1" fmla="*/ 837331 h 43200"/>
              <a:gd name="T2" fmla="*/ 1166739 w 43200"/>
              <a:gd name="T3" fmla="*/ 840052 h 43200"/>
              <a:gd name="T4" fmla="*/ 1166739 w 43200"/>
              <a:gd name="T5" fmla="*/ 420026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path>
              <a:path w="43200" h="43200" stroke="0" extrusionOk="0">
                <a:moveTo>
                  <a:pt x="19146" y="43060"/>
                </a:moveTo>
                <a:cubicBezTo>
                  <a:pt x="8237" y="41813"/>
                  <a:pt x="0" y="32580"/>
                  <a:pt x="0" y="21600"/>
                </a:cubicBezTo>
                <a:cubicBezTo>
                  <a:pt x="0" y="9670"/>
                  <a:pt x="9670" y="0"/>
                  <a:pt x="21600" y="0"/>
                </a:cubicBezTo>
                <a:cubicBezTo>
                  <a:pt x="33529" y="0"/>
                  <a:pt x="43200" y="9670"/>
                  <a:pt x="43200" y="21600"/>
                </a:cubicBezTo>
                <a:cubicBezTo>
                  <a:pt x="43200" y="33529"/>
                  <a:pt x="33529" y="43199"/>
                  <a:pt x="21600" y="43200"/>
                </a:cubicBezTo>
                <a:lnTo>
                  <a:pt x="21600" y="21600"/>
                </a:lnTo>
                <a:close/>
              </a:path>
            </a:pathLst>
          </a:custGeom>
          <a:gradFill rotWithShape="1">
            <a:gsLst>
              <a:gs pos="0">
                <a:srgbClr val="762F00"/>
              </a:gs>
              <a:gs pos="50000">
                <a:srgbClr val="FF6600"/>
              </a:gs>
              <a:gs pos="100000">
                <a:srgbClr val="762F00"/>
              </a:gs>
            </a:gsLst>
            <a:lin ang="0" scaled="1"/>
          </a:gra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sp>
        <p:nvSpPr>
          <p:cNvPr id="16402" name="Oval 97"/>
          <p:cNvSpPr>
            <a:spLocks noChangeArrowheads="1"/>
          </p:cNvSpPr>
          <p:nvPr/>
        </p:nvSpPr>
        <p:spPr bwMode="auto">
          <a:xfrm>
            <a:off x="3292475" y="3487738"/>
            <a:ext cx="317500" cy="190500"/>
          </a:xfrm>
          <a:prstGeom prst="ellipse">
            <a:avLst/>
          </a:prstGeom>
          <a:solidFill>
            <a:srgbClr val="FF6600"/>
          </a:soli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sp>
        <p:nvSpPr>
          <p:cNvPr id="16403" name="Oval 98"/>
          <p:cNvSpPr>
            <a:spLocks noChangeArrowheads="1"/>
          </p:cNvSpPr>
          <p:nvPr/>
        </p:nvSpPr>
        <p:spPr bwMode="auto">
          <a:xfrm>
            <a:off x="3359150" y="3557588"/>
            <a:ext cx="60325" cy="36512"/>
          </a:xfrm>
          <a:prstGeom prst="ellipse">
            <a:avLst/>
          </a:prstGeom>
          <a:solidFill>
            <a:srgbClr val="4D4D4D"/>
          </a:solidFill>
          <a:ln w="3175">
            <a:solidFill>
              <a:schemeClr val="tx1"/>
            </a:solidFill>
            <a:round/>
            <a:headEnd/>
            <a:tailEnd/>
          </a:ln>
        </p:spPr>
        <p:txBody>
          <a:bodyPr wrap="none" anchor="ctr"/>
          <a:lstStyle/>
          <a:p>
            <a:endParaRPr lang="vi-VN">
              <a:latin typeface="Times New Roman" pitchFamily="18" charset="0"/>
              <a:cs typeface="Times New Roman" pitchFamily="18" charset="0"/>
            </a:endParaRPr>
          </a:p>
        </p:txBody>
      </p:sp>
      <p:grpSp>
        <p:nvGrpSpPr>
          <p:cNvPr id="16404" name="Group 99"/>
          <p:cNvGrpSpPr>
            <a:grpSpLocks/>
          </p:cNvGrpSpPr>
          <p:nvPr/>
        </p:nvGrpSpPr>
        <p:grpSpPr bwMode="auto">
          <a:xfrm>
            <a:off x="1352550" y="1081088"/>
            <a:ext cx="165100" cy="3338512"/>
            <a:chOff x="5088" y="528"/>
            <a:chExt cx="96" cy="2103"/>
          </a:xfrm>
        </p:grpSpPr>
        <p:sp>
          <p:nvSpPr>
            <p:cNvPr id="102500" name="AutoShape 100"/>
            <p:cNvSpPr>
              <a:spLocks noChangeArrowheads="1"/>
            </p:cNvSpPr>
            <p:nvPr/>
          </p:nvSpPr>
          <p:spPr bwMode="auto">
            <a:xfrm>
              <a:off x="5088" y="528"/>
              <a:ext cx="96" cy="1824"/>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solidFill>
                <a:srgbClr val="4D4D4D"/>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501" name="Freeform 101"/>
            <p:cNvSpPr>
              <a:spLocks/>
            </p:cNvSpPr>
            <p:nvPr/>
          </p:nvSpPr>
          <p:spPr bwMode="auto">
            <a:xfrm>
              <a:off x="5088" y="2304"/>
              <a:ext cx="96" cy="327"/>
            </a:xfrm>
            <a:custGeom>
              <a:avLst/>
              <a:gdLst/>
              <a:ahLst/>
              <a:cxnLst>
                <a:cxn ang="0">
                  <a:pos x="0" y="0"/>
                </a:cxn>
                <a:cxn ang="0">
                  <a:pos x="27" y="198"/>
                </a:cxn>
                <a:cxn ang="0">
                  <a:pos x="36" y="327"/>
                </a:cxn>
                <a:cxn ang="0">
                  <a:pos x="63" y="327"/>
                </a:cxn>
                <a:cxn ang="0">
                  <a:pos x="69" y="198"/>
                </a:cxn>
                <a:cxn ang="0">
                  <a:pos x="96" y="6"/>
                </a:cxn>
              </a:cxnLst>
              <a:rect l="0" t="0" r="r" b="b"/>
              <a:pathLst>
                <a:path w="96" h="327">
                  <a:moveTo>
                    <a:pt x="0" y="0"/>
                  </a:moveTo>
                  <a:lnTo>
                    <a:pt x="27" y="198"/>
                  </a:lnTo>
                  <a:lnTo>
                    <a:pt x="36" y="327"/>
                  </a:lnTo>
                  <a:lnTo>
                    <a:pt x="63" y="327"/>
                  </a:lnTo>
                  <a:lnTo>
                    <a:pt x="69" y="198"/>
                  </a:lnTo>
                  <a:lnTo>
                    <a:pt x="96" y="6"/>
                  </a:lnTo>
                </a:path>
              </a:pathLst>
            </a:custGeom>
            <a:gradFill rotWithShape="1">
              <a:gsLst>
                <a:gs pos="0">
                  <a:schemeClr val="bg1">
                    <a:gamma/>
                    <a:shade val="46275"/>
                    <a:invGamma/>
                  </a:schemeClr>
                </a:gs>
                <a:gs pos="50000">
                  <a:schemeClr val="bg1"/>
                </a:gs>
                <a:gs pos="100000">
                  <a:schemeClr val="bg1">
                    <a:gamma/>
                    <a:shade val="46275"/>
                    <a:invGamma/>
                  </a:schemeClr>
                </a:gs>
              </a:gsLst>
              <a:lin ang="0" scaled="1"/>
            </a:gradFill>
            <a:ln w="3175" cmpd="sng">
              <a:solidFill>
                <a:srgbClr val="4D4D4D"/>
              </a:solidFill>
              <a:round/>
              <a:headEnd/>
              <a:tailEnd/>
            </a:ln>
            <a:effectLst/>
          </p:spPr>
          <p:txBody>
            <a:bodyPr/>
            <a:lstStyle/>
            <a:p>
              <a:pPr>
                <a:defRPr/>
              </a:pPr>
              <a:endParaRPr lang="vi-VN">
                <a:latin typeface="Times New Roman" pitchFamily="18" charset="0"/>
                <a:cs typeface="Times New Roman" pitchFamily="18" charset="0"/>
              </a:endParaRPr>
            </a:p>
          </p:txBody>
        </p:sp>
        <p:sp>
          <p:nvSpPr>
            <p:cNvPr id="16635" name="Line 102"/>
            <p:cNvSpPr>
              <a:spLocks noChangeShapeType="1"/>
            </p:cNvSpPr>
            <p:nvPr/>
          </p:nvSpPr>
          <p:spPr bwMode="auto">
            <a:xfrm>
              <a:off x="5136" y="1752"/>
              <a:ext cx="0" cy="749"/>
            </a:xfrm>
            <a:prstGeom prst="line">
              <a:avLst/>
            </a:prstGeom>
            <a:noFill/>
            <a:ln w="28575">
              <a:solidFill>
                <a:srgbClr val="CC0000"/>
              </a:solidFill>
              <a:round/>
              <a:headEnd/>
              <a:tailEnd/>
            </a:ln>
          </p:spPr>
          <p:txBody>
            <a:bodyPr/>
            <a:lstStyle/>
            <a:p>
              <a:endParaRPr lang="vi-VN">
                <a:latin typeface="Times New Roman" pitchFamily="18" charset="0"/>
                <a:cs typeface="Times New Roman" pitchFamily="18" charset="0"/>
              </a:endParaRPr>
            </a:p>
          </p:txBody>
        </p:sp>
        <p:sp>
          <p:nvSpPr>
            <p:cNvPr id="16636" name="Line 103"/>
            <p:cNvSpPr>
              <a:spLocks noChangeShapeType="1"/>
            </p:cNvSpPr>
            <p:nvPr/>
          </p:nvSpPr>
          <p:spPr bwMode="auto">
            <a:xfrm>
              <a:off x="5136" y="696"/>
              <a:ext cx="0" cy="1056"/>
            </a:xfrm>
            <a:prstGeom prst="line">
              <a:avLst/>
            </a:prstGeom>
            <a:noFill/>
            <a:ln w="28575">
              <a:solidFill>
                <a:srgbClr val="FF9933"/>
              </a:solidFill>
              <a:round/>
              <a:headEnd/>
              <a:tailEnd/>
            </a:ln>
          </p:spPr>
          <p:txBody>
            <a:bodyPr/>
            <a:lstStyle/>
            <a:p>
              <a:endParaRPr lang="vi-VN">
                <a:latin typeface="Times New Roman" pitchFamily="18" charset="0"/>
                <a:cs typeface="Times New Roman" pitchFamily="18" charset="0"/>
              </a:endParaRPr>
            </a:p>
          </p:txBody>
        </p:sp>
        <p:sp>
          <p:nvSpPr>
            <p:cNvPr id="16637" name="Freeform 104"/>
            <p:cNvSpPr>
              <a:spLocks/>
            </p:cNvSpPr>
            <p:nvPr/>
          </p:nvSpPr>
          <p:spPr bwMode="auto">
            <a:xfrm>
              <a:off x="5115" y="2502"/>
              <a:ext cx="42" cy="129"/>
            </a:xfrm>
            <a:custGeom>
              <a:avLst/>
              <a:gdLst>
                <a:gd name="T0" fmla="*/ 0 w 42"/>
                <a:gd name="T1" fmla="*/ 0 h 129"/>
                <a:gd name="T2" fmla="*/ 9 w 42"/>
                <a:gd name="T3" fmla="*/ 129 h 129"/>
                <a:gd name="T4" fmla="*/ 36 w 42"/>
                <a:gd name="T5" fmla="*/ 129 h 129"/>
                <a:gd name="T6" fmla="*/ 42 w 42"/>
                <a:gd name="T7" fmla="*/ 0 h 129"/>
                <a:gd name="T8" fmla="*/ 0 60000 65536"/>
                <a:gd name="T9" fmla="*/ 0 60000 65536"/>
                <a:gd name="T10" fmla="*/ 0 60000 65536"/>
                <a:gd name="T11" fmla="*/ 0 60000 65536"/>
                <a:gd name="T12" fmla="*/ 0 w 42"/>
                <a:gd name="T13" fmla="*/ 0 h 129"/>
                <a:gd name="T14" fmla="*/ 42 w 42"/>
                <a:gd name="T15" fmla="*/ 129 h 129"/>
              </a:gdLst>
              <a:ahLst/>
              <a:cxnLst>
                <a:cxn ang="T8">
                  <a:pos x="T0" y="T1"/>
                </a:cxn>
                <a:cxn ang="T9">
                  <a:pos x="T2" y="T3"/>
                </a:cxn>
                <a:cxn ang="T10">
                  <a:pos x="T4" y="T5"/>
                </a:cxn>
                <a:cxn ang="T11">
                  <a:pos x="T6" y="T7"/>
                </a:cxn>
              </a:cxnLst>
              <a:rect l="T12" t="T13" r="T14" b="T15"/>
              <a:pathLst>
                <a:path w="42" h="129">
                  <a:moveTo>
                    <a:pt x="0" y="0"/>
                  </a:moveTo>
                  <a:lnTo>
                    <a:pt x="9" y="129"/>
                  </a:lnTo>
                  <a:lnTo>
                    <a:pt x="36" y="129"/>
                  </a:lnTo>
                  <a:lnTo>
                    <a:pt x="42" y="0"/>
                  </a:lnTo>
                </a:path>
              </a:pathLst>
            </a:custGeom>
            <a:solidFill>
              <a:srgbClr val="CC0000"/>
            </a:solidFill>
            <a:ln w="3175">
              <a:noFill/>
              <a:round/>
              <a:headEnd/>
              <a:tailEnd/>
            </a:ln>
          </p:spPr>
          <p:txBody>
            <a:bodyPr/>
            <a:lstStyle/>
            <a:p>
              <a:endParaRPr lang="vi-VN">
                <a:latin typeface="Times New Roman" pitchFamily="18" charset="0"/>
                <a:cs typeface="Times New Roman" pitchFamily="18" charset="0"/>
              </a:endParaRPr>
            </a:p>
          </p:txBody>
        </p:sp>
      </p:grpSp>
      <p:sp>
        <p:nvSpPr>
          <p:cNvPr id="16405" name="Oval 105"/>
          <p:cNvSpPr>
            <a:spLocks noChangeArrowheads="1"/>
          </p:cNvSpPr>
          <p:nvPr/>
        </p:nvSpPr>
        <p:spPr bwMode="auto">
          <a:xfrm>
            <a:off x="2925763" y="4010025"/>
            <a:ext cx="1049337" cy="630238"/>
          </a:xfrm>
          <a:prstGeom prst="ellipse">
            <a:avLst/>
          </a:prstGeom>
          <a:solidFill>
            <a:srgbClr val="FFFFFF">
              <a:alpha val="30196"/>
            </a:srgbClr>
          </a:solidFill>
          <a:ln w="3175">
            <a:solidFill>
              <a:srgbClr val="6699FF"/>
            </a:solidFill>
            <a:round/>
            <a:headEnd/>
            <a:tailEnd/>
          </a:ln>
        </p:spPr>
        <p:txBody>
          <a:bodyPr wrap="none" anchor="ctr"/>
          <a:lstStyle/>
          <a:p>
            <a:pPr algn="ctr"/>
            <a:endParaRPr lang="vi-VN">
              <a:latin typeface="Times New Roman" pitchFamily="18" charset="0"/>
              <a:cs typeface="Times New Roman" pitchFamily="18" charset="0"/>
            </a:endParaRPr>
          </a:p>
        </p:txBody>
      </p:sp>
      <p:grpSp>
        <p:nvGrpSpPr>
          <p:cNvPr id="8" name="Group 106"/>
          <p:cNvGrpSpPr>
            <a:grpSpLocks/>
          </p:cNvGrpSpPr>
          <p:nvPr/>
        </p:nvGrpSpPr>
        <p:grpSpPr bwMode="auto">
          <a:xfrm rot="4952512">
            <a:off x="5365750" y="5737225"/>
            <a:ext cx="1190625" cy="955675"/>
            <a:chOff x="3765" y="1482"/>
            <a:chExt cx="750" cy="556"/>
          </a:xfrm>
        </p:grpSpPr>
        <p:sp>
          <p:nvSpPr>
            <p:cNvPr id="16623" name="Freeform 107"/>
            <p:cNvSpPr>
              <a:spLocks/>
            </p:cNvSpPr>
            <p:nvPr/>
          </p:nvSpPr>
          <p:spPr bwMode="auto">
            <a:xfrm rot="-5668726">
              <a:off x="3813" y="1607"/>
              <a:ext cx="200" cy="232"/>
            </a:xfrm>
            <a:custGeom>
              <a:avLst/>
              <a:gdLst>
                <a:gd name="T0" fmla="*/ 101 w 268"/>
                <a:gd name="T1" fmla="*/ 143 h 334"/>
                <a:gd name="T2" fmla="*/ 0 w 268"/>
                <a:gd name="T3" fmla="*/ 0 h 334"/>
                <a:gd name="T4" fmla="*/ 18 w 268"/>
                <a:gd name="T5" fmla="*/ 3 h 334"/>
                <a:gd name="T6" fmla="*/ 36 w 268"/>
                <a:gd name="T7" fmla="*/ 8 h 334"/>
                <a:gd name="T8" fmla="*/ 51 w 268"/>
                <a:gd name="T9" fmla="*/ 18 h 334"/>
                <a:gd name="T10" fmla="*/ 58 w 268"/>
                <a:gd name="T11" fmla="*/ 25 h 334"/>
                <a:gd name="T12" fmla="*/ 87 w 268"/>
                <a:gd name="T13" fmla="*/ 40 h 334"/>
                <a:gd name="T14" fmla="*/ 107 w 268"/>
                <a:gd name="T15" fmla="*/ 54 h 334"/>
                <a:gd name="T16" fmla="*/ 124 w 268"/>
                <a:gd name="T17" fmla="*/ 67 h 334"/>
                <a:gd name="T18" fmla="*/ 140 w 268"/>
                <a:gd name="T19" fmla="*/ 76 h 334"/>
                <a:gd name="T20" fmla="*/ 146 w 268"/>
                <a:gd name="T21" fmla="*/ 94 h 334"/>
                <a:gd name="T22" fmla="*/ 152 w 268"/>
                <a:gd name="T23" fmla="*/ 111 h 334"/>
                <a:gd name="T24" fmla="*/ 161 w 268"/>
                <a:gd name="T25" fmla="*/ 129 h 334"/>
                <a:gd name="T26" fmla="*/ 172 w 268"/>
                <a:gd name="T27" fmla="*/ 153 h 334"/>
                <a:gd name="T28" fmla="*/ 184 w 268"/>
                <a:gd name="T29" fmla="*/ 169 h 334"/>
                <a:gd name="T30" fmla="*/ 191 w 268"/>
                <a:gd name="T31" fmla="*/ 188 h 334"/>
                <a:gd name="T32" fmla="*/ 200 w 268"/>
                <a:gd name="T33" fmla="*/ 232 h 334"/>
                <a:gd name="T34" fmla="*/ 178 w 268"/>
                <a:gd name="T35" fmla="*/ 229 h 334"/>
                <a:gd name="T36" fmla="*/ 152 w 268"/>
                <a:gd name="T37" fmla="*/ 224 h 334"/>
                <a:gd name="T38" fmla="*/ 101 w 268"/>
                <a:gd name="T39" fmla="*/ 143 h 3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68"/>
                <a:gd name="T61" fmla="*/ 0 h 334"/>
                <a:gd name="T62" fmla="*/ 268 w 268"/>
                <a:gd name="T63" fmla="*/ 334 h 3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68" h="334">
                  <a:moveTo>
                    <a:pt x="136" y="206"/>
                  </a:moveTo>
                  <a:lnTo>
                    <a:pt x="0" y="0"/>
                  </a:lnTo>
                  <a:lnTo>
                    <a:pt x="24" y="5"/>
                  </a:lnTo>
                  <a:lnTo>
                    <a:pt x="48" y="11"/>
                  </a:lnTo>
                  <a:lnTo>
                    <a:pt x="68" y="26"/>
                  </a:lnTo>
                  <a:lnTo>
                    <a:pt x="78" y="36"/>
                  </a:lnTo>
                  <a:lnTo>
                    <a:pt x="116" y="58"/>
                  </a:lnTo>
                  <a:lnTo>
                    <a:pt x="144" y="78"/>
                  </a:lnTo>
                  <a:lnTo>
                    <a:pt x="166" y="96"/>
                  </a:lnTo>
                  <a:lnTo>
                    <a:pt x="188" y="110"/>
                  </a:lnTo>
                  <a:lnTo>
                    <a:pt x="196" y="136"/>
                  </a:lnTo>
                  <a:lnTo>
                    <a:pt x="204" y="160"/>
                  </a:lnTo>
                  <a:lnTo>
                    <a:pt x="216" y="186"/>
                  </a:lnTo>
                  <a:lnTo>
                    <a:pt x="230" y="220"/>
                  </a:lnTo>
                  <a:lnTo>
                    <a:pt x="246" y="244"/>
                  </a:lnTo>
                  <a:lnTo>
                    <a:pt x="256" y="270"/>
                  </a:lnTo>
                  <a:lnTo>
                    <a:pt x="268" y="334"/>
                  </a:lnTo>
                  <a:lnTo>
                    <a:pt x="238" y="330"/>
                  </a:lnTo>
                  <a:lnTo>
                    <a:pt x="204" y="322"/>
                  </a:lnTo>
                  <a:lnTo>
                    <a:pt x="136" y="206"/>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624" name="Freeform 108"/>
            <p:cNvSpPr>
              <a:spLocks/>
            </p:cNvSpPr>
            <p:nvPr/>
          </p:nvSpPr>
          <p:spPr bwMode="auto">
            <a:xfrm rot="-5668726">
              <a:off x="3848" y="1471"/>
              <a:ext cx="484" cy="650"/>
            </a:xfrm>
            <a:custGeom>
              <a:avLst/>
              <a:gdLst>
                <a:gd name="T0" fmla="*/ 172 w 651"/>
                <a:gd name="T1" fmla="*/ 354 h 934"/>
                <a:gd name="T2" fmla="*/ 135 w 651"/>
                <a:gd name="T3" fmla="*/ 356 h 934"/>
                <a:gd name="T4" fmla="*/ 82 w 651"/>
                <a:gd name="T5" fmla="*/ 335 h 934"/>
                <a:gd name="T6" fmla="*/ 68 w 651"/>
                <a:gd name="T7" fmla="*/ 306 h 934"/>
                <a:gd name="T8" fmla="*/ 39 w 651"/>
                <a:gd name="T9" fmla="*/ 287 h 934"/>
                <a:gd name="T10" fmla="*/ 7 w 651"/>
                <a:gd name="T11" fmla="*/ 285 h 934"/>
                <a:gd name="T12" fmla="*/ 7 w 651"/>
                <a:gd name="T13" fmla="*/ 306 h 934"/>
                <a:gd name="T14" fmla="*/ 18 w 651"/>
                <a:gd name="T15" fmla="*/ 337 h 934"/>
                <a:gd name="T16" fmla="*/ 33 w 651"/>
                <a:gd name="T17" fmla="*/ 372 h 934"/>
                <a:gd name="T18" fmla="*/ 55 w 651"/>
                <a:gd name="T19" fmla="*/ 404 h 934"/>
                <a:gd name="T20" fmla="*/ 86 w 651"/>
                <a:gd name="T21" fmla="*/ 437 h 934"/>
                <a:gd name="T22" fmla="*/ 135 w 651"/>
                <a:gd name="T23" fmla="*/ 484 h 934"/>
                <a:gd name="T24" fmla="*/ 180 w 651"/>
                <a:gd name="T25" fmla="*/ 526 h 934"/>
                <a:gd name="T26" fmla="*/ 228 w 651"/>
                <a:gd name="T27" fmla="*/ 568 h 934"/>
                <a:gd name="T28" fmla="*/ 253 w 651"/>
                <a:gd name="T29" fmla="*/ 596 h 934"/>
                <a:gd name="T30" fmla="*/ 263 w 651"/>
                <a:gd name="T31" fmla="*/ 621 h 934"/>
                <a:gd name="T32" fmla="*/ 283 w 651"/>
                <a:gd name="T33" fmla="*/ 644 h 934"/>
                <a:gd name="T34" fmla="*/ 300 w 651"/>
                <a:gd name="T35" fmla="*/ 641 h 934"/>
                <a:gd name="T36" fmla="*/ 330 w 651"/>
                <a:gd name="T37" fmla="*/ 619 h 934"/>
                <a:gd name="T38" fmla="*/ 378 w 651"/>
                <a:gd name="T39" fmla="*/ 592 h 934"/>
                <a:gd name="T40" fmla="*/ 426 w 651"/>
                <a:gd name="T41" fmla="*/ 571 h 934"/>
                <a:gd name="T42" fmla="*/ 468 w 651"/>
                <a:gd name="T43" fmla="*/ 568 h 934"/>
                <a:gd name="T44" fmla="*/ 460 w 651"/>
                <a:gd name="T45" fmla="*/ 546 h 934"/>
                <a:gd name="T46" fmla="*/ 439 w 651"/>
                <a:gd name="T47" fmla="*/ 527 h 934"/>
                <a:gd name="T48" fmla="*/ 429 w 651"/>
                <a:gd name="T49" fmla="*/ 512 h 934"/>
                <a:gd name="T50" fmla="*/ 436 w 651"/>
                <a:gd name="T51" fmla="*/ 438 h 934"/>
                <a:gd name="T52" fmla="*/ 429 w 651"/>
                <a:gd name="T53" fmla="*/ 337 h 934"/>
                <a:gd name="T54" fmla="*/ 431 w 651"/>
                <a:gd name="T55" fmla="*/ 298 h 934"/>
                <a:gd name="T56" fmla="*/ 431 w 651"/>
                <a:gd name="T57" fmla="*/ 275 h 934"/>
                <a:gd name="T58" fmla="*/ 431 w 651"/>
                <a:gd name="T59" fmla="*/ 267 h 934"/>
                <a:gd name="T60" fmla="*/ 425 w 651"/>
                <a:gd name="T61" fmla="*/ 234 h 934"/>
                <a:gd name="T62" fmla="*/ 403 w 651"/>
                <a:gd name="T63" fmla="*/ 235 h 934"/>
                <a:gd name="T64" fmla="*/ 367 w 651"/>
                <a:gd name="T65" fmla="*/ 225 h 934"/>
                <a:gd name="T66" fmla="*/ 341 w 651"/>
                <a:gd name="T67" fmla="*/ 185 h 934"/>
                <a:gd name="T68" fmla="*/ 320 w 651"/>
                <a:gd name="T69" fmla="*/ 143 h 934"/>
                <a:gd name="T70" fmla="*/ 288 w 651"/>
                <a:gd name="T71" fmla="*/ 95 h 934"/>
                <a:gd name="T72" fmla="*/ 265 w 651"/>
                <a:gd name="T73" fmla="*/ 74 h 934"/>
                <a:gd name="T74" fmla="*/ 248 w 651"/>
                <a:gd name="T75" fmla="*/ 58 h 934"/>
                <a:gd name="T76" fmla="*/ 230 w 651"/>
                <a:gd name="T77" fmla="*/ 40 h 934"/>
                <a:gd name="T78" fmla="*/ 213 w 651"/>
                <a:gd name="T79" fmla="*/ 28 h 934"/>
                <a:gd name="T80" fmla="*/ 193 w 651"/>
                <a:gd name="T81" fmla="*/ 10 h 934"/>
                <a:gd name="T82" fmla="*/ 172 w 651"/>
                <a:gd name="T83" fmla="*/ 14 h 934"/>
                <a:gd name="T84" fmla="*/ 178 w 651"/>
                <a:gd name="T85" fmla="*/ 60 h 934"/>
                <a:gd name="T86" fmla="*/ 214 w 651"/>
                <a:gd name="T87" fmla="*/ 106 h 934"/>
                <a:gd name="T88" fmla="*/ 238 w 651"/>
                <a:gd name="T89" fmla="*/ 142 h 934"/>
                <a:gd name="T90" fmla="*/ 251 w 651"/>
                <a:gd name="T91" fmla="*/ 192 h 934"/>
                <a:gd name="T92" fmla="*/ 274 w 651"/>
                <a:gd name="T93" fmla="*/ 246 h 934"/>
                <a:gd name="T94" fmla="*/ 257 w 651"/>
                <a:gd name="T95" fmla="*/ 281 h 934"/>
                <a:gd name="T96" fmla="*/ 228 w 651"/>
                <a:gd name="T97" fmla="*/ 322 h 934"/>
                <a:gd name="T98" fmla="*/ 189 w 651"/>
                <a:gd name="T99" fmla="*/ 345 h 9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1"/>
                <a:gd name="T151" fmla="*/ 0 h 934"/>
                <a:gd name="T152" fmla="*/ 651 w 651"/>
                <a:gd name="T153" fmla="*/ 934 h 93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1" h="934">
                  <a:moveTo>
                    <a:pt x="254" y="496"/>
                  </a:moveTo>
                  <a:lnTo>
                    <a:pt x="232" y="508"/>
                  </a:lnTo>
                  <a:lnTo>
                    <a:pt x="212" y="514"/>
                  </a:lnTo>
                  <a:lnTo>
                    <a:pt x="182" y="512"/>
                  </a:lnTo>
                  <a:lnTo>
                    <a:pt x="150" y="504"/>
                  </a:lnTo>
                  <a:lnTo>
                    <a:pt x="110" y="482"/>
                  </a:lnTo>
                  <a:lnTo>
                    <a:pt x="102" y="452"/>
                  </a:lnTo>
                  <a:lnTo>
                    <a:pt x="92" y="440"/>
                  </a:lnTo>
                  <a:lnTo>
                    <a:pt x="74" y="430"/>
                  </a:lnTo>
                  <a:lnTo>
                    <a:pt x="52" y="412"/>
                  </a:lnTo>
                  <a:lnTo>
                    <a:pt x="32" y="406"/>
                  </a:lnTo>
                  <a:lnTo>
                    <a:pt x="10" y="410"/>
                  </a:lnTo>
                  <a:lnTo>
                    <a:pt x="0" y="418"/>
                  </a:lnTo>
                  <a:lnTo>
                    <a:pt x="10" y="440"/>
                  </a:lnTo>
                  <a:lnTo>
                    <a:pt x="18" y="464"/>
                  </a:lnTo>
                  <a:lnTo>
                    <a:pt x="24" y="484"/>
                  </a:lnTo>
                  <a:lnTo>
                    <a:pt x="34" y="504"/>
                  </a:lnTo>
                  <a:lnTo>
                    <a:pt x="44" y="534"/>
                  </a:lnTo>
                  <a:lnTo>
                    <a:pt x="54" y="550"/>
                  </a:lnTo>
                  <a:lnTo>
                    <a:pt x="74" y="580"/>
                  </a:lnTo>
                  <a:lnTo>
                    <a:pt x="102" y="604"/>
                  </a:lnTo>
                  <a:lnTo>
                    <a:pt x="116" y="628"/>
                  </a:lnTo>
                  <a:lnTo>
                    <a:pt x="150" y="666"/>
                  </a:lnTo>
                  <a:lnTo>
                    <a:pt x="182" y="696"/>
                  </a:lnTo>
                  <a:lnTo>
                    <a:pt x="206" y="719"/>
                  </a:lnTo>
                  <a:lnTo>
                    <a:pt x="242" y="756"/>
                  </a:lnTo>
                  <a:lnTo>
                    <a:pt x="286" y="796"/>
                  </a:lnTo>
                  <a:lnTo>
                    <a:pt x="306" y="816"/>
                  </a:lnTo>
                  <a:lnTo>
                    <a:pt x="328" y="829"/>
                  </a:lnTo>
                  <a:lnTo>
                    <a:pt x="340" y="856"/>
                  </a:lnTo>
                  <a:lnTo>
                    <a:pt x="348" y="875"/>
                  </a:lnTo>
                  <a:lnTo>
                    <a:pt x="354" y="893"/>
                  </a:lnTo>
                  <a:lnTo>
                    <a:pt x="365" y="909"/>
                  </a:lnTo>
                  <a:lnTo>
                    <a:pt x="380" y="925"/>
                  </a:lnTo>
                  <a:lnTo>
                    <a:pt x="389" y="934"/>
                  </a:lnTo>
                  <a:lnTo>
                    <a:pt x="403" y="921"/>
                  </a:lnTo>
                  <a:lnTo>
                    <a:pt x="416" y="909"/>
                  </a:lnTo>
                  <a:lnTo>
                    <a:pt x="444" y="889"/>
                  </a:lnTo>
                  <a:lnTo>
                    <a:pt x="483" y="864"/>
                  </a:lnTo>
                  <a:lnTo>
                    <a:pt x="508" y="850"/>
                  </a:lnTo>
                  <a:lnTo>
                    <a:pt x="538" y="833"/>
                  </a:lnTo>
                  <a:lnTo>
                    <a:pt x="573" y="821"/>
                  </a:lnTo>
                  <a:lnTo>
                    <a:pt x="603" y="814"/>
                  </a:lnTo>
                  <a:lnTo>
                    <a:pt x="630" y="816"/>
                  </a:lnTo>
                  <a:lnTo>
                    <a:pt x="651" y="820"/>
                  </a:lnTo>
                  <a:lnTo>
                    <a:pt x="619" y="785"/>
                  </a:lnTo>
                  <a:lnTo>
                    <a:pt x="609" y="772"/>
                  </a:lnTo>
                  <a:lnTo>
                    <a:pt x="590" y="757"/>
                  </a:lnTo>
                  <a:lnTo>
                    <a:pt x="581" y="745"/>
                  </a:lnTo>
                  <a:lnTo>
                    <a:pt x="577" y="735"/>
                  </a:lnTo>
                  <a:lnTo>
                    <a:pt x="580" y="709"/>
                  </a:lnTo>
                  <a:lnTo>
                    <a:pt x="587" y="630"/>
                  </a:lnTo>
                  <a:lnTo>
                    <a:pt x="577" y="541"/>
                  </a:lnTo>
                  <a:lnTo>
                    <a:pt x="577" y="484"/>
                  </a:lnTo>
                  <a:lnTo>
                    <a:pt x="580" y="456"/>
                  </a:lnTo>
                  <a:lnTo>
                    <a:pt x="580" y="428"/>
                  </a:lnTo>
                  <a:lnTo>
                    <a:pt x="582" y="410"/>
                  </a:lnTo>
                  <a:lnTo>
                    <a:pt x="580" y="395"/>
                  </a:lnTo>
                  <a:lnTo>
                    <a:pt x="584" y="382"/>
                  </a:lnTo>
                  <a:lnTo>
                    <a:pt x="580" y="384"/>
                  </a:lnTo>
                  <a:lnTo>
                    <a:pt x="580" y="376"/>
                  </a:lnTo>
                  <a:lnTo>
                    <a:pt x="572" y="336"/>
                  </a:lnTo>
                  <a:lnTo>
                    <a:pt x="556" y="330"/>
                  </a:lnTo>
                  <a:lnTo>
                    <a:pt x="542" y="338"/>
                  </a:lnTo>
                  <a:lnTo>
                    <a:pt x="522" y="312"/>
                  </a:lnTo>
                  <a:lnTo>
                    <a:pt x="494" y="324"/>
                  </a:lnTo>
                  <a:lnTo>
                    <a:pt x="474" y="288"/>
                  </a:lnTo>
                  <a:lnTo>
                    <a:pt x="458" y="266"/>
                  </a:lnTo>
                  <a:lnTo>
                    <a:pt x="444" y="234"/>
                  </a:lnTo>
                  <a:lnTo>
                    <a:pt x="430" y="206"/>
                  </a:lnTo>
                  <a:lnTo>
                    <a:pt x="412" y="170"/>
                  </a:lnTo>
                  <a:lnTo>
                    <a:pt x="388" y="136"/>
                  </a:lnTo>
                  <a:lnTo>
                    <a:pt x="370" y="122"/>
                  </a:lnTo>
                  <a:lnTo>
                    <a:pt x="356" y="106"/>
                  </a:lnTo>
                  <a:lnTo>
                    <a:pt x="344" y="94"/>
                  </a:lnTo>
                  <a:lnTo>
                    <a:pt x="334" y="84"/>
                  </a:lnTo>
                  <a:lnTo>
                    <a:pt x="322" y="72"/>
                  </a:lnTo>
                  <a:lnTo>
                    <a:pt x="310" y="58"/>
                  </a:lnTo>
                  <a:lnTo>
                    <a:pt x="298" y="48"/>
                  </a:lnTo>
                  <a:lnTo>
                    <a:pt x="286" y="40"/>
                  </a:lnTo>
                  <a:lnTo>
                    <a:pt x="274" y="24"/>
                  </a:lnTo>
                  <a:lnTo>
                    <a:pt x="260" y="14"/>
                  </a:lnTo>
                  <a:lnTo>
                    <a:pt x="244" y="0"/>
                  </a:lnTo>
                  <a:lnTo>
                    <a:pt x="232" y="20"/>
                  </a:lnTo>
                  <a:lnTo>
                    <a:pt x="232" y="46"/>
                  </a:lnTo>
                  <a:lnTo>
                    <a:pt x="240" y="86"/>
                  </a:lnTo>
                  <a:lnTo>
                    <a:pt x="268" y="126"/>
                  </a:lnTo>
                  <a:lnTo>
                    <a:pt x="288" y="152"/>
                  </a:lnTo>
                  <a:lnTo>
                    <a:pt x="304" y="180"/>
                  </a:lnTo>
                  <a:lnTo>
                    <a:pt x="320" y="204"/>
                  </a:lnTo>
                  <a:lnTo>
                    <a:pt x="330" y="238"/>
                  </a:lnTo>
                  <a:lnTo>
                    <a:pt x="338" y="276"/>
                  </a:lnTo>
                  <a:lnTo>
                    <a:pt x="362" y="320"/>
                  </a:lnTo>
                  <a:lnTo>
                    <a:pt x="368" y="354"/>
                  </a:lnTo>
                  <a:lnTo>
                    <a:pt x="358" y="378"/>
                  </a:lnTo>
                  <a:lnTo>
                    <a:pt x="346" y="404"/>
                  </a:lnTo>
                  <a:lnTo>
                    <a:pt x="322" y="442"/>
                  </a:lnTo>
                  <a:lnTo>
                    <a:pt x="306" y="462"/>
                  </a:lnTo>
                  <a:lnTo>
                    <a:pt x="283" y="478"/>
                  </a:lnTo>
                  <a:lnTo>
                    <a:pt x="254" y="496"/>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625" name="Freeform 109"/>
            <p:cNvSpPr>
              <a:spLocks/>
            </p:cNvSpPr>
            <p:nvPr/>
          </p:nvSpPr>
          <p:spPr bwMode="auto">
            <a:xfrm rot="-5668726">
              <a:off x="4047" y="1600"/>
              <a:ext cx="5" cy="79"/>
            </a:xfrm>
            <a:custGeom>
              <a:avLst/>
              <a:gdLst>
                <a:gd name="T0" fmla="*/ 2 w 20"/>
                <a:gd name="T1" fmla="*/ 0 h 336"/>
                <a:gd name="T2" fmla="*/ 5 w 20"/>
                <a:gd name="T3" fmla="*/ 12 h 336"/>
                <a:gd name="T4" fmla="*/ 0 w 20"/>
                <a:gd name="T5" fmla="*/ 57 h 336"/>
                <a:gd name="T6" fmla="*/ 0 w 20"/>
                <a:gd name="T7" fmla="*/ 79 h 336"/>
                <a:gd name="T8" fmla="*/ 0 60000 65536"/>
                <a:gd name="T9" fmla="*/ 0 60000 65536"/>
                <a:gd name="T10" fmla="*/ 0 60000 65536"/>
                <a:gd name="T11" fmla="*/ 0 60000 65536"/>
                <a:gd name="T12" fmla="*/ 0 w 20"/>
                <a:gd name="T13" fmla="*/ 0 h 336"/>
                <a:gd name="T14" fmla="*/ 20 w 20"/>
                <a:gd name="T15" fmla="*/ 336 h 336"/>
              </a:gdLst>
              <a:ahLst/>
              <a:cxnLst>
                <a:cxn ang="T8">
                  <a:pos x="T0" y="T1"/>
                </a:cxn>
                <a:cxn ang="T9">
                  <a:pos x="T2" y="T3"/>
                </a:cxn>
                <a:cxn ang="T10">
                  <a:pos x="T4" y="T5"/>
                </a:cxn>
                <a:cxn ang="T11">
                  <a:pos x="T6" y="T7"/>
                </a:cxn>
              </a:cxnLst>
              <a:rect l="T12" t="T13" r="T14" b="T15"/>
              <a:pathLst>
                <a:path w="20" h="336">
                  <a:moveTo>
                    <a:pt x="9" y="0"/>
                  </a:moveTo>
                  <a:lnTo>
                    <a:pt x="20" y="52"/>
                  </a:lnTo>
                  <a:lnTo>
                    <a:pt x="1" y="241"/>
                  </a:lnTo>
                  <a:lnTo>
                    <a:pt x="0" y="336"/>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626" name="Freeform 110"/>
            <p:cNvSpPr>
              <a:spLocks/>
            </p:cNvSpPr>
            <p:nvPr/>
          </p:nvSpPr>
          <p:spPr bwMode="auto">
            <a:xfrm rot="-5668726">
              <a:off x="4081" y="1994"/>
              <a:ext cx="18" cy="39"/>
            </a:xfrm>
            <a:custGeom>
              <a:avLst/>
              <a:gdLst>
                <a:gd name="T0" fmla="*/ 6 w 70"/>
                <a:gd name="T1" fmla="*/ 0 h 169"/>
                <a:gd name="T2" fmla="*/ 14 w 70"/>
                <a:gd name="T3" fmla="*/ 12 h 169"/>
                <a:gd name="T4" fmla="*/ 18 w 70"/>
                <a:gd name="T5" fmla="*/ 19 h 169"/>
                <a:gd name="T6" fmla="*/ 18 w 70"/>
                <a:gd name="T7" fmla="*/ 26 h 169"/>
                <a:gd name="T8" fmla="*/ 15 w 70"/>
                <a:gd name="T9" fmla="*/ 32 h 169"/>
                <a:gd name="T10" fmla="*/ 7 w 70"/>
                <a:gd name="T11" fmla="*/ 36 h 169"/>
                <a:gd name="T12" fmla="*/ 0 w 70"/>
                <a:gd name="T13" fmla="*/ 39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627" name="Freeform 111"/>
            <p:cNvSpPr>
              <a:spLocks/>
            </p:cNvSpPr>
            <p:nvPr/>
          </p:nvSpPr>
          <p:spPr bwMode="auto">
            <a:xfrm rot="-2506963">
              <a:off x="3899" y="1791"/>
              <a:ext cx="11" cy="23"/>
            </a:xfrm>
            <a:custGeom>
              <a:avLst/>
              <a:gdLst>
                <a:gd name="T0" fmla="*/ 0 w 50"/>
                <a:gd name="T1" fmla="*/ 0 h 93"/>
                <a:gd name="T2" fmla="*/ 0 w 50"/>
                <a:gd name="T3" fmla="*/ 8 h 93"/>
                <a:gd name="T4" fmla="*/ 1 w 50"/>
                <a:gd name="T5" fmla="*/ 14 h 93"/>
                <a:gd name="T6" fmla="*/ 6 w 50"/>
                <a:gd name="T7" fmla="*/ 20 h 93"/>
                <a:gd name="T8" fmla="*/ 11 w 50"/>
                <a:gd name="T9" fmla="*/ 23 h 93"/>
                <a:gd name="T10" fmla="*/ 0 60000 65536"/>
                <a:gd name="T11" fmla="*/ 0 60000 65536"/>
                <a:gd name="T12" fmla="*/ 0 60000 65536"/>
                <a:gd name="T13" fmla="*/ 0 60000 65536"/>
                <a:gd name="T14" fmla="*/ 0 60000 65536"/>
                <a:gd name="T15" fmla="*/ 0 w 50"/>
                <a:gd name="T16" fmla="*/ 0 h 93"/>
                <a:gd name="T17" fmla="*/ 50 w 50"/>
                <a:gd name="T18" fmla="*/ 93 h 93"/>
              </a:gdLst>
              <a:ahLst/>
              <a:cxnLst>
                <a:cxn ang="T10">
                  <a:pos x="T0" y="T1"/>
                </a:cxn>
                <a:cxn ang="T11">
                  <a:pos x="T2" y="T3"/>
                </a:cxn>
                <a:cxn ang="T12">
                  <a:pos x="T4" y="T5"/>
                </a:cxn>
                <a:cxn ang="T13">
                  <a:pos x="T6" y="T7"/>
                </a:cxn>
                <a:cxn ang="T14">
                  <a:pos x="T8" y="T9"/>
                </a:cxn>
              </a:cxnLst>
              <a:rect l="T15" t="T16" r="T17" b="T18"/>
              <a:pathLst>
                <a:path w="50" h="93">
                  <a:moveTo>
                    <a:pt x="0" y="0"/>
                  </a:moveTo>
                  <a:lnTo>
                    <a:pt x="0" y="32"/>
                  </a:lnTo>
                  <a:lnTo>
                    <a:pt x="6" y="57"/>
                  </a:lnTo>
                  <a:lnTo>
                    <a:pt x="25" y="82"/>
                  </a:lnTo>
                  <a:lnTo>
                    <a:pt x="50" y="93"/>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nvGrpSpPr>
            <p:cNvPr id="16628" name="Group 112"/>
            <p:cNvGrpSpPr>
              <a:grpSpLocks/>
            </p:cNvGrpSpPr>
            <p:nvPr/>
          </p:nvGrpSpPr>
          <p:grpSpPr bwMode="auto">
            <a:xfrm rot="8522798">
              <a:off x="4299" y="1482"/>
              <a:ext cx="216" cy="258"/>
              <a:chOff x="2457" y="2549"/>
              <a:chExt cx="557" cy="547"/>
            </a:xfrm>
          </p:grpSpPr>
          <p:sp>
            <p:nvSpPr>
              <p:cNvPr id="16631" name="Freeform 113"/>
              <p:cNvSpPr>
                <a:spLocks/>
              </p:cNvSpPr>
              <p:nvPr/>
            </p:nvSpPr>
            <p:spPr bwMode="auto">
              <a:xfrm>
                <a:off x="2457" y="2549"/>
                <a:ext cx="557" cy="547"/>
              </a:xfrm>
              <a:custGeom>
                <a:avLst/>
                <a:gdLst>
                  <a:gd name="T0" fmla="*/ 557 w 1112"/>
                  <a:gd name="T1" fmla="*/ 70 h 1094"/>
                  <a:gd name="T2" fmla="*/ 529 w 1112"/>
                  <a:gd name="T3" fmla="*/ 136 h 1094"/>
                  <a:gd name="T4" fmla="*/ 509 w 1112"/>
                  <a:gd name="T5" fmla="*/ 186 h 1094"/>
                  <a:gd name="T6" fmla="*/ 486 w 1112"/>
                  <a:gd name="T7" fmla="*/ 238 h 1094"/>
                  <a:gd name="T8" fmla="*/ 472 w 1112"/>
                  <a:gd name="T9" fmla="*/ 294 h 1094"/>
                  <a:gd name="T10" fmla="*/ 463 w 1112"/>
                  <a:gd name="T11" fmla="*/ 351 h 1094"/>
                  <a:gd name="T12" fmla="*/ 453 w 1112"/>
                  <a:gd name="T13" fmla="*/ 407 h 1094"/>
                  <a:gd name="T14" fmla="*/ 453 w 1112"/>
                  <a:gd name="T15" fmla="*/ 458 h 1094"/>
                  <a:gd name="T16" fmla="*/ 453 w 1112"/>
                  <a:gd name="T17" fmla="*/ 500 h 1094"/>
                  <a:gd name="T18" fmla="*/ 453 w 1112"/>
                  <a:gd name="T19" fmla="*/ 519 h 1094"/>
                  <a:gd name="T20" fmla="*/ 121 w 1112"/>
                  <a:gd name="T21" fmla="*/ 547 h 1094"/>
                  <a:gd name="T22" fmla="*/ 65 w 1112"/>
                  <a:gd name="T23" fmla="*/ 224 h 1094"/>
                  <a:gd name="T24" fmla="*/ 14 w 1112"/>
                  <a:gd name="T25" fmla="*/ 33 h 1094"/>
                  <a:gd name="T26" fmla="*/ 0 w 1112"/>
                  <a:gd name="T27" fmla="*/ 0 h 1094"/>
                  <a:gd name="T28" fmla="*/ 210 w 1112"/>
                  <a:gd name="T29" fmla="*/ 37 h 1094"/>
                  <a:gd name="T30" fmla="*/ 383 w 1112"/>
                  <a:gd name="T31" fmla="*/ 51 h 1094"/>
                  <a:gd name="T32" fmla="*/ 495 w 1112"/>
                  <a:gd name="T33" fmla="*/ 51 h 1094"/>
                  <a:gd name="T34" fmla="*/ 557 w 1112"/>
                  <a:gd name="T35" fmla="*/ 70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632" name="Oval 114"/>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sp>
          <p:nvSpPr>
            <p:cNvPr id="16629" name="Freeform 115"/>
            <p:cNvSpPr>
              <a:spLocks/>
            </p:cNvSpPr>
            <p:nvPr/>
          </p:nvSpPr>
          <p:spPr bwMode="auto">
            <a:xfrm rot="-5668726">
              <a:off x="3851" y="1632"/>
              <a:ext cx="101" cy="153"/>
            </a:xfrm>
            <a:custGeom>
              <a:avLst/>
              <a:gdLst>
                <a:gd name="T0" fmla="*/ 0 w 136"/>
                <a:gd name="T1" fmla="*/ 0 h 220"/>
                <a:gd name="T2" fmla="*/ 48 w 136"/>
                <a:gd name="T3" fmla="*/ 47 h 220"/>
                <a:gd name="T4" fmla="*/ 71 w 136"/>
                <a:gd name="T5" fmla="*/ 104 h 220"/>
                <a:gd name="T6" fmla="*/ 83 w 136"/>
                <a:gd name="T7" fmla="*/ 125 h 220"/>
                <a:gd name="T8" fmla="*/ 101 w 136"/>
                <a:gd name="T9" fmla="*/ 153 h 220"/>
                <a:gd name="T10" fmla="*/ 0 60000 65536"/>
                <a:gd name="T11" fmla="*/ 0 60000 65536"/>
                <a:gd name="T12" fmla="*/ 0 60000 65536"/>
                <a:gd name="T13" fmla="*/ 0 60000 65536"/>
                <a:gd name="T14" fmla="*/ 0 60000 65536"/>
                <a:gd name="T15" fmla="*/ 0 w 136"/>
                <a:gd name="T16" fmla="*/ 0 h 220"/>
                <a:gd name="T17" fmla="*/ 136 w 136"/>
                <a:gd name="T18" fmla="*/ 220 h 220"/>
              </a:gdLst>
              <a:ahLst/>
              <a:cxnLst>
                <a:cxn ang="T10">
                  <a:pos x="T0" y="T1"/>
                </a:cxn>
                <a:cxn ang="T11">
                  <a:pos x="T2" y="T3"/>
                </a:cxn>
                <a:cxn ang="T12">
                  <a:pos x="T4" y="T5"/>
                </a:cxn>
                <a:cxn ang="T13">
                  <a:pos x="T6" y="T7"/>
                </a:cxn>
                <a:cxn ang="T14">
                  <a:pos x="T8" y="T9"/>
                </a:cxn>
              </a:cxnLst>
              <a:rect l="T15" t="T16" r="T17" b="T18"/>
              <a:pathLst>
                <a:path w="136" h="220">
                  <a:moveTo>
                    <a:pt x="0" y="0"/>
                  </a:moveTo>
                  <a:cubicBezTo>
                    <a:pt x="11" y="11"/>
                    <a:pt x="48" y="43"/>
                    <a:pt x="64" y="68"/>
                  </a:cubicBezTo>
                  <a:cubicBezTo>
                    <a:pt x="80" y="93"/>
                    <a:pt x="88" y="131"/>
                    <a:pt x="96" y="150"/>
                  </a:cubicBezTo>
                  <a:cubicBezTo>
                    <a:pt x="104" y="169"/>
                    <a:pt x="105" y="168"/>
                    <a:pt x="112" y="180"/>
                  </a:cubicBezTo>
                  <a:cubicBezTo>
                    <a:pt x="119" y="192"/>
                    <a:pt x="131" y="212"/>
                    <a:pt x="136" y="220"/>
                  </a:cubicBezTo>
                </a:path>
              </a:pathLst>
            </a:cu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6630" name="Freeform 116"/>
            <p:cNvSpPr>
              <a:spLocks/>
            </p:cNvSpPr>
            <p:nvPr/>
          </p:nvSpPr>
          <p:spPr bwMode="auto">
            <a:xfrm rot="-5668726">
              <a:off x="3770" y="1854"/>
              <a:ext cx="40" cy="24"/>
            </a:xfrm>
            <a:custGeom>
              <a:avLst/>
              <a:gdLst>
                <a:gd name="T0" fmla="*/ 0 w 54"/>
                <a:gd name="T1" fmla="*/ 0 h 34"/>
                <a:gd name="T2" fmla="*/ 22 w 54"/>
                <a:gd name="T3" fmla="*/ 20 h 34"/>
                <a:gd name="T4" fmla="*/ 40 w 54"/>
                <a:gd name="T5" fmla="*/ 20 h 34"/>
                <a:gd name="T6" fmla="*/ 0 60000 65536"/>
                <a:gd name="T7" fmla="*/ 0 60000 65536"/>
                <a:gd name="T8" fmla="*/ 0 60000 65536"/>
                <a:gd name="T9" fmla="*/ 0 w 54"/>
                <a:gd name="T10" fmla="*/ 0 h 34"/>
                <a:gd name="T11" fmla="*/ 54 w 54"/>
                <a:gd name="T12" fmla="*/ 34 h 34"/>
              </a:gdLst>
              <a:ahLst/>
              <a:cxnLst>
                <a:cxn ang="T6">
                  <a:pos x="T0" y="T1"/>
                </a:cxn>
                <a:cxn ang="T7">
                  <a:pos x="T2" y="T3"/>
                </a:cxn>
                <a:cxn ang="T8">
                  <a:pos x="T4" y="T5"/>
                </a:cxn>
              </a:cxnLst>
              <a:rect l="T9" t="T10" r="T11" b="T12"/>
              <a:pathLst>
                <a:path w="54" h="34">
                  <a:moveTo>
                    <a:pt x="0" y="0"/>
                  </a:moveTo>
                  <a:cubicBezTo>
                    <a:pt x="5" y="5"/>
                    <a:pt x="21" y="24"/>
                    <a:pt x="30" y="29"/>
                  </a:cubicBezTo>
                  <a:cubicBezTo>
                    <a:pt x="39" y="34"/>
                    <a:pt x="46" y="33"/>
                    <a:pt x="54" y="29"/>
                  </a:cubicBezTo>
                </a:path>
              </a:pathLst>
            </a:custGeom>
            <a:noFill/>
            <a:ln w="9525">
              <a:solidFill>
                <a:schemeClr val="tx1"/>
              </a:solidFill>
              <a:round/>
              <a:headEnd/>
              <a:tailEnd/>
            </a:ln>
          </p:spPr>
          <p:txBody>
            <a:bodyPr/>
            <a:lstStyle/>
            <a:p>
              <a:endParaRPr lang="vi-VN">
                <a:latin typeface="Times New Roman" pitchFamily="18" charset="0"/>
                <a:cs typeface="Times New Roman" pitchFamily="18" charset="0"/>
              </a:endParaRPr>
            </a:p>
          </p:txBody>
        </p:sp>
      </p:grpSp>
      <p:sp>
        <p:nvSpPr>
          <p:cNvPr id="16407" name="Freeform 117"/>
          <p:cNvSpPr>
            <a:spLocks/>
          </p:cNvSpPr>
          <p:nvPr/>
        </p:nvSpPr>
        <p:spPr bwMode="auto">
          <a:xfrm>
            <a:off x="4829175" y="3708400"/>
            <a:ext cx="495300" cy="981075"/>
          </a:xfrm>
          <a:custGeom>
            <a:avLst/>
            <a:gdLst>
              <a:gd name="T0" fmla="*/ 0 w 288"/>
              <a:gd name="T1" fmla="*/ 981075 h 576"/>
              <a:gd name="T2" fmla="*/ 0 w 288"/>
              <a:gd name="T3" fmla="*/ 183952 h 576"/>
              <a:gd name="T4" fmla="*/ 495300 w 288"/>
              <a:gd name="T5" fmla="*/ 0 h 576"/>
              <a:gd name="T6" fmla="*/ 495300 w 288"/>
              <a:gd name="T7" fmla="*/ 715367 h 576"/>
              <a:gd name="T8" fmla="*/ 0 60000 65536"/>
              <a:gd name="T9" fmla="*/ 0 60000 65536"/>
              <a:gd name="T10" fmla="*/ 0 60000 65536"/>
              <a:gd name="T11" fmla="*/ 0 60000 65536"/>
              <a:gd name="T12" fmla="*/ 0 w 288"/>
              <a:gd name="T13" fmla="*/ 0 h 576"/>
              <a:gd name="T14" fmla="*/ 288 w 288"/>
              <a:gd name="T15" fmla="*/ 576 h 576"/>
            </a:gdLst>
            <a:ahLst/>
            <a:cxnLst>
              <a:cxn ang="T8">
                <a:pos x="T0" y="T1"/>
              </a:cxn>
              <a:cxn ang="T9">
                <a:pos x="T2" y="T3"/>
              </a:cxn>
              <a:cxn ang="T10">
                <a:pos x="T4" y="T5"/>
              </a:cxn>
              <a:cxn ang="T11">
                <a:pos x="T6" y="T7"/>
              </a:cxn>
            </a:cxnLst>
            <a:rect l="T12" t="T13" r="T14" b="T15"/>
            <a:pathLst>
              <a:path w="288" h="576">
                <a:moveTo>
                  <a:pt x="0" y="576"/>
                </a:moveTo>
                <a:lnTo>
                  <a:pt x="0" y="108"/>
                </a:lnTo>
                <a:lnTo>
                  <a:pt x="288" y="0"/>
                </a:lnTo>
                <a:lnTo>
                  <a:pt x="288" y="420"/>
                </a:lnTo>
              </a:path>
            </a:pathLst>
          </a:custGeom>
          <a:noFill/>
          <a:ln w="28575">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6408" name="Oval 118"/>
          <p:cNvSpPr>
            <a:spLocks noChangeArrowheads="1"/>
          </p:cNvSpPr>
          <p:nvPr/>
        </p:nvSpPr>
        <p:spPr bwMode="auto">
          <a:xfrm>
            <a:off x="5164138" y="4467225"/>
            <a:ext cx="60325" cy="36513"/>
          </a:xfrm>
          <a:prstGeom prst="ellipse">
            <a:avLst/>
          </a:prstGeom>
          <a:solidFill>
            <a:schemeClr val="bg2"/>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sp>
        <p:nvSpPr>
          <p:cNvPr id="16409" name="Oval 119"/>
          <p:cNvSpPr>
            <a:spLocks noChangeArrowheads="1"/>
          </p:cNvSpPr>
          <p:nvPr/>
        </p:nvSpPr>
        <p:spPr bwMode="auto">
          <a:xfrm>
            <a:off x="4953000" y="4562475"/>
            <a:ext cx="60325" cy="36513"/>
          </a:xfrm>
          <a:prstGeom prst="ellipse">
            <a:avLst/>
          </a:prstGeom>
          <a:solidFill>
            <a:schemeClr val="bg2"/>
          </a:solidFill>
          <a:ln w="9525">
            <a:solidFill>
              <a:schemeClr val="tx1"/>
            </a:solidFill>
            <a:round/>
            <a:headEnd/>
            <a:tailEnd/>
          </a:ln>
        </p:spPr>
        <p:txBody>
          <a:bodyPr wrap="none" anchor="ctr"/>
          <a:lstStyle/>
          <a:p>
            <a:endParaRPr lang="vi-VN">
              <a:latin typeface="Times New Roman" pitchFamily="18" charset="0"/>
              <a:cs typeface="Times New Roman" pitchFamily="18" charset="0"/>
            </a:endParaRPr>
          </a:p>
        </p:txBody>
      </p:sp>
      <p:pic>
        <p:nvPicPr>
          <p:cNvPr id="102520" name="Picture 120" descr="khoi den"/>
          <p:cNvPicPr>
            <a:picLocks noChangeAspect="1" noChangeArrowheads="1" noCrop="1"/>
          </p:cNvPicPr>
          <p:nvPr/>
        </p:nvPicPr>
        <p:blipFill>
          <a:blip r:embed="rId4">
            <a:lum bright="30000"/>
          </a:blip>
          <a:srcRect/>
          <a:stretch>
            <a:fillRect/>
          </a:stretch>
        </p:blipFill>
        <p:spPr bwMode="auto">
          <a:xfrm rot="3811978">
            <a:off x="4032250" y="2725738"/>
            <a:ext cx="212725" cy="742950"/>
          </a:xfrm>
          <a:prstGeom prst="rect">
            <a:avLst/>
          </a:prstGeom>
          <a:noFill/>
          <a:ln w="9525">
            <a:noFill/>
            <a:miter lim="800000"/>
            <a:headEnd/>
            <a:tailEnd/>
          </a:ln>
        </p:spPr>
      </p:pic>
      <p:grpSp>
        <p:nvGrpSpPr>
          <p:cNvPr id="16411" name="Group 121"/>
          <p:cNvGrpSpPr>
            <a:grpSpLocks/>
          </p:cNvGrpSpPr>
          <p:nvPr/>
        </p:nvGrpSpPr>
        <p:grpSpPr bwMode="auto">
          <a:xfrm>
            <a:off x="3489325" y="3278188"/>
            <a:ext cx="303213" cy="314325"/>
            <a:chOff x="3226" y="2032"/>
            <a:chExt cx="176" cy="198"/>
          </a:xfrm>
        </p:grpSpPr>
        <p:sp>
          <p:nvSpPr>
            <p:cNvPr id="16618" name="AutoShape 122"/>
            <p:cNvSpPr>
              <a:spLocks noChangeArrowheads="1"/>
            </p:cNvSpPr>
            <p:nvPr/>
          </p:nvSpPr>
          <p:spPr bwMode="auto">
            <a:xfrm>
              <a:off x="3228" y="2091"/>
              <a:ext cx="28" cy="139"/>
            </a:xfrm>
            <a:prstGeom prst="can">
              <a:avLst>
                <a:gd name="adj" fmla="val 36704"/>
              </a:avLst>
            </a:prstGeom>
            <a:gradFill rotWithShape="1">
              <a:gsLst>
                <a:gs pos="0">
                  <a:srgbClr val="767676"/>
                </a:gs>
                <a:gs pos="50000">
                  <a:srgbClr val="FFFFFF"/>
                </a:gs>
                <a:gs pos="100000">
                  <a:srgbClr val="767676"/>
                </a:gs>
              </a:gsLst>
              <a:lin ang="0" scaled="1"/>
            </a:gradFill>
            <a:ln w="317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6619" name="AutoShape 123"/>
            <p:cNvSpPr>
              <a:spLocks noChangeArrowheads="1"/>
            </p:cNvSpPr>
            <p:nvPr/>
          </p:nvSpPr>
          <p:spPr bwMode="auto">
            <a:xfrm rot="-7020000">
              <a:off x="3308" y="1965"/>
              <a:ext cx="28" cy="161"/>
            </a:xfrm>
            <a:prstGeom prst="can">
              <a:avLst>
                <a:gd name="adj" fmla="val 42513"/>
              </a:avLst>
            </a:prstGeom>
            <a:gradFill rotWithShape="1">
              <a:gsLst>
                <a:gs pos="0">
                  <a:srgbClr val="767676"/>
                </a:gs>
                <a:gs pos="50000">
                  <a:srgbClr val="FFFFFF"/>
                </a:gs>
                <a:gs pos="100000">
                  <a:srgbClr val="767676"/>
                </a:gs>
              </a:gsLst>
              <a:lin ang="0" scaled="1"/>
            </a:gradFill>
            <a:ln w="3175">
              <a:solidFill>
                <a:schemeClr val="bg2"/>
              </a:solidFill>
              <a:round/>
              <a:headEnd/>
              <a:tailEnd/>
            </a:ln>
          </p:spPr>
          <p:txBody>
            <a:bodyPr wrap="none" anchor="ctr"/>
            <a:lstStyle/>
            <a:p>
              <a:endParaRPr lang="vi-VN">
                <a:latin typeface="Times New Roman" pitchFamily="18" charset="0"/>
                <a:cs typeface="Times New Roman" pitchFamily="18" charset="0"/>
              </a:endParaRPr>
            </a:p>
          </p:txBody>
        </p:sp>
        <p:sp>
          <p:nvSpPr>
            <p:cNvPr id="102524" name="Freeform 124"/>
            <p:cNvSpPr>
              <a:spLocks/>
            </p:cNvSpPr>
            <p:nvPr/>
          </p:nvSpPr>
          <p:spPr bwMode="auto">
            <a:xfrm>
              <a:off x="3226" y="2061"/>
              <a:ext cx="41" cy="41"/>
            </a:xfrm>
            <a:custGeom>
              <a:avLst/>
              <a:gdLst/>
              <a:ahLst/>
              <a:cxnLst>
                <a:cxn ang="0">
                  <a:pos x="4" y="41"/>
                </a:cxn>
                <a:cxn ang="0">
                  <a:pos x="10" y="17"/>
                </a:cxn>
                <a:cxn ang="0">
                  <a:pos x="36" y="2"/>
                </a:cxn>
                <a:cxn ang="0">
                  <a:pos x="41" y="24"/>
                </a:cxn>
                <a:cxn ang="0">
                  <a:pos x="29" y="38"/>
                </a:cxn>
                <a:cxn ang="0">
                  <a:pos x="4" y="41"/>
                </a:cxn>
              </a:cxnLst>
              <a:rect l="0" t="0" r="r" b="b"/>
              <a:pathLst>
                <a:path w="41" h="41">
                  <a:moveTo>
                    <a:pt x="4" y="41"/>
                  </a:moveTo>
                  <a:cubicBezTo>
                    <a:pt x="0" y="37"/>
                    <a:pt x="5" y="23"/>
                    <a:pt x="10" y="17"/>
                  </a:cubicBezTo>
                  <a:cubicBezTo>
                    <a:pt x="15" y="11"/>
                    <a:pt x="30" y="0"/>
                    <a:pt x="36" y="2"/>
                  </a:cubicBezTo>
                  <a:lnTo>
                    <a:pt x="41" y="24"/>
                  </a:lnTo>
                  <a:lnTo>
                    <a:pt x="29" y="38"/>
                  </a:lnTo>
                  <a:lnTo>
                    <a:pt x="4" y="41"/>
                  </a:lnTo>
                  <a:close/>
                </a:path>
              </a:pathLst>
            </a:custGeom>
            <a:gradFill rotWithShape="1">
              <a:gsLst>
                <a:gs pos="0">
                  <a:schemeClr val="bg1">
                    <a:gamma/>
                    <a:shade val="46275"/>
                    <a:invGamma/>
                  </a:schemeClr>
                </a:gs>
                <a:gs pos="100000">
                  <a:schemeClr val="bg1"/>
                </a:gs>
              </a:gsLst>
              <a:lin ang="2700000" scaled="1"/>
            </a:gradFill>
            <a:ln w="3175" cmpd="sng">
              <a:solidFill>
                <a:schemeClr val="bg2"/>
              </a:solidFill>
              <a:round/>
              <a:headEnd/>
              <a:tailEnd/>
            </a:ln>
            <a:effectLst/>
          </p:spPr>
          <p:txBody>
            <a:bodyPr/>
            <a:lstStyle/>
            <a:p>
              <a:pPr>
                <a:defRPr/>
              </a:pPr>
              <a:endParaRPr lang="vi-VN">
                <a:latin typeface="Times New Roman" pitchFamily="18" charset="0"/>
                <a:cs typeface="Times New Roman" pitchFamily="18" charset="0"/>
              </a:endParaRPr>
            </a:p>
          </p:txBody>
        </p:sp>
        <p:sp>
          <p:nvSpPr>
            <p:cNvPr id="16621" name="AutoShape 125"/>
            <p:cNvSpPr>
              <a:spLocks noChangeArrowheads="1"/>
            </p:cNvSpPr>
            <p:nvPr/>
          </p:nvSpPr>
          <p:spPr bwMode="auto">
            <a:xfrm rot="-7020000">
              <a:off x="3246" y="2064"/>
              <a:ext cx="23" cy="23"/>
            </a:xfrm>
            <a:prstGeom prst="roundRect">
              <a:avLst>
                <a:gd name="adj" fmla="val 16667"/>
              </a:avLst>
            </a:prstGeom>
            <a:gradFill rotWithShape="1">
              <a:gsLst>
                <a:gs pos="0">
                  <a:srgbClr val="FFFFFF"/>
                </a:gs>
                <a:gs pos="50000">
                  <a:srgbClr val="767676"/>
                </a:gs>
                <a:gs pos="100000">
                  <a:srgbClr val="FFFFFF"/>
                </a:gs>
              </a:gsLst>
              <a:lin ang="0" scaled="1"/>
            </a:gradFill>
            <a:ln w="3175">
              <a:noFill/>
              <a:round/>
              <a:headEnd/>
              <a:tailEnd/>
            </a:ln>
          </p:spPr>
          <p:txBody>
            <a:bodyPr wrap="none" anchor="ctr"/>
            <a:lstStyle/>
            <a:p>
              <a:endParaRPr lang="vi-VN">
                <a:latin typeface="Times New Roman" pitchFamily="18" charset="0"/>
                <a:cs typeface="Times New Roman" pitchFamily="18" charset="0"/>
              </a:endParaRPr>
            </a:p>
          </p:txBody>
        </p:sp>
        <p:sp>
          <p:nvSpPr>
            <p:cNvPr id="102526" name="AutoShape 126"/>
            <p:cNvSpPr>
              <a:spLocks noChangeArrowheads="1"/>
            </p:cNvSpPr>
            <p:nvPr/>
          </p:nvSpPr>
          <p:spPr bwMode="auto">
            <a:xfrm>
              <a:off x="3230" y="2092"/>
              <a:ext cx="23" cy="23"/>
            </a:xfrm>
            <a:prstGeom prst="roundRect">
              <a:avLst>
                <a:gd name="adj" fmla="val 16667"/>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noFill/>
              <a:round/>
              <a:headEnd/>
              <a:tailEnd/>
            </a:ln>
            <a:effectLst/>
          </p:spPr>
          <p:txBody>
            <a:bodyPr wrap="none" anchor="ctr"/>
            <a:lstStyle/>
            <a:p>
              <a:pPr>
                <a:defRPr/>
              </a:pPr>
              <a:endParaRPr lang="vi-VN">
                <a:latin typeface="Times New Roman" pitchFamily="18" charset="0"/>
                <a:cs typeface="Times New Roman" pitchFamily="18" charset="0"/>
              </a:endParaRPr>
            </a:p>
          </p:txBody>
        </p:sp>
      </p:grpSp>
      <p:grpSp>
        <p:nvGrpSpPr>
          <p:cNvPr id="11" name="Group 127"/>
          <p:cNvGrpSpPr>
            <a:grpSpLocks/>
          </p:cNvGrpSpPr>
          <p:nvPr/>
        </p:nvGrpSpPr>
        <p:grpSpPr bwMode="auto">
          <a:xfrm>
            <a:off x="5164138" y="3114675"/>
            <a:ext cx="60325" cy="1371600"/>
            <a:chOff x="4069" y="1794"/>
            <a:chExt cx="35" cy="864"/>
          </a:xfrm>
        </p:grpSpPr>
        <p:sp>
          <p:nvSpPr>
            <p:cNvPr id="102528" name="AutoShape 128"/>
            <p:cNvSpPr>
              <a:spLocks noChangeArrowheads="1"/>
            </p:cNvSpPr>
            <p:nvPr/>
          </p:nvSpPr>
          <p:spPr bwMode="auto">
            <a:xfrm>
              <a:off x="4069" y="1794"/>
              <a:ext cx="35" cy="749"/>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175">
              <a:solidFill>
                <a:srgbClr val="4D4D4D"/>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02529" name="Freeform 129"/>
            <p:cNvSpPr>
              <a:spLocks/>
            </p:cNvSpPr>
            <p:nvPr/>
          </p:nvSpPr>
          <p:spPr bwMode="auto">
            <a:xfrm>
              <a:off x="4069" y="2524"/>
              <a:ext cx="35" cy="134"/>
            </a:xfrm>
            <a:custGeom>
              <a:avLst/>
              <a:gdLst/>
              <a:ahLst/>
              <a:cxnLst>
                <a:cxn ang="0">
                  <a:pos x="0" y="0"/>
                </a:cxn>
                <a:cxn ang="0">
                  <a:pos x="27" y="198"/>
                </a:cxn>
                <a:cxn ang="0">
                  <a:pos x="36" y="327"/>
                </a:cxn>
                <a:cxn ang="0">
                  <a:pos x="63" y="327"/>
                </a:cxn>
                <a:cxn ang="0">
                  <a:pos x="69" y="198"/>
                </a:cxn>
                <a:cxn ang="0">
                  <a:pos x="96" y="6"/>
                </a:cxn>
              </a:cxnLst>
              <a:rect l="0" t="0" r="r" b="b"/>
              <a:pathLst>
                <a:path w="96" h="327">
                  <a:moveTo>
                    <a:pt x="0" y="0"/>
                  </a:moveTo>
                  <a:lnTo>
                    <a:pt x="27" y="198"/>
                  </a:lnTo>
                  <a:lnTo>
                    <a:pt x="36" y="327"/>
                  </a:lnTo>
                  <a:lnTo>
                    <a:pt x="63" y="327"/>
                  </a:lnTo>
                  <a:lnTo>
                    <a:pt x="69" y="198"/>
                  </a:lnTo>
                  <a:lnTo>
                    <a:pt x="96" y="6"/>
                  </a:lnTo>
                </a:path>
              </a:pathLst>
            </a:custGeom>
            <a:gradFill rotWithShape="1">
              <a:gsLst>
                <a:gs pos="0">
                  <a:schemeClr val="bg1">
                    <a:gamma/>
                    <a:shade val="46275"/>
                    <a:invGamma/>
                  </a:schemeClr>
                </a:gs>
                <a:gs pos="50000">
                  <a:schemeClr val="bg1"/>
                </a:gs>
                <a:gs pos="100000">
                  <a:schemeClr val="bg1">
                    <a:gamma/>
                    <a:shade val="46275"/>
                    <a:invGamma/>
                  </a:schemeClr>
                </a:gs>
              </a:gsLst>
              <a:lin ang="0" scaled="1"/>
            </a:gradFill>
            <a:ln w="3175" cmpd="sng">
              <a:solidFill>
                <a:srgbClr val="4D4D4D"/>
              </a:solidFill>
              <a:round/>
              <a:headEnd/>
              <a:tailEnd/>
            </a:ln>
            <a:effectLst/>
          </p:spPr>
          <p:txBody>
            <a:bodyPr/>
            <a:lstStyle/>
            <a:p>
              <a:pPr>
                <a:defRPr/>
              </a:pPr>
              <a:endParaRPr lang="vi-VN">
                <a:latin typeface="Times New Roman" pitchFamily="18" charset="0"/>
                <a:cs typeface="Times New Roman" pitchFamily="18" charset="0"/>
              </a:endParaRPr>
            </a:p>
          </p:txBody>
        </p:sp>
        <p:sp>
          <p:nvSpPr>
            <p:cNvPr id="16600" name="Line 130"/>
            <p:cNvSpPr>
              <a:spLocks noChangeShapeType="1"/>
            </p:cNvSpPr>
            <p:nvPr/>
          </p:nvSpPr>
          <p:spPr bwMode="auto">
            <a:xfrm>
              <a:off x="4087" y="1863"/>
              <a:ext cx="0" cy="434"/>
            </a:xfrm>
            <a:prstGeom prst="line">
              <a:avLst/>
            </a:prstGeom>
            <a:noFill/>
            <a:ln w="9525">
              <a:solidFill>
                <a:srgbClr val="FF6600"/>
              </a:solidFill>
              <a:round/>
              <a:headEnd/>
              <a:tailEnd/>
            </a:ln>
          </p:spPr>
          <p:txBody>
            <a:bodyPr/>
            <a:lstStyle/>
            <a:p>
              <a:endParaRPr lang="vi-VN">
                <a:latin typeface="Times New Roman" pitchFamily="18" charset="0"/>
                <a:cs typeface="Times New Roman" pitchFamily="18" charset="0"/>
              </a:endParaRPr>
            </a:p>
          </p:txBody>
        </p:sp>
        <p:sp>
          <p:nvSpPr>
            <p:cNvPr id="16601" name="Freeform 131"/>
            <p:cNvSpPr>
              <a:spLocks/>
            </p:cNvSpPr>
            <p:nvPr/>
          </p:nvSpPr>
          <p:spPr bwMode="auto">
            <a:xfrm>
              <a:off x="4079" y="2605"/>
              <a:ext cx="15" cy="53"/>
            </a:xfrm>
            <a:custGeom>
              <a:avLst/>
              <a:gdLst>
                <a:gd name="T0" fmla="*/ 0 w 42"/>
                <a:gd name="T1" fmla="*/ 0 h 129"/>
                <a:gd name="T2" fmla="*/ 3 w 42"/>
                <a:gd name="T3" fmla="*/ 53 h 129"/>
                <a:gd name="T4" fmla="*/ 13 w 42"/>
                <a:gd name="T5" fmla="*/ 53 h 129"/>
                <a:gd name="T6" fmla="*/ 15 w 42"/>
                <a:gd name="T7" fmla="*/ 0 h 129"/>
                <a:gd name="T8" fmla="*/ 0 60000 65536"/>
                <a:gd name="T9" fmla="*/ 0 60000 65536"/>
                <a:gd name="T10" fmla="*/ 0 60000 65536"/>
                <a:gd name="T11" fmla="*/ 0 60000 65536"/>
                <a:gd name="T12" fmla="*/ 0 w 42"/>
                <a:gd name="T13" fmla="*/ 0 h 129"/>
                <a:gd name="T14" fmla="*/ 42 w 42"/>
                <a:gd name="T15" fmla="*/ 129 h 129"/>
              </a:gdLst>
              <a:ahLst/>
              <a:cxnLst>
                <a:cxn ang="T8">
                  <a:pos x="T0" y="T1"/>
                </a:cxn>
                <a:cxn ang="T9">
                  <a:pos x="T2" y="T3"/>
                </a:cxn>
                <a:cxn ang="T10">
                  <a:pos x="T4" y="T5"/>
                </a:cxn>
                <a:cxn ang="T11">
                  <a:pos x="T6" y="T7"/>
                </a:cxn>
              </a:cxnLst>
              <a:rect l="T12" t="T13" r="T14" b="T15"/>
              <a:pathLst>
                <a:path w="42" h="129">
                  <a:moveTo>
                    <a:pt x="0" y="0"/>
                  </a:moveTo>
                  <a:lnTo>
                    <a:pt x="9" y="129"/>
                  </a:lnTo>
                  <a:lnTo>
                    <a:pt x="36" y="129"/>
                  </a:lnTo>
                  <a:lnTo>
                    <a:pt x="42" y="0"/>
                  </a:lnTo>
                </a:path>
              </a:pathLst>
            </a:custGeom>
            <a:solidFill>
              <a:srgbClr val="CC0000"/>
            </a:solidFill>
            <a:ln w="3175">
              <a:noFill/>
              <a:round/>
              <a:headEnd/>
              <a:tailEnd/>
            </a:ln>
          </p:spPr>
          <p:txBody>
            <a:bodyPr/>
            <a:lstStyle/>
            <a:p>
              <a:endParaRPr lang="vi-VN">
                <a:latin typeface="Times New Roman" pitchFamily="18" charset="0"/>
                <a:cs typeface="Times New Roman" pitchFamily="18" charset="0"/>
              </a:endParaRPr>
            </a:p>
          </p:txBody>
        </p:sp>
        <p:grpSp>
          <p:nvGrpSpPr>
            <p:cNvPr id="16602" name="Group 132"/>
            <p:cNvGrpSpPr>
              <a:grpSpLocks/>
            </p:cNvGrpSpPr>
            <p:nvPr/>
          </p:nvGrpSpPr>
          <p:grpSpPr bwMode="auto">
            <a:xfrm>
              <a:off x="4076" y="1904"/>
              <a:ext cx="17" cy="615"/>
              <a:chOff x="5160" y="1084"/>
              <a:chExt cx="48" cy="1497"/>
            </a:xfrm>
          </p:grpSpPr>
          <p:sp>
            <p:nvSpPr>
              <p:cNvPr id="16604" name="Line 133"/>
              <p:cNvSpPr>
                <a:spLocks noChangeShapeType="1"/>
              </p:cNvSpPr>
              <p:nvPr/>
            </p:nvSpPr>
            <p:spPr bwMode="auto">
              <a:xfrm>
                <a:off x="5160" y="1129"/>
                <a:ext cx="48"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05" name="Line 134"/>
              <p:cNvSpPr>
                <a:spLocks noChangeShapeType="1"/>
              </p:cNvSpPr>
              <p:nvPr/>
            </p:nvSpPr>
            <p:spPr bwMode="auto">
              <a:xfrm>
                <a:off x="5160" y="1084"/>
                <a:ext cx="0" cy="1497"/>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06" name="Line 135"/>
              <p:cNvSpPr>
                <a:spLocks noChangeShapeType="1"/>
              </p:cNvSpPr>
              <p:nvPr/>
            </p:nvSpPr>
            <p:spPr bwMode="auto">
              <a:xfrm>
                <a:off x="5160" y="1249"/>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07" name="Line 136"/>
              <p:cNvSpPr>
                <a:spLocks noChangeShapeType="1"/>
              </p:cNvSpPr>
              <p:nvPr/>
            </p:nvSpPr>
            <p:spPr bwMode="auto">
              <a:xfrm>
                <a:off x="5160" y="1369"/>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08" name="Line 137"/>
              <p:cNvSpPr>
                <a:spLocks noChangeShapeType="1"/>
              </p:cNvSpPr>
              <p:nvPr/>
            </p:nvSpPr>
            <p:spPr bwMode="auto">
              <a:xfrm>
                <a:off x="5160" y="1486"/>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09" name="Line 138"/>
              <p:cNvSpPr>
                <a:spLocks noChangeShapeType="1"/>
              </p:cNvSpPr>
              <p:nvPr/>
            </p:nvSpPr>
            <p:spPr bwMode="auto">
              <a:xfrm>
                <a:off x="5160" y="1606"/>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0" name="Line 139"/>
              <p:cNvSpPr>
                <a:spLocks noChangeShapeType="1"/>
              </p:cNvSpPr>
              <p:nvPr/>
            </p:nvSpPr>
            <p:spPr bwMode="auto">
              <a:xfrm>
                <a:off x="5160" y="1723"/>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1" name="Line 140"/>
              <p:cNvSpPr>
                <a:spLocks noChangeShapeType="1"/>
              </p:cNvSpPr>
              <p:nvPr/>
            </p:nvSpPr>
            <p:spPr bwMode="auto">
              <a:xfrm>
                <a:off x="5160" y="1843"/>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2" name="Line 141"/>
              <p:cNvSpPr>
                <a:spLocks noChangeShapeType="1"/>
              </p:cNvSpPr>
              <p:nvPr/>
            </p:nvSpPr>
            <p:spPr bwMode="auto">
              <a:xfrm>
                <a:off x="5160" y="1960"/>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3" name="Line 142"/>
              <p:cNvSpPr>
                <a:spLocks noChangeShapeType="1"/>
              </p:cNvSpPr>
              <p:nvPr/>
            </p:nvSpPr>
            <p:spPr bwMode="auto">
              <a:xfrm>
                <a:off x="5160" y="2080"/>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4" name="Line 143"/>
              <p:cNvSpPr>
                <a:spLocks noChangeShapeType="1"/>
              </p:cNvSpPr>
              <p:nvPr/>
            </p:nvSpPr>
            <p:spPr bwMode="auto">
              <a:xfrm>
                <a:off x="5160" y="2200"/>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5" name="Line 144"/>
              <p:cNvSpPr>
                <a:spLocks noChangeShapeType="1"/>
              </p:cNvSpPr>
              <p:nvPr/>
            </p:nvSpPr>
            <p:spPr bwMode="auto">
              <a:xfrm>
                <a:off x="5160" y="2320"/>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6" name="Line 145"/>
              <p:cNvSpPr>
                <a:spLocks noChangeShapeType="1"/>
              </p:cNvSpPr>
              <p:nvPr/>
            </p:nvSpPr>
            <p:spPr bwMode="auto">
              <a:xfrm>
                <a:off x="5160" y="2437"/>
                <a:ext cx="35"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617" name="Line 146"/>
              <p:cNvSpPr>
                <a:spLocks noChangeShapeType="1"/>
              </p:cNvSpPr>
              <p:nvPr/>
            </p:nvSpPr>
            <p:spPr bwMode="auto">
              <a:xfrm>
                <a:off x="5160" y="2557"/>
                <a:ext cx="46" cy="0"/>
              </a:xfrm>
              <a:prstGeom prst="line">
                <a:avLst/>
              </a:prstGeom>
              <a:noFill/>
              <a:ln w="3175">
                <a:solidFill>
                  <a:srgbClr val="0000FF"/>
                </a:solidFill>
                <a:round/>
                <a:headEnd/>
                <a:tailEnd/>
              </a:ln>
            </p:spPr>
            <p:txBody>
              <a:bodyPr/>
              <a:lstStyle/>
              <a:p>
                <a:endParaRPr lang="vi-VN">
                  <a:latin typeface="Times New Roman" pitchFamily="18" charset="0"/>
                  <a:cs typeface="Times New Roman" pitchFamily="18" charset="0"/>
                </a:endParaRPr>
              </a:p>
            </p:txBody>
          </p:sp>
        </p:grpSp>
        <p:sp>
          <p:nvSpPr>
            <p:cNvPr id="16603" name="Line 147"/>
            <p:cNvSpPr>
              <a:spLocks noChangeShapeType="1"/>
            </p:cNvSpPr>
            <p:nvPr/>
          </p:nvSpPr>
          <p:spPr bwMode="auto">
            <a:xfrm>
              <a:off x="4087" y="2297"/>
              <a:ext cx="0" cy="308"/>
            </a:xfrm>
            <a:prstGeom prst="line">
              <a:avLst/>
            </a:prstGeom>
            <a:noFill/>
            <a:ln w="19050">
              <a:solidFill>
                <a:srgbClr val="CC0000"/>
              </a:solidFill>
              <a:round/>
              <a:headEnd/>
              <a:tailEnd/>
            </a:ln>
          </p:spPr>
          <p:txBody>
            <a:bodyPr/>
            <a:lstStyle/>
            <a:p>
              <a:endParaRPr lang="vi-VN">
                <a:latin typeface="Times New Roman" pitchFamily="18" charset="0"/>
                <a:cs typeface="Times New Roman" pitchFamily="18" charset="0"/>
              </a:endParaRPr>
            </a:p>
          </p:txBody>
        </p:sp>
      </p:grpSp>
      <p:sp>
        <p:nvSpPr>
          <p:cNvPr id="102548" name="Line 148"/>
          <p:cNvSpPr>
            <a:spLocks noChangeShapeType="1"/>
          </p:cNvSpPr>
          <p:nvPr/>
        </p:nvSpPr>
        <p:spPr bwMode="auto">
          <a:xfrm>
            <a:off x="3389313" y="3295650"/>
            <a:ext cx="0" cy="533400"/>
          </a:xfrm>
          <a:prstGeom prst="line">
            <a:avLst/>
          </a:prstGeom>
          <a:noFill/>
          <a:ln w="19050">
            <a:solidFill>
              <a:srgbClr val="CC0000"/>
            </a:solidFill>
            <a:round/>
            <a:headEnd/>
            <a:tailEnd/>
          </a:ln>
        </p:spPr>
        <p:txBody>
          <a:bodyPr/>
          <a:lstStyle/>
          <a:p>
            <a:endParaRPr lang="vi-VN">
              <a:latin typeface="Times New Roman" pitchFamily="18" charset="0"/>
              <a:cs typeface="Times New Roman" pitchFamily="18" charset="0"/>
            </a:endParaRPr>
          </a:p>
        </p:txBody>
      </p:sp>
      <p:sp>
        <p:nvSpPr>
          <p:cNvPr id="102549" name="Line 149"/>
          <p:cNvSpPr>
            <a:spLocks noChangeShapeType="1"/>
          </p:cNvSpPr>
          <p:nvPr/>
        </p:nvSpPr>
        <p:spPr bwMode="auto">
          <a:xfrm>
            <a:off x="1435100" y="1766888"/>
            <a:ext cx="0" cy="1295400"/>
          </a:xfrm>
          <a:prstGeom prst="line">
            <a:avLst/>
          </a:prstGeom>
          <a:noFill/>
          <a:ln w="28575">
            <a:solidFill>
              <a:srgbClr val="CC0000"/>
            </a:solidFill>
            <a:round/>
            <a:headEnd/>
            <a:tailEnd/>
          </a:ln>
        </p:spPr>
        <p:txBody>
          <a:bodyPr/>
          <a:lstStyle/>
          <a:p>
            <a:endParaRPr lang="vi-VN">
              <a:latin typeface="Times New Roman" pitchFamily="18" charset="0"/>
              <a:cs typeface="Times New Roman" pitchFamily="18" charset="0"/>
            </a:endParaRPr>
          </a:p>
        </p:txBody>
      </p:sp>
      <p:sp>
        <p:nvSpPr>
          <p:cNvPr id="102550" name="Line 150"/>
          <p:cNvSpPr>
            <a:spLocks noChangeShapeType="1"/>
          </p:cNvSpPr>
          <p:nvPr/>
        </p:nvSpPr>
        <p:spPr bwMode="auto">
          <a:xfrm>
            <a:off x="1435100" y="1747838"/>
            <a:ext cx="0" cy="1905000"/>
          </a:xfrm>
          <a:prstGeom prst="line">
            <a:avLst/>
          </a:prstGeom>
          <a:noFill/>
          <a:ln w="28575">
            <a:solidFill>
              <a:srgbClr val="FF9933"/>
            </a:solidFill>
            <a:round/>
            <a:headEnd/>
            <a:tailEnd/>
          </a:ln>
        </p:spPr>
        <p:txBody>
          <a:bodyPr/>
          <a:lstStyle/>
          <a:p>
            <a:endParaRPr lang="vi-VN">
              <a:latin typeface="Times New Roman" pitchFamily="18" charset="0"/>
              <a:cs typeface="Times New Roman" pitchFamily="18" charset="0"/>
            </a:endParaRPr>
          </a:p>
        </p:txBody>
      </p:sp>
      <p:grpSp>
        <p:nvGrpSpPr>
          <p:cNvPr id="16416" name="Group 151"/>
          <p:cNvGrpSpPr>
            <a:grpSpLocks/>
          </p:cNvGrpSpPr>
          <p:nvPr/>
        </p:nvGrpSpPr>
        <p:grpSpPr bwMode="auto">
          <a:xfrm>
            <a:off x="1238250" y="1385888"/>
            <a:ext cx="273050" cy="2438400"/>
            <a:chOff x="4800" y="720"/>
            <a:chExt cx="159" cy="1536"/>
          </a:xfrm>
        </p:grpSpPr>
        <p:sp>
          <p:nvSpPr>
            <p:cNvPr id="16494" name="Line 152"/>
            <p:cNvSpPr>
              <a:spLocks noChangeShapeType="1"/>
            </p:cNvSpPr>
            <p:nvPr/>
          </p:nvSpPr>
          <p:spPr bwMode="auto">
            <a:xfrm>
              <a:off x="4872" y="805"/>
              <a:ext cx="0" cy="1451"/>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495" name="Line 153"/>
            <p:cNvSpPr>
              <a:spLocks noChangeShapeType="1"/>
            </p:cNvSpPr>
            <p:nvPr/>
          </p:nvSpPr>
          <p:spPr bwMode="auto">
            <a:xfrm>
              <a:off x="4872" y="2092"/>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496" name="Line 154"/>
            <p:cNvSpPr>
              <a:spLocks noChangeShapeType="1"/>
            </p:cNvSpPr>
            <p:nvPr/>
          </p:nvSpPr>
          <p:spPr bwMode="auto">
            <a:xfrm>
              <a:off x="4872" y="210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497" name="Line 155"/>
            <p:cNvSpPr>
              <a:spLocks noChangeShapeType="1"/>
            </p:cNvSpPr>
            <p:nvPr/>
          </p:nvSpPr>
          <p:spPr bwMode="auto">
            <a:xfrm>
              <a:off x="4872" y="212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498" name="Line 156"/>
            <p:cNvSpPr>
              <a:spLocks noChangeShapeType="1"/>
            </p:cNvSpPr>
            <p:nvPr/>
          </p:nvSpPr>
          <p:spPr bwMode="auto">
            <a:xfrm>
              <a:off x="4872" y="215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499" name="Line 157"/>
            <p:cNvSpPr>
              <a:spLocks noChangeShapeType="1"/>
            </p:cNvSpPr>
            <p:nvPr/>
          </p:nvSpPr>
          <p:spPr bwMode="auto">
            <a:xfrm>
              <a:off x="4872" y="214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00" name="Line 158"/>
            <p:cNvSpPr>
              <a:spLocks noChangeShapeType="1"/>
            </p:cNvSpPr>
            <p:nvPr/>
          </p:nvSpPr>
          <p:spPr bwMode="auto">
            <a:xfrm>
              <a:off x="4872" y="2170"/>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01" name="Line 159"/>
            <p:cNvSpPr>
              <a:spLocks noChangeShapeType="1"/>
            </p:cNvSpPr>
            <p:nvPr/>
          </p:nvSpPr>
          <p:spPr bwMode="auto">
            <a:xfrm>
              <a:off x="4872" y="218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02" name="Line 160"/>
            <p:cNvSpPr>
              <a:spLocks noChangeShapeType="1"/>
            </p:cNvSpPr>
            <p:nvPr/>
          </p:nvSpPr>
          <p:spPr bwMode="auto">
            <a:xfrm>
              <a:off x="4872" y="220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03" name="Line 161"/>
            <p:cNvSpPr>
              <a:spLocks noChangeShapeType="1"/>
            </p:cNvSpPr>
            <p:nvPr/>
          </p:nvSpPr>
          <p:spPr bwMode="auto">
            <a:xfrm>
              <a:off x="4872" y="221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04" name="Line 162"/>
            <p:cNvSpPr>
              <a:spLocks noChangeShapeType="1"/>
            </p:cNvSpPr>
            <p:nvPr/>
          </p:nvSpPr>
          <p:spPr bwMode="auto">
            <a:xfrm>
              <a:off x="4872" y="2230"/>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05" name="Text Box 163"/>
            <p:cNvSpPr txBox="1">
              <a:spLocks noChangeArrowheads="1"/>
            </p:cNvSpPr>
            <p:nvPr/>
          </p:nvSpPr>
          <p:spPr bwMode="auto">
            <a:xfrm>
              <a:off x="4815" y="2177"/>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20</a:t>
              </a:r>
            </a:p>
          </p:txBody>
        </p:sp>
        <p:sp>
          <p:nvSpPr>
            <p:cNvPr id="16506" name="Text Box 164"/>
            <p:cNvSpPr txBox="1">
              <a:spLocks noChangeArrowheads="1"/>
            </p:cNvSpPr>
            <p:nvPr/>
          </p:nvSpPr>
          <p:spPr bwMode="auto">
            <a:xfrm>
              <a:off x="4815" y="2037"/>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40</a:t>
              </a:r>
            </a:p>
          </p:txBody>
        </p:sp>
        <p:sp>
          <p:nvSpPr>
            <p:cNvPr id="16507" name="Text Box 165"/>
            <p:cNvSpPr txBox="1">
              <a:spLocks noChangeArrowheads="1"/>
            </p:cNvSpPr>
            <p:nvPr/>
          </p:nvSpPr>
          <p:spPr bwMode="auto">
            <a:xfrm>
              <a:off x="4815" y="1901"/>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60</a:t>
              </a:r>
            </a:p>
          </p:txBody>
        </p:sp>
        <p:sp>
          <p:nvSpPr>
            <p:cNvPr id="16508" name="Text Box 166"/>
            <p:cNvSpPr txBox="1">
              <a:spLocks noChangeArrowheads="1"/>
            </p:cNvSpPr>
            <p:nvPr/>
          </p:nvSpPr>
          <p:spPr bwMode="auto">
            <a:xfrm>
              <a:off x="4815" y="810"/>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220</a:t>
              </a:r>
            </a:p>
          </p:txBody>
        </p:sp>
        <p:sp>
          <p:nvSpPr>
            <p:cNvPr id="16509" name="Text Box 167"/>
            <p:cNvSpPr txBox="1">
              <a:spLocks noChangeArrowheads="1"/>
            </p:cNvSpPr>
            <p:nvPr/>
          </p:nvSpPr>
          <p:spPr bwMode="auto">
            <a:xfrm>
              <a:off x="4815" y="1767"/>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80</a:t>
              </a:r>
            </a:p>
          </p:txBody>
        </p:sp>
        <p:sp>
          <p:nvSpPr>
            <p:cNvPr id="16510" name="Text Box 168"/>
            <p:cNvSpPr txBox="1">
              <a:spLocks noChangeArrowheads="1"/>
            </p:cNvSpPr>
            <p:nvPr/>
          </p:nvSpPr>
          <p:spPr bwMode="auto">
            <a:xfrm>
              <a:off x="4815" y="1628"/>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100</a:t>
              </a:r>
            </a:p>
          </p:txBody>
        </p:sp>
        <p:sp>
          <p:nvSpPr>
            <p:cNvPr id="16511" name="Text Box 169"/>
            <p:cNvSpPr txBox="1">
              <a:spLocks noChangeArrowheads="1"/>
            </p:cNvSpPr>
            <p:nvPr/>
          </p:nvSpPr>
          <p:spPr bwMode="auto">
            <a:xfrm>
              <a:off x="4815" y="1491"/>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120</a:t>
              </a:r>
            </a:p>
          </p:txBody>
        </p:sp>
        <p:sp>
          <p:nvSpPr>
            <p:cNvPr id="16512" name="Text Box 170"/>
            <p:cNvSpPr txBox="1">
              <a:spLocks noChangeArrowheads="1"/>
            </p:cNvSpPr>
            <p:nvPr/>
          </p:nvSpPr>
          <p:spPr bwMode="auto">
            <a:xfrm>
              <a:off x="4815" y="1356"/>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140</a:t>
              </a:r>
            </a:p>
          </p:txBody>
        </p:sp>
        <p:sp>
          <p:nvSpPr>
            <p:cNvPr id="16513" name="Text Box 171"/>
            <p:cNvSpPr txBox="1">
              <a:spLocks noChangeArrowheads="1"/>
            </p:cNvSpPr>
            <p:nvPr/>
          </p:nvSpPr>
          <p:spPr bwMode="auto">
            <a:xfrm>
              <a:off x="4815" y="1218"/>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160</a:t>
              </a:r>
            </a:p>
          </p:txBody>
        </p:sp>
        <p:sp>
          <p:nvSpPr>
            <p:cNvPr id="16514" name="Text Box 172"/>
            <p:cNvSpPr txBox="1">
              <a:spLocks noChangeArrowheads="1"/>
            </p:cNvSpPr>
            <p:nvPr/>
          </p:nvSpPr>
          <p:spPr bwMode="auto">
            <a:xfrm>
              <a:off x="4815" y="1083"/>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180</a:t>
              </a:r>
            </a:p>
          </p:txBody>
        </p:sp>
        <p:sp>
          <p:nvSpPr>
            <p:cNvPr id="16515" name="Text Box 173"/>
            <p:cNvSpPr txBox="1">
              <a:spLocks noChangeArrowheads="1"/>
            </p:cNvSpPr>
            <p:nvPr/>
          </p:nvSpPr>
          <p:spPr bwMode="auto">
            <a:xfrm>
              <a:off x="4815" y="945"/>
              <a:ext cx="144" cy="58"/>
            </a:xfrm>
            <a:prstGeom prst="rect">
              <a:avLst/>
            </a:prstGeom>
            <a:noFill/>
            <a:ln w="9525">
              <a:noFill/>
              <a:miter lim="800000"/>
              <a:headEnd/>
              <a:tailEnd/>
            </a:ln>
          </p:spPr>
          <p:txBody>
            <a:bodyPr lIns="0" tIns="0" rIns="0" bIns="0">
              <a:spAutoFit/>
            </a:bodyPr>
            <a:lstStyle/>
            <a:p>
              <a:pPr algn="r">
                <a:spcBef>
                  <a:spcPct val="50000"/>
                </a:spcBef>
              </a:pPr>
              <a:r>
                <a:rPr lang="en-US" sz="600">
                  <a:latin typeface="Times New Roman" pitchFamily="18" charset="0"/>
                  <a:cs typeface="Times New Roman" pitchFamily="18" charset="0"/>
                </a:rPr>
                <a:t>200</a:t>
              </a:r>
            </a:p>
          </p:txBody>
        </p:sp>
        <p:sp>
          <p:nvSpPr>
            <p:cNvPr id="16516" name="Text Box 174"/>
            <p:cNvSpPr txBox="1">
              <a:spLocks noChangeArrowheads="1"/>
            </p:cNvSpPr>
            <p:nvPr/>
          </p:nvSpPr>
          <p:spPr bwMode="auto">
            <a:xfrm>
              <a:off x="4800" y="720"/>
              <a:ext cx="144" cy="96"/>
            </a:xfrm>
            <a:prstGeom prst="rect">
              <a:avLst/>
            </a:prstGeom>
            <a:noFill/>
            <a:ln w="9525">
              <a:noFill/>
              <a:miter lim="800000"/>
              <a:headEnd/>
              <a:tailEnd/>
            </a:ln>
          </p:spPr>
          <p:txBody>
            <a:bodyPr lIns="0" tIns="0" rIns="0" bIns="0">
              <a:spAutoFit/>
            </a:bodyPr>
            <a:lstStyle/>
            <a:p>
              <a:pPr algn="r">
                <a:spcBef>
                  <a:spcPct val="50000"/>
                </a:spcBef>
              </a:pPr>
              <a:r>
                <a:rPr lang="en-US" sz="1000" b="1" baseline="30000">
                  <a:solidFill>
                    <a:srgbClr val="CC0000"/>
                  </a:solidFill>
                  <a:latin typeface="Times New Roman" pitchFamily="18" charset="0"/>
                  <a:cs typeface="Times New Roman" pitchFamily="18" charset="0"/>
                </a:rPr>
                <a:t>0 </a:t>
              </a:r>
              <a:r>
                <a:rPr lang="en-US" sz="1000" b="1">
                  <a:solidFill>
                    <a:srgbClr val="CC0000"/>
                  </a:solidFill>
                  <a:latin typeface="Times New Roman" pitchFamily="18" charset="0"/>
                  <a:cs typeface="Times New Roman" pitchFamily="18" charset="0"/>
                </a:rPr>
                <a:t>F</a:t>
              </a:r>
            </a:p>
          </p:txBody>
        </p:sp>
        <p:sp>
          <p:nvSpPr>
            <p:cNvPr id="16517" name="Line 175"/>
            <p:cNvSpPr>
              <a:spLocks noChangeShapeType="1"/>
            </p:cNvSpPr>
            <p:nvPr/>
          </p:nvSpPr>
          <p:spPr bwMode="auto">
            <a:xfrm>
              <a:off x="4875" y="1956"/>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18" name="Line 176"/>
            <p:cNvSpPr>
              <a:spLocks noChangeShapeType="1"/>
            </p:cNvSpPr>
            <p:nvPr/>
          </p:nvSpPr>
          <p:spPr bwMode="auto">
            <a:xfrm>
              <a:off x="4875" y="197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19" name="Line 177"/>
            <p:cNvSpPr>
              <a:spLocks noChangeShapeType="1"/>
            </p:cNvSpPr>
            <p:nvPr/>
          </p:nvSpPr>
          <p:spPr bwMode="auto">
            <a:xfrm>
              <a:off x="4875" y="198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0" name="Line 178"/>
            <p:cNvSpPr>
              <a:spLocks noChangeShapeType="1"/>
            </p:cNvSpPr>
            <p:nvPr/>
          </p:nvSpPr>
          <p:spPr bwMode="auto">
            <a:xfrm>
              <a:off x="4875" y="201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1" name="Line 179"/>
            <p:cNvSpPr>
              <a:spLocks noChangeShapeType="1"/>
            </p:cNvSpPr>
            <p:nvPr/>
          </p:nvSpPr>
          <p:spPr bwMode="auto">
            <a:xfrm>
              <a:off x="4875" y="200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2" name="Line 180"/>
            <p:cNvSpPr>
              <a:spLocks noChangeShapeType="1"/>
            </p:cNvSpPr>
            <p:nvPr/>
          </p:nvSpPr>
          <p:spPr bwMode="auto">
            <a:xfrm>
              <a:off x="4875" y="2034"/>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3" name="Line 181"/>
            <p:cNvSpPr>
              <a:spLocks noChangeShapeType="1"/>
            </p:cNvSpPr>
            <p:nvPr/>
          </p:nvSpPr>
          <p:spPr bwMode="auto">
            <a:xfrm>
              <a:off x="4875" y="204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4" name="Line 182"/>
            <p:cNvSpPr>
              <a:spLocks noChangeShapeType="1"/>
            </p:cNvSpPr>
            <p:nvPr/>
          </p:nvSpPr>
          <p:spPr bwMode="auto">
            <a:xfrm>
              <a:off x="4875" y="206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5" name="Line 183"/>
            <p:cNvSpPr>
              <a:spLocks noChangeShapeType="1"/>
            </p:cNvSpPr>
            <p:nvPr/>
          </p:nvSpPr>
          <p:spPr bwMode="auto">
            <a:xfrm>
              <a:off x="4875" y="207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6" name="Line 184"/>
            <p:cNvSpPr>
              <a:spLocks noChangeShapeType="1"/>
            </p:cNvSpPr>
            <p:nvPr/>
          </p:nvSpPr>
          <p:spPr bwMode="auto">
            <a:xfrm>
              <a:off x="4872" y="1818"/>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7" name="Line 185"/>
            <p:cNvSpPr>
              <a:spLocks noChangeShapeType="1"/>
            </p:cNvSpPr>
            <p:nvPr/>
          </p:nvSpPr>
          <p:spPr bwMode="auto">
            <a:xfrm>
              <a:off x="4872" y="183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8" name="Line 186"/>
            <p:cNvSpPr>
              <a:spLocks noChangeShapeType="1"/>
            </p:cNvSpPr>
            <p:nvPr/>
          </p:nvSpPr>
          <p:spPr bwMode="auto">
            <a:xfrm>
              <a:off x="4872" y="185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29" name="Line 187"/>
            <p:cNvSpPr>
              <a:spLocks noChangeShapeType="1"/>
            </p:cNvSpPr>
            <p:nvPr/>
          </p:nvSpPr>
          <p:spPr bwMode="auto">
            <a:xfrm>
              <a:off x="4872" y="188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0" name="Line 188"/>
            <p:cNvSpPr>
              <a:spLocks noChangeShapeType="1"/>
            </p:cNvSpPr>
            <p:nvPr/>
          </p:nvSpPr>
          <p:spPr bwMode="auto">
            <a:xfrm>
              <a:off x="4872" y="186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1" name="Line 189"/>
            <p:cNvSpPr>
              <a:spLocks noChangeShapeType="1"/>
            </p:cNvSpPr>
            <p:nvPr/>
          </p:nvSpPr>
          <p:spPr bwMode="auto">
            <a:xfrm>
              <a:off x="4872" y="1896"/>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2" name="Line 190"/>
            <p:cNvSpPr>
              <a:spLocks noChangeShapeType="1"/>
            </p:cNvSpPr>
            <p:nvPr/>
          </p:nvSpPr>
          <p:spPr bwMode="auto">
            <a:xfrm>
              <a:off x="4872" y="191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3" name="Line 191"/>
            <p:cNvSpPr>
              <a:spLocks noChangeShapeType="1"/>
            </p:cNvSpPr>
            <p:nvPr/>
          </p:nvSpPr>
          <p:spPr bwMode="auto">
            <a:xfrm>
              <a:off x="4872" y="192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4" name="Line 192"/>
            <p:cNvSpPr>
              <a:spLocks noChangeShapeType="1"/>
            </p:cNvSpPr>
            <p:nvPr/>
          </p:nvSpPr>
          <p:spPr bwMode="auto">
            <a:xfrm>
              <a:off x="4872" y="194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5" name="Line 193"/>
            <p:cNvSpPr>
              <a:spLocks noChangeShapeType="1"/>
            </p:cNvSpPr>
            <p:nvPr/>
          </p:nvSpPr>
          <p:spPr bwMode="auto">
            <a:xfrm>
              <a:off x="4875" y="1682"/>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6" name="Line 194"/>
            <p:cNvSpPr>
              <a:spLocks noChangeShapeType="1"/>
            </p:cNvSpPr>
            <p:nvPr/>
          </p:nvSpPr>
          <p:spPr bwMode="auto">
            <a:xfrm>
              <a:off x="4875" y="169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7" name="Line 195"/>
            <p:cNvSpPr>
              <a:spLocks noChangeShapeType="1"/>
            </p:cNvSpPr>
            <p:nvPr/>
          </p:nvSpPr>
          <p:spPr bwMode="auto">
            <a:xfrm>
              <a:off x="4875" y="171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8" name="Line 196"/>
            <p:cNvSpPr>
              <a:spLocks noChangeShapeType="1"/>
            </p:cNvSpPr>
            <p:nvPr/>
          </p:nvSpPr>
          <p:spPr bwMode="auto">
            <a:xfrm>
              <a:off x="4875" y="174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39" name="Line 197"/>
            <p:cNvSpPr>
              <a:spLocks noChangeShapeType="1"/>
            </p:cNvSpPr>
            <p:nvPr/>
          </p:nvSpPr>
          <p:spPr bwMode="auto">
            <a:xfrm>
              <a:off x="4875" y="173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0" name="Line 198"/>
            <p:cNvSpPr>
              <a:spLocks noChangeShapeType="1"/>
            </p:cNvSpPr>
            <p:nvPr/>
          </p:nvSpPr>
          <p:spPr bwMode="auto">
            <a:xfrm>
              <a:off x="4875" y="1760"/>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1" name="Line 199"/>
            <p:cNvSpPr>
              <a:spLocks noChangeShapeType="1"/>
            </p:cNvSpPr>
            <p:nvPr/>
          </p:nvSpPr>
          <p:spPr bwMode="auto">
            <a:xfrm>
              <a:off x="4875" y="177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2" name="Line 200"/>
            <p:cNvSpPr>
              <a:spLocks noChangeShapeType="1"/>
            </p:cNvSpPr>
            <p:nvPr/>
          </p:nvSpPr>
          <p:spPr bwMode="auto">
            <a:xfrm>
              <a:off x="4875" y="179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3" name="Line 201"/>
            <p:cNvSpPr>
              <a:spLocks noChangeShapeType="1"/>
            </p:cNvSpPr>
            <p:nvPr/>
          </p:nvSpPr>
          <p:spPr bwMode="auto">
            <a:xfrm>
              <a:off x="4875" y="180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4" name="Line 202"/>
            <p:cNvSpPr>
              <a:spLocks noChangeShapeType="1"/>
            </p:cNvSpPr>
            <p:nvPr/>
          </p:nvSpPr>
          <p:spPr bwMode="auto">
            <a:xfrm>
              <a:off x="4875" y="1546"/>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5" name="Line 203"/>
            <p:cNvSpPr>
              <a:spLocks noChangeShapeType="1"/>
            </p:cNvSpPr>
            <p:nvPr/>
          </p:nvSpPr>
          <p:spPr bwMode="auto">
            <a:xfrm>
              <a:off x="4875" y="156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6" name="Line 204"/>
            <p:cNvSpPr>
              <a:spLocks noChangeShapeType="1"/>
            </p:cNvSpPr>
            <p:nvPr/>
          </p:nvSpPr>
          <p:spPr bwMode="auto">
            <a:xfrm>
              <a:off x="4875" y="157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7" name="Line 205"/>
            <p:cNvSpPr>
              <a:spLocks noChangeShapeType="1"/>
            </p:cNvSpPr>
            <p:nvPr/>
          </p:nvSpPr>
          <p:spPr bwMode="auto">
            <a:xfrm>
              <a:off x="4875" y="160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8" name="Line 206"/>
            <p:cNvSpPr>
              <a:spLocks noChangeShapeType="1"/>
            </p:cNvSpPr>
            <p:nvPr/>
          </p:nvSpPr>
          <p:spPr bwMode="auto">
            <a:xfrm>
              <a:off x="4875" y="159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49" name="Line 207"/>
            <p:cNvSpPr>
              <a:spLocks noChangeShapeType="1"/>
            </p:cNvSpPr>
            <p:nvPr/>
          </p:nvSpPr>
          <p:spPr bwMode="auto">
            <a:xfrm>
              <a:off x="4875" y="1624"/>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0" name="Line 208"/>
            <p:cNvSpPr>
              <a:spLocks noChangeShapeType="1"/>
            </p:cNvSpPr>
            <p:nvPr/>
          </p:nvSpPr>
          <p:spPr bwMode="auto">
            <a:xfrm>
              <a:off x="4875" y="163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1" name="Line 209"/>
            <p:cNvSpPr>
              <a:spLocks noChangeShapeType="1"/>
            </p:cNvSpPr>
            <p:nvPr/>
          </p:nvSpPr>
          <p:spPr bwMode="auto">
            <a:xfrm>
              <a:off x="4875" y="165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2" name="Line 210"/>
            <p:cNvSpPr>
              <a:spLocks noChangeShapeType="1"/>
            </p:cNvSpPr>
            <p:nvPr/>
          </p:nvSpPr>
          <p:spPr bwMode="auto">
            <a:xfrm>
              <a:off x="4875" y="166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3" name="Line 211"/>
            <p:cNvSpPr>
              <a:spLocks noChangeShapeType="1"/>
            </p:cNvSpPr>
            <p:nvPr/>
          </p:nvSpPr>
          <p:spPr bwMode="auto">
            <a:xfrm>
              <a:off x="4878" y="1410"/>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4" name="Line 212"/>
            <p:cNvSpPr>
              <a:spLocks noChangeShapeType="1"/>
            </p:cNvSpPr>
            <p:nvPr/>
          </p:nvSpPr>
          <p:spPr bwMode="auto">
            <a:xfrm>
              <a:off x="4878" y="142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5" name="Line 213"/>
            <p:cNvSpPr>
              <a:spLocks noChangeShapeType="1"/>
            </p:cNvSpPr>
            <p:nvPr/>
          </p:nvSpPr>
          <p:spPr bwMode="auto">
            <a:xfrm>
              <a:off x="4878" y="144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6" name="Line 214"/>
            <p:cNvSpPr>
              <a:spLocks noChangeShapeType="1"/>
            </p:cNvSpPr>
            <p:nvPr/>
          </p:nvSpPr>
          <p:spPr bwMode="auto">
            <a:xfrm>
              <a:off x="4878" y="147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7" name="Line 215"/>
            <p:cNvSpPr>
              <a:spLocks noChangeShapeType="1"/>
            </p:cNvSpPr>
            <p:nvPr/>
          </p:nvSpPr>
          <p:spPr bwMode="auto">
            <a:xfrm>
              <a:off x="4878" y="145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8" name="Line 216"/>
            <p:cNvSpPr>
              <a:spLocks noChangeShapeType="1"/>
            </p:cNvSpPr>
            <p:nvPr/>
          </p:nvSpPr>
          <p:spPr bwMode="auto">
            <a:xfrm>
              <a:off x="4878" y="1488"/>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59" name="Line 217"/>
            <p:cNvSpPr>
              <a:spLocks noChangeShapeType="1"/>
            </p:cNvSpPr>
            <p:nvPr/>
          </p:nvSpPr>
          <p:spPr bwMode="auto">
            <a:xfrm>
              <a:off x="4878" y="150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0" name="Line 218"/>
            <p:cNvSpPr>
              <a:spLocks noChangeShapeType="1"/>
            </p:cNvSpPr>
            <p:nvPr/>
          </p:nvSpPr>
          <p:spPr bwMode="auto">
            <a:xfrm>
              <a:off x="4878" y="151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1" name="Line 219"/>
            <p:cNvSpPr>
              <a:spLocks noChangeShapeType="1"/>
            </p:cNvSpPr>
            <p:nvPr/>
          </p:nvSpPr>
          <p:spPr bwMode="auto">
            <a:xfrm>
              <a:off x="4878" y="1533"/>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2" name="Line 220"/>
            <p:cNvSpPr>
              <a:spLocks noChangeShapeType="1"/>
            </p:cNvSpPr>
            <p:nvPr/>
          </p:nvSpPr>
          <p:spPr bwMode="auto">
            <a:xfrm>
              <a:off x="4875" y="1272"/>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3" name="Line 221"/>
            <p:cNvSpPr>
              <a:spLocks noChangeShapeType="1"/>
            </p:cNvSpPr>
            <p:nvPr/>
          </p:nvSpPr>
          <p:spPr bwMode="auto">
            <a:xfrm>
              <a:off x="4875" y="128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4" name="Line 222"/>
            <p:cNvSpPr>
              <a:spLocks noChangeShapeType="1"/>
            </p:cNvSpPr>
            <p:nvPr/>
          </p:nvSpPr>
          <p:spPr bwMode="auto">
            <a:xfrm>
              <a:off x="4875" y="130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5" name="Line 223"/>
            <p:cNvSpPr>
              <a:spLocks noChangeShapeType="1"/>
            </p:cNvSpPr>
            <p:nvPr/>
          </p:nvSpPr>
          <p:spPr bwMode="auto">
            <a:xfrm>
              <a:off x="4875" y="133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6" name="Line 224"/>
            <p:cNvSpPr>
              <a:spLocks noChangeShapeType="1"/>
            </p:cNvSpPr>
            <p:nvPr/>
          </p:nvSpPr>
          <p:spPr bwMode="auto">
            <a:xfrm>
              <a:off x="4875" y="132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7" name="Line 225"/>
            <p:cNvSpPr>
              <a:spLocks noChangeShapeType="1"/>
            </p:cNvSpPr>
            <p:nvPr/>
          </p:nvSpPr>
          <p:spPr bwMode="auto">
            <a:xfrm>
              <a:off x="4875" y="1350"/>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8" name="Line 226"/>
            <p:cNvSpPr>
              <a:spLocks noChangeShapeType="1"/>
            </p:cNvSpPr>
            <p:nvPr/>
          </p:nvSpPr>
          <p:spPr bwMode="auto">
            <a:xfrm>
              <a:off x="4875" y="136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69" name="Line 227"/>
            <p:cNvSpPr>
              <a:spLocks noChangeShapeType="1"/>
            </p:cNvSpPr>
            <p:nvPr/>
          </p:nvSpPr>
          <p:spPr bwMode="auto">
            <a:xfrm>
              <a:off x="4875" y="1380"/>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0" name="Line 228"/>
            <p:cNvSpPr>
              <a:spLocks noChangeShapeType="1"/>
            </p:cNvSpPr>
            <p:nvPr/>
          </p:nvSpPr>
          <p:spPr bwMode="auto">
            <a:xfrm>
              <a:off x="4875" y="139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1" name="Line 229"/>
            <p:cNvSpPr>
              <a:spLocks noChangeShapeType="1"/>
            </p:cNvSpPr>
            <p:nvPr/>
          </p:nvSpPr>
          <p:spPr bwMode="auto">
            <a:xfrm>
              <a:off x="4878" y="1136"/>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2" name="Line 230"/>
            <p:cNvSpPr>
              <a:spLocks noChangeShapeType="1"/>
            </p:cNvSpPr>
            <p:nvPr/>
          </p:nvSpPr>
          <p:spPr bwMode="auto">
            <a:xfrm>
              <a:off x="4878" y="115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3" name="Line 231"/>
            <p:cNvSpPr>
              <a:spLocks noChangeShapeType="1"/>
            </p:cNvSpPr>
            <p:nvPr/>
          </p:nvSpPr>
          <p:spPr bwMode="auto">
            <a:xfrm>
              <a:off x="4878" y="116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4" name="Line 232"/>
            <p:cNvSpPr>
              <a:spLocks noChangeShapeType="1"/>
            </p:cNvSpPr>
            <p:nvPr/>
          </p:nvSpPr>
          <p:spPr bwMode="auto">
            <a:xfrm>
              <a:off x="4878" y="119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5" name="Line 233"/>
            <p:cNvSpPr>
              <a:spLocks noChangeShapeType="1"/>
            </p:cNvSpPr>
            <p:nvPr/>
          </p:nvSpPr>
          <p:spPr bwMode="auto">
            <a:xfrm>
              <a:off x="4878" y="118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6" name="Line 234"/>
            <p:cNvSpPr>
              <a:spLocks noChangeShapeType="1"/>
            </p:cNvSpPr>
            <p:nvPr/>
          </p:nvSpPr>
          <p:spPr bwMode="auto">
            <a:xfrm>
              <a:off x="4878" y="1214"/>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7" name="Line 235"/>
            <p:cNvSpPr>
              <a:spLocks noChangeShapeType="1"/>
            </p:cNvSpPr>
            <p:nvPr/>
          </p:nvSpPr>
          <p:spPr bwMode="auto">
            <a:xfrm>
              <a:off x="4878" y="122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8" name="Line 236"/>
            <p:cNvSpPr>
              <a:spLocks noChangeShapeType="1"/>
            </p:cNvSpPr>
            <p:nvPr/>
          </p:nvSpPr>
          <p:spPr bwMode="auto">
            <a:xfrm>
              <a:off x="4878" y="124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79" name="Line 237"/>
            <p:cNvSpPr>
              <a:spLocks noChangeShapeType="1"/>
            </p:cNvSpPr>
            <p:nvPr/>
          </p:nvSpPr>
          <p:spPr bwMode="auto">
            <a:xfrm>
              <a:off x="4878" y="1259"/>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0" name="Line 238"/>
            <p:cNvSpPr>
              <a:spLocks noChangeShapeType="1"/>
            </p:cNvSpPr>
            <p:nvPr/>
          </p:nvSpPr>
          <p:spPr bwMode="auto">
            <a:xfrm>
              <a:off x="4872" y="999"/>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1" name="Line 239"/>
            <p:cNvSpPr>
              <a:spLocks noChangeShapeType="1"/>
            </p:cNvSpPr>
            <p:nvPr/>
          </p:nvSpPr>
          <p:spPr bwMode="auto">
            <a:xfrm>
              <a:off x="4872" y="1014"/>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2" name="Line 240"/>
            <p:cNvSpPr>
              <a:spLocks noChangeShapeType="1"/>
            </p:cNvSpPr>
            <p:nvPr/>
          </p:nvSpPr>
          <p:spPr bwMode="auto">
            <a:xfrm>
              <a:off x="4872" y="103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3" name="Line 241"/>
            <p:cNvSpPr>
              <a:spLocks noChangeShapeType="1"/>
            </p:cNvSpPr>
            <p:nvPr/>
          </p:nvSpPr>
          <p:spPr bwMode="auto">
            <a:xfrm>
              <a:off x="4872" y="106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4" name="Line 242"/>
            <p:cNvSpPr>
              <a:spLocks noChangeShapeType="1"/>
            </p:cNvSpPr>
            <p:nvPr/>
          </p:nvSpPr>
          <p:spPr bwMode="auto">
            <a:xfrm>
              <a:off x="4872" y="104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5" name="Line 243"/>
            <p:cNvSpPr>
              <a:spLocks noChangeShapeType="1"/>
            </p:cNvSpPr>
            <p:nvPr/>
          </p:nvSpPr>
          <p:spPr bwMode="auto">
            <a:xfrm>
              <a:off x="4872" y="1077"/>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6" name="Line 244"/>
            <p:cNvSpPr>
              <a:spLocks noChangeShapeType="1"/>
            </p:cNvSpPr>
            <p:nvPr/>
          </p:nvSpPr>
          <p:spPr bwMode="auto">
            <a:xfrm>
              <a:off x="4872" y="109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7" name="Line 245"/>
            <p:cNvSpPr>
              <a:spLocks noChangeShapeType="1"/>
            </p:cNvSpPr>
            <p:nvPr/>
          </p:nvSpPr>
          <p:spPr bwMode="auto">
            <a:xfrm>
              <a:off x="4872" y="1107"/>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8" name="Line 246"/>
            <p:cNvSpPr>
              <a:spLocks noChangeShapeType="1"/>
            </p:cNvSpPr>
            <p:nvPr/>
          </p:nvSpPr>
          <p:spPr bwMode="auto">
            <a:xfrm>
              <a:off x="4872" y="1122"/>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89" name="Line 247"/>
            <p:cNvSpPr>
              <a:spLocks noChangeShapeType="1"/>
            </p:cNvSpPr>
            <p:nvPr/>
          </p:nvSpPr>
          <p:spPr bwMode="auto">
            <a:xfrm>
              <a:off x="4875" y="863"/>
              <a:ext cx="46"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0" name="Line 248"/>
            <p:cNvSpPr>
              <a:spLocks noChangeShapeType="1"/>
            </p:cNvSpPr>
            <p:nvPr/>
          </p:nvSpPr>
          <p:spPr bwMode="auto">
            <a:xfrm>
              <a:off x="4875" y="878"/>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1" name="Line 249"/>
            <p:cNvSpPr>
              <a:spLocks noChangeShapeType="1"/>
            </p:cNvSpPr>
            <p:nvPr/>
          </p:nvSpPr>
          <p:spPr bwMode="auto">
            <a:xfrm>
              <a:off x="4875" y="895"/>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2" name="Line 250"/>
            <p:cNvSpPr>
              <a:spLocks noChangeShapeType="1"/>
            </p:cNvSpPr>
            <p:nvPr/>
          </p:nvSpPr>
          <p:spPr bwMode="auto">
            <a:xfrm>
              <a:off x="4875" y="92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3" name="Line 251"/>
            <p:cNvSpPr>
              <a:spLocks noChangeShapeType="1"/>
            </p:cNvSpPr>
            <p:nvPr/>
          </p:nvSpPr>
          <p:spPr bwMode="auto">
            <a:xfrm>
              <a:off x="4875" y="91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4" name="Line 252"/>
            <p:cNvSpPr>
              <a:spLocks noChangeShapeType="1"/>
            </p:cNvSpPr>
            <p:nvPr/>
          </p:nvSpPr>
          <p:spPr bwMode="auto">
            <a:xfrm>
              <a:off x="4875" y="941"/>
              <a:ext cx="35"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5" name="Line 253"/>
            <p:cNvSpPr>
              <a:spLocks noChangeShapeType="1"/>
            </p:cNvSpPr>
            <p:nvPr/>
          </p:nvSpPr>
          <p:spPr bwMode="auto">
            <a:xfrm>
              <a:off x="4875" y="95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6" name="Line 254"/>
            <p:cNvSpPr>
              <a:spLocks noChangeShapeType="1"/>
            </p:cNvSpPr>
            <p:nvPr/>
          </p:nvSpPr>
          <p:spPr bwMode="auto">
            <a:xfrm>
              <a:off x="4875" y="971"/>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sp>
          <p:nvSpPr>
            <p:cNvPr id="16597" name="Line 255"/>
            <p:cNvSpPr>
              <a:spLocks noChangeShapeType="1"/>
            </p:cNvSpPr>
            <p:nvPr/>
          </p:nvSpPr>
          <p:spPr bwMode="auto">
            <a:xfrm>
              <a:off x="4875" y="986"/>
              <a:ext cx="23" cy="0"/>
            </a:xfrm>
            <a:prstGeom prst="line">
              <a:avLst/>
            </a:prstGeom>
            <a:noFill/>
            <a:ln w="9525">
              <a:solidFill>
                <a:srgbClr val="0000FF"/>
              </a:solidFill>
              <a:round/>
              <a:headEnd/>
              <a:tailEnd/>
            </a:ln>
          </p:spPr>
          <p:txBody>
            <a:bodyPr/>
            <a:lstStyle/>
            <a:p>
              <a:endParaRPr lang="vi-VN">
                <a:latin typeface="Times New Roman" pitchFamily="18" charset="0"/>
                <a:cs typeface="Times New Roman" pitchFamily="18" charset="0"/>
              </a:endParaRPr>
            </a:p>
          </p:txBody>
        </p:sp>
      </p:grpSp>
      <p:sp>
        <p:nvSpPr>
          <p:cNvPr id="102656" name="Line 256"/>
          <p:cNvSpPr>
            <a:spLocks noChangeShapeType="1"/>
          </p:cNvSpPr>
          <p:nvPr/>
        </p:nvSpPr>
        <p:spPr bwMode="auto">
          <a:xfrm>
            <a:off x="1560513" y="4476750"/>
            <a:ext cx="0" cy="533400"/>
          </a:xfrm>
          <a:prstGeom prst="line">
            <a:avLst/>
          </a:prstGeom>
          <a:noFill/>
          <a:ln w="19050">
            <a:solidFill>
              <a:srgbClr val="CC0000"/>
            </a:solidFill>
            <a:round/>
            <a:headEnd/>
            <a:tailEnd/>
          </a:ln>
        </p:spPr>
        <p:txBody>
          <a:bodyPr/>
          <a:lstStyle/>
          <a:p>
            <a:endParaRPr lang="vi-VN">
              <a:latin typeface="Times New Roman" pitchFamily="18" charset="0"/>
              <a:cs typeface="Times New Roman" pitchFamily="18" charset="0"/>
            </a:endParaRPr>
          </a:p>
        </p:txBody>
      </p:sp>
      <p:sp>
        <p:nvSpPr>
          <p:cNvPr id="102657" name="Line 257"/>
          <p:cNvSpPr>
            <a:spLocks noChangeShapeType="1"/>
          </p:cNvSpPr>
          <p:nvPr/>
        </p:nvSpPr>
        <p:spPr bwMode="auto">
          <a:xfrm>
            <a:off x="1581150" y="4457700"/>
            <a:ext cx="0" cy="838200"/>
          </a:xfrm>
          <a:prstGeom prst="line">
            <a:avLst/>
          </a:prstGeom>
          <a:noFill/>
          <a:ln w="19050">
            <a:solidFill>
              <a:srgbClr val="66CCFF"/>
            </a:solidFill>
            <a:round/>
            <a:headEnd/>
            <a:tailEnd/>
          </a:ln>
        </p:spPr>
        <p:txBody>
          <a:bodyPr/>
          <a:lstStyle/>
          <a:p>
            <a:endParaRPr lang="vi-VN">
              <a:latin typeface="Times New Roman" pitchFamily="18" charset="0"/>
              <a:cs typeface="Times New Roman" pitchFamily="18" charset="0"/>
            </a:endParaRPr>
          </a:p>
        </p:txBody>
      </p:sp>
      <p:sp>
        <p:nvSpPr>
          <p:cNvPr id="102658" name="Line 258"/>
          <p:cNvSpPr>
            <a:spLocks noChangeShapeType="1"/>
          </p:cNvSpPr>
          <p:nvPr/>
        </p:nvSpPr>
        <p:spPr bwMode="auto">
          <a:xfrm>
            <a:off x="1544638" y="4462463"/>
            <a:ext cx="0" cy="838200"/>
          </a:xfrm>
          <a:prstGeom prst="line">
            <a:avLst/>
          </a:prstGeom>
          <a:noFill/>
          <a:ln w="19050">
            <a:solidFill>
              <a:srgbClr val="FF9933"/>
            </a:solidFill>
            <a:round/>
            <a:headEnd/>
            <a:tailEnd/>
          </a:ln>
        </p:spPr>
        <p:txBody>
          <a:bodyPr/>
          <a:lstStyle/>
          <a:p>
            <a:endParaRPr lang="vi-VN">
              <a:latin typeface="Times New Roman" pitchFamily="18" charset="0"/>
              <a:cs typeface="Times New Roman" pitchFamily="18" charset="0"/>
            </a:endParaRPr>
          </a:p>
        </p:txBody>
      </p:sp>
      <p:sp>
        <p:nvSpPr>
          <p:cNvPr id="102659" name="Oval 259"/>
          <p:cNvSpPr>
            <a:spLocks noChangeArrowheads="1"/>
          </p:cNvSpPr>
          <p:nvPr/>
        </p:nvSpPr>
        <p:spPr bwMode="auto">
          <a:xfrm>
            <a:off x="3695700" y="4402138"/>
            <a:ext cx="50800"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0" name="Oval 260"/>
          <p:cNvSpPr>
            <a:spLocks noChangeArrowheads="1"/>
          </p:cNvSpPr>
          <p:nvPr/>
        </p:nvSpPr>
        <p:spPr bwMode="auto">
          <a:xfrm>
            <a:off x="3562350" y="4583113"/>
            <a:ext cx="49213"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1" name="Oval 261"/>
          <p:cNvSpPr>
            <a:spLocks noChangeArrowheads="1"/>
          </p:cNvSpPr>
          <p:nvPr/>
        </p:nvSpPr>
        <p:spPr bwMode="auto">
          <a:xfrm>
            <a:off x="3251200" y="4467225"/>
            <a:ext cx="49213"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2" name="Oval 262"/>
          <p:cNvSpPr>
            <a:spLocks noChangeArrowheads="1"/>
          </p:cNvSpPr>
          <p:nvPr/>
        </p:nvSpPr>
        <p:spPr bwMode="auto">
          <a:xfrm>
            <a:off x="3108325" y="4619625"/>
            <a:ext cx="49213"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3" name="Oval 263"/>
          <p:cNvSpPr>
            <a:spLocks noChangeArrowheads="1"/>
          </p:cNvSpPr>
          <p:nvPr/>
        </p:nvSpPr>
        <p:spPr bwMode="auto">
          <a:xfrm>
            <a:off x="3810000" y="4591050"/>
            <a:ext cx="49213"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4" name="Oval 264"/>
          <p:cNvSpPr>
            <a:spLocks noChangeArrowheads="1"/>
          </p:cNvSpPr>
          <p:nvPr/>
        </p:nvSpPr>
        <p:spPr bwMode="auto">
          <a:xfrm>
            <a:off x="3500438" y="4735513"/>
            <a:ext cx="49212"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5" name="Oval 265"/>
          <p:cNvSpPr>
            <a:spLocks noChangeArrowheads="1"/>
          </p:cNvSpPr>
          <p:nvPr/>
        </p:nvSpPr>
        <p:spPr bwMode="auto">
          <a:xfrm>
            <a:off x="3074988" y="4400550"/>
            <a:ext cx="49212"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6" name="Oval 266"/>
          <p:cNvSpPr>
            <a:spLocks noChangeArrowheads="1"/>
          </p:cNvSpPr>
          <p:nvPr/>
        </p:nvSpPr>
        <p:spPr bwMode="auto">
          <a:xfrm>
            <a:off x="3322638" y="4705350"/>
            <a:ext cx="49212" cy="46038"/>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sp>
        <p:nvSpPr>
          <p:cNvPr id="102667" name="Oval 267"/>
          <p:cNvSpPr>
            <a:spLocks noChangeArrowheads="1"/>
          </p:cNvSpPr>
          <p:nvPr/>
        </p:nvSpPr>
        <p:spPr bwMode="auto">
          <a:xfrm>
            <a:off x="3686175" y="4621213"/>
            <a:ext cx="49213" cy="46037"/>
          </a:xfrm>
          <a:prstGeom prst="ellipse">
            <a:avLst/>
          </a:prstGeom>
          <a:solidFill>
            <a:schemeClr val="bg1"/>
          </a:solidFill>
          <a:ln w="9525">
            <a:solidFill>
              <a:srgbClr val="66CCFF"/>
            </a:solidFill>
            <a:round/>
            <a:headEnd/>
            <a:tailEnd/>
          </a:ln>
        </p:spPr>
        <p:txBody>
          <a:bodyPr wrap="none" anchor="ctr"/>
          <a:lstStyle/>
          <a:p>
            <a:endParaRPr lang="vi-VN">
              <a:latin typeface="Times New Roman" pitchFamily="18" charset="0"/>
              <a:cs typeface="Times New Roman" pitchFamily="18" charset="0"/>
            </a:endParaRPr>
          </a:p>
        </p:txBody>
      </p:sp>
      <p:pic>
        <p:nvPicPr>
          <p:cNvPr id="102668" name="Picture 268" descr="mat nuoc"/>
          <p:cNvPicPr>
            <a:picLocks noChangeAspect="1" noChangeArrowheads="1" noCrop="1"/>
          </p:cNvPicPr>
          <p:nvPr/>
        </p:nvPicPr>
        <p:blipFill>
          <a:blip r:embed="rId5"/>
          <a:srcRect/>
          <a:stretch>
            <a:fillRect/>
          </a:stretch>
        </p:blipFill>
        <p:spPr bwMode="auto">
          <a:xfrm>
            <a:off x="3405188" y="4324350"/>
            <a:ext cx="93662" cy="128588"/>
          </a:xfrm>
          <a:prstGeom prst="rect">
            <a:avLst/>
          </a:prstGeom>
          <a:noFill/>
          <a:ln w="9525">
            <a:noFill/>
            <a:miter lim="800000"/>
            <a:headEnd/>
            <a:tailEnd/>
          </a:ln>
        </p:spPr>
      </p:pic>
      <p:pic>
        <p:nvPicPr>
          <p:cNvPr id="102669" name="Picture 269" descr="mat nuoc2"/>
          <p:cNvPicPr>
            <a:picLocks noChangeAspect="1" noChangeArrowheads="1" noCrop="1"/>
          </p:cNvPicPr>
          <p:nvPr/>
        </p:nvPicPr>
        <p:blipFill>
          <a:blip r:embed="rId6"/>
          <a:srcRect/>
          <a:stretch>
            <a:fillRect/>
          </a:stretch>
        </p:blipFill>
        <p:spPr bwMode="auto">
          <a:xfrm>
            <a:off x="3322638" y="4333875"/>
            <a:ext cx="87312" cy="128588"/>
          </a:xfrm>
          <a:prstGeom prst="rect">
            <a:avLst/>
          </a:prstGeom>
          <a:noFill/>
          <a:ln w="9525">
            <a:noFill/>
            <a:miter lim="800000"/>
            <a:headEnd/>
            <a:tailEnd/>
          </a:ln>
        </p:spPr>
      </p:pic>
      <p:pic>
        <p:nvPicPr>
          <p:cNvPr id="102670" name="Picture 270" descr="mat nuoc"/>
          <p:cNvPicPr>
            <a:picLocks noChangeAspect="1" noChangeArrowheads="1" noCrop="1"/>
          </p:cNvPicPr>
          <p:nvPr/>
        </p:nvPicPr>
        <p:blipFill>
          <a:blip r:embed="rId5"/>
          <a:srcRect/>
          <a:stretch>
            <a:fillRect/>
          </a:stretch>
        </p:blipFill>
        <p:spPr bwMode="auto">
          <a:xfrm>
            <a:off x="3735388" y="4171950"/>
            <a:ext cx="93662" cy="128588"/>
          </a:xfrm>
          <a:prstGeom prst="rect">
            <a:avLst/>
          </a:prstGeom>
          <a:noFill/>
          <a:ln w="9525">
            <a:noFill/>
            <a:miter lim="800000"/>
            <a:headEnd/>
            <a:tailEnd/>
          </a:ln>
        </p:spPr>
      </p:pic>
      <p:pic>
        <p:nvPicPr>
          <p:cNvPr id="102671" name="Picture 271" descr="mat nuoc2"/>
          <p:cNvPicPr>
            <a:picLocks noChangeAspect="1" noChangeArrowheads="1" noCrop="1"/>
          </p:cNvPicPr>
          <p:nvPr/>
        </p:nvPicPr>
        <p:blipFill>
          <a:blip r:embed="rId6"/>
          <a:srcRect/>
          <a:stretch>
            <a:fillRect/>
          </a:stretch>
        </p:blipFill>
        <p:spPr bwMode="auto">
          <a:xfrm>
            <a:off x="3673475" y="4167188"/>
            <a:ext cx="87313" cy="128587"/>
          </a:xfrm>
          <a:prstGeom prst="rect">
            <a:avLst/>
          </a:prstGeom>
          <a:noFill/>
          <a:ln w="9525">
            <a:noFill/>
            <a:miter lim="800000"/>
            <a:headEnd/>
            <a:tailEnd/>
          </a:ln>
        </p:spPr>
      </p:pic>
      <p:pic>
        <p:nvPicPr>
          <p:cNvPr id="102672" name="Picture 272" descr="mat nuoc"/>
          <p:cNvPicPr>
            <a:picLocks noChangeAspect="1" noChangeArrowheads="1" noCrop="1"/>
          </p:cNvPicPr>
          <p:nvPr/>
        </p:nvPicPr>
        <p:blipFill>
          <a:blip r:embed="rId5"/>
          <a:srcRect/>
          <a:stretch>
            <a:fillRect/>
          </a:stretch>
        </p:blipFill>
        <p:spPr bwMode="auto">
          <a:xfrm>
            <a:off x="3086100" y="4176713"/>
            <a:ext cx="92075" cy="128587"/>
          </a:xfrm>
          <a:prstGeom prst="rect">
            <a:avLst/>
          </a:prstGeom>
          <a:noFill/>
          <a:ln w="9525">
            <a:noFill/>
            <a:miter lim="800000"/>
            <a:headEnd/>
            <a:tailEnd/>
          </a:ln>
        </p:spPr>
      </p:pic>
      <p:pic>
        <p:nvPicPr>
          <p:cNvPr id="102673" name="Picture 273" descr="mat nuoc2"/>
          <p:cNvPicPr>
            <a:picLocks noChangeAspect="1" noChangeArrowheads="1" noCrop="1"/>
          </p:cNvPicPr>
          <p:nvPr/>
        </p:nvPicPr>
        <p:blipFill>
          <a:blip r:embed="rId6"/>
          <a:srcRect/>
          <a:stretch>
            <a:fillRect/>
          </a:stretch>
        </p:blipFill>
        <p:spPr bwMode="auto">
          <a:xfrm>
            <a:off x="3162300" y="4171950"/>
            <a:ext cx="88900" cy="128588"/>
          </a:xfrm>
          <a:prstGeom prst="rect">
            <a:avLst/>
          </a:prstGeom>
          <a:noFill/>
          <a:ln w="9525">
            <a:noFill/>
            <a:miter lim="800000"/>
            <a:headEnd/>
            <a:tailEnd/>
          </a:ln>
        </p:spPr>
      </p:pic>
      <p:pic>
        <p:nvPicPr>
          <p:cNvPr id="102674" name="Picture 274" descr="mat nuoc"/>
          <p:cNvPicPr>
            <a:picLocks noChangeAspect="1" noChangeArrowheads="1" noCrop="1"/>
          </p:cNvPicPr>
          <p:nvPr/>
        </p:nvPicPr>
        <p:blipFill>
          <a:blip r:embed="rId5"/>
          <a:srcRect/>
          <a:stretch>
            <a:fillRect/>
          </a:stretch>
        </p:blipFill>
        <p:spPr bwMode="auto">
          <a:xfrm>
            <a:off x="3487738" y="4476750"/>
            <a:ext cx="93662" cy="128588"/>
          </a:xfrm>
          <a:prstGeom prst="rect">
            <a:avLst/>
          </a:prstGeom>
          <a:noFill/>
          <a:ln w="9525">
            <a:noFill/>
            <a:miter lim="800000"/>
            <a:headEnd/>
            <a:tailEnd/>
          </a:ln>
        </p:spPr>
      </p:pic>
      <p:pic>
        <p:nvPicPr>
          <p:cNvPr id="102675" name="Picture 275" descr="mat nuoc2"/>
          <p:cNvPicPr>
            <a:picLocks noChangeAspect="1" noChangeArrowheads="1" noCrop="1"/>
          </p:cNvPicPr>
          <p:nvPr/>
        </p:nvPicPr>
        <p:blipFill>
          <a:blip r:embed="rId6"/>
          <a:srcRect/>
          <a:stretch>
            <a:fillRect/>
          </a:stretch>
        </p:blipFill>
        <p:spPr bwMode="auto">
          <a:xfrm>
            <a:off x="3416300" y="4476750"/>
            <a:ext cx="87313" cy="128588"/>
          </a:xfrm>
          <a:prstGeom prst="rect">
            <a:avLst/>
          </a:prstGeom>
          <a:noFill/>
          <a:ln w="9525">
            <a:noFill/>
            <a:miter lim="800000"/>
            <a:headEnd/>
            <a:tailEnd/>
          </a:ln>
        </p:spPr>
      </p:pic>
      <p:pic>
        <p:nvPicPr>
          <p:cNvPr id="102676" name="Picture 276" descr="mat nuoc"/>
          <p:cNvPicPr>
            <a:picLocks noChangeAspect="1" noChangeArrowheads="1" noCrop="1"/>
          </p:cNvPicPr>
          <p:nvPr/>
        </p:nvPicPr>
        <p:blipFill>
          <a:blip r:embed="rId5"/>
          <a:srcRect/>
          <a:stretch>
            <a:fillRect/>
          </a:stretch>
        </p:blipFill>
        <p:spPr bwMode="auto">
          <a:xfrm>
            <a:off x="3127375" y="4400550"/>
            <a:ext cx="82550" cy="128588"/>
          </a:xfrm>
          <a:prstGeom prst="rect">
            <a:avLst/>
          </a:prstGeom>
          <a:noFill/>
          <a:ln w="9525">
            <a:noFill/>
            <a:miter lim="800000"/>
            <a:headEnd/>
            <a:tailEnd/>
          </a:ln>
        </p:spPr>
      </p:pic>
      <p:pic>
        <p:nvPicPr>
          <p:cNvPr id="102677" name="Picture 277" descr="mat nuoc2"/>
          <p:cNvPicPr>
            <a:picLocks noChangeAspect="1" noChangeArrowheads="1" noCrop="1"/>
          </p:cNvPicPr>
          <p:nvPr/>
        </p:nvPicPr>
        <p:blipFill>
          <a:blip r:embed="rId6"/>
          <a:srcRect/>
          <a:stretch>
            <a:fillRect/>
          </a:stretch>
        </p:blipFill>
        <p:spPr bwMode="auto">
          <a:xfrm>
            <a:off x="3203575" y="4400550"/>
            <a:ext cx="80963" cy="128588"/>
          </a:xfrm>
          <a:prstGeom prst="rect">
            <a:avLst/>
          </a:prstGeom>
          <a:noFill/>
          <a:ln w="9525">
            <a:noFill/>
            <a:miter lim="800000"/>
            <a:headEnd/>
            <a:tailEnd/>
          </a:ln>
        </p:spPr>
      </p:pic>
      <p:pic>
        <p:nvPicPr>
          <p:cNvPr id="102678" name="Picture 278" descr="mat nuoc"/>
          <p:cNvPicPr>
            <a:picLocks noChangeAspect="1" noChangeArrowheads="1" noCrop="1"/>
          </p:cNvPicPr>
          <p:nvPr/>
        </p:nvPicPr>
        <p:blipFill>
          <a:blip r:embed="rId5"/>
          <a:srcRect/>
          <a:stretch>
            <a:fillRect/>
          </a:stretch>
        </p:blipFill>
        <p:spPr bwMode="auto">
          <a:xfrm>
            <a:off x="3467100" y="4090988"/>
            <a:ext cx="82550" cy="128587"/>
          </a:xfrm>
          <a:prstGeom prst="rect">
            <a:avLst/>
          </a:prstGeom>
          <a:noFill/>
          <a:ln w="9525">
            <a:noFill/>
            <a:miter lim="800000"/>
            <a:headEnd/>
            <a:tailEnd/>
          </a:ln>
        </p:spPr>
      </p:pic>
      <p:pic>
        <p:nvPicPr>
          <p:cNvPr id="102679" name="Picture 279" descr="mat nuoc2"/>
          <p:cNvPicPr>
            <a:picLocks noChangeAspect="1" noChangeArrowheads="1" noCrop="1"/>
          </p:cNvPicPr>
          <p:nvPr/>
        </p:nvPicPr>
        <p:blipFill>
          <a:blip r:embed="rId6"/>
          <a:srcRect/>
          <a:stretch>
            <a:fillRect/>
          </a:stretch>
        </p:blipFill>
        <p:spPr bwMode="auto">
          <a:xfrm>
            <a:off x="3544888" y="4090988"/>
            <a:ext cx="80962" cy="128587"/>
          </a:xfrm>
          <a:prstGeom prst="rect">
            <a:avLst/>
          </a:prstGeom>
          <a:noFill/>
          <a:ln w="9525">
            <a:noFill/>
            <a:miter lim="800000"/>
            <a:headEnd/>
            <a:tailEnd/>
          </a:ln>
        </p:spPr>
      </p:pic>
      <p:pic>
        <p:nvPicPr>
          <p:cNvPr id="102680" name="Picture 280" descr="mat nuoc"/>
          <p:cNvPicPr>
            <a:picLocks noChangeAspect="1" noChangeArrowheads="1" noCrop="1"/>
          </p:cNvPicPr>
          <p:nvPr/>
        </p:nvPicPr>
        <p:blipFill>
          <a:blip r:embed="rId5"/>
          <a:srcRect/>
          <a:stretch>
            <a:fillRect/>
          </a:stretch>
        </p:blipFill>
        <p:spPr bwMode="auto">
          <a:xfrm>
            <a:off x="3570288" y="4324350"/>
            <a:ext cx="82550" cy="128588"/>
          </a:xfrm>
          <a:prstGeom prst="rect">
            <a:avLst/>
          </a:prstGeom>
          <a:noFill/>
          <a:ln w="9525">
            <a:noFill/>
            <a:miter lim="800000"/>
            <a:headEnd/>
            <a:tailEnd/>
          </a:ln>
        </p:spPr>
      </p:pic>
      <p:pic>
        <p:nvPicPr>
          <p:cNvPr id="102681" name="Picture 281" descr="mat nuoc2"/>
          <p:cNvPicPr>
            <a:picLocks noChangeAspect="1" noChangeArrowheads="1" noCrop="1"/>
          </p:cNvPicPr>
          <p:nvPr/>
        </p:nvPicPr>
        <p:blipFill>
          <a:blip r:embed="rId6"/>
          <a:srcRect/>
          <a:stretch>
            <a:fillRect/>
          </a:stretch>
        </p:blipFill>
        <p:spPr bwMode="auto">
          <a:xfrm>
            <a:off x="3648075" y="4324350"/>
            <a:ext cx="80963" cy="128588"/>
          </a:xfrm>
          <a:prstGeom prst="rect">
            <a:avLst/>
          </a:prstGeom>
          <a:noFill/>
          <a:ln w="9525">
            <a:noFill/>
            <a:miter lim="800000"/>
            <a:headEnd/>
            <a:tailEnd/>
          </a:ln>
        </p:spPr>
      </p:pic>
      <p:grpSp>
        <p:nvGrpSpPr>
          <p:cNvPr id="16443" name="Group 282"/>
          <p:cNvGrpSpPr>
            <a:grpSpLocks/>
          </p:cNvGrpSpPr>
          <p:nvPr/>
        </p:nvGrpSpPr>
        <p:grpSpPr bwMode="auto">
          <a:xfrm>
            <a:off x="3260725" y="3571875"/>
            <a:ext cx="382588" cy="190500"/>
            <a:chOff x="3084" y="2022"/>
            <a:chExt cx="222" cy="120"/>
          </a:xfrm>
        </p:grpSpPr>
        <p:grpSp>
          <p:nvGrpSpPr>
            <p:cNvPr id="16488" name="Group 283"/>
            <p:cNvGrpSpPr>
              <a:grpSpLocks/>
            </p:cNvGrpSpPr>
            <p:nvPr/>
          </p:nvGrpSpPr>
          <p:grpSpPr bwMode="auto">
            <a:xfrm>
              <a:off x="3084" y="2025"/>
              <a:ext cx="222" cy="117"/>
              <a:chOff x="3084" y="2217"/>
              <a:chExt cx="222" cy="117"/>
            </a:xfrm>
          </p:grpSpPr>
          <p:sp>
            <p:nvSpPr>
              <p:cNvPr id="102684" name="Arc 284"/>
              <p:cNvSpPr>
                <a:spLocks/>
              </p:cNvSpPr>
              <p:nvPr/>
            </p:nvSpPr>
            <p:spPr bwMode="auto">
              <a:xfrm flipV="1">
                <a:off x="3084" y="2259"/>
                <a:ext cx="222" cy="75"/>
              </a:xfrm>
              <a:custGeom>
                <a:avLst/>
                <a:gdLst>
                  <a:gd name="G0" fmla="+- 21599 0 0"/>
                  <a:gd name="G1" fmla="+- 21600 0 0"/>
                  <a:gd name="G2" fmla="+- 21600 0 0"/>
                  <a:gd name="T0" fmla="*/ 0 w 43199"/>
                  <a:gd name="T1" fmla="*/ 21383 h 22344"/>
                  <a:gd name="T2" fmla="*/ 43186 w 43199"/>
                  <a:gd name="T3" fmla="*/ 22344 h 22344"/>
                  <a:gd name="T4" fmla="*/ 21599 w 43199"/>
                  <a:gd name="T5" fmla="*/ 21600 h 22344"/>
                </a:gdLst>
                <a:ahLst/>
                <a:cxnLst>
                  <a:cxn ang="0">
                    <a:pos x="T0" y="T1"/>
                  </a:cxn>
                  <a:cxn ang="0">
                    <a:pos x="T2" y="T3"/>
                  </a:cxn>
                  <a:cxn ang="0">
                    <a:pos x="T4" y="T5"/>
                  </a:cxn>
                </a:cxnLst>
                <a:rect l="0" t="0" r="r" b="b"/>
                <a:pathLst>
                  <a:path w="43199" h="22344" fill="none" extrusionOk="0">
                    <a:moveTo>
                      <a:pt x="0" y="21383"/>
                    </a:moveTo>
                    <a:cubicBezTo>
                      <a:pt x="119" y="9538"/>
                      <a:pt x="9754" y="-1"/>
                      <a:pt x="21599" y="0"/>
                    </a:cubicBezTo>
                    <a:cubicBezTo>
                      <a:pt x="33528" y="0"/>
                      <a:pt x="43199" y="9670"/>
                      <a:pt x="43199" y="21600"/>
                    </a:cubicBezTo>
                    <a:cubicBezTo>
                      <a:pt x="43199" y="21848"/>
                      <a:pt x="43194" y="22096"/>
                      <a:pt x="43186" y="22344"/>
                    </a:cubicBezTo>
                  </a:path>
                  <a:path w="43199" h="22344" stroke="0" extrusionOk="0">
                    <a:moveTo>
                      <a:pt x="0" y="21383"/>
                    </a:moveTo>
                    <a:cubicBezTo>
                      <a:pt x="119" y="9538"/>
                      <a:pt x="9754" y="-1"/>
                      <a:pt x="21599" y="0"/>
                    </a:cubicBezTo>
                    <a:cubicBezTo>
                      <a:pt x="33528" y="0"/>
                      <a:pt x="43199" y="9670"/>
                      <a:pt x="43199" y="21600"/>
                    </a:cubicBezTo>
                    <a:cubicBezTo>
                      <a:pt x="43199" y="21848"/>
                      <a:pt x="43194" y="22096"/>
                      <a:pt x="43186" y="22344"/>
                    </a:cubicBezTo>
                    <a:lnTo>
                      <a:pt x="21599" y="21600"/>
                    </a:lnTo>
                    <a:close/>
                  </a:path>
                </a:pathLst>
              </a:custGeom>
              <a:gradFill rotWithShape="1">
                <a:gsLst>
                  <a:gs pos="0">
                    <a:srgbClr val="99CCFF"/>
                  </a:gs>
                  <a:gs pos="50000">
                    <a:schemeClr val="bg1"/>
                  </a:gs>
                  <a:gs pos="100000">
                    <a:srgbClr val="99CCFF"/>
                  </a:gs>
                </a:gsLst>
                <a:lin ang="0" scaled="1"/>
              </a:gradFill>
              <a:ln w="9525">
                <a:solidFill>
                  <a:srgbClr val="3399FF"/>
                </a:solidFill>
                <a:round/>
                <a:headEnd/>
                <a:tailEnd/>
              </a:ln>
              <a:effectLst/>
            </p:spPr>
            <p:txBody>
              <a:bodyPr wrap="none" anchor="ctr"/>
              <a:lstStyle/>
              <a:p>
                <a:pPr>
                  <a:defRPr/>
                </a:pPr>
                <a:endParaRPr lang="vi-VN">
                  <a:latin typeface="Times New Roman" pitchFamily="18" charset="0"/>
                  <a:cs typeface="Times New Roman" pitchFamily="18" charset="0"/>
                </a:endParaRPr>
              </a:p>
            </p:txBody>
          </p:sp>
          <p:sp>
            <p:nvSpPr>
              <p:cNvPr id="16491" name="Arc 285"/>
              <p:cNvSpPr>
                <a:spLocks/>
              </p:cNvSpPr>
              <p:nvPr/>
            </p:nvSpPr>
            <p:spPr bwMode="auto">
              <a:xfrm flipV="1">
                <a:off x="3084" y="2235"/>
                <a:ext cx="222" cy="78"/>
              </a:xfrm>
              <a:custGeom>
                <a:avLst/>
                <a:gdLst>
                  <a:gd name="T0" fmla="*/ 0 w 43199"/>
                  <a:gd name="T1" fmla="*/ 0 h 23233"/>
                  <a:gd name="T2" fmla="*/ 1 w 43199"/>
                  <a:gd name="T3" fmla="*/ 0 h 23233"/>
                  <a:gd name="T4" fmla="*/ 1 w 43199"/>
                  <a:gd name="T5" fmla="*/ 0 h 23233"/>
                  <a:gd name="T6" fmla="*/ 0 60000 65536"/>
                  <a:gd name="T7" fmla="*/ 0 60000 65536"/>
                  <a:gd name="T8" fmla="*/ 0 60000 65536"/>
                  <a:gd name="T9" fmla="*/ 0 w 43199"/>
                  <a:gd name="T10" fmla="*/ 0 h 23233"/>
                  <a:gd name="T11" fmla="*/ 43199 w 43199"/>
                  <a:gd name="T12" fmla="*/ 23233 h 23233"/>
                </a:gdLst>
                <a:ahLst/>
                <a:cxnLst>
                  <a:cxn ang="T6">
                    <a:pos x="T0" y="T1"/>
                  </a:cxn>
                  <a:cxn ang="T7">
                    <a:pos x="T2" y="T3"/>
                  </a:cxn>
                  <a:cxn ang="T8">
                    <a:pos x="T4" y="T5"/>
                  </a:cxn>
                </a:cxnLst>
                <a:rect l="T9" t="T10" r="T11" b="T12"/>
                <a:pathLst>
                  <a:path w="43199" h="23233" fill="none" extrusionOk="0">
                    <a:moveTo>
                      <a:pt x="0" y="21383"/>
                    </a:moveTo>
                    <a:cubicBezTo>
                      <a:pt x="119" y="9538"/>
                      <a:pt x="9754" y="-1"/>
                      <a:pt x="21599" y="0"/>
                    </a:cubicBezTo>
                    <a:cubicBezTo>
                      <a:pt x="33528" y="0"/>
                      <a:pt x="43199" y="9670"/>
                      <a:pt x="43199" y="21600"/>
                    </a:cubicBezTo>
                    <a:cubicBezTo>
                      <a:pt x="43199" y="22144"/>
                      <a:pt x="43178" y="22689"/>
                      <a:pt x="43137" y="23233"/>
                    </a:cubicBezTo>
                  </a:path>
                  <a:path w="43199" h="23233" stroke="0" extrusionOk="0">
                    <a:moveTo>
                      <a:pt x="0" y="21383"/>
                    </a:moveTo>
                    <a:cubicBezTo>
                      <a:pt x="119" y="9538"/>
                      <a:pt x="9754" y="-1"/>
                      <a:pt x="21599" y="0"/>
                    </a:cubicBezTo>
                    <a:cubicBezTo>
                      <a:pt x="33528" y="0"/>
                      <a:pt x="43199" y="9670"/>
                      <a:pt x="43199" y="21600"/>
                    </a:cubicBezTo>
                    <a:cubicBezTo>
                      <a:pt x="43199" y="22144"/>
                      <a:pt x="43178" y="22689"/>
                      <a:pt x="43137" y="23233"/>
                    </a:cubicBezTo>
                    <a:lnTo>
                      <a:pt x="21599" y="21600"/>
                    </a:lnTo>
                    <a:close/>
                  </a:path>
                </a:pathLst>
              </a:custGeom>
              <a:solidFill>
                <a:schemeClr val="bg1"/>
              </a:solidFill>
              <a:ln w="9525">
                <a:solidFill>
                  <a:srgbClr val="3399FF"/>
                </a:solidFill>
                <a:round/>
                <a:headEnd/>
                <a:tailEnd/>
              </a:ln>
            </p:spPr>
            <p:txBody>
              <a:bodyPr wrap="none" anchor="ctr"/>
              <a:lstStyle/>
              <a:p>
                <a:endParaRPr lang="vi-VN">
                  <a:latin typeface="Times New Roman" pitchFamily="18" charset="0"/>
                  <a:cs typeface="Times New Roman" pitchFamily="18" charset="0"/>
                </a:endParaRPr>
              </a:p>
            </p:txBody>
          </p:sp>
          <p:sp>
            <p:nvSpPr>
              <p:cNvPr id="16492" name="Arc 286"/>
              <p:cNvSpPr>
                <a:spLocks/>
              </p:cNvSpPr>
              <p:nvPr/>
            </p:nvSpPr>
            <p:spPr bwMode="auto">
              <a:xfrm flipV="1">
                <a:off x="3104" y="2227"/>
                <a:ext cx="184" cy="67"/>
              </a:xfrm>
              <a:custGeom>
                <a:avLst/>
                <a:gdLst>
                  <a:gd name="T0" fmla="*/ 0 w 43200"/>
                  <a:gd name="T1" fmla="*/ 0 h 23716"/>
                  <a:gd name="T2" fmla="*/ 1 w 43200"/>
                  <a:gd name="T3" fmla="*/ 0 h 23716"/>
                  <a:gd name="T4" fmla="*/ 0 w 43200"/>
                  <a:gd name="T5" fmla="*/ 0 h 23716"/>
                  <a:gd name="T6" fmla="*/ 0 60000 65536"/>
                  <a:gd name="T7" fmla="*/ 0 60000 65536"/>
                  <a:gd name="T8" fmla="*/ 0 60000 65536"/>
                  <a:gd name="T9" fmla="*/ 0 w 43200"/>
                  <a:gd name="T10" fmla="*/ 0 h 23716"/>
                  <a:gd name="T11" fmla="*/ 43200 w 43200"/>
                  <a:gd name="T12" fmla="*/ 23716 h 23716"/>
                </a:gdLst>
                <a:ahLst/>
                <a:cxnLst>
                  <a:cxn ang="T6">
                    <a:pos x="T0" y="T1"/>
                  </a:cxn>
                  <a:cxn ang="T7">
                    <a:pos x="T2" y="T3"/>
                  </a:cxn>
                  <a:cxn ang="T8">
                    <a:pos x="T4" y="T5"/>
                  </a:cxn>
                </a:cxnLst>
                <a:rect l="T9" t="T10" r="T11" b="T12"/>
                <a:pathLst>
                  <a:path w="43200" h="23716" fill="none" extrusionOk="0">
                    <a:moveTo>
                      <a:pt x="103" y="23716"/>
                    </a:moveTo>
                    <a:cubicBezTo>
                      <a:pt x="34" y="23012"/>
                      <a:pt x="0" y="22306"/>
                      <a:pt x="0" y="21600"/>
                    </a:cubicBezTo>
                    <a:cubicBezTo>
                      <a:pt x="0" y="9670"/>
                      <a:pt x="9670" y="0"/>
                      <a:pt x="21600" y="0"/>
                    </a:cubicBezTo>
                    <a:cubicBezTo>
                      <a:pt x="33529" y="0"/>
                      <a:pt x="43200" y="9670"/>
                      <a:pt x="43200" y="21600"/>
                    </a:cubicBezTo>
                    <a:cubicBezTo>
                      <a:pt x="43200" y="22187"/>
                      <a:pt x="43176" y="22775"/>
                      <a:pt x="43128" y="23361"/>
                    </a:cubicBezTo>
                  </a:path>
                  <a:path w="43200" h="23716" stroke="0" extrusionOk="0">
                    <a:moveTo>
                      <a:pt x="103" y="23716"/>
                    </a:moveTo>
                    <a:cubicBezTo>
                      <a:pt x="34" y="23012"/>
                      <a:pt x="0" y="22306"/>
                      <a:pt x="0" y="21600"/>
                    </a:cubicBezTo>
                    <a:cubicBezTo>
                      <a:pt x="0" y="9670"/>
                      <a:pt x="9670" y="0"/>
                      <a:pt x="21600" y="0"/>
                    </a:cubicBezTo>
                    <a:cubicBezTo>
                      <a:pt x="33529" y="0"/>
                      <a:pt x="43200" y="9670"/>
                      <a:pt x="43200" y="21600"/>
                    </a:cubicBezTo>
                    <a:cubicBezTo>
                      <a:pt x="43200" y="22187"/>
                      <a:pt x="43176" y="22775"/>
                      <a:pt x="43128" y="23361"/>
                    </a:cubicBezTo>
                    <a:lnTo>
                      <a:pt x="21600" y="21600"/>
                    </a:lnTo>
                    <a:close/>
                  </a:path>
                </a:pathLst>
              </a:custGeom>
              <a:gradFill rotWithShape="1">
                <a:gsLst>
                  <a:gs pos="0">
                    <a:srgbClr val="762F00"/>
                  </a:gs>
                  <a:gs pos="50000">
                    <a:srgbClr val="FF6600"/>
                  </a:gs>
                  <a:gs pos="100000">
                    <a:srgbClr val="762F00"/>
                  </a:gs>
                </a:gsLst>
                <a:lin ang="0" scaled="1"/>
              </a:gra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sp>
            <p:nvSpPr>
              <p:cNvPr id="16493" name="Arc 287"/>
              <p:cNvSpPr>
                <a:spLocks/>
              </p:cNvSpPr>
              <p:nvPr/>
            </p:nvSpPr>
            <p:spPr bwMode="auto">
              <a:xfrm flipV="1">
                <a:off x="3105" y="2217"/>
                <a:ext cx="182" cy="60"/>
              </a:xfrm>
              <a:custGeom>
                <a:avLst/>
                <a:gdLst>
                  <a:gd name="T0" fmla="*/ 0 w 42623"/>
                  <a:gd name="T1" fmla="*/ 0 h 21600"/>
                  <a:gd name="T2" fmla="*/ 1 w 42623"/>
                  <a:gd name="T3" fmla="*/ 0 h 21600"/>
                  <a:gd name="T4" fmla="*/ 0 w 42623"/>
                  <a:gd name="T5" fmla="*/ 0 h 21600"/>
                  <a:gd name="T6" fmla="*/ 0 60000 65536"/>
                  <a:gd name="T7" fmla="*/ 0 60000 65536"/>
                  <a:gd name="T8" fmla="*/ 0 60000 65536"/>
                  <a:gd name="T9" fmla="*/ 0 w 42623"/>
                  <a:gd name="T10" fmla="*/ 0 h 21600"/>
                  <a:gd name="T11" fmla="*/ 42623 w 42623"/>
                  <a:gd name="T12" fmla="*/ 21600 h 21600"/>
                </a:gdLst>
                <a:ahLst/>
                <a:cxnLst>
                  <a:cxn ang="T6">
                    <a:pos x="T0" y="T1"/>
                  </a:cxn>
                  <a:cxn ang="T7">
                    <a:pos x="T2" y="T3"/>
                  </a:cxn>
                  <a:cxn ang="T8">
                    <a:pos x="T4" y="T5"/>
                  </a:cxn>
                </a:cxnLst>
                <a:rect l="T9" t="T10" r="T11" b="T12"/>
                <a:pathLst>
                  <a:path w="42623" h="21600" fill="none" extrusionOk="0">
                    <a:moveTo>
                      <a:pt x="0" y="17799"/>
                    </a:moveTo>
                    <a:cubicBezTo>
                      <a:pt x="1841" y="7499"/>
                      <a:pt x="10799" y="-1"/>
                      <a:pt x="21263" y="0"/>
                    </a:cubicBezTo>
                    <a:cubicBezTo>
                      <a:pt x="31953" y="0"/>
                      <a:pt x="41035" y="7820"/>
                      <a:pt x="42623" y="18391"/>
                    </a:cubicBezTo>
                  </a:path>
                  <a:path w="42623" h="21600" stroke="0" extrusionOk="0">
                    <a:moveTo>
                      <a:pt x="0" y="17799"/>
                    </a:moveTo>
                    <a:cubicBezTo>
                      <a:pt x="1841" y="7499"/>
                      <a:pt x="10799" y="-1"/>
                      <a:pt x="21263" y="0"/>
                    </a:cubicBezTo>
                    <a:cubicBezTo>
                      <a:pt x="31953" y="0"/>
                      <a:pt x="41035" y="7820"/>
                      <a:pt x="42623" y="18391"/>
                    </a:cubicBezTo>
                    <a:lnTo>
                      <a:pt x="21263" y="21600"/>
                    </a:lnTo>
                    <a:close/>
                  </a:path>
                </a:pathLst>
              </a:custGeom>
              <a:solidFill>
                <a:srgbClr val="FF6600"/>
              </a:solidFill>
              <a:ln w="3175">
                <a:solidFill>
                  <a:srgbClr val="990033"/>
                </a:solidFill>
                <a:round/>
                <a:headEnd/>
                <a:tailEnd/>
              </a:ln>
            </p:spPr>
            <p:txBody>
              <a:bodyPr wrap="none" anchor="ctr"/>
              <a:lstStyle/>
              <a:p>
                <a:endParaRPr lang="vi-VN">
                  <a:latin typeface="Times New Roman" pitchFamily="18" charset="0"/>
                  <a:cs typeface="Times New Roman" pitchFamily="18" charset="0"/>
                </a:endParaRPr>
              </a:p>
            </p:txBody>
          </p:sp>
        </p:grpSp>
        <p:sp>
          <p:nvSpPr>
            <p:cNvPr id="16489" name="Arc 288"/>
            <p:cNvSpPr>
              <a:spLocks/>
            </p:cNvSpPr>
            <p:nvPr/>
          </p:nvSpPr>
          <p:spPr bwMode="auto">
            <a:xfrm flipV="1">
              <a:off x="3140" y="2022"/>
              <a:ext cx="35" cy="12"/>
            </a:xfrm>
            <a:custGeom>
              <a:avLst/>
              <a:gdLst>
                <a:gd name="T0" fmla="*/ 0 w 42104"/>
                <a:gd name="T1" fmla="*/ 0 h 21600"/>
                <a:gd name="T2" fmla="*/ 0 w 42104"/>
                <a:gd name="T3" fmla="*/ 0 h 21600"/>
                <a:gd name="T4" fmla="*/ 0 w 42104"/>
                <a:gd name="T5" fmla="*/ 0 h 21600"/>
                <a:gd name="T6" fmla="*/ 0 60000 65536"/>
                <a:gd name="T7" fmla="*/ 0 60000 65536"/>
                <a:gd name="T8" fmla="*/ 0 60000 65536"/>
                <a:gd name="T9" fmla="*/ 0 w 42104"/>
                <a:gd name="T10" fmla="*/ 0 h 21600"/>
                <a:gd name="T11" fmla="*/ 42104 w 42104"/>
                <a:gd name="T12" fmla="*/ 21600 h 21600"/>
              </a:gdLst>
              <a:ahLst/>
              <a:cxnLst>
                <a:cxn ang="T6">
                  <a:pos x="T0" y="T1"/>
                </a:cxn>
                <a:cxn ang="T7">
                  <a:pos x="T2" y="T3"/>
                </a:cxn>
                <a:cxn ang="T8">
                  <a:pos x="T4" y="T5"/>
                </a:cxn>
              </a:cxnLst>
              <a:rect l="T9" t="T10" r="T11" b="T12"/>
              <a:pathLst>
                <a:path w="42104" h="21600" fill="none" extrusionOk="0">
                  <a:moveTo>
                    <a:pt x="0" y="16622"/>
                  </a:moveTo>
                  <a:cubicBezTo>
                    <a:pt x="2307" y="6879"/>
                    <a:pt x="11007" y="-1"/>
                    <a:pt x="21019" y="0"/>
                  </a:cubicBezTo>
                  <a:cubicBezTo>
                    <a:pt x="31142" y="0"/>
                    <a:pt x="39907" y="7030"/>
                    <a:pt x="42104" y="16912"/>
                  </a:cubicBezTo>
                </a:path>
                <a:path w="42104" h="21600" stroke="0" extrusionOk="0">
                  <a:moveTo>
                    <a:pt x="0" y="16622"/>
                  </a:moveTo>
                  <a:cubicBezTo>
                    <a:pt x="2307" y="6879"/>
                    <a:pt x="11007" y="-1"/>
                    <a:pt x="21019" y="0"/>
                  </a:cubicBezTo>
                  <a:cubicBezTo>
                    <a:pt x="31142" y="0"/>
                    <a:pt x="39907" y="7030"/>
                    <a:pt x="42104" y="16912"/>
                  </a:cubicBezTo>
                  <a:lnTo>
                    <a:pt x="21019" y="21600"/>
                  </a:lnTo>
                  <a:close/>
                </a:path>
              </a:pathLst>
            </a:custGeom>
            <a:noFill/>
            <a:ln w="9525">
              <a:solidFill>
                <a:srgbClr val="4D4D4D"/>
              </a:solidFill>
              <a:round/>
              <a:headEnd/>
              <a:tailEnd/>
            </a:ln>
          </p:spPr>
          <p:txBody>
            <a:bodyPr wrap="none" anchor="ctr"/>
            <a:lstStyle/>
            <a:p>
              <a:endParaRPr lang="vi-VN">
                <a:latin typeface="Times New Roman" pitchFamily="18" charset="0"/>
                <a:cs typeface="Times New Roman" pitchFamily="18" charset="0"/>
              </a:endParaRPr>
            </a:p>
          </p:txBody>
        </p:sp>
      </p:grpSp>
      <p:grpSp>
        <p:nvGrpSpPr>
          <p:cNvPr id="16444" name="Group 289"/>
          <p:cNvGrpSpPr>
            <a:grpSpLocks/>
          </p:cNvGrpSpPr>
          <p:nvPr/>
        </p:nvGrpSpPr>
        <p:grpSpPr bwMode="auto">
          <a:xfrm>
            <a:off x="1416050" y="5384800"/>
            <a:ext cx="296863" cy="206375"/>
            <a:chOff x="4224" y="1968"/>
            <a:chExt cx="144" cy="108"/>
          </a:xfrm>
        </p:grpSpPr>
        <p:sp>
          <p:nvSpPr>
            <p:cNvPr id="16486" name="Freeform 290"/>
            <p:cNvSpPr>
              <a:spLocks/>
            </p:cNvSpPr>
            <p:nvPr/>
          </p:nvSpPr>
          <p:spPr bwMode="auto">
            <a:xfrm>
              <a:off x="4224" y="1968"/>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7097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sp>
          <p:nvSpPr>
            <p:cNvPr id="16487" name="Freeform 291"/>
            <p:cNvSpPr>
              <a:spLocks/>
            </p:cNvSpPr>
            <p:nvPr/>
          </p:nvSpPr>
          <p:spPr bwMode="auto">
            <a:xfrm rot="7895004">
              <a:off x="4272" y="1980"/>
              <a:ext cx="96" cy="96"/>
            </a:xfrm>
            <a:custGeom>
              <a:avLst/>
              <a:gdLst>
                <a:gd name="T0" fmla="*/ 0 w 336"/>
                <a:gd name="T1" fmla="*/ 38 h 240"/>
                <a:gd name="T2" fmla="*/ 27 w 336"/>
                <a:gd name="T3" fmla="*/ 0 h 240"/>
                <a:gd name="T4" fmla="*/ 96 w 336"/>
                <a:gd name="T5" fmla="*/ 38 h 240"/>
                <a:gd name="T6" fmla="*/ 55 w 336"/>
                <a:gd name="T7" fmla="*/ 96 h 240"/>
                <a:gd name="T8" fmla="*/ 14 w 336"/>
                <a:gd name="T9" fmla="*/ 77 h 240"/>
                <a:gd name="T10" fmla="*/ 0 w 336"/>
                <a:gd name="T11" fmla="*/ 38 h 240"/>
                <a:gd name="T12" fmla="*/ 0 60000 65536"/>
                <a:gd name="T13" fmla="*/ 0 60000 65536"/>
                <a:gd name="T14" fmla="*/ 0 60000 65536"/>
                <a:gd name="T15" fmla="*/ 0 60000 65536"/>
                <a:gd name="T16" fmla="*/ 0 60000 65536"/>
                <a:gd name="T17" fmla="*/ 0 60000 65536"/>
                <a:gd name="T18" fmla="*/ 0 w 336"/>
                <a:gd name="T19" fmla="*/ 0 h 240"/>
                <a:gd name="T20" fmla="*/ 336 w 336"/>
                <a:gd name="T21" fmla="*/ 240 h 240"/>
              </a:gdLst>
              <a:ahLst/>
              <a:cxnLst>
                <a:cxn ang="T12">
                  <a:pos x="T0" y="T1"/>
                </a:cxn>
                <a:cxn ang="T13">
                  <a:pos x="T2" y="T3"/>
                </a:cxn>
                <a:cxn ang="T14">
                  <a:pos x="T4" y="T5"/>
                </a:cxn>
                <a:cxn ang="T15">
                  <a:pos x="T6" y="T7"/>
                </a:cxn>
                <a:cxn ang="T16">
                  <a:pos x="T8" y="T9"/>
                </a:cxn>
                <a:cxn ang="T17">
                  <a:pos x="T10" y="T11"/>
                </a:cxn>
              </a:cxnLst>
              <a:rect l="T18" t="T19" r="T20" b="T21"/>
              <a:pathLst>
                <a:path w="336" h="240">
                  <a:moveTo>
                    <a:pt x="0" y="96"/>
                  </a:moveTo>
                  <a:lnTo>
                    <a:pt x="96" y="0"/>
                  </a:lnTo>
                  <a:lnTo>
                    <a:pt x="336" y="96"/>
                  </a:lnTo>
                  <a:lnTo>
                    <a:pt x="192" y="240"/>
                  </a:lnTo>
                  <a:lnTo>
                    <a:pt x="48" y="192"/>
                  </a:lnTo>
                  <a:lnTo>
                    <a:pt x="0" y="96"/>
                  </a:lnTo>
                  <a:close/>
                </a:path>
              </a:pathLst>
            </a:custGeom>
            <a:solidFill>
              <a:srgbClr val="FFFFFF">
                <a:alpha val="70979"/>
              </a:srgbClr>
            </a:solidFill>
            <a:ln w="9525">
              <a:solidFill>
                <a:schemeClr val="bg2"/>
              </a:solidFill>
              <a:round/>
              <a:headEnd/>
              <a:tailEnd/>
            </a:ln>
          </p:spPr>
          <p:txBody>
            <a:bodyPr/>
            <a:lstStyle/>
            <a:p>
              <a:endParaRPr lang="vi-VN">
                <a:latin typeface="Times New Roman" pitchFamily="18" charset="0"/>
                <a:cs typeface="Times New Roman" pitchFamily="18" charset="0"/>
              </a:endParaRPr>
            </a:p>
          </p:txBody>
        </p:sp>
      </p:grpSp>
      <p:grpSp>
        <p:nvGrpSpPr>
          <p:cNvPr id="17" name="Group 292"/>
          <p:cNvGrpSpPr>
            <a:grpSpLocks/>
          </p:cNvGrpSpPr>
          <p:nvPr/>
        </p:nvGrpSpPr>
        <p:grpSpPr bwMode="auto">
          <a:xfrm>
            <a:off x="5019675" y="3181350"/>
            <a:ext cx="1196975" cy="904875"/>
            <a:chOff x="2952" y="1398"/>
            <a:chExt cx="696" cy="570"/>
          </a:xfrm>
        </p:grpSpPr>
        <p:sp>
          <p:nvSpPr>
            <p:cNvPr id="16475" name="Freeform 293"/>
            <p:cNvSpPr>
              <a:spLocks/>
            </p:cNvSpPr>
            <p:nvPr/>
          </p:nvSpPr>
          <p:spPr bwMode="auto">
            <a:xfrm>
              <a:off x="2952" y="1398"/>
              <a:ext cx="610" cy="505"/>
            </a:xfrm>
            <a:custGeom>
              <a:avLst/>
              <a:gdLst>
                <a:gd name="T0" fmla="*/ 229 w 610"/>
                <a:gd name="T1" fmla="*/ 274 h 505"/>
                <a:gd name="T2" fmla="*/ 191 w 610"/>
                <a:gd name="T3" fmla="*/ 267 h 505"/>
                <a:gd name="T4" fmla="*/ 151 w 610"/>
                <a:gd name="T5" fmla="*/ 251 h 505"/>
                <a:gd name="T6" fmla="*/ 105 w 610"/>
                <a:gd name="T7" fmla="*/ 220 h 505"/>
                <a:gd name="T8" fmla="*/ 68 w 610"/>
                <a:gd name="T9" fmla="*/ 226 h 505"/>
                <a:gd name="T10" fmla="*/ 88 w 610"/>
                <a:gd name="T11" fmla="*/ 259 h 505"/>
                <a:gd name="T12" fmla="*/ 123 w 610"/>
                <a:gd name="T13" fmla="*/ 312 h 505"/>
                <a:gd name="T14" fmla="*/ 175 w 610"/>
                <a:gd name="T15" fmla="*/ 343 h 505"/>
                <a:gd name="T16" fmla="*/ 249 w 610"/>
                <a:gd name="T17" fmla="*/ 385 h 505"/>
                <a:gd name="T18" fmla="*/ 305 w 610"/>
                <a:gd name="T19" fmla="*/ 399 h 505"/>
                <a:gd name="T20" fmla="*/ 335 w 610"/>
                <a:gd name="T21" fmla="*/ 411 h 505"/>
                <a:gd name="T22" fmla="*/ 371 w 610"/>
                <a:gd name="T23" fmla="*/ 421 h 505"/>
                <a:gd name="T24" fmla="*/ 398 w 610"/>
                <a:gd name="T25" fmla="*/ 433 h 505"/>
                <a:gd name="T26" fmla="*/ 435 w 610"/>
                <a:gd name="T27" fmla="*/ 459 h 505"/>
                <a:gd name="T28" fmla="*/ 462 w 610"/>
                <a:gd name="T29" fmla="*/ 483 h 505"/>
                <a:gd name="T30" fmla="*/ 494 w 610"/>
                <a:gd name="T31" fmla="*/ 500 h 505"/>
                <a:gd name="T32" fmla="*/ 506 w 610"/>
                <a:gd name="T33" fmla="*/ 490 h 505"/>
                <a:gd name="T34" fmla="*/ 516 w 610"/>
                <a:gd name="T35" fmla="*/ 448 h 505"/>
                <a:gd name="T36" fmla="*/ 550 w 610"/>
                <a:gd name="T37" fmla="*/ 404 h 505"/>
                <a:gd name="T38" fmla="*/ 581 w 610"/>
                <a:gd name="T39" fmla="*/ 354 h 505"/>
                <a:gd name="T40" fmla="*/ 595 w 610"/>
                <a:gd name="T41" fmla="*/ 325 h 505"/>
                <a:gd name="T42" fmla="*/ 573 w 610"/>
                <a:gd name="T43" fmla="*/ 304 h 505"/>
                <a:gd name="T44" fmla="*/ 541 w 610"/>
                <a:gd name="T45" fmla="*/ 291 h 505"/>
                <a:gd name="T46" fmla="*/ 522 w 610"/>
                <a:gd name="T47" fmla="*/ 278 h 505"/>
                <a:gd name="T48" fmla="*/ 477 w 610"/>
                <a:gd name="T49" fmla="*/ 190 h 505"/>
                <a:gd name="T50" fmla="*/ 441 w 610"/>
                <a:gd name="T51" fmla="*/ 125 h 505"/>
                <a:gd name="T52" fmla="*/ 414 w 610"/>
                <a:gd name="T53" fmla="*/ 91 h 505"/>
                <a:gd name="T54" fmla="*/ 394 w 610"/>
                <a:gd name="T55" fmla="*/ 55 h 505"/>
                <a:gd name="T56" fmla="*/ 373 w 610"/>
                <a:gd name="T57" fmla="*/ 39 h 505"/>
                <a:gd name="T58" fmla="*/ 337 w 610"/>
                <a:gd name="T59" fmla="*/ 27 h 505"/>
                <a:gd name="T60" fmla="*/ 300 w 610"/>
                <a:gd name="T61" fmla="*/ 17 h 505"/>
                <a:gd name="T62" fmla="*/ 252 w 610"/>
                <a:gd name="T63" fmla="*/ 16 h 505"/>
                <a:gd name="T64" fmla="*/ 206 w 610"/>
                <a:gd name="T65" fmla="*/ 11 h 505"/>
                <a:gd name="T66" fmla="*/ 189 w 610"/>
                <a:gd name="T67" fmla="*/ 6 h 505"/>
                <a:gd name="T68" fmla="*/ 146 w 610"/>
                <a:gd name="T69" fmla="*/ 3 h 505"/>
                <a:gd name="T70" fmla="*/ 98 w 610"/>
                <a:gd name="T71" fmla="*/ 6 h 505"/>
                <a:gd name="T72" fmla="*/ 54 w 610"/>
                <a:gd name="T73" fmla="*/ 5 h 505"/>
                <a:gd name="T74" fmla="*/ 12 w 610"/>
                <a:gd name="T75" fmla="*/ 0 h 505"/>
                <a:gd name="T76" fmla="*/ 2 w 610"/>
                <a:gd name="T77" fmla="*/ 26 h 505"/>
                <a:gd name="T78" fmla="*/ 24 w 610"/>
                <a:gd name="T79" fmla="*/ 44 h 505"/>
                <a:gd name="T80" fmla="*/ 72 w 610"/>
                <a:gd name="T81" fmla="*/ 54 h 505"/>
                <a:gd name="T82" fmla="*/ 122 w 610"/>
                <a:gd name="T83" fmla="*/ 71 h 505"/>
                <a:gd name="T84" fmla="*/ 159 w 610"/>
                <a:gd name="T85" fmla="*/ 72 h 505"/>
                <a:gd name="T86" fmla="*/ 195 w 610"/>
                <a:gd name="T87" fmla="*/ 101 h 505"/>
                <a:gd name="T88" fmla="*/ 228 w 610"/>
                <a:gd name="T89" fmla="*/ 125 h 505"/>
                <a:gd name="T90" fmla="*/ 248 w 610"/>
                <a:gd name="T91" fmla="*/ 149 h 505"/>
                <a:gd name="T92" fmla="*/ 267 w 610"/>
                <a:gd name="T93" fmla="*/ 175 h 505"/>
                <a:gd name="T94" fmla="*/ 274 w 610"/>
                <a:gd name="T95" fmla="*/ 200 h 505"/>
                <a:gd name="T96" fmla="*/ 275 w 610"/>
                <a:gd name="T97" fmla="*/ 241 h 50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0"/>
                <a:gd name="T148" fmla="*/ 0 h 505"/>
                <a:gd name="T149" fmla="*/ 610 w 610"/>
                <a:gd name="T150" fmla="*/ 505 h 50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0" h="505">
                  <a:moveTo>
                    <a:pt x="249" y="265"/>
                  </a:moveTo>
                  <a:lnTo>
                    <a:pt x="229" y="274"/>
                  </a:lnTo>
                  <a:lnTo>
                    <a:pt x="214" y="274"/>
                  </a:lnTo>
                  <a:lnTo>
                    <a:pt x="191" y="267"/>
                  </a:lnTo>
                  <a:lnTo>
                    <a:pt x="167" y="265"/>
                  </a:lnTo>
                  <a:lnTo>
                    <a:pt x="151" y="251"/>
                  </a:lnTo>
                  <a:lnTo>
                    <a:pt x="128" y="229"/>
                  </a:lnTo>
                  <a:lnTo>
                    <a:pt x="105" y="220"/>
                  </a:lnTo>
                  <a:lnTo>
                    <a:pt x="82" y="219"/>
                  </a:lnTo>
                  <a:lnTo>
                    <a:pt x="68" y="226"/>
                  </a:lnTo>
                  <a:lnTo>
                    <a:pt x="77" y="239"/>
                  </a:lnTo>
                  <a:lnTo>
                    <a:pt x="88" y="259"/>
                  </a:lnTo>
                  <a:lnTo>
                    <a:pt x="108" y="288"/>
                  </a:lnTo>
                  <a:lnTo>
                    <a:pt x="123" y="312"/>
                  </a:lnTo>
                  <a:lnTo>
                    <a:pt x="152" y="328"/>
                  </a:lnTo>
                  <a:lnTo>
                    <a:pt x="175" y="343"/>
                  </a:lnTo>
                  <a:lnTo>
                    <a:pt x="192" y="353"/>
                  </a:lnTo>
                  <a:lnTo>
                    <a:pt x="249" y="385"/>
                  </a:lnTo>
                  <a:lnTo>
                    <a:pt x="276" y="391"/>
                  </a:lnTo>
                  <a:lnTo>
                    <a:pt x="305" y="399"/>
                  </a:lnTo>
                  <a:lnTo>
                    <a:pt x="320" y="403"/>
                  </a:lnTo>
                  <a:lnTo>
                    <a:pt x="335" y="411"/>
                  </a:lnTo>
                  <a:lnTo>
                    <a:pt x="356" y="416"/>
                  </a:lnTo>
                  <a:lnTo>
                    <a:pt x="371" y="421"/>
                  </a:lnTo>
                  <a:lnTo>
                    <a:pt x="386" y="426"/>
                  </a:lnTo>
                  <a:lnTo>
                    <a:pt x="398" y="433"/>
                  </a:lnTo>
                  <a:lnTo>
                    <a:pt x="416" y="442"/>
                  </a:lnTo>
                  <a:lnTo>
                    <a:pt x="435" y="459"/>
                  </a:lnTo>
                  <a:lnTo>
                    <a:pt x="450" y="471"/>
                  </a:lnTo>
                  <a:lnTo>
                    <a:pt x="462" y="483"/>
                  </a:lnTo>
                  <a:lnTo>
                    <a:pt x="477" y="492"/>
                  </a:lnTo>
                  <a:lnTo>
                    <a:pt x="494" y="500"/>
                  </a:lnTo>
                  <a:lnTo>
                    <a:pt x="504" y="505"/>
                  </a:lnTo>
                  <a:lnTo>
                    <a:pt x="506" y="490"/>
                  </a:lnTo>
                  <a:lnTo>
                    <a:pt x="509" y="475"/>
                  </a:lnTo>
                  <a:lnTo>
                    <a:pt x="516" y="448"/>
                  </a:lnTo>
                  <a:lnTo>
                    <a:pt x="539" y="421"/>
                  </a:lnTo>
                  <a:lnTo>
                    <a:pt x="550" y="404"/>
                  </a:lnTo>
                  <a:lnTo>
                    <a:pt x="571" y="373"/>
                  </a:lnTo>
                  <a:lnTo>
                    <a:pt x="581" y="354"/>
                  </a:lnTo>
                  <a:lnTo>
                    <a:pt x="592" y="338"/>
                  </a:lnTo>
                  <a:lnTo>
                    <a:pt x="595" y="325"/>
                  </a:lnTo>
                  <a:lnTo>
                    <a:pt x="610" y="322"/>
                  </a:lnTo>
                  <a:lnTo>
                    <a:pt x="573" y="304"/>
                  </a:lnTo>
                  <a:lnTo>
                    <a:pt x="561" y="297"/>
                  </a:lnTo>
                  <a:lnTo>
                    <a:pt x="541" y="291"/>
                  </a:lnTo>
                  <a:lnTo>
                    <a:pt x="530" y="285"/>
                  </a:lnTo>
                  <a:lnTo>
                    <a:pt x="522" y="278"/>
                  </a:lnTo>
                  <a:lnTo>
                    <a:pt x="512" y="256"/>
                  </a:lnTo>
                  <a:lnTo>
                    <a:pt x="477" y="190"/>
                  </a:lnTo>
                  <a:lnTo>
                    <a:pt x="460" y="154"/>
                  </a:lnTo>
                  <a:lnTo>
                    <a:pt x="441" y="125"/>
                  </a:lnTo>
                  <a:lnTo>
                    <a:pt x="427" y="110"/>
                  </a:lnTo>
                  <a:lnTo>
                    <a:pt x="414" y="91"/>
                  </a:lnTo>
                  <a:lnTo>
                    <a:pt x="404" y="74"/>
                  </a:lnTo>
                  <a:lnTo>
                    <a:pt x="394" y="55"/>
                  </a:lnTo>
                  <a:lnTo>
                    <a:pt x="385" y="44"/>
                  </a:lnTo>
                  <a:lnTo>
                    <a:pt x="373" y="39"/>
                  </a:lnTo>
                  <a:lnTo>
                    <a:pt x="350" y="35"/>
                  </a:lnTo>
                  <a:lnTo>
                    <a:pt x="337" y="27"/>
                  </a:lnTo>
                  <a:lnTo>
                    <a:pt x="321" y="17"/>
                  </a:lnTo>
                  <a:lnTo>
                    <a:pt x="300" y="17"/>
                  </a:lnTo>
                  <a:lnTo>
                    <a:pt x="273" y="21"/>
                  </a:lnTo>
                  <a:lnTo>
                    <a:pt x="252" y="16"/>
                  </a:lnTo>
                  <a:lnTo>
                    <a:pt x="228" y="24"/>
                  </a:lnTo>
                  <a:lnTo>
                    <a:pt x="206" y="11"/>
                  </a:lnTo>
                  <a:lnTo>
                    <a:pt x="194" y="8"/>
                  </a:lnTo>
                  <a:lnTo>
                    <a:pt x="189" y="6"/>
                  </a:lnTo>
                  <a:lnTo>
                    <a:pt x="171" y="3"/>
                  </a:lnTo>
                  <a:lnTo>
                    <a:pt x="146" y="3"/>
                  </a:lnTo>
                  <a:lnTo>
                    <a:pt x="117" y="3"/>
                  </a:lnTo>
                  <a:lnTo>
                    <a:pt x="98" y="6"/>
                  </a:lnTo>
                  <a:lnTo>
                    <a:pt x="75" y="5"/>
                  </a:lnTo>
                  <a:lnTo>
                    <a:pt x="54" y="5"/>
                  </a:lnTo>
                  <a:lnTo>
                    <a:pt x="33" y="2"/>
                  </a:lnTo>
                  <a:lnTo>
                    <a:pt x="12" y="0"/>
                  </a:lnTo>
                  <a:lnTo>
                    <a:pt x="0" y="9"/>
                  </a:lnTo>
                  <a:lnTo>
                    <a:pt x="2" y="26"/>
                  </a:lnTo>
                  <a:lnTo>
                    <a:pt x="9" y="35"/>
                  </a:lnTo>
                  <a:lnTo>
                    <a:pt x="24" y="44"/>
                  </a:lnTo>
                  <a:lnTo>
                    <a:pt x="44" y="51"/>
                  </a:lnTo>
                  <a:lnTo>
                    <a:pt x="72" y="54"/>
                  </a:lnTo>
                  <a:lnTo>
                    <a:pt x="101" y="65"/>
                  </a:lnTo>
                  <a:lnTo>
                    <a:pt x="122" y="71"/>
                  </a:lnTo>
                  <a:lnTo>
                    <a:pt x="140" y="71"/>
                  </a:lnTo>
                  <a:lnTo>
                    <a:pt x="159" y="72"/>
                  </a:lnTo>
                  <a:lnTo>
                    <a:pt x="177" y="87"/>
                  </a:lnTo>
                  <a:lnTo>
                    <a:pt x="195" y="101"/>
                  </a:lnTo>
                  <a:lnTo>
                    <a:pt x="209" y="113"/>
                  </a:lnTo>
                  <a:lnTo>
                    <a:pt x="228" y="125"/>
                  </a:lnTo>
                  <a:lnTo>
                    <a:pt x="236" y="132"/>
                  </a:lnTo>
                  <a:lnTo>
                    <a:pt x="248" y="149"/>
                  </a:lnTo>
                  <a:lnTo>
                    <a:pt x="259" y="158"/>
                  </a:lnTo>
                  <a:lnTo>
                    <a:pt x="267" y="175"/>
                  </a:lnTo>
                  <a:lnTo>
                    <a:pt x="274" y="188"/>
                  </a:lnTo>
                  <a:lnTo>
                    <a:pt x="274" y="200"/>
                  </a:lnTo>
                  <a:lnTo>
                    <a:pt x="277" y="218"/>
                  </a:lnTo>
                  <a:lnTo>
                    <a:pt x="275" y="241"/>
                  </a:lnTo>
                  <a:lnTo>
                    <a:pt x="249" y="265"/>
                  </a:lnTo>
                  <a:close/>
                </a:path>
              </a:pathLst>
            </a:custGeom>
            <a:solidFill>
              <a:srgbClr val="FFBFB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6" name="Freeform 294"/>
            <p:cNvSpPr>
              <a:spLocks/>
            </p:cNvSpPr>
            <p:nvPr/>
          </p:nvSpPr>
          <p:spPr bwMode="auto">
            <a:xfrm>
              <a:off x="3140" y="1402"/>
              <a:ext cx="106" cy="58"/>
            </a:xfrm>
            <a:custGeom>
              <a:avLst/>
              <a:gdLst>
                <a:gd name="T0" fmla="*/ 0 w 106"/>
                <a:gd name="T1" fmla="*/ 0 h 58"/>
                <a:gd name="T2" fmla="*/ 53 w 106"/>
                <a:gd name="T3" fmla="*/ 28 h 58"/>
                <a:gd name="T4" fmla="*/ 106 w 106"/>
                <a:gd name="T5" fmla="*/ 58 h 58"/>
                <a:gd name="T6" fmla="*/ 0 60000 65536"/>
                <a:gd name="T7" fmla="*/ 0 60000 65536"/>
                <a:gd name="T8" fmla="*/ 0 60000 65536"/>
                <a:gd name="T9" fmla="*/ 0 w 106"/>
                <a:gd name="T10" fmla="*/ 0 h 58"/>
                <a:gd name="T11" fmla="*/ 106 w 106"/>
                <a:gd name="T12" fmla="*/ 58 h 58"/>
              </a:gdLst>
              <a:ahLst/>
              <a:cxnLst>
                <a:cxn ang="T6">
                  <a:pos x="T0" y="T1"/>
                </a:cxn>
                <a:cxn ang="T7">
                  <a:pos x="T2" y="T3"/>
                </a:cxn>
                <a:cxn ang="T8">
                  <a:pos x="T4" y="T5"/>
                </a:cxn>
              </a:cxnLst>
              <a:rect l="T9" t="T10" r="T11" b="T12"/>
              <a:pathLst>
                <a:path w="106" h="58">
                  <a:moveTo>
                    <a:pt x="0" y="0"/>
                  </a:moveTo>
                  <a:lnTo>
                    <a:pt x="53" y="28"/>
                  </a:lnTo>
                  <a:lnTo>
                    <a:pt x="106" y="58"/>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7" name="Freeform 295"/>
            <p:cNvSpPr>
              <a:spLocks/>
            </p:cNvSpPr>
            <p:nvPr/>
          </p:nvSpPr>
          <p:spPr bwMode="auto">
            <a:xfrm rot="-1242821">
              <a:off x="3037" y="1616"/>
              <a:ext cx="15" cy="48"/>
            </a:xfrm>
            <a:custGeom>
              <a:avLst/>
              <a:gdLst>
                <a:gd name="T0" fmla="*/ 5 w 70"/>
                <a:gd name="T1" fmla="*/ 0 h 169"/>
                <a:gd name="T2" fmla="*/ 11 w 70"/>
                <a:gd name="T3" fmla="*/ 15 h 169"/>
                <a:gd name="T4" fmla="*/ 15 w 70"/>
                <a:gd name="T5" fmla="*/ 24 h 169"/>
                <a:gd name="T6" fmla="*/ 15 w 70"/>
                <a:gd name="T7" fmla="*/ 32 h 169"/>
                <a:gd name="T8" fmla="*/ 12 w 70"/>
                <a:gd name="T9" fmla="*/ 40 h 169"/>
                <a:gd name="T10" fmla="*/ 6 w 70"/>
                <a:gd name="T11" fmla="*/ 45 h 169"/>
                <a:gd name="T12" fmla="*/ 0 w 70"/>
                <a:gd name="T13" fmla="*/ 48 h 169"/>
                <a:gd name="T14" fmla="*/ 0 60000 65536"/>
                <a:gd name="T15" fmla="*/ 0 60000 65536"/>
                <a:gd name="T16" fmla="*/ 0 60000 65536"/>
                <a:gd name="T17" fmla="*/ 0 60000 65536"/>
                <a:gd name="T18" fmla="*/ 0 60000 65536"/>
                <a:gd name="T19" fmla="*/ 0 60000 65536"/>
                <a:gd name="T20" fmla="*/ 0 60000 65536"/>
                <a:gd name="T21" fmla="*/ 0 w 70"/>
                <a:gd name="T22" fmla="*/ 0 h 169"/>
                <a:gd name="T23" fmla="*/ 70 w 70"/>
                <a:gd name="T24" fmla="*/ 169 h 1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0" h="169">
                  <a:moveTo>
                    <a:pt x="23" y="0"/>
                  </a:moveTo>
                  <a:lnTo>
                    <a:pt x="53" y="52"/>
                  </a:lnTo>
                  <a:lnTo>
                    <a:pt x="69" y="83"/>
                  </a:lnTo>
                  <a:lnTo>
                    <a:pt x="70" y="113"/>
                  </a:lnTo>
                  <a:lnTo>
                    <a:pt x="58" y="140"/>
                  </a:lnTo>
                  <a:lnTo>
                    <a:pt x="27" y="158"/>
                  </a:lnTo>
                  <a:lnTo>
                    <a:pt x="0" y="169"/>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8" name="Freeform 296"/>
            <p:cNvSpPr>
              <a:spLocks/>
            </p:cNvSpPr>
            <p:nvPr/>
          </p:nvSpPr>
          <p:spPr bwMode="auto">
            <a:xfrm rot="-1448732">
              <a:off x="3112" y="1454"/>
              <a:ext cx="6" cy="17"/>
            </a:xfrm>
            <a:custGeom>
              <a:avLst/>
              <a:gdLst>
                <a:gd name="T0" fmla="*/ 6 w 6"/>
                <a:gd name="T1" fmla="*/ 0 h 17"/>
                <a:gd name="T2" fmla="*/ 2 w 6"/>
                <a:gd name="T3" fmla="*/ 9 h 17"/>
                <a:gd name="T4" fmla="*/ 0 w 6"/>
                <a:gd name="T5" fmla="*/ 17 h 17"/>
                <a:gd name="T6" fmla="*/ 0 60000 65536"/>
                <a:gd name="T7" fmla="*/ 0 60000 65536"/>
                <a:gd name="T8" fmla="*/ 0 60000 65536"/>
                <a:gd name="T9" fmla="*/ 0 w 6"/>
                <a:gd name="T10" fmla="*/ 0 h 17"/>
                <a:gd name="T11" fmla="*/ 6 w 6"/>
                <a:gd name="T12" fmla="*/ 17 h 17"/>
              </a:gdLst>
              <a:ahLst/>
              <a:cxnLst>
                <a:cxn ang="T6">
                  <a:pos x="T0" y="T1"/>
                </a:cxn>
                <a:cxn ang="T7">
                  <a:pos x="T2" y="T3"/>
                </a:cxn>
                <a:cxn ang="T8">
                  <a:pos x="T4" y="T5"/>
                </a:cxn>
              </a:cxnLst>
              <a:rect l="T9" t="T10" r="T11" b="T12"/>
              <a:pathLst>
                <a:path w="6" h="17">
                  <a:moveTo>
                    <a:pt x="6" y="0"/>
                  </a:moveTo>
                  <a:lnTo>
                    <a:pt x="2" y="9"/>
                  </a:lnTo>
                  <a:lnTo>
                    <a:pt x="0" y="17"/>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9" name="Freeform 297"/>
            <p:cNvSpPr>
              <a:spLocks/>
            </p:cNvSpPr>
            <p:nvPr/>
          </p:nvSpPr>
          <p:spPr bwMode="auto">
            <a:xfrm rot="-996419">
              <a:off x="3023" y="1438"/>
              <a:ext cx="3" cy="14"/>
            </a:xfrm>
            <a:custGeom>
              <a:avLst/>
              <a:gdLst>
                <a:gd name="T0" fmla="*/ 3 w 3"/>
                <a:gd name="T1" fmla="*/ 0 h 14"/>
                <a:gd name="T2" fmla="*/ 0 w 3"/>
                <a:gd name="T3" fmla="*/ 7 h 14"/>
                <a:gd name="T4" fmla="*/ 0 w 3"/>
                <a:gd name="T5" fmla="*/ 14 h 14"/>
                <a:gd name="T6" fmla="*/ 0 60000 65536"/>
                <a:gd name="T7" fmla="*/ 0 60000 65536"/>
                <a:gd name="T8" fmla="*/ 0 60000 65536"/>
                <a:gd name="T9" fmla="*/ 0 w 3"/>
                <a:gd name="T10" fmla="*/ 0 h 14"/>
                <a:gd name="T11" fmla="*/ 3 w 3"/>
                <a:gd name="T12" fmla="*/ 14 h 14"/>
              </a:gdLst>
              <a:ahLst/>
              <a:cxnLst>
                <a:cxn ang="T6">
                  <a:pos x="T0" y="T1"/>
                </a:cxn>
                <a:cxn ang="T7">
                  <a:pos x="T2" y="T3"/>
                </a:cxn>
                <a:cxn ang="T8">
                  <a:pos x="T4" y="T5"/>
                </a:cxn>
              </a:cxnLst>
              <a:rect l="T9" t="T10" r="T11" b="T12"/>
              <a:pathLst>
                <a:path w="3" h="14">
                  <a:moveTo>
                    <a:pt x="3" y="0"/>
                  </a:moveTo>
                  <a:lnTo>
                    <a:pt x="0" y="7"/>
                  </a:lnTo>
                  <a:lnTo>
                    <a:pt x="0" y="14"/>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nvGrpSpPr>
            <p:cNvPr id="16480" name="Group 298"/>
            <p:cNvGrpSpPr>
              <a:grpSpLocks/>
            </p:cNvGrpSpPr>
            <p:nvPr/>
          </p:nvGrpSpPr>
          <p:grpSpPr bwMode="auto">
            <a:xfrm rot="-9224892">
              <a:off x="3406" y="1698"/>
              <a:ext cx="242" cy="270"/>
              <a:chOff x="2457" y="2549"/>
              <a:chExt cx="557" cy="547"/>
            </a:xfrm>
          </p:grpSpPr>
          <p:sp>
            <p:nvSpPr>
              <p:cNvPr id="16484" name="Freeform 299"/>
              <p:cNvSpPr>
                <a:spLocks/>
              </p:cNvSpPr>
              <p:nvPr/>
            </p:nvSpPr>
            <p:spPr bwMode="auto">
              <a:xfrm>
                <a:off x="2457" y="2549"/>
                <a:ext cx="557" cy="547"/>
              </a:xfrm>
              <a:custGeom>
                <a:avLst/>
                <a:gdLst>
                  <a:gd name="T0" fmla="*/ 557 w 1112"/>
                  <a:gd name="T1" fmla="*/ 70 h 1094"/>
                  <a:gd name="T2" fmla="*/ 529 w 1112"/>
                  <a:gd name="T3" fmla="*/ 136 h 1094"/>
                  <a:gd name="T4" fmla="*/ 509 w 1112"/>
                  <a:gd name="T5" fmla="*/ 186 h 1094"/>
                  <a:gd name="T6" fmla="*/ 486 w 1112"/>
                  <a:gd name="T7" fmla="*/ 238 h 1094"/>
                  <a:gd name="T8" fmla="*/ 472 w 1112"/>
                  <a:gd name="T9" fmla="*/ 294 h 1094"/>
                  <a:gd name="T10" fmla="*/ 463 w 1112"/>
                  <a:gd name="T11" fmla="*/ 351 h 1094"/>
                  <a:gd name="T12" fmla="*/ 453 w 1112"/>
                  <a:gd name="T13" fmla="*/ 407 h 1094"/>
                  <a:gd name="T14" fmla="*/ 453 w 1112"/>
                  <a:gd name="T15" fmla="*/ 458 h 1094"/>
                  <a:gd name="T16" fmla="*/ 453 w 1112"/>
                  <a:gd name="T17" fmla="*/ 500 h 1094"/>
                  <a:gd name="T18" fmla="*/ 453 w 1112"/>
                  <a:gd name="T19" fmla="*/ 519 h 1094"/>
                  <a:gd name="T20" fmla="*/ 121 w 1112"/>
                  <a:gd name="T21" fmla="*/ 547 h 1094"/>
                  <a:gd name="T22" fmla="*/ 65 w 1112"/>
                  <a:gd name="T23" fmla="*/ 224 h 1094"/>
                  <a:gd name="T24" fmla="*/ 14 w 1112"/>
                  <a:gd name="T25" fmla="*/ 33 h 1094"/>
                  <a:gd name="T26" fmla="*/ 0 w 1112"/>
                  <a:gd name="T27" fmla="*/ 0 h 1094"/>
                  <a:gd name="T28" fmla="*/ 210 w 1112"/>
                  <a:gd name="T29" fmla="*/ 37 h 1094"/>
                  <a:gd name="T30" fmla="*/ 383 w 1112"/>
                  <a:gd name="T31" fmla="*/ 51 h 1094"/>
                  <a:gd name="T32" fmla="*/ 495 w 1112"/>
                  <a:gd name="T33" fmla="*/ 51 h 1094"/>
                  <a:gd name="T34" fmla="*/ 557 w 1112"/>
                  <a:gd name="T35" fmla="*/ 70 h 10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12"/>
                  <a:gd name="T55" fmla="*/ 0 h 1094"/>
                  <a:gd name="T56" fmla="*/ 1112 w 1112"/>
                  <a:gd name="T57" fmla="*/ 1094 h 10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12" h="1094">
                    <a:moveTo>
                      <a:pt x="1112" y="140"/>
                    </a:moveTo>
                    <a:lnTo>
                      <a:pt x="1056" y="271"/>
                    </a:lnTo>
                    <a:lnTo>
                      <a:pt x="1017" y="373"/>
                    </a:lnTo>
                    <a:lnTo>
                      <a:pt x="971" y="476"/>
                    </a:lnTo>
                    <a:lnTo>
                      <a:pt x="943" y="588"/>
                    </a:lnTo>
                    <a:lnTo>
                      <a:pt x="924" y="702"/>
                    </a:lnTo>
                    <a:lnTo>
                      <a:pt x="905" y="814"/>
                    </a:lnTo>
                    <a:lnTo>
                      <a:pt x="905" y="916"/>
                    </a:lnTo>
                    <a:lnTo>
                      <a:pt x="905" y="1001"/>
                    </a:lnTo>
                    <a:lnTo>
                      <a:pt x="905" y="1038"/>
                    </a:lnTo>
                    <a:lnTo>
                      <a:pt x="242" y="1094"/>
                    </a:lnTo>
                    <a:lnTo>
                      <a:pt x="130" y="448"/>
                    </a:lnTo>
                    <a:lnTo>
                      <a:pt x="28" y="65"/>
                    </a:lnTo>
                    <a:lnTo>
                      <a:pt x="0" y="0"/>
                    </a:lnTo>
                    <a:lnTo>
                      <a:pt x="420" y="75"/>
                    </a:lnTo>
                    <a:lnTo>
                      <a:pt x="765" y="103"/>
                    </a:lnTo>
                    <a:lnTo>
                      <a:pt x="989" y="103"/>
                    </a:lnTo>
                    <a:lnTo>
                      <a:pt x="1112" y="140"/>
                    </a:lnTo>
                    <a:close/>
                  </a:path>
                </a:pathLst>
              </a:custGeom>
              <a:solidFill>
                <a:srgbClr val="5F7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85" name="Oval 300"/>
              <p:cNvSpPr>
                <a:spLocks noChangeArrowheads="1"/>
              </p:cNvSpPr>
              <p:nvPr/>
            </p:nvSpPr>
            <p:spPr bwMode="auto">
              <a:xfrm>
                <a:off x="2793" y="2961"/>
                <a:ext cx="61" cy="70"/>
              </a:xfrm>
              <a:prstGeom prst="ellipse">
                <a:avLst/>
              </a:prstGeom>
              <a:solidFill>
                <a:srgbClr val="FFFFFF"/>
              </a:solid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sp>
          <p:nvSpPr>
            <p:cNvPr id="16481" name="Freeform 301"/>
            <p:cNvSpPr>
              <a:spLocks/>
            </p:cNvSpPr>
            <p:nvPr/>
          </p:nvSpPr>
          <p:spPr bwMode="auto">
            <a:xfrm rot="-5887819">
              <a:off x="3109" y="1667"/>
              <a:ext cx="13" cy="9"/>
            </a:xfrm>
            <a:custGeom>
              <a:avLst/>
              <a:gdLst>
                <a:gd name="T0" fmla="*/ 13 w 55"/>
                <a:gd name="T1" fmla="*/ 9 h 33"/>
                <a:gd name="T2" fmla="*/ 6 w 55"/>
                <a:gd name="T3" fmla="*/ 6 h 33"/>
                <a:gd name="T4" fmla="*/ 2 w 55"/>
                <a:gd name="T5" fmla="*/ 2 h 33"/>
                <a:gd name="T6" fmla="*/ 0 w 55"/>
                <a:gd name="T7" fmla="*/ 0 h 33"/>
                <a:gd name="T8" fmla="*/ 0 60000 65536"/>
                <a:gd name="T9" fmla="*/ 0 60000 65536"/>
                <a:gd name="T10" fmla="*/ 0 60000 65536"/>
                <a:gd name="T11" fmla="*/ 0 60000 65536"/>
                <a:gd name="T12" fmla="*/ 0 w 55"/>
                <a:gd name="T13" fmla="*/ 0 h 33"/>
                <a:gd name="T14" fmla="*/ 55 w 55"/>
                <a:gd name="T15" fmla="*/ 33 h 33"/>
              </a:gdLst>
              <a:ahLst/>
              <a:cxnLst>
                <a:cxn ang="T8">
                  <a:pos x="T0" y="T1"/>
                </a:cxn>
                <a:cxn ang="T9">
                  <a:pos x="T2" y="T3"/>
                </a:cxn>
                <a:cxn ang="T10">
                  <a:pos x="T4" y="T5"/>
                </a:cxn>
                <a:cxn ang="T11">
                  <a:pos x="T6" y="T7"/>
                </a:cxn>
              </a:cxnLst>
              <a:rect l="T12" t="T13" r="T14" b="T15"/>
              <a:pathLst>
                <a:path w="55" h="33">
                  <a:moveTo>
                    <a:pt x="55" y="33"/>
                  </a:moveTo>
                  <a:lnTo>
                    <a:pt x="26" y="22"/>
                  </a:lnTo>
                  <a:lnTo>
                    <a:pt x="7" y="8"/>
                  </a:lnTo>
                  <a:lnTo>
                    <a:pt x="0" y="0"/>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82" name="Freeform 302"/>
            <p:cNvSpPr>
              <a:spLocks/>
            </p:cNvSpPr>
            <p:nvPr/>
          </p:nvSpPr>
          <p:spPr bwMode="auto">
            <a:xfrm rot="-487818">
              <a:off x="3226" y="1413"/>
              <a:ext cx="47" cy="29"/>
            </a:xfrm>
            <a:custGeom>
              <a:avLst/>
              <a:gdLst>
                <a:gd name="T0" fmla="*/ 0 w 53"/>
                <a:gd name="T1" fmla="*/ 0 h 34"/>
                <a:gd name="T2" fmla="*/ 15 w 53"/>
                <a:gd name="T3" fmla="*/ 7 h 34"/>
                <a:gd name="T4" fmla="*/ 47 w 53"/>
                <a:gd name="T5" fmla="*/ 29 h 34"/>
                <a:gd name="T6" fmla="*/ 0 60000 65536"/>
                <a:gd name="T7" fmla="*/ 0 60000 65536"/>
                <a:gd name="T8" fmla="*/ 0 60000 65536"/>
                <a:gd name="T9" fmla="*/ 0 w 53"/>
                <a:gd name="T10" fmla="*/ 0 h 34"/>
                <a:gd name="T11" fmla="*/ 53 w 53"/>
                <a:gd name="T12" fmla="*/ 34 h 34"/>
              </a:gdLst>
              <a:ahLst/>
              <a:cxnLst>
                <a:cxn ang="T6">
                  <a:pos x="T0" y="T1"/>
                </a:cxn>
                <a:cxn ang="T7">
                  <a:pos x="T2" y="T3"/>
                </a:cxn>
                <a:cxn ang="T8">
                  <a:pos x="T4" y="T5"/>
                </a:cxn>
              </a:cxnLst>
              <a:rect l="T9" t="T10" r="T11" b="T12"/>
              <a:pathLst>
                <a:path w="53" h="34">
                  <a:moveTo>
                    <a:pt x="0" y="0"/>
                  </a:moveTo>
                  <a:lnTo>
                    <a:pt x="17" y="8"/>
                  </a:lnTo>
                  <a:lnTo>
                    <a:pt x="53" y="34"/>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83" name="Freeform 303"/>
            <p:cNvSpPr>
              <a:spLocks/>
            </p:cNvSpPr>
            <p:nvPr/>
          </p:nvSpPr>
          <p:spPr bwMode="auto">
            <a:xfrm>
              <a:off x="2956" y="1405"/>
              <a:ext cx="40" cy="7"/>
            </a:xfrm>
            <a:custGeom>
              <a:avLst/>
              <a:gdLst>
                <a:gd name="T0" fmla="*/ 0 w 40"/>
                <a:gd name="T1" fmla="*/ 4 h 7"/>
                <a:gd name="T2" fmla="*/ 16 w 40"/>
                <a:gd name="T3" fmla="*/ 6 h 7"/>
                <a:gd name="T4" fmla="*/ 25 w 40"/>
                <a:gd name="T5" fmla="*/ 7 h 7"/>
                <a:gd name="T6" fmla="*/ 33 w 40"/>
                <a:gd name="T7" fmla="*/ 5 h 7"/>
                <a:gd name="T8" fmla="*/ 40 w 40"/>
                <a:gd name="T9" fmla="*/ 0 h 7"/>
                <a:gd name="T10" fmla="*/ 0 60000 65536"/>
                <a:gd name="T11" fmla="*/ 0 60000 65536"/>
                <a:gd name="T12" fmla="*/ 0 60000 65536"/>
                <a:gd name="T13" fmla="*/ 0 60000 65536"/>
                <a:gd name="T14" fmla="*/ 0 60000 65536"/>
                <a:gd name="T15" fmla="*/ 0 w 40"/>
                <a:gd name="T16" fmla="*/ 0 h 7"/>
                <a:gd name="T17" fmla="*/ 40 w 40"/>
                <a:gd name="T18" fmla="*/ 7 h 7"/>
              </a:gdLst>
              <a:ahLst/>
              <a:cxnLst>
                <a:cxn ang="T10">
                  <a:pos x="T0" y="T1"/>
                </a:cxn>
                <a:cxn ang="T11">
                  <a:pos x="T2" y="T3"/>
                </a:cxn>
                <a:cxn ang="T12">
                  <a:pos x="T4" y="T5"/>
                </a:cxn>
                <a:cxn ang="T13">
                  <a:pos x="T6" y="T7"/>
                </a:cxn>
                <a:cxn ang="T14">
                  <a:pos x="T8" y="T9"/>
                </a:cxn>
              </a:cxnLst>
              <a:rect l="T15" t="T16" r="T17" b="T18"/>
              <a:pathLst>
                <a:path w="40" h="7">
                  <a:moveTo>
                    <a:pt x="0" y="4"/>
                  </a:moveTo>
                  <a:lnTo>
                    <a:pt x="16" y="6"/>
                  </a:lnTo>
                  <a:lnTo>
                    <a:pt x="25" y="7"/>
                  </a:lnTo>
                  <a:lnTo>
                    <a:pt x="33" y="5"/>
                  </a:lnTo>
                  <a:lnTo>
                    <a:pt x="40" y="0"/>
                  </a:lnTo>
                </a:path>
              </a:pathLst>
            </a:cu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grpSp>
      <p:sp>
        <p:nvSpPr>
          <p:cNvPr id="16446" name="Freeform 304"/>
          <p:cNvSpPr>
            <a:spLocks/>
          </p:cNvSpPr>
          <p:nvPr/>
        </p:nvSpPr>
        <p:spPr bwMode="auto">
          <a:xfrm>
            <a:off x="4902200" y="3810000"/>
            <a:ext cx="147638" cy="73025"/>
          </a:xfrm>
          <a:custGeom>
            <a:avLst/>
            <a:gdLst>
              <a:gd name="T0" fmla="*/ 118110 w 120"/>
              <a:gd name="T1" fmla="*/ 0 h 66"/>
              <a:gd name="T2" fmla="*/ 0 w 120"/>
              <a:gd name="T3" fmla="*/ 53109 h 66"/>
              <a:gd name="T4" fmla="*/ 0 60000 65536"/>
              <a:gd name="T5" fmla="*/ 0 60000 65536"/>
              <a:gd name="T6" fmla="*/ 0 w 120"/>
              <a:gd name="T7" fmla="*/ 0 h 66"/>
              <a:gd name="T8" fmla="*/ 120 w 120"/>
              <a:gd name="T9" fmla="*/ 66 h 66"/>
            </a:gdLst>
            <a:ahLst/>
            <a:cxnLst>
              <a:cxn ang="T4">
                <a:pos x="T0" y="T1"/>
              </a:cxn>
              <a:cxn ang="T5">
                <a:pos x="T2" y="T3"/>
              </a:cxn>
            </a:cxnLst>
            <a:rect l="T6" t="T7" r="T8" b="T9"/>
            <a:pathLst>
              <a:path w="120" h="66">
                <a:moveTo>
                  <a:pt x="96" y="0"/>
                </a:moveTo>
                <a:cubicBezTo>
                  <a:pt x="120" y="54"/>
                  <a:pt x="66" y="66"/>
                  <a:pt x="0" y="48"/>
                </a:cubicBezTo>
              </a:path>
            </a:pathLst>
          </a:custGeom>
          <a:noFill/>
          <a:ln w="19050">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6447" name="Freeform 305"/>
          <p:cNvSpPr>
            <a:spLocks/>
          </p:cNvSpPr>
          <p:nvPr/>
        </p:nvSpPr>
        <p:spPr bwMode="auto">
          <a:xfrm>
            <a:off x="5118100" y="3733800"/>
            <a:ext cx="147638" cy="73025"/>
          </a:xfrm>
          <a:custGeom>
            <a:avLst/>
            <a:gdLst>
              <a:gd name="T0" fmla="*/ 118110 w 120"/>
              <a:gd name="T1" fmla="*/ 0 h 66"/>
              <a:gd name="T2" fmla="*/ 0 w 120"/>
              <a:gd name="T3" fmla="*/ 53109 h 66"/>
              <a:gd name="T4" fmla="*/ 0 60000 65536"/>
              <a:gd name="T5" fmla="*/ 0 60000 65536"/>
              <a:gd name="T6" fmla="*/ 0 w 120"/>
              <a:gd name="T7" fmla="*/ 0 h 66"/>
              <a:gd name="T8" fmla="*/ 120 w 120"/>
              <a:gd name="T9" fmla="*/ 66 h 66"/>
            </a:gdLst>
            <a:ahLst/>
            <a:cxnLst>
              <a:cxn ang="T4">
                <a:pos x="T0" y="T1"/>
              </a:cxn>
              <a:cxn ang="T5">
                <a:pos x="T2" y="T3"/>
              </a:cxn>
            </a:cxnLst>
            <a:rect l="T6" t="T7" r="T8" b="T9"/>
            <a:pathLst>
              <a:path w="120" h="66">
                <a:moveTo>
                  <a:pt x="96" y="0"/>
                </a:moveTo>
                <a:cubicBezTo>
                  <a:pt x="120" y="54"/>
                  <a:pt x="66" y="66"/>
                  <a:pt x="0" y="48"/>
                </a:cubicBezTo>
              </a:path>
            </a:pathLst>
          </a:custGeom>
          <a:noFill/>
          <a:ln w="19050">
            <a:solidFill>
              <a:schemeClr val="tx1"/>
            </a:solidFill>
            <a:round/>
            <a:headEnd/>
            <a:tailEnd/>
          </a:ln>
        </p:spPr>
        <p:txBody>
          <a:bodyPr/>
          <a:lstStyle/>
          <a:p>
            <a:endParaRPr lang="vi-VN">
              <a:latin typeface="Times New Roman" pitchFamily="18" charset="0"/>
              <a:cs typeface="Times New Roman" pitchFamily="18" charset="0"/>
            </a:endParaRPr>
          </a:p>
        </p:txBody>
      </p:sp>
      <p:sp>
        <p:nvSpPr>
          <p:cNvPr id="102706" name="Text Box 306"/>
          <p:cNvSpPr txBox="1">
            <a:spLocks noChangeArrowheads="1"/>
          </p:cNvSpPr>
          <p:nvPr/>
        </p:nvSpPr>
        <p:spPr bwMode="auto">
          <a:xfrm>
            <a:off x="1919288" y="3565525"/>
            <a:ext cx="804862" cy="244475"/>
          </a:xfrm>
          <a:prstGeom prst="rect">
            <a:avLst/>
          </a:prstGeom>
          <a:noFill/>
          <a:ln w="9525">
            <a:noFill/>
            <a:miter lim="800000"/>
            <a:headEnd/>
            <a:tailEnd/>
          </a:ln>
        </p:spPr>
        <p:txBody>
          <a:bodyPr lIns="0" tIns="0" rIns="0" bIns="0">
            <a:spAutoFit/>
          </a:bodyPr>
          <a:lstStyle/>
          <a:p>
            <a:pPr>
              <a:spcBef>
                <a:spcPct val="50000"/>
              </a:spcBef>
            </a:pPr>
            <a:r>
              <a:rPr lang="en-US" sz="1600" b="1">
                <a:solidFill>
                  <a:srgbClr val="CC0000"/>
                </a:solidFill>
                <a:latin typeface="Times New Roman" pitchFamily="18" charset="0"/>
                <a:cs typeface="Times New Roman" pitchFamily="18" charset="0"/>
              </a:rPr>
              <a:t>32 </a:t>
            </a:r>
            <a:r>
              <a:rPr lang="en-US" sz="1600" b="1" baseline="30000">
                <a:solidFill>
                  <a:srgbClr val="CC0000"/>
                </a:solidFill>
                <a:latin typeface="Times New Roman" pitchFamily="18" charset="0"/>
                <a:cs typeface="Times New Roman" pitchFamily="18" charset="0"/>
              </a:rPr>
              <a:t>0</a:t>
            </a:r>
            <a:r>
              <a:rPr lang="en-US" sz="1600" b="1">
                <a:solidFill>
                  <a:srgbClr val="CC0000"/>
                </a:solidFill>
                <a:latin typeface="Times New Roman" pitchFamily="18" charset="0"/>
                <a:cs typeface="Times New Roman" pitchFamily="18" charset="0"/>
              </a:rPr>
              <a:t>F</a:t>
            </a:r>
          </a:p>
        </p:txBody>
      </p:sp>
      <p:sp>
        <p:nvSpPr>
          <p:cNvPr id="102707" name="Text Box 307"/>
          <p:cNvSpPr txBox="1">
            <a:spLocks noChangeArrowheads="1"/>
          </p:cNvSpPr>
          <p:nvPr/>
        </p:nvSpPr>
        <p:spPr bwMode="auto">
          <a:xfrm>
            <a:off x="1898650" y="1524000"/>
            <a:ext cx="784225" cy="244475"/>
          </a:xfrm>
          <a:prstGeom prst="rect">
            <a:avLst/>
          </a:prstGeom>
          <a:noFill/>
          <a:ln w="9525">
            <a:noFill/>
            <a:miter lim="800000"/>
            <a:headEnd/>
            <a:tailEnd/>
          </a:ln>
        </p:spPr>
        <p:txBody>
          <a:bodyPr lIns="0" tIns="0" rIns="0" bIns="0">
            <a:spAutoFit/>
          </a:bodyPr>
          <a:lstStyle/>
          <a:p>
            <a:pPr>
              <a:spcBef>
                <a:spcPct val="50000"/>
              </a:spcBef>
            </a:pPr>
            <a:r>
              <a:rPr lang="en-US" sz="1600" b="1">
                <a:solidFill>
                  <a:srgbClr val="CC0000"/>
                </a:solidFill>
                <a:latin typeface="Times New Roman" pitchFamily="18" charset="0"/>
                <a:cs typeface="Times New Roman" pitchFamily="18" charset="0"/>
              </a:rPr>
              <a:t>212 </a:t>
            </a:r>
            <a:r>
              <a:rPr lang="en-US" sz="1600" b="1" baseline="30000">
                <a:solidFill>
                  <a:srgbClr val="CC0000"/>
                </a:solidFill>
                <a:latin typeface="Times New Roman" pitchFamily="18" charset="0"/>
                <a:cs typeface="Times New Roman" pitchFamily="18" charset="0"/>
              </a:rPr>
              <a:t>0</a:t>
            </a:r>
            <a:r>
              <a:rPr lang="en-US" sz="1600" b="1">
                <a:solidFill>
                  <a:srgbClr val="CC0000"/>
                </a:solidFill>
                <a:latin typeface="Times New Roman" pitchFamily="18" charset="0"/>
                <a:cs typeface="Times New Roman" pitchFamily="18" charset="0"/>
              </a:rPr>
              <a:t>F</a:t>
            </a:r>
          </a:p>
        </p:txBody>
      </p:sp>
      <p:grpSp>
        <p:nvGrpSpPr>
          <p:cNvPr id="19" name="Group 308"/>
          <p:cNvGrpSpPr>
            <a:grpSpLocks/>
          </p:cNvGrpSpPr>
          <p:nvPr/>
        </p:nvGrpSpPr>
        <p:grpSpPr bwMode="auto">
          <a:xfrm>
            <a:off x="1568450" y="1766888"/>
            <a:ext cx="412750" cy="1905000"/>
            <a:chOff x="4464" y="1632"/>
            <a:chExt cx="192" cy="1680"/>
          </a:xfrm>
        </p:grpSpPr>
        <p:sp>
          <p:nvSpPr>
            <p:cNvPr id="16456" name="Line 309"/>
            <p:cNvSpPr>
              <a:spLocks noChangeShapeType="1"/>
            </p:cNvSpPr>
            <p:nvPr/>
          </p:nvSpPr>
          <p:spPr bwMode="auto">
            <a:xfrm rot="5400000">
              <a:off x="4536" y="1560"/>
              <a:ext cx="0" cy="144"/>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57" name="Line 310"/>
            <p:cNvSpPr>
              <a:spLocks noChangeShapeType="1"/>
            </p:cNvSpPr>
            <p:nvPr/>
          </p:nvSpPr>
          <p:spPr bwMode="auto">
            <a:xfrm rot="5400000">
              <a:off x="4524" y="170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58" name="Line 311"/>
            <p:cNvSpPr>
              <a:spLocks noChangeShapeType="1"/>
            </p:cNvSpPr>
            <p:nvPr/>
          </p:nvSpPr>
          <p:spPr bwMode="auto">
            <a:xfrm rot="5400000">
              <a:off x="4524" y="1793"/>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59" name="Line 312"/>
            <p:cNvSpPr>
              <a:spLocks noChangeShapeType="1"/>
            </p:cNvSpPr>
            <p:nvPr/>
          </p:nvSpPr>
          <p:spPr bwMode="auto">
            <a:xfrm rot="5400000">
              <a:off x="4554" y="1854"/>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0" name="Line 313"/>
            <p:cNvSpPr>
              <a:spLocks noChangeShapeType="1"/>
            </p:cNvSpPr>
            <p:nvPr/>
          </p:nvSpPr>
          <p:spPr bwMode="auto">
            <a:xfrm rot="5400000">
              <a:off x="4524" y="1975"/>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1" name="Line 314"/>
            <p:cNvSpPr>
              <a:spLocks noChangeShapeType="1"/>
            </p:cNvSpPr>
            <p:nvPr/>
          </p:nvSpPr>
          <p:spPr bwMode="auto">
            <a:xfrm rot="5400000">
              <a:off x="4524" y="2066"/>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2" name="Line 315"/>
            <p:cNvSpPr>
              <a:spLocks noChangeShapeType="1"/>
            </p:cNvSpPr>
            <p:nvPr/>
          </p:nvSpPr>
          <p:spPr bwMode="auto">
            <a:xfrm rot="5400000">
              <a:off x="4524" y="2158"/>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3" name="Line 316"/>
            <p:cNvSpPr>
              <a:spLocks noChangeShapeType="1"/>
            </p:cNvSpPr>
            <p:nvPr/>
          </p:nvSpPr>
          <p:spPr bwMode="auto">
            <a:xfrm rot="5400000">
              <a:off x="4524" y="2249"/>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4" name="Line 317"/>
            <p:cNvSpPr>
              <a:spLocks noChangeShapeType="1"/>
            </p:cNvSpPr>
            <p:nvPr/>
          </p:nvSpPr>
          <p:spPr bwMode="auto">
            <a:xfrm rot="5400000">
              <a:off x="4560" y="2304"/>
              <a:ext cx="0" cy="192"/>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5" name="Line 318"/>
            <p:cNvSpPr>
              <a:spLocks noChangeShapeType="1"/>
            </p:cNvSpPr>
            <p:nvPr/>
          </p:nvSpPr>
          <p:spPr bwMode="auto">
            <a:xfrm rot="5400000">
              <a:off x="4524" y="2431"/>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6" name="Line 319"/>
            <p:cNvSpPr>
              <a:spLocks noChangeShapeType="1"/>
            </p:cNvSpPr>
            <p:nvPr/>
          </p:nvSpPr>
          <p:spPr bwMode="auto">
            <a:xfrm rot="5400000">
              <a:off x="4524" y="2522"/>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7" name="Line 320"/>
            <p:cNvSpPr>
              <a:spLocks noChangeShapeType="1"/>
            </p:cNvSpPr>
            <p:nvPr/>
          </p:nvSpPr>
          <p:spPr bwMode="auto">
            <a:xfrm rot="5400000">
              <a:off x="4524" y="2614"/>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8" name="Line 321"/>
            <p:cNvSpPr>
              <a:spLocks noChangeShapeType="1"/>
            </p:cNvSpPr>
            <p:nvPr/>
          </p:nvSpPr>
          <p:spPr bwMode="auto">
            <a:xfrm rot="5400000">
              <a:off x="4524" y="2705"/>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69" name="Line 322"/>
            <p:cNvSpPr>
              <a:spLocks noChangeShapeType="1"/>
            </p:cNvSpPr>
            <p:nvPr/>
          </p:nvSpPr>
          <p:spPr bwMode="auto">
            <a:xfrm rot="5400000">
              <a:off x="4554" y="2766"/>
              <a:ext cx="0" cy="180"/>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0" name="Line 323"/>
            <p:cNvSpPr>
              <a:spLocks noChangeShapeType="1"/>
            </p:cNvSpPr>
            <p:nvPr/>
          </p:nvSpPr>
          <p:spPr bwMode="auto">
            <a:xfrm rot="5400000">
              <a:off x="4524" y="2887"/>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1" name="Line 324"/>
            <p:cNvSpPr>
              <a:spLocks noChangeShapeType="1"/>
            </p:cNvSpPr>
            <p:nvPr/>
          </p:nvSpPr>
          <p:spPr bwMode="auto">
            <a:xfrm rot="5400000">
              <a:off x="4524" y="2978"/>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2" name="Line 325"/>
            <p:cNvSpPr>
              <a:spLocks noChangeShapeType="1"/>
            </p:cNvSpPr>
            <p:nvPr/>
          </p:nvSpPr>
          <p:spPr bwMode="auto">
            <a:xfrm rot="5400000">
              <a:off x="4524" y="3070"/>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3" name="Line 326"/>
            <p:cNvSpPr>
              <a:spLocks noChangeShapeType="1"/>
            </p:cNvSpPr>
            <p:nvPr/>
          </p:nvSpPr>
          <p:spPr bwMode="auto">
            <a:xfrm rot="5400000">
              <a:off x="4524" y="3161"/>
              <a:ext cx="0" cy="120"/>
            </a:xfrm>
            <a:prstGeom prst="line">
              <a:avLst/>
            </a:prstGeom>
            <a:noFill/>
            <a:ln w="9525">
              <a:solidFill>
                <a:srgbClr val="000000"/>
              </a:solidFill>
              <a:round/>
              <a:headEnd/>
              <a:tailEnd/>
            </a:ln>
          </p:spPr>
          <p:txBody>
            <a:bodyPr/>
            <a:lstStyle/>
            <a:p>
              <a:endParaRPr lang="vi-VN">
                <a:latin typeface="Times New Roman" pitchFamily="18" charset="0"/>
                <a:cs typeface="Times New Roman" pitchFamily="18" charset="0"/>
              </a:endParaRPr>
            </a:p>
          </p:txBody>
        </p:sp>
        <p:sp>
          <p:nvSpPr>
            <p:cNvPr id="16474" name="Line 327"/>
            <p:cNvSpPr>
              <a:spLocks noChangeShapeType="1"/>
            </p:cNvSpPr>
            <p:nvPr/>
          </p:nvSpPr>
          <p:spPr bwMode="auto">
            <a:xfrm rot="5400000">
              <a:off x="4536" y="3240"/>
              <a:ext cx="0" cy="144"/>
            </a:xfrm>
            <a:prstGeom prst="line">
              <a:avLst/>
            </a:prstGeom>
            <a:noFill/>
            <a:ln w="19050">
              <a:solidFill>
                <a:srgbClr val="000000"/>
              </a:solidFill>
              <a:round/>
              <a:headEnd/>
              <a:tailEnd/>
            </a:ln>
          </p:spPr>
          <p:txBody>
            <a:bodyPr/>
            <a:lstStyle/>
            <a:p>
              <a:endParaRPr lang="vi-VN">
                <a:latin typeface="Times New Roman" pitchFamily="18" charset="0"/>
                <a:cs typeface="Times New Roman" pitchFamily="18" charset="0"/>
              </a:endParaRPr>
            </a:p>
          </p:txBody>
        </p:sp>
      </p:grpSp>
      <p:grpSp>
        <p:nvGrpSpPr>
          <p:cNvPr id="20" name="Group 328"/>
          <p:cNvGrpSpPr>
            <a:grpSpLocks/>
          </p:cNvGrpSpPr>
          <p:nvPr/>
        </p:nvGrpSpPr>
        <p:grpSpPr bwMode="auto">
          <a:xfrm>
            <a:off x="6273800" y="3352800"/>
            <a:ext cx="2860995" cy="2620026"/>
            <a:chOff x="2933" y="1296"/>
            <a:chExt cx="2712" cy="2994"/>
          </a:xfrm>
        </p:grpSpPr>
        <p:pic>
          <p:nvPicPr>
            <p:cNvPr id="16454" name="Picture 329" descr="fahrenheit10"/>
            <p:cNvPicPr>
              <a:picLocks noChangeAspect="1" noChangeArrowheads="1"/>
            </p:cNvPicPr>
            <p:nvPr/>
          </p:nvPicPr>
          <p:blipFill>
            <a:blip r:embed="rId7"/>
            <a:srcRect/>
            <a:stretch>
              <a:fillRect/>
            </a:stretch>
          </p:blipFill>
          <p:spPr bwMode="auto">
            <a:xfrm>
              <a:off x="3648" y="1296"/>
              <a:ext cx="1595" cy="2064"/>
            </a:xfrm>
            <a:prstGeom prst="rect">
              <a:avLst/>
            </a:prstGeom>
            <a:noFill/>
            <a:ln w="9525">
              <a:noFill/>
              <a:miter lim="800000"/>
              <a:headEnd/>
              <a:tailEnd/>
            </a:ln>
          </p:spPr>
        </p:pic>
        <p:sp>
          <p:nvSpPr>
            <p:cNvPr id="16455" name="Text Box 330"/>
            <p:cNvSpPr txBox="1">
              <a:spLocks noChangeArrowheads="1"/>
            </p:cNvSpPr>
            <p:nvPr/>
          </p:nvSpPr>
          <p:spPr bwMode="auto">
            <a:xfrm>
              <a:off x="2933" y="3446"/>
              <a:ext cx="2712" cy="844"/>
            </a:xfrm>
            <a:prstGeom prst="rect">
              <a:avLst/>
            </a:prstGeom>
            <a:noFill/>
            <a:ln w="9525">
              <a:noFill/>
              <a:miter lim="800000"/>
              <a:headEnd/>
              <a:tailEnd/>
            </a:ln>
          </p:spPr>
          <p:txBody>
            <a:bodyPr wrap="none">
              <a:spAutoFit/>
            </a:bodyPr>
            <a:lstStyle/>
            <a:p>
              <a:pPr algn="ctr" eaLnBrk="0" hangingPunct="0"/>
              <a:r>
                <a:rPr lang="en-US" sz="2400">
                  <a:latin typeface="Times New Roman" pitchFamily="18" charset="0"/>
                  <a:cs typeface="Times New Roman" pitchFamily="18" charset="0"/>
                </a:rPr>
                <a:t> </a:t>
              </a:r>
              <a:r>
                <a:rPr lang="en-US" b="1">
                  <a:solidFill>
                    <a:srgbClr val="009900"/>
                  </a:solidFill>
                  <a:latin typeface="Times New Roman" pitchFamily="18" charset="0"/>
                  <a:cs typeface="Times New Roman" pitchFamily="18" charset="0"/>
                </a:rPr>
                <a:t>Gabriel Daniel Fahrenheit</a:t>
              </a:r>
            </a:p>
            <a:p>
              <a:pPr algn="ctr" eaLnBrk="0" hangingPunct="0"/>
              <a:r>
                <a:rPr lang="en-US" b="1">
                  <a:solidFill>
                    <a:srgbClr val="009900"/>
                  </a:solidFill>
                  <a:latin typeface="Times New Roman" pitchFamily="18" charset="0"/>
                  <a:cs typeface="Times New Roman" pitchFamily="18" charset="0"/>
                </a:rPr>
                <a:t>(1686-1736)</a:t>
              </a:r>
            </a:p>
          </p:txBody>
        </p:sp>
      </p:grpSp>
      <p:sp>
        <p:nvSpPr>
          <p:cNvPr id="102731" name="Text Box 331"/>
          <p:cNvSpPr txBox="1">
            <a:spLocks noChangeArrowheads="1"/>
          </p:cNvSpPr>
          <p:nvPr/>
        </p:nvSpPr>
        <p:spPr bwMode="auto">
          <a:xfrm>
            <a:off x="4495800" y="1143000"/>
            <a:ext cx="5200650" cy="1200329"/>
          </a:xfrm>
          <a:prstGeom prst="rect">
            <a:avLst/>
          </a:prstGeom>
          <a:noFill/>
          <a:ln w="9525">
            <a:noFill/>
            <a:miter lim="800000"/>
            <a:headEnd/>
            <a:tailEnd/>
          </a:ln>
        </p:spPr>
        <p:txBody>
          <a:bodyPr>
            <a:spAutoFit/>
          </a:bodyPr>
          <a:lstStyle/>
          <a:p>
            <a:pPr>
              <a:spcBef>
                <a:spcPct val="50000"/>
              </a:spcBef>
            </a:pPr>
            <a:r>
              <a:rPr lang="en-US" sz="2400" b="1" i="1" dirty="0">
                <a:latin typeface="Times New Roman" pitchFamily="18" charset="0"/>
                <a:cs typeface="Times New Roman" pitchFamily="18" charset="0"/>
              </a:rPr>
              <a:t>*Thang nhiệt độ Frenhai nhiệt độ nước đá đang tan là </a:t>
            </a:r>
            <a:r>
              <a:rPr lang="en-US" sz="2400" b="1" i="1" dirty="0">
                <a:solidFill>
                  <a:srgbClr val="FF3300"/>
                </a:solidFill>
                <a:latin typeface="Times New Roman" pitchFamily="18" charset="0"/>
                <a:cs typeface="Times New Roman" pitchFamily="18" charset="0"/>
              </a:rPr>
              <a:t>32</a:t>
            </a:r>
            <a:r>
              <a:rPr lang="en-US" sz="2400" b="1" i="1" baseline="30000" dirty="0">
                <a:solidFill>
                  <a:srgbClr val="FF3300"/>
                </a:solidFill>
                <a:latin typeface="Times New Roman" pitchFamily="18" charset="0"/>
                <a:cs typeface="Times New Roman" pitchFamily="18" charset="0"/>
              </a:rPr>
              <a:t>o</a:t>
            </a:r>
            <a:r>
              <a:rPr lang="en-US" sz="2400" b="1" i="1" dirty="0">
                <a:solidFill>
                  <a:srgbClr val="FF3300"/>
                </a:solidFill>
                <a:latin typeface="Times New Roman" pitchFamily="18" charset="0"/>
                <a:cs typeface="Times New Roman" pitchFamily="18" charset="0"/>
              </a:rPr>
              <a:t>F</a:t>
            </a:r>
            <a:r>
              <a:rPr lang="en-US" sz="2400" b="1" i="1" dirty="0">
                <a:latin typeface="Times New Roman" pitchFamily="18" charset="0"/>
                <a:cs typeface="Times New Roman" pitchFamily="18" charset="0"/>
              </a:rPr>
              <a:t>. Nhiệt độ của hơi nước đang sôi là </a:t>
            </a:r>
            <a:r>
              <a:rPr lang="en-US" sz="2400" b="1" i="1" dirty="0">
                <a:solidFill>
                  <a:srgbClr val="FF3300"/>
                </a:solidFill>
                <a:latin typeface="Times New Roman" pitchFamily="18" charset="0"/>
                <a:cs typeface="Times New Roman" pitchFamily="18" charset="0"/>
              </a:rPr>
              <a:t>212</a:t>
            </a:r>
            <a:r>
              <a:rPr lang="en-US" sz="2400" b="1" i="1" baseline="30000" dirty="0">
                <a:solidFill>
                  <a:srgbClr val="FF3300"/>
                </a:solidFill>
                <a:latin typeface="Times New Roman" pitchFamily="18" charset="0"/>
                <a:cs typeface="Times New Roman" pitchFamily="18" charset="0"/>
              </a:rPr>
              <a:t>o</a:t>
            </a:r>
            <a:r>
              <a:rPr lang="en-US" sz="2400" b="1" i="1" dirty="0">
                <a:solidFill>
                  <a:srgbClr val="FF3300"/>
                </a:solidFill>
                <a:latin typeface="Times New Roman" pitchFamily="18" charset="0"/>
                <a:cs typeface="Times New Roman" pitchFamily="18" charset="0"/>
              </a:rPr>
              <a:t>F</a:t>
            </a:r>
          </a:p>
        </p:txBody>
      </p:sp>
      <p:sp>
        <p:nvSpPr>
          <p:cNvPr id="19461" name="Text Box 5"/>
          <p:cNvSpPr txBox="1">
            <a:spLocks noChangeArrowheads="1"/>
          </p:cNvSpPr>
          <p:nvPr/>
        </p:nvSpPr>
        <p:spPr bwMode="auto">
          <a:xfrm>
            <a:off x="2971800" y="457200"/>
            <a:ext cx="5105400" cy="488950"/>
          </a:xfrm>
          <a:prstGeom prst="rect">
            <a:avLst/>
          </a:prstGeom>
          <a:noFill/>
          <a:ln w="9525">
            <a:noFill/>
            <a:miter lim="800000"/>
            <a:headEnd/>
            <a:tailEnd/>
          </a:ln>
        </p:spPr>
        <p:txBody>
          <a:bodyPr>
            <a:spAutoFit/>
          </a:bodyPr>
          <a:lstStyle/>
          <a:p>
            <a:r>
              <a:rPr lang="en-US" sz="2600" b="1">
                <a:solidFill>
                  <a:srgbClr val="FF0000"/>
                </a:solidFill>
                <a:latin typeface="Times New Roman" pitchFamily="18" charset="0"/>
                <a:cs typeface="Times New Roman" pitchFamily="18" charset="0"/>
              </a:rPr>
              <a:t>2. Thang nhiệt độ Farenhai</a:t>
            </a:r>
            <a:r>
              <a:rPr lang="en-US" sz="2600">
                <a:solidFill>
                  <a:srgbClr val="FF0000"/>
                </a:solidFill>
                <a:latin typeface="Times New Roman" pitchFamily="18" charset="0"/>
                <a:cs typeface="Times New Roman" pitchFamily="18" charset="0"/>
              </a:rPr>
              <a:t> </a:t>
            </a:r>
            <a:r>
              <a:rPr lang="en-US" sz="2600" b="1">
                <a:solidFill>
                  <a:srgbClr val="FF0000"/>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0" presetClass="path" presetSubtype="0" accel="50000" decel="50000" fill="hold" nodeType="afterEffect">
                                  <p:stCondLst>
                                    <p:cond delay="0"/>
                                  </p:stCondLst>
                                  <p:childTnLst>
                                    <p:animMotion origin="layout" path="M 0.0 0.0 C -0.02361 -0.02292 -0.04722 -0.04584 -0.07986 -0.05648 C -0.1125 -0.06713 -0.15416 -0.06551 -0.19583 -0.06389 " pathEditMode="relative" ptsTypes="aaA">
                                      <p:cBhvr>
                                        <p:cTn id="17" dur="2000" fill="hold"/>
                                        <p:tgtEl>
                                          <p:spTgt spid="8"/>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0.0 0.0 C -0.02361 -0.02292 -0.04722 -0.04584 -0.07986 -0.05648 C -0.1125 -0.06713 -0.15416 -0.06551 -0.19583 -0.06389 " pathEditMode="relative" ptsTypes="aaA">
                                      <p:cBhvr>
                                        <p:cTn id="19" dur="2000" fill="hold"/>
                                        <p:tgtEl>
                                          <p:spTgt spid="6"/>
                                        </p:tgtEl>
                                        <p:attrNameLst>
                                          <p:attrName>ppt_x</p:attrName>
                                          <p:attrName>ppt_y</p:attrName>
                                        </p:attrNameLst>
                                      </p:cBhvr>
                                    </p:animMotion>
                                  </p:childTnLst>
                                </p:cTn>
                              </p:par>
                            </p:childTnLst>
                          </p:cTn>
                        </p:par>
                        <p:par>
                          <p:cTn id="20" fill="hold">
                            <p:stCondLst>
                              <p:cond delay="2500"/>
                            </p:stCondLst>
                            <p:childTnLst>
                              <p:par>
                                <p:cTn id="21" presetID="2" presetClass="exit" presetSubtype="4" fill="hold" nodeType="afterEffect">
                                  <p:stCondLst>
                                    <p:cond delay="3000"/>
                                  </p:stCondLst>
                                  <p:childTnLst>
                                    <p:anim calcmode="lin" valueType="num">
                                      <p:cBhvr additive="base">
                                        <p:cTn id="22" dur="500"/>
                                        <p:tgtEl>
                                          <p:spTgt spid="8"/>
                                        </p:tgtEl>
                                        <p:attrNameLst>
                                          <p:attrName>ppt_x</p:attrName>
                                        </p:attrNameLst>
                                      </p:cBhvr>
                                      <p:tavLst>
                                        <p:tav tm="0">
                                          <p:val>
                                            <p:strVal val="ppt_x"/>
                                          </p:val>
                                        </p:tav>
                                        <p:tav tm="100000">
                                          <p:val>
                                            <p:strVal val="ppt_x"/>
                                          </p:val>
                                        </p:tav>
                                      </p:tavLst>
                                    </p:anim>
                                    <p:anim calcmode="lin" valueType="num">
                                      <p:cBhvr additive="base">
                                        <p:cTn id="23" dur="500"/>
                                        <p:tgtEl>
                                          <p:spTgt spid="8"/>
                                        </p:tgtEl>
                                        <p:attrNameLst>
                                          <p:attrName>ppt_y</p:attrName>
                                        </p:attrNameLst>
                                      </p:cBhvr>
                                      <p:tavLst>
                                        <p:tav tm="0">
                                          <p:val>
                                            <p:strVal val="ppt_y"/>
                                          </p:val>
                                        </p:tav>
                                        <p:tav tm="100000">
                                          <p:val>
                                            <p:strVal val="1+ppt_h/2"/>
                                          </p:val>
                                        </p:tav>
                                      </p:tavLst>
                                    </p:anim>
                                    <p:set>
                                      <p:cBhvr>
                                        <p:cTn id="24" dur="1" fill="hold">
                                          <p:stCondLst>
                                            <p:cond delay="499"/>
                                          </p:stCondLst>
                                        </p:cTn>
                                        <p:tgtEl>
                                          <p:spTgt spid="8"/>
                                        </p:tgtEl>
                                        <p:attrNameLst>
                                          <p:attrName>style.visibility</p:attrName>
                                        </p:attrNameLst>
                                      </p:cBhvr>
                                      <p:to>
                                        <p:strVal val="hidden"/>
                                      </p:to>
                                    </p:set>
                                  </p:childTnLst>
                                </p:cTn>
                              </p:par>
                            </p:childTnLst>
                          </p:cTn>
                        </p:par>
                        <p:par>
                          <p:cTn id="25" fill="hold">
                            <p:stCondLst>
                              <p:cond delay="6000"/>
                            </p:stCondLst>
                            <p:childTnLst>
                              <p:par>
                                <p:cTn id="26" presetID="1" presetClass="entr" presetSubtype="0" fill="hold" grpId="0" nodeType="afterEffect">
                                  <p:stCondLst>
                                    <p:cond delay="0"/>
                                  </p:stCondLst>
                                  <p:childTnLst>
                                    <p:set>
                                      <p:cBhvr>
                                        <p:cTn id="27" dur="1" fill="hold">
                                          <p:stCondLst>
                                            <p:cond delay="0"/>
                                          </p:stCondLst>
                                        </p:cTn>
                                        <p:tgtEl>
                                          <p:spTgt spid="102661"/>
                                        </p:tgtEl>
                                        <p:attrNameLst>
                                          <p:attrName>style.visibility</p:attrName>
                                        </p:attrNameLst>
                                      </p:cBhvr>
                                      <p:to>
                                        <p:strVal val="visible"/>
                                      </p:to>
                                    </p:set>
                                  </p:childTnLst>
                                </p:cTn>
                              </p:par>
                              <p:par>
                                <p:cTn id="28" presetID="0" presetClass="path" presetSubtype="0" repeatCount="indefinite" accel="50000" decel="50000" fill="hold" grpId="1" nodeType="withEffect">
                                  <p:stCondLst>
                                    <p:cond delay="0"/>
                                  </p:stCondLst>
                                  <p:childTnLst>
                                    <p:animMotion origin="layout" path="M 5.55556E-7 7.40741E-7 L 5.55556E-7 -0.04444 " pathEditMode="relative" ptsTypes="AA">
                                      <p:cBhvr>
                                        <p:cTn id="29" dur="2000" fill="hold"/>
                                        <p:tgtEl>
                                          <p:spTgt spid="102661"/>
                                        </p:tgtEl>
                                        <p:attrNameLst>
                                          <p:attrName>ppt_x</p:attrName>
                                          <p:attrName>ppt_y</p:attrName>
                                        </p:attrNameLst>
                                      </p:cBhvr>
                                    </p:animMotion>
                                  </p:childTnLst>
                                </p:cTn>
                              </p:par>
                              <p:par>
                                <p:cTn id="30" presetID="1" presetClass="entr" presetSubtype="0" fill="hold" grpId="0" nodeType="withEffect">
                                  <p:stCondLst>
                                    <p:cond delay="300"/>
                                  </p:stCondLst>
                                  <p:childTnLst>
                                    <p:set>
                                      <p:cBhvr>
                                        <p:cTn id="31" dur="1" fill="hold">
                                          <p:stCondLst>
                                            <p:cond delay="0"/>
                                          </p:stCondLst>
                                        </p:cTn>
                                        <p:tgtEl>
                                          <p:spTgt spid="102662"/>
                                        </p:tgtEl>
                                        <p:attrNameLst>
                                          <p:attrName>style.visibility</p:attrName>
                                        </p:attrNameLst>
                                      </p:cBhvr>
                                      <p:to>
                                        <p:strVal val="visible"/>
                                      </p:to>
                                    </p:set>
                                  </p:childTnLst>
                                </p:cTn>
                              </p:par>
                              <p:par>
                                <p:cTn id="32" presetID="0" presetClass="path" presetSubtype="0" repeatCount="indefinite" accel="50000" decel="50000" fill="hold" grpId="1" nodeType="withEffect">
                                  <p:stCondLst>
                                    <p:cond delay="300"/>
                                  </p:stCondLst>
                                  <p:childTnLst>
                                    <p:animMotion origin="layout" path="M 5.55556E-7 7.40741E-7 L 5.55556E-7 -0.04444 " pathEditMode="relative" ptsTypes="AA">
                                      <p:cBhvr>
                                        <p:cTn id="33" dur="2000" fill="hold"/>
                                        <p:tgtEl>
                                          <p:spTgt spid="102662"/>
                                        </p:tgtEl>
                                        <p:attrNameLst>
                                          <p:attrName>ppt_x</p:attrName>
                                          <p:attrName>ppt_y</p:attrName>
                                        </p:attrNameLst>
                                      </p:cBhvr>
                                    </p:animMotion>
                                  </p:childTnLst>
                                </p:cTn>
                              </p:par>
                              <p:par>
                                <p:cTn id="34" presetID="1" presetClass="entr" presetSubtype="0" fill="hold" grpId="0" nodeType="withEffect">
                                  <p:stCondLst>
                                    <p:cond delay="600"/>
                                  </p:stCondLst>
                                  <p:childTnLst>
                                    <p:set>
                                      <p:cBhvr>
                                        <p:cTn id="35" dur="1" fill="hold">
                                          <p:stCondLst>
                                            <p:cond delay="0"/>
                                          </p:stCondLst>
                                        </p:cTn>
                                        <p:tgtEl>
                                          <p:spTgt spid="102663"/>
                                        </p:tgtEl>
                                        <p:attrNameLst>
                                          <p:attrName>style.visibility</p:attrName>
                                        </p:attrNameLst>
                                      </p:cBhvr>
                                      <p:to>
                                        <p:strVal val="visible"/>
                                      </p:to>
                                    </p:set>
                                  </p:childTnLst>
                                </p:cTn>
                              </p:par>
                              <p:par>
                                <p:cTn id="36" presetID="0" presetClass="path" presetSubtype="0" repeatCount="indefinite" accel="50000" decel="50000" fill="hold" grpId="1" nodeType="withEffect">
                                  <p:stCondLst>
                                    <p:cond delay="600"/>
                                  </p:stCondLst>
                                  <p:childTnLst>
                                    <p:animMotion origin="layout" path="M 5.55556E-7 7.40741E-7 L 5.55556E-7 -0.04444 " pathEditMode="relative" ptsTypes="AA">
                                      <p:cBhvr>
                                        <p:cTn id="37" dur="2000" fill="hold"/>
                                        <p:tgtEl>
                                          <p:spTgt spid="102663"/>
                                        </p:tgtEl>
                                        <p:attrNameLst>
                                          <p:attrName>ppt_x</p:attrName>
                                          <p:attrName>ppt_y</p:attrName>
                                        </p:attrNameLst>
                                      </p:cBhvr>
                                    </p:animMotion>
                                  </p:childTnLst>
                                </p:cTn>
                              </p:par>
                              <p:par>
                                <p:cTn id="38" presetID="1" presetClass="entr" presetSubtype="0" fill="hold" grpId="0" nodeType="withEffect">
                                  <p:stCondLst>
                                    <p:cond delay="900"/>
                                  </p:stCondLst>
                                  <p:childTnLst>
                                    <p:set>
                                      <p:cBhvr>
                                        <p:cTn id="39" dur="1" fill="hold">
                                          <p:stCondLst>
                                            <p:cond delay="0"/>
                                          </p:stCondLst>
                                        </p:cTn>
                                        <p:tgtEl>
                                          <p:spTgt spid="102664"/>
                                        </p:tgtEl>
                                        <p:attrNameLst>
                                          <p:attrName>style.visibility</p:attrName>
                                        </p:attrNameLst>
                                      </p:cBhvr>
                                      <p:to>
                                        <p:strVal val="visible"/>
                                      </p:to>
                                    </p:set>
                                  </p:childTnLst>
                                </p:cTn>
                              </p:par>
                              <p:par>
                                <p:cTn id="40" presetID="0" presetClass="path" presetSubtype="0" repeatCount="indefinite" accel="50000" decel="50000" fill="hold" grpId="1" nodeType="withEffect">
                                  <p:stCondLst>
                                    <p:cond delay="900"/>
                                  </p:stCondLst>
                                  <p:childTnLst>
                                    <p:animMotion origin="layout" path="M 5.55556E-7 7.40741E-7 L 5.55556E-7 -0.04444 " pathEditMode="relative" ptsTypes="AA">
                                      <p:cBhvr>
                                        <p:cTn id="41" dur="2000" fill="hold"/>
                                        <p:tgtEl>
                                          <p:spTgt spid="102664"/>
                                        </p:tgtEl>
                                        <p:attrNameLst>
                                          <p:attrName>ppt_x</p:attrName>
                                          <p:attrName>ppt_y</p:attrName>
                                        </p:attrNameLst>
                                      </p:cBhvr>
                                    </p:animMotion>
                                  </p:childTnLst>
                                </p:cTn>
                              </p:par>
                              <p:par>
                                <p:cTn id="42" presetID="1" presetClass="entr" presetSubtype="0" fill="hold" grpId="0" nodeType="withEffect">
                                  <p:stCondLst>
                                    <p:cond delay="200"/>
                                  </p:stCondLst>
                                  <p:childTnLst>
                                    <p:set>
                                      <p:cBhvr>
                                        <p:cTn id="43" dur="1" fill="hold">
                                          <p:stCondLst>
                                            <p:cond delay="0"/>
                                          </p:stCondLst>
                                        </p:cTn>
                                        <p:tgtEl>
                                          <p:spTgt spid="102665"/>
                                        </p:tgtEl>
                                        <p:attrNameLst>
                                          <p:attrName>style.visibility</p:attrName>
                                        </p:attrNameLst>
                                      </p:cBhvr>
                                      <p:to>
                                        <p:strVal val="visible"/>
                                      </p:to>
                                    </p:set>
                                  </p:childTnLst>
                                </p:cTn>
                              </p:par>
                              <p:par>
                                <p:cTn id="44" presetID="0" presetClass="path" presetSubtype="0" repeatCount="indefinite" accel="50000" decel="50000" fill="hold" grpId="1" nodeType="withEffect">
                                  <p:stCondLst>
                                    <p:cond delay="200"/>
                                  </p:stCondLst>
                                  <p:childTnLst>
                                    <p:animMotion origin="layout" path="M 5.55556E-7 7.40741E-7 L 5.55556E-7 -0.04444 " pathEditMode="relative" ptsTypes="AA">
                                      <p:cBhvr>
                                        <p:cTn id="45" dur="2000" fill="hold"/>
                                        <p:tgtEl>
                                          <p:spTgt spid="102665"/>
                                        </p:tgtEl>
                                        <p:attrNameLst>
                                          <p:attrName>ppt_x</p:attrName>
                                          <p:attrName>ppt_y</p:attrName>
                                        </p:attrNameLst>
                                      </p:cBhvr>
                                    </p:animMotion>
                                  </p:childTnLst>
                                </p:cTn>
                              </p:par>
                              <p:par>
                                <p:cTn id="46" presetID="1" presetClass="entr" presetSubtype="0" fill="hold" grpId="0" nodeType="withEffect">
                                  <p:stCondLst>
                                    <p:cond delay="1000"/>
                                  </p:stCondLst>
                                  <p:childTnLst>
                                    <p:set>
                                      <p:cBhvr>
                                        <p:cTn id="47" dur="1" fill="hold">
                                          <p:stCondLst>
                                            <p:cond delay="0"/>
                                          </p:stCondLst>
                                        </p:cTn>
                                        <p:tgtEl>
                                          <p:spTgt spid="102659"/>
                                        </p:tgtEl>
                                        <p:attrNameLst>
                                          <p:attrName>style.visibility</p:attrName>
                                        </p:attrNameLst>
                                      </p:cBhvr>
                                      <p:to>
                                        <p:strVal val="visible"/>
                                      </p:to>
                                    </p:set>
                                  </p:childTnLst>
                                </p:cTn>
                              </p:par>
                              <p:par>
                                <p:cTn id="48" presetID="0" presetClass="path" presetSubtype="0" repeatCount="indefinite" accel="50000" decel="50000" fill="hold" grpId="1" nodeType="withEffect">
                                  <p:stCondLst>
                                    <p:cond delay="1000"/>
                                  </p:stCondLst>
                                  <p:childTnLst>
                                    <p:animMotion origin="layout" path="M 5.55556E-7 7.40741E-7 L 5.55556E-7 -0.04444 " pathEditMode="relative" ptsTypes="AA">
                                      <p:cBhvr>
                                        <p:cTn id="49" dur="2000" fill="hold"/>
                                        <p:tgtEl>
                                          <p:spTgt spid="102659"/>
                                        </p:tgtEl>
                                        <p:attrNameLst>
                                          <p:attrName>ppt_x</p:attrName>
                                          <p:attrName>ppt_y</p:attrName>
                                        </p:attrNameLst>
                                      </p:cBhvr>
                                    </p:animMotion>
                                  </p:childTnLst>
                                </p:cTn>
                              </p:par>
                            </p:childTnLst>
                          </p:cTn>
                        </p:par>
                        <p:par>
                          <p:cTn id="50" fill="hold">
                            <p:stCondLst>
                              <p:cond delay="9000"/>
                            </p:stCondLst>
                            <p:childTnLst>
                              <p:par>
                                <p:cTn id="51" presetID="1" presetClass="entr" presetSubtype="0" fill="hold" nodeType="afterEffect">
                                  <p:stCondLst>
                                    <p:cond delay="300"/>
                                  </p:stCondLst>
                                  <p:childTnLst>
                                    <p:set>
                                      <p:cBhvr>
                                        <p:cTn id="52" dur="1" fill="hold">
                                          <p:stCondLst>
                                            <p:cond delay="0"/>
                                          </p:stCondLst>
                                        </p:cTn>
                                        <p:tgtEl>
                                          <p:spTgt spid="102668"/>
                                        </p:tgtEl>
                                        <p:attrNameLst>
                                          <p:attrName>style.visibility</p:attrName>
                                        </p:attrNameLst>
                                      </p:cBhvr>
                                      <p:to>
                                        <p:strVal val="visible"/>
                                      </p:to>
                                    </p:set>
                                  </p:childTnLst>
                                </p:cTn>
                              </p:par>
                              <p:par>
                                <p:cTn id="53" presetID="1" presetClass="entr" presetSubtype="0" fill="hold" nodeType="withEffect">
                                  <p:stCondLst>
                                    <p:cond delay="300"/>
                                  </p:stCondLst>
                                  <p:childTnLst>
                                    <p:set>
                                      <p:cBhvr>
                                        <p:cTn id="54" dur="1" fill="hold">
                                          <p:stCondLst>
                                            <p:cond delay="0"/>
                                          </p:stCondLst>
                                        </p:cTn>
                                        <p:tgtEl>
                                          <p:spTgt spid="102669"/>
                                        </p:tgtEl>
                                        <p:attrNameLst>
                                          <p:attrName>style.visibility</p:attrName>
                                        </p:attrNameLst>
                                      </p:cBhvr>
                                      <p:to>
                                        <p:strVal val="visible"/>
                                      </p:to>
                                    </p:set>
                                  </p:childTnLst>
                                </p:cTn>
                              </p:par>
                              <p:par>
                                <p:cTn id="55" presetID="1" presetClass="entr" presetSubtype="0" fill="hold" nodeType="withEffect">
                                  <p:stCondLst>
                                    <p:cond delay="600"/>
                                  </p:stCondLst>
                                  <p:childTnLst>
                                    <p:set>
                                      <p:cBhvr>
                                        <p:cTn id="56" dur="1" fill="hold">
                                          <p:stCondLst>
                                            <p:cond delay="0"/>
                                          </p:stCondLst>
                                        </p:cTn>
                                        <p:tgtEl>
                                          <p:spTgt spid="102671"/>
                                        </p:tgtEl>
                                        <p:attrNameLst>
                                          <p:attrName>style.visibility</p:attrName>
                                        </p:attrNameLst>
                                      </p:cBhvr>
                                      <p:to>
                                        <p:strVal val="visible"/>
                                      </p:to>
                                    </p:set>
                                  </p:childTnLst>
                                </p:cTn>
                              </p:par>
                            </p:childTnLst>
                          </p:cTn>
                        </p:par>
                        <p:par>
                          <p:cTn id="57" fill="hold">
                            <p:stCondLst>
                              <p:cond delay="9600"/>
                            </p:stCondLst>
                            <p:childTnLst>
                              <p:par>
                                <p:cTn id="58" presetID="1" presetClass="entr" presetSubtype="0" fill="hold" nodeType="afterEffect">
                                  <p:stCondLst>
                                    <p:cond delay="600"/>
                                  </p:stCondLst>
                                  <p:childTnLst>
                                    <p:set>
                                      <p:cBhvr>
                                        <p:cTn id="59" dur="1" fill="hold">
                                          <p:stCondLst>
                                            <p:cond delay="0"/>
                                          </p:stCondLst>
                                        </p:cTn>
                                        <p:tgtEl>
                                          <p:spTgt spid="102670"/>
                                        </p:tgtEl>
                                        <p:attrNameLst>
                                          <p:attrName>style.visibility</p:attrName>
                                        </p:attrNameLst>
                                      </p:cBhvr>
                                      <p:to>
                                        <p:strVal val="visible"/>
                                      </p:to>
                                    </p:set>
                                  </p:childTnLst>
                                </p:cTn>
                              </p:par>
                              <p:par>
                                <p:cTn id="60" presetID="1" presetClass="entr" presetSubtype="0" fill="hold" nodeType="withEffect">
                                  <p:stCondLst>
                                    <p:cond delay="700"/>
                                  </p:stCondLst>
                                  <p:childTnLst>
                                    <p:set>
                                      <p:cBhvr>
                                        <p:cTn id="61" dur="1" fill="hold">
                                          <p:stCondLst>
                                            <p:cond delay="0"/>
                                          </p:stCondLst>
                                        </p:cTn>
                                        <p:tgtEl>
                                          <p:spTgt spid="102673"/>
                                        </p:tgtEl>
                                        <p:attrNameLst>
                                          <p:attrName>style.visibility</p:attrName>
                                        </p:attrNameLst>
                                      </p:cBhvr>
                                      <p:to>
                                        <p:strVal val="visible"/>
                                      </p:to>
                                    </p:set>
                                  </p:childTnLst>
                                </p:cTn>
                              </p:par>
                              <p:par>
                                <p:cTn id="62" presetID="1" presetClass="entr" presetSubtype="0" fill="hold" grpId="0" nodeType="withEffect">
                                  <p:stCondLst>
                                    <p:cond delay="700"/>
                                  </p:stCondLst>
                                  <p:childTnLst>
                                    <p:set>
                                      <p:cBhvr>
                                        <p:cTn id="63" dur="1" fill="hold">
                                          <p:stCondLst>
                                            <p:cond delay="0"/>
                                          </p:stCondLst>
                                        </p:cTn>
                                        <p:tgtEl>
                                          <p:spTgt spid="102660"/>
                                        </p:tgtEl>
                                        <p:attrNameLst>
                                          <p:attrName>style.visibility</p:attrName>
                                        </p:attrNameLst>
                                      </p:cBhvr>
                                      <p:to>
                                        <p:strVal val="visible"/>
                                      </p:to>
                                    </p:set>
                                  </p:childTnLst>
                                </p:cTn>
                              </p:par>
                              <p:par>
                                <p:cTn id="64" presetID="0" presetClass="path" presetSubtype="0" repeatCount="indefinite" accel="50000" decel="50000" fill="hold" grpId="1" nodeType="withEffect">
                                  <p:stCondLst>
                                    <p:cond delay="700"/>
                                  </p:stCondLst>
                                  <p:childTnLst>
                                    <p:animMotion origin="layout" path="M 5.55556E-7 7.40741E-7 L 5.55556E-7 -0.04444 " pathEditMode="relative" ptsTypes="AA">
                                      <p:cBhvr>
                                        <p:cTn id="65" dur="2000" fill="hold"/>
                                        <p:tgtEl>
                                          <p:spTgt spid="102660"/>
                                        </p:tgtEl>
                                        <p:attrNameLst>
                                          <p:attrName>ppt_x</p:attrName>
                                          <p:attrName>ppt_y</p:attrName>
                                        </p:attrNameLst>
                                      </p:cBhvr>
                                    </p:animMotion>
                                  </p:childTnLst>
                                </p:cTn>
                              </p:par>
                            </p:childTnLst>
                          </p:cTn>
                        </p:par>
                        <p:par>
                          <p:cTn id="66" fill="hold">
                            <p:stCondLst>
                              <p:cond delay="12300"/>
                            </p:stCondLst>
                            <p:childTnLst>
                              <p:par>
                                <p:cTn id="67" presetID="1" presetClass="entr" presetSubtype="0" fill="hold" nodeType="afterEffect">
                                  <p:stCondLst>
                                    <p:cond delay="700"/>
                                  </p:stCondLst>
                                  <p:childTnLst>
                                    <p:set>
                                      <p:cBhvr>
                                        <p:cTn id="68" dur="1" fill="hold">
                                          <p:stCondLst>
                                            <p:cond delay="0"/>
                                          </p:stCondLst>
                                        </p:cTn>
                                        <p:tgtEl>
                                          <p:spTgt spid="102672"/>
                                        </p:tgtEl>
                                        <p:attrNameLst>
                                          <p:attrName>style.visibility</p:attrName>
                                        </p:attrNameLst>
                                      </p:cBhvr>
                                      <p:to>
                                        <p:strVal val="visible"/>
                                      </p:to>
                                    </p:set>
                                  </p:childTnLst>
                                </p:cTn>
                              </p:par>
                              <p:par>
                                <p:cTn id="69" presetID="1" presetClass="entr" presetSubtype="0" fill="hold" nodeType="withEffect">
                                  <p:stCondLst>
                                    <p:cond delay="500"/>
                                  </p:stCondLst>
                                  <p:childTnLst>
                                    <p:set>
                                      <p:cBhvr>
                                        <p:cTn id="70" dur="1" fill="hold">
                                          <p:stCondLst>
                                            <p:cond delay="0"/>
                                          </p:stCondLst>
                                        </p:cTn>
                                        <p:tgtEl>
                                          <p:spTgt spid="102675"/>
                                        </p:tgtEl>
                                        <p:attrNameLst>
                                          <p:attrName>style.visibility</p:attrName>
                                        </p:attrNameLst>
                                      </p:cBhvr>
                                      <p:to>
                                        <p:strVal val="visible"/>
                                      </p:to>
                                    </p:set>
                                  </p:childTnLst>
                                </p:cTn>
                              </p:par>
                            </p:childTnLst>
                          </p:cTn>
                        </p:par>
                        <p:par>
                          <p:cTn id="71" fill="hold">
                            <p:stCondLst>
                              <p:cond delay="13000"/>
                            </p:stCondLst>
                            <p:childTnLst>
                              <p:par>
                                <p:cTn id="72" presetID="1" presetClass="entr" presetSubtype="0" fill="hold" nodeType="afterEffect">
                                  <p:stCondLst>
                                    <p:cond delay="500"/>
                                  </p:stCondLst>
                                  <p:childTnLst>
                                    <p:set>
                                      <p:cBhvr>
                                        <p:cTn id="73" dur="1" fill="hold">
                                          <p:stCondLst>
                                            <p:cond delay="0"/>
                                          </p:stCondLst>
                                        </p:cTn>
                                        <p:tgtEl>
                                          <p:spTgt spid="102674"/>
                                        </p:tgtEl>
                                        <p:attrNameLst>
                                          <p:attrName>style.visibility</p:attrName>
                                        </p:attrNameLst>
                                      </p:cBhvr>
                                      <p:to>
                                        <p:strVal val="visible"/>
                                      </p:to>
                                    </p:set>
                                  </p:childTnLst>
                                </p:cTn>
                              </p:par>
                              <p:par>
                                <p:cTn id="74" presetID="1" presetClass="entr" presetSubtype="0" fill="hold" nodeType="withEffect">
                                  <p:stCondLst>
                                    <p:cond delay="1000"/>
                                  </p:stCondLst>
                                  <p:childTnLst>
                                    <p:set>
                                      <p:cBhvr>
                                        <p:cTn id="75" dur="1" fill="hold">
                                          <p:stCondLst>
                                            <p:cond delay="0"/>
                                          </p:stCondLst>
                                        </p:cTn>
                                        <p:tgtEl>
                                          <p:spTgt spid="102677"/>
                                        </p:tgtEl>
                                        <p:attrNameLst>
                                          <p:attrName>style.visibility</p:attrName>
                                        </p:attrNameLst>
                                      </p:cBhvr>
                                      <p:to>
                                        <p:strVal val="visible"/>
                                      </p:to>
                                    </p:set>
                                  </p:childTnLst>
                                </p:cTn>
                              </p:par>
                            </p:childTnLst>
                          </p:cTn>
                        </p:par>
                        <p:par>
                          <p:cTn id="76" fill="hold">
                            <p:stCondLst>
                              <p:cond delay="14000"/>
                            </p:stCondLst>
                            <p:childTnLst>
                              <p:par>
                                <p:cTn id="77" presetID="1" presetClass="entr" presetSubtype="0" fill="hold" nodeType="afterEffect">
                                  <p:stCondLst>
                                    <p:cond delay="200"/>
                                  </p:stCondLst>
                                  <p:childTnLst>
                                    <p:set>
                                      <p:cBhvr>
                                        <p:cTn id="78" dur="1" fill="hold">
                                          <p:stCondLst>
                                            <p:cond delay="0"/>
                                          </p:stCondLst>
                                        </p:cTn>
                                        <p:tgtEl>
                                          <p:spTgt spid="102676"/>
                                        </p:tgtEl>
                                        <p:attrNameLst>
                                          <p:attrName>style.visibility</p:attrName>
                                        </p:attrNameLst>
                                      </p:cBhvr>
                                      <p:to>
                                        <p:strVal val="visible"/>
                                      </p:to>
                                    </p:set>
                                  </p:childTnLst>
                                </p:cTn>
                              </p:par>
                              <p:par>
                                <p:cTn id="79" presetID="1" presetClass="entr" presetSubtype="0" fill="hold" nodeType="withEffect">
                                  <p:stCondLst>
                                    <p:cond delay="1000"/>
                                  </p:stCondLst>
                                  <p:childTnLst>
                                    <p:set>
                                      <p:cBhvr>
                                        <p:cTn id="80" dur="1" fill="hold">
                                          <p:stCondLst>
                                            <p:cond delay="0"/>
                                          </p:stCondLst>
                                        </p:cTn>
                                        <p:tgtEl>
                                          <p:spTgt spid="102679"/>
                                        </p:tgtEl>
                                        <p:attrNameLst>
                                          <p:attrName>style.visibility</p:attrName>
                                        </p:attrNameLst>
                                      </p:cBhvr>
                                      <p:to>
                                        <p:strVal val="visible"/>
                                      </p:to>
                                    </p:set>
                                  </p:childTnLst>
                                </p:cTn>
                              </p:par>
                            </p:childTnLst>
                          </p:cTn>
                        </p:par>
                        <p:par>
                          <p:cTn id="81" fill="hold">
                            <p:stCondLst>
                              <p:cond delay="15000"/>
                            </p:stCondLst>
                            <p:childTnLst>
                              <p:par>
                                <p:cTn id="82" presetID="1" presetClass="entr" presetSubtype="0" fill="hold" nodeType="afterEffect">
                                  <p:stCondLst>
                                    <p:cond delay="200"/>
                                  </p:stCondLst>
                                  <p:childTnLst>
                                    <p:set>
                                      <p:cBhvr>
                                        <p:cTn id="83" dur="1" fill="hold">
                                          <p:stCondLst>
                                            <p:cond delay="0"/>
                                          </p:stCondLst>
                                        </p:cTn>
                                        <p:tgtEl>
                                          <p:spTgt spid="102678"/>
                                        </p:tgtEl>
                                        <p:attrNameLst>
                                          <p:attrName>style.visibility</p:attrName>
                                        </p:attrNameLst>
                                      </p:cBhvr>
                                      <p:to>
                                        <p:strVal val="visible"/>
                                      </p:to>
                                    </p:set>
                                  </p:childTnLst>
                                </p:cTn>
                              </p:par>
                              <p:par>
                                <p:cTn id="84" presetID="1" presetClass="entr" presetSubtype="0" fill="hold" nodeType="withEffect">
                                  <p:stCondLst>
                                    <p:cond delay="300"/>
                                  </p:stCondLst>
                                  <p:childTnLst>
                                    <p:set>
                                      <p:cBhvr>
                                        <p:cTn id="85" dur="1" fill="hold">
                                          <p:stCondLst>
                                            <p:cond delay="0"/>
                                          </p:stCondLst>
                                        </p:cTn>
                                        <p:tgtEl>
                                          <p:spTgt spid="102681"/>
                                        </p:tgtEl>
                                        <p:attrNameLst>
                                          <p:attrName>style.visibility</p:attrName>
                                        </p:attrNameLst>
                                      </p:cBhvr>
                                      <p:to>
                                        <p:strVal val="visible"/>
                                      </p:to>
                                    </p:set>
                                  </p:childTnLst>
                                </p:cTn>
                              </p:par>
                            </p:childTnLst>
                          </p:cTn>
                        </p:par>
                        <p:par>
                          <p:cTn id="86" fill="hold">
                            <p:stCondLst>
                              <p:cond delay="15300"/>
                            </p:stCondLst>
                            <p:childTnLst>
                              <p:par>
                                <p:cTn id="87" presetID="1" presetClass="entr" presetSubtype="0" fill="hold" nodeType="afterEffect">
                                  <p:stCondLst>
                                    <p:cond delay="300"/>
                                  </p:stCondLst>
                                  <p:childTnLst>
                                    <p:set>
                                      <p:cBhvr>
                                        <p:cTn id="88" dur="1" fill="hold">
                                          <p:stCondLst>
                                            <p:cond delay="0"/>
                                          </p:stCondLst>
                                        </p:cTn>
                                        <p:tgtEl>
                                          <p:spTgt spid="1026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2666"/>
                                        </p:tgtEl>
                                        <p:attrNameLst>
                                          <p:attrName>style.visibility</p:attrName>
                                        </p:attrNameLst>
                                      </p:cBhvr>
                                      <p:to>
                                        <p:strVal val="visible"/>
                                      </p:to>
                                    </p:set>
                                  </p:childTnLst>
                                </p:cTn>
                              </p:par>
                              <p:par>
                                <p:cTn id="91" presetID="0" presetClass="path" presetSubtype="0" repeatCount="indefinite" accel="50000" decel="50000" fill="hold" grpId="1" nodeType="withEffect">
                                  <p:stCondLst>
                                    <p:cond delay="0"/>
                                  </p:stCondLst>
                                  <p:childTnLst>
                                    <p:animMotion origin="layout" path="M 5.55556E-7 7.40741E-7 L 5.55556E-7 -0.04444 " pathEditMode="relative" ptsTypes="AA">
                                      <p:cBhvr>
                                        <p:cTn id="92" dur="2000" fill="hold"/>
                                        <p:tgtEl>
                                          <p:spTgt spid="102666"/>
                                        </p:tgtEl>
                                        <p:attrNameLst>
                                          <p:attrName>ppt_x</p:attrName>
                                          <p:attrName>ppt_y</p:attrName>
                                        </p:attrNameLst>
                                      </p:cBhvr>
                                    </p:animMotion>
                                  </p:childTnLst>
                                </p:cTn>
                              </p:par>
                              <p:par>
                                <p:cTn id="93" presetID="1" presetClass="entr" presetSubtype="0" fill="hold" grpId="0" nodeType="withEffect">
                                  <p:stCondLst>
                                    <p:cond delay="1000"/>
                                  </p:stCondLst>
                                  <p:childTnLst>
                                    <p:set>
                                      <p:cBhvr>
                                        <p:cTn id="94" dur="1" fill="hold">
                                          <p:stCondLst>
                                            <p:cond delay="0"/>
                                          </p:stCondLst>
                                        </p:cTn>
                                        <p:tgtEl>
                                          <p:spTgt spid="102667"/>
                                        </p:tgtEl>
                                        <p:attrNameLst>
                                          <p:attrName>style.visibility</p:attrName>
                                        </p:attrNameLst>
                                      </p:cBhvr>
                                      <p:to>
                                        <p:strVal val="visible"/>
                                      </p:to>
                                    </p:set>
                                  </p:childTnLst>
                                </p:cTn>
                              </p:par>
                              <p:par>
                                <p:cTn id="95" presetID="0" presetClass="path" presetSubtype="0" repeatCount="indefinite" accel="50000" decel="50000" fill="hold" grpId="1" nodeType="withEffect">
                                  <p:stCondLst>
                                    <p:cond delay="1000"/>
                                  </p:stCondLst>
                                  <p:childTnLst>
                                    <p:animMotion origin="layout" path="M 5.55556E-7 7.40741E-7 L 5.55556E-7 -0.04444 " pathEditMode="relative" ptsTypes="AA">
                                      <p:cBhvr>
                                        <p:cTn id="96" dur="2000" fill="hold"/>
                                        <p:tgtEl>
                                          <p:spTgt spid="102667"/>
                                        </p:tgtEl>
                                        <p:attrNameLst>
                                          <p:attrName>ppt_x</p:attrName>
                                          <p:attrName>ppt_y</p:attrName>
                                        </p:attrNameLst>
                                      </p:cBhvr>
                                    </p:animMotion>
                                  </p:childTnLst>
                                </p:cTn>
                              </p:par>
                            </p:childTnLst>
                          </p:cTn>
                        </p:par>
                        <p:par>
                          <p:cTn id="97" fill="hold">
                            <p:stCondLst>
                              <p:cond delay="18300"/>
                            </p:stCondLst>
                            <p:childTnLst>
                              <p:par>
                                <p:cTn id="98" presetID="55" presetClass="entr" presetSubtype="0" fill="hold" nodeType="afterEffect">
                                  <p:stCondLst>
                                    <p:cond delay="0"/>
                                  </p:stCondLst>
                                  <p:childTnLst>
                                    <p:set>
                                      <p:cBhvr>
                                        <p:cTn id="99" dur="1" fill="hold">
                                          <p:stCondLst>
                                            <p:cond delay="0"/>
                                          </p:stCondLst>
                                        </p:cTn>
                                        <p:tgtEl>
                                          <p:spTgt spid="102520"/>
                                        </p:tgtEl>
                                        <p:attrNameLst>
                                          <p:attrName>style.visibility</p:attrName>
                                        </p:attrNameLst>
                                      </p:cBhvr>
                                      <p:to>
                                        <p:strVal val="visible"/>
                                      </p:to>
                                    </p:set>
                                    <p:anim calcmode="lin" valueType="num">
                                      <p:cBhvr>
                                        <p:cTn id="100" dur="1000" fill="hold"/>
                                        <p:tgtEl>
                                          <p:spTgt spid="102520"/>
                                        </p:tgtEl>
                                        <p:attrNameLst>
                                          <p:attrName>ppt_w</p:attrName>
                                        </p:attrNameLst>
                                      </p:cBhvr>
                                      <p:tavLst>
                                        <p:tav tm="0">
                                          <p:val>
                                            <p:strVal val="#ppt_w*0.70"/>
                                          </p:val>
                                        </p:tav>
                                        <p:tav tm="100000">
                                          <p:val>
                                            <p:strVal val="#ppt_w"/>
                                          </p:val>
                                        </p:tav>
                                      </p:tavLst>
                                    </p:anim>
                                    <p:anim calcmode="lin" valueType="num">
                                      <p:cBhvr>
                                        <p:cTn id="101" dur="1000" fill="hold"/>
                                        <p:tgtEl>
                                          <p:spTgt spid="102520"/>
                                        </p:tgtEl>
                                        <p:attrNameLst>
                                          <p:attrName>ppt_h</p:attrName>
                                        </p:attrNameLst>
                                      </p:cBhvr>
                                      <p:tavLst>
                                        <p:tav tm="0">
                                          <p:val>
                                            <p:strVal val="#ppt_h"/>
                                          </p:val>
                                        </p:tav>
                                        <p:tav tm="100000">
                                          <p:val>
                                            <p:strVal val="#ppt_h"/>
                                          </p:val>
                                        </p:tav>
                                      </p:tavLst>
                                    </p:anim>
                                    <p:animEffect transition="in" filter="fade">
                                      <p:cBhvr>
                                        <p:cTn id="102" dur="1000"/>
                                        <p:tgtEl>
                                          <p:spTgt spid="102520"/>
                                        </p:tgtEl>
                                      </p:cBhvr>
                                    </p:animEffect>
                                  </p:childTnLst>
                                </p:cTn>
                              </p:par>
                            </p:childTnLst>
                          </p:cTn>
                        </p:par>
                        <p:par>
                          <p:cTn id="103" fill="hold">
                            <p:stCondLst>
                              <p:cond delay="19300"/>
                            </p:stCondLst>
                            <p:childTnLst>
                              <p:par>
                                <p:cTn id="104" presetID="22" presetClass="entr" presetSubtype="4" fill="hold" grpId="0" nodeType="afterEffect">
                                  <p:stCondLst>
                                    <p:cond delay="0"/>
                                  </p:stCondLst>
                                  <p:childTnLst>
                                    <p:set>
                                      <p:cBhvr>
                                        <p:cTn id="105" dur="1" fill="hold">
                                          <p:stCondLst>
                                            <p:cond delay="0"/>
                                          </p:stCondLst>
                                        </p:cTn>
                                        <p:tgtEl>
                                          <p:spTgt spid="102548"/>
                                        </p:tgtEl>
                                        <p:attrNameLst>
                                          <p:attrName>style.visibility</p:attrName>
                                        </p:attrNameLst>
                                      </p:cBhvr>
                                      <p:to>
                                        <p:strVal val="visible"/>
                                      </p:to>
                                    </p:set>
                                    <p:animEffect transition="in" filter="wipe(down)">
                                      <p:cBhvr>
                                        <p:cTn id="106" dur="3000"/>
                                        <p:tgtEl>
                                          <p:spTgt spid="102548"/>
                                        </p:tgtEl>
                                      </p:cBhvr>
                                    </p:animEffect>
                                  </p:childTnLst>
                                </p:cTn>
                              </p:par>
                              <p:par>
                                <p:cTn id="107" presetID="1" presetClass="exit" presetSubtype="0" fill="hold" grpId="1" nodeType="withEffect">
                                  <p:stCondLst>
                                    <p:cond delay="0"/>
                                  </p:stCondLst>
                                  <p:childTnLst>
                                    <p:set>
                                      <p:cBhvr>
                                        <p:cTn id="108" dur="1" fill="hold">
                                          <p:stCondLst>
                                            <p:cond delay="0"/>
                                          </p:stCondLst>
                                        </p:cTn>
                                        <p:tgtEl>
                                          <p:spTgt spid="102548"/>
                                        </p:tgtEl>
                                        <p:attrNameLst>
                                          <p:attrName>style.visibility</p:attrName>
                                        </p:attrNameLst>
                                      </p:cBhvr>
                                      <p:to>
                                        <p:strVal val="hidden"/>
                                      </p:to>
                                    </p:set>
                                  </p:childTnLst>
                                </p:cTn>
                              </p:par>
                            </p:childTnLst>
                          </p:cTn>
                        </p:par>
                        <p:par>
                          <p:cTn id="109" fill="hold">
                            <p:stCondLst>
                              <p:cond delay="22300"/>
                            </p:stCondLst>
                            <p:childTnLst>
                              <p:par>
                                <p:cTn id="110" presetID="1" presetClass="entr" presetSubtype="0" fill="hold" grpId="0" nodeType="afterEffect">
                                  <p:stCondLst>
                                    <p:cond delay="0"/>
                                  </p:stCondLst>
                                  <p:childTnLst>
                                    <p:set>
                                      <p:cBhvr>
                                        <p:cTn id="111" dur="1" fill="hold">
                                          <p:stCondLst>
                                            <p:cond delay="0"/>
                                          </p:stCondLst>
                                        </p:cTn>
                                        <p:tgtEl>
                                          <p:spTgt spid="102656"/>
                                        </p:tgtEl>
                                        <p:attrNameLst>
                                          <p:attrName>style.visibility</p:attrName>
                                        </p:attrNameLst>
                                      </p:cBhvr>
                                      <p:to>
                                        <p:strVal val="visible"/>
                                      </p:to>
                                    </p:set>
                                  </p:childTnLst>
                                </p:cTn>
                              </p:par>
                            </p:childTnLst>
                          </p:cTn>
                        </p:par>
                        <p:par>
                          <p:cTn id="112" fill="hold">
                            <p:stCondLst>
                              <p:cond delay="22300"/>
                            </p:stCondLst>
                            <p:childTnLst>
                              <p:par>
                                <p:cTn id="113" presetID="22" presetClass="entr" presetSubtype="1" fill="hold" grpId="0" nodeType="afterEffect">
                                  <p:stCondLst>
                                    <p:cond delay="500"/>
                                  </p:stCondLst>
                                  <p:childTnLst>
                                    <p:set>
                                      <p:cBhvr>
                                        <p:cTn id="114" dur="1" fill="hold">
                                          <p:stCondLst>
                                            <p:cond delay="0"/>
                                          </p:stCondLst>
                                        </p:cTn>
                                        <p:tgtEl>
                                          <p:spTgt spid="102657"/>
                                        </p:tgtEl>
                                        <p:attrNameLst>
                                          <p:attrName>style.visibility</p:attrName>
                                        </p:attrNameLst>
                                      </p:cBhvr>
                                      <p:to>
                                        <p:strVal val="visible"/>
                                      </p:to>
                                    </p:set>
                                    <p:animEffect transition="in" filter="wipe(up)">
                                      <p:cBhvr>
                                        <p:cTn id="115" dur="2500"/>
                                        <p:tgtEl>
                                          <p:spTgt spid="102657"/>
                                        </p:tgtEl>
                                      </p:cBhvr>
                                    </p:animEffect>
                                  </p:childTnLst>
                                </p:cTn>
                              </p:par>
                            </p:childTnLst>
                          </p:cTn>
                        </p:par>
                        <p:par>
                          <p:cTn id="116" fill="hold">
                            <p:stCondLst>
                              <p:cond delay="25300"/>
                            </p:stCondLst>
                            <p:childTnLst>
                              <p:par>
                                <p:cTn id="117" presetID="1" presetClass="exit" presetSubtype="0" fill="hold" grpId="1" nodeType="afterEffect">
                                  <p:stCondLst>
                                    <p:cond delay="0"/>
                                  </p:stCondLst>
                                  <p:childTnLst>
                                    <p:set>
                                      <p:cBhvr>
                                        <p:cTn id="118" dur="1" fill="hold">
                                          <p:stCondLst>
                                            <p:cond delay="0"/>
                                          </p:stCondLst>
                                        </p:cTn>
                                        <p:tgtEl>
                                          <p:spTgt spid="102656"/>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102657"/>
                                        </p:tgtEl>
                                        <p:attrNameLst>
                                          <p:attrName>style.visibility</p:attrName>
                                        </p:attrNameLst>
                                      </p:cBhvr>
                                      <p:to>
                                        <p:strVal val="hidden"/>
                                      </p:to>
                                    </p:set>
                                  </p:childTnLst>
                                </p:cTn>
                              </p:par>
                            </p:childTnLst>
                          </p:cTn>
                        </p:par>
                        <p:par>
                          <p:cTn id="121" fill="hold">
                            <p:stCondLst>
                              <p:cond delay="25300"/>
                            </p:stCondLst>
                            <p:childTnLst>
                              <p:par>
                                <p:cTn id="122" presetID="2" presetClass="entr" presetSubtype="2" fill="hold" nodeType="afterEffect">
                                  <p:stCondLst>
                                    <p:cond delay="0"/>
                                  </p:stCondLst>
                                  <p:childTnLst>
                                    <p:set>
                                      <p:cBhvr>
                                        <p:cTn id="123" dur="1" fill="hold">
                                          <p:stCondLst>
                                            <p:cond delay="0"/>
                                          </p:stCondLst>
                                        </p:cTn>
                                        <p:tgtEl>
                                          <p:spTgt spid="2"/>
                                        </p:tgtEl>
                                        <p:attrNameLst>
                                          <p:attrName>style.visibility</p:attrName>
                                        </p:attrNameLst>
                                      </p:cBhvr>
                                      <p:to>
                                        <p:strVal val="visible"/>
                                      </p:to>
                                    </p:set>
                                    <p:anim calcmode="lin" valueType="num">
                                      <p:cBhvr additive="base">
                                        <p:cTn id="124" dur="500" fill="hold"/>
                                        <p:tgtEl>
                                          <p:spTgt spid="2"/>
                                        </p:tgtEl>
                                        <p:attrNameLst>
                                          <p:attrName>ppt_x</p:attrName>
                                        </p:attrNameLst>
                                      </p:cBhvr>
                                      <p:tavLst>
                                        <p:tav tm="0">
                                          <p:val>
                                            <p:strVal val="1+#ppt_w/2"/>
                                          </p:val>
                                        </p:tav>
                                        <p:tav tm="100000">
                                          <p:val>
                                            <p:strVal val="#ppt_x"/>
                                          </p:val>
                                        </p:tav>
                                      </p:tavLst>
                                    </p:anim>
                                    <p:anim calcmode="lin" valueType="num">
                                      <p:cBhvr additive="base">
                                        <p:cTn id="125" dur="500" fill="hold"/>
                                        <p:tgtEl>
                                          <p:spTgt spid="2"/>
                                        </p:tgtEl>
                                        <p:attrNameLst>
                                          <p:attrName>ppt_y</p:attrName>
                                        </p:attrNameLst>
                                      </p:cBhvr>
                                      <p:tavLst>
                                        <p:tav tm="0">
                                          <p:val>
                                            <p:strVal val="#ppt_y"/>
                                          </p:val>
                                        </p:tav>
                                        <p:tav tm="100000">
                                          <p:val>
                                            <p:strVal val="#ppt_y"/>
                                          </p:val>
                                        </p:tav>
                                      </p:tavLst>
                                    </p:anim>
                                  </p:childTnLst>
                                </p:cTn>
                              </p:par>
                              <p:par>
                                <p:cTn id="126" presetID="2" presetClass="entr" presetSubtype="2" fill="hold" nodeType="withEffect">
                                  <p:stCondLst>
                                    <p:cond delay="0"/>
                                  </p:stCondLst>
                                  <p:childTnLst>
                                    <p:set>
                                      <p:cBhvr>
                                        <p:cTn id="127" dur="1" fill="hold">
                                          <p:stCondLst>
                                            <p:cond delay="0"/>
                                          </p:stCondLst>
                                        </p:cTn>
                                        <p:tgtEl>
                                          <p:spTgt spid="17"/>
                                        </p:tgtEl>
                                        <p:attrNameLst>
                                          <p:attrName>style.visibility</p:attrName>
                                        </p:attrNameLst>
                                      </p:cBhvr>
                                      <p:to>
                                        <p:strVal val="visible"/>
                                      </p:to>
                                    </p:set>
                                    <p:anim calcmode="lin" valueType="num">
                                      <p:cBhvr additive="base">
                                        <p:cTn id="128" dur="500" fill="hold"/>
                                        <p:tgtEl>
                                          <p:spTgt spid="17"/>
                                        </p:tgtEl>
                                        <p:attrNameLst>
                                          <p:attrName>ppt_x</p:attrName>
                                        </p:attrNameLst>
                                      </p:cBhvr>
                                      <p:tavLst>
                                        <p:tav tm="0">
                                          <p:val>
                                            <p:strVal val="1+#ppt_w/2"/>
                                          </p:val>
                                        </p:tav>
                                        <p:tav tm="100000">
                                          <p:val>
                                            <p:strVal val="#ppt_x"/>
                                          </p:val>
                                        </p:tav>
                                      </p:tavLst>
                                    </p:anim>
                                    <p:anim calcmode="lin" valueType="num">
                                      <p:cBhvr additive="base">
                                        <p:cTn id="129" dur="500" fill="hold"/>
                                        <p:tgtEl>
                                          <p:spTgt spid="17"/>
                                        </p:tgtEl>
                                        <p:attrNameLst>
                                          <p:attrName>ppt_y</p:attrName>
                                        </p:attrNameLst>
                                      </p:cBhvr>
                                      <p:tavLst>
                                        <p:tav tm="0">
                                          <p:val>
                                            <p:strVal val="#ppt_y"/>
                                          </p:val>
                                        </p:tav>
                                        <p:tav tm="100000">
                                          <p:val>
                                            <p:strVal val="#ppt_y"/>
                                          </p:val>
                                        </p:tav>
                                      </p:tavLst>
                                    </p:anim>
                                  </p:childTnLst>
                                </p:cTn>
                              </p:par>
                              <p:par>
                                <p:cTn id="130" presetID="0" presetClass="path" presetSubtype="0" accel="50000" decel="50000" fill="hold" nodeType="withEffect">
                                  <p:stCondLst>
                                    <p:cond delay="0"/>
                                  </p:stCondLst>
                                  <p:childTnLst>
                                    <p:animMotion origin="layout" path="M 0.0 0.0 C 0.00017 -0.04699 0.00035 -0.09398 0.0 -0.11736 C -0.00035 -0.14074 -0.00052 -0.13333 -0.00208 -0.14097 C -0.00365 -0.14861 -0.00452 -0.1581 -0.0099 -0.16389 C -0.01528 -0.16968 -0.00573 -0.16852 -0.03438 -0.17639 C -0.06302 -0.18426 -0.1224 -0.19769 -0.18177 -0.21111 " pathEditMode="relative" ptsTypes="aaaaaA">
                                      <p:cBhvr>
                                        <p:cTn id="131" dur="2000" fill="hold"/>
                                        <p:tgtEl>
                                          <p:spTgt spid="17"/>
                                        </p:tgtEl>
                                        <p:attrNameLst>
                                          <p:attrName>ppt_x</p:attrName>
                                          <p:attrName>ppt_y</p:attrName>
                                        </p:attrNameLst>
                                      </p:cBhvr>
                                    </p:animMotion>
                                  </p:childTnLst>
                                </p:cTn>
                              </p:par>
                              <p:par>
                                <p:cTn id="132" presetID="0" presetClass="path" presetSubtype="0" accel="50000" decel="50000" fill="hold" nodeType="withEffect">
                                  <p:stCondLst>
                                    <p:cond delay="0"/>
                                  </p:stCondLst>
                                  <p:childTnLst>
                                    <p:animMotion origin="layout" path="M 0.0 0.0 C 0.00017 -0.04699 0.00035 -0.09398 0.0 -0.11736 C -0.00035 -0.14074 -0.00052 -0.13333 -0.00208 -0.14097 C -0.00365 -0.14861 -0.00452 -0.1581 -0.0099 -0.16389 C -0.01528 -0.16968 -0.00573 -0.16852 -0.03438 -0.17639 C -0.06302 -0.18426 -0.1224 -0.19769 -0.18177 -0.21111 " pathEditMode="relative" ptsTypes="aaaaaA">
                                      <p:cBhvr>
                                        <p:cTn id="133" dur="2000" fill="hold"/>
                                        <p:tgtEl>
                                          <p:spTgt spid="2"/>
                                        </p:tgtEl>
                                        <p:attrNameLst>
                                          <p:attrName>ppt_x</p:attrName>
                                          <p:attrName>ppt_y</p:attrName>
                                        </p:attrNameLst>
                                      </p:cBhvr>
                                    </p:animMotion>
                                  </p:childTnLst>
                                </p:cTn>
                              </p:par>
                              <p:par>
                                <p:cTn id="134" presetID="0" presetClass="path" presetSubtype="0" accel="50000" decel="50000" fill="hold" nodeType="withEffect">
                                  <p:stCondLst>
                                    <p:cond delay="0"/>
                                  </p:stCondLst>
                                  <p:childTnLst>
                                    <p:animMotion origin="layout" path="M 0.0 0.0 C 0.00017 -0.04699 0.00035 -0.09398 0.0 -0.11736 C -0.00035 -0.14074 -0.00052 -0.13333 -0.00208 -0.14097 C -0.00365 -0.14861 -0.00452 -0.1581 -0.0099 -0.16389 C -0.01528 -0.16968 -0.00573 -0.16852 -0.03438 -0.17639 C -0.06302 -0.18426 -0.1224 -0.19769 -0.18177 -0.21111 " pathEditMode="relative" ptsTypes="aaaaaA">
                                      <p:cBhvr>
                                        <p:cTn id="135" dur="2000" fill="hold"/>
                                        <p:tgtEl>
                                          <p:spTgt spid="11"/>
                                        </p:tgtEl>
                                        <p:attrNameLst>
                                          <p:attrName>ppt_x</p:attrName>
                                          <p:attrName>ppt_y</p:attrName>
                                        </p:attrNameLst>
                                      </p:cBhvr>
                                    </p:animMotion>
                                  </p:childTnLst>
                                </p:cTn>
                              </p:par>
                            </p:childTnLst>
                          </p:cTn>
                        </p:par>
                        <p:par>
                          <p:cTn id="136" fill="hold">
                            <p:stCondLst>
                              <p:cond delay="27300"/>
                            </p:stCondLst>
                            <p:childTnLst>
                              <p:par>
                                <p:cTn id="137" presetID="0" presetClass="path" presetSubtype="0" accel="50000" decel="50000" fill="hold" nodeType="afterEffect">
                                  <p:stCondLst>
                                    <p:cond delay="0"/>
                                  </p:stCondLst>
                                  <p:childTnLst>
                                    <p:animMotion origin="layout" path="M -0.18212 -0.21157 L -0.18212 -0.01157 " pathEditMode="relative" rAng="0" ptsTypes="AA">
                                      <p:cBhvr>
                                        <p:cTn id="138" dur="2000" fill="hold"/>
                                        <p:tgtEl>
                                          <p:spTgt spid="17"/>
                                        </p:tgtEl>
                                        <p:attrNameLst>
                                          <p:attrName>ppt_x</p:attrName>
                                          <p:attrName>ppt_y</p:attrName>
                                        </p:attrNameLst>
                                      </p:cBhvr>
                                      <p:rCtr x="0" y="100"/>
                                    </p:animMotion>
                                  </p:childTnLst>
                                </p:cTn>
                              </p:par>
                              <p:par>
                                <p:cTn id="139" presetID="0" presetClass="path" presetSubtype="0" accel="50000" decel="50000" fill="hold" nodeType="withEffect">
                                  <p:stCondLst>
                                    <p:cond delay="0"/>
                                  </p:stCondLst>
                                  <p:childTnLst>
                                    <p:animMotion origin="layout" path="M -0.18212 -0.21158 L -0.18212 -0.01158 " pathEditMode="relative" rAng="0" ptsTypes="AA">
                                      <p:cBhvr>
                                        <p:cTn id="140" dur="2000" fill="hold"/>
                                        <p:tgtEl>
                                          <p:spTgt spid="2"/>
                                        </p:tgtEl>
                                        <p:attrNameLst>
                                          <p:attrName>ppt_x</p:attrName>
                                          <p:attrName>ppt_y</p:attrName>
                                        </p:attrNameLst>
                                      </p:cBhvr>
                                      <p:rCtr x="0" y="100"/>
                                    </p:animMotion>
                                  </p:childTnLst>
                                </p:cTn>
                              </p:par>
                              <p:par>
                                <p:cTn id="141" presetID="0" presetClass="path" presetSubtype="0" accel="50000" decel="50000" fill="hold" nodeType="withEffect">
                                  <p:stCondLst>
                                    <p:cond delay="0"/>
                                  </p:stCondLst>
                                  <p:childTnLst>
                                    <p:animMotion origin="layout" path="M -0.18212 -0.21158 L -0.18212 -0.01158 " pathEditMode="relative" rAng="0" ptsTypes="AA">
                                      <p:cBhvr>
                                        <p:cTn id="142" dur="2000" fill="hold"/>
                                        <p:tgtEl>
                                          <p:spTgt spid="11"/>
                                        </p:tgtEl>
                                        <p:attrNameLst>
                                          <p:attrName>ppt_x</p:attrName>
                                          <p:attrName>ppt_y</p:attrName>
                                        </p:attrNameLst>
                                      </p:cBhvr>
                                      <p:rCtr x="0" y="100"/>
                                    </p:animMotion>
                                  </p:childTnLst>
                                </p:cTn>
                              </p:par>
                              <p:par>
                                <p:cTn id="143" presetID="22" presetClass="entr" presetSubtype="4" fill="hold" grpId="2" nodeType="withEffect">
                                  <p:stCondLst>
                                    <p:cond delay="0"/>
                                  </p:stCondLst>
                                  <p:childTnLst>
                                    <p:set>
                                      <p:cBhvr>
                                        <p:cTn id="144" dur="1" fill="hold">
                                          <p:stCondLst>
                                            <p:cond delay="0"/>
                                          </p:stCondLst>
                                        </p:cTn>
                                        <p:tgtEl>
                                          <p:spTgt spid="102548"/>
                                        </p:tgtEl>
                                        <p:attrNameLst>
                                          <p:attrName>style.visibility</p:attrName>
                                        </p:attrNameLst>
                                      </p:cBhvr>
                                      <p:to>
                                        <p:strVal val="visible"/>
                                      </p:to>
                                    </p:set>
                                    <p:animEffect transition="in" filter="wipe(down)">
                                      <p:cBhvr>
                                        <p:cTn id="145" dur="3000"/>
                                        <p:tgtEl>
                                          <p:spTgt spid="102548"/>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102549"/>
                                        </p:tgtEl>
                                        <p:attrNameLst>
                                          <p:attrName>style.visibility</p:attrName>
                                        </p:attrNameLst>
                                      </p:cBhvr>
                                      <p:to>
                                        <p:strVal val="visible"/>
                                      </p:to>
                                    </p:set>
                                    <p:animEffect transition="in" filter="wipe(down)">
                                      <p:cBhvr>
                                        <p:cTn id="148" dur="3000"/>
                                        <p:tgtEl>
                                          <p:spTgt spid="102549"/>
                                        </p:tgtEl>
                                      </p:cBhvr>
                                    </p:animEffect>
                                  </p:childTnLst>
                                </p:cTn>
                              </p:par>
                            </p:childTnLst>
                          </p:cTn>
                        </p:par>
                        <p:par>
                          <p:cTn id="149" fill="hold">
                            <p:stCondLst>
                              <p:cond delay="30300"/>
                            </p:stCondLst>
                            <p:childTnLst>
                              <p:par>
                                <p:cTn id="150" presetID="1" presetClass="entr" presetSubtype="0" fill="hold" grpId="0" nodeType="afterEffect">
                                  <p:stCondLst>
                                    <p:cond delay="0"/>
                                  </p:stCondLst>
                                  <p:childTnLst>
                                    <p:set>
                                      <p:cBhvr>
                                        <p:cTn id="151" dur="1" fill="hold">
                                          <p:stCondLst>
                                            <p:cond delay="0"/>
                                          </p:stCondLst>
                                        </p:cTn>
                                        <p:tgtEl>
                                          <p:spTgt spid="102707"/>
                                        </p:tgtEl>
                                        <p:attrNameLst>
                                          <p:attrName>style.visibility</p:attrName>
                                        </p:attrNameLst>
                                      </p:cBhvr>
                                      <p:to>
                                        <p:strVal val="visible"/>
                                      </p:to>
                                    </p:set>
                                  </p:childTnLst>
                                </p:cTn>
                              </p:par>
                              <p:par>
                                <p:cTn id="152" presetID="0" presetClass="path" presetSubtype="0" accel="50000" decel="50000" fill="hold" nodeType="withEffect">
                                  <p:stCondLst>
                                    <p:cond delay="0"/>
                                  </p:stCondLst>
                                  <p:childTnLst>
                                    <p:animMotion origin="layout" path="M -0.18212 -0.01343 C -0.18194 -0.07593 -0.18177 -0.13843 -0.18212 -0.16968 C -0.18246 -0.20093 -0.18125 -0.19329 -0.1842 -0.20162 C -0.18715 -0.20996 -0.19305 -0.21621 -0.19982 -0.21968 C -0.20659 -0.22315 -0.21684 -0.22616 -0.22482 -0.22315 C -0.23281 -0.22014 -0.23489 -0.22107 -0.24774 -0.20232 C -0.26059 -0.18357 -0.28246 -0.17061 -0.30243 -0.11065 C -0.32239 -0.0507 -0.34496 0.05324 -0.36753 0.1574 " pathEditMode="relative" rAng="0" ptsTypes="aaaaaaaA">
                                      <p:cBhvr>
                                        <p:cTn id="153" dur="2000" fill="hold"/>
                                        <p:tgtEl>
                                          <p:spTgt spid="2"/>
                                        </p:tgtEl>
                                        <p:attrNameLst>
                                          <p:attrName>ppt_x</p:attrName>
                                          <p:attrName>ppt_y</p:attrName>
                                        </p:attrNameLst>
                                      </p:cBhvr>
                                      <p:rCtr x="-92" y="-21"/>
                                    </p:animMotion>
                                  </p:childTnLst>
                                </p:cTn>
                              </p:par>
                              <p:par>
                                <p:cTn id="154" presetID="0" presetClass="path" presetSubtype="0" accel="50000" decel="50000" fill="hold" nodeType="withEffect">
                                  <p:stCondLst>
                                    <p:cond delay="0"/>
                                  </p:stCondLst>
                                  <p:childTnLst>
                                    <p:animMotion origin="layout" path="M -0.18212 -0.01342 C -0.18195 -0.07592 -0.18177 -0.13842 -0.18212 -0.16967 C -0.18247 -0.20092 -0.18125 -0.19328 -0.1842 -0.20162 C -0.18716 -0.20995 -0.19306 -0.2162 -0.19983 -0.21967 C -0.2066 -0.22314 -0.21684 -0.22615 -0.22483 -0.22314 C -0.23281 -0.22014 -0.2349 -0.22106 -0.24775 -0.20231 C -0.26059 -0.18356 -0.28247 -0.1706 -0.30243 -0.11064 C -0.3224 -0.05069 -0.34497 0.05324 -0.36754 0.15741 " pathEditMode="relative" rAng="0" ptsTypes="aaaaaaaA">
                                      <p:cBhvr>
                                        <p:cTn id="155" dur="2000" fill="hold"/>
                                        <p:tgtEl>
                                          <p:spTgt spid="17"/>
                                        </p:tgtEl>
                                        <p:attrNameLst>
                                          <p:attrName>ppt_x</p:attrName>
                                          <p:attrName>ppt_y</p:attrName>
                                        </p:attrNameLst>
                                      </p:cBhvr>
                                      <p:rCtr x="-92" y="-21"/>
                                    </p:animMotion>
                                  </p:childTnLst>
                                </p:cTn>
                              </p:par>
                              <p:par>
                                <p:cTn id="156" presetID="0" presetClass="path" presetSubtype="0" accel="50000" decel="50000" fill="hold" nodeType="withEffect">
                                  <p:stCondLst>
                                    <p:cond delay="0"/>
                                  </p:stCondLst>
                                  <p:childTnLst>
                                    <p:animMotion origin="layout" path="M -0.18212 -0.01158 C -0.18195 -0.07408 -0.18177 -0.13658 -0.18212 -0.16783 C -0.18247 -0.19908 -0.18125 -0.19144 -0.1842 -0.19977 C -0.18715 -0.2081 -0.19306 -0.21435 -0.19983 -0.21783 C -0.2066 -0.2213 -0.21684 -0.22431 -0.22483 -0.2213 C -0.23281 -0.21829 -0.2349 -0.21921 -0.24774 -0.20046 C -0.26059 -0.18171 -0.28247 -0.16875 -0.30243 -0.1088 C -0.3224 -0.04884 -0.34497 0.05509 -0.36754 0.15926 " pathEditMode="relative" rAng="0" ptsTypes="aaaaaaaA">
                                      <p:cBhvr>
                                        <p:cTn id="157" dur="2000" fill="hold"/>
                                        <p:tgtEl>
                                          <p:spTgt spid="11"/>
                                        </p:tgtEl>
                                        <p:attrNameLst>
                                          <p:attrName>ppt_x</p:attrName>
                                          <p:attrName>ppt_y</p:attrName>
                                        </p:attrNameLst>
                                      </p:cBhvr>
                                      <p:rCtr x="-92" y="-21"/>
                                    </p:animMotion>
                                  </p:childTnLst>
                                </p:cTn>
                              </p:par>
                              <p:par>
                                <p:cTn id="158" presetID="1" presetClass="exit" presetSubtype="0" fill="hold" grpId="3" nodeType="withEffect">
                                  <p:stCondLst>
                                    <p:cond delay="0"/>
                                  </p:stCondLst>
                                  <p:childTnLst>
                                    <p:set>
                                      <p:cBhvr>
                                        <p:cTn id="159" dur="1" fill="hold">
                                          <p:stCondLst>
                                            <p:cond delay="0"/>
                                          </p:stCondLst>
                                        </p:cTn>
                                        <p:tgtEl>
                                          <p:spTgt spid="102548"/>
                                        </p:tgtEl>
                                        <p:attrNameLst>
                                          <p:attrName>style.visibility</p:attrName>
                                        </p:attrNameLst>
                                      </p:cBhvr>
                                      <p:to>
                                        <p:strVal val="hidden"/>
                                      </p:to>
                                    </p:set>
                                  </p:childTnLst>
                                </p:cTn>
                              </p:par>
                            </p:childTnLst>
                          </p:cTn>
                        </p:par>
                        <p:par>
                          <p:cTn id="160" fill="hold">
                            <p:stCondLst>
                              <p:cond delay="32300"/>
                            </p:stCondLst>
                            <p:childTnLst>
                              <p:par>
                                <p:cTn id="161" presetID="1" presetClass="entr" presetSubtype="0" fill="hold" grpId="2" nodeType="afterEffect">
                                  <p:stCondLst>
                                    <p:cond delay="0"/>
                                  </p:stCondLst>
                                  <p:childTnLst>
                                    <p:set>
                                      <p:cBhvr>
                                        <p:cTn id="162" dur="1" fill="hold">
                                          <p:stCondLst>
                                            <p:cond delay="0"/>
                                          </p:stCondLst>
                                        </p:cTn>
                                        <p:tgtEl>
                                          <p:spTgt spid="102656"/>
                                        </p:tgtEl>
                                        <p:attrNameLst>
                                          <p:attrName>style.visibility</p:attrName>
                                        </p:attrNameLst>
                                      </p:cBhvr>
                                      <p:to>
                                        <p:strVal val="visible"/>
                                      </p:to>
                                    </p:set>
                                  </p:childTnLst>
                                </p:cTn>
                              </p:par>
                              <p:par>
                                <p:cTn id="163" presetID="22" presetClass="entr" presetSubtype="1" fill="hold" grpId="0" nodeType="withEffect">
                                  <p:stCondLst>
                                    <p:cond delay="0"/>
                                  </p:stCondLst>
                                  <p:childTnLst>
                                    <p:set>
                                      <p:cBhvr>
                                        <p:cTn id="164" dur="1" fill="hold">
                                          <p:stCondLst>
                                            <p:cond delay="0"/>
                                          </p:stCondLst>
                                        </p:cTn>
                                        <p:tgtEl>
                                          <p:spTgt spid="102550"/>
                                        </p:tgtEl>
                                        <p:attrNameLst>
                                          <p:attrName>style.visibility</p:attrName>
                                        </p:attrNameLst>
                                      </p:cBhvr>
                                      <p:to>
                                        <p:strVal val="visible"/>
                                      </p:to>
                                    </p:set>
                                    <p:animEffect transition="in" filter="wipe(up)">
                                      <p:cBhvr>
                                        <p:cTn id="165" dur="3000"/>
                                        <p:tgtEl>
                                          <p:spTgt spid="102550"/>
                                        </p:tgtEl>
                                      </p:cBhvr>
                                    </p:animEffect>
                                  </p:childTnLst>
                                </p:cTn>
                              </p:par>
                            </p:childTnLst>
                          </p:cTn>
                        </p:par>
                        <p:par>
                          <p:cTn id="166" fill="hold">
                            <p:stCondLst>
                              <p:cond delay="35300"/>
                            </p:stCondLst>
                            <p:childTnLst>
                              <p:par>
                                <p:cTn id="167" presetID="1" presetClass="exit" presetSubtype="0" fill="hold" grpId="1" nodeType="afterEffect">
                                  <p:stCondLst>
                                    <p:cond delay="0"/>
                                  </p:stCondLst>
                                  <p:childTnLst>
                                    <p:set>
                                      <p:cBhvr>
                                        <p:cTn id="168" dur="1" fill="hold">
                                          <p:stCondLst>
                                            <p:cond delay="0"/>
                                          </p:stCondLst>
                                        </p:cTn>
                                        <p:tgtEl>
                                          <p:spTgt spid="102549"/>
                                        </p:tgtEl>
                                        <p:attrNameLst>
                                          <p:attrName>style.visibility</p:attrName>
                                        </p:attrNameLst>
                                      </p:cBhvr>
                                      <p:to>
                                        <p:strVal val="hidden"/>
                                      </p:to>
                                    </p:set>
                                  </p:childTnLst>
                                </p:cTn>
                              </p:par>
                              <p:par>
                                <p:cTn id="169" presetID="1" presetClass="entr" presetSubtype="0" fill="hold" grpId="0" nodeType="withEffect">
                                  <p:stCondLst>
                                    <p:cond delay="0"/>
                                  </p:stCondLst>
                                  <p:childTnLst>
                                    <p:set>
                                      <p:cBhvr>
                                        <p:cTn id="170" dur="1" fill="hold">
                                          <p:stCondLst>
                                            <p:cond delay="0"/>
                                          </p:stCondLst>
                                        </p:cTn>
                                        <p:tgtEl>
                                          <p:spTgt spid="102706"/>
                                        </p:tgtEl>
                                        <p:attrNameLst>
                                          <p:attrName>style.visibility</p:attrName>
                                        </p:attrNameLst>
                                      </p:cBhvr>
                                      <p:to>
                                        <p:strVal val="visible"/>
                                      </p:to>
                                    </p:set>
                                  </p:childTnLst>
                                </p:cTn>
                              </p:par>
                            </p:childTnLst>
                          </p:cTn>
                        </p:par>
                        <p:par>
                          <p:cTn id="171" fill="hold">
                            <p:stCondLst>
                              <p:cond delay="35300"/>
                            </p:stCondLst>
                            <p:childTnLst>
                              <p:par>
                                <p:cTn id="172" presetID="1" presetClass="exit" presetSubtype="0" fill="hold" grpId="3" nodeType="afterEffect">
                                  <p:stCondLst>
                                    <p:cond delay="0"/>
                                  </p:stCondLst>
                                  <p:childTnLst>
                                    <p:set>
                                      <p:cBhvr>
                                        <p:cTn id="173" dur="1" fill="hold">
                                          <p:stCondLst>
                                            <p:cond delay="0"/>
                                          </p:stCondLst>
                                        </p:cTn>
                                        <p:tgtEl>
                                          <p:spTgt spid="102656"/>
                                        </p:tgtEl>
                                        <p:attrNameLst>
                                          <p:attrName>style.visibility</p:attrName>
                                        </p:attrNameLst>
                                      </p:cBhvr>
                                      <p:to>
                                        <p:strVal val="hidden"/>
                                      </p:to>
                                    </p:set>
                                  </p:childTnLst>
                                </p:cTn>
                              </p:par>
                              <p:par>
                                <p:cTn id="174" presetID="0" presetClass="path" presetSubtype="0" accel="50000" decel="50000" fill="hold" nodeType="withEffect">
                                  <p:stCondLst>
                                    <p:cond delay="0"/>
                                  </p:stCondLst>
                                  <p:childTnLst>
                                    <p:animMotion origin="layout" path="M -0.36997 0.15671 C -0.37605 0.13704 -0.38212 0.11736 -0.39705 0.11505 C -0.41198 0.11273 -0.44549 0.12963 -0.46007 0.14282 C -0.47466 0.15602 -0.47987 0.17546 -0.48507 0.19491 " pathEditMode="relative" rAng="0" ptsTypes="aaaA">
                                      <p:cBhvr>
                                        <p:cTn id="175" dur="1000" fill="hold"/>
                                        <p:tgtEl>
                                          <p:spTgt spid="11"/>
                                        </p:tgtEl>
                                        <p:attrNameLst>
                                          <p:attrName>ppt_x</p:attrName>
                                          <p:attrName>ppt_y</p:attrName>
                                        </p:attrNameLst>
                                      </p:cBhvr>
                                      <p:rCtr x="-58" y="-3"/>
                                    </p:animMotion>
                                  </p:childTnLst>
                                </p:cTn>
                              </p:par>
                              <p:par>
                                <p:cTn id="176" presetID="0" presetClass="path" presetSubtype="0" accel="50000" decel="50000" fill="hold" nodeType="withEffect">
                                  <p:stCondLst>
                                    <p:cond delay="0"/>
                                  </p:stCondLst>
                                  <p:childTnLst>
                                    <p:animMotion origin="layout" path="M -0.34323 0.19907 C -0.3493 0.17939 -0.35538 0.15972 -0.37031 0.1574 C -0.38524 0.15509 -0.41875 0.17199 -0.43333 0.18518 C -0.44791 0.19838 -0.45312 0.21782 -0.45833 0.23726 " pathEditMode="relative" rAng="0" ptsTypes="aaaA">
                                      <p:cBhvr>
                                        <p:cTn id="177" dur="1000" fill="hold"/>
                                        <p:tgtEl>
                                          <p:spTgt spid="2"/>
                                        </p:tgtEl>
                                        <p:attrNameLst>
                                          <p:attrName>ppt_x</p:attrName>
                                          <p:attrName>ppt_y</p:attrName>
                                        </p:attrNameLst>
                                      </p:cBhvr>
                                      <p:rCtr x="-58" y="-3"/>
                                    </p:animMotion>
                                  </p:childTnLst>
                                </p:cTn>
                              </p:par>
                              <p:par>
                                <p:cTn id="178" presetID="0" presetClass="path" presetSubtype="0" accel="50000" decel="50000" fill="hold" nodeType="withEffect">
                                  <p:stCondLst>
                                    <p:cond delay="0"/>
                                  </p:stCondLst>
                                  <p:childTnLst>
                                    <p:animMotion origin="layout" path="M -0.37136 0.15579 C -0.37743 0.13611 -0.38351 0.11644 -0.39844 0.11412 C -0.41337 0.11181 -0.44688 0.12871 -0.46146 0.1419 C -0.47604 0.1551 -0.48125 0.17454 -0.48646 0.19398 " pathEditMode="relative" rAng="0" ptsTypes="aaaA">
                                      <p:cBhvr>
                                        <p:cTn id="179" dur="1000" fill="hold"/>
                                        <p:tgtEl>
                                          <p:spTgt spid="17"/>
                                        </p:tgtEl>
                                        <p:attrNameLst>
                                          <p:attrName>ppt_x</p:attrName>
                                          <p:attrName>ppt_y</p:attrName>
                                        </p:attrNameLst>
                                      </p:cBhvr>
                                      <p:rCtr x="-58" y="-3"/>
                                    </p:animMotion>
                                  </p:childTnLst>
                                </p:cTn>
                              </p:par>
                            </p:childTnLst>
                          </p:cTn>
                        </p:par>
                        <p:par>
                          <p:cTn id="180" fill="hold">
                            <p:stCondLst>
                              <p:cond delay="36300"/>
                            </p:stCondLst>
                            <p:childTnLst>
                              <p:par>
                                <p:cTn id="181" presetID="22" presetClass="entr" presetSubtype="1" fill="hold" grpId="0" nodeType="afterEffect">
                                  <p:stCondLst>
                                    <p:cond delay="0"/>
                                  </p:stCondLst>
                                  <p:childTnLst>
                                    <p:set>
                                      <p:cBhvr>
                                        <p:cTn id="182" dur="1" fill="hold">
                                          <p:stCondLst>
                                            <p:cond delay="0"/>
                                          </p:stCondLst>
                                        </p:cTn>
                                        <p:tgtEl>
                                          <p:spTgt spid="102658"/>
                                        </p:tgtEl>
                                        <p:attrNameLst>
                                          <p:attrName>style.visibility</p:attrName>
                                        </p:attrNameLst>
                                      </p:cBhvr>
                                      <p:to>
                                        <p:strVal val="visible"/>
                                      </p:to>
                                    </p:set>
                                    <p:animEffect transition="in" filter="wipe(up)">
                                      <p:cBhvr>
                                        <p:cTn id="183" dur="5000"/>
                                        <p:tgtEl>
                                          <p:spTgt spid="102658"/>
                                        </p:tgtEl>
                                      </p:cBhvr>
                                    </p:animEffect>
                                  </p:childTnLst>
                                </p:cTn>
                              </p:par>
                              <p:par>
                                <p:cTn id="184" presetID="1" presetClass="exit" presetSubtype="0" fill="hold" grpId="1" nodeType="withEffect">
                                  <p:stCondLst>
                                    <p:cond delay="0"/>
                                  </p:stCondLst>
                                  <p:childTnLst>
                                    <p:set>
                                      <p:cBhvr>
                                        <p:cTn id="185" dur="1" fill="hold">
                                          <p:stCondLst>
                                            <p:cond delay="0"/>
                                          </p:stCondLst>
                                        </p:cTn>
                                        <p:tgtEl>
                                          <p:spTgt spid="102658"/>
                                        </p:tgtEl>
                                        <p:attrNameLst>
                                          <p:attrName>style.visibility</p:attrName>
                                        </p:attrNameLst>
                                      </p:cBhvr>
                                      <p:to>
                                        <p:strVal val="hidden"/>
                                      </p:to>
                                    </p:set>
                                  </p:childTnLst>
                                </p:cTn>
                              </p:par>
                            </p:childTnLst>
                          </p:cTn>
                        </p:par>
                        <p:par>
                          <p:cTn id="186" fill="hold">
                            <p:stCondLst>
                              <p:cond delay="41300"/>
                            </p:stCondLst>
                            <p:childTnLst>
                              <p:par>
                                <p:cTn id="187" presetID="2" presetClass="exit" presetSubtype="4" fill="hold" nodeType="afterEffect">
                                  <p:stCondLst>
                                    <p:cond delay="0"/>
                                  </p:stCondLst>
                                  <p:childTnLst>
                                    <p:anim calcmode="lin" valueType="num">
                                      <p:cBhvr additive="base">
                                        <p:cTn id="188" dur="500"/>
                                        <p:tgtEl>
                                          <p:spTgt spid="2"/>
                                        </p:tgtEl>
                                        <p:attrNameLst>
                                          <p:attrName>ppt_x</p:attrName>
                                        </p:attrNameLst>
                                      </p:cBhvr>
                                      <p:tavLst>
                                        <p:tav tm="0">
                                          <p:val>
                                            <p:strVal val="ppt_x"/>
                                          </p:val>
                                        </p:tav>
                                        <p:tav tm="100000">
                                          <p:val>
                                            <p:strVal val="ppt_x"/>
                                          </p:val>
                                        </p:tav>
                                      </p:tavLst>
                                    </p:anim>
                                    <p:anim calcmode="lin" valueType="num">
                                      <p:cBhvr additive="base">
                                        <p:cTn id="189" dur="500"/>
                                        <p:tgtEl>
                                          <p:spTgt spid="2"/>
                                        </p:tgtEl>
                                        <p:attrNameLst>
                                          <p:attrName>ppt_y</p:attrName>
                                        </p:attrNameLst>
                                      </p:cBhvr>
                                      <p:tavLst>
                                        <p:tav tm="0">
                                          <p:val>
                                            <p:strVal val="ppt_y"/>
                                          </p:val>
                                        </p:tav>
                                        <p:tav tm="100000">
                                          <p:val>
                                            <p:strVal val="1+ppt_h/2"/>
                                          </p:val>
                                        </p:tav>
                                      </p:tavLst>
                                    </p:anim>
                                    <p:set>
                                      <p:cBhvr>
                                        <p:cTn id="190" dur="1" fill="hold">
                                          <p:stCondLst>
                                            <p:cond delay="499"/>
                                          </p:stCondLst>
                                        </p:cTn>
                                        <p:tgtEl>
                                          <p:spTgt spid="2"/>
                                        </p:tgtEl>
                                        <p:attrNameLst>
                                          <p:attrName>style.visibility</p:attrName>
                                        </p:attrNameLst>
                                      </p:cBhvr>
                                      <p:to>
                                        <p:strVal val="hidden"/>
                                      </p:to>
                                    </p:set>
                                  </p:childTnLst>
                                </p:cTn>
                              </p:par>
                              <p:par>
                                <p:cTn id="191" presetID="2" presetClass="exit" presetSubtype="4" fill="hold" nodeType="withEffect">
                                  <p:stCondLst>
                                    <p:cond delay="0"/>
                                  </p:stCondLst>
                                  <p:childTnLst>
                                    <p:anim calcmode="lin" valueType="num">
                                      <p:cBhvr additive="base">
                                        <p:cTn id="192" dur="500"/>
                                        <p:tgtEl>
                                          <p:spTgt spid="17"/>
                                        </p:tgtEl>
                                        <p:attrNameLst>
                                          <p:attrName>ppt_x</p:attrName>
                                        </p:attrNameLst>
                                      </p:cBhvr>
                                      <p:tavLst>
                                        <p:tav tm="0">
                                          <p:val>
                                            <p:strVal val="ppt_x"/>
                                          </p:val>
                                        </p:tav>
                                        <p:tav tm="100000">
                                          <p:val>
                                            <p:strVal val="ppt_x"/>
                                          </p:val>
                                        </p:tav>
                                      </p:tavLst>
                                    </p:anim>
                                    <p:anim calcmode="lin" valueType="num">
                                      <p:cBhvr additive="base">
                                        <p:cTn id="193" dur="500"/>
                                        <p:tgtEl>
                                          <p:spTgt spid="17"/>
                                        </p:tgtEl>
                                        <p:attrNameLst>
                                          <p:attrName>ppt_y</p:attrName>
                                        </p:attrNameLst>
                                      </p:cBhvr>
                                      <p:tavLst>
                                        <p:tav tm="0">
                                          <p:val>
                                            <p:strVal val="ppt_y"/>
                                          </p:val>
                                        </p:tav>
                                        <p:tav tm="100000">
                                          <p:val>
                                            <p:strVal val="1+ppt_h/2"/>
                                          </p:val>
                                        </p:tav>
                                      </p:tavLst>
                                    </p:anim>
                                    <p:set>
                                      <p:cBhvr>
                                        <p:cTn id="194" dur="1" fill="hold">
                                          <p:stCondLst>
                                            <p:cond delay="499"/>
                                          </p:stCondLst>
                                        </p:cTn>
                                        <p:tgtEl>
                                          <p:spTgt spid="17"/>
                                        </p:tgtEl>
                                        <p:attrNameLst>
                                          <p:attrName>style.visibility</p:attrName>
                                        </p:attrNameLst>
                                      </p:cBhvr>
                                      <p:to>
                                        <p:strVal val="hidden"/>
                                      </p:to>
                                    </p:set>
                                  </p:childTnLst>
                                </p:cTn>
                              </p:par>
                              <p:par>
                                <p:cTn id="195" presetID="2" presetClass="exit" presetSubtype="4" fill="hold" nodeType="withEffect">
                                  <p:stCondLst>
                                    <p:cond delay="0"/>
                                  </p:stCondLst>
                                  <p:childTnLst>
                                    <p:anim calcmode="lin" valueType="num">
                                      <p:cBhvr additive="base">
                                        <p:cTn id="196" dur="500"/>
                                        <p:tgtEl>
                                          <p:spTgt spid="11"/>
                                        </p:tgtEl>
                                        <p:attrNameLst>
                                          <p:attrName>ppt_x</p:attrName>
                                        </p:attrNameLst>
                                      </p:cBhvr>
                                      <p:tavLst>
                                        <p:tav tm="0">
                                          <p:val>
                                            <p:strVal val="ppt_x"/>
                                          </p:val>
                                        </p:tav>
                                        <p:tav tm="100000">
                                          <p:val>
                                            <p:strVal val="ppt_x"/>
                                          </p:val>
                                        </p:tav>
                                      </p:tavLst>
                                    </p:anim>
                                    <p:anim calcmode="lin" valueType="num">
                                      <p:cBhvr additive="base">
                                        <p:cTn id="197" dur="500"/>
                                        <p:tgtEl>
                                          <p:spTgt spid="11"/>
                                        </p:tgtEl>
                                        <p:attrNameLst>
                                          <p:attrName>ppt_y</p:attrName>
                                        </p:attrNameLst>
                                      </p:cBhvr>
                                      <p:tavLst>
                                        <p:tav tm="0">
                                          <p:val>
                                            <p:strVal val="ppt_y"/>
                                          </p:val>
                                        </p:tav>
                                        <p:tav tm="100000">
                                          <p:val>
                                            <p:strVal val="1+ppt_h/2"/>
                                          </p:val>
                                        </p:tav>
                                      </p:tavLst>
                                    </p:anim>
                                    <p:set>
                                      <p:cBhvr>
                                        <p:cTn id="198" dur="1" fill="hold">
                                          <p:stCondLst>
                                            <p:cond delay="499"/>
                                          </p:stCondLst>
                                        </p:cTn>
                                        <p:tgtEl>
                                          <p:spTgt spid="11"/>
                                        </p:tgtEl>
                                        <p:attrNameLst>
                                          <p:attrName>style.visibility</p:attrName>
                                        </p:attrNameLst>
                                      </p:cBhvr>
                                      <p:to>
                                        <p:strVal val="hidden"/>
                                      </p:to>
                                    </p:set>
                                  </p:childTnLst>
                                </p:cTn>
                              </p:par>
                              <p:par>
                                <p:cTn id="199" presetID="16" presetClass="entr" presetSubtype="26" fill="hold" nodeType="withEffect">
                                  <p:stCondLst>
                                    <p:cond delay="0"/>
                                  </p:stCondLst>
                                  <p:childTnLst>
                                    <p:set>
                                      <p:cBhvr>
                                        <p:cTn id="200" dur="1" fill="hold">
                                          <p:stCondLst>
                                            <p:cond delay="0"/>
                                          </p:stCondLst>
                                        </p:cTn>
                                        <p:tgtEl>
                                          <p:spTgt spid="19"/>
                                        </p:tgtEl>
                                        <p:attrNameLst>
                                          <p:attrName>style.visibility</p:attrName>
                                        </p:attrNameLst>
                                      </p:cBhvr>
                                      <p:to>
                                        <p:strVal val="visible"/>
                                      </p:to>
                                    </p:set>
                                    <p:animEffect transition="in" filter="barn(inHorizontal)">
                                      <p:cBhvr>
                                        <p:cTn id="201" dur="500"/>
                                        <p:tgtEl>
                                          <p:spTgt spid="19"/>
                                        </p:tgtEl>
                                      </p:cBhvr>
                                    </p:animEffect>
                                  </p:childTnLst>
                                </p:cTn>
                              </p:par>
                            </p:childTnLst>
                          </p:cTn>
                        </p:par>
                      </p:childTnLst>
                    </p:cTn>
                  </p:par>
                  <p:par>
                    <p:cTn id="202" fill="hold">
                      <p:stCondLst>
                        <p:cond delay="indefinite"/>
                      </p:stCondLst>
                      <p:childTnLst>
                        <p:par>
                          <p:cTn id="203" fill="hold">
                            <p:stCondLst>
                              <p:cond delay="0"/>
                            </p:stCondLst>
                            <p:childTnLst>
                              <p:par>
                                <p:cTn id="204" presetID="37" presetClass="entr" presetSubtype="0" fill="hold" grpId="0" nodeType="clickEffect">
                                  <p:stCondLst>
                                    <p:cond delay="0"/>
                                  </p:stCondLst>
                                  <p:childTnLst>
                                    <p:set>
                                      <p:cBhvr>
                                        <p:cTn id="205" dur="1" fill="hold">
                                          <p:stCondLst>
                                            <p:cond delay="0"/>
                                          </p:stCondLst>
                                        </p:cTn>
                                        <p:tgtEl>
                                          <p:spTgt spid="102731"/>
                                        </p:tgtEl>
                                        <p:attrNameLst>
                                          <p:attrName>style.visibility</p:attrName>
                                        </p:attrNameLst>
                                      </p:cBhvr>
                                      <p:to>
                                        <p:strVal val="visible"/>
                                      </p:to>
                                    </p:set>
                                    <p:animEffect transition="in" filter="fade">
                                      <p:cBhvr>
                                        <p:cTn id="206" dur="1000"/>
                                        <p:tgtEl>
                                          <p:spTgt spid="102731"/>
                                        </p:tgtEl>
                                      </p:cBhvr>
                                    </p:animEffect>
                                    <p:anim calcmode="lin" valueType="num">
                                      <p:cBhvr>
                                        <p:cTn id="207" dur="1000" fill="hold"/>
                                        <p:tgtEl>
                                          <p:spTgt spid="102731"/>
                                        </p:tgtEl>
                                        <p:attrNameLst>
                                          <p:attrName>ppt_x</p:attrName>
                                        </p:attrNameLst>
                                      </p:cBhvr>
                                      <p:tavLst>
                                        <p:tav tm="0">
                                          <p:val>
                                            <p:strVal val="#ppt_x"/>
                                          </p:val>
                                        </p:tav>
                                        <p:tav tm="100000">
                                          <p:val>
                                            <p:strVal val="#ppt_x"/>
                                          </p:val>
                                        </p:tav>
                                      </p:tavLst>
                                    </p:anim>
                                    <p:anim calcmode="lin" valueType="num">
                                      <p:cBhvr>
                                        <p:cTn id="208" dur="900" decel="100000" fill="hold"/>
                                        <p:tgtEl>
                                          <p:spTgt spid="102731"/>
                                        </p:tgtEl>
                                        <p:attrNameLst>
                                          <p:attrName>ppt_y</p:attrName>
                                        </p:attrNameLst>
                                      </p:cBhvr>
                                      <p:tavLst>
                                        <p:tav tm="0">
                                          <p:val>
                                            <p:strVal val="#ppt_y+1"/>
                                          </p:val>
                                        </p:tav>
                                        <p:tav tm="100000">
                                          <p:val>
                                            <p:strVal val="#ppt_y-.03"/>
                                          </p:val>
                                        </p:tav>
                                      </p:tavLst>
                                    </p:anim>
                                    <p:anim calcmode="lin" valueType="num">
                                      <p:cBhvr>
                                        <p:cTn id="209" dur="100" accel="100000" fill="hold">
                                          <p:stCondLst>
                                            <p:cond delay="900"/>
                                          </p:stCondLst>
                                        </p:cTn>
                                        <p:tgtEl>
                                          <p:spTgt spid="102731"/>
                                        </p:tgtEl>
                                        <p:attrNameLst>
                                          <p:attrName>ppt_y</p:attrName>
                                        </p:attrNameLst>
                                      </p:cBhvr>
                                      <p:tavLst>
                                        <p:tav tm="0">
                                          <p:val>
                                            <p:strVal val="#ppt_y-.03"/>
                                          </p:val>
                                        </p:tav>
                                        <p:tav tm="100000">
                                          <p:val>
                                            <p:strVal val="#ppt_y"/>
                                          </p:val>
                                        </p:tav>
                                      </p:tavLst>
                                    </p:anim>
                                  </p:childTnLst>
                                </p:cTn>
                              </p:par>
                              <p:par>
                                <p:cTn id="210" presetID="2" presetClass="entr" presetSubtype="8" fill="hold" grpId="0" nodeType="withEffect">
                                  <p:stCondLst>
                                    <p:cond delay="0"/>
                                  </p:stCondLst>
                                  <p:childTnLst>
                                    <p:set>
                                      <p:cBhvr>
                                        <p:cTn id="211" dur="1" fill="hold">
                                          <p:stCondLst>
                                            <p:cond delay="0"/>
                                          </p:stCondLst>
                                        </p:cTn>
                                        <p:tgtEl>
                                          <p:spTgt spid="19461"/>
                                        </p:tgtEl>
                                        <p:attrNameLst>
                                          <p:attrName>style.visibility</p:attrName>
                                        </p:attrNameLst>
                                      </p:cBhvr>
                                      <p:to>
                                        <p:strVal val="visible"/>
                                      </p:to>
                                    </p:set>
                                    <p:anim calcmode="lin" valueType="num">
                                      <p:cBhvr additive="base">
                                        <p:cTn id="212" dur="1000" fill="hold"/>
                                        <p:tgtEl>
                                          <p:spTgt spid="19461"/>
                                        </p:tgtEl>
                                        <p:attrNameLst>
                                          <p:attrName>ppt_x</p:attrName>
                                        </p:attrNameLst>
                                      </p:cBhvr>
                                      <p:tavLst>
                                        <p:tav tm="0">
                                          <p:val>
                                            <p:strVal val="0-#ppt_w/2"/>
                                          </p:val>
                                        </p:tav>
                                        <p:tav tm="100000">
                                          <p:val>
                                            <p:strVal val="#ppt_x"/>
                                          </p:val>
                                        </p:tav>
                                      </p:tavLst>
                                    </p:anim>
                                    <p:anim calcmode="lin" valueType="num">
                                      <p:cBhvr additive="base">
                                        <p:cTn id="213" dur="1000" fill="hold"/>
                                        <p:tgtEl>
                                          <p:spTgt spid="194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48" grpId="0" animBg="1"/>
      <p:bldP spid="102548" grpId="1" animBg="1"/>
      <p:bldP spid="102548" grpId="2" animBg="1"/>
      <p:bldP spid="102548" grpId="3" animBg="1"/>
      <p:bldP spid="102549" grpId="0" animBg="1"/>
      <p:bldP spid="102549" grpId="1" animBg="1"/>
      <p:bldP spid="102550" grpId="0" animBg="1"/>
      <p:bldP spid="102656" grpId="0" animBg="1"/>
      <p:bldP spid="102656" grpId="1" animBg="1"/>
      <p:bldP spid="102656" grpId="2" animBg="1"/>
      <p:bldP spid="102656" grpId="3" animBg="1"/>
      <p:bldP spid="102657" grpId="0" animBg="1"/>
      <p:bldP spid="102657" grpId="1" animBg="1"/>
      <p:bldP spid="102658" grpId="0" animBg="1"/>
      <p:bldP spid="102658" grpId="1" animBg="1"/>
      <p:bldP spid="102659" grpId="0" animBg="1"/>
      <p:bldP spid="102659" grpId="1" animBg="1"/>
      <p:bldP spid="102660" grpId="0" animBg="1"/>
      <p:bldP spid="102660" grpId="1" animBg="1"/>
      <p:bldP spid="102661" grpId="0" animBg="1"/>
      <p:bldP spid="102661" grpId="1" animBg="1"/>
      <p:bldP spid="102662" grpId="0" animBg="1"/>
      <p:bldP spid="102662" grpId="1" animBg="1"/>
      <p:bldP spid="102663" grpId="0" animBg="1"/>
      <p:bldP spid="102663" grpId="1" animBg="1"/>
      <p:bldP spid="102664" grpId="0" animBg="1"/>
      <p:bldP spid="102664" grpId="1" animBg="1"/>
      <p:bldP spid="102665" grpId="0" animBg="1"/>
      <p:bldP spid="102665" grpId="1" animBg="1"/>
      <p:bldP spid="102666" grpId="0" animBg="1"/>
      <p:bldP spid="102666" grpId="1" animBg="1"/>
      <p:bldP spid="102667" grpId="0" animBg="1"/>
      <p:bldP spid="102667" grpId="1" animBg="1"/>
      <p:bldP spid="102706" grpId="0"/>
      <p:bldP spid="102707" grpId="0"/>
      <p:bldP spid="102731" grpId="0"/>
      <p:bldP spid="1946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304800" y="3505200"/>
            <a:ext cx="9296400" cy="1066800"/>
          </a:xfrm>
          <a:prstGeom prst="rect">
            <a:avLst/>
          </a:prstGeom>
          <a:noFill/>
          <a:ln w="9525">
            <a:noFill/>
            <a:miter lim="800000"/>
            <a:headEnd/>
            <a:tailEnd/>
          </a:ln>
        </p:spPr>
        <p:txBody>
          <a:bodyPr>
            <a:spAutoFit/>
          </a:bodyPr>
          <a:lstStyle/>
          <a:p>
            <a:r>
              <a:rPr lang="en-US" sz="3200">
                <a:latin typeface="Times New Roman" pitchFamily="18" charset="0"/>
                <a:cs typeface="Times New Roman" pitchFamily="18" charset="0"/>
              </a:rPr>
              <a:t>Như vậy </a:t>
            </a:r>
            <a:r>
              <a:rPr lang="en-US" sz="3200">
                <a:solidFill>
                  <a:srgbClr val="FF0000"/>
                </a:solidFill>
                <a:latin typeface="Times New Roman" pitchFamily="18" charset="0"/>
                <a:cs typeface="Times New Roman" pitchFamily="18" charset="0"/>
              </a:rPr>
              <a:t>100</a:t>
            </a:r>
            <a:r>
              <a:rPr lang="en-US" sz="3200" baseline="30000">
                <a:solidFill>
                  <a:srgbClr val="FF0000"/>
                </a:solidFill>
                <a:latin typeface="Times New Roman" pitchFamily="18" charset="0"/>
                <a:cs typeface="Times New Roman" pitchFamily="18" charset="0"/>
              </a:rPr>
              <a:t>0</a:t>
            </a:r>
            <a:r>
              <a:rPr lang="en-US" sz="3200">
                <a:solidFill>
                  <a:srgbClr val="FF0000"/>
                </a:solidFill>
                <a:latin typeface="Times New Roman" pitchFamily="18" charset="0"/>
                <a:cs typeface="Times New Roman" pitchFamily="18" charset="0"/>
              </a:rPr>
              <a:t>C</a:t>
            </a:r>
            <a:r>
              <a:rPr lang="en-US" sz="3200">
                <a:latin typeface="Times New Roman" pitchFamily="18" charset="0"/>
                <a:cs typeface="Times New Roman" pitchFamily="18" charset="0"/>
              </a:rPr>
              <a:t> ứng với 212</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F – 32</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F = </a:t>
            </a:r>
            <a:r>
              <a:rPr lang="en-US" sz="3200">
                <a:solidFill>
                  <a:srgbClr val="FF0000"/>
                </a:solidFill>
                <a:latin typeface="Times New Roman" pitchFamily="18" charset="0"/>
                <a:cs typeface="Times New Roman" pitchFamily="18" charset="0"/>
              </a:rPr>
              <a:t>180</a:t>
            </a:r>
            <a:r>
              <a:rPr lang="en-US" sz="3200" baseline="30000">
                <a:solidFill>
                  <a:srgbClr val="FF0000"/>
                </a:solidFill>
                <a:latin typeface="Times New Roman" pitchFamily="18" charset="0"/>
                <a:cs typeface="Times New Roman" pitchFamily="18" charset="0"/>
              </a:rPr>
              <a:t>0</a:t>
            </a:r>
            <a:r>
              <a:rPr lang="en-US" sz="3200">
                <a:solidFill>
                  <a:srgbClr val="FF0000"/>
                </a:solidFill>
                <a:latin typeface="Times New Roman" pitchFamily="18" charset="0"/>
                <a:cs typeface="Times New Roman" pitchFamily="18" charset="0"/>
              </a:rPr>
              <a:t>F</a:t>
            </a:r>
            <a:r>
              <a:rPr lang="en-US" sz="3200">
                <a:latin typeface="Times New Roman" pitchFamily="18" charset="0"/>
                <a:cs typeface="Times New Roman" pitchFamily="18" charset="0"/>
              </a:rPr>
              <a:t>,</a:t>
            </a:r>
          </a:p>
          <a:p>
            <a:r>
              <a:rPr lang="en-US" sz="3200">
                <a:latin typeface="Times New Roman" pitchFamily="18" charset="0"/>
                <a:cs typeface="Times New Roman" pitchFamily="18" charset="0"/>
              </a:rPr>
              <a:t> nghĩa là </a:t>
            </a:r>
            <a:r>
              <a:rPr lang="en-US" sz="3200">
                <a:solidFill>
                  <a:srgbClr val="FF0000"/>
                </a:solidFill>
                <a:latin typeface="Times New Roman" pitchFamily="18" charset="0"/>
                <a:cs typeface="Times New Roman" pitchFamily="18" charset="0"/>
              </a:rPr>
              <a:t>1</a:t>
            </a:r>
            <a:r>
              <a:rPr lang="en-US" sz="3200" baseline="30000">
                <a:solidFill>
                  <a:srgbClr val="FF0000"/>
                </a:solidFill>
                <a:latin typeface="Times New Roman" pitchFamily="18" charset="0"/>
                <a:cs typeface="Times New Roman" pitchFamily="18" charset="0"/>
              </a:rPr>
              <a:t>0</a:t>
            </a:r>
            <a:r>
              <a:rPr lang="en-US" sz="3200">
                <a:solidFill>
                  <a:srgbClr val="FF0000"/>
                </a:solidFill>
                <a:latin typeface="Times New Roman" pitchFamily="18" charset="0"/>
                <a:cs typeface="Times New Roman" pitchFamily="18" charset="0"/>
              </a:rPr>
              <a:t>C</a:t>
            </a:r>
            <a:r>
              <a:rPr lang="en-US" sz="3200">
                <a:latin typeface="Times New Roman" pitchFamily="18" charset="0"/>
                <a:cs typeface="Times New Roman" pitchFamily="18" charset="0"/>
              </a:rPr>
              <a:t>  = </a:t>
            </a:r>
            <a:r>
              <a:rPr lang="en-US" sz="3200">
                <a:solidFill>
                  <a:srgbClr val="FF0000"/>
                </a:solidFill>
                <a:latin typeface="Times New Roman" pitchFamily="18" charset="0"/>
                <a:cs typeface="Times New Roman" pitchFamily="18" charset="0"/>
              </a:rPr>
              <a:t>1,8</a:t>
            </a:r>
            <a:r>
              <a:rPr lang="en-US" sz="3200" baseline="30000">
                <a:solidFill>
                  <a:srgbClr val="FF0000"/>
                </a:solidFill>
                <a:latin typeface="Times New Roman" pitchFamily="18" charset="0"/>
                <a:cs typeface="Times New Roman" pitchFamily="18" charset="0"/>
              </a:rPr>
              <a:t>0</a:t>
            </a:r>
            <a:r>
              <a:rPr lang="en-US" sz="3200">
                <a:solidFill>
                  <a:srgbClr val="FF0000"/>
                </a:solidFill>
                <a:latin typeface="Times New Roman" pitchFamily="18" charset="0"/>
                <a:cs typeface="Times New Roman" pitchFamily="18" charset="0"/>
              </a:rPr>
              <a:t>F</a:t>
            </a:r>
            <a:r>
              <a:rPr lang="en-US" sz="3200">
                <a:latin typeface="Times New Roman" pitchFamily="18" charset="0"/>
                <a:cs typeface="Times New Roman" pitchFamily="18" charset="0"/>
              </a:rPr>
              <a:t>.                   </a:t>
            </a:r>
          </a:p>
        </p:txBody>
      </p:sp>
      <p:sp>
        <p:nvSpPr>
          <p:cNvPr id="12294" name="Text Box 6"/>
          <p:cNvSpPr txBox="1">
            <a:spLocks noChangeArrowheads="1"/>
          </p:cNvSpPr>
          <p:nvPr/>
        </p:nvSpPr>
        <p:spPr bwMode="auto">
          <a:xfrm>
            <a:off x="304800" y="4525963"/>
            <a:ext cx="9296400" cy="579437"/>
          </a:xfrm>
          <a:prstGeom prst="rect">
            <a:avLst/>
          </a:prstGeom>
          <a:noFill/>
          <a:ln w="9525">
            <a:noFill/>
            <a:miter lim="800000"/>
            <a:headEnd/>
            <a:tailEnd/>
          </a:ln>
        </p:spPr>
        <p:txBody>
          <a:bodyPr>
            <a:spAutoFit/>
          </a:bodyPr>
          <a:lstStyle/>
          <a:p>
            <a:r>
              <a:rPr lang="en-US" sz="3200" b="1" i="1">
                <a:solidFill>
                  <a:srgbClr val="FF0000"/>
                </a:solidFill>
                <a:latin typeface="Times New Roman" pitchFamily="18" charset="0"/>
                <a:cs typeface="Times New Roman" pitchFamily="18" charset="0"/>
              </a:rPr>
              <a:t>Ví dụ:</a:t>
            </a:r>
            <a:r>
              <a:rPr lang="en-US" sz="3200">
                <a:latin typeface="Times New Roman" pitchFamily="18" charset="0"/>
                <a:cs typeface="Times New Roman" pitchFamily="18" charset="0"/>
              </a:rPr>
              <a:t>  Tính xem 20</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C  ứng với bao nhiêu </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F ?</a:t>
            </a:r>
          </a:p>
        </p:txBody>
      </p:sp>
      <p:sp>
        <p:nvSpPr>
          <p:cNvPr id="12295" name="Text Box 7"/>
          <p:cNvSpPr txBox="1">
            <a:spLocks noChangeArrowheads="1"/>
          </p:cNvSpPr>
          <p:nvPr/>
        </p:nvSpPr>
        <p:spPr bwMode="auto">
          <a:xfrm>
            <a:off x="382588" y="5059363"/>
            <a:ext cx="6551612" cy="579437"/>
          </a:xfrm>
          <a:prstGeom prst="rect">
            <a:avLst/>
          </a:prstGeom>
          <a:noFill/>
          <a:ln w="9525">
            <a:noFill/>
            <a:miter lim="800000"/>
            <a:headEnd/>
            <a:tailEnd/>
          </a:ln>
        </p:spPr>
        <p:txBody>
          <a:bodyPr>
            <a:spAutoFit/>
          </a:bodyPr>
          <a:lstStyle/>
          <a:p>
            <a:r>
              <a:rPr lang="en-US" sz="2800" b="1" i="1">
                <a:latin typeface="Times New Roman" pitchFamily="18" charset="0"/>
                <a:cs typeface="Times New Roman" pitchFamily="18" charset="0"/>
              </a:rPr>
              <a:t>Ta có:   </a:t>
            </a:r>
            <a:r>
              <a:rPr lang="en-US" sz="3200">
                <a:latin typeface="Times New Roman" pitchFamily="18" charset="0"/>
                <a:cs typeface="Times New Roman" pitchFamily="18" charset="0"/>
              </a:rPr>
              <a:t>20</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C = 0</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C + 20</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C</a:t>
            </a:r>
          </a:p>
        </p:txBody>
      </p:sp>
      <p:sp>
        <p:nvSpPr>
          <p:cNvPr id="12296" name="Text Box 8"/>
          <p:cNvSpPr txBox="1">
            <a:spLocks noChangeArrowheads="1"/>
          </p:cNvSpPr>
          <p:nvPr/>
        </p:nvSpPr>
        <p:spPr bwMode="auto">
          <a:xfrm>
            <a:off x="469900" y="5668963"/>
            <a:ext cx="7759700" cy="579437"/>
          </a:xfrm>
          <a:prstGeom prst="rect">
            <a:avLst/>
          </a:prstGeom>
          <a:noFill/>
          <a:ln w="9525">
            <a:noFill/>
            <a:miter lim="800000"/>
            <a:headEnd/>
            <a:tailEnd/>
          </a:ln>
        </p:spPr>
        <p:txBody>
          <a:bodyPr>
            <a:spAutoFit/>
          </a:bodyPr>
          <a:lstStyle/>
          <a:p>
            <a:r>
              <a:rPr lang="en-US" sz="2800" b="1" i="1">
                <a:latin typeface="Times New Roman" pitchFamily="18" charset="0"/>
                <a:cs typeface="Times New Roman" pitchFamily="18" charset="0"/>
              </a:rPr>
              <a:t>V</a:t>
            </a:r>
            <a:r>
              <a:rPr lang="en-US" sz="3200" b="1" i="1">
                <a:latin typeface="Times New Roman" pitchFamily="18" charset="0"/>
                <a:cs typeface="Times New Roman" pitchFamily="18" charset="0"/>
              </a:rPr>
              <a:t>ậy</a:t>
            </a:r>
            <a:r>
              <a:rPr lang="en-US" sz="2800" b="1" i="1">
                <a:latin typeface="Times New Roman" pitchFamily="18" charset="0"/>
                <a:cs typeface="Times New Roman" pitchFamily="18" charset="0"/>
              </a:rPr>
              <a:t>:   </a:t>
            </a:r>
            <a:r>
              <a:rPr lang="en-US" sz="3200">
                <a:latin typeface="Times New Roman" pitchFamily="18" charset="0"/>
                <a:cs typeface="Times New Roman" pitchFamily="18" charset="0"/>
              </a:rPr>
              <a:t>20</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C = 32</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F + (20 x 1,8</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F) = 68</a:t>
            </a:r>
            <a:r>
              <a:rPr lang="en-US" sz="3200" baseline="30000">
                <a:latin typeface="Times New Roman" pitchFamily="18" charset="0"/>
                <a:cs typeface="Times New Roman" pitchFamily="18" charset="0"/>
              </a:rPr>
              <a:t>0</a:t>
            </a:r>
            <a:r>
              <a:rPr lang="en-US" sz="3200">
                <a:latin typeface="Times New Roman" pitchFamily="18" charset="0"/>
                <a:cs typeface="Times New Roman" pitchFamily="18" charset="0"/>
              </a:rPr>
              <a:t>F</a:t>
            </a:r>
          </a:p>
        </p:txBody>
      </p:sp>
      <p:sp>
        <p:nvSpPr>
          <p:cNvPr id="17414" name="Rectangle 17"/>
          <p:cNvSpPr>
            <a:spLocks noChangeArrowheads="1"/>
          </p:cNvSpPr>
          <p:nvPr/>
        </p:nvSpPr>
        <p:spPr bwMode="auto">
          <a:xfrm>
            <a:off x="304800" y="1981200"/>
            <a:ext cx="9448800" cy="1524000"/>
          </a:xfrm>
          <a:prstGeom prst="rect">
            <a:avLst/>
          </a:prstGeom>
          <a:solidFill>
            <a:schemeClr val="bg1"/>
          </a:solidFill>
          <a:ln w="9525">
            <a:noFill/>
            <a:miter lim="800000"/>
            <a:headEnd/>
            <a:tailEnd/>
          </a:ln>
        </p:spPr>
        <p:txBody>
          <a:bodyPr wrap="none" anchor="ctr"/>
          <a:lstStyle/>
          <a:p>
            <a:pPr algn="ctr"/>
            <a:endParaRPr lang="vi-VN">
              <a:latin typeface="Times New Roman" pitchFamily="18" charset="0"/>
              <a:cs typeface="Times New Roman" pitchFamily="18" charset="0"/>
            </a:endParaRPr>
          </a:p>
        </p:txBody>
      </p:sp>
      <p:pic>
        <p:nvPicPr>
          <p:cNvPr id="12307" name="Picture 19"/>
          <p:cNvPicPr>
            <a:picLocks noChangeAspect="1" noChangeArrowheads="1"/>
          </p:cNvPicPr>
          <p:nvPr/>
        </p:nvPicPr>
        <p:blipFill>
          <a:blip r:embed="rId3"/>
          <a:srcRect/>
          <a:stretch>
            <a:fillRect/>
          </a:stretch>
        </p:blipFill>
        <p:spPr bwMode="auto">
          <a:xfrm>
            <a:off x="304800" y="2057400"/>
            <a:ext cx="9067800" cy="1133475"/>
          </a:xfrm>
          <a:prstGeom prst="rect">
            <a:avLst/>
          </a:prstGeom>
          <a:noFill/>
          <a:ln w="9525">
            <a:noFill/>
            <a:miter lim="800000"/>
            <a:headEnd/>
            <a:tailEnd/>
          </a:ln>
        </p:spPr>
      </p:pic>
      <p:sp>
        <p:nvSpPr>
          <p:cNvPr id="17416" name="Text Box 20"/>
          <p:cNvSpPr txBox="1">
            <a:spLocks noChangeArrowheads="1"/>
          </p:cNvSpPr>
          <p:nvPr/>
        </p:nvSpPr>
        <p:spPr bwMode="auto">
          <a:xfrm>
            <a:off x="533400" y="762000"/>
            <a:ext cx="8610600" cy="519113"/>
          </a:xfrm>
          <a:prstGeom prst="rect">
            <a:avLst/>
          </a:prstGeom>
          <a:noFill/>
          <a:ln w="9525">
            <a:noFill/>
            <a:miter lim="800000"/>
            <a:headEnd/>
            <a:tailEnd/>
          </a:ln>
        </p:spPr>
        <p:txBody>
          <a:bodyPr>
            <a:spAutoFit/>
          </a:bodyPr>
          <a:lstStyle/>
          <a:p>
            <a:pPr>
              <a:spcBef>
                <a:spcPct val="50000"/>
              </a:spcBef>
            </a:pPr>
            <a:r>
              <a:rPr lang="en-US" sz="2800" b="1">
                <a:latin typeface="Times New Roman" pitchFamily="18" charset="0"/>
                <a:cs typeface="Times New Roman" pitchFamily="18" charset="0"/>
              </a:rPr>
              <a:t>Chuyển đổi: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307"/>
                                        </p:tgtEl>
                                        <p:attrNameLst>
                                          <p:attrName>style.visibility</p:attrName>
                                        </p:attrNameLst>
                                      </p:cBhvr>
                                      <p:to>
                                        <p:strVal val="visible"/>
                                      </p:to>
                                    </p:set>
                                    <p:animEffect transition="in" filter="box(in)">
                                      <p:cBhvr>
                                        <p:cTn id="7" dur="500"/>
                                        <p:tgtEl>
                                          <p:spTgt spid="1230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anim calcmode="lin" valueType="num">
                                      <p:cBhvr additive="base">
                                        <p:cTn id="12" dur="1000" fill="hold"/>
                                        <p:tgtEl>
                                          <p:spTgt spid="12293"/>
                                        </p:tgtEl>
                                        <p:attrNameLst>
                                          <p:attrName>ppt_x</p:attrName>
                                        </p:attrNameLst>
                                      </p:cBhvr>
                                      <p:tavLst>
                                        <p:tav tm="0">
                                          <p:val>
                                            <p:strVal val="0-#ppt_w/2"/>
                                          </p:val>
                                        </p:tav>
                                        <p:tav tm="100000">
                                          <p:val>
                                            <p:strVal val="#ppt_x"/>
                                          </p:val>
                                        </p:tav>
                                      </p:tavLst>
                                    </p:anim>
                                    <p:anim calcmode="lin" valueType="num">
                                      <p:cBhvr additive="base">
                                        <p:cTn id="13" dur="10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2294"/>
                                        </p:tgtEl>
                                        <p:attrNameLst>
                                          <p:attrName>style.visibility</p:attrName>
                                        </p:attrNameLst>
                                      </p:cBhvr>
                                      <p:to>
                                        <p:strVal val="visible"/>
                                      </p:to>
                                    </p:set>
                                    <p:anim calcmode="lin" valueType="num">
                                      <p:cBhvr additive="base">
                                        <p:cTn id="18" dur="1000" fill="hold"/>
                                        <p:tgtEl>
                                          <p:spTgt spid="12294"/>
                                        </p:tgtEl>
                                        <p:attrNameLst>
                                          <p:attrName>ppt_x</p:attrName>
                                        </p:attrNameLst>
                                      </p:cBhvr>
                                      <p:tavLst>
                                        <p:tav tm="0">
                                          <p:val>
                                            <p:strVal val="0-#ppt_w/2"/>
                                          </p:val>
                                        </p:tav>
                                        <p:tav tm="100000">
                                          <p:val>
                                            <p:strVal val="#ppt_x"/>
                                          </p:val>
                                        </p:tav>
                                      </p:tavLst>
                                    </p:anim>
                                    <p:anim calcmode="lin" valueType="num">
                                      <p:cBhvr additive="base">
                                        <p:cTn id="19" dur="1000" fill="hold"/>
                                        <p:tgtEl>
                                          <p:spTgt spid="1229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2295"/>
                                        </p:tgtEl>
                                        <p:attrNameLst>
                                          <p:attrName>style.visibility</p:attrName>
                                        </p:attrNameLst>
                                      </p:cBhvr>
                                      <p:to>
                                        <p:strVal val="visible"/>
                                      </p:to>
                                    </p:set>
                                    <p:anim calcmode="lin" valueType="num">
                                      <p:cBhvr additive="base">
                                        <p:cTn id="24" dur="500" fill="hold"/>
                                        <p:tgtEl>
                                          <p:spTgt spid="12295"/>
                                        </p:tgtEl>
                                        <p:attrNameLst>
                                          <p:attrName>ppt_x</p:attrName>
                                        </p:attrNameLst>
                                      </p:cBhvr>
                                      <p:tavLst>
                                        <p:tav tm="0">
                                          <p:val>
                                            <p:strVal val="0-#ppt_w/2"/>
                                          </p:val>
                                        </p:tav>
                                        <p:tav tm="100000">
                                          <p:val>
                                            <p:strVal val="#ppt_x"/>
                                          </p:val>
                                        </p:tav>
                                      </p:tavLst>
                                    </p:anim>
                                    <p:anim calcmode="lin" valueType="num">
                                      <p:cBhvr additive="base">
                                        <p:cTn id="25" dur="500" fill="hold"/>
                                        <p:tgtEl>
                                          <p:spTgt spid="1229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2296"/>
                                        </p:tgtEl>
                                        <p:attrNameLst>
                                          <p:attrName>style.visibility</p:attrName>
                                        </p:attrNameLst>
                                      </p:cBhvr>
                                      <p:to>
                                        <p:strVal val="visible"/>
                                      </p:to>
                                    </p:set>
                                    <p:anim calcmode="lin" valueType="num">
                                      <p:cBhvr additive="base">
                                        <p:cTn id="30" dur="500" fill="hold"/>
                                        <p:tgtEl>
                                          <p:spTgt spid="12296"/>
                                        </p:tgtEl>
                                        <p:attrNameLst>
                                          <p:attrName>ppt_x</p:attrName>
                                        </p:attrNameLst>
                                      </p:cBhvr>
                                      <p:tavLst>
                                        <p:tav tm="0">
                                          <p:val>
                                            <p:strVal val="0-#ppt_w/2"/>
                                          </p:val>
                                        </p:tav>
                                        <p:tav tm="100000">
                                          <p:val>
                                            <p:strVal val="#ppt_x"/>
                                          </p:val>
                                        </p:tav>
                                      </p:tavLst>
                                    </p:anim>
                                    <p:anim calcmode="lin" valueType="num">
                                      <p:cBhvr additive="base">
                                        <p:cTn id="31" dur="500" fill="hold"/>
                                        <p:tgtEl>
                                          <p:spTgt spid="122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autoUpdateAnimBg="0"/>
      <p:bldP spid="12295" grpId="0" autoUpdateAnimBg="0"/>
      <p:bldP spid="1229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52232" name="Text Box 8"/>
          <p:cNvSpPr txBox="1">
            <a:spLocks noChangeArrowheads="1"/>
          </p:cNvSpPr>
          <p:nvPr/>
        </p:nvSpPr>
        <p:spPr bwMode="auto">
          <a:xfrm>
            <a:off x="228600" y="1752600"/>
            <a:ext cx="9340850" cy="519113"/>
          </a:xfrm>
          <a:prstGeom prst="rect">
            <a:avLst/>
          </a:prstGeom>
          <a:noFill/>
          <a:ln w="9525">
            <a:noFill/>
            <a:miter lim="800000"/>
            <a:headEnd/>
            <a:tailEnd/>
          </a:ln>
        </p:spPr>
        <p:txBody>
          <a:bodyPr>
            <a:spAutoFit/>
          </a:bodyPr>
          <a:lstStyle/>
          <a:p>
            <a:pPr>
              <a:spcBef>
                <a:spcPct val="50000"/>
              </a:spcBef>
            </a:pPr>
            <a:r>
              <a:rPr lang="en-US" sz="2800" dirty="0">
                <a:latin typeface="Times New Roman" pitchFamily="18" charset="0"/>
                <a:cs typeface="Times New Roman" pitchFamily="18" charset="0"/>
              </a:rPr>
              <a:t>C5: Hãy tính xem </a:t>
            </a:r>
            <a:r>
              <a:rPr lang="en-US" sz="2800" dirty="0">
                <a:solidFill>
                  <a:srgbClr val="FF0000"/>
                </a:solidFill>
                <a:latin typeface="Times New Roman" pitchFamily="18" charset="0"/>
                <a:cs typeface="Times New Roman" pitchFamily="18" charset="0"/>
              </a:rPr>
              <a:t>30</a:t>
            </a:r>
            <a:r>
              <a:rPr lang="en-US" sz="2800" baseline="30000" dirty="0">
                <a:solidFill>
                  <a:srgbClr val="FF0000"/>
                </a:solidFill>
                <a:latin typeface="Times New Roman" pitchFamily="18" charset="0"/>
                <a:cs typeface="Times New Roman" pitchFamily="18" charset="0"/>
              </a:rPr>
              <a:t>0</a:t>
            </a:r>
            <a:r>
              <a:rPr lang="en-US" sz="2800" dirty="0">
                <a:solidFill>
                  <a:srgbClr val="FF0000"/>
                </a:solidFill>
                <a:latin typeface="Times New Roman" pitchFamily="18" charset="0"/>
                <a:cs typeface="Times New Roman" pitchFamily="18" charset="0"/>
              </a:rPr>
              <a:t>C</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37</a:t>
            </a:r>
            <a:r>
              <a:rPr lang="en-US" sz="2800" baseline="30000" dirty="0">
                <a:solidFill>
                  <a:srgbClr val="FF0000"/>
                </a:solidFill>
                <a:latin typeface="Times New Roman" pitchFamily="18" charset="0"/>
                <a:cs typeface="Times New Roman" pitchFamily="18" charset="0"/>
              </a:rPr>
              <a:t>0</a:t>
            </a:r>
            <a:r>
              <a:rPr lang="en-US" sz="2800" dirty="0">
                <a:solidFill>
                  <a:srgbClr val="FF0000"/>
                </a:solidFill>
                <a:latin typeface="Times New Roman" pitchFamily="18" charset="0"/>
                <a:cs typeface="Times New Roman" pitchFamily="18" charset="0"/>
              </a:rPr>
              <a:t>C</a:t>
            </a:r>
            <a:r>
              <a:rPr lang="en-US" sz="2800" dirty="0">
                <a:latin typeface="Times New Roman" pitchFamily="18" charset="0"/>
                <a:cs typeface="Times New Roman" pitchFamily="18" charset="0"/>
              </a:rPr>
              <a:t> ứng với bao nhiêu </a:t>
            </a:r>
            <a:r>
              <a:rPr lang="en-US" sz="2800" baseline="30000" dirty="0">
                <a:solidFill>
                  <a:srgbClr val="FF0000"/>
                </a:solidFill>
                <a:latin typeface="Times New Roman" pitchFamily="18" charset="0"/>
                <a:cs typeface="Times New Roman" pitchFamily="18" charset="0"/>
              </a:rPr>
              <a:t>0</a:t>
            </a:r>
            <a:r>
              <a:rPr lang="en-US" sz="2800" dirty="0">
                <a:solidFill>
                  <a:srgbClr val="FF0000"/>
                </a:solidFill>
                <a:latin typeface="Times New Roman" pitchFamily="18" charset="0"/>
                <a:cs typeface="Times New Roman" pitchFamily="18" charset="0"/>
              </a:rPr>
              <a:t>F</a:t>
            </a:r>
            <a:r>
              <a:rPr lang="en-US" sz="2800" dirty="0">
                <a:latin typeface="Times New Roman" pitchFamily="18" charset="0"/>
                <a:cs typeface="Times New Roman" pitchFamily="18" charset="0"/>
              </a:rPr>
              <a:t> ?</a:t>
            </a:r>
          </a:p>
        </p:txBody>
      </p:sp>
      <p:sp>
        <p:nvSpPr>
          <p:cNvPr id="52233" name="Text Box 9"/>
          <p:cNvSpPr txBox="1">
            <a:spLocks noChangeArrowheads="1"/>
          </p:cNvSpPr>
          <p:nvPr/>
        </p:nvSpPr>
        <p:spPr bwMode="auto">
          <a:xfrm>
            <a:off x="914400" y="2743200"/>
            <a:ext cx="6553200" cy="1373188"/>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 30</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C = 0</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C   +    30</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C </a:t>
            </a:r>
          </a:p>
          <a:p>
            <a:r>
              <a:rPr lang="en-US" sz="2800">
                <a:solidFill>
                  <a:srgbClr val="FF0000"/>
                </a:solidFill>
                <a:latin typeface="Times New Roman" pitchFamily="18" charset="0"/>
                <a:cs typeface="Times New Roman" pitchFamily="18" charset="0"/>
              </a:rPr>
              <a:t>           = 32</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F + (30 x 1,8</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F) </a:t>
            </a:r>
          </a:p>
          <a:p>
            <a:r>
              <a:rPr lang="en-US" sz="2800">
                <a:solidFill>
                  <a:srgbClr val="FF0000"/>
                </a:solidFill>
                <a:latin typeface="Times New Roman" pitchFamily="18" charset="0"/>
                <a:cs typeface="Times New Roman" pitchFamily="18" charset="0"/>
              </a:rPr>
              <a:t>           = 86</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F</a:t>
            </a:r>
          </a:p>
        </p:txBody>
      </p:sp>
      <p:sp>
        <p:nvSpPr>
          <p:cNvPr id="52234" name="Text Box 10"/>
          <p:cNvSpPr txBox="1">
            <a:spLocks noChangeArrowheads="1"/>
          </p:cNvSpPr>
          <p:nvPr/>
        </p:nvSpPr>
        <p:spPr bwMode="auto">
          <a:xfrm>
            <a:off x="990600" y="4114800"/>
            <a:ext cx="6554788" cy="1373188"/>
          </a:xfrm>
          <a:prstGeom prst="rect">
            <a:avLst/>
          </a:prstGeom>
          <a:noFill/>
          <a:ln w="9525">
            <a:noFill/>
            <a:miter lim="800000"/>
            <a:headEnd/>
            <a:tailEnd/>
          </a:ln>
        </p:spPr>
        <p:txBody>
          <a:bodyPr>
            <a:spAutoFit/>
          </a:bodyPr>
          <a:lstStyle/>
          <a:p>
            <a:r>
              <a:rPr lang="en-US" sz="2800">
                <a:solidFill>
                  <a:srgbClr val="FF0000"/>
                </a:solidFill>
                <a:latin typeface="Times New Roman" pitchFamily="18" charset="0"/>
                <a:cs typeface="Times New Roman" pitchFamily="18" charset="0"/>
              </a:rPr>
              <a:t>* 37</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C = 0</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C   +    37</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C </a:t>
            </a:r>
          </a:p>
          <a:p>
            <a:r>
              <a:rPr lang="en-US" sz="2800">
                <a:solidFill>
                  <a:srgbClr val="FF0000"/>
                </a:solidFill>
                <a:latin typeface="Times New Roman" pitchFamily="18" charset="0"/>
                <a:cs typeface="Times New Roman" pitchFamily="18" charset="0"/>
              </a:rPr>
              <a:t>           = 32</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F + (37 x 1,8</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F) </a:t>
            </a:r>
          </a:p>
          <a:p>
            <a:r>
              <a:rPr lang="en-US" sz="2800">
                <a:solidFill>
                  <a:srgbClr val="FF0000"/>
                </a:solidFill>
                <a:latin typeface="Times New Roman" pitchFamily="18" charset="0"/>
                <a:cs typeface="Times New Roman" pitchFamily="18" charset="0"/>
              </a:rPr>
              <a:t>           = 98,6</a:t>
            </a:r>
            <a:r>
              <a:rPr lang="en-US" sz="2800" baseline="30000">
                <a:solidFill>
                  <a:srgbClr val="FF0000"/>
                </a:solidFill>
                <a:latin typeface="Times New Roman" pitchFamily="18" charset="0"/>
                <a:cs typeface="Times New Roman" pitchFamily="18" charset="0"/>
              </a:rPr>
              <a:t>0</a:t>
            </a:r>
            <a:r>
              <a:rPr lang="en-US" sz="2800">
                <a:solidFill>
                  <a:srgbClr val="FF0000"/>
                </a:solidFill>
                <a:latin typeface="Times New Roman" pitchFamily="18" charset="0"/>
                <a:cs typeface="Times New Roman" pitchFamily="18" charset="0"/>
              </a:rPr>
              <a:t>F</a:t>
            </a:r>
          </a:p>
        </p:txBody>
      </p:sp>
      <p:sp>
        <p:nvSpPr>
          <p:cNvPr id="18437" name="Text Box 13"/>
          <p:cNvSpPr txBox="1">
            <a:spLocks noChangeArrowheads="1"/>
          </p:cNvSpPr>
          <p:nvPr/>
        </p:nvSpPr>
        <p:spPr bwMode="auto">
          <a:xfrm>
            <a:off x="381000" y="762000"/>
            <a:ext cx="2819400" cy="519113"/>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3, Vận dụng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2232"/>
                                        </p:tgtEl>
                                        <p:attrNameLst>
                                          <p:attrName>style.visibility</p:attrName>
                                        </p:attrNameLst>
                                      </p:cBhvr>
                                      <p:to>
                                        <p:strVal val="visible"/>
                                      </p:to>
                                    </p:set>
                                    <p:animEffect transition="in" filter="fade">
                                      <p:cBhvr>
                                        <p:cTn id="7" dur="385" decel="100000"/>
                                        <p:tgtEl>
                                          <p:spTgt spid="52232"/>
                                        </p:tgtEl>
                                      </p:cBhvr>
                                    </p:animEffect>
                                    <p:animScale>
                                      <p:cBhvr>
                                        <p:cTn id="8" dur="385" decel="100000"/>
                                        <p:tgtEl>
                                          <p:spTgt spid="52232"/>
                                        </p:tgtEl>
                                      </p:cBhvr>
                                      <p:from x="10000" y="10000"/>
                                      <p:to x="200000" y="450000"/>
                                    </p:animScale>
                                    <p:animScale>
                                      <p:cBhvr>
                                        <p:cTn id="9" dur="615" accel="100000" fill="hold">
                                          <p:stCondLst>
                                            <p:cond delay="385"/>
                                          </p:stCondLst>
                                        </p:cTn>
                                        <p:tgtEl>
                                          <p:spTgt spid="52232"/>
                                        </p:tgtEl>
                                      </p:cBhvr>
                                      <p:from x="200000" y="450000"/>
                                      <p:to x="100000" y="100000"/>
                                    </p:animScale>
                                    <p:set>
                                      <p:cBhvr>
                                        <p:cTn id="10" dur="385" fill="hold"/>
                                        <p:tgtEl>
                                          <p:spTgt spid="52232"/>
                                        </p:tgtEl>
                                        <p:attrNameLst>
                                          <p:attrName>ppt_x</p:attrName>
                                        </p:attrNameLst>
                                      </p:cBhvr>
                                      <p:to>
                                        <p:strVal val="(0.5)"/>
                                      </p:to>
                                    </p:set>
                                    <p:anim from="(0.5)" to="(#ppt_x)" calcmode="lin" valueType="num">
                                      <p:cBhvr>
                                        <p:cTn id="11" dur="615" accel="100000" fill="hold">
                                          <p:stCondLst>
                                            <p:cond delay="385"/>
                                          </p:stCondLst>
                                        </p:cTn>
                                        <p:tgtEl>
                                          <p:spTgt spid="52232"/>
                                        </p:tgtEl>
                                        <p:attrNameLst>
                                          <p:attrName>ppt_x</p:attrName>
                                        </p:attrNameLst>
                                      </p:cBhvr>
                                    </p:anim>
                                    <p:set>
                                      <p:cBhvr>
                                        <p:cTn id="12" dur="385" fill="hold"/>
                                        <p:tgtEl>
                                          <p:spTgt spid="52232"/>
                                        </p:tgtEl>
                                        <p:attrNameLst>
                                          <p:attrName>ppt_y</p:attrName>
                                        </p:attrNameLst>
                                      </p:cBhvr>
                                      <p:to>
                                        <p:strVal val="(#ppt_y+0.4)"/>
                                      </p:to>
                                    </p:set>
                                    <p:anim from="(#ppt_y+0.4)" to="(#ppt_y)" calcmode="lin" valueType="num">
                                      <p:cBhvr>
                                        <p:cTn id="13" dur="615" accel="100000" fill="hold">
                                          <p:stCondLst>
                                            <p:cond delay="385"/>
                                          </p:stCondLst>
                                        </p:cTn>
                                        <p:tgtEl>
                                          <p:spTgt spid="5223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2233"/>
                                        </p:tgtEl>
                                        <p:attrNameLst>
                                          <p:attrName>style.visibility</p:attrName>
                                        </p:attrNameLst>
                                      </p:cBhvr>
                                      <p:to>
                                        <p:strVal val="visible"/>
                                      </p:to>
                                    </p:set>
                                    <p:anim calcmode="lin" valueType="num">
                                      <p:cBhvr additive="base">
                                        <p:cTn id="18" dur="500" fill="hold"/>
                                        <p:tgtEl>
                                          <p:spTgt spid="52233"/>
                                        </p:tgtEl>
                                        <p:attrNameLst>
                                          <p:attrName>ppt_x</p:attrName>
                                        </p:attrNameLst>
                                      </p:cBhvr>
                                      <p:tavLst>
                                        <p:tav tm="0">
                                          <p:val>
                                            <p:strVal val="0-#ppt_w/2"/>
                                          </p:val>
                                        </p:tav>
                                        <p:tav tm="100000">
                                          <p:val>
                                            <p:strVal val="#ppt_x"/>
                                          </p:val>
                                        </p:tav>
                                      </p:tavLst>
                                    </p:anim>
                                    <p:anim calcmode="lin" valueType="num">
                                      <p:cBhvr additive="base">
                                        <p:cTn id="19" dur="500" fill="hold"/>
                                        <p:tgtEl>
                                          <p:spTgt spid="5223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2234"/>
                                        </p:tgtEl>
                                        <p:attrNameLst>
                                          <p:attrName>style.visibility</p:attrName>
                                        </p:attrNameLst>
                                      </p:cBhvr>
                                      <p:to>
                                        <p:strVal val="visible"/>
                                      </p:to>
                                    </p:set>
                                    <p:anim calcmode="lin" valueType="num">
                                      <p:cBhvr additive="base">
                                        <p:cTn id="24" dur="500" fill="hold"/>
                                        <p:tgtEl>
                                          <p:spTgt spid="52234"/>
                                        </p:tgtEl>
                                        <p:attrNameLst>
                                          <p:attrName>ppt_x</p:attrName>
                                        </p:attrNameLst>
                                      </p:cBhvr>
                                      <p:tavLst>
                                        <p:tav tm="0">
                                          <p:val>
                                            <p:strVal val="0-#ppt_w/2"/>
                                          </p:val>
                                        </p:tav>
                                        <p:tav tm="100000">
                                          <p:val>
                                            <p:strVal val="#ppt_x"/>
                                          </p:val>
                                        </p:tav>
                                      </p:tavLst>
                                    </p:anim>
                                    <p:anim calcmode="lin" valueType="num">
                                      <p:cBhvr additive="base">
                                        <p:cTn id="25" dur="500" fill="hold"/>
                                        <p:tgtEl>
                                          <p:spTgt spid="522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2" grpId="0"/>
      <p:bldP spid="52233" grpId="0" autoUpdateAnimBg="0"/>
      <p:bldP spid="522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19458" name="Rectangle 9"/>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endParaRPr lang="vi-VN">
              <a:latin typeface="Times New Roman" pitchFamily="18" charset="0"/>
              <a:cs typeface="Times New Roman" pitchFamily="18" charset="0"/>
            </a:endParaRPr>
          </a:p>
        </p:txBody>
      </p:sp>
      <p:sp>
        <p:nvSpPr>
          <p:cNvPr id="19459" name="Text Box 10"/>
          <p:cNvSpPr txBox="1">
            <a:spLocks noChangeArrowheads="1"/>
          </p:cNvSpPr>
          <p:nvPr/>
        </p:nvSpPr>
        <p:spPr bwMode="auto">
          <a:xfrm>
            <a:off x="457200" y="228600"/>
            <a:ext cx="8305800" cy="519113"/>
          </a:xfrm>
          <a:prstGeom prst="rect">
            <a:avLst/>
          </a:prstGeom>
          <a:noFill/>
          <a:ln w="9525">
            <a:noFill/>
            <a:miter lim="800000"/>
            <a:headEnd/>
            <a:tailEnd/>
          </a:ln>
        </p:spPr>
        <p:txBody>
          <a:bodyPr>
            <a:spAutoFit/>
          </a:bodyPr>
          <a:lstStyle/>
          <a:p>
            <a:pPr>
              <a:spcBef>
                <a:spcPct val="50000"/>
              </a:spcBef>
            </a:pPr>
            <a:r>
              <a:rPr lang="en-US" sz="2800" b="1" dirty="0">
                <a:latin typeface="Times New Roman" pitchFamily="18" charset="0"/>
                <a:cs typeface="Times New Roman" pitchFamily="18" charset="0"/>
              </a:rPr>
              <a:t>Củng cố kiến thức</a:t>
            </a:r>
          </a:p>
        </p:txBody>
      </p:sp>
      <p:sp>
        <p:nvSpPr>
          <p:cNvPr id="103435" name="Text Box 11"/>
          <p:cNvSpPr txBox="1">
            <a:spLocks noChangeArrowheads="1"/>
          </p:cNvSpPr>
          <p:nvPr/>
        </p:nvSpPr>
        <p:spPr bwMode="auto">
          <a:xfrm>
            <a:off x="685800" y="838200"/>
            <a:ext cx="8585200" cy="830997"/>
          </a:xfrm>
          <a:prstGeom prst="rect">
            <a:avLst/>
          </a:prstGeom>
          <a:noFill/>
          <a:ln w="9525">
            <a:noFill/>
            <a:miter lim="800000"/>
            <a:headEnd/>
            <a:tailEnd/>
          </a:ln>
        </p:spPr>
        <p:txBody>
          <a:bodyPr>
            <a:spAutoFit/>
          </a:bodyPr>
          <a:lstStyle/>
          <a:p>
            <a:pPr>
              <a:spcBef>
                <a:spcPct val="50000"/>
              </a:spcBef>
            </a:pPr>
            <a:r>
              <a:rPr lang="en-US" sz="2400" b="1" dirty="0">
                <a:solidFill>
                  <a:srgbClr val="000099"/>
                </a:solidFill>
                <a:latin typeface="Times New Roman" pitchFamily="18" charset="0"/>
                <a:cs typeface="Times New Roman" pitchFamily="18" charset="0"/>
              </a:rPr>
              <a:t>1-Nhiệt kế y tế dùng để làm gì?Tại sao GHĐ chỉ ghi từ 35</a:t>
            </a:r>
            <a:r>
              <a:rPr lang="en-US" sz="2400" b="1" baseline="30000" dirty="0">
                <a:solidFill>
                  <a:srgbClr val="000099"/>
                </a:solidFill>
                <a:latin typeface="Times New Roman" pitchFamily="18" charset="0"/>
                <a:cs typeface="Times New Roman" pitchFamily="18" charset="0"/>
              </a:rPr>
              <a:t>o</a:t>
            </a:r>
            <a:r>
              <a:rPr lang="en-US" sz="2400" b="1" dirty="0">
                <a:solidFill>
                  <a:srgbClr val="000099"/>
                </a:solidFill>
                <a:latin typeface="Times New Roman" pitchFamily="18" charset="0"/>
                <a:cs typeface="Times New Roman" pitchFamily="18" charset="0"/>
              </a:rPr>
              <a:t>C đến 42</a:t>
            </a:r>
            <a:r>
              <a:rPr lang="en-US" sz="2400" b="1" baseline="30000" dirty="0">
                <a:solidFill>
                  <a:srgbClr val="000099"/>
                </a:solidFill>
                <a:latin typeface="Times New Roman" pitchFamily="18" charset="0"/>
                <a:cs typeface="Times New Roman" pitchFamily="18" charset="0"/>
              </a:rPr>
              <a:t>o</a:t>
            </a:r>
            <a:r>
              <a:rPr lang="en-US" sz="2400" b="1" dirty="0">
                <a:solidFill>
                  <a:srgbClr val="000099"/>
                </a:solidFill>
                <a:latin typeface="Times New Roman" pitchFamily="18" charset="0"/>
                <a:cs typeface="Times New Roman" pitchFamily="18" charset="0"/>
              </a:rPr>
              <a:t>C?</a:t>
            </a:r>
          </a:p>
        </p:txBody>
      </p:sp>
      <p:sp>
        <p:nvSpPr>
          <p:cNvPr id="103436" name="Text Box 12"/>
          <p:cNvSpPr txBox="1">
            <a:spLocks noChangeArrowheads="1"/>
          </p:cNvSpPr>
          <p:nvPr/>
        </p:nvSpPr>
        <p:spPr bwMode="auto">
          <a:xfrm>
            <a:off x="685800" y="1752600"/>
            <a:ext cx="8915400" cy="1200329"/>
          </a:xfrm>
          <a:prstGeom prst="rect">
            <a:avLst/>
          </a:prstGeom>
          <a:noFill/>
          <a:ln w="9525">
            <a:noFill/>
            <a:miter lim="800000"/>
            <a:headEnd/>
            <a:tailEnd/>
          </a:ln>
        </p:spPr>
        <p:txBody>
          <a:bodyPr>
            <a:spAutoFit/>
          </a:bodyPr>
          <a:lstStyle/>
          <a:p>
            <a:pPr>
              <a:spcBef>
                <a:spcPct val="50000"/>
              </a:spcBef>
            </a:pPr>
            <a:r>
              <a:rPr lang="en-US" sz="2400" i="1" dirty="0">
                <a:solidFill>
                  <a:srgbClr val="FF0000"/>
                </a:solidFill>
                <a:latin typeface="Times New Roman" pitchFamily="18" charset="0"/>
                <a:cs typeface="Times New Roman" pitchFamily="18" charset="0"/>
              </a:rPr>
              <a:t>*Nhiệt kế y tế dùng để đo nhiệt độ cơ thể người. Do nhiệt độ trung bình của cơ thể người bình thường là 37</a:t>
            </a:r>
            <a:r>
              <a:rPr lang="en-US" sz="2400" i="1" baseline="30000" dirty="0">
                <a:solidFill>
                  <a:srgbClr val="FF0000"/>
                </a:solidFill>
                <a:latin typeface="Times New Roman" pitchFamily="18" charset="0"/>
                <a:cs typeface="Times New Roman" pitchFamily="18" charset="0"/>
              </a:rPr>
              <a:t>o</a:t>
            </a:r>
            <a:r>
              <a:rPr lang="en-US" sz="2400" i="1" dirty="0">
                <a:solidFill>
                  <a:srgbClr val="FF0000"/>
                </a:solidFill>
                <a:latin typeface="Times New Roman" pitchFamily="18" charset="0"/>
                <a:cs typeface="Times New Roman" pitchFamily="18" charset="0"/>
              </a:rPr>
              <a:t>C. Trên hay dưới nhiệt độ này là cơ thể người đó không bình thường ( có bệnh )</a:t>
            </a:r>
          </a:p>
        </p:txBody>
      </p:sp>
      <p:sp>
        <p:nvSpPr>
          <p:cNvPr id="103437" name="Text Box 13"/>
          <p:cNvSpPr txBox="1">
            <a:spLocks noChangeArrowheads="1"/>
          </p:cNvSpPr>
          <p:nvPr/>
        </p:nvSpPr>
        <p:spPr bwMode="auto">
          <a:xfrm>
            <a:off x="685800" y="3124200"/>
            <a:ext cx="8667750" cy="830997"/>
          </a:xfrm>
          <a:prstGeom prst="rect">
            <a:avLst/>
          </a:prstGeom>
          <a:noFill/>
          <a:ln w="9525">
            <a:noFill/>
            <a:miter lim="800000"/>
            <a:headEnd/>
            <a:tailEnd/>
          </a:ln>
        </p:spPr>
        <p:txBody>
          <a:bodyPr>
            <a:spAutoFit/>
          </a:bodyPr>
          <a:lstStyle/>
          <a:p>
            <a:pPr>
              <a:spcBef>
                <a:spcPct val="50000"/>
              </a:spcBef>
            </a:pPr>
            <a:r>
              <a:rPr lang="en-US" sz="2400" b="1">
                <a:solidFill>
                  <a:srgbClr val="000099"/>
                </a:solidFill>
                <a:latin typeface="Times New Roman" pitchFamily="18" charset="0"/>
                <a:cs typeface="Times New Roman" pitchFamily="18" charset="0"/>
              </a:rPr>
              <a:t>2-Trong thực tế sử dụng, ta thấy có nhiệt kế thuỷ ngân, nhiệt kế rượu nhưng không thấy có nhiệt kế nước vì:</a:t>
            </a:r>
          </a:p>
        </p:txBody>
      </p:sp>
      <p:sp>
        <p:nvSpPr>
          <p:cNvPr id="103438" name="Text Box 14"/>
          <p:cNvSpPr txBox="1">
            <a:spLocks noChangeArrowheads="1"/>
          </p:cNvSpPr>
          <p:nvPr/>
        </p:nvSpPr>
        <p:spPr bwMode="auto">
          <a:xfrm>
            <a:off x="685800" y="4175125"/>
            <a:ext cx="8585200" cy="2682875"/>
          </a:xfrm>
          <a:prstGeom prst="rect">
            <a:avLst/>
          </a:prstGeom>
          <a:noFill/>
          <a:ln w="9525">
            <a:noFill/>
            <a:miter lim="800000"/>
            <a:headEnd/>
            <a:tailEnd/>
          </a:ln>
        </p:spPr>
        <p:txBody>
          <a:bodyPr>
            <a:spAutoFit/>
          </a:bodyPr>
          <a:lstStyle/>
          <a:p>
            <a:pPr>
              <a:spcBef>
                <a:spcPct val="50000"/>
              </a:spcBef>
            </a:pPr>
            <a:r>
              <a:rPr lang="en-US" sz="2000" i="1">
                <a:solidFill>
                  <a:srgbClr val="FF0000"/>
                </a:solidFill>
                <a:latin typeface="Times New Roman" pitchFamily="18" charset="0"/>
                <a:cs typeface="Times New Roman" pitchFamily="18" charset="0"/>
              </a:rPr>
              <a:t>A- Nước co dãn vì nhiệt không đều.</a:t>
            </a:r>
          </a:p>
          <a:p>
            <a:pPr>
              <a:spcBef>
                <a:spcPct val="50000"/>
              </a:spcBef>
            </a:pPr>
            <a:r>
              <a:rPr lang="en-US" sz="2000" i="1">
                <a:solidFill>
                  <a:srgbClr val="FF0000"/>
                </a:solidFill>
                <a:latin typeface="Times New Roman" pitchFamily="18" charset="0"/>
                <a:cs typeface="Times New Roman" pitchFamily="18" charset="0"/>
              </a:rPr>
              <a:t>B- Dùng nước không thể đo được nhiệt độ âm.</a:t>
            </a:r>
          </a:p>
          <a:p>
            <a:pPr>
              <a:spcBef>
                <a:spcPct val="50000"/>
              </a:spcBef>
            </a:pPr>
            <a:r>
              <a:rPr lang="en-US" sz="2000" i="1">
                <a:solidFill>
                  <a:srgbClr val="FF0000"/>
                </a:solidFill>
                <a:latin typeface="Times New Roman" pitchFamily="18" charset="0"/>
                <a:cs typeface="Times New Roman" pitchFamily="18" charset="0"/>
              </a:rPr>
              <a:t>C- Trong khoảng nhiệt độ thường đo, rượu và thuỷ ngân co dãn đều đặn.</a:t>
            </a:r>
          </a:p>
          <a:p>
            <a:pPr>
              <a:spcBef>
                <a:spcPct val="50000"/>
              </a:spcBef>
            </a:pPr>
            <a:r>
              <a:rPr lang="en-US" sz="2000" i="1">
                <a:solidFill>
                  <a:srgbClr val="FF0000"/>
                </a:solidFill>
                <a:latin typeface="Times New Roman" pitchFamily="18" charset="0"/>
                <a:cs typeface="Times New Roman" pitchFamily="18" charset="0"/>
              </a:rPr>
              <a:t>D- Cả A, B, C đều đúng.</a:t>
            </a:r>
          </a:p>
          <a:p>
            <a:pPr>
              <a:spcBef>
                <a:spcPct val="50000"/>
              </a:spcBef>
            </a:pPr>
            <a:endParaRPr lang="en-US" sz="2000" i="1">
              <a:solidFill>
                <a:srgbClr val="FF0000"/>
              </a:solidFill>
              <a:latin typeface="Times New Roman" pitchFamily="18" charset="0"/>
              <a:cs typeface="Times New Roman" pitchFamily="18" charset="0"/>
            </a:endParaRPr>
          </a:p>
          <a:p>
            <a:pPr>
              <a:spcBef>
                <a:spcPct val="50000"/>
              </a:spcBef>
            </a:pPr>
            <a:endParaRPr lang="en-US" sz="2000" i="1">
              <a:solidFill>
                <a:srgbClr val="FF0000"/>
              </a:solidFill>
              <a:latin typeface="Times New Roman" pitchFamily="18" charset="0"/>
              <a:cs typeface="Times New Roman" pitchFamily="18" charset="0"/>
            </a:endParaRPr>
          </a:p>
        </p:txBody>
      </p:sp>
      <p:sp>
        <p:nvSpPr>
          <p:cNvPr id="103439" name="Oval 15"/>
          <p:cNvSpPr>
            <a:spLocks noChangeArrowheads="1"/>
          </p:cNvSpPr>
          <p:nvPr/>
        </p:nvSpPr>
        <p:spPr bwMode="auto">
          <a:xfrm>
            <a:off x="685800" y="5562600"/>
            <a:ext cx="381000" cy="457200"/>
          </a:xfrm>
          <a:prstGeom prst="ellipse">
            <a:avLst/>
          </a:prstGeom>
          <a:noFill/>
          <a:ln w="38100">
            <a:solidFill>
              <a:schemeClr val="tx1"/>
            </a:solidFill>
            <a:round/>
            <a:headEnd/>
            <a:tailEnd/>
          </a:ln>
        </p:spPr>
        <p:txBody>
          <a:bodyPr wrap="none" anchor="ctr"/>
          <a:lstStyle/>
          <a:p>
            <a:pPr algn="ctr"/>
            <a:endParaRPr lang="vi-VN">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3435"/>
                                        </p:tgtEl>
                                        <p:attrNameLst>
                                          <p:attrName>style.visibility</p:attrName>
                                        </p:attrNameLst>
                                      </p:cBhvr>
                                      <p:to>
                                        <p:strVal val="visible"/>
                                      </p:to>
                                    </p:set>
                                    <p:anim calcmode="lin" valueType="num">
                                      <p:cBhvr additive="base">
                                        <p:cTn id="7" dur="500" fill="hold"/>
                                        <p:tgtEl>
                                          <p:spTgt spid="103435"/>
                                        </p:tgtEl>
                                        <p:attrNameLst>
                                          <p:attrName>ppt_x</p:attrName>
                                        </p:attrNameLst>
                                      </p:cBhvr>
                                      <p:tavLst>
                                        <p:tav tm="0">
                                          <p:val>
                                            <p:strVal val="#ppt_x"/>
                                          </p:val>
                                        </p:tav>
                                        <p:tav tm="100000">
                                          <p:val>
                                            <p:strVal val="#ppt_x"/>
                                          </p:val>
                                        </p:tav>
                                      </p:tavLst>
                                    </p:anim>
                                    <p:anim calcmode="lin" valueType="num">
                                      <p:cBhvr additive="base">
                                        <p:cTn id="8" dur="500" fill="hold"/>
                                        <p:tgtEl>
                                          <p:spTgt spid="1034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3436"/>
                                        </p:tgtEl>
                                        <p:attrNameLst>
                                          <p:attrName>style.visibility</p:attrName>
                                        </p:attrNameLst>
                                      </p:cBhvr>
                                      <p:to>
                                        <p:strVal val="visible"/>
                                      </p:to>
                                    </p:set>
                                    <p:anim calcmode="lin" valueType="num">
                                      <p:cBhvr additive="base">
                                        <p:cTn id="13" dur="500" fill="hold"/>
                                        <p:tgtEl>
                                          <p:spTgt spid="103436"/>
                                        </p:tgtEl>
                                        <p:attrNameLst>
                                          <p:attrName>ppt_x</p:attrName>
                                        </p:attrNameLst>
                                      </p:cBhvr>
                                      <p:tavLst>
                                        <p:tav tm="0">
                                          <p:val>
                                            <p:strVal val="#ppt_x"/>
                                          </p:val>
                                        </p:tav>
                                        <p:tav tm="100000">
                                          <p:val>
                                            <p:strVal val="#ppt_x"/>
                                          </p:val>
                                        </p:tav>
                                      </p:tavLst>
                                    </p:anim>
                                    <p:anim calcmode="lin" valueType="num">
                                      <p:cBhvr additive="base">
                                        <p:cTn id="14" dur="500" fill="hold"/>
                                        <p:tgtEl>
                                          <p:spTgt spid="1034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437"/>
                                        </p:tgtEl>
                                        <p:attrNameLst>
                                          <p:attrName>style.visibility</p:attrName>
                                        </p:attrNameLst>
                                      </p:cBhvr>
                                      <p:to>
                                        <p:strVal val="visible"/>
                                      </p:to>
                                    </p:set>
                                    <p:anim calcmode="lin" valueType="num">
                                      <p:cBhvr additive="base">
                                        <p:cTn id="19" dur="500" fill="hold"/>
                                        <p:tgtEl>
                                          <p:spTgt spid="103437"/>
                                        </p:tgtEl>
                                        <p:attrNameLst>
                                          <p:attrName>ppt_x</p:attrName>
                                        </p:attrNameLst>
                                      </p:cBhvr>
                                      <p:tavLst>
                                        <p:tav tm="0">
                                          <p:val>
                                            <p:strVal val="#ppt_x"/>
                                          </p:val>
                                        </p:tav>
                                        <p:tav tm="100000">
                                          <p:val>
                                            <p:strVal val="#ppt_x"/>
                                          </p:val>
                                        </p:tav>
                                      </p:tavLst>
                                    </p:anim>
                                    <p:anim calcmode="lin" valueType="num">
                                      <p:cBhvr additive="base">
                                        <p:cTn id="20" dur="500" fill="hold"/>
                                        <p:tgtEl>
                                          <p:spTgt spid="10343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3438"/>
                                        </p:tgtEl>
                                        <p:attrNameLst>
                                          <p:attrName>style.visibility</p:attrName>
                                        </p:attrNameLst>
                                      </p:cBhvr>
                                      <p:to>
                                        <p:strVal val="visible"/>
                                      </p:to>
                                    </p:set>
                                    <p:anim calcmode="lin" valueType="num">
                                      <p:cBhvr additive="base">
                                        <p:cTn id="23" dur="500" fill="hold"/>
                                        <p:tgtEl>
                                          <p:spTgt spid="103438"/>
                                        </p:tgtEl>
                                        <p:attrNameLst>
                                          <p:attrName>ppt_x</p:attrName>
                                        </p:attrNameLst>
                                      </p:cBhvr>
                                      <p:tavLst>
                                        <p:tav tm="0">
                                          <p:val>
                                            <p:strVal val="#ppt_x"/>
                                          </p:val>
                                        </p:tav>
                                        <p:tav tm="100000">
                                          <p:val>
                                            <p:strVal val="#ppt_x"/>
                                          </p:val>
                                        </p:tav>
                                      </p:tavLst>
                                    </p:anim>
                                    <p:anim calcmode="lin" valueType="num">
                                      <p:cBhvr additive="base">
                                        <p:cTn id="24" dur="500" fill="hold"/>
                                        <p:tgtEl>
                                          <p:spTgt spid="10343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03439"/>
                                        </p:tgtEl>
                                        <p:attrNameLst>
                                          <p:attrName>style.visibility</p:attrName>
                                        </p:attrNameLst>
                                      </p:cBhvr>
                                      <p:to>
                                        <p:strVal val="visible"/>
                                      </p:to>
                                    </p:set>
                                    <p:anim calcmode="lin" valueType="num">
                                      <p:cBhvr>
                                        <p:cTn id="29" dur="1000" fill="hold"/>
                                        <p:tgtEl>
                                          <p:spTgt spid="103439"/>
                                        </p:tgtEl>
                                        <p:attrNameLst>
                                          <p:attrName>ppt_w</p:attrName>
                                        </p:attrNameLst>
                                      </p:cBhvr>
                                      <p:tavLst>
                                        <p:tav tm="0">
                                          <p:val>
                                            <p:strVal val="#ppt_w*0.70"/>
                                          </p:val>
                                        </p:tav>
                                        <p:tav tm="100000">
                                          <p:val>
                                            <p:strVal val="#ppt_w"/>
                                          </p:val>
                                        </p:tav>
                                      </p:tavLst>
                                    </p:anim>
                                    <p:anim calcmode="lin" valueType="num">
                                      <p:cBhvr>
                                        <p:cTn id="30" dur="1000" fill="hold"/>
                                        <p:tgtEl>
                                          <p:spTgt spid="103439"/>
                                        </p:tgtEl>
                                        <p:attrNameLst>
                                          <p:attrName>ppt_h</p:attrName>
                                        </p:attrNameLst>
                                      </p:cBhvr>
                                      <p:tavLst>
                                        <p:tav tm="0">
                                          <p:val>
                                            <p:strVal val="#ppt_h"/>
                                          </p:val>
                                        </p:tav>
                                        <p:tav tm="100000">
                                          <p:val>
                                            <p:strVal val="#ppt_h"/>
                                          </p:val>
                                        </p:tav>
                                      </p:tavLst>
                                    </p:anim>
                                    <p:animEffect transition="in" filter="fade">
                                      <p:cBhvr>
                                        <p:cTn id="31" dur="1000"/>
                                        <p:tgtEl>
                                          <p:spTgt spid="103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5" grpId="0"/>
      <p:bldP spid="103436" grpId="0"/>
      <p:bldP spid="103437" grpId="0"/>
      <p:bldP spid="103438" grpId="0"/>
      <p:bldP spid="10343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3581400" y="609600"/>
            <a:ext cx="2209800" cy="579438"/>
          </a:xfrm>
          <a:prstGeom prst="rect">
            <a:avLst/>
          </a:prstGeom>
          <a:noFill/>
          <a:ln w="9525">
            <a:noFill/>
            <a:miter lim="800000"/>
            <a:headEnd/>
            <a:tailEnd/>
          </a:ln>
        </p:spPr>
        <p:txBody>
          <a:bodyPr>
            <a:spAutoFit/>
          </a:bodyPr>
          <a:lstStyle/>
          <a:p>
            <a:pPr algn="ctr">
              <a:spcBef>
                <a:spcPct val="50000"/>
              </a:spcBef>
            </a:pPr>
            <a:r>
              <a:rPr lang="en-US" sz="3200" b="1">
                <a:solidFill>
                  <a:srgbClr val="FF0000"/>
                </a:solidFill>
                <a:latin typeface="Times New Roman" pitchFamily="18" charset="0"/>
                <a:cs typeface="Times New Roman" pitchFamily="18" charset="0"/>
              </a:rPr>
              <a:t>Ghi nhớ:</a:t>
            </a:r>
          </a:p>
        </p:txBody>
      </p:sp>
      <p:sp>
        <p:nvSpPr>
          <p:cNvPr id="24581" name="Text Box 5"/>
          <p:cNvSpPr txBox="1">
            <a:spLocks noChangeArrowheads="1"/>
          </p:cNvSpPr>
          <p:nvPr/>
        </p:nvSpPr>
        <p:spPr bwMode="auto">
          <a:xfrm>
            <a:off x="533400" y="1371600"/>
            <a:ext cx="9067800" cy="5219700"/>
          </a:xfrm>
          <a:prstGeom prst="rect">
            <a:avLst/>
          </a:prstGeom>
          <a:noFill/>
          <a:ln w="9525">
            <a:noFill/>
            <a:miter lim="800000"/>
            <a:headEnd/>
            <a:tailEnd/>
          </a:ln>
        </p:spPr>
        <p:txBody>
          <a:bodyPr>
            <a:spAutoFit/>
          </a:bodyPr>
          <a:lstStyle/>
          <a:p>
            <a:pPr>
              <a:spcBef>
                <a:spcPct val="50000"/>
              </a:spcBef>
            </a:pPr>
            <a:r>
              <a:rPr lang="en-US" sz="2800" b="1" i="1" dirty="0">
                <a:solidFill>
                  <a:srgbClr val="993300"/>
                </a:solidFill>
                <a:latin typeface="Times New Roman" pitchFamily="18" charset="0"/>
                <a:cs typeface="Times New Roman" pitchFamily="18" charset="0"/>
              </a:rPr>
              <a:t>*Để đo nhiệt độ, người ta dùng nhiệt kế.</a:t>
            </a:r>
          </a:p>
          <a:p>
            <a:pPr>
              <a:spcBef>
                <a:spcPct val="50000"/>
              </a:spcBef>
            </a:pPr>
            <a:r>
              <a:rPr lang="en-US" sz="2800" b="1" i="1" dirty="0">
                <a:solidFill>
                  <a:srgbClr val="993300"/>
                </a:solidFill>
                <a:latin typeface="Times New Roman" pitchFamily="18" charset="0"/>
                <a:cs typeface="Times New Roman" pitchFamily="18" charset="0"/>
              </a:rPr>
              <a:t>* Nhiệt kế thường dùng hoạt động dựa trên hiện tượng dãn nở vì nhiệt của các chất.</a:t>
            </a:r>
          </a:p>
          <a:p>
            <a:pPr>
              <a:spcBef>
                <a:spcPct val="50000"/>
              </a:spcBef>
            </a:pPr>
            <a:r>
              <a:rPr lang="en-US" sz="2800" b="1" i="1" dirty="0">
                <a:solidFill>
                  <a:srgbClr val="993300"/>
                </a:solidFill>
                <a:latin typeface="Times New Roman" pitchFamily="18" charset="0"/>
                <a:cs typeface="Times New Roman" pitchFamily="18" charset="0"/>
              </a:rPr>
              <a:t>* Có nhiều loại nhiệt kế khác nhau như : Nhiệt kế rượu, nhiệt kế thuỷ ngân, nhiệt kế y tế,...</a:t>
            </a:r>
          </a:p>
          <a:p>
            <a:pPr algn="just">
              <a:spcBef>
                <a:spcPct val="50000"/>
              </a:spcBef>
            </a:pPr>
            <a:r>
              <a:rPr lang="en-US" sz="2800" b="1" i="1" dirty="0">
                <a:solidFill>
                  <a:srgbClr val="993300"/>
                </a:solidFill>
                <a:latin typeface="Times New Roman" pitchFamily="18" charset="0"/>
                <a:cs typeface="Times New Roman" pitchFamily="18" charset="0"/>
              </a:rPr>
              <a:t>* Trong nhiệt giai Xenxiut, nhiệt độ của nước đá đang tan là 0</a:t>
            </a:r>
            <a:r>
              <a:rPr lang="en-US" sz="2800" b="1" i="1" baseline="30000" dirty="0">
                <a:solidFill>
                  <a:srgbClr val="993300"/>
                </a:solidFill>
                <a:latin typeface="Times New Roman" pitchFamily="18" charset="0"/>
                <a:cs typeface="Times New Roman" pitchFamily="18" charset="0"/>
              </a:rPr>
              <a:t>0</a:t>
            </a:r>
            <a:r>
              <a:rPr lang="en-US" sz="2800" b="1" i="1" dirty="0">
                <a:solidFill>
                  <a:srgbClr val="993300"/>
                </a:solidFill>
                <a:latin typeface="Times New Roman" pitchFamily="18" charset="0"/>
                <a:cs typeface="Times New Roman" pitchFamily="18" charset="0"/>
              </a:rPr>
              <a:t>C , của hơi nước đang sôi là 100</a:t>
            </a:r>
            <a:r>
              <a:rPr lang="en-US" sz="2800" b="1" i="1" baseline="30000" dirty="0">
                <a:solidFill>
                  <a:srgbClr val="993300"/>
                </a:solidFill>
                <a:latin typeface="Times New Roman" pitchFamily="18" charset="0"/>
                <a:cs typeface="Times New Roman" pitchFamily="18" charset="0"/>
              </a:rPr>
              <a:t>0</a:t>
            </a:r>
            <a:r>
              <a:rPr lang="en-US" sz="2800" b="1" i="1" dirty="0">
                <a:solidFill>
                  <a:srgbClr val="993300"/>
                </a:solidFill>
                <a:latin typeface="Times New Roman" pitchFamily="18" charset="0"/>
                <a:cs typeface="Times New Roman" pitchFamily="18" charset="0"/>
              </a:rPr>
              <a:t>C. Trong nhiệt giai Farenhai, nhiệt độ của nước đá đang tan là 32</a:t>
            </a:r>
            <a:r>
              <a:rPr lang="en-US" sz="2800" b="1" i="1" baseline="30000" dirty="0">
                <a:solidFill>
                  <a:srgbClr val="993300"/>
                </a:solidFill>
                <a:latin typeface="Times New Roman" pitchFamily="18" charset="0"/>
                <a:cs typeface="Times New Roman" pitchFamily="18" charset="0"/>
              </a:rPr>
              <a:t>0</a:t>
            </a:r>
            <a:r>
              <a:rPr lang="en-US" sz="2800" b="1" i="1" dirty="0">
                <a:solidFill>
                  <a:srgbClr val="993300"/>
                </a:solidFill>
                <a:latin typeface="Times New Roman" pitchFamily="18" charset="0"/>
                <a:cs typeface="Times New Roman" pitchFamily="18" charset="0"/>
              </a:rPr>
              <a:t>F, của hơi nước đang sôi là 212</a:t>
            </a:r>
            <a:r>
              <a:rPr lang="en-US" sz="2800" b="1" i="1" baseline="30000" dirty="0">
                <a:solidFill>
                  <a:srgbClr val="993300"/>
                </a:solidFill>
                <a:latin typeface="Times New Roman" pitchFamily="18" charset="0"/>
                <a:cs typeface="Times New Roman" pitchFamily="18" charset="0"/>
              </a:rPr>
              <a:t>0</a:t>
            </a:r>
            <a:r>
              <a:rPr lang="en-US" sz="2800" b="1" i="1" dirty="0">
                <a:solidFill>
                  <a:srgbClr val="993300"/>
                </a:solidFill>
                <a:latin typeface="Times New Roman" pitchFamily="18" charset="0"/>
                <a:cs typeface="Times New Roman" pitchFamily="18" charset="0"/>
              </a:rPr>
              <a:t>F.</a:t>
            </a:r>
          </a:p>
          <a:p>
            <a:pPr>
              <a:spcBef>
                <a:spcPct val="50000"/>
              </a:spcBef>
            </a:pPr>
            <a:endParaRPr lang="en-US" sz="2800" b="1" i="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wipe(down)">
                                      <p:cBhvr>
                                        <p:cTn id="12" dur="580">
                                          <p:stCondLst>
                                            <p:cond delay="0"/>
                                          </p:stCondLst>
                                        </p:cTn>
                                        <p:tgtEl>
                                          <p:spTgt spid="24581"/>
                                        </p:tgtEl>
                                      </p:cBhvr>
                                    </p:animEffect>
                                    <p:anim calcmode="lin" valueType="num">
                                      <p:cBhvr>
                                        <p:cTn id="13" dur="1822" tmFilter="0,0; 0.14,0.36; 0.43,0.73; 0.71,0.91; 1.0,1.0">
                                          <p:stCondLst>
                                            <p:cond delay="0"/>
                                          </p:stCondLst>
                                        </p:cTn>
                                        <p:tgtEl>
                                          <p:spTgt spid="24581"/>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4581"/>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4581"/>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4581"/>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4581"/>
                                        </p:tgtEl>
                                        <p:attrNameLst>
                                          <p:attrName>ppt_y</p:attrName>
                                        </p:attrNameLst>
                                      </p:cBhvr>
                                      <p:tavLst>
                                        <p:tav tm="0" fmla="#ppt_y-sin(pi*$)/81">
                                          <p:val>
                                            <p:fltVal val="0"/>
                                          </p:val>
                                        </p:tav>
                                        <p:tav tm="100000">
                                          <p:val>
                                            <p:fltVal val="1"/>
                                          </p:val>
                                        </p:tav>
                                      </p:tavLst>
                                    </p:anim>
                                    <p:animScale>
                                      <p:cBhvr>
                                        <p:cTn id="18" dur="26">
                                          <p:stCondLst>
                                            <p:cond delay="650"/>
                                          </p:stCondLst>
                                        </p:cTn>
                                        <p:tgtEl>
                                          <p:spTgt spid="24581"/>
                                        </p:tgtEl>
                                      </p:cBhvr>
                                      <p:to x="100000" y="60000"/>
                                    </p:animScale>
                                    <p:animScale>
                                      <p:cBhvr>
                                        <p:cTn id="19" dur="166" decel="50000">
                                          <p:stCondLst>
                                            <p:cond delay="676"/>
                                          </p:stCondLst>
                                        </p:cTn>
                                        <p:tgtEl>
                                          <p:spTgt spid="24581"/>
                                        </p:tgtEl>
                                      </p:cBhvr>
                                      <p:to x="100000" y="100000"/>
                                    </p:animScale>
                                    <p:animScale>
                                      <p:cBhvr>
                                        <p:cTn id="20" dur="26">
                                          <p:stCondLst>
                                            <p:cond delay="1312"/>
                                          </p:stCondLst>
                                        </p:cTn>
                                        <p:tgtEl>
                                          <p:spTgt spid="24581"/>
                                        </p:tgtEl>
                                      </p:cBhvr>
                                      <p:to x="100000" y="80000"/>
                                    </p:animScale>
                                    <p:animScale>
                                      <p:cBhvr>
                                        <p:cTn id="21" dur="166" decel="50000">
                                          <p:stCondLst>
                                            <p:cond delay="1338"/>
                                          </p:stCondLst>
                                        </p:cTn>
                                        <p:tgtEl>
                                          <p:spTgt spid="24581"/>
                                        </p:tgtEl>
                                      </p:cBhvr>
                                      <p:to x="100000" y="100000"/>
                                    </p:animScale>
                                    <p:animScale>
                                      <p:cBhvr>
                                        <p:cTn id="22" dur="26">
                                          <p:stCondLst>
                                            <p:cond delay="1642"/>
                                          </p:stCondLst>
                                        </p:cTn>
                                        <p:tgtEl>
                                          <p:spTgt spid="24581"/>
                                        </p:tgtEl>
                                      </p:cBhvr>
                                      <p:to x="100000" y="90000"/>
                                    </p:animScale>
                                    <p:animScale>
                                      <p:cBhvr>
                                        <p:cTn id="23" dur="166" decel="50000">
                                          <p:stCondLst>
                                            <p:cond delay="1668"/>
                                          </p:stCondLst>
                                        </p:cTn>
                                        <p:tgtEl>
                                          <p:spTgt spid="24581"/>
                                        </p:tgtEl>
                                      </p:cBhvr>
                                      <p:to x="100000" y="100000"/>
                                    </p:animScale>
                                    <p:animScale>
                                      <p:cBhvr>
                                        <p:cTn id="24" dur="26">
                                          <p:stCondLst>
                                            <p:cond delay="1808"/>
                                          </p:stCondLst>
                                        </p:cTn>
                                        <p:tgtEl>
                                          <p:spTgt spid="24581"/>
                                        </p:tgtEl>
                                      </p:cBhvr>
                                      <p:to x="100000" y="95000"/>
                                    </p:animScale>
                                    <p:animScale>
                                      <p:cBhvr>
                                        <p:cTn id="25" dur="166" decel="50000">
                                          <p:stCondLst>
                                            <p:cond delay="1834"/>
                                          </p:stCondLst>
                                        </p:cTn>
                                        <p:tgtEl>
                                          <p:spTgt spid="2458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95300" y="395288"/>
            <a:ext cx="8915400" cy="1139825"/>
          </a:xfrm>
        </p:spPr>
        <p:txBody>
          <a:bodyPr/>
          <a:lstStyle/>
          <a:p>
            <a:pPr eaLnBrk="1" hangingPunct="1"/>
            <a:r>
              <a:rPr lang="en-US" sz="2800" b="1" u="sng" dirty="0" smtClean="0">
                <a:solidFill>
                  <a:srgbClr val="CC3399"/>
                </a:solidFill>
                <a:latin typeface="Times New Roman" pitchFamily="18" charset="0"/>
                <a:cs typeface="Times New Roman" pitchFamily="18" charset="0"/>
              </a:rPr>
              <a:t>HƯỚNG DẪN VỀ NHÀ:</a:t>
            </a:r>
          </a:p>
        </p:txBody>
      </p:sp>
      <p:pic>
        <p:nvPicPr>
          <p:cNvPr id="37893" name="Picture 8" descr="Kin"/>
          <p:cNvPicPr>
            <a:picLocks noChangeAspect="1" noChangeArrowheads="1"/>
          </p:cNvPicPr>
          <p:nvPr/>
        </p:nvPicPr>
        <p:blipFill>
          <a:blip r:embed="rId2"/>
          <a:srcRect/>
          <a:stretch>
            <a:fillRect/>
          </a:stretch>
        </p:blipFill>
        <p:spPr bwMode="auto">
          <a:xfrm>
            <a:off x="6858000" y="2286000"/>
            <a:ext cx="2743200" cy="2362200"/>
          </a:xfrm>
          <a:prstGeom prst="rect">
            <a:avLst/>
          </a:prstGeom>
          <a:noFill/>
          <a:ln w="9525">
            <a:noFill/>
            <a:miter lim="800000"/>
            <a:headEnd/>
            <a:tailEnd/>
          </a:ln>
        </p:spPr>
      </p:pic>
      <p:sp>
        <p:nvSpPr>
          <p:cNvPr id="37895" name="Text Box 7"/>
          <p:cNvSpPr txBox="1">
            <a:spLocks noChangeArrowheads="1"/>
          </p:cNvSpPr>
          <p:nvPr/>
        </p:nvSpPr>
        <p:spPr bwMode="auto">
          <a:xfrm>
            <a:off x="990600" y="1752600"/>
            <a:ext cx="5867400" cy="2014538"/>
          </a:xfrm>
          <a:prstGeom prst="rect">
            <a:avLst/>
          </a:prstGeom>
          <a:noFill/>
          <a:ln w="9525">
            <a:noFill/>
            <a:miter lim="800000"/>
            <a:headEnd/>
            <a:tailEnd/>
          </a:ln>
        </p:spPr>
        <p:txBody>
          <a:bodyPr>
            <a:spAutoFit/>
          </a:bodyPr>
          <a:lstStyle/>
          <a:p>
            <a:pPr lvl="1"/>
            <a:r>
              <a:rPr lang="en-US" sz="2800" b="1" dirty="0">
                <a:solidFill>
                  <a:srgbClr val="FF0066"/>
                </a:solidFill>
                <a:latin typeface="Times New Roman" pitchFamily="18" charset="0"/>
                <a:cs typeface="Times New Roman" pitchFamily="18" charset="0"/>
              </a:rPr>
              <a:t>*</a:t>
            </a:r>
            <a:r>
              <a:rPr lang="en-US" sz="2800" dirty="0">
                <a:solidFill>
                  <a:srgbClr val="FF0066"/>
                </a:solidFill>
                <a:latin typeface="Times New Roman" pitchFamily="18" charset="0"/>
                <a:cs typeface="Times New Roman" pitchFamily="18" charset="0"/>
              </a:rPr>
              <a:t> </a:t>
            </a:r>
            <a:r>
              <a:rPr lang="en-US" sz="2800" b="1" dirty="0">
                <a:solidFill>
                  <a:srgbClr val="FF0066"/>
                </a:solidFill>
                <a:latin typeface="Times New Roman" pitchFamily="18" charset="0"/>
                <a:cs typeface="Times New Roman" pitchFamily="18" charset="0"/>
              </a:rPr>
              <a:t>Làm bài tập: 22.1-22.5 SBT.</a:t>
            </a:r>
          </a:p>
          <a:p>
            <a:pPr lvl="1"/>
            <a:r>
              <a:rPr lang="en-US" sz="2800" b="1" dirty="0">
                <a:solidFill>
                  <a:srgbClr val="FF0066"/>
                </a:solidFill>
                <a:latin typeface="Times New Roman" pitchFamily="18" charset="0"/>
                <a:cs typeface="Times New Roman" pitchFamily="18" charset="0"/>
              </a:rPr>
              <a:t>* Học thuộc phần ghi nhớ.</a:t>
            </a:r>
          </a:p>
          <a:p>
            <a:pPr lvl="1"/>
            <a:r>
              <a:rPr lang="en-US" sz="2800" b="1" dirty="0">
                <a:solidFill>
                  <a:srgbClr val="FF0066"/>
                </a:solidFill>
                <a:latin typeface="Times New Roman" pitchFamily="18" charset="0"/>
                <a:cs typeface="Times New Roman" pitchFamily="18" charset="0"/>
              </a:rPr>
              <a:t>* Đọc phần có thể em chưa biết.</a:t>
            </a:r>
          </a:p>
          <a:p>
            <a:pPr>
              <a:spcBef>
                <a:spcPct val="50000"/>
              </a:spcBef>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amond(in)">
                                      <p:cBhvr>
                                        <p:cTn id="7" dur="20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7895"/>
                                        </p:tgtEl>
                                        <p:attrNameLst>
                                          <p:attrName>style.visibility</p:attrName>
                                        </p:attrNameLst>
                                      </p:cBhvr>
                                      <p:to>
                                        <p:strVal val="visible"/>
                                      </p:to>
                                    </p:set>
                                    <p:anim calcmode="lin" valueType="num">
                                      <p:cBhvr>
                                        <p:cTn id="12" dur="1000" fill="hold"/>
                                        <p:tgtEl>
                                          <p:spTgt spid="37895"/>
                                        </p:tgtEl>
                                        <p:attrNameLst>
                                          <p:attrName>ppt_w</p:attrName>
                                        </p:attrNameLst>
                                      </p:cBhvr>
                                      <p:tavLst>
                                        <p:tav tm="0">
                                          <p:val>
                                            <p:strVal val="#ppt_w*0.70"/>
                                          </p:val>
                                        </p:tav>
                                        <p:tav tm="100000">
                                          <p:val>
                                            <p:strVal val="#ppt_w"/>
                                          </p:val>
                                        </p:tav>
                                      </p:tavLst>
                                    </p:anim>
                                    <p:anim calcmode="lin" valueType="num">
                                      <p:cBhvr>
                                        <p:cTn id="13" dur="1000" fill="hold"/>
                                        <p:tgtEl>
                                          <p:spTgt spid="37895"/>
                                        </p:tgtEl>
                                        <p:attrNameLst>
                                          <p:attrName>ppt_h</p:attrName>
                                        </p:attrNameLst>
                                      </p:cBhvr>
                                      <p:tavLst>
                                        <p:tav tm="0">
                                          <p:val>
                                            <p:strVal val="#ppt_h"/>
                                          </p:val>
                                        </p:tav>
                                        <p:tav tm="100000">
                                          <p:val>
                                            <p:strVal val="#ppt_h"/>
                                          </p:val>
                                        </p:tav>
                                      </p:tavLst>
                                    </p:anim>
                                    <p:animEffect transition="in" filter="fade">
                                      <p:cBhvr>
                                        <p:cTn id="14" dur="1000"/>
                                        <p:tgtEl>
                                          <p:spTgt spid="37895"/>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7893"/>
                                        </p:tgtEl>
                                        <p:attrNameLst>
                                          <p:attrName>style.visibility</p:attrName>
                                        </p:attrNameLst>
                                      </p:cBhvr>
                                      <p:to>
                                        <p:strVal val="visible"/>
                                      </p:to>
                                    </p:set>
                                    <p:animEffect transition="in" filter="checkerboard(across)">
                                      <p:cBhvr>
                                        <p:cTn id="19"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5791200" y="609600"/>
            <a:ext cx="4025900" cy="5791200"/>
          </a:xfrm>
          <a:prstGeom prst="rect">
            <a:avLst/>
          </a:prstGeom>
          <a:noFill/>
          <a:ln w="9525">
            <a:noFill/>
            <a:miter lim="800000"/>
            <a:headEnd/>
            <a:tailEnd/>
          </a:ln>
        </p:spPr>
      </p:pic>
      <p:sp>
        <p:nvSpPr>
          <p:cNvPr id="16387" name="Text Box 3"/>
          <p:cNvSpPr txBox="1">
            <a:spLocks noChangeArrowheads="1"/>
          </p:cNvSpPr>
          <p:nvPr/>
        </p:nvSpPr>
        <p:spPr bwMode="auto">
          <a:xfrm>
            <a:off x="304800" y="381000"/>
            <a:ext cx="5030788" cy="3082925"/>
          </a:xfrm>
          <a:prstGeom prst="rect">
            <a:avLst/>
          </a:prstGeom>
          <a:noFill/>
          <a:ln w="9525">
            <a:noFill/>
            <a:miter lim="800000"/>
            <a:headEnd/>
            <a:tailEnd/>
          </a:ln>
        </p:spPr>
        <p:txBody>
          <a:bodyPr>
            <a:spAutoFit/>
          </a:bodyPr>
          <a:lstStyle/>
          <a:p>
            <a:pPr>
              <a:spcBef>
                <a:spcPct val="50000"/>
              </a:spcBef>
            </a:pPr>
            <a:r>
              <a:rPr lang="en-US" sz="2800" b="1" dirty="0">
                <a:solidFill>
                  <a:srgbClr val="0000FF"/>
                </a:solidFill>
                <a:latin typeface="Times New Roman" pitchFamily="18" charset="0"/>
                <a:cs typeface="Times New Roman" pitchFamily="18" charset="0"/>
              </a:rPr>
              <a:t>Con:</a:t>
            </a:r>
            <a:r>
              <a:rPr lang="en-US" sz="2800" dirty="0">
                <a:latin typeface="Times New Roman" pitchFamily="18" charset="0"/>
                <a:cs typeface="Times New Roman" pitchFamily="18" charset="0"/>
              </a:rPr>
              <a:t> </a:t>
            </a:r>
            <a:r>
              <a:rPr lang="en-US" sz="2800" dirty="0">
                <a:solidFill>
                  <a:srgbClr val="FF0066"/>
                </a:solidFill>
                <a:latin typeface="Times New Roman" pitchFamily="18" charset="0"/>
                <a:cs typeface="Times New Roman" pitchFamily="18" charset="0"/>
              </a:rPr>
              <a:t>Mẹ ơi, cho con đi đá bóng nhé !</a:t>
            </a:r>
          </a:p>
          <a:p>
            <a:pPr>
              <a:spcBef>
                <a:spcPct val="50000"/>
              </a:spcBef>
            </a:pPr>
            <a:r>
              <a:rPr lang="en-US" sz="2800" b="1" dirty="0">
                <a:solidFill>
                  <a:srgbClr val="0000FF"/>
                </a:solidFill>
                <a:latin typeface="Times New Roman" pitchFamily="18" charset="0"/>
                <a:cs typeface="Times New Roman" pitchFamily="18" charset="0"/>
              </a:rPr>
              <a:t>Mẹ :</a:t>
            </a:r>
            <a:r>
              <a:rPr lang="en-US" sz="2800" dirty="0">
                <a:latin typeface="Times New Roman" pitchFamily="18" charset="0"/>
                <a:cs typeface="Times New Roman" pitchFamily="18" charset="0"/>
              </a:rPr>
              <a:t> </a:t>
            </a:r>
            <a:r>
              <a:rPr lang="en-US" sz="2800" dirty="0">
                <a:solidFill>
                  <a:srgbClr val="FF0066"/>
                </a:solidFill>
                <a:latin typeface="Times New Roman" pitchFamily="18" charset="0"/>
                <a:cs typeface="Times New Roman" pitchFamily="18" charset="0"/>
              </a:rPr>
              <a:t>Không được đâu ! Con đang sốt nóng đây này !</a:t>
            </a:r>
          </a:p>
          <a:p>
            <a:pPr>
              <a:spcBef>
                <a:spcPct val="50000"/>
              </a:spcBef>
            </a:pPr>
            <a:r>
              <a:rPr lang="en-US" sz="2800" b="1" dirty="0">
                <a:solidFill>
                  <a:srgbClr val="0000FF"/>
                </a:solidFill>
                <a:latin typeface="Times New Roman" pitchFamily="18" charset="0"/>
                <a:cs typeface="Times New Roman" pitchFamily="18" charset="0"/>
              </a:rPr>
              <a:t>Con:</a:t>
            </a:r>
            <a:r>
              <a:rPr lang="en-US" sz="2800" dirty="0">
                <a:latin typeface="Times New Roman" pitchFamily="18" charset="0"/>
                <a:cs typeface="Times New Roman" pitchFamily="18" charset="0"/>
              </a:rPr>
              <a:t> </a:t>
            </a:r>
            <a:r>
              <a:rPr lang="en-US" sz="2800" dirty="0">
                <a:solidFill>
                  <a:srgbClr val="FF0066"/>
                </a:solidFill>
                <a:latin typeface="Times New Roman" pitchFamily="18" charset="0"/>
                <a:cs typeface="Times New Roman" pitchFamily="18" charset="0"/>
              </a:rPr>
              <a:t>Con không sốt đâu ! Mẹ cho con</a:t>
            </a:r>
            <a:r>
              <a:rPr lang="en-US" sz="2400" dirty="0">
                <a:solidFill>
                  <a:srgbClr val="FF0066"/>
                </a:solidFill>
                <a:latin typeface="Times New Roman" pitchFamily="18" charset="0"/>
                <a:cs typeface="Times New Roman" pitchFamily="18" charset="0"/>
              </a:rPr>
              <a:t> đi nhé !</a:t>
            </a:r>
          </a:p>
        </p:txBody>
      </p:sp>
      <p:sp>
        <p:nvSpPr>
          <p:cNvPr id="16388" name="Text Box 4"/>
          <p:cNvSpPr txBox="1">
            <a:spLocks noChangeArrowheads="1"/>
          </p:cNvSpPr>
          <p:nvPr/>
        </p:nvSpPr>
        <p:spPr bwMode="auto">
          <a:xfrm>
            <a:off x="0" y="3733800"/>
            <a:ext cx="5715000" cy="1463675"/>
          </a:xfrm>
          <a:prstGeom prst="rect">
            <a:avLst/>
          </a:prstGeom>
          <a:noFill/>
          <a:ln w="9525">
            <a:noFill/>
            <a:miter lim="800000"/>
            <a:headEnd/>
            <a:tailEnd/>
          </a:ln>
        </p:spPr>
        <p:txBody>
          <a:bodyPr>
            <a:spAutoFit/>
          </a:bodyPr>
          <a:lstStyle/>
          <a:p>
            <a:pPr algn="just">
              <a:spcBef>
                <a:spcPct val="50000"/>
              </a:spcBef>
            </a:pPr>
            <a:r>
              <a:rPr lang="en-US" sz="3000" b="1" i="1">
                <a:solidFill>
                  <a:schemeClr val="accent2"/>
                </a:solidFill>
                <a:latin typeface="Times New Roman" pitchFamily="18" charset="0"/>
                <a:cs typeface="Times New Roman" pitchFamily="18" charset="0"/>
              </a:rPr>
              <a:t>Vậy phải dùng dụng cụ nào để có thể biết chính xác người con có sốt hay không?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strVal val="#ppt_w*0.05"/>
                                          </p:val>
                                        </p:tav>
                                        <p:tav tm="100000">
                                          <p:val>
                                            <p:strVal val="#ppt_w"/>
                                          </p:val>
                                        </p:tav>
                                      </p:tavLst>
                                    </p:anim>
                                    <p:anim calcmode="lin" valueType="num">
                                      <p:cBhvr>
                                        <p:cTn id="8" dur="500" fill="hold"/>
                                        <p:tgtEl>
                                          <p:spTgt spid="16386"/>
                                        </p:tgtEl>
                                        <p:attrNameLst>
                                          <p:attrName>ppt_h</p:attrName>
                                        </p:attrNameLst>
                                      </p:cBhvr>
                                      <p:tavLst>
                                        <p:tav tm="0">
                                          <p:val>
                                            <p:strVal val="#ppt_h"/>
                                          </p:val>
                                        </p:tav>
                                        <p:tav tm="100000">
                                          <p:val>
                                            <p:strVal val="#ppt_h"/>
                                          </p:val>
                                        </p:tav>
                                      </p:tavLst>
                                    </p:anim>
                                    <p:anim calcmode="lin" valueType="num">
                                      <p:cBhvr>
                                        <p:cTn id="9" dur="500" fill="hold"/>
                                        <p:tgtEl>
                                          <p:spTgt spid="16386"/>
                                        </p:tgtEl>
                                        <p:attrNameLst>
                                          <p:attrName>ppt_x</p:attrName>
                                        </p:attrNameLst>
                                      </p:cBhvr>
                                      <p:tavLst>
                                        <p:tav tm="0">
                                          <p:val>
                                            <p:strVal val="#ppt_x-.2"/>
                                          </p:val>
                                        </p:tav>
                                        <p:tav tm="100000">
                                          <p:val>
                                            <p:strVal val="#ppt_x"/>
                                          </p:val>
                                        </p:tav>
                                      </p:tavLst>
                                    </p:anim>
                                    <p:anim calcmode="lin" valueType="num">
                                      <p:cBhvr>
                                        <p:cTn id="10" dur="500" fill="hold"/>
                                        <p:tgtEl>
                                          <p:spTgt spid="16386"/>
                                        </p:tgtEl>
                                        <p:attrNameLst>
                                          <p:attrName>ppt_y</p:attrName>
                                        </p:attrNameLst>
                                      </p:cBhvr>
                                      <p:tavLst>
                                        <p:tav tm="0">
                                          <p:val>
                                            <p:strVal val="#ppt_y"/>
                                          </p:val>
                                        </p:tav>
                                        <p:tav tm="100000">
                                          <p:val>
                                            <p:strVal val="#ppt_y"/>
                                          </p:val>
                                        </p:tav>
                                      </p:tavLst>
                                    </p:anim>
                                    <p:animEffect transition="in" filter="fade">
                                      <p:cBhvr>
                                        <p:cTn id="11" dur="500"/>
                                        <p:tgtEl>
                                          <p:spTgt spid="1638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6387"/>
                                        </p:tgtEl>
                                        <p:attrNameLst>
                                          <p:attrName>style.visibility</p:attrName>
                                        </p:attrNameLst>
                                      </p:cBhvr>
                                      <p:to>
                                        <p:strVal val="visible"/>
                                      </p:to>
                                    </p:set>
                                    <p:anim calcmode="lin" valueType="num">
                                      <p:cBhvr additive="base">
                                        <p:cTn id="16" dur="500" fill="hold"/>
                                        <p:tgtEl>
                                          <p:spTgt spid="16387"/>
                                        </p:tgtEl>
                                        <p:attrNameLst>
                                          <p:attrName>ppt_x</p:attrName>
                                        </p:attrNameLst>
                                      </p:cBhvr>
                                      <p:tavLst>
                                        <p:tav tm="0">
                                          <p:val>
                                            <p:strVal val="#ppt_x"/>
                                          </p:val>
                                        </p:tav>
                                        <p:tav tm="100000">
                                          <p:val>
                                            <p:strVal val="#ppt_x"/>
                                          </p:val>
                                        </p:tav>
                                      </p:tavLst>
                                    </p:anim>
                                    <p:anim calcmode="lin" valueType="num">
                                      <p:cBhvr additive="base">
                                        <p:cTn id="17" dur="500" fill="hold"/>
                                        <p:tgtEl>
                                          <p:spTgt spid="1638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6388"/>
                                        </p:tgtEl>
                                        <p:attrNameLst>
                                          <p:attrName>style.visibility</p:attrName>
                                        </p:attrNameLst>
                                      </p:cBhvr>
                                      <p:to>
                                        <p:strVal val="visible"/>
                                      </p:to>
                                    </p:set>
                                    <p:anim calcmode="lin" valueType="num">
                                      <p:cBhvr>
                                        <p:cTn id="22" dur="1000" fill="hold"/>
                                        <p:tgtEl>
                                          <p:spTgt spid="16388"/>
                                        </p:tgtEl>
                                        <p:attrNameLst>
                                          <p:attrName>ppt_w</p:attrName>
                                        </p:attrNameLst>
                                      </p:cBhvr>
                                      <p:tavLst>
                                        <p:tav tm="0">
                                          <p:val>
                                            <p:strVal val="#ppt_w*0.70"/>
                                          </p:val>
                                        </p:tav>
                                        <p:tav tm="100000">
                                          <p:val>
                                            <p:strVal val="#ppt_w"/>
                                          </p:val>
                                        </p:tav>
                                      </p:tavLst>
                                    </p:anim>
                                    <p:anim calcmode="lin" valueType="num">
                                      <p:cBhvr>
                                        <p:cTn id="23" dur="1000" fill="hold"/>
                                        <p:tgtEl>
                                          <p:spTgt spid="16388"/>
                                        </p:tgtEl>
                                        <p:attrNameLst>
                                          <p:attrName>ppt_h</p:attrName>
                                        </p:attrNameLst>
                                      </p:cBhvr>
                                      <p:tavLst>
                                        <p:tav tm="0">
                                          <p:val>
                                            <p:strVal val="#ppt_h"/>
                                          </p:val>
                                        </p:tav>
                                        <p:tav tm="100000">
                                          <p:val>
                                            <p:strVal val="#ppt_h"/>
                                          </p:val>
                                        </p:tav>
                                      </p:tavLst>
                                    </p:anim>
                                    <p:animEffect transition="in" filter="fade">
                                      <p:cBhvr>
                                        <p:cTn id="24" dur="1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16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WordArt 2"/>
          <p:cNvSpPr>
            <a:spLocks noChangeArrowheads="1" noChangeShapeType="1" noTextEdit="1"/>
          </p:cNvSpPr>
          <p:nvPr/>
        </p:nvSpPr>
        <p:spPr bwMode="auto">
          <a:xfrm>
            <a:off x="609600" y="1524000"/>
            <a:ext cx="8458200" cy="1371600"/>
          </a:xfrm>
          <a:prstGeom prst="rect">
            <a:avLst/>
          </a:prstGeom>
        </p:spPr>
        <p:txBody>
          <a:bodyPr wrap="none" fromWordArt="1">
            <a:prstTxWarp prst="textPlain">
              <a:avLst>
                <a:gd name="adj" fmla="val 50000"/>
              </a:avLst>
            </a:prstTxWarp>
          </a:bodyPr>
          <a:lstStyle/>
          <a:p>
            <a:pPr algn="ctr"/>
            <a:r>
              <a:rPr lang="vi-VN" sz="4400" b="1" i="1" kern="10" dirty="0">
                <a:ln w="9525">
                  <a:noFill/>
                  <a:round/>
                  <a:headEnd/>
                  <a:tailEnd/>
                </a:ln>
                <a:solidFill>
                  <a:srgbClr val="336699"/>
                </a:solidFill>
                <a:effectLst>
                  <a:outerShdw dist="45791" dir="2021404" algn="ctr" rotWithShape="0">
                    <a:srgbClr val="B2B2B2">
                      <a:alpha val="79999"/>
                    </a:srgbClr>
                  </a:outerShdw>
                </a:effectLst>
                <a:latin typeface="Times New Roman" pitchFamily="18" charset="0"/>
                <a:cs typeface="Times New Roman" pitchFamily="18" charset="0"/>
              </a:rPr>
              <a:t>NHIỆT KẾ-THANG NHIỆT ĐỘ</a:t>
            </a:r>
          </a:p>
        </p:txBody>
      </p:sp>
      <p:sp>
        <p:nvSpPr>
          <p:cNvPr id="89091" name="Text Box 3"/>
          <p:cNvSpPr txBox="1">
            <a:spLocks noChangeArrowheads="1"/>
          </p:cNvSpPr>
          <p:nvPr/>
        </p:nvSpPr>
        <p:spPr bwMode="auto">
          <a:xfrm>
            <a:off x="2895600" y="609600"/>
            <a:ext cx="4191000" cy="769938"/>
          </a:xfrm>
          <a:prstGeom prst="rect">
            <a:avLst/>
          </a:prstGeom>
          <a:noFill/>
          <a:ln w="76200" cmpd="tri">
            <a:solidFill>
              <a:schemeClr val="bg1"/>
            </a:solidFill>
            <a:miter lim="800000"/>
            <a:headEnd/>
            <a:tailEnd/>
          </a:ln>
        </p:spPr>
        <p:txBody>
          <a:bodyPr>
            <a:spAutoFit/>
          </a:bodyPr>
          <a:lstStyle/>
          <a:p>
            <a:pPr>
              <a:spcBef>
                <a:spcPct val="50000"/>
              </a:spcBef>
            </a:pPr>
            <a:r>
              <a:rPr lang="en-US" sz="4400" b="1" i="1" dirty="0">
                <a:solidFill>
                  <a:schemeClr val="accent2"/>
                </a:solidFill>
                <a:latin typeface="Times New Roman" pitchFamily="18" charset="0"/>
                <a:cs typeface="Times New Roman" pitchFamily="18" charset="0"/>
              </a:rPr>
              <a:t>Tiết </a:t>
            </a:r>
            <a:r>
              <a:rPr lang="en-US" sz="4400" b="1" i="1" dirty="0" smtClean="0">
                <a:solidFill>
                  <a:schemeClr val="accent2"/>
                </a:solidFill>
                <a:latin typeface="Times New Roman" pitchFamily="18" charset="0"/>
                <a:cs typeface="Times New Roman" pitchFamily="18" charset="0"/>
              </a:rPr>
              <a:t>26. </a:t>
            </a:r>
            <a:r>
              <a:rPr lang="en-US" sz="4400" b="1" i="1" dirty="0">
                <a:solidFill>
                  <a:schemeClr val="accent2"/>
                </a:solidFill>
                <a:latin typeface="Times New Roman" pitchFamily="18" charset="0"/>
                <a:cs typeface="Times New Roman" pitchFamily="18" charset="0"/>
              </a:rPr>
              <a:t>Bài 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box(in)">
                                      <p:cBhvr>
                                        <p:cTn id="7" dur="500"/>
                                        <p:tgtEl>
                                          <p:spTgt spid="89091"/>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9090"/>
                                        </p:tgtEl>
                                        <p:attrNameLst>
                                          <p:attrName>style.visibility</p:attrName>
                                        </p:attrNameLst>
                                      </p:cBhvr>
                                      <p:to>
                                        <p:strVal val="visible"/>
                                      </p:to>
                                    </p:set>
                                    <p:anim calcmode="lin" valueType="num">
                                      <p:cBhvr>
                                        <p:cTn id="12" dur="1000" fill="hold"/>
                                        <p:tgtEl>
                                          <p:spTgt spid="89090"/>
                                        </p:tgtEl>
                                        <p:attrNameLst>
                                          <p:attrName>ppt_w</p:attrName>
                                        </p:attrNameLst>
                                      </p:cBhvr>
                                      <p:tavLst>
                                        <p:tav tm="0">
                                          <p:val>
                                            <p:strVal val="#ppt_w*0.70"/>
                                          </p:val>
                                        </p:tav>
                                        <p:tav tm="100000">
                                          <p:val>
                                            <p:strVal val="#ppt_w"/>
                                          </p:val>
                                        </p:tav>
                                      </p:tavLst>
                                    </p:anim>
                                    <p:anim calcmode="lin" valueType="num">
                                      <p:cBhvr>
                                        <p:cTn id="13" dur="1000" fill="hold"/>
                                        <p:tgtEl>
                                          <p:spTgt spid="89090"/>
                                        </p:tgtEl>
                                        <p:attrNameLst>
                                          <p:attrName>ppt_h</p:attrName>
                                        </p:attrNameLst>
                                      </p:cBhvr>
                                      <p:tavLst>
                                        <p:tav tm="0">
                                          <p:val>
                                            <p:strVal val="#ppt_h"/>
                                          </p:val>
                                        </p:tav>
                                        <p:tav tm="100000">
                                          <p:val>
                                            <p:strVal val="#ppt_h"/>
                                          </p:val>
                                        </p:tav>
                                      </p:tavLst>
                                    </p:anim>
                                    <p:animEffect transition="in" filter="fade">
                                      <p:cBhvr>
                                        <p:cTn id="14"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nimBg="1"/>
      <p:bldP spid="8909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457200"/>
            <a:ext cx="8077200" cy="838200"/>
          </a:xfrm>
        </p:spPr>
        <p:txBody>
          <a:bodyPr/>
          <a:lstStyle/>
          <a:p>
            <a:pPr eaLnBrk="1" hangingPunct="1"/>
            <a:r>
              <a:rPr lang="en-US" sz="2800" b="1" dirty="0" smtClean="0">
                <a:solidFill>
                  <a:srgbClr val="000099"/>
                </a:solidFill>
                <a:latin typeface="Times New Roman" pitchFamily="18" charset="0"/>
                <a:cs typeface="Times New Roman" pitchFamily="18" charset="0"/>
              </a:rPr>
              <a:t>1. Thí nghiệm về cảm giác nóng lạnh</a:t>
            </a:r>
          </a:p>
        </p:txBody>
      </p:sp>
      <p:pic>
        <p:nvPicPr>
          <p:cNvPr id="87043" name="Picture 3" descr="3lo"/>
          <p:cNvPicPr>
            <a:picLocks noChangeAspect="1" noChangeArrowheads="1"/>
          </p:cNvPicPr>
          <p:nvPr/>
        </p:nvPicPr>
        <p:blipFill>
          <a:blip r:embed="rId2"/>
          <a:srcRect/>
          <a:stretch>
            <a:fillRect/>
          </a:stretch>
        </p:blipFill>
        <p:spPr bwMode="auto">
          <a:xfrm>
            <a:off x="762000" y="4056063"/>
            <a:ext cx="8502650" cy="2801937"/>
          </a:xfrm>
          <a:prstGeom prst="rect">
            <a:avLst/>
          </a:prstGeom>
          <a:noFill/>
          <a:ln w="9525">
            <a:noFill/>
            <a:miter lim="800000"/>
            <a:headEnd/>
            <a:tailEnd/>
          </a:ln>
        </p:spPr>
      </p:pic>
      <p:sp>
        <p:nvSpPr>
          <p:cNvPr id="6148" name="Text Box 4"/>
          <p:cNvSpPr txBox="1">
            <a:spLocks noChangeArrowheads="1"/>
          </p:cNvSpPr>
          <p:nvPr/>
        </p:nvSpPr>
        <p:spPr bwMode="auto">
          <a:xfrm>
            <a:off x="2871788" y="6054725"/>
            <a:ext cx="200025" cy="457200"/>
          </a:xfrm>
          <a:prstGeom prst="rect">
            <a:avLst/>
          </a:prstGeom>
          <a:noFill/>
          <a:ln w="9525">
            <a:noFill/>
            <a:miter lim="800000"/>
            <a:headEnd/>
            <a:tailEnd/>
          </a:ln>
        </p:spPr>
        <p:txBody>
          <a:bodyPr wrap="none">
            <a:spAutoFit/>
          </a:bodyPr>
          <a:lstStyle/>
          <a:p>
            <a:pPr eaLnBrk="0" hangingPunct="0"/>
            <a:endParaRPr lang="vi-VN" sz="2400">
              <a:latin typeface="VNI-Times" pitchFamily="2" charset="0"/>
            </a:endParaRPr>
          </a:p>
        </p:txBody>
      </p:sp>
      <p:sp>
        <p:nvSpPr>
          <p:cNvPr id="32849" name="Text Box 81"/>
          <p:cNvSpPr txBox="1">
            <a:spLocks noChangeArrowheads="1"/>
          </p:cNvSpPr>
          <p:nvPr/>
        </p:nvSpPr>
        <p:spPr bwMode="auto">
          <a:xfrm>
            <a:off x="381000" y="1143000"/>
            <a:ext cx="8915400" cy="3123188"/>
          </a:xfrm>
          <a:prstGeom prst="rect">
            <a:avLst/>
          </a:prstGeom>
          <a:noFill/>
          <a:ln w="9525">
            <a:noFill/>
            <a:miter lim="800000"/>
            <a:headEnd/>
            <a:tailEnd/>
          </a:ln>
        </p:spPr>
        <p:txBody>
          <a:bodyPr wrap="square">
            <a:spAutoFit/>
          </a:bodyPr>
          <a:lstStyle/>
          <a:p>
            <a:pPr algn="just">
              <a:spcBef>
                <a:spcPct val="50000"/>
              </a:spcBef>
            </a:pPr>
            <a:r>
              <a:rPr lang="en-US" sz="2400" b="1" dirty="0">
                <a:solidFill>
                  <a:srgbClr val="FF0000"/>
                </a:solidFill>
                <a:latin typeface="Times New Roman" pitchFamily="18" charset="0"/>
                <a:cs typeface="Times New Roman" pitchFamily="18" charset="0"/>
              </a:rPr>
              <a:t>C1.</a:t>
            </a:r>
            <a:r>
              <a:rPr lang="en-US" sz="2400" b="1" dirty="0">
                <a:solidFill>
                  <a:srgbClr val="1C1C1C"/>
                </a:solidFill>
                <a:latin typeface="Times New Roman" pitchFamily="18" charset="0"/>
                <a:cs typeface="Times New Roman" pitchFamily="18" charset="0"/>
              </a:rPr>
              <a:t> Có 3 bình đựng nước </a:t>
            </a:r>
            <a:r>
              <a:rPr lang="en-US" sz="2400" b="1" i="1" dirty="0">
                <a:solidFill>
                  <a:srgbClr val="1C1C1C"/>
                </a:solidFill>
                <a:latin typeface="Times New Roman" pitchFamily="18" charset="0"/>
                <a:cs typeface="Times New Roman" pitchFamily="18" charset="0"/>
              </a:rPr>
              <a:t>a, b, c</a:t>
            </a:r>
            <a:r>
              <a:rPr lang="en-US" sz="2400" b="1" dirty="0">
                <a:solidFill>
                  <a:srgbClr val="1C1C1C"/>
                </a:solidFill>
                <a:latin typeface="Times New Roman" pitchFamily="18" charset="0"/>
                <a:cs typeface="Times New Roman" pitchFamily="18" charset="0"/>
              </a:rPr>
              <a:t> ; cho thêm </a:t>
            </a:r>
            <a:r>
              <a:rPr lang="en-US" sz="2400" b="1" dirty="0">
                <a:solidFill>
                  <a:srgbClr val="FF0066"/>
                </a:solidFill>
                <a:latin typeface="Times New Roman" pitchFamily="18" charset="0"/>
                <a:cs typeface="Times New Roman" pitchFamily="18" charset="0"/>
              </a:rPr>
              <a:t>nước đá</a:t>
            </a:r>
            <a:r>
              <a:rPr lang="en-US" sz="2400" b="1" dirty="0">
                <a:solidFill>
                  <a:srgbClr val="1C1C1C"/>
                </a:solidFill>
                <a:latin typeface="Times New Roman" pitchFamily="18" charset="0"/>
                <a:cs typeface="Times New Roman" pitchFamily="18" charset="0"/>
              </a:rPr>
              <a:t> vào bình </a:t>
            </a:r>
            <a:r>
              <a:rPr lang="en-US" sz="2400" b="1" i="1" dirty="0">
                <a:solidFill>
                  <a:srgbClr val="FF0066"/>
                </a:solidFill>
                <a:latin typeface="Times New Roman" pitchFamily="18" charset="0"/>
                <a:cs typeface="Times New Roman" pitchFamily="18" charset="0"/>
              </a:rPr>
              <a:t>a</a:t>
            </a:r>
            <a:r>
              <a:rPr lang="en-US" sz="2400" b="1" dirty="0">
                <a:solidFill>
                  <a:srgbClr val="1C1C1C"/>
                </a:solidFill>
                <a:latin typeface="Times New Roman" pitchFamily="18" charset="0"/>
                <a:cs typeface="Times New Roman" pitchFamily="18" charset="0"/>
              </a:rPr>
              <a:t> để có nước lạnh và cho thêm </a:t>
            </a:r>
            <a:r>
              <a:rPr lang="en-US" sz="2400" b="1" dirty="0">
                <a:solidFill>
                  <a:srgbClr val="FF0066"/>
                </a:solidFill>
                <a:latin typeface="Times New Roman" pitchFamily="18" charset="0"/>
                <a:cs typeface="Times New Roman" pitchFamily="18" charset="0"/>
              </a:rPr>
              <a:t>nước nóng</a:t>
            </a:r>
            <a:r>
              <a:rPr lang="en-US" sz="2400" b="1" dirty="0">
                <a:solidFill>
                  <a:srgbClr val="1C1C1C"/>
                </a:solidFill>
                <a:latin typeface="Times New Roman" pitchFamily="18" charset="0"/>
                <a:cs typeface="Times New Roman" pitchFamily="18" charset="0"/>
              </a:rPr>
              <a:t> vào bình </a:t>
            </a:r>
            <a:r>
              <a:rPr lang="en-US" sz="2400" b="1" i="1" dirty="0">
                <a:solidFill>
                  <a:srgbClr val="FF0066"/>
                </a:solidFill>
                <a:latin typeface="Times New Roman" pitchFamily="18" charset="0"/>
                <a:cs typeface="Times New Roman" pitchFamily="18" charset="0"/>
              </a:rPr>
              <a:t>c</a:t>
            </a:r>
            <a:r>
              <a:rPr lang="en-US" sz="2400" b="1" dirty="0">
                <a:solidFill>
                  <a:srgbClr val="1C1C1C"/>
                </a:solidFill>
                <a:latin typeface="Times New Roman" pitchFamily="18" charset="0"/>
                <a:cs typeface="Times New Roman" pitchFamily="18" charset="0"/>
              </a:rPr>
              <a:t> để có nước ấm.</a:t>
            </a:r>
          </a:p>
          <a:p>
            <a:pPr algn="just">
              <a:spcBef>
                <a:spcPct val="50000"/>
              </a:spcBef>
            </a:pPr>
            <a:r>
              <a:rPr lang="en-US" sz="2400" b="1" dirty="0">
                <a:solidFill>
                  <a:srgbClr val="1C1C1C"/>
                </a:solidFill>
                <a:latin typeface="Times New Roman" pitchFamily="18" charset="0"/>
                <a:cs typeface="Times New Roman" pitchFamily="18" charset="0"/>
              </a:rPr>
              <a:t>a, Nhúng ngón trỏ tay phải vào bình a, ngón trỏ trái vào bình c. Các ngón tay có cảm giác thế nào?</a:t>
            </a:r>
            <a:endParaRPr lang="en-US" sz="2400" b="1" i="1" dirty="0">
              <a:latin typeface="Times New Roman" pitchFamily="18" charset="0"/>
              <a:cs typeface="Times New Roman" pitchFamily="18" charset="0"/>
            </a:endParaRPr>
          </a:p>
          <a:p>
            <a:pPr algn="just">
              <a:spcBef>
                <a:spcPct val="50000"/>
              </a:spcBef>
            </a:pPr>
            <a:r>
              <a:rPr lang="en-US" sz="2400" b="1" dirty="0">
                <a:latin typeface="Times New Roman" pitchFamily="18" charset="0"/>
                <a:cs typeface="Times New Roman" pitchFamily="18" charset="0"/>
              </a:rPr>
              <a:t>b,Sau 1 phút rút cả hai ngón tay ra, rồi cùng nhúng vào bình b, các ngón tay có cảm giác thế nào? Từ thí nghiệm này có thể rút ra kết luận gì?</a:t>
            </a:r>
          </a:p>
        </p:txBody>
      </p:sp>
      <p:sp>
        <p:nvSpPr>
          <p:cNvPr id="6150" name="Text Box 83"/>
          <p:cNvSpPr txBox="1">
            <a:spLocks noChangeArrowheads="1"/>
          </p:cNvSpPr>
          <p:nvPr/>
        </p:nvSpPr>
        <p:spPr bwMode="auto">
          <a:xfrm>
            <a:off x="533400" y="0"/>
            <a:ext cx="2806700" cy="579438"/>
          </a:xfrm>
          <a:prstGeom prst="rect">
            <a:avLst/>
          </a:prstGeom>
          <a:noFill/>
          <a:ln w="9525">
            <a:noFill/>
            <a:miter lim="800000"/>
            <a:headEnd/>
            <a:tailEnd/>
          </a:ln>
        </p:spPr>
        <p:txBody>
          <a:bodyPr>
            <a:spAutoFit/>
          </a:bodyPr>
          <a:lstStyle/>
          <a:p>
            <a:pPr>
              <a:spcBef>
                <a:spcPct val="50000"/>
              </a:spcBef>
            </a:pPr>
            <a:r>
              <a:rPr lang="en-US" sz="3200" b="1" dirty="0">
                <a:latin typeface="Times New Roman" pitchFamily="18" charset="0"/>
                <a:cs typeface="Times New Roman" pitchFamily="18" charset="0"/>
              </a:rPr>
              <a:t>I. Nhiệt kế:</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2849"/>
                                        </p:tgtEl>
                                        <p:attrNameLst>
                                          <p:attrName>style.visibility</p:attrName>
                                        </p:attrNameLst>
                                      </p:cBhvr>
                                      <p:to>
                                        <p:strVal val="visible"/>
                                      </p:to>
                                    </p:set>
                                    <p:animEffect transition="in" filter="diamond(in)">
                                      <p:cBhvr>
                                        <p:cTn id="7" dur="500"/>
                                        <p:tgtEl>
                                          <p:spTgt spid="3284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7043"/>
                                        </p:tgtEl>
                                        <p:attrNameLst>
                                          <p:attrName>style.visibility</p:attrName>
                                        </p:attrNameLst>
                                      </p:cBhvr>
                                      <p:to>
                                        <p:strVal val="visible"/>
                                      </p:to>
                                    </p:set>
                                    <p:anim calcmode="lin" valueType="num">
                                      <p:cBhvr additive="base">
                                        <p:cTn id="12" dur="500" fill="hold"/>
                                        <p:tgtEl>
                                          <p:spTgt spid="87043"/>
                                        </p:tgtEl>
                                        <p:attrNameLst>
                                          <p:attrName>ppt_x</p:attrName>
                                        </p:attrNameLst>
                                      </p:cBhvr>
                                      <p:tavLst>
                                        <p:tav tm="0">
                                          <p:val>
                                            <p:strVal val="0-#ppt_w/2"/>
                                          </p:val>
                                        </p:tav>
                                        <p:tav tm="100000">
                                          <p:val>
                                            <p:strVal val="#ppt_x"/>
                                          </p:val>
                                        </p:tav>
                                      </p:tavLst>
                                    </p:anim>
                                    <p:anim calcmode="lin" valueType="num">
                                      <p:cBhvr additive="base">
                                        <p:cTn id="13" dur="500" fill="hold"/>
                                        <p:tgtEl>
                                          <p:spTgt spid="870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1139" name="Picture 3" descr="3lo"/>
          <p:cNvPicPr>
            <a:picLocks noChangeAspect="1" noChangeArrowheads="1"/>
          </p:cNvPicPr>
          <p:nvPr/>
        </p:nvPicPr>
        <p:blipFill>
          <a:blip r:embed="rId2"/>
          <a:srcRect/>
          <a:stretch>
            <a:fillRect/>
          </a:stretch>
        </p:blipFill>
        <p:spPr bwMode="auto">
          <a:xfrm>
            <a:off x="742950" y="3048000"/>
            <a:ext cx="8502650" cy="2801938"/>
          </a:xfrm>
          <a:prstGeom prst="rect">
            <a:avLst/>
          </a:prstGeom>
          <a:noFill/>
          <a:ln w="9525">
            <a:noFill/>
            <a:miter lim="800000"/>
            <a:headEnd/>
            <a:tailEnd/>
          </a:ln>
        </p:spPr>
      </p:pic>
      <p:sp>
        <p:nvSpPr>
          <p:cNvPr id="7171" name="Text Box 4"/>
          <p:cNvSpPr txBox="1">
            <a:spLocks noChangeArrowheads="1"/>
          </p:cNvSpPr>
          <p:nvPr/>
        </p:nvSpPr>
        <p:spPr bwMode="auto">
          <a:xfrm>
            <a:off x="2871788" y="6054725"/>
            <a:ext cx="184731" cy="523220"/>
          </a:xfrm>
          <a:prstGeom prst="rect">
            <a:avLst/>
          </a:prstGeom>
          <a:noFill/>
          <a:ln w="9525">
            <a:noFill/>
            <a:miter lim="800000"/>
            <a:headEnd/>
            <a:tailEnd/>
          </a:ln>
        </p:spPr>
        <p:txBody>
          <a:bodyPr wrap="none">
            <a:spAutoFit/>
          </a:bodyPr>
          <a:lstStyle/>
          <a:p>
            <a:pPr eaLnBrk="0" hangingPunct="0"/>
            <a:endParaRPr lang="vi-VN" sz="2800">
              <a:latin typeface="Times New Roman" pitchFamily="18" charset="0"/>
              <a:cs typeface="Times New Roman" pitchFamily="18" charset="0"/>
            </a:endParaRPr>
          </a:p>
        </p:txBody>
      </p:sp>
      <p:sp>
        <p:nvSpPr>
          <p:cNvPr id="91141" name="Text Box 5"/>
          <p:cNvSpPr txBox="1">
            <a:spLocks noChangeArrowheads="1"/>
          </p:cNvSpPr>
          <p:nvPr/>
        </p:nvSpPr>
        <p:spPr bwMode="auto">
          <a:xfrm>
            <a:off x="2476500" y="5938838"/>
            <a:ext cx="6367449" cy="523220"/>
          </a:xfrm>
          <a:prstGeom prst="rect">
            <a:avLst/>
          </a:prstGeom>
          <a:noFill/>
          <a:ln w="9525">
            <a:noFill/>
            <a:miter lim="800000"/>
            <a:headEnd/>
            <a:tailEnd/>
          </a:ln>
        </p:spPr>
        <p:txBody>
          <a:bodyPr wrap="none">
            <a:spAutoFit/>
          </a:bodyPr>
          <a:lstStyle/>
          <a:p>
            <a:pPr eaLnBrk="0" hangingPunct="0"/>
            <a:r>
              <a:rPr lang="en-US" sz="2800" b="1">
                <a:solidFill>
                  <a:srgbClr val="0033CC"/>
                </a:solidFill>
                <a:latin typeface="Times New Roman" pitchFamily="18" charset="0"/>
                <a:cs typeface="Times New Roman" pitchFamily="18" charset="0"/>
              </a:rPr>
              <a:t>Cảm giác của các ngón tay như thế nào?</a:t>
            </a:r>
            <a:endParaRPr lang="en-US" sz="2800">
              <a:latin typeface="Times New Roman" pitchFamily="18" charset="0"/>
              <a:cs typeface="Times New Roman" pitchFamily="18" charset="0"/>
            </a:endParaRPr>
          </a:p>
        </p:txBody>
      </p:sp>
      <p:grpSp>
        <p:nvGrpSpPr>
          <p:cNvPr id="2" name="Group 6"/>
          <p:cNvGrpSpPr>
            <a:grpSpLocks/>
          </p:cNvGrpSpPr>
          <p:nvPr/>
        </p:nvGrpSpPr>
        <p:grpSpPr bwMode="auto">
          <a:xfrm>
            <a:off x="1651000" y="2447925"/>
            <a:ext cx="6769100" cy="1057275"/>
            <a:chOff x="960" y="1542"/>
            <a:chExt cx="3936" cy="666"/>
          </a:xfrm>
        </p:grpSpPr>
        <p:pic>
          <p:nvPicPr>
            <p:cNvPr id="7176" name="Picture 7" descr="tayphai2"/>
            <p:cNvPicPr>
              <a:picLocks noChangeAspect="1" noChangeArrowheads="1"/>
            </p:cNvPicPr>
            <p:nvPr/>
          </p:nvPicPr>
          <p:blipFill>
            <a:blip r:embed="rId3"/>
            <a:srcRect/>
            <a:stretch>
              <a:fillRect/>
            </a:stretch>
          </p:blipFill>
          <p:spPr bwMode="auto">
            <a:xfrm>
              <a:off x="960" y="1542"/>
              <a:ext cx="330" cy="666"/>
            </a:xfrm>
            <a:prstGeom prst="rect">
              <a:avLst/>
            </a:prstGeom>
            <a:noFill/>
            <a:ln w="9525">
              <a:noFill/>
              <a:miter lim="800000"/>
              <a:headEnd/>
              <a:tailEnd/>
            </a:ln>
          </p:spPr>
        </p:pic>
        <p:pic>
          <p:nvPicPr>
            <p:cNvPr id="7177" name="Picture 8" descr="taytrai2"/>
            <p:cNvPicPr>
              <a:picLocks noChangeAspect="1" noChangeArrowheads="1"/>
            </p:cNvPicPr>
            <p:nvPr/>
          </p:nvPicPr>
          <p:blipFill>
            <a:blip r:embed="rId4"/>
            <a:srcRect/>
            <a:stretch>
              <a:fillRect/>
            </a:stretch>
          </p:blipFill>
          <p:spPr bwMode="auto">
            <a:xfrm>
              <a:off x="4566" y="1542"/>
              <a:ext cx="330" cy="666"/>
            </a:xfrm>
            <a:prstGeom prst="rect">
              <a:avLst/>
            </a:prstGeom>
            <a:noFill/>
            <a:ln w="9525">
              <a:noFill/>
              <a:miter lim="800000"/>
              <a:headEnd/>
              <a:tailEnd/>
            </a:ln>
          </p:spPr>
        </p:pic>
      </p:grpSp>
      <p:sp>
        <p:nvSpPr>
          <p:cNvPr id="91149" name="Text Box 13"/>
          <p:cNvSpPr txBox="1">
            <a:spLocks noChangeArrowheads="1"/>
          </p:cNvSpPr>
          <p:nvPr/>
        </p:nvSpPr>
        <p:spPr bwMode="auto">
          <a:xfrm>
            <a:off x="1752600" y="1600200"/>
            <a:ext cx="3429000" cy="954107"/>
          </a:xfrm>
          <a:prstGeom prst="rect">
            <a:avLst/>
          </a:prstGeom>
          <a:noFill/>
          <a:ln w="9525">
            <a:noFill/>
            <a:miter lim="800000"/>
            <a:headEnd/>
            <a:tailEnd/>
          </a:ln>
        </p:spPr>
        <p:txBody>
          <a:bodyPr>
            <a:spAutoFit/>
          </a:bodyPr>
          <a:lstStyle/>
          <a:p>
            <a:pPr>
              <a:spcBef>
                <a:spcPct val="50000"/>
              </a:spcBef>
            </a:pPr>
            <a:r>
              <a:rPr lang="en-US" sz="2800" dirty="0">
                <a:solidFill>
                  <a:srgbClr val="FF0000"/>
                </a:solidFill>
                <a:latin typeface="Times New Roman" pitchFamily="18" charset="0"/>
                <a:cs typeface="Times New Roman" pitchFamily="18" charset="0"/>
              </a:rPr>
              <a:t>Ngón tay nhúng bình a có cảm giác lạnh</a:t>
            </a:r>
          </a:p>
        </p:txBody>
      </p:sp>
      <p:sp>
        <p:nvSpPr>
          <p:cNvPr id="91150" name="Text Box 14"/>
          <p:cNvSpPr txBox="1">
            <a:spLocks noChangeArrowheads="1"/>
          </p:cNvSpPr>
          <p:nvPr/>
        </p:nvSpPr>
        <p:spPr bwMode="auto">
          <a:xfrm>
            <a:off x="5562600" y="1524000"/>
            <a:ext cx="3657600" cy="954107"/>
          </a:xfrm>
          <a:prstGeom prst="rect">
            <a:avLst/>
          </a:prstGeom>
          <a:noFill/>
          <a:ln w="9525">
            <a:noFill/>
            <a:miter lim="800000"/>
            <a:headEnd/>
            <a:tailEnd/>
          </a:ln>
        </p:spPr>
        <p:txBody>
          <a:bodyPr>
            <a:spAutoFit/>
          </a:bodyPr>
          <a:lstStyle/>
          <a:p>
            <a:pPr>
              <a:spcBef>
                <a:spcPct val="50000"/>
              </a:spcBef>
            </a:pPr>
            <a:r>
              <a:rPr lang="en-US" sz="2800">
                <a:solidFill>
                  <a:srgbClr val="FF0000"/>
                </a:solidFill>
                <a:latin typeface="Times New Roman" pitchFamily="18" charset="0"/>
                <a:cs typeface="Times New Roman" pitchFamily="18" charset="0"/>
              </a:rPr>
              <a:t>Ngón tay nhúng bình c có cảm giác nóng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1139"/>
                                        </p:tgtEl>
                                        <p:attrNameLst>
                                          <p:attrName>style.visibility</p:attrName>
                                        </p:attrNameLst>
                                      </p:cBhvr>
                                      <p:to>
                                        <p:strVal val="visible"/>
                                      </p:to>
                                    </p:set>
                                    <p:anim calcmode="lin" valueType="num">
                                      <p:cBhvr additive="base">
                                        <p:cTn id="7" dur="500" fill="hold"/>
                                        <p:tgtEl>
                                          <p:spTgt spid="91139"/>
                                        </p:tgtEl>
                                        <p:attrNameLst>
                                          <p:attrName>ppt_x</p:attrName>
                                        </p:attrNameLst>
                                      </p:cBhvr>
                                      <p:tavLst>
                                        <p:tav tm="0">
                                          <p:val>
                                            <p:strVal val="0-#ppt_w/2"/>
                                          </p:val>
                                        </p:tav>
                                        <p:tav tm="100000">
                                          <p:val>
                                            <p:strVal val="#ppt_x"/>
                                          </p:val>
                                        </p:tav>
                                      </p:tavLst>
                                    </p:anim>
                                    <p:anim calcmode="lin" valueType="num">
                                      <p:cBhvr additive="base">
                                        <p:cTn id="8" dur="500" fill="hold"/>
                                        <p:tgtEl>
                                          <p:spTgt spid="911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Top)">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1141"/>
                                        </p:tgtEl>
                                        <p:attrNameLst>
                                          <p:attrName>style.visibility</p:attrName>
                                        </p:attrNameLst>
                                      </p:cBhvr>
                                      <p:to>
                                        <p:strVal val="visible"/>
                                      </p:to>
                                    </p:set>
                                    <p:animEffect transition="in" filter="blinds(horizontal)">
                                      <p:cBhvr>
                                        <p:cTn id="18" dur="500"/>
                                        <p:tgtEl>
                                          <p:spTgt spid="91141"/>
                                        </p:tgtEl>
                                      </p:cBhvr>
                                    </p:animEffect>
                                  </p:childTnLst>
                                </p:cTn>
                              </p:par>
                            </p:childTnLst>
                          </p:cTn>
                        </p:par>
                      </p:childTnLst>
                    </p:cTn>
                  </p:par>
                  <p:par>
                    <p:cTn id="19" fill="hold">
                      <p:stCondLst>
                        <p:cond delay="indefinite"/>
                      </p:stCondLst>
                      <p:childTnLst>
                        <p:par>
                          <p:cTn id="20" fill="hold">
                            <p:stCondLst>
                              <p:cond delay="0"/>
                            </p:stCondLst>
                            <p:childTnLst>
                              <p:par>
                                <p:cTn id="21" presetID="55" presetClass="entr" presetSubtype="0" fill="hold" grpId="0" nodeType="clickEffect">
                                  <p:stCondLst>
                                    <p:cond delay="0"/>
                                  </p:stCondLst>
                                  <p:childTnLst>
                                    <p:set>
                                      <p:cBhvr>
                                        <p:cTn id="22" dur="1" fill="hold">
                                          <p:stCondLst>
                                            <p:cond delay="0"/>
                                          </p:stCondLst>
                                        </p:cTn>
                                        <p:tgtEl>
                                          <p:spTgt spid="91149"/>
                                        </p:tgtEl>
                                        <p:attrNameLst>
                                          <p:attrName>style.visibility</p:attrName>
                                        </p:attrNameLst>
                                      </p:cBhvr>
                                      <p:to>
                                        <p:strVal val="visible"/>
                                      </p:to>
                                    </p:set>
                                    <p:anim calcmode="lin" valueType="num">
                                      <p:cBhvr>
                                        <p:cTn id="23" dur="1000" fill="hold"/>
                                        <p:tgtEl>
                                          <p:spTgt spid="91149"/>
                                        </p:tgtEl>
                                        <p:attrNameLst>
                                          <p:attrName>ppt_w</p:attrName>
                                        </p:attrNameLst>
                                      </p:cBhvr>
                                      <p:tavLst>
                                        <p:tav tm="0">
                                          <p:val>
                                            <p:strVal val="#ppt_w*0.70"/>
                                          </p:val>
                                        </p:tav>
                                        <p:tav tm="100000">
                                          <p:val>
                                            <p:strVal val="#ppt_w"/>
                                          </p:val>
                                        </p:tav>
                                      </p:tavLst>
                                    </p:anim>
                                    <p:anim calcmode="lin" valueType="num">
                                      <p:cBhvr>
                                        <p:cTn id="24" dur="1000" fill="hold"/>
                                        <p:tgtEl>
                                          <p:spTgt spid="91149"/>
                                        </p:tgtEl>
                                        <p:attrNameLst>
                                          <p:attrName>ppt_h</p:attrName>
                                        </p:attrNameLst>
                                      </p:cBhvr>
                                      <p:tavLst>
                                        <p:tav tm="0">
                                          <p:val>
                                            <p:strVal val="#ppt_h"/>
                                          </p:val>
                                        </p:tav>
                                        <p:tav tm="100000">
                                          <p:val>
                                            <p:strVal val="#ppt_h"/>
                                          </p:val>
                                        </p:tav>
                                      </p:tavLst>
                                    </p:anim>
                                    <p:animEffect transition="in" filter="fade">
                                      <p:cBhvr>
                                        <p:cTn id="25" dur="1000"/>
                                        <p:tgtEl>
                                          <p:spTgt spid="91149"/>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91150"/>
                                        </p:tgtEl>
                                        <p:attrNameLst>
                                          <p:attrName>style.visibility</p:attrName>
                                        </p:attrNameLst>
                                      </p:cBhvr>
                                      <p:to>
                                        <p:strVal val="visible"/>
                                      </p:to>
                                    </p:set>
                                    <p:anim calcmode="lin" valueType="num">
                                      <p:cBhvr>
                                        <p:cTn id="30" dur="1000" fill="hold"/>
                                        <p:tgtEl>
                                          <p:spTgt spid="91150"/>
                                        </p:tgtEl>
                                        <p:attrNameLst>
                                          <p:attrName>ppt_w</p:attrName>
                                        </p:attrNameLst>
                                      </p:cBhvr>
                                      <p:tavLst>
                                        <p:tav tm="0">
                                          <p:val>
                                            <p:strVal val="#ppt_w*0.70"/>
                                          </p:val>
                                        </p:tav>
                                        <p:tav tm="100000">
                                          <p:val>
                                            <p:strVal val="#ppt_w"/>
                                          </p:val>
                                        </p:tav>
                                      </p:tavLst>
                                    </p:anim>
                                    <p:anim calcmode="lin" valueType="num">
                                      <p:cBhvr>
                                        <p:cTn id="31" dur="1000" fill="hold"/>
                                        <p:tgtEl>
                                          <p:spTgt spid="91150"/>
                                        </p:tgtEl>
                                        <p:attrNameLst>
                                          <p:attrName>ppt_h</p:attrName>
                                        </p:attrNameLst>
                                      </p:cBhvr>
                                      <p:tavLst>
                                        <p:tav tm="0">
                                          <p:val>
                                            <p:strVal val="#ppt_h"/>
                                          </p:val>
                                        </p:tav>
                                        <p:tav tm="100000">
                                          <p:val>
                                            <p:strVal val="#ppt_h"/>
                                          </p:val>
                                        </p:tav>
                                      </p:tavLst>
                                    </p:anim>
                                    <p:animEffect transition="in" filter="fade">
                                      <p:cBhvr>
                                        <p:cTn id="32" dur="1000"/>
                                        <p:tgtEl>
                                          <p:spTgt spid="91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autoUpdateAnimBg="0"/>
      <p:bldP spid="91149" grpId="0"/>
      <p:bldP spid="9115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0114" name="Picture 2" descr="3lo"/>
          <p:cNvPicPr>
            <a:picLocks noChangeAspect="1" noChangeArrowheads="1"/>
          </p:cNvPicPr>
          <p:nvPr/>
        </p:nvPicPr>
        <p:blipFill>
          <a:blip r:embed="rId2"/>
          <a:srcRect/>
          <a:stretch>
            <a:fillRect/>
          </a:stretch>
        </p:blipFill>
        <p:spPr bwMode="auto">
          <a:xfrm>
            <a:off x="14151" y="3048000"/>
            <a:ext cx="9231449" cy="2801938"/>
          </a:xfrm>
          <a:prstGeom prst="rect">
            <a:avLst/>
          </a:prstGeom>
          <a:noFill/>
          <a:ln w="9525">
            <a:noFill/>
            <a:miter lim="800000"/>
            <a:headEnd/>
            <a:tailEnd/>
          </a:ln>
        </p:spPr>
      </p:pic>
      <p:sp>
        <p:nvSpPr>
          <p:cNvPr id="90115" name="Text Box 3"/>
          <p:cNvSpPr txBox="1">
            <a:spLocks noChangeArrowheads="1"/>
          </p:cNvSpPr>
          <p:nvPr/>
        </p:nvSpPr>
        <p:spPr bwMode="auto">
          <a:xfrm>
            <a:off x="1930720" y="5938838"/>
            <a:ext cx="6913230" cy="523220"/>
          </a:xfrm>
          <a:prstGeom prst="rect">
            <a:avLst/>
          </a:prstGeom>
          <a:noFill/>
          <a:ln w="9525">
            <a:noFill/>
            <a:miter lim="800000"/>
            <a:headEnd/>
            <a:tailEnd/>
          </a:ln>
        </p:spPr>
        <p:txBody>
          <a:bodyPr wrap="square">
            <a:spAutoFit/>
          </a:bodyPr>
          <a:lstStyle/>
          <a:p>
            <a:pPr eaLnBrk="0" hangingPunct="0"/>
            <a:r>
              <a:rPr lang="en-US" sz="2800" b="1" dirty="0">
                <a:solidFill>
                  <a:srgbClr val="0033CC"/>
                </a:solidFill>
                <a:latin typeface="Times New Roman" pitchFamily="18" charset="0"/>
                <a:cs typeface="Times New Roman" pitchFamily="18" charset="0"/>
              </a:rPr>
              <a:t>Các ngón tay có cảm giác </a:t>
            </a:r>
            <a:r>
              <a:rPr lang="en-US" sz="2800" b="1" dirty="0" smtClean="0">
                <a:solidFill>
                  <a:srgbClr val="0033CC"/>
                </a:solidFill>
                <a:latin typeface="Times New Roman" pitchFamily="18" charset="0"/>
                <a:cs typeface="Times New Roman" pitchFamily="18" charset="0"/>
              </a:rPr>
              <a:t>như </a:t>
            </a:r>
            <a:r>
              <a:rPr lang="en-US" sz="2800" b="1" dirty="0">
                <a:solidFill>
                  <a:srgbClr val="0033CC"/>
                </a:solidFill>
                <a:latin typeface="Times New Roman" pitchFamily="18" charset="0"/>
                <a:cs typeface="Times New Roman" pitchFamily="18" charset="0"/>
              </a:rPr>
              <a:t>thế nào?</a:t>
            </a:r>
            <a:endParaRPr lang="en-US" sz="2800" dirty="0">
              <a:latin typeface="Times New Roman" pitchFamily="18" charset="0"/>
              <a:cs typeface="Times New Roman" pitchFamily="18" charset="0"/>
            </a:endParaRPr>
          </a:p>
        </p:txBody>
      </p:sp>
      <p:grpSp>
        <p:nvGrpSpPr>
          <p:cNvPr id="2" name="Group 4"/>
          <p:cNvGrpSpPr>
            <a:grpSpLocks/>
          </p:cNvGrpSpPr>
          <p:nvPr/>
        </p:nvGrpSpPr>
        <p:grpSpPr bwMode="auto">
          <a:xfrm>
            <a:off x="4180206" y="2514600"/>
            <a:ext cx="1423670" cy="1057275"/>
            <a:chOff x="2544" y="1536"/>
            <a:chExt cx="762" cy="666"/>
          </a:xfrm>
        </p:grpSpPr>
        <p:pic>
          <p:nvPicPr>
            <p:cNvPr id="8200" name="Picture 5" descr="tayphai2"/>
            <p:cNvPicPr>
              <a:picLocks noChangeAspect="1" noChangeArrowheads="1"/>
            </p:cNvPicPr>
            <p:nvPr/>
          </p:nvPicPr>
          <p:blipFill>
            <a:blip r:embed="rId3"/>
            <a:srcRect/>
            <a:stretch>
              <a:fillRect/>
            </a:stretch>
          </p:blipFill>
          <p:spPr bwMode="auto">
            <a:xfrm>
              <a:off x="2544" y="1536"/>
              <a:ext cx="330" cy="666"/>
            </a:xfrm>
            <a:prstGeom prst="rect">
              <a:avLst/>
            </a:prstGeom>
            <a:noFill/>
            <a:ln w="9525">
              <a:noFill/>
              <a:miter lim="800000"/>
              <a:headEnd/>
              <a:tailEnd/>
            </a:ln>
          </p:spPr>
        </p:pic>
        <p:pic>
          <p:nvPicPr>
            <p:cNvPr id="8201" name="Picture 6" descr="taytrai2"/>
            <p:cNvPicPr>
              <a:picLocks noChangeAspect="1" noChangeArrowheads="1"/>
            </p:cNvPicPr>
            <p:nvPr/>
          </p:nvPicPr>
          <p:blipFill>
            <a:blip r:embed="rId4"/>
            <a:srcRect/>
            <a:stretch>
              <a:fillRect/>
            </a:stretch>
          </p:blipFill>
          <p:spPr bwMode="auto">
            <a:xfrm>
              <a:off x="2976" y="1536"/>
              <a:ext cx="330" cy="666"/>
            </a:xfrm>
            <a:prstGeom prst="rect">
              <a:avLst/>
            </a:prstGeom>
            <a:noFill/>
            <a:ln w="9525">
              <a:noFill/>
              <a:miter lim="800000"/>
              <a:headEnd/>
              <a:tailEnd/>
            </a:ln>
          </p:spPr>
        </p:pic>
      </p:grpSp>
      <p:sp>
        <p:nvSpPr>
          <p:cNvPr id="90121" name="Text Box 9"/>
          <p:cNvSpPr txBox="1">
            <a:spLocks noChangeArrowheads="1"/>
          </p:cNvSpPr>
          <p:nvPr/>
        </p:nvSpPr>
        <p:spPr bwMode="auto">
          <a:xfrm>
            <a:off x="-370114" y="0"/>
            <a:ext cx="9514114" cy="519113"/>
          </a:xfrm>
          <a:prstGeom prst="rect">
            <a:avLst/>
          </a:prstGeom>
          <a:noFill/>
          <a:ln w="9525">
            <a:noFill/>
            <a:miter lim="800000"/>
            <a:headEnd/>
            <a:tailEnd/>
          </a:ln>
        </p:spPr>
        <p:txBody>
          <a:bodyPr wrap="square">
            <a:spAutoFit/>
          </a:bodyPr>
          <a:lstStyle/>
          <a:p>
            <a:pPr>
              <a:spcBef>
                <a:spcPct val="50000"/>
              </a:spcBef>
            </a:pPr>
            <a:endParaRPr lang="vi-VN" sz="2800" b="1">
              <a:latin typeface="Times New Roman" pitchFamily="18" charset="0"/>
              <a:cs typeface="Times New Roman" pitchFamily="18" charset="0"/>
            </a:endParaRPr>
          </a:p>
        </p:txBody>
      </p:sp>
      <p:sp>
        <p:nvSpPr>
          <p:cNvPr id="90122" name="Text Box 10"/>
          <p:cNvSpPr txBox="1">
            <a:spLocks noChangeArrowheads="1"/>
          </p:cNvSpPr>
          <p:nvPr/>
        </p:nvSpPr>
        <p:spPr bwMode="auto">
          <a:xfrm>
            <a:off x="1066800" y="1676400"/>
            <a:ext cx="4038600" cy="954107"/>
          </a:xfrm>
          <a:prstGeom prst="rect">
            <a:avLst/>
          </a:prstGeom>
          <a:noFill/>
          <a:ln w="9525">
            <a:noFill/>
            <a:miter lim="800000"/>
            <a:headEnd/>
            <a:tailEnd/>
          </a:ln>
        </p:spPr>
        <p:txBody>
          <a:bodyPr wrap="square">
            <a:spAutoFit/>
          </a:bodyPr>
          <a:lstStyle/>
          <a:p>
            <a:pPr>
              <a:spcBef>
                <a:spcPct val="50000"/>
              </a:spcBef>
            </a:pPr>
            <a:r>
              <a:rPr lang="en-US" sz="2800" dirty="0">
                <a:solidFill>
                  <a:srgbClr val="FF0000"/>
                </a:solidFill>
                <a:latin typeface="Times New Roman" pitchFamily="18" charset="0"/>
                <a:cs typeface="Times New Roman" pitchFamily="18" charset="0"/>
              </a:rPr>
              <a:t>Ngón tay ở bình a lại có cảm giác nóng</a:t>
            </a:r>
          </a:p>
        </p:txBody>
      </p:sp>
      <p:sp>
        <p:nvSpPr>
          <p:cNvPr id="90123" name="Text Box 11"/>
          <p:cNvSpPr txBox="1">
            <a:spLocks noChangeArrowheads="1"/>
          </p:cNvSpPr>
          <p:nvPr/>
        </p:nvSpPr>
        <p:spPr bwMode="auto">
          <a:xfrm>
            <a:off x="5029200" y="1676400"/>
            <a:ext cx="4114800" cy="954107"/>
          </a:xfrm>
          <a:prstGeom prst="rect">
            <a:avLst/>
          </a:prstGeom>
          <a:noFill/>
          <a:ln w="9525">
            <a:noFill/>
            <a:miter lim="800000"/>
            <a:headEnd/>
            <a:tailEnd/>
          </a:ln>
        </p:spPr>
        <p:txBody>
          <a:bodyPr wrap="square">
            <a:spAutoFit/>
          </a:bodyPr>
          <a:lstStyle/>
          <a:p>
            <a:pPr>
              <a:spcBef>
                <a:spcPct val="50000"/>
              </a:spcBef>
            </a:pPr>
            <a:r>
              <a:rPr lang="en-US" sz="2800" dirty="0">
                <a:solidFill>
                  <a:srgbClr val="FF0000"/>
                </a:solidFill>
                <a:latin typeface="Times New Roman" pitchFamily="18" charset="0"/>
                <a:cs typeface="Times New Roman" pitchFamily="18" charset="0"/>
              </a:rPr>
              <a:t>Ngón tay ở bình c lại có cảm giác lạnh</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90121"/>
                                        </p:tgtEl>
                                        <p:attrNameLst>
                                          <p:attrName>style.visibility</p:attrName>
                                        </p:attrNameLst>
                                      </p:cBhvr>
                                      <p:to>
                                        <p:strVal val="visible"/>
                                      </p:to>
                                    </p:set>
                                    <p:anim calcmode="lin" valueType="num">
                                      <p:cBhvr>
                                        <p:cTn id="7" dur="1000" fill="hold"/>
                                        <p:tgtEl>
                                          <p:spTgt spid="90121"/>
                                        </p:tgtEl>
                                        <p:attrNameLst>
                                          <p:attrName>ppt_w</p:attrName>
                                        </p:attrNameLst>
                                      </p:cBhvr>
                                      <p:tavLst>
                                        <p:tav tm="0">
                                          <p:val>
                                            <p:strVal val="#ppt_w*0.70"/>
                                          </p:val>
                                        </p:tav>
                                        <p:tav tm="100000">
                                          <p:val>
                                            <p:strVal val="#ppt_w"/>
                                          </p:val>
                                        </p:tav>
                                      </p:tavLst>
                                    </p:anim>
                                    <p:anim calcmode="lin" valueType="num">
                                      <p:cBhvr>
                                        <p:cTn id="8" dur="1000" fill="hold"/>
                                        <p:tgtEl>
                                          <p:spTgt spid="90121"/>
                                        </p:tgtEl>
                                        <p:attrNameLst>
                                          <p:attrName>ppt_h</p:attrName>
                                        </p:attrNameLst>
                                      </p:cBhvr>
                                      <p:tavLst>
                                        <p:tav tm="0">
                                          <p:val>
                                            <p:strVal val="#ppt_h"/>
                                          </p:val>
                                        </p:tav>
                                        <p:tav tm="100000">
                                          <p:val>
                                            <p:strVal val="#ppt_h"/>
                                          </p:val>
                                        </p:tav>
                                      </p:tavLst>
                                    </p:anim>
                                    <p:animEffect transition="in" filter="fade">
                                      <p:cBhvr>
                                        <p:cTn id="9" dur="1000"/>
                                        <p:tgtEl>
                                          <p:spTgt spid="9012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90114"/>
                                        </p:tgtEl>
                                        <p:attrNameLst>
                                          <p:attrName>style.visibility</p:attrName>
                                        </p:attrNameLst>
                                      </p:cBhvr>
                                      <p:to>
                                        <p:strVal val="visible"/>
                                      </p:to>
                                    </p:set>
                                    <p:anim calcmode="lin" valueType="num">
                                      <p:cBhvr additive="base">
                                        <p:cTn id="14" dur="500" fill="hold"/>
                                        <p:tgtEl>
                                          <p:spTgt spid="90114"/>
                                        </p:tgtEl>
                                        <p:attrNameLst>
                                          <p:attrName>ppt_x</p:attrName>
                                        </p:attrNameLst>
                                      </p:cBhvr>
                                      <p:tavLst>
                                        <p:tav tm="0">
                                          <p:val>
                                            <p:strVal val="0-#ppt_w/2"/>
                                          </p:val>
                                        </p:tav>
                                        <p:tav tm="100000">
                                          <p:val>
                                            <p:strVal val="#ppt_x"/>
                                          </p:val>
                                        </p:tav>
                                      </p:tavLst>
                                    </p:anim>
                                    <p:anim calcmode="lin" valueType="num">
                                      <p:cBhvr additive="base">
                                        <p:cTn id="15" dur="500" fill="hold"/>
                                        <p:tgtEl>
                                          <p:spTgt spid="9011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lide(fromTop)">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0115"/>
                                        </p:tgtEl>
                                        <p:attrNameLst>
                                          <p:attrName>style.visibility</p:attrName>
                                        </p:attrNameLst>
                                      </p:cBhvr>
                                      <p:to>
                                        <p:strVal val="visible"/>
                                      </p:to>
                                    </p:set>
                                    <p:animEffect transition="in" filter="blinds(horizontal)">
                                      <p:cBhvr>
                                        <p:cTn id="25" dur="500"/>
                                        <p:tgtEl>
                                          <p:spTgt spid="90115"/>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90122"/>
                                        </p:tgtEl>
                                        <p:attrNameLst>
                                          <p:attrName>style.visibility</p:attrName>
                                        </p:attrNameLst>
                                      </p:cBhvr>
                                      <p:to>
                                        <p:strVal val="visible"/>
                                      </p:to>
                                    </p:set>
                                    <p:anim calcmode="lin" valueType="num">
                                      <p:cBhvr>
                                        <p:cTn id="30" dur="1000" fill="hold"/>
                                        <p:tgtEl>
                                          <p:spTgt spid="90122"/>
                                        </p:tgtEl>
                                        <p:attrNameLst>
                                          <p:attrName>ppt_w</p:attrName>
                                        </p:attrNameLst>
                                      </p:cBhvr>
                                      <p:tavLst>
                                        <p:tav tm="0">
                                          <p:val>
                                            <p:strVal val="#ppt_w*0.70"/>
                                          </p:val>
                                        </p:tav>
                                        <p:tav tm="100000">
                                          <p:val>
                                            <p:strVal val="#ppt_w"/>
                                          </p:val>
                                        </p:tav>
                                      </p:tavLst>
                                    </p:anim>
                                    <p:anim calcmode="lin" valueType="num">
                                      <p:cBhvr>
                                        <p:cTn id="31" dur="1000" fill="hold"/>
                                        <p:tgtEl>
                                          <p:spTgt spid="90122"/>
                                        </p:tgtEl>
                                        <p:attrNameLst>
                                          <p:attrName>ppt_h</p:attrName>
                                        </p:attrNameLst>
                                      </p:cBhvr>
                                      <p:tavLst>
                                        <p:tav tm="0">
                                          <p:val>
                                            <p:strVal val="#ppt_h"/>
                                          </p:val>
                                        </p:tav>
                                        <p:tav tm="100000">
                                          <p:val>
                                            <p:strVal val="#ppt_h"/>
                                          </p:val>
                                        </p:tav>
                                      </p:tavLst>
                                    </p:anim>
                                    <p:animEffect transition="in" filter="fade">
                                      <p:cBhvr>
                                        <p:cTn id="32" dur="1000"/>
                                        <p:tgtEl>
                                          <p:spTgt spid="90122"/>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90123"/>
                                        </p:tgtEl>
                                        <p:attrNameLst>
                                          <p:attrName>style.visibility</p:attrName>
                                        </p:attrNameLst>
                                      </p:cBhvr>
                                      <p:to>
                                        <p:strVal val="visible"/>
                                      </p:to>
                                    </p:set>
                                    <p:anim calcmode="lin" valueType="num">
                                      <p:cBhvr>
                                        <p:cTn id="37" dur="1000" fill="hold"/>
                                        <p:tgtEl>
                                          <p:spTgt spid="90123"/>
                                        </p:tgtEl>
                                        <p:attrNameLst>
                                          <p:attrName>ppt_w</p:attrName>
                                        </p:attrNameLst>
                                      </p:cBhvr>
                                      <p:tavLst>
                                        <p:tav tm="0">
                                          <p:val>
                                            <p:strVal val="#ppt_w*0.70"/>
                                          </p:val>
                                        </p:tav>
                                        <p:tav tm="100000">
                                          <p:val>
                                            <p:strVal val="#ppt_w"/>
                                          </p:val>
                                        </p:tav>
                                      </p:tavLst>
                                    </p:anim>
                                    <p:anim calcmode="lin" valueType="num">
                                      <p:cBhvr>
                                        <p:cTn id="38" dur="1000" fill="hold"/>
                                        <p:tgtEl>
                                          <p:spTgt spid="90123"/>
                                        </p:tgtEl>
                                        <p:attrNameLst>
                                          <p:attrName>ppt_h</p:attrName>
                                        </p:attrNameLst>
                                      </p:cBhvr>
                                      <p:tavLst>
                                        <p:tav tm="0">
                                          <p:val>
                                            <p:strVal val="#ppt_h"/>
                                          </p:val>
                                        </p:tav>
                                        <p:tav tm="100000">
                                          <p:val>
                                            <p:strVal val="#ppt_h"/>
                                          </p:val>
                                        </p:tav>
                                      </p:tavLst>
                                    </p:anim>
                                    <p:animEffect transition="in" filter="fade">
                                      <p:cBhvr>
                                        <p:cTn id="39" dur="1000"/>
                                        <p:tgtEl>
                                          <p:spTgt spid="90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autoUpdateAnimBg="0"/>
      <p:bldP spid="90121" grpId="0"/>
      <p:bldP spid="90122" grpId="0"/>
      <p:bldP spid="901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9" name="Text Box 5"/>
          <p:cNvSpPr txBox="1">
            <a:spLocks noChangeArrowheads="1"/>
          </p:cNvSpPr>
          <p:nvPr/>
        </p:nvSpPr>
        <p:spPr bwMode="auto">
          <a:xfrm>
            <a:off x="304800" y="1066800"/>
            <a:ext cx="9601200" cy="1077218"/>
          </a:xfrm>
          <a:prstGeom prst="rect">
            <a:avLst/>
          </a:prstGeom>
          <a:noFill/>
          <a:ln w="57150" cmpd="thinThick">
            <a:solidFill>
              <a:schemeClr val="tx1"/>
            </a:solidFill>
            <a:miter lim="800000"/>
            <a:headEnd/>
            <a:tailEnd/>
          </a:ln>
        </p:spPr>
        <p:txBody>
          <a:bodyPr>
            <a:spAutoFit/>
          </a:bodyPr>
          <a:lstStyle/>
          <a:p>
            <a:pPr>
              <a:spcBef>
                <a:spcPct val="50000"/>
              </a:spcBef>
            </a:pPr>
            <a:r>
              <a:rPr lang="en-US" sz="3200" b="1" i="1">
                <a:solidFill>
                  <a:srgbClr val="0000FF"/>
                </a:solidFill>
                <a:latin typeface="Times New Roman" pitchFamily="18" charset="0"/>
                <a:cs typeface="Times New Roman" pitchFamily="18" charset="0"/>
                <a:sym typeface="Wingdings" pitchFamily="2" charset="2"/>
              </a:rPr>
              <a:t></a:t>
            </a:r>
            <a:r>
              <a:rPr lang="en-US" sz="3200" i="1">
                <a:latin typeface="Times New Roman" pitchFamily="18" charset="0"/>
                <a:cs typeface="Times New Roman" pitchFamily="18" charset="0"/>
              </a:rPr>
              <a:t> </a:t>
            </a:r>
            <a:r>
              <a:rPr lang="en-US" sz="3200" b="1" i="1">
                <a:solidFill>
                  <a:srgbClr val="003366"/>
                </a:solidFill>
                <a:latin typeface="Times New Roman" pitchFamily="18" charset="0"/>
                <a:cs typeface="Times New Roman" pitchFamily="18" charset="0"/>
              </a:rPr>
              <a:t>Cảm giác của tay </a:t>
            </a:r>
            <a:r>
              <a:rPr lang="en-US" sz="3200" b="1" i="1">
                <a:solidFill>
                  <a:srgbClr val="FF0000"/>
                </a:solidFill>
                <a:latin typeface="Times New Roman" pitchFamily="18" charset="0"/>
                <a:cs typeface="Times New Roman" pitchFamily="18" charset="0"/>
              </a:rPr>
              <a:t>không thể</a:t>
            </a:r>
            <a:r>
              <a:rPr lang="en-US" sz="3200" b="1" i="1">
                <a:solidFill>
                  <a:srgbClr val="003366"/>
                </a:solidFill>
                <a:latin typeface="Times New Roman" pitchFamily="18" charset="0"/>
                <a:cs typeface="Times New Roman" pitchFamily="18" charset="0"/>
              </a:rPr>
              <a:t> xác định chính xác được độ nóng, lạnh.</a:t>
            </a:r>
          </a:p>
        </p:txBody>
      </p:sp>
      <p:sp>
        <p:nvSpPr>
          <p:cNvPr id="3" name="Text Box 4"/>
          <p:cNvSpPr txBox="1">
            <a:spLocks noChangeArrowheads="1"/>
          </p:cNvSpPr>
          <p:nvPr/>
        </p:nvSpPr>
        <p:spPr bwMode="auto">
          <a:xfrm>
            <a:off x="533400" y="2514600"/>
            <a:ext cx="8763000" cy="584775"/>
          </a:xfrm>
          <a:prstGeom prst="rect">
            <a:avLst/>
          </a:prstGeom>
          <a:noFill/>
          <a:ln w="9525">
            <a:noFill/>
            <a:miter lim="800000"/>
            <a:headEnd/>
            <a:tailEnd/>
          </a:ln>
        </p:spPr>
        <p:txBody>
          <a:bodyPr>
            <a:spAutoFit/>
          </a:bodyPr>
          <a:lstStyle/>
          <a:p>
            <a:pPr>
              <a:spcBef>
                <a:spcPct val="50000"/>
              </a:spcBef>
            </a:pPr>
            <a:r>
              <a:rPr lang="en-US" sz="3200" b="1">
                <a:latin typeface="Times New Roman" pitchFamily="18" charset="0"/>
                <a:cs typeface="Times New Roman" pitchFamily="18" charset="0"/>
              </a:rPr>
              <a:t>Vậy để đo chính xác nhiệt độ ta dùng dụng cụ gì? </a:t>
            </a:r>
          </a:p>
        </p:txBody>
      </p:sp>
      <p:sp>
        <p:nvSpPr>
          <p:cNvPr id="4" name="Text Box 5"/>
          <p:cNvSpPr txBox="1">
            <a:spLocks noChangeArrowheads="1"/>
          </p:cNvSpPr>
          <p:nvPr/>
        </p:nvSpPr>
        <p:spPr bwMode="auto">
          <a:xfrm>
            <a:off x="1143000" y="3657600"/>
            <a:ext cx="7848600" cy="584775"/>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Times New Roman" pitchFamily="18" charset="0"/>
                <a:cs typeface="Times New Roman" pitchFamily="18" charset="0"/>
              </a:rPr>
              <a:t>Người ta dùng nhiệt kế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3189"/>
                                        </p:tgtEl>
                                        <p:attrNameLst>
                                          <p:attrName>style.visibility</p:attrName>
                                        </p:attrNameLst>
                                      </p:cBhvr>
                                      <p:to>
                                        <p:strVal val="visible"/>
                                      </p:to>
                                    </p:set>
                                    <p:animEffect transition="in" filter="box(in)">
                                      <p:cBhvr>
                                        <p:cTn id="7" dur="500"/>
                                        <p:tgtEl>
                                          <p:spTgt spid="9318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900" decel="100000" fill="hold"/>
                                        <p:tgtEl>
                                          <p:spTgt spid="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9" grpId="0" animBg="1"/>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56330" name="Text Box 10"/>
          <p:cNvSpPr txBox="1">
            <a:spLocks noChangeArrowheads="1"/>
          </p:cNvSpPr>
          <p:nvPr/>
        </p:nvSpPr>
        <p:spPr bwMode="auto">
          <a:xfrm>
            <a:off x="0" y="762000"/>
            <a:ext cx="5715000" cy="946150"/>
          </a:xfrm>
          <a:prstGeom prst="rect">
            <a:avLst/>
          </a:prstGeom>
          <a:noFill/>
          <a:ln w="9525">
            <a:noFill/>
            <a:miter lim="800000"/>
            <a:headEnd/>
            <a:tailEnd/>
          </a:ln>
        </p:spPr>
        <p:txBody>
          <a:bodyPr>
            <a:spAutoFit/>
          </a:bodyPr>
          <a:lstStyle/>
          <a:p>
            <a:pPr>
              <a:spcBef>
                <a:spcPct val="50000"/>
              </a:spcBef>
            </a:pPr>
            <a:r>
              <a:rPr lang="en-US" sz="2800" dirty="0">
                <a:solidFill>
                  <a:srgbClr val="FF0000"/>
                </a:solidFill>
                <a:latin typeface="Times New Roman" pitchFamily="18" charset="0"/>
                <a:cs typeface="Times New Roman" pitchFamily="18" charset="0"/>
              </a:rPr>
              <a:t>C2. </a:t>
            </a:r>
            <a:r>
              <a:rPr lang="en-US" sz="2800" dirty="0">
                <a:latin typeface="Times New Roman" pitchFamily="18" charset="0"/>
                <a:cs typeface="Times New Roman" pitchFamily="18" charset="0"/>
              </a:rPr>
              <a:t>Cho biết, thí nghiệm vẽ ở hình 22.3 và hình 22.4 dùng để làm gì?</a:t>
            </a:r>
          </a:p>
        </p:txBody>
      </p:sp>
      <p:pic>
        <p:nvPicPr>
          <p:cNvPr id="56331" name="Picture 11"/>
          <p:cNvPicPr>
            <a:picLocks noChangeAspect="1" noChangeArrowheads="1"/>
          </p:cNvPicPr>
          <p:nvPr/>
        </p:nvPicPr>
        <p:blipFill>
          <a:blip r:embed="rId2"/>
          <a:srcRect/>
          <a:stretch>
            <a:fillRect/>
          </a:stretch>
        </p:blipFill>
        <p:spPr bwMode="auto">
          <a:xfrm>
            <a:off x="5930900" y="660400"/>
            <a:ext cx="3886200" cy="5486400"/>
          </a:xfrm>
          <a:prstGeom prst="rect">
            <a:avLst/>
          </a:prstGeom>
          <a:noFill/>
          <a:ln w="9525">
            <a:noFill/>
            <a:miter lim="800000"/>
            <a:headEnd/>
            <a:tailEnd/>
          </a:ln>
        </p:spPr>
      </p:pic>
      <p:sp>
        <p:nvSpPr>
          <p:cNvPr id="56333" name="Rectangle 13"/>
          <p:cNvSpPr>
            <a:spLocks noChangeArrowheads="1"/>
          </p:cNvSpPr>
          <p:nvPr/>
        </p:nvSpPr>
        <p:spPr bwMode="auto">
          <a:xfrm>
            <a:off x="5943600" y="6096000"/>
            <a:ext cx="3962400" cy="381000"/>
          </a:xfrm>
          <a:prstGeom prst="rect">
            <a:avLst/>
          </a:prstGeom>
          <a:solidFill>
            <a:schemeClr val="bg1"/>
          </a:solidFill>
          <a:ln w="9525">
            <a:noFill/>
            <a:miter lim="800000"/>
            <a:headEnd/>
            <a:tailEnd/>
          </a:ln>
        </p:spPr>
        <p:txBody>
          <a:bodyPr wrap="none" anchor="ctr"/>
          <a:lstStyle/>
          <a:p>
            <a:r>
              <a:rPr lang="en-US" b="1" i="1">
                <a:latin typeface="Times New Roman" pitchFamily="18" charset="0"/>
                <a:cs typeface="Times New Roman" pitchFamily="18" charset="0"/>
              </a:rPr>
              <a:t>Hình 22.3                      Hình 22.4</a:t>
            </a:r>
          </a:p>
        </p:txBody>
      </p:sp>
      <p:sp>
        <p:nvSpPr>
          <p:cNvPr id="56335" name="Text Box 15"/>
          <p:cNvSpPr txBox="1">
            <a:spLocks noChangeArrowheads="1"/>
          </p:cNvSpPr>
          <p:nvPr/>
        </p:nvSpPr>
        <p:spPr bwMode="auto">
          <a:xfrm>
            <a:off x="0" y="1828800"/>
            <a:ext cx="5715000" cy="830997"/>
          </a:xfrm>
          <a:prstGeom prst="rect">
            <a:avLst/>
          </a:prstGeom>
          <a:noFill/>
          <a:ln w="9525">
            <a:noFill/>
            <a:miter lim="800000"/>
            <a:headEnd/>
            <a:tailEnd/>
          </a:ln>
        </p:spPr>
        <p:txBody>
          <a:bodyPr>
            <a:spAutoFit/>
          </a:bodyPr>
          <a:lstStyle/>
          <a:p>
            <a:pPr algn="just"/>
            <a:r>
              <a:rPr lang="en-US" sz="2400" i="1">
                <a:solidFill>
                  <a:srgbClr val="FF0000"/>
                </a:solidFill>
                <a:latin typeface="Times New Roman" pitchFamily="18" charset="0"/>
                <a:cs typeface="Times New Roman" pitchFamily="18" charset="0"/>
              </a:rPr>
              <a:t>Hình 22.3 a đo nhiệt độ hơi nước đang sôi. Trên cơ sở đó vẽ vạch  100 </a:t>
            </a:r>
            <a:r>
              <a:rPr lang="en-US" sz="2400" i="1" baseline="30000">
                <a:solidFill>
                  <a:srgbClr val="FF0000"/>
                </a:solidFill>
                <a:latin typeface="Times New Roman" pitchFamily="18" charset="0"/>
                <a:cs typeface="Times New Roman" pitchFamily="18" charset="0"/>
              </a:rPr>
              <a:t>0 </a:t>
            </a:r>
            <a:r>
              <a:rPr lang="en-US" sz="2400" i="1">
                <a:solidFill>
                  <a:srgbClr val="FF0000"/>
                </a:solidFill>
                <a:latin typeface="Times New Roman" pitchFamily="18" charset="0"/>
                <a:cs typeface="Times New Roman" pitchFamily="18" charset="0"/>
              </a:rPr>
              <a:t>C của nhiệt kế.</a:t>
            </a:r>
          </a:p>
        </p:txBody>
      </p:sp>
      <p:sp>
        <p:nvSpPr>
          <p:cNvPr id="56336" name="Text Box 16"/>
          <p:cNvSpPr txBox="1">
            <a:spLocks noChangeArrowheads="1"/>
          </p:cNvSpPr>
          <p:nvPr/>
        </p:nvSpPr>
        <p:spPr bwMode="auto">
          <a:xfrm>
            <a:off x="0" y="3124200"/>
            <a:ext cx="5715000" cy="1200329"/>
          </a:xfrm>
          <a:prstGeom prst="rect">
            <a:avLst/>
          </a:prstGeom>
          <a:noFill/>
          <a:ln w="9525">
            <a:noFill/>
            <a:miter lim="800000"/>
            <a:headEnd/>
            <a:tailEnd/>
          </a:ln>
        </p:spPr>
        <p:txBody>
          <a:bodyPr>
            <a:spAutoFit/>
          </a:bodyPr>
          <a:lstStyle/>
          <a:p>
            <a:pPr algn="just">
              <a:buFont typeface="Wingdings" pitchFamily="2" charset="2"/>
              <a:buNone/>
            </a:pPr>
            <a:r>
              <a:rPr lang="en-US" sz="2400" i="1" dirty="0">
                <a:solidFill>
                  <a:srgbClr val="FF0000"/>
                </a:solidFill>
                <a:latin typeface="Times New Roman" pitchFamily="18" charset="0"/>
                <a:cs typeface="Times New Roman" pitchFamily="18" charset="0"/>
              </a:rPr>
              <a:t>Hình 22.4 b đo nhiệt độ của nước đá. Trên cơ sở đó vẽ vạch  </a:t>
            </a:r>
          </a:p>
          <a:p>
            <a:pPr algn="just">
              <a:buFont typeface="Wingdings" pitchFamily="2" charset="2"/>
              <a:buNone/>
            </a:pPr>
            <a:r>
              <a:rPr lang="en-US" sz="2400" i="1" dirty="0">
                <a:solidFill>
                  <a:srgbClr val="FF0000"/>
                </a:solidFill>
                <a:latin typeface="Times New Roman" pitchFamily="18" charset="0"/>
                <a:cs typeface="Times New Roman" pitchFamily="18" charset="0"/>
              </a:rPr>
              <a:t>0 </a:t>
            </a:r>
            <a:r>
              <a:rPr lang="en-US" sz="2400" i="1" baseline="30000" dirty="0">
                <a:solidFill>
                  <a:srgbClr val="FF0000"/>
                </a:solidFill>
                <a:latin typeface="Times New Roman" pitchFamily="18" charset="0"/>
                <a:cs typeface="Times New Roman" pitchFamily="18" charset="0"/>
              </a:rPr>
              <a:t>0 </a:t>
            </a:r>
            <a:r>
              <a:rPr lang="en-US" sz="2400" i="1" dirty="0">
                <a:solidFill>
                  <a:srgbClr val="FF0000"/>
                </a:solidFill>
                <a:latin typeface="Times New Roman" pitchFamily="18" charset="0"/>
                <a:cs typeface="Times New Roman" pitchFamily="18" charset="0"/>
              </a:rPr>
              <a:t>C của nhiệt kế.</a:t>
            </a:r>
          </a:p>
        </p:txBody>
      </p:sp>
      <p:sp>
        <p:nvSpPr>
          <p:cNvPr id="56337" name="Text Box 17"/>
          <p:cNvSpPr txBox="1">
            <a:spLocks noChangeArrowheads="1"/>
          </p:cNvSpPr>
          <p:nvPr/>
        </p:nvSpPr>
        <p:spPr bwMode="auto">
          <a:xfrm>
            <a:off x="0" y="4495800"/>
            <a:ext cx="5867400" cy="830263"/>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cs typeface="Times New Roman" pitchFamily="18" charset="0"/>
              </a:rPr>
              <a:t>=&gt; Nhiệt kế thường dùng hoạt động dựa trên hiện tượng nào?</a:t>
            </a:r>
          </a:p>
        </p:txBody>
      </p:sp>
      <p:sp>
        <p:nvSpPr>
          <p:cNvPr id="56338" name="Text Box 18"/>
          <p:cNvSpPr txBox="1">
            <a:spLocks noChangeArrowheads="1"/>
          </p:cNvSpPr>
          <p:nvPr/>
        </p:nvSpPr>
        <p:spPr bwMode="auto">
          <a:xfrm>
            <a:off x="0" y="5715000"/>
            <a:ext cx="5562600" cy="830997"/>
          </a:xfrm>
          <a:prstGeom prst="rect">
            <a:avLst/>
          </a:prstGeom>
          <a:noFill/>
          <a:ln w="9525">
            <a:noFill/>
            <a:miter lim="800000"/>
            <a:headEnd/>
            <a:tailEnd/>
          </a:ln>
        </p:spPr>
        <p:txBody>
          <a:bodyPr>
            <a:spAutoFit/>
          </a:bodyPr>
          <a:lstStyle/>
          <a:p>
            <a:pPr>
              <a:spcBef>
                <a:spcPct val="50000"/>
              </a:spcBef>
            </a:pPr>
            <a:r>
              <a:rPr lang="en-US" sz="2400" b="1">
                <a:solidFill>
                  <a:srgbClr val="FF0000"/>
                </a:solidFill>
                <a:latin typeface="Times New Roman" pitchFamily="18" charset="0"/>
                <a:cs typeface="Times New Roman" pitchFamily="18" charset="0"/>
              </a:rPr>
              <a:t>Nhiệt kế thường dùng hoạt động dựa trên sự dãn nở vì nhiệt của các chất.</a:t>
            </a:r>
          </a:p>
        </p:txBody>
      </p:sp>
      <p:sp>
        <p:nvSpPr>
          <p:cNvPr id="10249" name="Text Box 19"/>
          <p:cNvSpPr txBox="1">
            <a:spLocks noChangeArrowheads="1"/>
          </p:cNvSpPr>
          <p:nvPr/>
        </p:nvSpPr>
        <p:spPr bwMode="auto">
          <a:xfrm>
            <a:off x="381000" y="228600"/>
            <a:ext cx="4495800" cy="519113"/>
          </a:xfrm>
          <a:prstGeom prst="rect">
            <a:avLst/>
          </a:prstGeom>
          <a:noFill/>
          <a:ln w="9525">
            <a:noFill/>
            <a:miter lim="800000"/>
            <a:headEnd/>
            <a:tailEnd/>
          </a:ln>
        </p:spPr>
        <p:txBody>
          <a:bodyPr>
            <a:spAutoFit/>
          </a:bodyPr>
          <a:lstStyle/>
          <a:p>
            <a:pPr>
              <a:spcBef>
                <a:spcPct val="50000"/>
              </a:spcBef>
            </a:pPr>
            <a:r>
              <a:rPr lang="en-US" sz="2800" b="1" dirty="0">
                <a:solidFill>
                  <a:srgbClr val="000099"/>
                </a:solidFill>
                <a:latin typeface="Times New Roman" pitchFamily="18" charset="0"/>
                <a:cs typeface="Times New Roman" pitchFamily="18" charset="0"/>
              </a:rPr>
              <a:t>2, Nhiệt kế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6330"/>
                                        </p:tgtEl>
                                        <p:attrNameLst>
                                          <p:attrName>style.visibility</p:attrName>
                                        </p:attrNameLst>
                                      </p:cBhvr>
                                      <p:to>
                                        <p:strVal val="visible"/>
                                      </p:to>
                                    </p:set>
                                    <p:animEffect transition="in" filter="barn(inHorizontal)">
                                      <p:cBhvr>
                                        <p:cTn id="7" dur="500"/>
                                        <p:tgtEl>
                                          <p:spTgt spid="56330"/>
                                        </p:tgtEl>
                                      </p:cBhvr>
                                    </p:animEffect>
                                  </p:childTnLst>
                                </p:cTn>
                              </p:par>
                              <p:par>
                                <p:cTn id="8" presetID="20" presetClass="entr" presetSubtype="0" fill="hold" nodeType="withEffect">
                                  <p:stCondLst>
                                    <p:cond delay="0"/>
                                  </p:stCondLst>
                                  <p:childTnLst>
                                    <p:set>
                                      <p:cBhvr>
                                        <p:cTn id="9" dur="1" fill="hold">
                                          <p:stCondLst>
                                            <p:cond delay="0"/>
                                          </p:stCondLst>
                                        </p:cTn>
                                        <p:tgtEl>
                                          <p:spTgt spid="56331"/>
                                        </p:tgtEl>
                                        <p:attrNameLst>
                                          <p:attrName>style.visibility</p:attrName>
                                        </p:attrNameLst>
                                      </p:cBhvr>
                                      <p:to>
                                        <p:strVal val="visible"/>
                                      </p:to>
                                    </p:set>
                                    <p:animEffect transition="in" filter="wedge">
                                      <p:cBhvr>
                                        <p:cTn id="10" dur="2000"/>
                                        <p:tgtEl>
                                          <p:spTgt spid="5633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6333"/>
                                        </p:tgtEl>
                                        <p:attrNameLst>
                                          <p:attrName>style.visibility</p:attrName>
                                        </p:attrNameLst>
                                      </p:cBhvr>
                                      <p:to>
                                        <p:strVal val="visible"/>
                                      </p:to>
                                    </p:set>
                                    <p:animEffect transition="in" filter="box(in)">
                                      <p:cBhvr>
                                        <p:cTn id="13" dur="500"/>
                                        <p:tgtEl>
                                          <p:spTgt spid="56333"/>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56335"/>
                                        </p:tgtEl>
                                        <p:attrNameLst>
                                          <p:attrName>style.visibility</p:attrName>
                                        </p:attrNameLst>
                                      </p:cBhvr>
                                      <p:to>
                                        <p:strVal val="visible"/>
                                      </p:to>
                                    </p:set>
                                    <p:anim calcmode="lin" valueType="num">
                                      <p:cBhvr>
                                        <p:cTn id="18" dur="1000" fill="hold"/>
                                        <p:tgtEl>
                                          <p:spTgt spid="56335"/>
                                        </p:tgtEl>
                                        <p:attrNameLst>
                                          <p:attrName>ppt_w</p:attrName>
                                        </p:attrNameLst>
                                      </p:cBhvr>
                                      <p:tavLst>
                                        <p:tav tm="0">
                                          <p:val>
                                            <p:strVal val="#ppt_w*0.70"/>
                                          </p:val>
                                        </p:tav>
                                        <p:tav tm="100000">
                                          <p:val>
                                            <p:strVal val="#ppt_w"/>
                                          </p:val>
                                        </p:tav>
                                      </p:tavLst>
                                    </p:anim>
                                    <p:anim calcmode="lin" valueType="num">
                                      <p:cBhvr>
                                        <p:cTn id="19" dur="1000" fill="hold"/>
                                        <p:tgtEl>
                                          <p:spTgt spid="56335"/>
                                        </p:tgtEl>
                                        <p:attrNameLst>
                                          <p:attrName>ppt_h</p:attrName>
                                        </p:attrNameLst>
                                      </p:cBhvr>
                                      <p:tavLst>
                                        <p:tav tm="0">
                                          <p:val>
                                            <p:strVal val="#ppt_h"/>
                                          </p:val>
                                        </p:tav>
                                        <p:tav tm="100000">
                                          <p:val>
                                            <p:strVal val="#ppt_h"/>
                                          </p:val>
                                        </p:tav>
                                      </p:tavLst>
                                    </p:anim>
                                    <p:animEffect transition="in" filter="fade">
                                      <p:cBhvr>
                                        <p:cTn id="20" dur="1000"/>
                                        <p:tgtEl>
                                          <p:spTgt spid="56335"/>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6336"/>
                                        </p:tgtEl>
                                        <p:attrNameLst>
                                          <p:attrName>style.visibility</p:attrName>
                                        </p:attrNameLst>
                                      </p:cBhvr>
                                      <p:to>
                                        <p:strVal val="visible"/>
                                      </p:to>
                                    </p:set>
                                    <p:anim calcmode="lin" valueType="num">
                                      <p:cBhvr>
                                        <p:cTn id="25" dur="1000" fill="hold"/>
                                        <p:tgtEl>
                                          <p:spTgt spid="56336"/>
                                        </p:tgtEl>
                                        <p:attrNameLst>
                                          <p:attrName>ppt_w</p:attrName>
                                        </p:attrNameLst>
                                      </p:cBhvr>
                                      <p:tavLst>
                                        <p:tav tm="0">
                                          <p:val>
                                            <p:strVal val="#ppt_w*0.70"/>
                                          </p:val>
                                        </p:tav>
                                        <p:tav tm="100000">
                                          <p:val>
                                            <p:strVal val="#ppt_w"/>
                                          </p:val>
                                        </p:tav>
                                      </p:tavLst>
                                    </p:anim>
                                    <p:anim calcmode="lin" valueType="num">
                                      <p:cBhvr>
                                        <p:cTn id="26" dur="1000" fill="hold"/>
                                        <p:tgtEl>
                                          <p:spTgt spid="56336"/>
                                        </p:tgtEl>
                                        <p:attrNameLst>
                                          <p:attrName>ppt_h</p:attrName>
                                        </p:attrNameLst>
                                      </p:cBhvr>
                                      <p:tavLst>
                                        <p:tav tm="0">
                                          <p:val>
                                            <p:strVal val="#ppt_h"/>
                                          </p:val>
                                        </p:tav>
                                        <p:tav tm="100000">
                                          <p:val>
                                            <p:strVal val="#ppt_h"/>
                                          </p:val>
                                        </p:tav>
                                      </p:tavLst>
                                    </p:anim>
                                    <p:animEffect transition="in" filter="fade">
                                      <p:cBhvr>
                                        <p:cTn id="27" dur="1000"/>
                                        <p:tgtEl>
                                          <p:spTgt spid="56336"/>
                                        </p:tgtEl>
                                      </p:cBhvr>
                                    </p:animEffect>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56337"/>
                                        </p:tgtEl>
                                        <p:attrNameLst>
                                          <p:attrName>style.visibility</p:attrName>
                                        </p:attrNameLst>
                                      </p:cBhvr>
                                      <p:to>
                                        <p:strVal val="visible"/>
                                      </p:to>
                                    </p:set>
                                    <p:animEffect transition="in" filter="fade">
                                      <p:cBhvr>
                                        <p:cTn id="32" dur="1000"/>
                                        <p:tgtEl>
                                          <p:spTgt spid="56337"/>
                                        </p:tgtEl>
                                      </p:cBhvr>
                                    </p:animEffect>
                                    <p:anim calcmode="lin" valueType="num">
                                      <p:cBhvr>
                                        <p:cTn id="33" dur="1000" fill="hold"/>
                                        <p:tgtEl>
                                          <p:spTgt spid="56337"/>
                                        </p:tgtEl>
                                        <p:attrNameLst>
                                          <p:attrName>ppt_x</p:attrName>
                                        </p:attrNameLst>
                                      </p:cBhvr>
                                      <p:tavLst>
                                        <p:tav tm="0">
                                          <p:val>
                                            <p:strVal val="#ppt_x"/>
                                          </p:val>
                                        </p:tav>
                                        <p:tav tm="100000">
                                          <p:val>
                                            <p:strVal val="#ppt_x"/>
                                          </p:val>
                                        </p:tav>
                                      </p:tavLst>
                                    </p:anim>
                                    <p:anim calcmode="lin" valueType="num">
                                      <p:cBhvr>
                                        <p:cTn id="34" dur="900" decel="100000" fill="hold"/>
                                        <p:tgtEl>
                                          <p:spTgt spid="5633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6337"/>
                                        </p:tgtEl>
                                        <p:attrNameLst>
                                          <p:attrName>ppt_y</p:attrName>
                                        </p:attrNameLst>
                                      </p:cBhvr>
                                      <p:tavLst>
                                        <p:tav tm="0">
                                          <p:val>
                                            <p:strVal val="#ppt_y-.03"/>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56338"/>
                                        </p:tgtEl>
                                        <p:attrNameLst>
                                          <p:attrName>style.visibility</p:attrName>
                                        </p:attrNameLst>
                                      </p:cBhvr>
                                      <p:to>
                                        <p:strVal val="visible"/>
                                      </p:to>
                                    </p:set>
                                    <p:anim calcmode="lin" valueType="num">
                                      <p:cBhvr>
                                        <p:cTn id="40" dur="1000" fill="hold"/>
                                        <p:tgtEl>
                                          <p:spTgt spid="56338"/>
                                        </p:tgtEl>
                                        <p:attrNameLst>
                                          <p:attrName>ppt_w</p:attrName>
                                        </p:attrNameLst>
                                      </p:cBhvr>
                                      <p:tavLst>
                                        <p:tav tm="0">
                                          <p:val>
                                            <p:strVal val="#ppt_w*0.70"/>
                                          </p:val>
                                        </p:tav>
                                        <p:tav tm="100000">
                                          <p:val>
                                            <p:strVal val="#ppt_w"/>
                                          </p:val>
                                        </p:tav>
                                      </p:tavLst>
                                    </p:anim>
                                    <p:anim calcmode="lin" valueType="num">
                                      <p:cBhvr>
                                        <p:cTn id="41" dur="1000" fill="hold"/>
                                        <p:tgtEl>
                                          <p:spTgt spid="56338"/>
                                        </p:tgtEl>
                                        <p:attrNameLst>
                                          <p:attrName>ppt_h</p:attrName>
                                        </p:attrNameLst>
                                      </p:cBhvr>
                                      <p:tavLst>
                                        <p:tav tm="0">
                                          <p:val>
                                            <p:strVal val="#ppt_h"/>
                                          </p:val>
                                        </p:tav>
                                        <p:tav tm="100000">
                                          <p:val>
                                            <p:strVal val="#ppt_h"/>
                                          </p:val>
                                        </p:tav>
                                      </p:tavLst>
                                    </p:anim>
                                    <p:animEffect transition="in" filter="fade">
                                      <p:cBhvr>
                                        <p:cTn id="42" dur="1000"/>
                                        <p:tgtEl>
                                          <p:spTgt spid="56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0" grpId="0"/>
      <p:bldP spid="56333" grpId="0" animBg="1"/>
      <p:bldP spid="56335" grpId="0"/>
      <p:bldP spid="56336" grpId="0"/>
      <p:bldP spid="56337" grpId="0"/>
      <p:bldP spid="5633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rgbClr val="FFCC99"/>
        </a:solidFill>
        <a:effectLst/>
      </p:bgPr>
    </p:bg>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304800" y="1600200"/>
            <a:ext cx="9067800" cy="1463675"/>
          </a:xfrm>
          <a:prstGeom prst="rect">
            <a:avLst/>
          </a:prstGeom>
          <a:noFill/>
          <a:ln w="9525">
            <a:noFill/>
            <a:miter lim="800000"/>
            <a:headEnd/>
            <a:tailEnd/>
          </a:ln>
        </p:spPr>
        <p:txBody>
          <a:bodyPr>
            <a:spAutoFit/>
          </a:bodyPr>
          <a:lstStyle/>
          <a:p>
            <a:pPr marL="342900" indent="-342900">
              <a:spcBef>
                <a:spcPct val="50000"/>
              </a:spcBef>
            </a:pPr>
            <a:r>
              <a:rPr lang="en-US" sz="3000" b="1" dirty="0">
                <a:solidFill>
                  <a:srgbClr val="FF0000"/>
                </a:solidFill>
                <a:latin typeface="Times New Roman" pitchFamily="18" charset="0"/>
                <a:cs typeface="Times New Roman" pitchFamily="18" charset="0"/>
                <a:sym typeface="Webdings" pitchFamily="18" charset="2"/>
              </a:rPr>
              <a:t>C3.</a:t>
            </a:r>
            <a:r>
              <a:rPr lang="en-US" sz="3000" b="1" dirty="0">
                <a:latin typeface="Times New Roman" pitchFamily="18" charset="0"/>
                <a:cs typeface="Times New Roman" pitchFamily="18" charset="0"/>
                <a:sym typeface="Webdings" pitchFamily="18" charset="2"/>
              </a:rPr>
              <a:t> Hãy quan sát rồi so sánh các nhiệt kế vẽ ở hình 22.5 về GHĐ, ĐCNN, công dụng và điền vào bảng 22.1.</a:t>
            </a:r>
            <a:endParaRPr lang="en-US" sz="3000" b="1" dirty="0">
              <a:latin typeface="Times New Roman" pitchFamily="18" charset="0"/>
              <a:cs typeface="Times New Roman" pitchFamily="18" charset="0"/>
            </a:endParaRPr>
          </a:p>
        </p:txBody>
      </p:sp>
      <p:sp>
        <p:nvSpPr>
          <p:cNvPr id="46088" name="Text Box 8"/>
          <p:cNvSpPr txBox="1">
            <a:spLocks noChangeArrowheads="1"/>
          </p:cNvSpPr>
          <p:nvPr/>
        </p:nvSpPr>
        <p:spPr bwMode="auto">
          <a:xfrm>
            <a:off x="-609600" y="1143000"/>
            <a:ext cx="10287000" cy="533400"/>
          </a:xfrm>
          <a:prstGeom prst="rect">
            <a:avLst/>
          </a:prstGeom>
          <a:noFill/>
          <a:ln w="9525">
            <a:noFill/>
            <a:miter lim="800000"/>
            <a:headEnd/>
            <a:tailEnd/>
          </a:ln>
        </p:spPr>
        <p:txBody>
          <a:bodyPr>
            <a:spAutoFit/>
          </a:bodyPr>
          <a:lstStyle/>
          <a:p>
            <a:pPr lvl="2">
              <a:spcBef>
                <a:spcPct val="50000"/>
              </a:spcBef>
            </a:pPr>
            <a:r>
              <a:rPr lang="en-US" sz="2900" b="1" i="1">
                <a:solidFill>
                  <a:srgbClr val="0000FF"/>
                </a:solidFill>
                <a:latin typeface="Times New Roman" pitchFamily="18" charset="0"/>
                <a:cs typeface="Times New Roman" pitchFamily="18" charset="0"/>
              </a:rPr>
              <a:t>* Trả lời câu hỏi</a:t>
            </a:r>
          </a:p>
        </p:txBody>
      </p:sp>
      <p:graphicFrame>
        <p:nvGraphicFramePr>
          <p:cNvPr id="46162" name="Group 82"/>
          <p:cNvGraphicFramePr>
            <a:graphicFrameLocks noGrp="1"/>
          </p:cNvGraphicFramePr>
          <p:nvPr>
            <p:ph/>
          </p:nvPr>
        </p:nvGraphicFramePr>
        <p:xfrm>
          <a:off x="152400" y="3276600"/>
          <a:ext cx="9525000" cy="2938781"/>
        </p:xfrm>
        <a:graphic>
          <a:graphicData uri="http://schemas.openxmlformats.org/drawingml/2006/table">
            <a:tbl>
              <a:tblPr/>
              <a:tblGrid>
                <a:gridCol w="3063875"/>
                <a:gridCol w="2319338"/>
                <a:gridCol w="1884362"/>
                <a:gridCol w="2257425"/>
              </a:tblGrid>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cs typeface="Times New Roman" pitchFamily="18" charset="0"/>
                        </a:rPr>
                        <a:t>Loại nhiệt kế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GHĐ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ĐCNN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Công dụng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cs typeface="Times New Roman" pitchFamily="18" charset="0"/>
                        </a:rPr>
                        <a:t>Nhiệt kế rượu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cs typeface="Times New Roman" pitchFamily="18" charset="0"/>
                        </a:rPr>
                        <a:t>Từ  … đến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3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3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Nhiệt kế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thủy ngân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Từ  … đến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3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3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Nhiệt kế y tế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smtClean="0">
                          <a:ln>
                            <a:noFill/>
                          </a:ln>
                          <a:solidFill>
                            <a:schemeClr val="tx1"/>
                          </a:solidFill>
                          <a:effectLst/>
                          <a:latin typeface="Times New Roman" pitchFamily="18" charset="0"/>
                          <a:cs typeface="Times New Roman" pitchFamily="18" charset="0"/>
                        </a:rPr>
                        <a:t>Từ … đến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3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3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460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0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6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8"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1867</TotalTime>
  <Words>1141</Words>
  <Application>Microsoft Office PowerPoint</Application>
  <PresentationFormat>A4 Paper (210x297 mm)</PresentationFormat>
  <Paragraphs>136</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Times New Roman</vt:lpstr>
      <vt:lpstr>VNI-Times</vt:lpstr>
      <vt:lpstr>Webdings</vt:lpstr>
      <vt:lpstr>Wingdings</vt:lpstr>
      <vt:lpstr>Default Design</vt:lpstr>
      <vt:lpstr>PowerPoint Presentation</vt:lpstr>
      <vt:lpstr>PowerPoint Presentation</vt:lpstr>
      <vt:lpstr>PowerPoint Presentation</vt:lpstr>
      <vt:lpstr>1. Thí nghiệm về cảm giác nóng lạnh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VỀ NHÀ:</vt:lpstr>
    </vt:vector>
  </TitlesOfParts>
  <Company>0913711945</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VinaPhong</dc:creator>
  <cp:lastModifiedBy>User</cp:lastModifiedBy>
  <cp:revision>135</cp:revision>
  <dcterms:created xsi:type="dcterms:W3CDTF">2003-07-12T08:11:22Z</dcterms:created>
  <dcterms:modified xsi:type="dcterms:W3CDTF">2021-07-17T02:47:29Z</dcterms:modified>
</cp:coreProperties>
</file>