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56" r:id="rId3"/>
    <p:sldId id="258" r:id="rId4"/>
    <p:sldId id="259" r:id="rId5"/>
    <p:sldId id="291" r:id="rId6"/>
    <p:sldId id="290" r:id="rId7"/>
    <p:sldId id="280" r:id="rId8"/>
    <p:sldId id="262" r:id="rId9"/>
    <p:sldId id="263" r:id="rId10"/>
    <p:sldId id="264" r:id="rId11"/>
    <p:sldId id="265" r:id="rId12"/>
    <p:sldId id="289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7" r:id="rId22"/>
    <p:sldId id="274" r:id="rId23"/>
    <p:sldId id="275" r:id="rId24"/>
    <p:sldId id="282" r:id="rId25"/>
    <p:sldId id="284" r:id="rId26"/>
    <p:sldId id="285" r:id="rId27"/>
    <p:sldId id="288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0000"/>
    <a:srgbClr val="00FF00"/>
    <a:srgbClr val="000066"/>
    <a:srgbClr val="0000CC"/>
    <a:srgbClr val="FFFF00"/>
    <a:srgbClr val="FF00FF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94" autoAdjust="0"/>
    <p:restoredTop sz="95035" autoAdjust="0"/>
  </p:normalViewPr>
  <p:slideViewPr>
    <p:cSldViewPr>
      <p:cViewPr varScale="1">
        <p:scale>
          <a:sx n="111" d="100"/>
          <a:sy n="111" d="100"/>
        </p:scale>
        <p:origin x="162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D7574A-2917-41D0-8462-1F73B36B40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6422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72899F-0414-483A-A958-9A11796AD3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3293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B6A5E3-DD2A-401D-8333-A6C39A8847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4733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0AC0EC-8E00-407C-AF8B-8FD75F8691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1413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70AE6A-FDC6-4650-80D2-BC211DF00F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3398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E1E65A-3EFC-4273-B4B4-F33C161946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1285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B953D-96C4-4FBA-8DC0-7C026D433C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5682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B9611E-139D-4E92-9949-14E467F57B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1077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72267F-DE89-411D-BE43-BDA69E1400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6772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88AF3F-3418-4916-A156-486E8C128C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540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C05E8A-2EEA-4E99-9A34-6452894D5B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5829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C857077-5B67-45E0-9D83-FEF011F9417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13" Type="http://schemas.openxmlformats.org/officeDocument/2006/relationships/image" Target="../media/image12.gif"/><Relationship Id="rId3" Type="http://schemas.openxmlformats.org/officeDocument/2006/relationships/audio" Target="../media/audio2.wav"/><Relationship Id="rId7" Type="http://schemas.openxmlformats.org/officeDocument/2006/relationships/image" Target="../media/image6.gif"/><Relationship Id="rId12" Type="http://schemas.openxmlformats.org/officeDocument/2006/relationships/image" Target="../media/image1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5.wav"/><Relationship Id="rId11" Type="http://schemas.openxmlformats.org/officeDocument/2006/relationships/image" Target="../media/image10.png"/><Relationship Id="rId5" Type="http://schemas.openxmlformats.org/officeDocument/2006/relationships/audio" Target="../media/audio4.wav"/><Relationship Id="rId10" Type="http://schemas.openxmlformats.org/officeDocument/2006/relationships/image" Target="../media/image9.gif"/><Relationship Id="rId4" Type="http://schemas.openxmlformats.org/officeDocument/2006/relationships/audio" Target="../media/audio3.wav"/><Relationship Id="rId9" Type="http://schemas.openxmlformats.org/officeDocument/2006/relationships/image" Target="../media/image8.gif"/><Relationship Id="rId14" Type="http://schemas.openxmlformats.org/officeDocument/2006/relationships/image" Target="../media/image1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685800" y="3276600"/>
            <a:ext cx="7696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FFFF00"/>
                </a:solidFill>
              </a:rPr>
              <a:t> </a:t>
            </a:r>
            <a:r>
              <a:rPr lang="en-US" altLang="en-US" sz="3600" dirty="0" smtClean="0">
                <a:solidFill>
                  <a:srgbClr val="FFFF00"/>
                </a:solidFill>
              </a:rPr>
              <a:t>TRUNG ĐIỂM CỦA ĐOẠN THẲNG</a:t>
            </a:r>
            <a:endParaRPr lang="en-US" altLang="en-US" sz="36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692696"/>
            <a:ext cx="41848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FF00"/>
                </a:solidFill>
              </a:rPr>
              <a:t>Trường</a:t>
            </a:r>
            <a:r>
              <a:rPr lang="en-US" sz="2400" dirty="0" smtClean="0">
                <a:solidFill>
                  <a:srgbClr val="00FF00"/>
                </a:solidFill>
              </a:rPr>
              <a:t> THCS Long </a:t>
            </a:r>
            <a:r>
              <a:rPr lang="en-US" sz="2400" dirty="0" err="1" smtClean="0">
                <a:solidFill>
                  <a:srgbClr val="00FF00"/>
                </a:solidFill>
              </a:rPr>
              <a:t>Biên</a:t>
            </a:r>
            <a:endParaRPr lang="en-US" sz="2400" dirty="0" smtClean="0">
              <a:solidFill>
                <a:srgbClr val="00FF00"/>
              </a:solidFill>
            </a:endParaRPr>
          </a:p>
          <a:p>
            <a:r>
              <a:rPr lang="en-US" sz="2400" dirty="0" smtClean="0">
                <a:solidFill>
                  <a:srgbClr val="00FF00"/>
                </a:solidFill>
              </a:rPr>
              <a:t>     </a:t>
            </a:r>
            <a:r>
              <a:rPr lang="en-US" sz="2400" dirty="0" err="1" smtClean="0">
                <a:solidFill>
                  <a:srgbClr val="00FF00"/>
                </a:solidFill>
              </a:rPr>
              <a:t>Năm</a:t>
            </a:r>
            <a:r>
              <a:rPr lang="en-US" sz="2400" dirty="0" smtClean="0">
                <a:solidFill>
                  <a:srgbClr val="00FF00"/>
                </a:solidFill>
              </a:rPr>
              <a:t> </a:t>
            </a:r>
            <a:r>
              <a:rPr lang="en-US" sz="2400" dirty="0" err="1" smtClean="0">
                <a:solidFill>
                  <a:srgbClr val="00FF00"/>
                </a:solidFill>
              </a:rPr>
              <a:t>học</a:t>
            </a:r>
            <a:r>
              <a:rPr lang="en-US" sz="2400" dirty="0" smtClean="0">
                <a:solidFill>
                  <a:srgbClr val="00FF00"/>
                </a:solidFill>
              </a:rPr>
              <a:t> 2020 - 2021</a:t>
            </a:r>
            <a:endParaRPr lang="en-US" sz="2400" dirty="0">
              <a:solidFill>
                <a:srgbClr val="00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81600" y="762000"/>
            <a:ext cx="30965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GV: </a:t>
            </a:r>
            <a:r>
              <a:rPr lang="en-US" sz="2400" dirty="0" err="1" smtClean="0"/>
              <a:t>Bùi</a:t>
            </a:r>
            <a:r>
              <a:rPr lang="en-US" sz="2400" dirty="0" smtClean="0"/>
              <a:t> </a:t>
            </a:r>
            <a:r>
              <a:rPr lang="en-US" sz="2400" dirty="0" err="1" smtClean="0"/>
              <a:t>Văn</a:t>
            </a:r>
            <a:r>
              <a:rPr lang="en-US" sz="2400" dirty="0" smtClean="0"/>
              <a:t> </a:t>
            </a:r>
            <a:r>
              <a:rPr lang="en-US" sz="2400" dirty="0" err="1" smtClean="0"/>
              <a:t>Hùng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30770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4724400" y="381000"/>
            <a:ext cx="2743200" cy="518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981200" y="381000"/>
            <a:ext cx="2743200" cy="518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8196" name="Group 4"/>
          <p:cNvGrpSpPr>
            <a:grpSpLocks/>
          </p:cNvGrpSpPr>
          <p:nvPr/>
        </p:nvGrpSpPr>
        <p:grpSpPr bwMode="auto">
          <a:xfrm>
            <a:off x="2514600" y="2971800"/>
            <a:ext cx="4495800" cy="152400"/>
            <a:chOff x="768" y="2112"/>
            <a:chExt cx="2832" cy="192"/>
          </a:xfrm>
        </p:grpSpPr>
        <p:sp>
          <p:nvSpPr>
            <p:cNvPr id="8201" name="Line 5"/>
            <p:cNvSpPr>
              <a:spLocks noChangeShapeType="1"/>
            </p:cNvSpPr>
            <p:nvPr/>
          </p:nvSpPr>
          <p:spPr bwMode="auto">
            <a:xfrm>
              <a:off x="768" y="2208"/>
              <a:ext cx="2832" cy="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" name="Line 6"/>
            <p:cNvSpPr>
              <a:spLocks noChangeShapeType="1"/>
            </p:cNvSpPr>
            <p:nvPr/>
          </p:nvSpPr>
          <p:spPr bwMode="auto">
            <a:xfrm>
              <a:off x="768" y="2112"/>
              <a:ext cx="0" cy="192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" name="Line 7"/>
            <p:cNvSpPr>
              <a:spLocks noChangeShapeType="1"/>
            </p:cNvSpPr>
            <p:nvPr/>
          </p:nvSpPr>
          <p:spPr bwMode="auto">
            <a:xfrm>
              <a:off x="3600" y="2112"/>
              <a:ext cx="0" cy="192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2209800" y="1905000"/>
            <a:ext cx="762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6000" b="1">
                <a:solidFill>
                  <a:srgbClr val="0000FF"/>
                </a:solidFill>
                <a:latin typeface=".VnTime" panose="020B7200000000000000" pitchFamily="34" charset="0"/>
              </a:rPr>
              <a:t>A</a:t>
            </a:r>
          </a:p>
        </p:txBody>
      </p:sp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6705600" y="1905000"/>
            <a:ext cx="762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6000" b="1">
                <a:solidFill>
                  <a:srgbClr val="0000FF"/>
                </a:solidFill>
                <a:latin typeface=".VnTime" panose="020B7200000000000000" pitchFamily="34" charset="0"/>
              </a:rPr>
              <a:t>B</a:t>
            </a:r>
          </a:p>
        </p:txBody>
      </p:sp>
      <p:sp>
        <p:nvSpPr>
          <p:cNvPr id="8199" name="Line 10"/>
          <p:cNvSpPr>
            <a:spLocks noChangeShapeType="1"/>
          </p:cNvSpPr>
          <p:nvPr/>
        </p:nvSpPr>
        <p:spPr bwMode="auto">
          <a:xfrm>
            <a:off x="4724400" y="381000"/>
            <a:ext cx="0" cy="5181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Tm="2359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2057400" y="381000"/>
            <a:ext cx="2743200" cy="518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19" name="Freeform 3"/>
          <p:cNvSpPr>
            <a:spLocks/>
          </p:cNvSpPr>
          <p:nvPr/>
        </p:nvSpPr>
        <p:spPr bwMode="auto">
          <a:xfrm>
            <a:off x="4800600" y="381000"/>
            <a:ext cx="2362200" cy="5638800"/>
          </a:xfrm>
          <a:custGeom>
            <a:avLst/>
            <a:gdLst>
              <a:gd name="T0" fmla="*/ 0 w 1488"/>
              <a:gd name="T1" fmla="*/ 0 h 3552"/>
              <a:gd name="T2" fmla="*/ 0 w 1488"/>
              <a:gd name="T3" fmla="*/ 5181600 h 3552"/>
              <a:gd name="T4" fmla="*/ 2362200 w 1488"/>
              <a:gd name="T5" fmla="*/ 5638800 h 3552"/>
              <a:gd name="T6" fmla="*/ 2362200 w 1488"/>
              <a:gd name="T7" fmla="*/ 457200 h 3552"/>
              <a:gd name="T8" fmla="*/ 0 w 1488"/>
              <a:gd name="T9" fmla="*/ 0 h 35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88"/>
              <a:gd name="T16" fmla="*/ 0 h 3552"/>
              <a:gd name="T17" fmla="*/ 1488 w 1488"/>
              <a:gd name="T18" fmla="*/ 3552 h 355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88" h="3552">
                <a:moveTo>
                  <a:pt x="0" y="0"/>
                </a:moveTo>
                <a:lnTo>
                  <a:pt x="0" y="3264"/>
                </a:lnTo>
                <a:lnTo>
                  <a:pt x="1488" y="3552"/>
                </a:lnTo>
                <a:lnTo>
                  <a:pt x="1488" y="288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286000" y="1965325"/>
            <a:ext cx="762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6000" b="1">
                <a:solidFill>
                  <a:srgbClr val="0000FF"/>
                </a:solidFill>
                <a:latin typeface=".VnTime" panose="020B7200000000000000" pitchFamily="34" charset="0"/>
              </a:rPr>
              <a:t>A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248400" y="2346325"/>
            <a:ext cx="762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6000" b="1">
                <a:solidFill>
                  <a:srgbClr val="0000FF"/>
                </a:solidFill>
                <a:latin typeface=".VnTime" panose="020B7200000000000000" pitchFamily="34" charset="0"/>
              </a:rPr>
              <a:t>B</a:t>
            </a:r>
          </a:p>
        </p:txBody>
      </p:sp>
      <p:sp>
        <p:nvSpPr>
          <p:cNvPr id="9222" name="Freeform 6"/>
          <p:cNvSpPr>
            <a:spLocks/>
          </p:cNvSpPr>
          <p:nvPr/>
        </p:nvSpPr>
        <p:spPr bwMode="auto">
          <a:xfrm>
            <a:off x="2590800" y="3048000"/>
            <a:ext cx="4191000" cy="457200"/>
          </a:xfrm>
          <a:custGeom>
            <a:avLst/>
            <a:gdLst>
              <a:gd name="T0" fmla="*/ 0 w 2640"/>
              <a:gd name="T1" fmla="*/ 0 h 288"/>
              <a:gd name="T2" fmla="*/ 2209800 w 2640"/>
              <a:gd name="T3" fmla="*/ 0 h 288"/>
              <a:gd name="T4" fmla="*/ 4191000 w 2640"/>
              <a:gd name="T5" fmla="*/ 457200 h 288"/>
              <a:gd name="T6" fmla="*/ 0 60000 65536"/>
              <a:gd name="T7" fmla="*/ 0 60000 65536"/>
              <a:gd name="T8" fmla="*/ 0 60000 65536"/>
              <a:gd name="T9" fmla="*/ 0 w 2640"/>
              <a:gd name="T10" fmla="*/ 0 h 288"/>
              <a:gd name="T11" fmla="*/ 2640 w 2640"/>
              <a:gd name="T12" fmla="*/ 288 h 2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40" h="288">
                <a:moveTo>
                  <a:pt x="0" y="0"/>
                </a:moveTo>
                <a:lnTo>
                  <a:pt x="1392" y="0"/>
                </a:lnTo>
                <a:lnTo>
                  <a:pt x="2640" y="288"/>
                </a:lnTo>
              </a:path>
            </a:pathLst>
          </a:cu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2590800" y="2971800"/>
            <a:ext cx="0" cy="1524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781800" y="3429000"/>
            <a:ext cx="0" cy="1524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4800600" y="381000"/>
            <a:ext cx="0" cy="5181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Tm="2453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4724400" y="381000"/>
            <a:ext cx="2743200" cy="518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981200" y="381000"/>
            <a:ext cx="2743200" cy="518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2514600" y="2971800"/>
            <a:ext cx="4495800" cy="152400"/>
            <a:chOff x="768" y="2112"/>
            <a:chExt cx="2832" cy="192"/>
          </a:xfrm>
        </p:grpSpPr>
        <p:sp>
          <p:nvSpPr>
            <p:cNvPr id="10249" name="Line 5"/>
            <p:cNvSpPr>
              <a:spLocks noChangeShapeType="1"/>
            </p:cNvSpPr>
            <p:nvPr/>
          </p:nvSpPr>
          <p:spPr bwMode="auto">
            <a:xfrm>
              <a:off x="768" y="2208"/>
              <a:ext cx="2832" cy="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Line 6"/>
            <p:cNvSpPr>
              <a:spLocks noChangeShapeType="1"/>
            </p:cNvSpPr>
            <p:nvPr/>
          </p:nvSpPr>
          <p:spPr bwMode="auto">
            <a:xfrm>
              <a:off x="768" y="2112"/>
              <a:ext cx="0" cy="192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1" name="Line 7"/>
            <p:cNvSpPr>
              <a:spLocks noChangeShapeType="1"/>
            </p:cNvSpPr>
            <p:nvPr/>
          </p:nvSpPr>
          <p:spPr bwMode="auto">
            <a:xfrm>
              <a:off x="3600" y="2112"/>
              <a:ext cx="0" cy="192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5" name="Text Box 8"/>
          <p:cNvSpPr txBox="1">
            <a:spLocks noChangeArrowheads="1"/>
          </p:cNvSpPr>
          <p:nvPr/>
        </p:nvSpPr>
        <p:spPr bwMode="auto">
          <a:xfrm>
            <a:off x="2209800" y="1905000"/>
            <a:ext cx="762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6000" b="1">
                <a:solidFill>
                  <a:srgbClr val="0000FF"/>
                </a:solidFill>
                <a:latin typeface=".VnTime" panose="020B7200000000000000" pitchFamily="34" charset="0"/>
              </a:rPr>
              <a:t>A</a:t>
            </a:r>
          </a:p>
        </p:txBody>
      </p:sp>
      <p:sp>
        <p:nvSpPr>
          <p:cNvPr id="10246" name="Text Box 9"/>
          <p:cNvSpPr txBox="1">
            <a:spLocks noChangeArrowheads="1"/>
          </p:cNvSpPr>
          <p:nvPr/>
        </p:nvSpPr>
        <p:spPr bwMode="auto">
          <a:xfrm>
            <a:off x="6705600" y="1905000"/>
            <a:ext cx="762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6000" b="1">
                <a:solidFill>
                  <a:srgbClr val="0000FF"/>
                </a:solidFill>
                <a:latin typeface=".VnTime" panose="020B7200000000000000" pitchFamily="34" charset="0"/>
              </a:rPr>
              <a:t>B</a:t>
            </a:r>
          </a:p>
        </p:txBody>
      </p:sp>
      <p:sp>
        <p:nvSpPr>
          <p:cNvPr id="10247" name="Line 10"/>
          <p:cNvSpPr>
            <a:spLocks noChangeShapeType="1"/>
          </p:cNvSpPr>
          <p:nvPr/>
        </p:nvSpPr>
        <p:spPr bwMode="auto">
          <a:xfrm>
            <a:off x="4724400" y="381000"/>
            <a:ext cx="0" cy="5181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Tm="2359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133600" y="152400"/>
            <a:ext cx="2743200" cy="518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7" name="Freeform 3"/>
          <p:cNvSpPr>
            <a:spLocks/>
          </p:cNvSpPr>
          <p:nvPr/>
        </p:nvSpPr>
        <p:spPr bwMode="auto">
          <a:xfrm>
            <a:off x="4876800" y="152400"/>
            <a:ext cx="1828800" cy="5867400"/>
          </a:xfrm>
          <a:custGeom>
            <a:avLst/>
            <a:gdLst>
              <a:gd name="T0" fmla="*/ 0 w 1152"/>
              <a:gd name="T1" fmla="*/ 0 h 3696"/>
              <a:gd name="T2" fmla="*/ 0 w 1152"/>
              <a:gd name="T3" fmla="*/ 5181600 h 3696"/>
              <a:gd name="T4" fmla="*/ 1828800 w 1152"/>
              <a:gd name="T5" fmla="*/ 5867400 h 3696"/>
              <a:gd name="T6" fmla="*/ 1828800 w 1152"/>
              <a:gd name="T7" fmla="*/ 609600 h 3696"/>
              <a:gd name="T8" fmla="*/ 0 w 1152"/>
              <a:gd name="T9" fmla="*/ 0 h 36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52"/>
              <a:gd name="T16" fmla="*/ 0 h 3696"/>
              <a:gd name="T17" fmla="*/ 1152 w 1152"/>
              <a:gd name="T18" fmla="*/ 3696 h 36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52" h="3696">
                <a:moveTo>
                  <a:pt x="0" y="0"/>
                </a:moveTo>
                <a:lnTo>
                  <a:pt x="0" y="3264"/>
                </a:lnTo>
                <a:lnTo>
                  <a:pt x="1152" y="3696"/>
                </a:lnTo>
                <a:lnTo>
                  <a:pt x="1152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362200" y="1752600"/>
            <a:ext cx="762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6000" b="1">
                <a:solidFill>
                  <a:srgbClr val="0000FF"/>
                </a:solidFill>
                <a:latin typeface=".VnTime" panose="020B7200000000000000" pitchFamily="34" charset="0"/>
              </a:rPr>
              <a:t>A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867400" y="2346325"/>
            <a:ext cx="762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6000" b="1">
                <a:solidFill>
                  <a:srgbClr val="0000FF"/>
                </a:solidFill>
                <a:latin typeface=".VnTime" panose="020B7200000000000000" pitchFamily="34" charset="0"/>
              </a:rPr>
              <a:t>B</a:t>
            </a:r>
          </a:p>
        </p:txBody>
      </p:sp>
      <p:sp>
        <p:nvSpPr>
          <p:cNvPr id="11270" name="Freeform 6"/>
          <p:cNvSpPr>
            <a:spLocks/>
          </p:cNvSpPr>
          <p:nvPr/>
        </p:nvSpPr>
        <p:spPr bwMode="auto">
          <a:xfrm>
            <a:off x="2667000" y="2895600"/>
            <a:ext cx="3505200" cy="609600"/>
          </a:xfrm>
          <a:custGeom>
            <a:avLst/>
            <a:gdLst>
              <a:gd name="T0" fmla="*/ 0 w 2208"/>
              <a:gd name="T1" fmla="*/ 0 h 384"/>
              <a:gd name="T2" fmla="*/ 2209800 w 2208"/>
              <a:gd name="T3" fmla="*/ 0 h 384"/>
              <a:gd name="T4" fmla="*/ 3505200 w 2208"/>
              <a:gd name="T5" fmla="*/ 609600 h 384"/>
              <a:gd name="T6" fmla="*/ 0 60000 65536"/>
              <a:gd name="T7" fmla="*/ 0 60000 65536"/>
              <a:gd name="T8" fmla="*/ 0 60000 65536"/>
              <a:gd name="T9" fmla="*/ 0 w 2208"/>
              <a:gd name="T10" fmla="*/ 0 h 384"/>
              <a:gd name="T11" fmla="*/ 2208 w 2208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08" h="384">
                <a:moveTo>
                  <a:pt x="0" y="0"/>
                </a:moveTo>
                <a:lnTo>
                  <a:pt x="1392" y="0"/>
                </a:lnTo>
                <a:lnTo>
                  <a:pt x="2208" y="384"/>
                </a:lnTo>
              </a:path>
            </a:pathLst>
          </a:cu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6172200" y="3505200"/>
            <a:ext cx="0" cy="1524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2667000" y="2895600"/>
            <a:ext cx="0" cy="1524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4876800" y="304800"/>
            <a:ext cx="0" cy="5181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Tm="2062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981200" y="76200"/>
            <a:ext cx="2743200" cy="518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1" name="Freeform 3"/>
          <p:cNvSpPr>
            <a:spLocks/>
          </p:cNvSpPr>
          <p:nvPr/>
        </p:nvSpPr>
        <p:spPr bwMode="auto">
          <a:xfrm>
            <a:off x="4724400" y="76200"/>
            <a:ext cx="990600" cy="5943600"/>
          </a:xfrm>
          <a:custGeom>
            <a:avLst/>
            <a:gdLst>
              <a:gd name="T0" fmla="*/ 0 w 624"/>
              <a:gd name="T1" fmla="*/ 0 h 3744"/>
              <a:gd name="T2" fmla="*/ 0 w 624"/>
              <a:gd name="T3" fmla="*/ 5181600 h 3744"/>
              <a:gd name="T4" fmla="*/ 990600 w 624"/>
              <a:gd name="T5" fmla="*/ 5943600 h 3744"/>
              <a:gd name="T6" fmla="*/ 990600 w 624"/>
              <a:gd name="T7" fmla="*/ 914400 h 3744"/>
              <a:gd name="T8" fmla="*/ 0 w 624"/>
              <a:gd name="T9" fmla="*/ 0 h 3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4"/>
              <a:gd name="T16" fmla="*/ 0 h 3744"/>
              <a:gd name="T17" fmla="*/ 624 w 624"/>
              <a:gd name="T18" fmla="*/ 3744 h 37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4" h="3744">
                <a:moveTo>
                  <a:pt x="0" y="0"/>
                </a:moveTo>
                <a:lnTo>
                  <a:pt x="0" y="3264"/>
                </a:lnTo>
                <a:lnTo>
                  <a:pt x="624" y="3744"/>
                </a:lnTo>
                <a:lnTo>
                  <a:pt x="624" y="57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209800" y="1600200"/>
            <a:ext cx="762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6000" b="1">
                <a:solidFill>
                  <a:srgbClr val="0000FF"/>
                </a:solidFill>
                <a:latin typeface=".VnTime" panose="020B7200000000000000" pitchFamily="34" charset="0"/>
              </a:rPr>
              <a:t>A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105400" y="2133600"/>
            <a:ext cx="762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6000" b="1">
                <a:solidFill>
                  <a:srgbClr val="0000FF"/>
                </a:solidFill>
                <a:latin typeface=".VnTime" panose="020B7200000000000000" pitchFamily="34" charset="0"/>
              </a:rPr>
              <a:t>B</a:t>
            </a:r>
          </a:p>
        </p:txBody>
      </p:sp>
      <p:sp>
        <p:nvSpPr>
          <p:cNvPr id="12294" name="Freeform 6"/>
          <p:cNvSpPr>
            <a:spLocks/>
          </p:cNvSpPr>
          <p:nvPr/>
        </p:nvSpPr>
        <p:spPr bwMode="auto">
          <a:xfrm>
            <a:off x="2514600" y="2743200"/>
            <a:ext cx="2819400" cy="533400"/>
          </a:xfrm>
          <a:custGeom>
            <a:avLst/>
            <a:gdLst>
              <a:gd name="T0" fmla="*/ 0 w 1776"/>
              <a:gd name="T1" fmla="*/ 0 h 336"/>
              <a:gd name="T2" fmla="*/ 2209800 w 1776"/>
              <a:gd name="T3" fmla="*/ 0 h 336"/>
              <a:gd name="T4" fmla="*/ 2819400 w 1776"/>
              <a:gd name="T5" fmla="*/ 533400 h 336"/>
              <a:gd name="T6" fmla="*/ 0 60000 65536"/>
              <a:gd name="T7" fmla="*/ 0 60000 65536"/>
              <a:gd name="T8" fmla="*/ 0 60000 65536"/>
              <a:gd name="T9" fmla="*/ 0 w 1776"/>
              <a:gd name="T10" fmla="*/ 0 h 336"/>
              <a:gd name="T11" fmla="*/ 1776 w 1776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76" h="336">
                <a:moveTo>
                  <a:pt x="0" y="0"/>
                </a:moveTo>
                <a:lnTo>
                  <a:pt x="1392" y="0"/>
                </a:lnTo>
                <a:lnTo>
                  <a:pt x="1776" y="336"/>
                </a:lnTo>
              </a:path>
            </a:pathLst>
          </a:cu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2514600" y="2895600"/>
            <a:ext cx="0" cy="1524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5334000" y="3429000"/>
            <a:ext cx="0" cy="1524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4724400" y="304800"/>
            <a:ext cx="0" cy="5181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Tm="2281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981200" y="304800"/>
            <a:ext cx="2743200" cy="518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5" name="Freeform 3"/>
          <p:cNvSpPr>
            <a:spLocks/>
          </p:cNvSpPr>
          <p:nvPr/>
        </p:nvSpPr>
        <p:spPr bwMode="auto">
          <a:xfrm>
            <a:off x="4724400" y="304800"/>
            <a:ext cx="457200" cy="5943600"/>
          </a:xfrm>
          <a:custGeom>
            <a:avLst/>
            <a:gdLst>
              <a:gd name="T0" fmla="*/ 0 w 288"/>
              <a:gd name="T1" fmla="*/ 0 h 3744"/>
              <a:gd name="T2" fmla="*/ 0 w 288"/>
              <a:gd name="T3" fmla="*/ 5181600 h 3744"/>
              <a:gd name="T4" fmla="*/ 457200 w 288"/>
              <a:gd name="T5" fmla="*/ 5943600 h 3744"/>
              <a:gd name="T6" fmla="*/ 457200 w 288"/>
              <a:gd name="T7" fmla="*/ 990600 h 3744"/>
              <a:gd name="T8" fmla="*/ 0 w 288"/>
              <a:gd name="T9" fmla="*/ 0 h 3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"/>
              <a:gd name="T16" fmla="*/ 0 h 3744"/>
              <a:gd name="T17" fmla="*/ 288 w 288"/>
              <a:gd name="T18" fmla="*/ 3744 h 37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" h="3744">
                <a:moveTo>
                  <a:pt x="0" y="0"/>
                </a:moveTo>
                <a:lnTo>
                  <a:pt x="0" y="3264"/>
                </a:lnTo>
                <a:lnTo>
                  <a:pt x="288" y="3744"/>
                </a:lnTo>
                <a:lnTo>
                  <a:pt x="288" y="624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2209800" y="1828800"/>
            <a:ext cx="762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6000" b="1">
                <a:solidFill>
                  <a:srgbClr val="0000FF"/>
                </a:solidFill>
                <a:latin typeface=".VnTime" panose="020B7200000000000000" pitchFamily="34" charset="0"/>
              </a:rPr>
              <a:t>A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800600" y="2498725"/>
            <a:ext cx="762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6000" b="1">
                <a:solidFill>
                  <a:srgbClr val="0000FF"/>
                </a:solidFill>
                <a:latin typeface=".VnTime" panose="020B7200000000000000" pitchFamily="34" charset="0"/>
              </a:rPr>
              <a:t>B</a:t>
            </a: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2514600" y="2971800"/>
            <a:ext cx="22098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4724400" y="2971800"/>
            <a:ext cx="228600" cy="3810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2514600" y="2882900"/>
            <a:ext cx="0" cy="1524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4953000" y="3276600"/>
            <a:ext cx="0" cy="1524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4724400" y="304800"/>
            <a:ext cx="0" cy="5181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Tm="2296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981200" y="228600"/>
            <a:ext cx="2743200" cy="518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39" name="Freeform 3"/>
          <p:cNvSpPr>
            <a:spLocks/>
          </p:cNvSpPr>
          <p:nvPr/>
        </p:nvSpPr>
        <p:spPr bwMode="auto">
          <a:xfrm>
            <a:off x="4267200" y="228600"/>
            <a:ext cx="457200" cy="5867400"/>
          </a:xfrm>
          <a:custGeom>
            <a:avLst/>
            <a:gdLst>
              <a:gd name="T0" fmla="*/ 457200 w 288"/>
              <a:gd name="T1" fmla="*/ 0 h 3696"/>
              <a:gd name="T2" fmla="*/ 457200 w 288"/>
              <a:gd name="T3" fmla="*/ 5181600 h 3696"/>
              <a:gd name="T4" fmla="*/ 0 w 288"/>
              <a:gd name="T5" fmla="*/ 5867400 h 3696"/>
              <a:gd name="T6" fmla="*/ 0 w 288"/>
              <a:gd name="T7" fmla="*/ 914400 h 3696"/>
              <a:gd name="T8" fmla="*/ 457200 w 288"/>
              <a:gd name="T9" fmla="*/ 0 h 36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8"/>
              <a:gd name="T16" fmla="*/ 0 h 3696"/>
              <a:gd name="T17" fmla="*/ 288 w 288"/>
              <a:gd name="T18" fmla="*/ 3696 h 36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8" h="3696">
                <a:moveTo>
                  <a:pt x="288" y="0"/>
                </a:moveTo>
                <a:lnTo>
                  <a:pt x="288" y="3264"/>
                </a:lnTo>
                <a:lnTo>
                  <a:pt x="0" y="3696"/>
                </a:lnTo>
                <a:lnTo>
                  <a:pt x="0" y="576"/>
                </a:lnTo>
                <a:lnTo>
                  <a:pt x="288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209800" y="1752600"/>
            <a:ext cx="762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6000" b="1">
                <a:solidFill>
                  <a:srgbClr val="0000FF"/>
                </a:solidFill>
                <a:latin typeface=".VnTime" panose="020B7200000000000000" pitchFamily="34" charset="0"/>
              </a:rPr>
              <a:t>A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114800" y="2651125"/>
            <a:ext cx="762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6000" b="1">
                <a:solidFill>
                  <a:srgbClr val="0000FF"/>
                </a:solidFill>
                <a:latin typeface=".VnTime" panose="020B7200000000000000" pitchFamily="34" charset="0"/>
              </a:rPr>
              <a:t>B</a:t>
            </a:r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2514600" y="2895600"/>
            <a:ext cx="17526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4267200" y="2895600"/>
            <a:ext cx="457200" cy="0"/>
          </a:xfrm>
          <a:prstGeom prst="line">
            <a:avLst/>
          </a:prstGeom>
          <a:noFill/>
          <a:ln w="76200">
            <a:solidFill>
              <a:schemeClr val="accent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 flipH="1">
            <a:off x="4343400" y="2895600"/>
            <a:ext cx="381000" cy="5334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H="1">
            <a:off x="4343400" y="3352800"/>
            <a:ext cx="0" cy="1524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2514600" y="2819400"/>
            <a:ext cx="0" cy="1524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4724400" y="228600"/>
            <a:ext cx="0" cy="5181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Tm="2219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981200" y="241300"/>
            <a:ext cx="2743200" cy="518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3" name="Freeform 3"/>
          <p:cNvSpPr>
            <a:spLocks/>
          </p:cNvSpPr>
          <p:nvPr/>
        </p:nvSpPr>
        <p:spPr bwMode="auto">
          <a:xfrm>
            <a:off x="3352800" y="241300"/>
            <a:ext cx="1371600" cy="5791200"/>
          </a:xfrm>
          <a:custGeom>
            <a:avLst/>
            <a:gdLst>
              <a:gd name="T0" fmla="*/ 1371600 w 864"/>
              <a:gd name="T1" fmla="*/ 0 h 3648"/>
              <a:gd name="T2" fmla="*/ 1371600 w 864"/>
              <a:gd name="T3" fmla="*/ 5181600 h 3648"/>
              <a:gd name="T4" fmla="*/ 0 w 864"/>
              <a:gd name="T5" fmla="*/ 5791200 h 3648"/>
              <a:gd name="T6" fmla="*/ 0 w 864"/>
              <a:gd name="T7" fmla="*/ 990600 h 3648"/>
              <a:gd name="T8" fmla="*/ 1371600 w 864"/>
              <a:gd name="T9" fmla="*/ 0 h 36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64"/>
              <a:gd name="T16" fmla="*/ 0 h 3648"/>
              <a:gd name="T17" fmla="*/ 864 w 864"/>
              <a:gd name="T18" fmla="*/ 3648 h 36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64" h="3648">
                <a:moveTo>
                  <a:pt x="864" y="0"/>
                </a:moveTo>
                <a:lnTo>
                  <a:pt x="864" y="3264"/>
                </a:lnTo>
                <a:lnTo>
                  <a:pt x="0" y="3648"/>
                </a:lnTo>
                <a:lnTo>
                  <a:pt x="0" y="624"/>
                </a:lnTo>
                <a:lnTo>
                  <a:pt x="864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209800" y="1765300"/>
            <a:ext cx="762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6000" b="1">
                <a:solidFill>
                  <a:srgbClr val="0000FF"/>
                </a:solidFill>
                <a:latin typeface=".VnTime" panose="020B7200000000000000" pitchFamily="34" charset="0"/>
              </a:rPr>
              <a:t>A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352800" y="2770188"/>
            <a:ext cx="762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6000" b="1">
                <a:solidFill>
                  <a:srgbClr val="0000FF"/>
                </a:solidFill>
                <a:latin typeface=".VnTime" panose="020B7200000000000000" pitchFamily="34" charset="0"/>
              </a:rPr>
              <a:t>B</a:t>
            </a: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2514600" y="2832100"/>
            <a:ext cx="0" cy="1524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2514600" y="2908300"/>
            <a:ext cx="8382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3352800" y="2908300"/>
            <a:ext cx="1371600" cy="0"/>
          </a:xfrm>
          <a:prstGeom prst="line">
            <a:avLst/>
          </a:prstGeom>
          <a:noFill/>
          <a:ln w="76200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H="1">
            <a:off x="3581400" y="2908300"/>
            <a:ext cx="1143000" cy="7620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H="1">
            <a:off x="3581400" y="3606800"/>
            <a:ext cx="0" cy="1524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4724400" y="241300"/>
            <a:ext cx="0" cy="5181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4724400" y="228600"/>
            <a:ext cx="0" cy="5181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Tm="2375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905000" y="304800"/>
            <a:ext cx="2743200" cy="518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87" name="Freeform 3"/>
          <p:cNvSpPr>
            <a:spLocks/>
          </p:cNvSpPr>
          <p:nvPr/>
        </p:nvSpPr>
        <p:spPr bwMode="auto">
          <a:xfrm>
            <a:off x="2743200" y="304800"/>
            <a:ext cx="1905000" cy="5715000"/>
          </a:xfrm>
          <a:custGeom>
            <a:avLst/>
            <a:gdLst>
              <a:gd name="T0" fmla="*/ 1905000 w 1200"/>
              <a:gd name="T1" fmla="*/ 0 h 3600"/>
              <a:gd name="T2" fmla="*/ 1905000 w 1200"/>
              <a:gd name="T3" fmla="*/ 5181600 h 3600"/>
              <a:gd name="T4" fmla="*/ 0 w 1200"/>
              <a:gd name="T5" fmla="*/ 5715000 h 3600"/>
              <a:gd name="T6" fmla="*/ 0 w 1200"/>
              <a:gd name="T7" fmla="*/ 762000 h 3600"/>
              <a:gd name="T8" fmla="*/ 1905000 w 1200"/>
              <a:gd name="T9" fmla="*/ 0 h 3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"/>
              <a:gd name="T16" fmla="*/ 0 h 3600"/>
              <a:gd name="T17" fmla="*/ 1200 w 1200"/>
              <a:gd name="T18" fmla="*/ 3600 h 36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" h="3600">
                <a:moveTo>
                  <a:pt x="1200" y="0"/>
                </a:moveTo>
                <a:lnTo>
                  <a:pt x="1200" y="3264"/>
                </a:lnTo>
                <a:lnTo>
                  <a:pt x="0" y="3600"/>
                </a:lnTo>
                <a:lnTo>
                  <a:pt x="0" y="480"/>
                </a:lnTo>
                <a:lnTo>
                  <a:pt x="120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133600" y="1828800"/>
            <a:ext cx="762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6000" b="1">
                <a:solidFill>
                  <a:srgbClr val="0000FF"/>
                </a:solidFill>
                <a:latin typeface=".VnTime" panose="020B7200000000000000" pitchFamily="34" charset="0"/>
              </a:rPr>
              <a:t>A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743200" y="2743200"/>
            <a:ext cx="762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6000" b="1">
                <a:solidFill>
                  <a:srgbClr val="0000FF"/>
                </a:solidFill>
                <a:latin typeface=".VnTime" panose="020B7200000000000000" pitchFamily="34" charset="0"/>
              </a:rPr>
              <a:t>B</a:t>
            </a: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2438400" y="2895600"/>
            <a:ext cx="0" cy="1524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2438400" y="2971800"/>
            <a:ext cx="3048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2743200" y="2971800"/>
            <a:ext cx="1905000" cy="0"/>
          </a:xfrm>
          <a:prstGeom prst="line">
            <a:avLst/>
          </a:prstGeom>
          <a:noFill/>
          <a:ln w="76200">
            <a:solidFill>
              <a:schemeClr val="accent2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 flipH="1">
            <a:off x="3048000" y="2971800"/>
            <a:ext cx="1600200" cy="6858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3048000" y="3581400"/>
            <a:ext cx="0" cy="1524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4648200" y="304800"/>
            <a:ext cx="0" cy="5181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057400" y="320675"/>
            <a:ext cx="2743200" cy="518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286000" y="1844675"/>
            <a:ext cx="762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6000" b="1">
                <a:solidFill>
                  <a:srgbClr val="0000FF"/>
                </a:solidFill>
                <a:latin typeface=".VnTime" panose="020B7200000000000000" pitchFamily="34" charset="0"/>
              </a:rPr>
              <a:t>A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286000" y="1920875"/>
            <a:ext cx="762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6000" b="1">
                <a:solidFill>
                  <a:srgbClr val="0000FF"/>
                </a:solidFill>
                <a:latin typeface=".VnTime" panose="020B7200000000000000" pitchFamily="34" charset="0"/>
              </a:rPr>
              <a:t>B</a:t>
            </a:r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2590800" y="2895600"/>
            <a:ext cx="0" cy="1524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2590800" y="2987675"/>
            <a:ext cx="22098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4762500" y="2921000"/>
            <a:ext cx="76200" cy="127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 advTm="2813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28575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2862263" y="228600"/>
            <a:ext cx="3657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FFFF00"/>
                </a:solidFill>
                <a:latin typeface=".VnTimeH" panose="020B7200000000000000" pitchFamily="34" charset="0"/>
              </a:rPr>
              <a:t>KIÓM TRA BµI Cò</a:t>
            </a:r>
          </a:p>
        </p:txBody>
      </p:sp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1447800" y="1638373"/>
            <a:ext cx="677846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/>
              <a:t>Cho </a:t>
            </a:r>
            <a:r>
              <a:rPr lang="en-US" altLang="en-US" sz="2400" dirty="0" err="1"/>
              <a:t>điểm</a:t>
            </a:r>
            <a:r>
              <a:rPr lang="en-US" altLang="en-US" sz="2400" dirty="0"/>
              <a:t> M </a:t>
            </a:r>
            <a:r>
              <a:rPr lang="en-US" altLang="en-US" sz="2400" dirty="0" err="1"/>
              <a:t>nằm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giữa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hai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điểm</a:t>
            </a:r>
            <a:r>
              <a:rPr lang="en-US" altLang="en-US" sz="2400" dirty="0"/>
              <a:t> A </a:t>
            </a:r>
            <a:r>
              <a:rPr lang="en-US" altLang="en-US" sz="2400" dirty="0" err="1"/>
              <a:t>và</a:t>
            </a:r>
            <a:r>
              <a:rPr lang="en-US" altLang="en-US" sz="2400" dirty="0"/>
              <a:t> B.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 err="1"/>
              <a:t>Biết</a:t>
            </a:r>
            <a:r>
              <a:rPr lang="en-US" altLang="en-US" sz="2400" dirty="0"/>
              <a:t> AB = 4 cm, AM = 2 </a:t>
            </a:r>
            <a:r>
              <a:rPr lang="en-US" altLang="en-US" sz="2400" dirty="0" err="1" smtClean="0"/>
              <a:t>cm.So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sánh</a:t>
            </a:r>
            <a:r>
              <a:rPr lang="en-US" altLang="en-US" sz="2400" dirty="0" smtClean="0"/>
              <a:t> MA </a:t>
            </a:r>
            <a:r>
              <a:rPr lang="en-US" altLang="en-US" sz="2400" dirty="0" err="1" smtClean="0"/>
              <a:t>và</a:t>
            </a:r>
            <a:r>
              <a:rPr lang="en-US" altLang="en-US" sz="2400" dirty="0" smtClean="0"/>
              <a:t> MB </a:t>
            </a:r>
            <a:r>
              <a:rPr lang="en-US" altLang="en-US" sz="2400" dirty="0"/>
              <a:t>?</a:t>
            </a:r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1905000" y="3975100"/>
            <a:ext cx="25146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1719263" y="3470275"/>
            <a:ext cx="533400" cy="538163"/>
            <a:chOff x="2151" y="2637"/>
            <a:chExt cx="336" cy="339"/>
          </a:xfrm>
        </p:grpSpPr>
        <p:sp>
          <p:nvSpPr>
            <p:cNvPr id="8" name="Oval 12"/>
            <p:cNvSpPr>
              <a:spLocks noChangeArrowheads="1"/>
            </p:cNvSpPr>
            <p:nvPr/>
          </p:nvSpPr>
          <p:spPr bwMode="auto">
            <a:xfrm>
              <a:off x="2256" y="2928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33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2151" y="2637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4248150" y="3475038"/>
            <a:ext cx="533400" cy="538162"/>
            <a:chOff x="2151" y="2637"/>
            <a:chExt cx="336" cy="339"/>
          </a:xfrm>
        </p:grpSpPr>
        <p:sp>
          <p:nvSpPr>
            <p:cNvPr id="2073" name="Oval 16"/>
            <p:cNvSpPr>
              <a:spLocks noChangeArrowheads="1"/>
            </p:cNvSpPr>
            <p:nvPr/>
          </p:nvSpPr>
          <p:spPr bwMode="auto">
            <a:xfrm>
              <a:off x="2256" y="2928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33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74" name="Text Box 17"/>
            <p:cNvSpPr txBox="1">
              <a:spLocks noChangeArrowheads="1"/>
            </p:cNvSpPr>
            <p:nvPr/>
          </p:nvSpPr>
          <p:spPr bwMode="auto">
            <a:xfrm>
              <a:off x="2151" y="2637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2984500" y="3479800"/>
            <a:ext cx="533400" cy="538163"/>
            <a:chOff x="2151" y="2637"/>
            <a:chExt cx="336" cy="339"/>
          </a:xfrm>
        </p:grpSpPr>
        <p:sp>
          <p:nvSpPr>
            <p:cNvPr id="2071" name="Oval 19"/>
            <p:cNvSpPr>
              <a:spLocks noChangeArrowheads="1"/>
            </p:cNvSpPr>
            <p:nvPr/>
          </p:nvSpPr>
          <p:spPr bwMode="auto">
            <a:xfrm>
              <a:off x="2256" y="2928"/>
              <a:ext cx="48" cy="48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33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72" name="Text Box 20"/>
            <p:cNvSpPr txBox="1">
              <a:spLocks noChangeArrowheads="1"/>
            </p:cNvSpPr>
            <p:nvPr/>
          </p:nvSpPr>
          <p:spPr bwMode="auto">
            <a:xfrm>
              <a:off x="2151" y="2637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M</a:t>
              </a:r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1193800" y="4003675"/>
            <a:ext cx="7462838" cy="796925"/>
            <a:chOff x="972" y="2984"/>
            <a:chExt cx="3588" cy="502"/>
          </a:xfrm>
        </p:grpSpPr>
        <p:pic>
          <p:nvPicPr>
            <p:cNvPr id="2069" name="Picture 2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2" y="2984"/>
              <a:ext cx="3408" cy="5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70" name="Text Box 23"/>
            <p:cNvSpPr txBox="1">
              <a:spLocks noChangeArrowheads="1"/>
            </p:cNvSpPr>
            <p:nvPr/>
          </p:nvSpPr>
          <p:spPr bwMode="auto">
            <a:xfrm flipV="1">
              <a:off x="972" y="3145"/>
              <a:ext cx="38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b="1">
                  <a:solidFill>
                    <a:schemeClr val="tx1"/>
                  </a:solidFill>
                  <a:latin typeface="Times New Roman" panose="02020603050405020304" pitchFamily="18" charset="0"/>
                </a:rPr>
                <a:t>0</a:t>
              </a:r>
            </a:p>
          </p:txBody>
        </p:sp>
      </p:grpSp>
      <p:grpSp>
        <p:nvGrpSpPr>
          <p:cNvPr id="11" name="Group 26"/>
          <p:cNvGrpSpPr>
            <a:grpSpLocks/>
          </p:cNvGrpSpPr>
          <p:nvPr/>
        </p:nvGrpSpPr>
        <p:grpSpPr bwMode="auto">
          <a:xfrm>
            <a:off x="3365500" y="3352800"/>
            <a:ext cx="909638" cy="977900"/>
            <a:chOff x="2120" y="1048"/>
            <a:chExt cx="573" cy="616"/>
          </a:xfrm>
        </p:grpSpPr>
        <p:sp>
          <p:nvSpPr>
            <p:cNvPr id="2067" name="Arc 24"/>
            <p:cNvSpPr>
              <a:spLocks/>
            </p:cNvSpPr>
            <p:nvPr/>
          </p:nvSpPr>
          <p:spPr bwMode="auto">
            <a:xfrm rot="13418817" flipV="1">
              <a:off x="2120" y="1160"/>
              <a:ext cx="573" cy="504"/>
            </a:xfrm>
            <a:custGeom>
              <a:avLst/>
              <a:gdLst>
                <a:gd name="T0" fmla="*/ 0 w 21600"/>
                <a:gd name="T1" fmla="*/ 0 h 21600"/>
                <a:gd name="T2" fmla="*/ 15 w 21600"/>
                <a:gd name="T3" fmla="*/ 12 h 21600"/>
                <a:gd name="T4" fmla="*/ 0 w 21600"/>
                <a:gd name="T5" fmla="*/ 12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68" name="Text Box 25"/>
            <p:cNvSpPr txBox="1">
              <a:spLocks noChangeArrowheads="1"/>
            </p:cNvSpPr>
            <p:nvPr/>
          </p:nvSpPr>
          <p:spPr bwMode="auto">
            <a:xfrm>
              <a:off x="2288" y="1048"/>
              <a:ext cx="2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FF00"/>
                  </a:solidFill>
                </a:rPr>
                <a:t>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905000" y="304800"/>
            <a:ext cx="2819400" cy="518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 flipH="1">
            <a:off x="2438400" y="2895600"/>
            <a:ext cx="2286000" cy="0"/>
          </a:xfrm>
          <a:prstGeom prst="line">
            <a:avLst/>
          </a:prstGeom>
          <a:noFill/>
          <a:ln w="762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2438400" y="2819400"/>
            <a:ext cx="0" cy="152400"/>
          </a:xfrm>
          <a:prstGeom prst="line">
            <a:avLst/>
          </a:prstGeom>
          <a:noFill/>
          <a:ln w="762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981200" y="1965325"/>
            <a:ext cx="762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b="1">
                <a:solidFill>
                  <a:srgbClr val="0000CC"/>
                </a:solidFill>
                <a:latin typeface=".VnTime" panose="020B7200000000000000" pitchFamily="34" charset="0"/>
              </a:rPr>
              <a:t>A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1981200" y="2041525"/>
            <a:ext cx="762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b="1">
                <a:solidFill>
                  <a:srgbClr val="0000CC"/>
                </a:solidFill>
                <a:latin typeface=".VnTime" panose="020B7200000000000000" pitchFamily="34" charset="0"/>
              </a:rPr>
              <a:t>B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3886200" y="1905000"/>
            <a:ext cx="762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6000" b="1">
                <a:solidFill>
                  <a:srgbClr val="FF3300"/>
                </a:solidFill>
                <a:latin typeface=".VnTime" panose="020B7200000000000000" pitchFamily="34" charset="0"/>
              </a:rPr>
              <a:t>M</a:t>
            </a:r>
          </a:p>
        </p:txBody>
      </p:sp>
      <p:sp>
        <p:nvSpPr>
          <p:cNvPr id="18440" name="Oval 9"/>
          <p:cNvSpPr>
            <a:spLocks noChangeArrowheads="1"/>
          </p:cNvSpPr>
          <p:nvPr/>
        </p:nvSpPr>
        <p:spPr bwMode="auto">
          <a:xfrm>
            <a:off x="4686300" y="2832100"/>
            <a:ext cx="76200" cy="127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381000" y="5791200"/>
            <a:ext cx="8305800" cy="954088"/>
          </a:xfrm>
          <a:prstGeom prst="rect">
            <a:avLst/>
          </a:prstGeom>
          <a:solidFill>
            <a:srgbClr val="333399"/>
          </a:solidFill>
          <a:ln w="28575">
            <a:solidFill>
              <a:srgbClr val="99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err="1">
                <a:solidFill>
                  <a:srgbClr val="FFFFFF"/>
                </a:solidFill>
                <a:latin typeface=".VnArial" panose="020B7200000000000000" pitchFamily="34" charset="0"/>
              </a:rPr>
              <a:t>Bước</a:t>
            </a:r>
            <a:r>
              <a:rPr lang="en-US" altLang="en-US" sz="2800" dirty="0">
                <a:solidFill>
                  <a:srgbClr val="FFFFFF"/>
                </a:solidFill>
                <a:latin typeface=".VnArial" panose="020B7200000000000000" pitchFamily="34" charset="0"/>
              </a:rPr>
              <a:t> 3:Nếp </a:t>
            </a:r>
            <a:r>
              <a:rPr lang="en-US" altLang="en-US" sz="2800" dirty="0" err="1">
                <a:solidFill>
                  <a:srgbClr val="FFFFFF"/>
                </a:solidFill>
                <a:latin typeface=".VnArial" panose="020B7200000000000000" pitchFamily="34" charset="0"/>
              </a:rPr>
              <a:t>gấp</a:t>
            </a:r>
            <a:r>
              <a:rPr lang="en-US" altLang="en-US" sz="2800" dirty="0">
                <a:solidFill>
                  <a:srgbClr val="FFFFFF"/>
                </a:solidFill>
                <a:latin typeface=".VnArial" panose="020B7200000000000000" pitchFamily="34" charset="0"/>
              </a:rPr>
              <a:t> </a:t>
            </a:r>
            <a:r>
              <a:rPr lang="en-US" altLang="en-US" sz="2800" dirty="0" err="1">
                <a:solidFill>
                  <a:srgbClr val="FFFFFF"/>
                </a:solidFill>
                <a:latin typeface=".VnArial" panose="020B7200000000000000" pitchFamily="34" charset="0"/>
              </a:rPr>
              <a:t>cắt</a:t>
            </a:r>
            <a:r>
              <a:rPr lang="en-US" altLang="en-US" sz="2800" dirty="0">
                <a:solidFill>
                  <a:srgbClr val="FFFFFF"/>
                </a:solidFill>
                <a:latin typeface=".VnArial" panose="020B7200000000000000" pitchFamily="34" charset="0"/>
              </a:rPr>
              <a:t> </a:t>
            </a:r>
            <a:r>
              <a:rPr lang="en-US" altLang="en-US" sz="2800" dirty="0" err="1">
                <a:solidFill>
                  <a:srgbClr val="FFFFFF"/>
                </a:solidFill>
                <a:latin typeface=".VnArial" panose="020B7200000000000000" pitchFamily="34" charset="0"/>
              </a:rPr>
              <a:t>đoạn</a:t>
            </a:r>
            <a:r>
              <a:rPr lang="en-US" altLang="en-US" sz="2800" dirty="0">
                <a:solidFill>
                  <a:srgbClr val="FFFFFF"/>
                </a:solidFill>
                <a:latin typeface=".VnArial" panose="020B7200000000000000" pitchFamily="34" charset="0"/>
              </a:rPr>
              <a:t> </a:t>
            </a:r>
            <a:r>
              <a:rPr lang="en-US" altLang="en-US" sz="2800" dirty="0" err="1">
                <a:solidFill>
                  <a:srgbClr val="FFFFFF"/>
                </a:solidFill>
                <a:latin typeface=".VnArial" panose="020B7200000000000000" pitchFamily="34" charset="0"/>
              </a:rPr>
              <a:t>thẳng</a:t>
            </a:r>
            <a:r>
              <a:rPr lang="en-US" altLang="en-US" sz="2800" dirty="0">
                <a:solidFill>
                  <a:srgbClr val="FFFFFF"/>
                </a:solidFill>
                <a:latin typeface=".VnArial" panose="020B7200000000000000" pitchFamily="34" charset="0"/>
              </a:rPr>
              <a:t> AB </a:t>
            </a:r>
            <a:r>
              <a:rPr lang="en-US" altLang="en-US" sz="2800" dirty="0" err="1">
                <a:solidFill>
                  <a:srgbClr val="FFFFFF"/>
                </a:solidFill>
                <a:latin typeface=".VnArial" panose="020B7200000000000000" pitchFamily="34" charset="0"/>
              </a:rPr>
              <a:t>tại</a:t>
            </a:r>
            <a:r>
              <a:rPr lang="en-US" altLang="en-US" sz="2800" dirty="0">
                <a:solidFill>
                  <a:srgbClr val="FFFFFF"/>
                </a:solidFill>
                <a:latin typeface=".VnArial" panose="020B7200000000000000" pitchFamily="34" charset="0"/>
              </a:rPr>
              <a:t> </a:t>
            </a:r>
            <a:r>
              <a:rPr lang="en-US" altLang="en-US" sz="2800" dirty="0" err="1">
                <a:solidFill>
                  <a:srgbClr val="FFFFFF"/>
                </a:solidFill>
                <a:latin typeface=".VnArial" panose="020B7200000000000000" pitchFamily="34" charset="0"/>
              </a:rPr>
              <a:t>trung</a:t>
            </a:r>
            <a:r>
              <a:rPr lang="en-US" altLang="en-US" sz="2800" dirty="0">
                <a:solidFill>
                  <a:srgbClr val="FFFFFF"/>
                </a:solidFill>
                <a:latin typeface=".VnArial" panose="020B7200000000000000" pitchFamily="34" charset="0"/>
              </a:rPr>
              <a:t> </a:t>
            </a:r>
            <a:r>
              <a:rPr lang="en-US" altLang="en-US" sz="2800" dirty="0" err="1">
                <a:solidFill>
                  <a:srgbClr val="FFFFFF"/>
                </a:solidFill>
                <a:latin typeface=".VnArial" panose="020B7200000000000000" pitchFamily="34" charset="0"/>
              </a:rPr>
              <a:t>điểm</a:t>
            </a:r>
            <a:r>
              <a:rPr lang="en-US" altLang="en-US" sz="2800" dirty="0">
                <a:solidFill>
                  <a:srgbClr val="FFFFFF"/>
                </a:solidFill>
                <a:latin typeface=".VnArial" panose="020B7200000000000000" pitchFamily="34" charset="0"/>
              </a:rPr>
              <a:t> M </a:t>
            </a:r>
            <a:r>
              <a:rPr lang="en-US" altLang="en-US" sz="2800" dirty="0" err="1">
                <a:solidFill>
                  <a:srgbClr val="FFFFFF"/>
                </a:solidFill>
                <a:latin typeface=".VnArial" panose="020B7200000000000000" pitchFamily="34" charset="0"/>
              </a:rPr>
              <a:t>cần</a:t>
            </a:r>
            <a:r>
              <a:rPr lang="en-US" altLang="en-US" sz="2800" dirty="0">
                <a:solidFill>
                  <a:srgbClr val="FFFFFF"/>
                </a:solidFill>
                <a:latin typeface=".VnArial" panose="020B7200000000000000" pitchFamily="34" charset="0"/>
              </a:rPr>
              <a:t> </a:t>
            </a:r>
            <a:r>
              <a:rPr lang="en-US" altLang="en-US" sz="2800" dirty="0" err="1" smtClean="0">
                <a:solidFill>
                  <a:srgbClr val="FFFFFF"/>
                </a:solidFill>
                <a:latin typeface="+mn-lt"/>
              </a:rPr>
              <a:t>xác</a:t>
            </a:r>
            <a:r>
              <a:rPr lang="en-US" altLang="en-US" sz="2800" dirty="0" smtClean="0">
                <a:solidFill>
                  <a:srgbClr val="FFFFFF"/>
                </a:solidFill>
                <a:latin typeface="+mn-lt"/>
              </a:rPr>
              <a:t> </a:t>
            </a:r>
            <a:r>
              <a:rPr lang="en-US" altLang="en-US" sz="2800" dirty="0" err="1" smtClean="0">
                <a:solidFill>
                  <a:srgbClr val="FFFFFF"/>
                </a:solidFill>
                <a:latin typeface=".VnArial" panose="020B7200000000000000" pitchFamily="34" charset="0"/>
              </a:rPr>
              <a:t>định</a:t>
            </a:r>
            <a:r>
              <a:rPr lang="en-US" altLang="en-US" sz="2800" dirty="0">
                <a:solidFill>
                  <a:srgbClr val="FFFFFF"/>
                </a:solidFill>
                <a:latin typeface=".VnArial" panose="020B7200000000000000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 rot="5249628">
            <a:off x="-570706" y="799306"/>
            <a:ext cx="5257800" cy="5183188"/>
            <a:chOff x="693" y="1464"/>
            <a:chExt cx="2496" cy="2496"/>
          </a:xfrm>
        </p:grpSpPr>
        <p:grpSp>
          <p:nvGrpSpPr>
            <p:cNvPr id="19505" name="Group 3"/>
            <p:cNvGrpSpPr>
              <a:grpSpLocks/>
            </p:cNvGrpSpPr>
            <p:nvPr/>
          </p:nvGrpSpPr>
          <p:grpSpPr bwMode="auto">
            <a:xfrm>
              <a:off x="693" y="1464"/>
              <a:ext cx="2496" cy="2496"/>
              <a:chOff x="624" y="1104"/>
              <a:chExt cx="2352" cy="2352"/>
            </a:xfrm>
          </p:grpSpPr>
          <p:sp>
            <p:nvSpPr>
              <p:cNvPr id="19533" name="Oval 4"/>
              <p:cNvSpPr>
                <a:spLocks noChangeArrowheads="1"/>
              </p:cNvSpPr>
              <p:nvPr/>
            </p:nvSpPr>
            <p:spPr bwMode="auto">
              <a:xfrm>
                <a:off x="624" y="1104"/>
                <a:ext cx="2352" cy="2352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534" name="Line 5"/>
              <p:cNvSpPr>
                <a:spLocks noChangeShapeType="1"/>
              </p:cNvSpPr>
              <p:nvPr/>
            </p:nvSpPr>
            <p:spPr bwMode="auto">
              <a:xfrm>
                <a:off x="1806" y="1104"/>
                <a:ext cx="1" cy="2352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35" name="Line 6"/>
              <p:cNvSpPr>
                <a:spLocks noChangeShapeType="1"/>
              </p:cNvSpPr>
              <p:nvPr/>
            </p:nvSpPr>
            <p:spPr bwMode="auto">
              <a:xfrm flipH="1">
                <a:off x="624" y="2286"/>
                <a:ext cx="2352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506" name="Group 7"/>
            <p:cNvGrpSpPr>
              <a:grpSpLocks/>
            </p:cNvGrpSpPr>
            <p:nvPr/>
          </p:nvGrpSpPr>
          <p:grpSpPr bwMode="auto">
            <a:xfrm>
              <a:off x="948" y="1737"/>
              <a:ext cx="1584" cy="1020"/>
              <a:chOff x="948" y="1737"/>
              <a:chExt cx="1584" cy="1020"/>
            </a:xfrm>
          </p:grpSpPr>
          <p:sp>
            <p:nvSpPr>
              <p:cNvPr id="19507" name="Freeform 8"/>
              <p:cNvSpPr>
                <a:spLocks/>
              </p:cNvSpPr>
              <p:nvPr/>
            </p:nvSpPr>
            <p:spPr bwMode="auto">
              <a:xfrm rot="-604041">
                <a:off x="948" y="1845"/>
                <a:ext cx="1584" cy="912"/>
              </a:xfrm>
              <a:custGeom>
                <a:avLst/>
                <a:gdLst>
                  <a:gd name="T0" fmla="*/ 1434 w 2242"/>
                  <a:gd name="T1" fmla="*/ 0 h 2252"/>
                  <a:gd name="T2" fmla="*/ 1288 w 2242"/>
                  <a:gd name="T3" fmla="*/ 101 h 2252"/>
                  <a:gd name="T4" fmla="*/ 1233 w 2242"/>
                  <a:gd name="T5" fmla="*/ 106 h 2252"/>
                  <a:gd name="T6" fmla="*/ 1091 w 2242"/>
                  <a:gd name="T7" fmla="*/ 186 h 2252"/>
                  <a:gd name="T8" fmla="*/ 1084 w 2242"/>
                  <a:gd name="T9" fmla="*/ 227 h 2252"/>
                  <a:gd name="T10" fmla="*/ 620 w 2242"/>
                  <a:gd name="T11" fmla="*/ 445 h 2252"/>
                  <a:gd name="T12" fmla="*/ 577 w 2242"/>
                  <a:gd name="T13" fmla="*/ 407 h 2252"/>
                  <a:gd name="T14" fmla="*/ 466 w 2242"/>
                  <a:gd name="T15" fmla="*/ 410 h 2252"/>
                  <a:gd name="T16" fmla="*/ 343 w 2242"/>
                  <a:gd name="T17" fmla="*/ 463 h 2252"/>
                  <a:gd name="T18" fmla="*/ 311 w 2242"/>
                  <a:gd name="T19" fmla="*/ 469 h 2252"/>
                  <a:gd name="T20" fmla="*/ 203 w 2242"/>
                  <a:gd name="T21" fmla="*/ 531 h 2252"/>
                  <a:gd name="T22" fmla="*/ 196 w 2242"/>
                  <a:gd name="T23" fmla="*/ 564 h 2252"/>
                  <a:gd name="T24" fmla="*/ 88 w 2242"/>
                  <a:gd name="T25" fmla="*/ 622 h 2252"/>
                  <a:gd name="T26" fmla="*/ 0 w 2242"/>
                  <a:gd name="T27" fmla="*/ 764 h 2252"/>
                  <a:gd name="T28" fmla="*/ 256 w 2242"/>
                  <a:gd name="T29" fmla="*/ 676 h 2252"/>
                  <a:gd name="T30" fmla="*/ 371 w 2242"/>
                  <a:gd name="T31" fmla="*/ 622 h 2252"/>
                  <a:gd name="T32" fmla="*/ 435 w 2242"/>
                  <a:gd name="T33" fmla="*/ 647 h 2252"/>
                  <a:gd name="T34" fmla="*/ 493 w 2242"/>
                  <a:gd name="T35" fmla="*/ 637 h 2252"/>
                  <a:gd name="T36" fmla="*/ 1162 w 2242"/>
                  <a:gd name="T37" fmla="*/ 280 h 2252"/>
                  <a:gd name="T38" fmla="*/ 1193 w 2242"/>
                  <a:gd name="T39" fmla="*/ 263 h 2252"/>
                  <a:gd name="T40" fmla="*/ 942 w 2242"/>
                  <a:gd name="T41" fmla="*/ 843 h 2252"/>
                  <a:gd name="T42" fmla="*/ 910 w 2242"/>
                  <a:gd name="T43" fmla="*/ 912 h 2252"/>
                  <a:gd name="T44" fmla="*/ 1048 w 2242"/>
                  <a:gd name="T45" fmla="*/ 833 h 2252"/>
                  <a:gd name="T46" fmla="*/ 1368 w 2242"/>
                  <a:gd name="T47" fmla="*/ 266 h 2252"/>
                  <a:gd name="T48" fmla="*/ 1468 w 2242"/>
                  <a:gd name="T49" fmla="*/ 174 h 2252"/>
                  <a:gd name="T50" fmla="*/ 1453 w 2242"/>
                  <a:gd name="T51" fmla="*/ 146 h 2252"/>
                  <a:gd name="T52" fmla="*/ 1584 w 2242"/>
                  <a:gd name="T53" fmla="*/ 50 h 2252"/>
                  <a:gd name="T54" fmla="*/ 1570 w 2242"/>
                  <a:gd name="T55" fmla="*/ 17 h 2252"/>
                  <a:gd name="T56" fmla="*/ 1434 w 2242"/>
                  <a:gd name="T57" fmla="*/ 0 h 2252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242"/>
                  <a:gd name="T88" fmla="*/ 0 h 2252"/>
                  <a:gd name="T89" fmla="*/ 2242 w 2242"/>
                  <a:gd name="T90" fmla="*/ 2252 h 2252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242" h="2252">
                    <a:moveTo>
                      <a:pt x="2030" y="0"/>
                    </a:moveTo>
                    <a:lnTo>
                      <a:pt x="1823" y="249"/>
                    </a:lnTo>
                    <a:lnTo>
                      <a:pt x="1745" y="262"/>
                    </a:lnTo>
                    <a:lnTo>
                      <a:pt x="1544" y="459"/>
                    </a:lnTo>
                    <a:lnTo>
                      <a:pt x="1535" y="561"/>
                    </a:lnTo>
                    <a:lnTo>
                      <a:pt x="878" y="1099"/>
                    </a:lnTo>
                    <a:lnTo>
                      <a:pt x="816" y="1006"/>
                    </a:lnTo>
                    <a:lnTo>
                      <a:pt x="659" y="1012"/>
                    </a:lnTo>
                    <a:lnTo>
                      <a:pt x="486" y="1144"/>
                    </a:lnTo>
                    <a:lnTo>
                      <a:pt x="440" y="1158"/>
                    </a:lnTo>
                    <a:lnTo>
                      <a:pt x="287" y="1311"/>
                    </a:lnTo>
                    <a:lnTo>
                      <a:pt x="278" y="1392"/>
                    </a:lnTo>
                    <a:lnTo>
                      <a:pt x="125" y="1537"/>
                    </a:lnTo>
                    <a:lnTo>
                      <a:pt x="0" y="1887"/>
                    </a:lnTo>
                    <a:lnTo>
                      <a:pt x="363" y="1669"/>
                    </a:lnTo>
                    <a:lnTo>
                      <a:pt x="525" y="1537"/>
                    </a:lnTo>
                    <a:lnTo>
                      <a:pt x="615" y="1598"/>
                    </a:lnTo>
                    <a:lnTo>
                      <a:pt x="698" y="1574"/>
                    </a:lnTo>
                    <a:lnTo>
                      <a:pt x="1645" y="692"/>
                    </a:lnTo>
                    <a:lnTo>
                      <a:pt x="1688" y="650"/>
                    </a:lnTo>
                    <a:lnTo>
                      <a:pt x="1333" y="2081"/>
                    </a:lnTo>
                    <a:lnTo>
                      <a:pt x="1288" y="2252"/>
                    </a:lnTo>
                    <a:lnTo>
                      <a:pt x="1483" y="2056"/>
                    </a:lnTo>
                    <a:lnTo>
                      <a:pt x="1936" y="656"/>
                    </a:lnTo>
                    <a:lnTo>
                      <a:pt x="2078" y="429"/>
                    </a:lnTo>
                    <a:lnTo>
                      <a:pt x="2056" y="360"/>
                    </a:lnTo>
                    <a:lnTo>
                      <a:pt x="2242" y="123"/>
                    </a:lnTo>
                    <a:lnTo>
                      <a:pt x="2222" y="42"/>
                    </a:lnTo>
                    <a:lnTo>
                      <a:pt x="203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19508" name="Group 9"/>
              <p:cNvGrpSpPr>
                <a:grpSpLocks/>
              </p:cNvGrpSpPr>
              <p:nvPr/>
            </p:nvGrpSpPr>
            <p:grpSpPr bwMode="auto">
              <a:xfrm>
                <a:off x="1932" y="1968"/>
                <a:ext cx="360" cy="768"/>
                <a:chOff x="1890" y="213"/>
                <a:chExt cx="360" cy="900"/>
              </a:xfrm>
            </p:grpSpPr>
            <p:sp>
              <p:nvSpPr>
                <p:cNvPr id="19527" name="Freeform 10"/>
                <p:cNvSpPr>
                  <a:spLocks/>
                </p:cNvSpPr>
                <p:nvPr/>
              </p:nvSpPr>
              <p:spPr bwMode="auto">
                <a:xfrm>
                  <a:off x="2157" y="213"/>
                  <a:ext cx="93" cy="117"/>
                </a:xfrm>
                <a:custGeom>
                  <a:avLst/>
                  <a:gdLst>
                    <a:gd name="T0" fmla="*/ 77 w 186"/>
                    <a:gd name="T1" fmla="*/ 0 h 234"/>
                    <a:gd name="T2" fmla="*/ 0 w 186"/>
                    <a:gd name="T3" fmla="*/ 94 h 234"/>
                    <a:gd name="T4" fmla="*/ 22 w 186"/>
                    <a:gd name="T5" fmla="*/ 117 h 234"/>
                    <a:gd name="T6" fmla="*/ 93 w 186"/>
                    <a:gd name="T7" fmla="*/ 7 h 234"/>
                    <a:gd name="T8" fmla="*/ 77 w 186"/>
                    <a:gd name="T9" fmla="*/ 0 h 2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6"/>
                    <a:gd name="T16" fmla="*/ 0 h 234"/>
                    <a:gd name="T17" fmla="*/ 186 w 186"/>
                    <a:gd name="T18" fmla="*/ 234 h 2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6" h="234">
                      <a:moveTo>
                        <a:pt x="153" y="0"/>
                      </a:moveTo>
                      <a:lnTo>
                        <a:pt x="0" y="187"/>
                      </a:lnTo>
                      <a:lnTo>
                        <a:pt x="43" y="234"/>
                      </a:lnTo>
                      <a:lnTo>
                        <a:pt x="186" y="15"/>
                      </a:lnTo>
                      <a:lnTo>
                        <a:pt x="153" y="0"/>
                      </a:lnTo>
                      <a:close/>
                    </a:path>
                  </a:pathLst>
                </a:custGeom>
                <a:solidFill>
                  <a:srgbClr val="4C4C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28" name="Freeform 11"/>
                <p:cNvSpPr>
                  <a:spLocks/>
                </p:cNvSpPr>
                <p:nvPr/>
              </p:nvSpPr>
              <p:spPr bwMode="auto">
                <a:xfrm>
                  <a:off x="1924" y="317"/>
                  <a:ext cx="209" cy="703"/>
                </a:xfrm>
                <a:custGeom>
                  <a:avLst/>
                  <a:gdLst>
                    <a:gd name="T0" fmla="*/ 171 w 419"/>
                    <a:gd name="T1" fmla="*/ 9 h 1406"/>
                    <a:gd name="T2" fmla="*/ 0 w 419"/>
                    <a:gd name="T3" fmla="*/ 700 h 1406"/>
                    <a:gd name="T4" fmla="*/ 26 w 419"/>
                    <a:gd name="T5" fmla="*/ 703 h 1406"/>
                    <a:gd name="T6" fmla="*/ 209 w 419"/>
                    <a:gd name="T7" fmla="*/ 0 h 1406"/>
                    <a:gd name="T8" fmla="*/ 171 w 419"/>
                    <a:gd name="T9" fmla="*/ 9 h 140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19"/>
                    <a:gd name="T16" fmla="*/ 0 h 1406"/>
                    <a:gd name="T17" fmla="*/ 419 w 419"/>
                    <a:gd name="T18" fmla="*/ 1406 h 140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19" h="1406">
                      <a:moveTo>
                        <a:pt x="342" y="17"/>
                      </a:moveTo>
                      <a:lnTo>
                        <a:pt x="0" y="1399"/>
                      </a:lnTo>
                      <a:lnTo>
                        <a:pt x="53" y="1406"/>
                      </a:lnTo>
                      <a:lnTo>
                        <a:pt x="419" y="0"/>
                      </a:lnTo>
                      <a:lnTo>
                        <a:pt x="342" y="17"/>
                      </a:lnTo>
                      <a:close/>
                    </a:path>
                  </a:pathLst>
                </a:custGeom>
                <a:solidFill>
                  <a:srgbClr val="BFB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29" name="Freeform 12"/>
                <p:cNvSpPr>
                  <a:spLocks/>
                </p:cNvSpPr>
                <p:nvPr/>
              </p:nvSpPr>
              <p:spPr bwMode="auto">
                <a:xfrm>
                  <a:off x="1962" y="335"/>
                  <a:ext cx="219" cy="682"/>
                </a:xfrm>
                <a:custGeom>
                  <a:avLst/>
                  <a:gdLst>
                    <a:gd name="T0" fmla="*/ 200 w 438"/>
                    <a:gd name="T1" fmla="*/ 0 h 1364"/>
                    <a:gd name="T2" fmla="*/ 0 w 438"/>
                    <a:gd name="T3" fmla="*/ 682 h 1364"/>
                    <a:gd name="T4" fmla="*/ 12 w 438"/>
                    <a:gd name="T5" fmla="*/ 682 h 1364"/>
                    <a:gd name="T6" fmla="*/ 219 w 438"/>
                    <a:gd name="T7" fmla="*/ 21 h 1364"/>
                    <a:gd name="T8" fmla="*/ 200 w 438"/>
                    <a:gd name="T9" fmla="*/ 0 h 136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38"/>
                    <a:gd name="T16" fmla="*/ 0 h 1364"/>
                    <a:gd name="T17" fmla="*/ 438 w 438"/>
                    <a:gd name="T18" fmla="*/ 1364 h 136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38" h="1364">
                      <a:moveTo>
                        <a:pt x="400" y="0"/>
                      </a:moveTo>
                      <a:lnTo>
                        <a:pt x="0" y="1364"/>
                      </a:lnTo>
                      <a:lnTo>
                        <a:pt x="24" y="1364"/>
                      </a:lnTo>
                      <a:lnTo>
                        <a:pt x="438" y="41"/>
                      </a:lnTo>
                      <a:lnTo>
                        <a:pt x="400" y="0"/>
                      </a:lnTo>
                      <a:close/>
                    </a:path>
                  </a:pathLst>
                </a:custGeom>
                <a:solidFill>
                  <a:srgbClr val="4C4C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30" name="Freeform 13"/>
                <p:cNvSpPr>
                  <a:spLocks/>
                </p:cNvSpPr>
                <p:nvPr/>
              </p:nvSpPr>
              <p:spPr bwMode="auto">
                <a:xfrm>
                  <a:off x="1890" y="1029"/>
                  <a:ext cx="58" cy="84"/>
                </a:xfrm>
                <a:custGeom>
                  <a:avLst/>
                  <a:gdLst>
                    <a:gd name="T0" fmla="*/ 34 w 115"/>
                    <a:gd name="T1" fmla="*/ 5 h 167"/>
                    <a:gd name="T2" fmla="*/ 0 w 115"/>
                    <a:gd name="T3" fmla="*/ 84 h 167"/>
                    <a:gd name="T4" fmla="*/ 58 w 115"/>
                    <a:gd name="T5" fmla="*/ 0 h 167"/>
                    <a:gd name="T6" fmla="*/ 34 w 115"/>
                    <a:gd name="T7" fmla="*/ 5 h 16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5"/>
                    <a:gd name="T13" fmla="*/ 0 h 167"/>
                    <a:gd name="T14" fmla="*/ 115 w 115"/>
                    <a:gd name="T15" fmla="*/ 167 h 16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5" h="167">
                      <a:moveTo>
                        <a:pt x="67" y="10"/>
                      </a:moveTo>
                      <a:lnTo>
                        <a:pt x="0" y="167"/>
                      </a:lnTo>
                      <a:lnTo>
                        <a:pt x="115" y="0"/>
                      </a:lnTo>
                      <a:lnTo>
                        <a:pt x="67" y="1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31" name="Freeform 14"/>
                <p:cNvSpPr>
                  <a:spLocks/>
                </p:cNvSpPr>
                <p:nvPr/>
              </p:nvSpPr>
              <p:spPr bwMode="auto">
                <a:xfrm>
                  <a:off x="2062" y="214"/>
                  <a:ext cx="141" cy="95"/>
                </a:xfrm>
                <a:custGeom>
                  <a:avLst/>
                  <a:gdLst>
                    <a:gd name="T0" fmla="*/ 141 w 280"/>
                    <a:gd name="T1" fmla="*/ 0 h 191"/>
                    <a:gd name="T2" fmla="*/ 76 w 280"/>
                    <a:gd name="T3" fmla="*/ 85 h 191"/>
                    <a:gd name="T4" fmla="*/ 0 w 280"/>
                    <a:gd name="T5" fmla="*/ 95 h 191"/>
                    <a:gd name="T6" fmla="*/ 65 w 280"/>
                    <a:gd name="T7" fmla="*/ 70 h 191"/>
                    <a:gd name="T8" fmla="*/ 141 w 280"/>
                    <a:gd name="T9" fmla="*/ 0 h 19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80"/>
                    <a:gd name="T16" fmla="*/ 0 h 191"/>
                    <a:gd name="T17" fmla="*/ 280 w 280"/>
                    <a:gd name="T18" fmla="*/ 191 h 19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80" h="191">
                      <a:moveTo>
                        <a:pt x="280" y="0"/>
                      </a:moveTo>
                      <a:lnTo>
                        <a:pt x="151" y="170"/>
                      </a:lnTo>
                      <a:lnTo>
                        <a:pt x="0" y="191"/>
                      </a:lnTo>
                      <a:lnTo>
                        <a:pt x="129" y="141"/>
                      </a:lnTo>
                      <a:lnTo>
                        <a:pt x="28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32" name="Freeform 15"/>
                <p:cNvSpPr>
                  <a:spLocks/>
                </p:cNvSpPr>
                <p:nvPr/>
              </p:nvSpPr>
              <p:spPr bwMode="auto">
                <a:xfrm>
                  <a:off x="1962" y="317"/>
                  <a:ext cx="246" cy="700"/>
                </a:xfrm>
                <a:custGeom>
                  <a:avLst/>
                  <a:gdLst>
                    <a:gd name="T0" fmla="*/ 246 w 342"/>
                    <a:gd name="T1" fmla="*/ 0 h 1399"/>
                    <a:gd name="T2" fmla="*/ 0 w 342"/>
                    <a:gd name="T3" fmla="*/ 700 h 1399"/>
                    <a:gd name="T4" fmla="*/ 214 w 342"/>
                    <a:gd name="T5" fmla="*/ 9 h 1399"/>
                    <a:gd name="T6" fmla="*/ 246 w 342"/>
                    <a:gd name="T7" fmla="*/ 0 h 139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42"/>
                    <a:gd name="T13" fmla="*/ 0 h 1399"/>
                    <a:gd name="T14" fmla="*/ 342 w 342"/>
                    <a:gd name="T15" fmla="*/ 1399 h 139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42" h="1399">
                      <a:moveTo>
                        <a:pt x="342" y="0"/>
                      </a:moveTo>
                      <a:lnTo>
                        <a:pt x="0" y="1399"/>
                      </a:lnTo>
                      <a:lnTo>
                        <a:pt x="298" y="17"/>
                      </a:lnTo>
                      <a:lnTo>
                        <a:pt x="34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9509" name="Group 16"/>
              <p:cNvGrpSpPr>
                <a:grpSpLocks/>
              </p:cNvGrpSpPr>
              <p:nvPr/>
            </p:nvGrpSpPr>
            <p:grpSpPr bwMode="auto">
              <a:xfrm>
                <a:off x="1047" y="1737"/>
                <a:ext cx="1383" cy="949"/>
                <a:chOff x="912" y="384"/>
                <a:chExt cx="1383" cy="949"/>
              </a:xfrm>
            </p:grpSpPr>
            <p:sp>
              <p:nvSpPr>
                <p:cNvPr id="19510" name="Freeform 17"/>
                <p:cNvSpPr>
                  <a:spLocks/>
                </p:cNvSpPr>
                <p:nvPr/>
              </p:nvSpPr>
              <p:spPr bwMode="auto">
                <a:xfrm>
                  <a:off x="950" y="1140"/>
                  <a:ext cx="130" cy="69"/>
                </a:xfrm>
                <a:custGeom>
                  <a:avLst/>
                  <a:gdLst>
                    <a:gd name="T0" fmla="*/ 102 w 201"/>
                    <a:gd name="T1" fmla="*/ 0 h 126"/>
                    <a:gd name="T2" fmla="*/ 0 w 201"/>
                    <a:gd name="T3" fmla="*/ 69 h 126"/>
                    <a:gd name="T4" fmla="*/ 67 w 201"/>
                    <a:gd name="T5" fmla="*/ 69 h 126"/>
                    <a:gd name="T6" fmla="*/ 130 w 201"/>
                    <a:gd name="T7" fmla="*/ 13 h 126"/>
                    <a:gd name="T8" fmla="*/ 102 w 201"/>
                    <a:gd name="T9" fmla="*/ 0 h 1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1"/>
                    <a:gd name="T16" fmla="*/ 0 h 126"/>
                    <a:gd name="T17" fmla="*/ 201 w 201"/>
                    <a:gd name="T18" fmla="*/ 126 h 1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1" h="126">
                      <a:moveTo>
                        <a:pt x="157" y="0"/>
                      </a:moveTo>
                      <a:lnTo>
                        <a:pt x="0" y="126"/>
                      </a:lnTo>
                      <a:lnTo>
                        <a:pt x="103" y="126"/>
                      </a:lnTo>
                      <a:lnTo>
                        <a:pt x="201" y="24"/>
                      </a:lnTo>
                      <a:lnTo>
                        <a:pt x="157" y="0"/>
                      </a:lnTo>
                      <a:close/>
                    </a:path>
                  </a:pathLst>
                </a:custGeom>
                <a:solidFill>
                  <a:srgbClr val="3FFF3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11" name="Freeform 18"/>
                <p:cNvSpPr>
                  <a:spLocks/>
                </p:cNvSpPr>
                <p:nvPr/>
              </p:nvSpPr>
              <p:spPr bwMode="auto">
                <a:xfrm>
                  <a:off x="1015" y="1167"/>
                  <a:ext cx="124" cy="79"/>
                </a:xfrm>
                <a:custGeom>
                  <a:avLst/>
                  <a:gdLst>
                    <a:gd name="T0" fmla="*/ 78 w 189"/>
                    <a:gd name="T1" fmla="*/ 0 h 144"/>
                    <a:gd name="T2" fmla="*/ 21 w 189"/>
                    <a:gd name="T3" fmla="*/ 48 h 144"/>
                    <a:gd name="T4" fmla="*/ 0 w 189"/>
                    <a:gd name="T5" fmla="*/ 79 h 144"/>
                    <a:gd name="T6" fmla="*/ 56 w 189"/>
                    <a:gd name="T7" fmla="*/ 69 h 144"/>
                    <a:gd name="T8" fmla="*/ 124 w 189"/>
                    <a:gd name="T9" fmla="*/ 16 h 144"/>
                    <a:gd name="T10" fmla="*/ 78 w 189"/>
                    <a:gd name="T11" fmla="*/ 0 h 14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89"/>
                    <a:gd name="T19" fmla="*/ 0 h 144"/>
                    <a:gd name="T20" fmla="*/ 189 w 189"/>
                    <a:gd name="T21" fmla="*/ 144 h 14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89" h="144">
                      <a:moveTo>
                        <a:pt x="119" y="0"/>
                      </a:moveTo>
                      <a:lnTo>
                        <a:pt x="32" y="87"/>
                      </a:lnTo>
                      <a:lnTo>
                        <a:pt x="0" y="144"/>
                      </a:lnTo>
                      <a:lnTo>
                        <a:pt x="86" y="125"/>
                      </a:lnTo>
                      <a:lnTo>
                        <a:pt x="189" y="30"/>
                      </a:lnTo>
                      <a:lnTo>
                        <a:pt x="119" y="0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12" name="Freeform 19"/>
                <p:cNvSpPr>
                  <a:spLocks/>
                </p:cNvSpPr>
                <p:nvPr/>
              </p:nvSpPr>
              <p:spPr bwMode="auto">
                <a:xfrm>
                  <a:off x="1062" y="1201"/>
                  <a:ext cx="114" cy="71"/>
                </a:xfrm>
                <a:custGeom>
                  <a:avLst/>
                  <a:gdLst>
                    <a:gd name="T0" fmla="*/ 98 w 174"/>
                    <a:gd name="T1" fmla="*/ 0 h 128"/>
                    <a:gd name="T2" fmla="*/ 14 w 174"/>
                    <a:gd name="T3" fmla="*/ 48 h 128"/>
                    <a:gd name="T4" fmla="*/ 0 w 174"/>
                    <a:gd name="T5" fmla="*/ 71 h 128"/>
                    <a:gd name="T6" fmla="*/ 114 w 174"/>
                    <a:gd name="T7" fmla="*/ 6 h 128"/>
                    <a:gd name="T8" fmla="*/ 98 w 174"/>
                    <a:gd name="T9" fmla="*/ 0 h 1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4"/>
                    <a:gd name="T16" fmla="*/ 0 h 128"/>
                    <a:gd name="T17" fmla="*/ 174 w 174"/>
                    <a:gd name="T18" fmla="*/ 128 h 12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4" h="128">
                      <a:moveTo>
                        <a:pt x="150" y="0"/>
                      </a:moveTo>
                      <a:lnTo>
                        <a:pt x="21" y="87"/>
                      </a:lnTo>
                      <a:lnTo>
                        <a:pt x="0" y="128"/>
                      </a:lnTo>
                      <a:lnTo>
                        <a:pt x="174" y="10"/>
                      </a:lnTo>
                      <a:lnTo>
                        <a:pt x="150" y="0"/>
                      </a:lnTo>
                      <a:close/>
                    </a:path>
                  </a:pathLst>
                </a:custGeom>
                <a:solidFill>
                  <a:srgbClr val="00A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13" name="Freeform 20"/>
                <p:cNvSpPr>
                  <a:spLocks/>
                </p:cNvSpPr>
                <p:nvPr/>
              </p:nvSpPr>
              <p:spPr bwMode="auto">
                <a:xfrm>
                  <a:off x="912" y="1221"/>
                  <a:ext cx="142" cy="112"/>
                </a:xfrm>
                <a:custGeom>
                  <a:avLst/>
                  <a:gdLst>
                    <a:gd name="T0" fmla="*/ 49 w 217"/>
                    <a:gd name="T1" fmla="*/ 0 h 205"/>
                    <a:gd name="T2" fmla="*/ 93 w 217"/>
                    <a:gd name="T3" fmla="*/ 1 h 205"/>
                    <a:gd name="T4" fmla="*/ 73 w 217"/>
                    <a:gd name="T5" fmla="*/ 48 h 205"/>
                    <a:gd name="T6" fmla="*/ 133 w 217"/>
                    <a:gd name="T7" fmla="*/ 39 h 205"/>
                    <a:gd name="T8" fmla="*/ 142 w 217"/>
                    <a:gd name="T9" fmla="*/ 60 h 205"/>
                    <a:gd name="T10" fmla="*/ 32 w 217"/>
                    <a:gd name="T11" fmla="*/ 112 h 205"/>
                    <a:gd name="T12" fmla="*/ 0 w 217"/>
                    <a:gd name="T13" fmla="*/ 99 h 205"/>
                    <a:gd name="T14" fmla="*/ 49 w 217"/>
                    <a:gd name="T15" fmla="*/ 0 h 20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17"/>
                    <a:gd name="T25" fmla="*/ 0 h 205"/>
                    <a:gd name="T26" fmla="*/ 217 w 217"/>
                    <a:gd name="T27" fmla="*/ 205 h 20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7" h="205">
                      <a:moveTo>
                        <a:pt x="75" y="0"/>
                      </a:moveTo>
                      <a:lnTo>
                        <a:pt x="142" y="2"/>
                      </a:lnTo>
                      <a:lnTo>
                        <a:pt x="111" y="87"/>
                      </a:lnTo>
                      <a:lnTo>
                        <a:pt x="204" y="71"/>
                      </a:lnTo>
                      <a:lnTo>
                        <a:pt x="217" y="109"/>
                      </a:lnTo>
                      <a:lnTo>
                        <a:pt x="49" y="205"/>
                      </a:lnTo>
                      <a:lnTo>
                        <a:pt x="0" y="182"/>
                      </a:lnTo>
                      <a:lnTo>
                        <a:pt x="75" y="0"/>
                      </a:lnTo>
                      <a:close/>
                    </a:path>
                  </a:pathLst>
                </a:custGeom>
                <a:solidFill>
                  <a:srgbClr val="FFBFB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14" name="Freeform 21"/>
                <p:cNvSpPr>
                  <a:spLocks/>
                </p:cNvSpPr>
                <p:nvPr/>
              </p:nvSpPr>
              <p:spPr bwMode="auto">
                <a:xfrm>
                  <a:off x="1228" y="932"/>
                  <a:ext cx="133" cy="61"/>
                </a:xfrm>
                <a:custGeom>
                  <a:avLst/>
                  <a:gdLst>
                    <a:gd name="T0" fmla="*/ 74 w 204"/>
                    <a:gd name="T1" fmla="*/ 2 h 113"/>
                    <a:gd name="T2" fmla="*/ 0 w 204"/>
                    <a:gd name="T3" fmla="*/ 49 h 113"/>
                    <a:gd name="T4" fmla="*/ 30 w 204"/>
                    <a:gd name="T5" fmla="*/ 61 h 113"/>
                    <a:gd name="T6" fmla="*/ 133 w 204"/>
                    <a:gd name="T7" fmla="*/ 0 h 113"/>
                    <a:gd name="T8" fmla="*/ 74 w 204"/>
                    <a:gd name="T9" fmla="*/ 2 h 11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4"/>
                    <a:gd name="T16" fmla="*/ 0 h 113"/>
                    <a:gd name="T17" fmla="*/ 204 w 204"/>
                    <a:gd name="T18" fmla="*/ 113 h 11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4" h="113">
                      <a:moveTo>
                        <a:pt x="114" y="3"/>
                      </a:moveTo>
                      <a:lnTo>
                        <a:pt x="0" y="91"/>
                      </a:lnTo>
                      <a:lnTo>
                        <a:pt x="46" y="113"/>
                      </a:lnTo>
                      <a:lnTo>
                        <a:pt x="204" y="0"/>
                      </a:lnTo>
                      <a:lnTo>
                        <a:pt x="114" y="3"/>
                      </a:lnTo>
                      <a:close/>
                    </a:path>
                  </a:pathLst>
                </a:custGeom>
                <a:solidFill>
                  <a:srgbClr val="3FFF3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15" name="Freeform 22"/>
                <p:cNvSpPr>
                  <a:spLocks/>
                </p:cNvSpPr>
                <p:nvPr/>
              </p:nvSpPr>
              <p:spPr bwMode="auto">
                <a:xfrm>
                  <a:off x="1284" y="929"/>
                  <a:ext cx="121" cy="81"/>
                </a:xfrm>
                <a:custGeom>
                  <a:avLst/>
                  <a:gdLst>
                    <a:gd name="T0" fmla="*/ 106 w 188"/>
                    <a:gd name="T1" fmla="*/ 0 h 150"/>
                    <a:gd name="T2" fmla="*/ 0 w 188"/>
                    <a:gd name="T3" fmla="*/ 64 h 150"/>
                    <a:gd name="T4" fmla="*/ 25 w 188"/>
                    <a:gd name="T5" fmla="*/ 81 h 150"/>
                    <a:gd name="T6" fmla="*/ 121 w 188"/>
                    <a:gd name="T7" fmla="*/ 28 h 150"/>
                    <a:gd name="T8" fmla="*/ 106 w 188"/>
                    <a:gd name="T9" fmla="*/ 0 h 1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8"/>
                    <a:gd name="T16" fmla="*/ 0 h 150"/>
                    <a:gd name="T17" fmla="*/ 188 w 188"/>
                    <a:gd name="T18" fmla="*/ 150 h 1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8" h="150">
                      <a:moveTo>
                        <a:pt x="165" y="0"/>
                      </a:moveTo>
                      <a:lnTo>
                        <a:pt x="0" y="118"/>
                      </a:lnTo>
                      <a:lnTo>
                        <a:pt x="39" y="150"/>
                      </a:lnTo>
                      <a:lnTo>
                        <a:pt x="188" y="51"/>
                      </a:lnTo>
                      <a:lnTo>
                        <a:pt x="165" y="0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16" name="Freeform 23"/>
                <p:cNvSpPr>
                  <a:spLocks/>
                </p:cNvSpPr>
                <p:nvPr/>
              </p:nvSpPr>
              <p:spPr bwMode="auto">
                <a:xfrm>
                  <a:off x="1331" y="971"/>
                  <a:ext cx="87" cy="65"/>
                </a:xfrm>
                <a:custGeom>
                  <a:avLst/>
                  <a:gdLst>
                    <a:gd name="T0" fmla="*/ 77 w 135"/>
                    <a:gd name="T1" fmla="*/ 0 h 118"/>
                    <a:gd name="T2" fmla="*/ 0 w 135"/>
                    <a:gd name="T3" fmla="*/ 47 h 118"/>
                    <a:gd name="T4" fmla="*/ 9 w 135"/>
                    <a:gd name="T5" fmla="*/ 65 h 118"/>
                    <a:gd name="T6" fmla="*/ 87 w 135"/>
                    <a:gd name="T7" fmla="*/ 8 h 118"/>
                    <a:gd name="T8" fmla="*/ 77 w 135"/>
                    <a:gd name="T9" fmla="*/ 0 h 1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35"/>
                    <a:gd name="T16" fmla="*/ 0 h 118"/>
                    <a:gd name="T17" fmla="*/ 135 w 135"/>
                    <a:gd name="T18" fmla="*/ 118 h 1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35" h="118">
                      <a:moveTo>
                        <a:pt x="119" y="0"/>
                      </a:moveTo>
                      <a:lnTo>
                        <a:pt x="0" y="85"/>
                      </a:lnTo>
                      <a:lnTo>
                        <a:pt x="14" y="118"/>
                      </a:lnTo>
                      <a:lnTo>
                        <a:pt x="135" y="14"/>
                      </a:lnTo>
                      <a:lnTo>
                        <a:pt x="119" y="0"/>
                      </a:lnTo>
                      <a:close/>
                    </a:path>
                  </a:pathLst>
                </a:custGeom>
                <a:solidFill>
                  <a:srgbClr val="00A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17" name="Freeform 24"/>
                <p:cNvSpPr>
                  <a:spLocks/>
                </p:cNvSpPr>
                <p:nvPr/>
              </p:nvSpPr>
              <p:spPr bwMode="auto">
                <a:xfrm>
                  <a:off x="1065" y="1002"/>
                  <a:ext cx="251" cy="143"/>
                </a:xfrm>
                <a:custGeom>
                  <a:avLst/>
                  <a:gdLst>
                    <a:gd name="T0" fmla="*/ 111 w 387"/>
                    <a:gd name="T1" fmla="*/ 0 h 263"/>
                    <a:gd name="T2" fmla="*/ 114 w 387"/>
                    <a:gd name="T3" fmla="*/ 0 h 263"/>
                    <a:gd name="T4" fmla="*/ 122 w 387"/>
                    <a:gd name="T5" fmla="*/ 1 h 263"/>
                    <a:gd name="T6" fmla="*/ 132 w 387"/>
                    <a:gd name="T7" fmla="*/ 1 h 263"/>
                    <a:gd name="T8" fmla="*/ 146 w 387"/>
                    <a:gd name="T9" fmla="*/ 3 h 263"/>
                    <a:gd name="T10" fmla="*/ 161 w 387"/>
                    <a:gd name="T11" fmla="*/ 5 h 263"/>
                    <a:gd name="T12" fmla="*/ 176 w 387"/>
                    <a:gd name="T13" fmla="*/ 8 h 263"/>
                    <a:gd name="T14" fmla="*/ 190 w 387"/>
                    <a:gd name="T15" fmla="*/ 12 h 263"/>
                    <a:gd name="T16" fmla="*/ 202 w 387"/>
                    <a:gd name="T17" fmla="*/ 16 h 263"/>
                    <a:gd name="T18" fmla="*/ 214 w 387"/>
                    <a:gd name="T19" fmla="*/ 23 h 263"/>
                    <a:gd name="T20" fmla="*/ 224 w 387"/>
                    <a:gd name="T21" fmla="*/ 30 h 263"/>
                    <a:gd name="T22" fmla="*/ 233 w 387"/>
                    <a:gd name="T23" fmla="*/ 37 h 263"/>
                    <a:gd name="T24" fmla="*/ 239 w 387"/>
                    <a:gd name="T25" fmla="*/ 43 h 263"/>
                    <a:gd name="T26" fmla="*/ 245 w 387"/>
                    <a:gd name="T27" fmla="*/ 48 h 263"/>
                    <a:gd name="T28" fmla="*/ 248 w 387"/>
                    <a:gd name="T29" fmla="*/ 53 h 263"/>
                    <a:gd name="T30" fmla="*/ 250 w 387"/>
                    <a:gd name="T31" fmla="*/ 55 h 263"/>
                    <a:gd name="T32" fmla="*/ 251 w 387"/>
                    <a:gd name="T33" fmla="*/ 57 h 263"/>
                    <a:gd name="T34" fmla="*/ 141 w 387"/>
                    <a:gd name="T35" fmla="*/ 143 h 263"/>
                    <a:gd name="T36" fmla="*/ 138 w 387"/>
                    <a:gd name="T37" fmla="*/ 142 h 263"/>
                    <a:gd name="T38" fmla="*/ 130 w 387"/>
                    <a:gd name="T39" fmla="*/ 141 h 263"/>
                    <a:gd name="T40" fmla="*/ 119 w 387"/>
                    <a:gd name="T41" fmla="*/ 139 h 263"/>
                    <a:gd name="T42" fmla="*/ 106 w 387"/>
                    <a:gd name="T43" fmla="*/ 136 h 263"/>
                    <a:gd name="T44" fmla="*/ 91 w 387"/>
                    <a:gd name="T45" fmla="*/ 133 h 263"/>
                    <a:gd name="T46" fmla="*/ 79 w 387"/>
                    <a:gd name="T47" fmla="*/ 129 h 263"/>
                    <a:gd name="T48" fmla="*/ 68 w 387"/>
                    <a:gd name="T49" fmla="*/ 125 h 263"/>
                    <a:gd name="T50" fmla="*/ 60 w 387"/>
                    <a:gd name="T51" fmla="*/ 122 h 263"/>
                    <a:gd name="T52" fmla="*/ 54 w 387"/>
                    <a:gd name="T53" fmla="*/ 118 h 263"/>
                    <a:gd name="T54" fmla="*/ 45 w 387"/>
                    <a:gd name="T55" fmla="*/ 113 h 263"/>
                    <a:gd name="T56" fmla="*/ 35 w 387"/>
                    <a:gd name="T57" fmla="*/ 107 h 263"/>
                    <a:gd name="T58" fmla="*/ 25 w 387"/>
                    <a:gd name="T59" fmla="*/ 101 h 263"/>
                    <a:gd name="T60" fmla="*/ 16 w 387"/>
                    <a:gd name="T61" fmla="*/ 95 h 263"/>
                    <a:gd name="T62" fmla="*/ 8 w 387"/>
                    <a:gd name="T63" fmla="*/ 90 h 263"/>
                    <a:gd name="T64" fmla="*/ 2 w 387"/>
                    <a:gd name="T65" fmla="*/ 87 h 263"/>
                    <a:gd name="T66" fmla="*/ 0 w 387"/>
                    <a:gd name="T67" fmla="*/ 86 h 263"/>
                    <a:gd name="T68" fmla="*/ 111 w 387"/>
                    <a:gd name="T69" fmla="*/ 0 h 263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387"/>
                    <a:gd name="T106" fmla="*/ 0 h 263"/>
                    <a:gd name="T107" fmla="*/ 387 w 387"/>
                    <a:gd name="T108" fmla="*/ 263 h 263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387" h="263">
                      <a:moveTo>
                        <a:pt x="171" y="0"/>
                      </a:moveTo>
                      <a:lnTo>
                        <a:pt x="176" y="0"/>
                      </a:lnTo>
                      <a:lnTo>
                        <a:pt x="188" y="1"/>
                      </a:lnTo>
                      <a:lnTo>
                        <a:pt x="204" y="2"/>
                      </a:lnTo>
                      <a:lnTo>
                        <a:pt x="225" y="6"/>
                      </a:lnTo>
                      <a:lnTo>
                        <a:pt x="249" y="9"/>
                      </a:lnTo>
                      <a:lnTo>
                        <a:pt x="272" y="15"/>
                      </a:lnTo>
                      <a:lnTo>
                        <a:pt x="293" y="22"/>
                      </a:lnTo>
                      <a:lnTo>
                        <a:pt x="311" y="30"/>
                      </a:lnTo>
                      <a:lnTo>
                        <a:pt x="330" y="42"/>
                      </a:lnTo>
                      <a:lnTo>
                        <a:pt x="345" y="55"/>
                      </a:lnTo>
                      <a:lnTo>
                        <a:pt x="359" y="68"/>
                      </a:lnTo>
                      <a:lnTo>
                        <a:pt x="369" y="79"/>
                      </a:lnTo>
                      <a:lnTo>
                        <a:pt x="377" y="89"/>
                      </a:lnTo>
                      <a:lnTo>
                        <a:pt x="383" y="97"/>
                      </a:lnTo>
                      <a:lnTo>
                        <a:pt x="386" y="102"/>
                      </a:lnTo>
                      <a:lnTo>
                        <a:pt x="387" y="104"/>
                      </a:lnTo>
                      <a:lnTo>
                        <a:pt x="218" y="263"/>
                      </a:lnTo>
                      <a:lnTo>
                        <a:pt x="213" y="261"/>
                      </a:lnTo>
                      <a:lnTo>
                        <a:pt x="201" y="259"/>
                      </a:lnTo>
                      <a:lnTo>
                        <a:pt x="183" y="255"/>
                      </a:lnTo>
                      <a:lnTo>
                        <a:pt x="164" y="250"/>
                      </a:lnTo>
                      <a:lnTo>
                        <a:pt x="141" y="244"/>
                      </a:lnTo>
                      <a:lnTo>
                        <a:pt x="122" y="237"/>
                      </a:lnTo>
                      <a:lnTo>
                        <a:pt x="105" y="230"/>
                      </a:lnTo>
                      <a:lnTo>
                        <a:pt x="93" y="225"/>
                      </a:lnTo>
                      <a:lnTo>
                        <a:pt x="83" y="217"/>
                      </a:lnTo>
                      <a:lnTo>
                        <a:pt x="69" y="208"/>
                      </a:lnTo>
                      <a:lnTo>
                        <a:pt x="54" y="196"/>
                      </a:lnTo>
                      <a:lnTo>
                        <a:pt x="39" y="185"/>
                      </a:lnTo>
                      <a:lnTo>
                        <a:pt x="24" y="174"/>
                      </a:lnTo>
                      <a:lnTo>
                        <a:pt x="12" y="166"/>
                      </a:lnTo>
                      <a:lnTo>
                        <a:pt x="3" y="160"/>
                      </a:lnTo>
                      <a:lnTo>
                        <a:pt x="0" y="158"/>
                      </a:lnTo>
                      <a:lnTo>
                        <a:pt x="171" y="0"/>
                      </a:lnTo>
                      <a:close/>
                    </a:path>
                  </a:pathLst>
                </a:custGeom>
                <a:solidFill>
                  <a:srgbClr val="BFB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18" name="Freeform 25"/>
                <p:cNvSpPr>
                  <a:spLocks/>
                </p:cNvSpPr>
                <p:nvPr/>
              </p:nvSpPr>
              <p:spPr bwMode="auto">
                <a:xfrm>
                  <a:off x="1194" y="697"/>
                  <a:ext cx="685" cy="499"/>
                </a:xfrm>
                <a:custGeom>
                  <a:avLst/>
                  <a:gdLst>
                    <a:gd name="T0" fmla="*/ 675 w 1051"/>
                    <a:gd name="T1" fmla="*/ 0 h 917"/>
                    <a:gd name="T2" fmla="*/ 0 w 1051"/>
                    <a:gd name="T3" fmla="*/ 489 h 917"/>
                    <a:gd name="T4" fmla="*/ 42 w 1051"/>
                    <a:gd name="T5" fmla="*/ 499 h 917"/>
                    <a:gd name="T6" fmla="*/ 685 w 1051"/>
                    <a:gd name="T7" fmla="*/ 26 h 917"/>
                    <a:gd name="T8" fmla="*/ 675 w 1051"/>
                    <a:gd name="T9" fmla="*/ 0 h 9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51"/>
                    <a:gd name="T16" fmla="*/ 0 h 917"/>
                    <a:gd name="T17" fmla="*/ 1051 w 1051"/>
                    <a:gd name="T18" fmla="*/ 917 h 9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51" h="917">
                      <a:moveTo>
                        <a:pt x="1036" y="0"/>
                      </a:moveTo>
                      <a:lnTo>
                        <a:pt x="0" y="899"/>
                      </a:lnTo>
                      <a:lnTo>
                        <a:pt x="65" y="917"/>
                      </a:lnTo>
                      <a:lnTo>
                        <a:pt x="1051" y="47"/>
                      </a:lnTo>
                      <a:lnTo>
                        <a:pt x="1036" y="0"/>
                      </a:lnTo>
                      <a:close/>
                    </a:path>
                  </a:pathLst>
                </a:custGeom>
                <a:solidFill>
                  <a:srgbClr val="BFB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19" name="Freeform 26"/>
                <p:cNvSpPr>
                  <a:spLocks/>
                </p:cNvSpPr>
                <p:nvPr/>
              </p:nvSpPr>
              <p:spPr bwMode="auto">
                <a:xfrm>
                  <a:off x="1258" y="728"/>
                  <a:ext cx="683" cy="481"/>
                </a:xfrm>
                <a:custGeom>
                  <a:avLst/>
                  <a:gdLst>
                    <a:gd name="T0" fmla="*/ 641 w 1048"/>
                    <a:gd name="T1" fmla="*/ 8 h 884"/>
                    <a:gd name="T2" fmla="*/ 0 w 1048"/>
                    <a:gd name="T3" fmla="*/ 481 h 884"/>
                    <a:gd name="T4" fmla="*/ 41 w 1048"/>
                    <a:gd name="T5" fmla="*/ 472 h 884"/>
                    <a:gd name="T6" fmla="*/ 683 w 1048"/>
                    <a:gd name="T7" fmla="*/ 0 h 884"/>
                    <a:gd name="T8" fmla="*/ 641 w 1048"/>
                    <a:gd name="T9" fmla="*/ 8 h 8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48"/>
                    <a:gd name="T16" fmla="*/ 0 h 884"/>
                    <a:gd name="T17" fmla="*/ 1048 w 1048"/>
                    <a:gd name="T18" fmla="*/ 884 h 8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48" h="884">
                      <a:moveTo>
                        <a:pt x="983" y="15"/>
                      </a:moveTo>
                      <a:lnTo>
                        <a:pt x="0" y="884"/>
                      </a:lnTo>
                      <a:lnTo>
                        <a:pt x="63" y="868"/>
                      </a:lnTo>
                      <a:lnTo>
                        <a:pt x="1048" y="0"/>
                      </a:lnTo>
                      <a:lnTo>
                        <a:pt x="983" y="15"/>
                      </a:lnTo>
                      <a:close/>
                    </a:path>
                  </a:pathLst>
                </a:custGeom>
                <a:solidFill>
                  <a:srgbClr val="4C4C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20" name="Freeform 27"/>
                <p:cNvSpPr>
                  <a:spLocks/>
                </p:cNvSpPr>
                <p:nvPr/>
              </p:nvSpPr>
              <p:spPr bwMode="auto">
                <a:xfrm>
                  <a:off x="2069" y="384"/>
                  <a:ext cx="195" cy="141"/>
                </a:xfrm>
                <a:custGeom>
                  <a:avLst/>
                  <a:gdLst>
                    <a:gd name="T0" fmla="*/ 134 w 299"/>
                    <a:gd name="T1" fmla="*/ 0 h 258"/>
                    <a:gd name="T2" fmla="*/ 0 w 299"/>
                    <a:gd name="T3" fmla="*/ 118 h 258"/>
                    <a:gd name="T4" fmla="*/ 46 w 299"/>
                    <a:gd name="T5" fmla="*/ 141 h 258"/>
                    <a:gd name="T6" fmla="*/ 195 w 299"/>
                    <a:gd name="T7" fmla="*/ 20 h 258"/>
                    <a:gd name="T8" fmla="*/ 134 w 299"/>
                    <a:gd name="T9" fmla="*/ 0 h 2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9"/>
                    <a:gd name="T16" fmla="*/ 0 h 258"/>
                    <a:gd name="T17" fmla="*/ 299 w 299"/>
                    <a:gd name="T18" fmla="*/ 258 h 2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9" h="258">
                      <a:moveTo>
                        <a:pt x="206" y="0"/>
                      </a:moveTo>
                      <a:lnTo>
                        <a:pt x="0" y="216"/>
                      </a:lnTo>
                      <a:lnTo>
                        <a:pt x="71" y="258"/>
                      </a:lnTo>
                      <a:lnTo>
                        <a:pt x="299" y="36"/>
                      </a:lnTo>
                      <a:lnTo>
                        <a:pt x="206" y="0"/>
                      </a:lnTo>
                      <a:close/>
                    </a:path>
                  </a:pathLst>
                </a:custGeom>
                <a:solidFill>
                  <a:srgbClr val="BFB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21" name="Freeform 28"/>
                <p:cNvSpPr>
                  <a:spLocks/>
                </p:cNvSpPr>
                <p:nvPr/>
              </p:nvSpPr>
              <p:spPr bwMode="auto">
                <a:xfrm>
                  <a:off x="2140" y="413"/>
                  <a:ext cx="155" cy="139"/>
                </a:xfrm>
                <a:custGeom>
                  <a:avLst/>
                  <a:gdLst>
                    <a:gd name="T0" fmla="*/ 142 w 239"/>
                    <a:gd name="T1" fmla="*/ 0 h 255"/>
                    <a:gd name="T2" fmla="*/ 0 w 239"/>
                    <a:gd name="T3" fmla="*/ 123 h 255"/>
                    <a:gd name="T4" fmla="*/ 29 w 239"/>
                    <a:gd name="T5" fmla="*/ 139 h 255"/>
                    <a:gd name="T6" fmla="*/ 155 w 239"/>
                    <a:gd name="T7" fmla="*/ 12 h 255"/>
                    <a:gd name="T8" fmla="*/ 142 w 239"/>
                    <a:gd name="T9" fmla="*/ 0 h 25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9"/>
                    <a:gd name="T16" fmla="*/ 0 h 255"/>
                    <a:gd name="T17" fmla="*/ 239 w 239"/>
                    <a:gd name="T18" fmla="*/ 255 h 25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9" h="255">
                      <a:moveTo>
                        <a:pt x="219" y="0"/>
                      </a:moveTo>
                      <a:lnTo>
                        <a:pt x="0" y="226"/>
                      </a:lnTo>
                      <a:lnTo>
                        <a:pt x="44" y="255"/>
                      </a:lnTo>
                      <a:lnTo>
                        <a:pt x="239" y="22"/>
                      </a:lnTo>
                      <a:lnTo>
                        <a:pt x="219" y="0"/>
                      </a:lnTo>
                      <a:close/>
                    </a:path>
                  </a:pathLst>
                </a:custGeom>
                <a:solidFill>
                  <a:srgbClr val="4C4C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22" name="Freeform 29"/>
                <p:cNvSpPr>
                  <a:spLocks/>
                </p:cNvSpPr>
                <p:nvPr/>
              </p:nvSpPr>
              <p:spPr bwMode="auto">
                <a:xfrm>
                  <a:off x="1900" y="521"/>
                  <a:ext cx="246" cy="192"/>
                </a:xfrm>
                <a:custGeom>
                  <a:avLst/>
                  <a:gdLst>
                    <a:gd name="T0" fmla="*/ 135 w 378"/>
                    <a:gd name="T1" fmla="*/ 0 h 351"/>
                    <a:gd name="T2" fmla="*/ 8 w 378"/>
                    <a:gd name="T3" fmla="*/ 98 h 351"/>
                    <a:gd name="T4" fmla="*/ 0 w 378"/>
                    <a:gd name="T5" fmla="*/ 192 h 351"/>
                    <a:gd name="T6" fmla="*/ 135 w 378"/>
                    <a:gd name="T7" fmla="*/ 172 h 351"/>
                    <a:gd name="T8" fmla="*/ 246 w 378"/>
                    <a:gd name="T9" fmla="*/ 56 h 351"/>
                    <a:gd name="T10" fmla="*/ 135 w 378"/>
                    <a:gd name="T11" fmla="*/ 0 h 35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78"/>
                    <a:gd name="T19" fmla="*/ 0 h 351"/>
                    <a:gd name="T20" fmla="*/ 378 w 378"/>
                    <a:gd name="T21" fmla="*/ 351 h 35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78" h="351">
                      <a:moveTo>
                        <a:pt x="207" y="0"/>
                      </a:moveTo>
                      <a:lnTo>
                        <a:pt x="12" y="179"/>
                      </a:lnTo>
                      <a:lnTo>
                        <a:pt x="0" y="351"/>
                      </a:lnTo>
                      <a:lnTo>
                        <a:pt x="207" y="314"/>
                      </a:lnTo>
                      <a:lnTo>
                        <a:pt x="378" y="102"/>
                      </a:lnTo>
                      <a:lnTo>
                        <a:pt x="207" y="0"/>
                      </a:lnTo>
                      <a:close/>
                    </a:path>
                  </a:pathLst>
                </a:custGeom>
                <a:solidFill>
                  <a:srgbClr val="BFB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23" name="Freeform 30"/>
                <p:cNvSpPr>
                  <a:spLocks/>
                </p:cNvSpPr>
                <p:nvPr/>
              </p:nvSpPr>
              <p:spPr bwMode="auto">
                <a:xfrm>
                  <a:off x="1159" y="1033"/>
                  <a:ext cx="157" cy="112"/>
                </a:xfrm>
                <a:custGeom>
                  <a:avLst/>
                  <a:gdLst>
                    <a:gd name="T0" fmla="*/ 126 w 243"/>
                    <a:gd name="T1" fmla="*/ 0 h 206"/>
                    <a:gd name="T2" fmla="*/ 0 w 243"/>
                    <a:gd name="T3" fmla="*/ 99 h 206"/>
                    <a:gd name="T4" fmla="*/ 48 w 243"/>
                    <a:gd name="T5" fmla="*/ 112 h 206"/>
                    <a:gd name="T6" fmla="*/ 157 w 243"/>
                    <a:gd name="T7" fmla="*/ 26 h 206"/>
                    <a:gd name="T8" fmla="*/ 126 w 243"/>
                    <a:gd name="T9" fmla="*/ 0 h 20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43"/>
                    <a:gd name="T16" fmla="*/ 0 h 206"/>
                    <a:gd name="T17" fmla="*/ 243 w 243"/>
                    <a:gd name="T18" fmla="*/ 206 h 20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43" h="206">
                      <a:moveTo>
                        <a:pt x="195" y="0"/>
                      </a:moveTo>
                      <a:lnTo>
                        <a:pt x="0" y="183"/>
                      </a:lnTo>
                      <a:lnTo>
                        <a:pt x="74" y="206"/>
                      </a:lnTo>
                      <a:lnTo>
                        <a:pt x="243" y="47"/>
                      </a:lnTo>
                      <a:lnTo>
                        <a:pt x="195" y="0"/>
                      </a:lnTo>
                      <a:close/>
                    </a:path>
                  </a:pathLst>
                </a:custGeom>
                <a:solidFill>
                  <a:srgbClr val="6868A8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24" name="Freeform 31"/>
                <p:cNvSpPr>
                  <a:spLocks/>
                </p:cNvSpPr>
                <p:nvPr/>
              </p:nvSpPr>
              <p:spPr bwMode="auto">
                <a:xfrm>
                  <a:off x="1095" y="1002"/>
                  <a:ext cx="141" cy="113"/>
                </a:xfrm>
                <a:custGeom>
                  <a:avLst/>
                  <a:gdLst>
                    <a:gd name="T0" fmla="*/ 112 w 216"/>
                    <a:gd name="T1" fmla="*/ 0 h 208"/>
                    <a:gd name="T2" fmla="*/ 0 w 216"/>
                    <a:gd name="T3" fmla="*/ 103 h 208"/>
                    <a:gd name="T4" fmla="*/ 20 w 216"/>
                    <a:gd name="T5" fmla="*/ 113 h 208"/>
                    <a:gd name="T6" fmla="*/ 141 w 216"/>
                    <a:gd name="T7" fmla="*/ 18 h 208"/>
                    <a:gd name="T8" fmla="*/ 112 w 216"/>
                    <a:gd name="T9" fmla="*/ 0 h 20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6"/>
                    <a:gd name="T16" fmla="*/ 0 h 208"/>
                    <a:gd name="T17" fmla="*/ 216 w 216"/>
                    <a:gd name="T18" fmla="*/ 208 h 20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6" h="208">
                      <a:moveTo>
                        <a:pt x="172" y="0"/>
                      </a:moveTo>
                      <a:lnTo>
                        <a:pt x="0" y="190"/>
                      </a:lnTo>
                      <a:lnTo>
                        <a:pt x="31" y="208"/>
                      </a:lnTo>
                      <a:lnTo>
                        <a:pt x="216" y="33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25" name="Freeform 32"/>
                <p:cNvSpPr>
                  <a:spLocks/>
                </p:cNvSpPr>
                <p:nvPr/>
              </p:nvSpPr>
              <p:spPr bwMode="auto">
                <a:xfrm>
                  <a:off x="932" y="1267"/>
                  <a:ext cx="122" cy="66"/>
                </a:xfrm>
                <a:custGeom>
                  <a:avLst/>
                  <a:gdLst>
                    <a:gd name="T0" fmla="*/ 106 w 189"/>
                    <a:gd name="T1" fmla="*/ 0 h 123"/>
                    <a:gd name="T2" fmla="*/ 0 w 189"/>
                    <a:gd name="T3" fmla="*/ 62 h 123"/>
                    <a:gd name="T4" fmla="*/ 14 w 189"/>
                    <a:gd name="T5" fmla="*/ 66 h 123"/>
                    <a:gd name="T6" fmla="*/ 122 w 189"/>
                    <a:gd name="T7" fmla="*/ 14 h 123"/>
                    <a:gd name="T8" fmla="*/ 106 w 189"/>
                    <a:gd name="T9" fmla="*/ 0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9"/>
                    <a:gd name="T16" fmla="*/ 0 h 123"/>
                    <a:gd name="T17" fmla="*/ 189 w 189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9" h="123">
                      <a:moveTo>
                        <a:pt x="164" y="0"/>
                      </a:moveTo>
                      <a:lnTo>
                        <a:pt x="0" y="116"/>
                      </a:lnTo>
                      <a:lnTo>
                        <a:pt x="21" y="123"/>
                      </a:lnTo>
                      <a:lnTo>
                        <a:pt x="189" y="27"/>
                      </a:lnTo>
                      <a:lnTo>
                        <a:pt x="164" y="0"/>
                      </a:lnTo>
                      <a:close/>
                    </a:path>
                  </a:pathLst>
                </a:custGeom>
                <a:solidFill>
                  <a:srgbClr val="89494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26" name="Freeform 33"/>
                <p:cNvSpPr>
                  <a:spLocks/>
                </p:cNvSpPr>
                <p:nvPr/>
              </p:nvSpPr>
              <p:spPr bwMode="auto">
                <a:xfrm>
                  <a:off x="912" y="1222"/>
                  <a:ext cx="94" cy="98"/>
                </a:xfrm>
                <a:custGeom>
                  <a:avLst/>
                  <a:gdLst>
                    <a:gd name="T0" fmla="*/ 66 w 142"/>
                    <a:gd name="T1" fmla="*/ 1 h 180"/>
                    <a:gd name="T2" fmla="*/ 0 w 142"/>
                    <a:gd name="T3" fmla="*/ 98 h 180"/>
                    <a:gd name="T4" fmla="*/ 73 w 142"/>
                    <a:gd name="T5" fmla="*/ 41 h 180"/>
                    <a:gd name="T6" fmla="*/ 94 w 142"/>
                    <a:gd name="T7" fmla="*/ 0 h 180"/>
                    <a:gd name="T8" fmla="*/ 66 w 142"/>
                    <a:gd name="T9" fmla="*/ 1 h 18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2"/>
                    <a:gd name="T16" fmla="*/ 0 h 180"/>
                    <a:gd name="T17" fmla="*/ 142 w 142"/>
                    <a:gd name="T18" fmla="*/ 180 h 18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2" h="180">
                      <a:moveTo>
                        <a:pt x="99" y="1"/>
                      </a:moveTo>
                      <a:lnTo>
                        <a:pt x="0" y="180"/>
                      </a:lnTo>
                      <a:lnTo>
                        <a:pt x="111" y="76"/>
                      </a:lnTo>
                      <a:lnTo>
                        <a:pt x="142" y="0"/>
                      </a:lnTo>
                      <a:lnTo>
                        <a:pt x="99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</p:grpSp>
      </p:grpSp>
      <p:sp>
        <p:nvSpPr>
          <p:cNvPr id="24610" name="Oval 34"/>
          <p:cNvSpPr>
            <a:spLocks noChangeArrowheads="1"/>
          </p:cNvSpPr>
          <p:nvPr/>
        </p:nvSpPr>
        <p:spPr bwMode="auto">
          <a:xfrm rot="6594164">
            <a:off x="152400" y="1447800"/>
            <a:ext cx="3887788" cy="3887788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7" name="Group 35"/>
          <p:cNvGrpSpPr>
            <a:grpSpLocks/>
          </p:cNvGrpSpPr>
          <p:nvPr/>
        </p:nvGrpSpPr>
        <p:grpSpPr bwMode="auto">
          <a:xfrm rot="5249628">
            <a:off x="2248694" y="799306"/>
            <a:ext cx="5257800" cy="5183188"/>
            <a:chOff x="693" y="1464"/>
            <a:chExt cx="2496" cy="2496"/>
          </a:xfrm>
        </p:grpSpPr>
        <p:grpSp>
          <p:nvGrpSpPr>
            <p:cNvPr id="19474" name="Group 36"/>
            <p:cNvGrpSpPr>
              <a:grpSpLocks/>
            </p:cNvGrpSpPr>
            <p:nvPr/>
          </p:nvGrpSpPr>
          <p:grpSpPr bwMode="auto">
            <a:xfrm>
              <a:off x="693" y="1464"/>
              <a:ext cx="2496" cy="2496"/>
              <a:chOff x="624" y="1104"/>
              <a:chExt cx="2352" cy="2352"/>
            </a:xfrm>
          </p:grpSpPr>
          <p:sp>
            <p:nvSpPr>
              <p:cNvPr id="19502" name="Oval 37"/>
              <p:cNvSpPr>
                <a:spLocks noChangeArrowheads="1"/>
              </p:cNvSpPr>
              <p:nvPr/>
            </p:nvSpPr>
            <p:spPr bwMode="auto">
              <a:xfrm>
                <a:off x="624" y="1104"/>
                <a:ext cx="2352" cy="2352"/>
              </a:xfrm>
              <a:prstGeom prst="ellips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9503" name="Line 38"/>
              <p:cNvSpPr>
                <a:spLocks noChangeShapeType="1"/>
              </p:cNvSpPr>
              <p:nvPr/>
            </p:nvSpPr>
            <p:spPr bwMode="auto">
              <a:xfrm>
                <a:off x="1806" y="1104"/>
                <a:ext cx="1" cy="2352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04" name="Line 39"/>
              <p:cNvSpPr>
                <a:spLocks noChangeShapeType="1"/>
              </p:cNvSpPr>
              <p:nvPr/>
            </p:nvSpPr>
            <p:spPr bwMode="auto">
              <a:xfrm flipH="1">
                <a:off x="624" y="2286"/>
                <a:ext cx="2352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475" name="Group 40"/>
            <p:cNvGrpSpPr>
              <a:grpSpLocks/>
            </p:cNvGrpSpPr>
            <p:nvPr/>
          </p:nvGrpSpPr>
          <p:grpSpPr bwMode="auto">
            <a:xfrm>
              <a:off x="948" y="1737"/>
              <a:ext cx="1584" cy="1020"/>
              <a:chOff x="948" y="1737"/>
              <a:chExt cx="1584" cy="1020"/>
            </a:xfrm>
          </p:grpSpPr>
          <p:sp>
            <p:nvSpPr>
              <p:cNvPr id="19476" name="Freeform 41"/>
              <p:cNvSpPr>
                <a:spLocks/>
              </p:cNvSpPr>
              <p:nvPr/>
            </p:nvSpPr>
            <p:spPr bwMode="auto">
              <a:xfrm rot="-604041">
                <a:off x="948" y="1845"/>
                <a:ext cx="1584" cy="912"/>
              </a:xfrm>
              <a:custGeom>
                <a:avLst/>
                <a:gdLst>
                  <a:gd name="T0" fmla="*/ 1434 w 2242"/>
                  <a:gd name="T1" fmla="*/ 0 h 2252"/>
                  <a:gd name="T2" fmla="*/ 1288 w 2242"/>
                  <a:gd name="T3" fmla="*/ 101 h 2252"/>
                  <a:gd name="T4" fmla="*/ 1233 w 2242"/>
                  <a:gd name="T5" fmla="*/ 106 h 2252"/>
                  <a:gd name="T6" fmla="*/ 1091 w 2242"/>
                  <a:gd name="T7" fmla="*/ 186 h 2252"/>
                  <a:gd name="T8" fmla="*/ 1084 w 2242"/>
                  <a:gd name="T9" fmla="*/ 227 h 2252"/>
                  <a:gd name="T10" fmla="*/ 620 w 2242"/>
                  <a:gd name="T11" fmla="*/ 445 h 2252"/>
                  <a:gd name="T12" fmla="*/ 577 w 2242"/>
                  <a:gd name="T13" fmla="*/ 407 h 2252"/>
                  <a:gd name="T14" fmla="*/ 466 w 2242"/>
                  <a:gd name="T15" fmla="*/ 410 h 2252"/>
                  <a:gd name="T16" fmla="*/ 343 w 2242"/>
                  <a:gd name="T17" fmla="*/ 463 h 2252"/>
                  <a:gd name="T18" fmla="*/ 311 w 2242"/>
                  <a:gd name="T19" fmla="*/ 469 h 2252"/>
                  <a:gd name="T20" fmla="*/ 203 w 2242"/>
                  <a:gd name="T21" fmla="*/ 531 h 2252"/>
                  <a:gd name="T22" fmla="*/ 196 w 2242"/>
                  <a:gd name="T23" fmla="*/ 564 h 2252"/>
                  <a:gd name="T24" fmla="*/ 88 w 2242"/>
                  <a:gd name="T25" fmla="*/ 622 h 2252"/>
                  <a:gd name="T26" fmla="*/ 0 w 2242"/>
                  <a:gd name="T27" fmla="*/ 764 h 2252"/>
                  <a:gd name="T28" fmla="*/ 256 w 2242"/>
                  <a:gd name="T29" fmla="*/ 676 h 2252"/>
                  <a:gd name="T30" fmla="*/ 371 w 2242"/>
                  <a:gd name="T31" fmla="*/ 622 h 2252"/>
                  <a:gd name="T32" fmla="*/ 435 w 2242"/>
                  <a:gd name="T33" fmla="*/ 647 h 2252"/>
                  <a:gd name="T34" fmla="*/ 493 w 2242"/>
                  <a:gd name="T35" fmla="*/ 637 h 2252"/>
                  <a:gd name="T36" fmla="*/ 1162 w 2242"/>
                  <a:gd name="T37" fmla="*/ 280 h 2252"/>
                  <a:gd name="T38" fmla="*/ 1193 w 2242"/>
                  <a:gd name="T39" fmla="*/ 263 h 2252"/>
                  <a:gd name="T40" fmla="*/ 942 w 2242"/>
                  <a:gd name="T41" fmla="*/ 843 h 2252"/>
                  <a:gd name="T42" fmla="*/ 910 w 2242"/>
                  <a:gd name="T43" fmla="*/ 912 h 2252"/>
                  <a:gd name="T44" fmla="*/ 1048 w 2242"/>
                  <a:gd name="T45" fmla="*/ 833 h 2252"/>
                  <a:gd name="T46" fmla="*/ 1368 w 2242"/>
                  <a:gd name="T47" fmla="*/ 266 h 2252"/>
                  <a:gd name="T48" fmla="*/ 1468 w 2242"/>
                  <a:gd name="T49" fmla="*/ 174 h 2252"/>
                  <a:gd name="T50" fmla="*/ 1453 w 2242"/>
                  <a:gd name="T51" fmla="*/ 146 h 2252"/>
                  <a:gd name="T52" fmla="*/ 1584 w 2242"/>
                  <a:gd name="T53" fmla="*/ 50 h 2252"/>
                  <a:gd name="T54" fmla="*/ 1570 w 2242"/>
                  <a:gd name="T55" fmla="*/ 17 h 2252"/>
                  <a:gd name="T56" fmla="*/ 1434 w 2242"/>
                  <a:gd name="T57" fmla="*/ 0 h 2252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242"/>
                  <a:gd name="T88" fmla="*/ 0 h 2252"/>
                  <a:gd name="T89" fmla="*/ 2242 w 2242"/>
                  <a:gd name="T90" fmla="*/ 2252 h 2252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242" h="2252">
                    <a:moveTo>
                      <a:pt x="2030" y="0"/>
                    </a:moveTo>
                    <a:lnTo>
                      <a:pt x="1823" y="249"/>
                    </a:lnTo>
                    <a:lnTo>
                      <a:pt x="1745" y="262"/>
                    </a:lnTo>
                    <a:lnTo>
                      <a:pt x="1544" y="459"/>
                    </a:lnTo>
                    <a:lnTo>
                      <a:pt x="1535" y="561"/>
                    </a:lnTo>
                    <a:lnTo>
                      <a:pt x="878" y="1099"/>
                    </a:lnTo>
                    <a:lnTo>
                      <a:pt x="816" y="1006"/>
                    </a:lnTo>
                    <a:lnTo>
                      <a:pt x="659" y="1012"/>
                    </a:lnTo>
                    <a:lnTo>
                      <a:pt x="486" y="1144"/>
                    </a:lnTo>
                    <a:lnTo>
                      <a:pt x="440" y="1158"/>
                    </a:lnTo>
                    <a:lnTo>
                      <a:pt x="287" y="1311"/>
                    </a:lnTo>
                    <a:lnTo>
                      <a:pt x="278" y="1392"/>
                    </a:lnTo>
                    <a:lnTo>
                      <a:pt x="125" y="1537"/>
                    </a:lnTo>
                    <a:lnTo>
                      <a:pt x="0" y="1887"/>
                    </a:lnTo>
                    <a:lnTo>
                      <a:pt x="363" y="1669"/>
                    </a:lnTo>
                    <a:lnTo>
                      <a:pt x="525" y="1537"/>
                    </a:lnTo>
                    <a:lnTo>
                      <a:pt x="615" y="1598"/>
                    </a:lnTo>
                    <a:lnTo>
                      <a:pt x="698" y="1574"/>
                    </a:lnTo>
                    <a:lnTo>
                      <a:pt x="1645" y="692"/>
                    </a:lnTo>
                    <a:lnTo>
                      <a:pt x="1688" y="650"/>
                    </a:lnTo>
                    <a:lnTo>
                      <a:pt x="1333" y="2081"/>
                    </a:lnTo>
                    <a:lnTo>
                      <a:pt x="1288" y="2252"/>
                    </a:lnTo>
                    <a:lnTo>
                      <a:pt x="1483" y="2056"/>
                    </a:lnTo>
                    <a:lnTo>
                      <a:pt x="1936" y="656"/>
                    </a:lnTo>
                    <a:lnTo>
                      <a:pt x="2078" y="429"/>
                    </a:lnTo>
                    <a:lnTo>
                      <a:pt x="2056" y="360"/>
                    </a:lnTo>
                    <a:lnTo>
                      <a:pt x="2242" y="123"/>
                    </a:lnTo>
                    <a:lnTo>
                      <a:pt x="2222" y="42"/>
                    </a:lnTo>
                    <a:lnTo>
                      <a:pt x="203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grpSp>
            <p:nvGrpSpPr>
              <p:cNvPr id="19477" name="Group 42"/>
              <p:cNvGrpSpPr>
                <a:grpSpLocks/>
              </p:cNvGrpSpPr>
              <p:nvPr/>
            </p:nvGrpSpPr>
            <p:grpSpPr bwMode="auto">
              <a:xfrm>
                <a:off x="1932" y="1968"/>
                <a:ext cx="360" cy="768"/>
                <a:chOff x="1890" y="213"/>
                <a:chExt cx="360" cy="900"/>
              </a:xfrm>
            </p:grpSpPr>
            <p:sp>
              <p:nvSpPr>
                <p:cNvPr id="19496" name="Freeform 43"/>
                <p:cNvSpPr>
                  <a:spLocks/>
                </p:cNvSpPr>
                <p:nvPr/>
              </p:nvSpPr>
              <p:spPr bwMode="auto">
                <a:xfrm>
                  <a:off x="2157" y="213"/>
                  <a:ext cx="93" cy="117"/>
                </a:xfrm>
                <a:custGeom>
                  <a:avLst/>
                  <a:gdLst>
                    <a:gd name="T0" fmla="*/ 77 w 186"/>
                    <a:gd name="T1" fmla="*/ 0 h 234"/>
                    <a:gd name="T2" fmla="*/ 0 w 186"/>
                    <a:gd name="T3" fmla="*/ 94 h 234"/>
                    <a:gd name="T4" fmla="*/ 22 w 186"/>
                    <a:gd name="T5" fmla="*/ 117 h 234"/>
                    <a:gd name="T6" fmla="*/ 93 w 186"/>
                    <a:gd name="T7" fmla="*/ 7 h 234"/>
                    <a:gd name="T8" fmla="*/ 77 w 186"/>
                    <a:gd name="T9" fmla="*/ 0 h 2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6"/>
                    <a:gd name="T16" fmla="*/ 0 h 234"/>
                    <a:gd name="T17" fmla="*/ 186 w 186"/>
                    <a:gd name="T18" fmla="*/ 234 h 2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6" h="234">
                      <a:moveTo>
                        <a:pt x="153" y="0"/>
                      </a:moveTo>
                      <a:lnTo>
                        <a:pt x="0" y="187"/>
                      </a:lnTo>
                      <a:lnTo>
                        <a:pt x="43" y="234"/>
                      </a:lnTo>
                      <a:lnTo>
                        <a:pt x="186" y="15"/>
                      </a:lnTo>
                      <a:lnTo>
                        <a:pt x="153" y="0"/>
                      </a:lnTo>
                      <a:close/>
                    </a:path>
                  </a:pathLst>
                </a:custGeom>
                <a:solidFill>
                  <a:srgbClr val="4C4C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97" name="Freeform 44"/>
                <p:cNvSpPr>
                  <a:spLocks/>
                </p:cNvSpPr>
                <p:nvPr/>
              </p:nvSpPr>
              <p:spPr bwMode="auto">
                <a:xfrm>
                  <a:off x="1924" y="317"/>
                  <a:ext cx="209" cy="703"/>
                </a:xfrm>
                <a:custGeom>
                  <a:avLst/>
                  <a:gdLst>
                    <a:gd name="T0" fmla="*/ 171 w 419"/>
                    <a:gd name="T1" fmla="*/ 9 h 1406"/>
                    <a:gd name="T2" fmla="*/ 0 w 419"/>
                    <a:gd name="T3" fmla="*/ 700 h 1406"/>
                    <a:gd name="T4" fmla="*/ 26 w 419"/>
                    <a:gd name="T5" fmla="*/ 703 h 1406"/>
                    <a:gd name="T6" fmla="*/ 209 w 419"/>
                    <a:gd name="T7" fmla="*/ 0 h 1406"/>
                    <a:gd name="T8" fmla="*/ 171 w 419"/>
                    <a:gd name="T9" fmla="*/ 9 h 140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19"/>
                    <a:gd name="T16" fmla="*/ 0 h 1406"/>
                    <a:gd name="T17" fmla="*/ 419 w 419"/>
                    <a:gd name="T18" fmla="*/ 1406 h 140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19" h="1406">
                      <a:moveTo>
                        <a:pt x="342" y="17"/>
                      </a:moveTo>
                      <a:lnTo>
                        <a:pt x="0" y="1399"/>
                      </a:lnTo>
                      <a:lnTo>
                        <a:pt x="53" y="1406"/>
                      </a:lnTo>
                      <a:lnTo>
                        <a:pt x="419" y="0"/>
                      </a:lnTo>
                      <a:lnTo>
                        <a:pt x="342" y="17"/>
                      </a:lnTo>
                      <a:close/>
                    </a:path>
                  </a:pathLst>
                </a:custGeom>
                <a:solidFill>
                  <a:srgbClr val="BFB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98" name="Freeform 45"/>
                <p:cNvSpPr>
                  <a:spLocks/>
                </p:cNvSpPr>
                <p:nvPr/>
              </p:nvSpPr>
              <p:spPr bwMode="auto">
                <a:xfrm>
                  <a:off x="1962" y="335"/>
                  <a:ext cx="219" cy="682"/>
                </a:xfrm>
                <a:custGeom>
                  <a:avLst/>
                  <a:gdLst>
                    <a:gd name="T0" fmla="*/ 200 w 438"/>
                    <a:gd name="T1" fmla="*/ 0 h 1364"/>
                    <a:gd name="T2" fmla="*/ 0 w 438"/>
                    <a:gd name="T3" fmla="*/ 682 h 1364"/>
                    <a:gd name="T4" fmla="*/ 12 w 438"/>
                    <a:gd name="T5" fmla="*/ 682 h 1364"/>
                    <a:gd name="T6" fmla="*/ 219 w 438"/>
                    <a:gd name="T7" fmla="*/ 21 h 1364"/>
                    <a:gd name="T8" fmla="*/ 200 w 438"/>
                    <a:gd name="T9" fmla="*/ 0 h 136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38"/>
                    <a:gd name="T16" fmla="*/ 0 h 1364"/>
                    <a:gd name="T17" fmla="*/ 438 w 438"/>
                    <a:gd name="T18" fmla="*/ 1364 h 136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38" h="1364">
                      <a:moveTo>
                        <a:pt x="400" y="0"/>
                      </a:moveTo>
                      <a:lnTo>
                        <a:pt x="0" y="1364"/>
                      </a:lnTo>
                      <a:lnTo>
                        <a:pt x="24" y="1364"/>
                      </a:lnTo>
                      <a:lnTo>
                        <a:pt x="438" y="41"/>
                      </a:lnTo>
                      <a:lnTo>
                        <a:pt x="400" y="0"/>
                      </a:lnTo>
                      <a:close/>
                    </a:path>
                  </a:pathLst>
                </a:custGeom>
                <a:solidFill>
                  <a:srgbClr val="4C4C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99" name="Freeform 46"/>
                <p:cNvSpPr>
                  <a:spLocks/>
                </p:cNvSpPr>
                <p:nvPr/>
              </p:nvSpPr>
              <p:spPr bwMode="auto">
                <a:xfrm>
                  <a:off x="1890" y="1029"/>
                  <a:ext cx="58" cy="84"/>
                </a:xfrm>
                <a:custGeom>
                  <a:avLst/>
                  <a:gdLst>
                    <a:gd name="T0" fmla="*/ 34 w 115"/>
                    <a:gd name="T1" fmla="*/ 5 h 167"/>
                    <a:gd name="T2" fmla="*/ 0 w 115"/>
                    <a:gd name="T3" fmla="*/ 84 h 167"/>
                    <a:gd name="T4" fmla="*/ 58 w 115"/>
                    <a:gd name="T5" fmla="*/ 0 h 167"/>
                    <a:gd name="T6" fmla="*/ 34 w 115"/>
                    <a:gd name="T7" fmla="*/ 5 h 16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5"/>
                    <a:gd name="T13" fmla="*/ 0 h 167"/>
                    <a:gd name="T14" fmla="*/ 115 w 115"/>
                    <a:gd name="T15" fmla="*/ 167 h 16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5" h="167">
                      <a:moveTo>
                        <a:pt x="67" y="10"/>
                      </a:moveTo>
                      <a:lnTo>
                        <a:pt x="0" y="167"/>
                      </a:lnTo>
                      <a:lnTo>
                        <a:pt x="115" y="0"/>
                      </a:lnTo>
                      <a:lnTo>
                        <a:pt x="67" y="1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00" name="Freeform 47"/>
                <p:cNvSpPr>
                  <a:spLocks/>
                </p:cNvSpPr>
                <p:nvPr/>
              </p:nvSpPr>
              <p:spPr bwMode="auto">
                <a:xfrm>
                  <a:off x="2062" y="214"/>
                  <a:ext cx="141" cy="95"/>
                </a:xfrm>
                <a:custGeom>
                  <a:avLst/>
                  <a:gdLst>
                    <a:gd name="T0" fmla="*/ 141 w 280"/>
                    <a:gd name="T1" fmla="*/ 0 h 191"/>
                    <a:gd name="T2" fmla="*/ 76 w 280"/>
                    <a:gd name="T3" fmla="*/ 85 h 191"/>
                    <a:gd name="T4" fmla="*/ 0 w 280"/>
                    <a:gd name="T5" fmla="*/ 95 h 191"/>
                    <a:gd name="T6" fmla="*/ 65 w 280"/>
                    <a:gd name="T7" fmla="*/ 70 h 191"/>
                    <a:gd name="T8" fmla="*/ 141 w 280"/>
                    <a:gd name="T9" fmla="*/ 0 h 19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80"/>
                    <a:gd name="T16" fmla="*/ 0 h 191"/>
                    <a:gd name="T17" fmla="*/ 280 w 280"/>
                    <a:gd name="T18" fmla="*/ 191 h 19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80" h="191">
                      <a:moveTo>
                        <a:pt x="280" y="0"/>
                      </a:moveTo>
                      <a:lnTo>
                        <a:pt x="151" y="170"/>
                      </a:lnTo>
                      <a:lnTo>
                        <a:pt x="0" y="191"/>
                      </a:lnTo>
                      <a:lnTo>
                        <a:pt x="129" y="141"/>
                      </a:lnTo>
                      <a:lnTo>
                        <a:pt x="28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501" name="Freeform 48"/>
                <p:cNvSpPr>
                  <a:spLocks/>
                </p:cNvSpPr>
                <p:nvPr/>
              </p:nvSpPr>
              <p:spPr bwMode="auto">
                <a:xfrm>
                  <a:off x="1962" y="317"/>
                  <a:ext cx="246" cy="700"/>
                </a:xfrm>
                <a:custGeom>
                  <a:avLst/>
                  <a:gdLst>
                    <a:gd name="T0" fmla="*/ 246 w 342"/>
                    <a:gd name="T1" fmla="*/ 0 h 1399"/>
                    <a:gd name="T2" fmla="*/ 0 w 342"/>
                    <a:gd name="T3" fmla="*/ 700 h 1399"/>
                    <a:gd name="T4" fmla="*/ 214 w 342"/>
                    <a:gd name="T5" fmla="*/ 9 h 1399"/>
                    <a:gd name="T6" fmla="*/ 246 w 342"/>
                    <a:gd name="T7" fmla="*/ 0 h 139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42"/>
                    <a:gd name="T13" fmla="*/ 0 h 1399"/>
                    <a:gd name="T14" fmla="*/ 342 w 342"/>
                    <a:gd name="T15" fmla="*/ 1399 h 139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42" h="1399">
                      <a:moveTo>
                        <a:pt x="342" y="0"/>
                      </a:moveTo>
                      <a:lnTo>
                        <a:pt x="0" y="1399"/>
                      </a:lnTo>
                      <a:lnTo>
                        <a:pt x="298" y="17"/>
                      </a:lnTo>
                      <a:lnTo>
                        <a:pt x="34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19478" name="Group 49"/>
              <p:cNvGrpSpPr>
                <a:grpSpLocks/>
              </p:cNvGrpSpPr>
              <p:nvPr/>
            </p:nvGrpSpPr>
            <p:grpSpPr bwMode="auto">
              <a:xfrm>
                <a:off x="1047" y="1737"/>
                <a:ext cx="1383" cy="949"/>
                <a:chOff x="912" y="384"/>
                <a:chExt cx="1383" cy="949"/>
              </a:xfrm>
            </p:grpSpPr>
            <p:sp>
              <p:nvSpPr>
                <p:cNvPr id="19479" name="Freeform 50"/>
                <p:cNvSpPr>
                  <a:spLocks/>
                </p:cNvSpPr>
                <p:nvPr/>
              </p:nvSpPr>
              <p:spPr bwMode="auto">
                <a:xfrm>
                  <a:off x="950" y="1140"/>
                  <a:ext cx="130" cy="69"/>
                </a:xfrm>
                <a:custGeom>
                  <a:avLst/>
                  <a:gdLst>
                    <a:gd name="T0" fmla="*/ 102 w 201"/>
                    <a:gd name="T1" fmla="*/ 0 h 126"/>
                    <a:gd name="T2" fmla="*/ 0 w 201"/>
                    <a:gd name="T3" fmla="*/ 69 h 126"/>
                    <a:gd name="T4" fmla="*/ 67 w 201"/>
                    <a:gd name="T5" fmla="*/ 69 h 126"/>
                    <a:gd name="T6" fmla="*/ 130 w 201"/>
                    <a:gd name="T7" fmla="*/ 13 h 126"/>
                    <a:gd name="T8" fmla="*/ 102 w 201"/>
                    <a:gd name="T9" fmla="*/ 0 h 1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1"/>
                    <a:gd name="T16" fmla="*/ 0 h 126"/>
                    <a:gd name="T17" fmla="*/ 201 w 201"/>
                    <a:gd name="T18" fmla="*/ 126 h 1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1" h="126">
                      <a:moveTo>
                        <a:pt x="157" y="0"/>
                      </a:moveTo>
                      <a:lnTo>
                        <a:pt x="0" y="126"/>
                      </a:lnTo>
                      <a:lnTo>
                        <a:pt x="103" y="126"/>
                      </a:lnTo>
                      <a:lnTo>
                        <a:pt x="201" y="24"/>
                      </a:lnTo>
                      <a:lnTo>
                        <a:pt x="157" y="0"/>
                      </a:lnTo>
                      <a:close/>
                    </a:path>
                  </a:pathLst>
                </a:custGeom>
                <a:solidFill>
                  <a:srgbClr val="3FFF3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80" name="Freeform 51"/>
                <p:cNvSpPr>
                  <a:spLocks/>
                </p:cNvSpPr>
                <p:nvPr/>
              </p:nvSpPr>
              <p:spPr bwMode="auto">
                <a:xfrm>
                  <a:off x="1015" y="1167"/>
                  <a:ext cx="124" cy="79"/>
                </a:xfrm>
                <a:custGeom>
                  <a:avLst/>
                  <a:gdLst>
                    <a:gd name="T0" fmla="*/ 78 w 189"/>
                    <a:gd name="T1" fmla="*/ 0 h 144"/>
                    <a:gd name="T2" fmla="*/ 21 w 189"/>
                    <a:gd name="T3" fmla="*/ 48 h 144"/>
                    <a:gd name="T4" fmla="*/ 0 w 189"/>
                    <a:gd name="T5" fmla="*/ 79 h 144"/>
                    <a:gd name="T6" fmla="*/ 56 w 189"/>
                    <a:gd name="T7" fmla="*/ 69 h 144"/>
                    <a:gd name="T8" fmla="*/ 124 w 189"/>
                    <a:gd name="T9" fmla="*/ 16 h 144"/>
                    <a:gd name="T10" fmla="*/ 78 w 189"/>
                    <a:gd name="T11" fmla="*/ 0 h 14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89"/>
                    <a:gd name="T19" fmla="*/ 0 h 144"/>
                    <a:gd name="T20" fmla="*/ 189 w 189"/>
                    <a:gd name="T21" fmla="*/ 144 h 144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89" h="144">
                      <a:moveTo>
                        <a:pt x="119" y="0"/>
                      </a:moveTo>
                      <a:lnTo>
                        <a:pt x="32" y="87"/>
                      </a:lnTo>
                      <a:lnTo>
                        <a:pt x="0" y="144"/>
                      </a:lnTo>
                      <a:lnTo>
                        <a:pt x="86" y="125"/>
                      </a:lnTo>
                      <a:lnTo>
                        <a:pt x="189" y="30"/>
                      </a:lnTo>
                      <a:lnTo>
                        <a:pt x="119" y="0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81" name="Freeform 52"/>
                <p:cNvSpPr>
                  <a:spLocks/>
                </p:cNvSpPr>
                <p:nvPr/>
              </p:nvSpPr>
              <p:spPr bwMode="auto">
                <a:xfrm>
                  <a:off x="1062" y="1201"/>
                  <a:ext cx="114" cy="71"/>
                </a:xfrm>
                <a:custGeom>
                  <a:avLst/>
                  <a:gdLst>
                    <a:gd name="T0" fmla="*/ 98 w 174"/>
                    <a:gd name="T1" fmla="*/ 0 h 128"/>
                    <a:gd name="T2" fmla="*/ 14 w 174"/>
                    <a:gd name="T3" fmla="*/ 48 h 128"/>
                    <a:gd name="T4" fmla="*/ 0 w 174"/>
                    <a:gd name="T5" fmla="*/ 71 h 128"/>
                    <a:gd name="T6" fmla="*/ 114 w 174"/>
                    <a:gd name="T7" fmla="*/ 6 h 128"/>
                    <a:gd name="T8" fmla="*/ 98 w 174"/>
                    <a:gd name="T9" fmla="*/ 0 h 1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4"/>
                    <a:gd name="T16" fmla="*/ 0 h 128"/>
                    <a:gd name="T17" fmla="*/ 174 w 174"/>
                    <a:gd name="T18" fmla="*/ 128 h 12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4" h="128">
                      <a:moveTo>
                        <a:pt x="150" y="0"/>
                      </a:moveTo>
                      <a:lnTo>
                        <a:pt x="21" y="87"/>
                      </a:lnTo>
                      <a:lnTo>
                        <a:pt x="0" y="128"/>
                      </a:lnTo>
                      <a:lnTo>
                        <a:pt x="174" y="10"/>
                      </a:lnTo>
                      <a:lnTo>
                        <a:pt x="150" y="0"/>
                      </a:lnTo>
                      <a:close/>
                    </a:path>
                  </a:pathLst>
                </a:custGeom>
                <a:solidFill>
                  <a:srgbClr val="00A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82" name="Freeform 53"/>
                <p:cNvSpPr>
                  <a:spLocks/>
                </p:cNvSpPr>
                <p:nvPr/>
              </p:nvSpPr>
              <p:spPr bwMode="auto">
                <a:xfrm>
                  <a:off x="912" y="1221"/>
                  <a:ext cx="142" cy="112"/>
                </a:xfrm>
                <a:custGeom>
                  <a:avLst/>
                  <a:gdLst>
                    <a:gd name="T0" fmla="*/ 49 w 217"/>
                    <a:gd name="T1" fmla="*/ 0 h 205"/>
                    <a:gd name="T2" fmla="*/ 93 w 217"/>
                    <a:gd name="T3" fmla="*/ 1 h 205"/>
                    <a:gd name="T4" fmla="*/ 73 w 217"/>
                    <a:gd name="T5" fmla="*/ 48 h 205"/>
                    <a:gd name="T6" fmla="*/ 133 w 217"/>
                    <a:gd name="T7" fmla="*/ 39 h 205"/>
                    <a:gd name="T8" fmla="*/ 142 w 217"/>
                    <a:gd name="T9" fmla="*/ 60 h 205"/>
                    <a:gd name="T10" fmla="*/ 32 w 217"/>
                    <a:gd name="T11" fmla="*/ 112 h 205"/>
                    <a:gd name="T12" fmla="*/ 0 w 217"/>
                    <a:gd name="T13" fmla="*/ 99 h 205"/>
                    <a:gd name="T14" fmla="*/ 49 w 217"/>
                    <a:gd name="T15" fmla="*/ 0 h 20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17"/>
                    <a:gd name="T25" fmla="*/ 0 h 205"/>
                    <a:gd name="T26" fmla="*/ 217 w 217"/>
                    <a:gd name="T27" fmla="*/ 205 h 20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17" h="205">
                      <a:moveTo>
                        <a:pt x="75" y="0"/>
                      </a:moveTo>
                      <a:lnTo>
                        <a:pt x="142" y="2"/>
                      </a:lnTo>
                      <a:lnTo>
                        <a:pt x="111" y="87"/>
                      </a:lnTo>
                      <a:lnTo>
                        <a:pt x="204" y="71"/>
                      </a:lnTo>
                      <a:lnTo>
                        <a:pt x="217" y="109"/>
                      </a:lnTo>
                      <a:lnTo>
                        <a:pt x="49" y="205"/>
                      </a:lnTo>
                      <a:lnTo>
                        <a:pt x="0" y="182"/>
                      </a:lnTo>
                      <a:lnTo>
                        <a:pt x="75" y="0"/>
                      </a:lnTo>
                      <a:close/>
                    </a:path>
                  </a:pathLst>
                </a:custGeom>
                <a:solidFill>
                  <a:srgbClr val="FFBFB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83" name="Freeform 54"/>
                <p:cNvSpPr>
                  <a:spLocks/>
                </p:cNvSpPr>
                <p:nvPr/>
              </p:nvSpPr>
              <p:spPr bwMode="auto">
                <a:xfrm>
                  <a:off x="1228" y="932"/>
                  <a:ext cx="133" cy="61"/>
                </a:xfrm>
                <a:custGeom>
                  <a:avLst/>
                  <a:gdLst>
                    <a:gd name="T0" fmla="*/ 74 w 204"/>
                    <a:gd name="T1" fmla="*/ 2 h 113"/>
                    <a:gd name="T2" fmla="*/ 0 w 204"/>
                    <a:gd name="T3" fmla="*/ 49 h 113"/>
                    <a:gd name="T4" fmla="*/ 30 w 204"/>
                    <a:gd name="T5" fmla="*/ 61 h 113"/>
                    <a:gd name="T6" fmla="*/ 133 w 204"/>
                    <a:gd name="T7" fmla="*/ 0 h 113"/>
                    <a:gd name="T8" fmla="*/ 74 w 204"/>
                    <a:gd name="T9" fmla="*/ 2 h 11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4"/>
                    <a:gd name="T16" fmla="*/ 0 h 113"/>
                    <a:gd name="T17" fmla="*/ 204 w 204"/>
                    <a:gd name="T18" fmla="*/ 113 h 11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4" h="113">
                      <a:moveTo>
                        <a:pt x="114" y="3"/>
                      </a:moveTo>
                      <a:lnTo>
                        <a:pt x="0" y="91"/>
                      </a:lnTo>
                      <a:lnTo>
                        <a:pt x="46" y="113"/>
                      </a:lnTo>
                      <a:lnTo>
                        <a:pt x="204" y="0"/>
                      </a:lnTo>
                      <a:lnTo>
                        <a:pt x="114" y="3"/>
                      </a:lnTo>
                      <a:close/>
                    </a:path>
                  </a:pathLst>
                </a:custGeom>
                <a:solidFill>
                  <a:srgbClr val="3FFF3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84" name="Freeform 55"/>
                <p:cNvSpPr>
                  <a:spLocks/>
                </p:cNvSpPr>
                <p:nvPr/>
              </p:nvSpPr>
              <p:spPr bwMode="auto">
                <a:xfrm>
                  <a:off x="1284" y="929"/>
                  <a:ext cx="121" cy="81"/>
                </a:xfrm>
                <a:custGeom>
                  <a:avLst/>
                  <a:gdLst>
                    <a:gd name="T0" fmla="*/ 106 w 188"/>
                    <a:gd name="T1" fmla="*/ 0 h 150"/>
                    <a:gd name="T2" fmla="*/ 0 w 188"/>
                    <a:gd name="T3" fmla="*/ 64 h 150"/>
                    <a:gd name="T4" fmla="*/ 25 w 188"/>
                    <a:gd name="T5" fmla="*/ 81 h 150"/>
                    <a:gd name="T6" fmla="*/ 121 w 188"/>
                    <a:gd name="T7" fmla="*/ 28 h 150"/>
                    <a:gd name="T8" fmla="*/ 106 w 188"/>
                    <a:gd name="T9" fmla="*/ 0 h 15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8"/>
                    <a:gd name="T16" fmla="*/ 0 h 150"/>
                    <a:gd name="T17" fmla="*/ 188 w 188"/>
                    <a:gd name="T18" fmla="*/ 150 h 15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8" h="150">
                      <a:moveTo>
                        <a:pt x="165" y="0"/>
                      </a:moveTo>
                      <a:lnTo>
                        <a:pt x="0" y="118"/>
                      </a:lnTo>
                      <a:lnTo>
                        <a:pt x="39" y="150"/>
                      </a:lnTo>
                      <a:lnTo>
                        <a:pt x="188" y="51"/>
                      </a:lnTo>
                      <a:lnTo>
                        <a:pt x="165" y="0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85" name="Freeform 56"/>
                <p:cNvSpPr>
                  <a:spLocks/>
                </p:cNvSpPr>
                <p:nvPr/>
              </p:nvSpPr>
              <p:spPr bwMode="auto">
                <a:xfrm>
                  <a:off x="1331" y="971"/>
                  <a:ext cx="87" cy="65"/>
                </a:xfrm>
                <a:custGeom>
                  <a:avLst/>
                  <a:gdLst>
                    <a:gd name="T0" fmla="*/ 77 w 135"/>
                    <a:gd name="T1" fmla="*/ 0 h 118"/>
                    <a:gd name="T2" fmla="*/ 0 w 135"/>
                    <a:gd name="T3" fmla="*/ 47 h 118"/>
                    <a:gd name="T4" fmla="*/ 9 w 135"/>
                    <a:gd name="T5" fmla="*/ 65 h 118"/>
                    <a:gd name="T6" fmla="*/ 87 w 135"/>
                    <a:gd name="T7" fmla="*/ 8 h 118"/>
                    <a:gd name="T8" fmla="*/ 77 w 135"/>
                    <a:gd name="T9" fmla="*/ 0 h 1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35"/>
                    <a:gd name="T16" fmla="*/ 0 h 118"/>
                    <a:gd name="T17" fmla="*/ 135 w 135"/>
                    <a:gd name="T18" fmla="*/ 118 h 1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35" h="118">
                      <a:moveTo>
                        <a:pt x="119" y="0"/>
                      </a:moveTo>
                      <a:lnTo>
                        <a:pt x="0" y="85"/>
                      </a:lnTo>
                      <a:lnTo>
                        <a:pt x="14" y="118"/>
                      </a:lnTo>
                      <a:lnTo>
                        <a:pt x="135" y="14"/>
                      </a:lnTo>
                      <a:lnTo>
                        <a:pt x="119" y="0"/>
                      </a:lnTo>
                      <a:close/>
                    </a:path>
                  </a:pathLst>
                </a:custGeom>
                <a:solidFill>
                  <a:srgbClr val="00A5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86" name="Freeform 57"/>
                <p:cNvSpPr>
                  <a:spLocks/>
                </p:cNvSpPr>
                <p:nvPr/>
              </p:nvSpPr>
              <p:spPr bwMode="auto">
                <a:xfrm>
                  <a:off x="1065" y="1002"/>
                  <a:ext cx="251" cy="143"/>
                </a:xfrm>
                <a:custGeom>
                  <a:avLst/>
                  <a:gdLst>
                    <a:gd name="T0" fmla="*/ 111 w 387"/>
                    <a:gd name="T1" fmla="*/ 0 h 263"/>
                    <a:gd name="T2" fmla="*/ 114 w 387"/>
                    <a:gd name="T3" fmla="*/ 0 h 263"/>
                    <a:gd name="T4" fmla="*/ 122 w 387"/>
                    <a:gd name="T5" fmla="*/ 1 h 263"/>
                    <a:gd name="T6" fmla="*/ 132 w 387"/>
                    <a:gd name="T7" fmla="*/ 1 h 263"/>
                    <a:gd name="T8" fmla="*/ 146 w 387"/>
                    <a:gd name="T9" fmla="*/ 3 h 263"/>
                    <a:gd name="T10" fmla="*/ 161 w 387"/>
                    <a:gd name="T11" fmla="*/ 5 h 263"/>
                    <a:gd name="T12" fmla="*/ 176 w 387"/>
                    <a:gd name="T13" fmla="*/ 8 h 263"/>
                    <a:gd name="T14" fmla="*/ 190 w 387"/>
                    <a:gd name="T15" fmla="*/ 12 h 263"/>
                    <a:gd name="T16" fmla="*/ 202 w 387"/>
                    <a:gd name="T17" fmla="*/ 16 h 263"/>
                    <a:gd name="T18" fmla="*/ 214 w 387"/>
                    <a:gd name="T19" fmla="*/ 23 h 263"/>
                    <a:gd name="T20" fmla="*/ 224 w 387"/>
                    <a:gd name="T21" fmla="*/ 30 h 263"/>
                    <a:gd name="T22" fmla="*/ 233 w 387"/>
                    <a:gd name="T23" fmla="*/ 37 h 263"/>
                    <a:gd name="T24" fmla="*/ 239 w 387"/>
                    <a:gd name="T25" fmla="*/ 43 h 263"/>
                    <a:gd name="T26" fmla="*/ 245 w 387"/>
                    <a:gd name="T27" fmla="*/ 48 h 263"/>
                    <a:gd name="T28" fmla="*/ 248 w 387"/>
                    <a:gd name="T29" fmla="*/ 53 h 263"/>
                    <a:gd name="T30" fmla="*/ 250 w 387"/>
                    <a:gd name="T31" fmla="*/ 55 h 263"/>
                    <a:gd name="T32" fmla="*/ 251 w 387"/>
                    <a:gd name="T33" fmla="*/ 57 h 263"/>
                    <a:gd name="T34" fmla="*/ 141 w 387"/>
                    <a:gd name="T35" fmla="*/ 143 h 263"/>
                    <a:gd name="T36" fmla="*/ 138 w 387"/>
                    <a:gd name="T37" fmla="*/ 142 h 263"/>
                    <a:gd name="T38" fmla="*/ 130 w 387"/>
                    <a:gd name="T39" fmla="*/ 141 h 263"/>
                    <a:gd name="T40" fmla="*/ 119 w 387"/>
                    <a:gd name="T41" fmla="*/ 139 h 263"/>
                    <a:gd name="T42" fmla="*/ 106 w 387"/>
                    <a:gd name="T43" fmla="*/ 136 h 263"/>
                    <a:gd name="T44" fmla="*/ 91 w 387"/>
                    <a:gd name="T45" fmla="*/ 133 h 263"/>
                    <a:gd name="T46" fmla="*/ 79 w 387"/>
                    <a:gd name="T47" fmla="*/ 129 h 263"/>
                    <a:gd name="T48" fmla="*/ 68 w 387"/>
                    <a:gd name="T49" fmla="*/ 125 h 263"/>
                    <a:gd name="T50" fmla="*/ 60 w 387"/>
                    <a:gd name="T51" fmla="*/ 122 h 263"/>
                    <a:gd name="T52" fmla="*/ 54 w 387"/>
                    <a:gd name="T53" fmla="*/ 118 h 263"/>
                    <a:gd name="T54" fmla="*/ 45 w 387"/>
                    <a:gd name="T55" fmla="*/ 113 h 263"/>
                    <a:gd name="T56" fmla="*/ 35 w 387"/>
                    <a:gd name="T57" fmla="*/ 107 h 263"/>
                    <a:gd name="T58" fmla="*/ 25 w 387"/>
                    <a:gd name="T59" fmla="*/ 101 h 263"/>
                    <a:gd name="T60" fmla="*/ 16 w 387"/>
                    <a:gd name="T61" fmla="*/ 95 h 263"/>
                    <a:gd name="T62" fmla="*/ 8 w 387"/>
                    <a:gd name="T63" fmla="*/ 90 h 263"/>
                    <a:gd name="T64" fmla="*/ 2 w 387"/>
                    <a:gd name="T65" fmla="*/ 87 h 263"/>
                    <a:gd name="T66" fmla="*/ 0 w 387"/>
                    <a:gd name="T67" fmla="*/ 86 h 263"/>
                    <a:gd name="T68" fmla="*/ 111 w 387"/>
                    <a:gd name="T69" fmla="*/ 0 h 263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387"/>
                    <a:gd name="T106" fmla="*/ 0 h 263"/>
                    <a:gd name="T107" fmla="*/ 387 w 387"/>
                    <a:gd name="T108" fmla="*/ 263 h 263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387" h="263">
                      <a:moveTo>
                        <a:pt x="171" y="0"/>
                      </a:moveTo>
                      <a:lnTo>
                        <a:pt x="176" y="0"/>
                      </a:lnTo>
                      <a:lnTo>
                        <a:pt x="188" y="1"/>
                      </a:lnTo>
                      <a:lnTo>
                        <a:pt x="204" y="2"/>
                      </a:lnTo>
                      <a:lnTo>
                        <a:pt x="225" y="6"/>
                      </a:lnTo>
                      <a:lnTo>
                        <a:pt x="249" y="9"/>
                      </a:lnTo>
                      <a:lnTo>
                        <a:pt x="272" y="15"/>
                      </a:lnTo>
                      <a:lnTo>
                        <a:pt x="293" y="22"/>
                      </a:lnTo>
                      <a:lnTo>
                        <a:pt x="311" y="30"/>
                      </a:lnTo>
                      <a:lnTo>
                        <a:pt x="330" y="42"/>
                      </a:lnTo>
                      <a:lnTo>
                        <a:pt x="345" y="55"/>
                      </a:lnTo>
                      <a:lnTo>
                        <a:pt x="359" y="68"/>
                      </a:lnTo>
                      <a:lnTo>
                        <a:pt x="369" y="79"/>
                      </a:lnTo>
                      <a:lnTo>
                        <a:pt x="377" y="89"/>
                      </a:lnTo>
                      <a:lnTo>
                        <a:pt x="383" y="97"/>
                      </a:lnTo>
                      <a:lnTo>
                        <a:pt x="386" y="102"/>
                      </a:lnTo>
                      <a:lnTo>
                        <a:pt x="387" y="104"/>
                      </a:lnTo>
                      <a:lnTo>
                        <a:pt x="218" y="263"/>
                      </a:lnTo>
                      <a:lnTo>
                        <a:pt x="213" y="261"/>
                      </a:lnTo>
                      <a:lnTo>
                        <a:pt x="201" y="259"/>
                      </a:lnTo>
                      <a:lnTo>
                        <a:pt x="183" y="255"/>
                      </a:lnTo>
                      <a:lnTo>
                        <a:pt x="164" y="250"/>
                      </a:lnTo>
                      <a:lnTo>
                        <a:pt x="141" y="244"/>
                      </a:lnTo>
                      <a:lnTo>
                        <a:pt x="122" y="237"/>
                      </a:lnTo>
                      <a:lnTo>
                        <a:pt x="105" y="230"/>
                      </a:lnTo>
                      <a:lnTo>
                        <a:pt x="93" y="225"/>
                      </a:lnTo>
                      <a:lnTo>
                        <a:pt x="83" y="217"/>
                      </a:lnTo>
                      <a:lnTo>
                        <a:pt x="69" y="208"/>
                      </a:lnTo>
                      <a:lnTo>
                        <a:pt x="54" y="196"/>
                      </a:lnTo>
                      <a:lnTo>
                        <a:pt x="39" y="185"/>
                      </a:lnTo>
                      <a:lnTo>
                        <a:pt x="24" y="174"/>
                      </a:lnTo>
                      <a:lnTo>
                        <a:pt x="12" y="166"/>
                      </a:lnTo>
                      <a:lnTo>
                        <a:pt x="3" y="160"/>
                      </a:lnTo>
                      <a:lnTo>
                        <a:pt x="0" y="158"/>
                      </a:lnTo>
                      <a:lnTo>
                        <a:pt x="171" y="0"/>
                      </a:lnTo>
                      <a:close/>
                    </a:path>
                  </a:pathLst>
                </a:custGeom>
                <a:solidFill>
                  <a:srgbClr val="BFB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87" name="Freeform 58"/>
                <p:cNvSpPr>
                  <a:spLocks/>
                </p:cNvSpPr>
                <p:nvPr/>
              </p:nvSpPr>
              <p:spPr bwMode="auto">
                <a:xfrm>
                  <a:off x="1194" y="697"/>
                  <a:ext cx="685" cy="499"/>
                </a:xfrm>
                <a:custGeom>
                  <a:avLst/>
                  <a:gdLst>
                    <a:gd name="T0" fmla="*/ 675 w 1051"/>
                    <a:gd name="T1" fmla="*/ 0 h 917"/>
                    <a:gd name="T2" fmla="*/ 0 w 1051"/>
                    <a:gd name="T3" fmla="*/ 489 h 917"/>
                    <a:gd name="T4" fmla="*/ 42 w 1051"/>
                    <a:gd name="T5" fmla="*/ 499 h 917"/>
                    <a:gd name="T6" fmla="*/ 685 w 1051"/>
                    <a:gd name="T7" fmla="*/ 26 h 917"/>
                    <a:gd name="T8" fmla="*/ 675 w 1051"/>
                    <a:gd name="T9" fmla="*/ 0 h 9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51"/>
                    <a:gd name="T16" fmla="*/ 0 h 917"/>
                    <a:gd name="T17" fmla="*/ 1051 w 1051"/>
                    <a:gd name="T18" fmla="*/ 917 h 9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51" h="917">
                      <a:moveTo>
                        <a:pt x="1036" y="0"/>
                      </a:moveTo>
                      <a:lnTo>
                        <a:pt x="0" y="899"/>
                      </a:lnTo>
                      <a:lnTo>
                        <a:pt x="65" y="917"/>
                      </a:lnTo>
                      <a:lnTo>
                        <a:pt x="1051" y="47"/>
                      </a:lnTo>
                      <a:lnTo>
                        <a:pt x="1036" y="0"/>
                      </a:lnTo>
                      <a:close/>
                    </a:path>
                  </a:pathLst>
                </a:custGeom>
                <a:solidFill>
                  <a:srgbClr val="BFB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88" name="Freeform 59"/>
                <p:cNvSpPr>
                  <a:spLocks/>
                </p:cNvSpPr>
                <p:nvPr/>
              </p:nvSpPr>
              <p:spPr bwMode="auto">
                <a:xfrm>
                  <a:off x="1258" y="728"/>
                  <a:ext cx="683" cy="481"/>
                </a:xfrm>
                <a:custGeom>
                  <a:avLst/>
                  <a:gdLst>
                    <a:gd name="T0" fmla="*/ 641 w 1048"/>
                    <a:gd name="T1" fmla="*/ 8 h 884"/>
                    <a:gd name="T2" fmla="*/ 0 w 1048"/>
                    <a:gd name="T3" fmla="*/ 481 h 884"/>
                    <a:gd name="T4" fmla="*/ 41 w 1048"/>
                    <a:gd name="T5" fmla="*/ 472 h 884"/>
                    <a:gd name="T6" fmla="*/ 683 w 1048"/>
                    <a:gd name="T7" fmla="*/ 0 h 884"/>
                    <a:gd name="T8" fmla="*/ 641 w 1048"/>
                    <a:gd name="T9" fmla="*/ 8 h 88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048"/>
                    <a:gd name="T16" fmla="*/ 0 h 884"/>
                    <a:gd name="T17" fmla="*/ 1048 w 1048"/>
                    <a:gd name="T18" fmla="*/ 884 h 88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048" h="884">
                      <a:moveTo>
                        <a:pt x="983" y="15"/>
                      </a:moveTo>
                      <a:lnTo>
                        <a:pt x="0" y="884"/>
                      </a:lnTo>
                      <a:lnTo>
                        <a:pt x="63" y="868"/>
                      </a:lnTo>
                      <a:lnTo>
                        <a:pt x="1048" y="0"/>
                      </a:lnTo>
                      <a:lnTo>
                        <a:pt x="983" y="15"/>
                      </a:lnTo>
                      <a:close/>
                    </a:path>
                  </a:pathLst>
                </a:custGeom>
                <a:solidFill>
                  <a:srgbClr val="4C4C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89" name="Freeform 60"/>
                <p:cNvSpPr>
                  <a:spLocks/>
                </p:cNvSpPr>
                <p:nvPr/>
              </p:nvSpPr>
              <p:spPr bwMode="auto">
                <a:xfrm>
                  <a:off x="2069" y="384"/>
                  <a:ext cx="195" cy="141"/>
                </a:xfrm>
                <a:custGeom>
                  <a:avLst/>
                  <a:gdLst>
                    <a:gd name="T0" fmla="*/ 134 w 299"/>
                    <a:gd name="T1" fmla="*/ 0 h 258"/>
                    <a:gd name="T2" fmla="*/ 0 w 299"/>
                    <a:gd name="T3" fmla="*/ 118 h 258"/>
                    <a:gd name="T4" fmla="*/ 46 w 299"/>
                    <a:gd name="T5" fmla="*/ 141 h 258"/>
                    <a:gd name="T6" fmla="*/ 195 w 299"/>
                    <a:gd name="T7" fmla="*/ 20 h 258"/>
                    <a:gd name="T8" fmla="*/ 134 w 299"/>
                    <a:gd name="T9" fmla="*/ 0 h 25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9"/>
                    <a:gd name="T16" fmla="*/ 0 h 258"/>
                    <a:gd name="T17" fmla="*/ 299 w 299"/>
                    <a:gd name="T18" fmla="*/ 258 h 25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9" h="258">
                      <a:moveTo>
                        <a:pt x="206" y="0"/>
                      </a:moveTo>
                      <a:lnTo>
                        <a:pt x="0" y="216"/>
                      </a:lnTo>
                      <a:lnTo>
                        <a:pt x="71" y="258"/>
                      </a:lnTo>
                      <a:lnTo>
                        <a:pt x="299" y="36"/>
                      </a:lnTo>
                      <a:lnTo>
                        <a:pt x="206" y="0"/>
                      </a:lnTo>
                      <a:close/>
                    </a:path>
                  </a:pathLst>
                </a:custGeom>
                <a:solidFill>
                  <a:srgbClr val="BFB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90" name="Freeform 61"/>
                <p:cNvSpPr>
                  <a:spLocks/>
                </p:cNvSpPr>
                <p:nvPr/>
              </p:nvSpPr>
              <p:spPr bwMode="auto">
                <a:xfrm>
                  <a:off x="2140" y="413"/>
                  <a:ext cx="155" cy="139"/>
                </a:xfrm>
                <a:custGeom>
                  <a:avLst/>
                  <a:gdLst>
                    <a:gd name="T0" fmla="*/ 142 w 239"/>
                    <a:gd name="T1" fmla="*/ 0 h 255"/>
                    <a:gd name="T2" fmla="*/ 0 w 239"/>
                    <a:gd name="T3" fmla="*/ 123 h 255"/>
                    <a:gd name="T4" fmla="*/ 29 w 239"/>
                    <a:gd name="T5" fmla="*/ 139 h 255"/>
                    <a:gd name="T6" fmla="*/ 155 w 239"/>
                    <a:gd name="T7" fmla="*/ 12 h 255"/>
                    <a:gd name="T8" fmla="*/ 142 w 239"/>
                    <a:gd name="T9" fmla="*/ 0 h 25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9"/>
                    <a:gd name="T16" fmla="*/ 0 h 255"/>
                    <a:gd name="T17" fmla="*/ 239 w 239"/>
                    <a:gd name="T18" fmla="*/ 255 h 25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9" h="255">
                      <a:moveTo>
                        <a:pt x="219" y="0"/>
                      </a:moveTo>
                      <a:lnTo>
                        <a:pt x="0" y="226"/>
                      </a:lnTo>
                      <a:lnTo>
                        <a:pt x="44" y="255"/>
                      </a:lnTo>
                      <a:lnTo>
                        <a:pt x="239" y="22"/>
                      </a:lnTo>
                      <a:lnTo>
                        <a:pt x="219" y="0"/>
                      </a:lnTo>
                      <a:close/>
                    </a:path>
                  </a:pathLst>
                </a:custGeom>
                <a:solidFill>
                  <a:srgbClr val="4C4C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91" name="Freeform 62"/>
                <p:cNvSpPr>
                  <a:spLocks/>
                </p:cNvSpPr>
                <p:nvPr/>
              </p:nvSpPr>
              <p:spPr bwMode="auto">
                <a:xfrm>
                  <a:off x="1900" y="521"/>
                  <a:ext cx="246" cy="192"/>
                </a:xfrm>
                <a:custGeom>
                  <a:avLst/>
                  <a:gdLst>
                    <a:gd name="T0" fmla="*/ 135 w 378"/>
                    <a:gd name="T1" fmla="*/ 0 h 351"/>
                    <a:gd name="T2" fmla="*/ 8 w 378"/>
                    <a:gd name="T3" fmla="*/ 98 h 351"/>
                    <a:gd name="T4" fmla="*/ 0 w 378"/>
                    <a:gd name="T5" fmla="*/ 192 h 351"/>
                    <a:gd name="T6" fmla="*/ 135 w 378"/>
                    <a:gd name="T7" fmla="*/ 172 h 351"/>
                    <a:gd name="T8" fmla="*/ 246 w 378"/>
                    <a:gd name="T9" fmla="*/ 56 h 351"/>
                    <a:gd name="T10" fmla="*/ 135 w 378"/>
                    <a:gd name="T11" fmla="*/ 0 h 35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78"/>
                    <a:gd name="T19" fmla="*/ 0 h 351"/>
                    <a:gd name="T20" fmla="*/ 378 w 378"/>
                    <a:gd name="T21" fmla="*/ 351 h 35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78" h="351">
                      <a:moveTo>
                        <a:pt x="207" y="0"/>
                      </a:moveTo>
                      <a:lnTo>
                        <a:pt x="12" y="179"/>
                      </a:lnTo>
                      <a:lnTo>
                        <a:pt x="0" y="351"/>
                      </a:lnTo>
                      <a:lnTo>
                        <a:pt x="207" y="314"/>
                      </a:lnTo>
                      <a:lnTo>
                        <a:pt x="378" y="102"/>
                      </a:lnTo>
                      <a:lnTo>
                        <a:pt x="207" y="0"/>
                      </a:lnTo>
                      <a:close/>
                    </a:path>
                  </a:pathLst>
                </a:custGeom>
                <a:solidFill>
                  <a:srgbClr val="BFB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92" name="Freeform 63"/>
                <p:cNvSpPr>
                  <a:spLocks/>
                </p:cNvSpPr>
                <p:nvPr/>
              </p:nvSpPr>
              <p:spPr bwMode="auto">
                <a:xfrm>
                  <a:off x="1159" y="1033"/>
                  <a:ext cx="157" cy="112"/>
                </a:xfrm>
                <a:custGeom>
                  <a:avLst/>
                  <a:gdLst>
                    <a:gd name="T0" fmla="*/ 126 w 243"/>
                    <a:gd name="T1" fmla="*/ 0 h 206"/>
                    <a:gd name="T2" fmla="*/ 0 w 243"/>
                    <a:gd name="T3" fmla="*/ 99 h 206"/>
                    <a:gd name="T4" fmla="*/ 48 w 243"/>
                    <a:gd name="T5" fmla="*/ 112 h 206"/>
                    <a:gd name="T6" fmla="*/ 157 w 243"/>
                    <a:gd name="T7" fmla="*/ 26 h 206"/>
                    <a:gd name="T8" fmla="*/ 126 w 243"/>
                    <a:gd name="T9" fmla="*/ 0 h 20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43"/>
                    <a:gd name="T16" fmla="*/ 0 h 206"/>
                    <a:gd name="T17" fmla="*/ 243 w 243"/>
                    <a:gd name="T18" fmla="*/ 206 h 20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43" h="206">
                      <a:moveTo>
                        <a:pt x="195" y="0"/>
                      </a:moveTo>
                      <a:lnTo>
                        <a:pt x="0" y="183"/>
                      </a:lnTo>
                      <a:lnTo>
                        <a:pt x="74" y="206"/>
                      </a:lnTo>
                      <a:lnTo>
                        <a:pt x="243" y="47"/>
                      </a:lnTo>
                      <a:lnTo>
                        <a:pt x="195" y="0"/>
                      </a:lnTo>
                      <a:close/>
                    </a:path>
                  </a:pathLst>
                </a:custGeom>
                <a:solidFill>
                  <a:srgbClr val="6868A8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93" name="Freeform 64"/>
                <p:cNvSpPr>
                  <a:spLocks/>
                </p:cNvSpPr>
                <p:nvPr/>
              </p:nvSpPr>
              <p:spPr bwMode="auto">
                <a:xfrm>
                  <a:off x="1095" y="1002"/>
                  <a:ext cx="141" cy="113"/>
                </a:xfrm>
                <a:custGeom>
                  <a:avLst/>
                  <a:gdLst>
                    <a:gd name="T0" fmla="*/ 112 w 216"/>
                    <a:gd name="T1" fmla="*/ 0 h 208"/>
                    <a:gd name="T2" fmla="*/ 0 w 216"/>
                    <a:gd name="T3" fmla="*/ 103 h 208"/>
                    <a:gd name="T4" fmla="*/ 20 w 216"/>
                    <a:gd name="T5" fmla="*/ 113 h 208"/>
                    <a:gd name="T6" fmla="*/ 141 w 216"/>
                    <a:gd name="T7" fmla="*/ 18 h 208"/>
                    <a:gd name="T8" fmla="*/ 112 w 216"/>
                    <a:gd name="T9" fmla="*/ 0 h 20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6"/>
                    <a:gd name="T16" fmla="*/ 0 h 208"/>
                    <a:gd name="T17" fmla="*/ 216 w 216"/>
                    <a:gd name="T18" fmla="*/ 208 h 20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6" h="208">
                      <a:moveTo>
                        <a:pt x="172" y="0"/>
                      </a:moveTo>
                      <a:lnTo>
                        <a:pt x="0" y="190"/>
                      </a:lnTo>
                      <a:lnTo>
                        <a:pt x="31" y="208"/>
                      </a:lnTo>
                      <a:lnTo>
                        <a:pt x="216" y="33"/>
                      </a:lnTo>
                      <a:lnTo>
                        <a:pt x="17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94" name="Freeform 65"/>
                <p:cNvSpPr>
                  <a:spLocks/>
                </p:cNvSpPr>
                <p:nvPr/>
              </p:nvSpPr>
              <p:spPr bwMode="auto">
                <a:xfrm>
                  <a:off x="932" y="1267"/>
                  <a:ext cx="122" cy="66"/>
                </a:xfrm>
                <a:custGeom>
                  <a:avLst/>
                  <a:gdLst>
                    <a:gd name="T0" fmla="*/ 106 w 189"/>
                    <a:gd name="T1" fmla="*/ 0 h 123"/>
                    <a:gd name="T2" fmla="*/ 0 w 189"/>
                    <a:gd name="T3" fmla="*/ 62 h 123"/>
                    <a:gd name="T4" fmla="*/ 14 w 189"/>
                    <a:gd name="T5" fmla="*/ 66 h 123"/>
                    <a:gd name="T6" fmla="*/ 122 w 189"/>
                    <a:gd name="T7" fmla="*/ 14 h 123"/>
                    <a:gd name="T8" fmla="*/ 106 w 189"/>
                    <a:gd name="T9" fmla="*/ 0 h 12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9"/>
                    <a:gd name="T16" fmla="*/ 0 h 123"/>
                    <a:gd name="T17" fmla="*/ 189 w 189"/>
                    <a:gd name="T18" fmla="*/ 123 h 12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9" h="123">
                      <a:moveTo>
                        <a:pt x="164" y="0"/>
                      </a:moveTo>
                      <a:lnTo>
                        <a:pt x="0" y="116"/>
                      </a:lnTo>
                      <a:lnTo>
                        <a:pt x="21" y="123"/>
                      </a:lnTo>
                      <a:lnTo>
                        <a:pt x="189" y="27"/>
                      </a:lnTo>
                      <a:lnTo>
                        <a:pt x="164" y="0"/>
                      </a:lnTo>
                      <a:close/>
                    </a:path>
                  </a:pathLst>
                </a:custGeom>
                <a:solidFill>
                  <a:srgbClr val="89494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9495" name="Freeform 66"/>
                <p:cNvSpPr>
                  <a:spLocks/>
                </p:cNvSpPr>
                <p:nvPr/>
              </p:nvSpPr>
              <p:spPr bwMode="auto">
                <a:xfrm>
                  <a:off x="912" y="1222"/>
                  <a:ext cx="94" cy="98"/>
                </a:xfrm>
                <a:custGeom>
                  <a:avLst/>
                  <a:gdLst>
                    <a:gd name="T0" fmla="*/ 66 w 142"/>
                    <a:gd name="T1" fmla="*/ 1 h 180"/>
                    <a:gd name="T2" fmla="*/ 0 w 142"/>
                    <a:gd name="T3" fmla="*/ 98 h 180"/>
                    <a:gd name="T4" fmla="*/ 73 w 142"/>
                    <a:gd name="T5" fmla="*/ 41 h 180"/>
                    <a:gd name="T6" fmla="*/ 94 w 142"/>
                    <a:gd name="T7" fmla="*/ 0 h 180"/>
                    <a:gd name="T8" fmla="*/ 66 w 142"/>
                    <a:gd name="T9" fmla="*/ 1 h 18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2"/>
                    <a:gd name="T16" fmla="*/ 0 h 180"/>
                    <a:gd name="T17" fmla="*/ 142 w 142"/>
                    <a:gd name="T18" fmla="*/ 180 h 18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2" h="180">
                      <a:moveTo>
                        <a:pt x="99" y="1"/>
                      </a:moveTo>
                      <a:lnTo>
                        <a:pt x="0" y="180"/>
                      </a:lnTo>
                      <a:lnTo>
                        <a:pt x="111" y="76"/>
                      </a:lnTo>
                      <a:lnTo>
                        <a:pt x="142" y="0"/>
                      </a:lnTo>
                      <a:lnTo>
                        <a:pt x="99" y="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</p:grpSp>
      </p:grpSp>
      <p:sp>
        <p:nvSpPr>
          <p:cNvPr id="24643" name="Oval 67"/>
          <p:cNvSpPr>
            <a:spLocks noChangeArrowheads="1"/>
          </p:cNvSpPr>
          <p:nvPr/>
        </p:nvSpPr>
        <p:spPr bwMode="auto">
          <a:xfrm rot="6594164">
            <a:off x="2971800" y="1447800"/>
            <a:ext cx="3887788" cy="3887788"/>
          </a:xfrm>
          <a:prstGeom prst="ellips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644" name="Line 68"/>
          <p:cNvSpPr>
            <a:spLocks noChangeShapeType="1"/>
          </p:cNvSpPr>
          <p:nvPr/>
        </p:nvSpPr>
        <p:spPr bwMode="auto">
          <a:xfrm>
            <a:off x="1981200" y="3352800"/>
            <a:ext cx="2895600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5" name="Oval 69"/>
          <p:cNvSpPr>
            <a:spLocks noChangeArrowheads="1"/>
          </p:cNvSpPr>
          <p:nvPr/>
        </p:nvSpPr>
        <p:spPr bwMode="auto">
          <a:xfrm>
            <a:off x="1981200" y="3276600"/>
            <a:ext cx="152400" cy="1524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646" name="Oval 70"/>
          <p:cNvSpPr>
            <a:spLocks noChangeArrowheads="1"/>
          </p:cNvSpPr>
          <p:nvPr/>
        </p:nvSpPr>
        <p:spPr bwMode="auto">
          <a:xfrm>
            <a:off x="4800600" y="3276600"/>
            <a:ext cx="152400" cy="1524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647" name="Text Box 71"/>
          <p:cNvSpPr txBox="1">
            <a:spLocks noChangeArrowheads="1"/>
          </p:cNvSpPr>
          <p:nvPr/>
        </p:nvSpPr>
        <p:spPr bwMode="auto">
          <a:xfrm>
            <a:off x="1752600" y="27432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FF00"/>
                </a:solidFill>
                <a:latin typeface="VNI-Times" pitchFamily="2" charset="0"/>
              </a:rPr>
              <a:t>A</a:t>
            </a:r>
          </a:p>
        </p:txBody>
      </p:sp>
      <p:sp>
        <p:nvSpPr>
          <p:cNvPr id="24648" name="Text Box 72"/>
          <p:cNvSpPr txBox="1">
            <a:spLocks noChangeArrowheads="1"/>
          </p:cNvSpPr>
          <p:nvPr/>
        </p:nvSpPr>
        <p:spPr bwMode="auto">
          <a:xfrm>
            <a:off x="4572000" y="27432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FF00"/>
                </a:solidFill>
                <a:latin typeface="VNI-Times" pitchFamily="2" charset="0"/>
              </a:rPr>
              <a:t>B</a:t>
            </a:r>
          </a:p>
        </p:txBody>
      </p:sp>
      <p:sp>
        <p:nvSpPr>
          <p:cNvPr id="24649" name="Oval 73"/>
          <p:cNvSpPr>
            <a:spLocks noChangeArrowheads="1"/>
          </p:cNvSpPr>
          <p:nvPr/>
        </p:nvSpPr>
        <p:spPr bwMode="auto">
          <a:xfrm>
            <a:off x="3429000" y="1981200"/>
            <a:ext cx="152400" cy="152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650" name="Oval 74"/>
          <p:cNvSpPr>
            <a:spLocks noChangeArrowheads="1"/>
          </p:cNvSpPr>
          <p:nvPr/>
        </p:nvSpPr>
        <p:spPr bwMode="auto">
          <a:xfrm>
            <a:off x="3429000" y="4648200"/>
            <a:ext cx="152400" cy="1524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651" name="Line 75"/>
          <p:cNvSpPr>
            <a:spLocks noChangeShapeType="1"/>
          </p:cNvSpPr>
          <p:nvPr/>
        </p:nvSpPr>
        <p:spPr bwMode="auto">
          <a:xfrm>
            <a:off x="3505200" y="914400"/>
            <a:ext cx="0" cy="45720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2" name="Oval 76"/>
          <p:cNvSpPr>
            <a:spLocks noChangeArrowheads="1"/>
          </p:cNvSpPr>
          <p:nvPr/>
        </p:nvSpPr>
        <p:spPr bwMode="auto">
          <a:xfrm>
            <a:off x="3429000" y="3276600"/>
            <a:ext cx="152400" cy="152400"/>
          </a:xfrm>
          <a:prstGeom prst="ellipse">
            <a:avLst/>
          </a:pr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653" name="Text Box 77"/>
          <p:cNvSpPr txBox="1">
            <a:spLocks noChangeArrowheads="1"/>
          </p:cNvSpPr>
          <p:nvPr/>
        </p:nvSpPr>
        <p:spPr bwMode="auto">
          <a:xfrm>
            <a:off x="3048000" y="2819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FF00"/>
                </a:solidFill>
                <a:latin typeface="VNI-Times" pitchFamily="2" charset="0"/>
              </a:rPr>
              <a:t>M</a:t>
            </a:r>
          </a:p>
        </p:txBody>
      </p:sp>
      <p:sp>
        <p:nvSpPr>
          <p:cNvPr id="24654" name="Line 78"/>
          <p:cNvSpPr>
            <a:spLocks noChangeShapeType="1"/>
          </p:cNvSpPr>
          <p:nvPr/>
        </p:nvSpPr>
        <p:spPr bwMode="auto">
          <a:xfrm>
            <a:off x="2590800" y="3200400"/>
            <a:ext cx="0" cy="304800"/>
          </a:xfrm>
          <a:prstGeom prst="line">
            <a:avLst/>
          </a:prstGeom>
          <a:noFill/>
          <a:ln w="38100" cmpd="dbl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5" name="Line 79"/>
          <p:cNvSpPr>
            <a:spLocks noChangeShapeType="1"/>
          </p:cNvSpPr>
          <p:nvPr/>
        </p:nvSpPr>
        <p:spPr bwMode="auto">
          <a:xfrm>
            <a:off x="3962400" y="3200400"/>
            <a:ext cx="0" cy="304800"/>
          </a:xfrm>
          <a:prstGeom prst="line">
            <a:avLst/>
          </a:prstGeom>
          <a:noFill/>
          <a:ln w="38100" cmpd="dbl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4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4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4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24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5000"/>
                                        <p:tgtEl>
                                          <p:spTgt spid="24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2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000"/>
                                        <p:tgtEl>
                                          <p:spTgt spid="24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4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4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4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2000"/>
                                        <p:tgtEl>
                                          <p:spTgt spid="24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60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246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6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246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68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4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72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246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246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246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4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8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24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24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10" grpId="0" animBg="1"/>
      <p:bldP spid="24610" grpId="1" animBg="1"/>
      <p:bldP spid="24643" grpId="0" animBg="1"/>
      <p:bldP spid="24643" grpId="1" animBg="1"/>
      <p:bldP spid="24644" grpId="0" animBg="1"/>
      <p:bldP spid="24645" grpId="0" animBg="1"/>
      <p:bldP spid="24646" grpId="0" animBg="1"/>
      <p:bldP spid="24647" grpId="0"/>
      <p:bldP spid="24648" grpId="0"/>
      <p:bldP spid="24649" grpId="0" animBg="1"/>
      <p:bldP spid="24649" grpId="1" animBg="1"/>
      <p:bldP spid="24650" grpId="0" animBg="1"/>
      <p:bldP spid="24650" grpId="1" animBg="1"/>
      <p:bldP spid="24651" grpId="0" animBg="1"/>
      <p:bldP spid="24651" grpId="1" animBg="1"/>
      <p:bldP spid="24652" grpId="0" animBg="1"/>
      <p:bldP spid="24653" grpId="0"/>
      <p:bldP spid="24654" grpId="0" animBg="1"/>
      <p:bldP spid="2465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-1219200" y="0"/>
            <a:ext cx="10363200" cy="7543800"/>
          </a:xfrm>
          <a:prstGeom prst="rect">
            <a:avLst/>
          </a:prstGeom>
          <a:noFill/>
          <a:ln w="28575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83" name="Text Box 36"/>
          <p:cNvSpPr txBox="1">
            <a:spLocks noChangeArrowheads="1"/>
          </p:cNvSpPr>
          <p:nvPr/>
        </p:nvSpPr>
        <p:spPr bwMode="auto">
          <a:xfrm>
            <a:off x="38100" y="990600"/>
            <a:ext cx="213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20484" name="Text Box 82"/>
          <p:cNvSpPr txBox="1">
            <a:spLocks noChangeArrowheads="1"/>
          </p:cNvSpPr>
          <p:nvPr/>
        </p:nvSpPr>
        <p:spPr bwMode="auto">
          <a:xfrm>
            <a:off x="1447800" y="1170414"/>
            <a:ext cx="7043220" cy="83099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FF00"/>
                </a:solidFill>
              </a:rPr>
              <a:t>? Nếu dùng một sợi dây để “chia” một thanh gỗ thành hai phần bằng nhau thì làm như thế nào ? </a:t>
            </a:r>
          </a:p>
        </p:txBody>
      </p:sp>
      <p:sp>
        <p:nvSpPr>
          <p:cNvPr id="21587" name="Rectangle 83" descr="Medium wood"/>
          <p:cNvSpPr>
            <a:spLocks noChangeArrowheads="1"/>
          </p:cNvSpPr>
          <p:nvPr/>
        </p:nvSpPr>
        <p:spPr bwMode="auto">
          <a:xfrm>
            <a:off x="2590800" y="3178175"/>
            <a:ext cx="3810000" cy="152400"/>
          </a:xfrm>
          <a:prstGeom prst="rect">
            <a:avLst/>
          </a:prstGeom>
          <a:blipFill dpi="0" rotWithShape="1">
            <a:blip r:embed="rId2">
              <a:alphaModFix amt="51000"/>
            </a:blip>
            <a:srcRect/>
            <a:tile tx="0" ty="0" sx="100000" sy="100000" flip="none" algn="tl"/>
          </a:blip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88" name="Freeform 84"/>
          <p:cNvSpPr>
            <a:spLocks/>
          </p:cNvSpPr>
          <p:nvPr/>
        </p:nvSpPr>
        <p:spPr bwMode="auto">
          <a:xfrm>
            <a:off x="2362200" y="3940175"/>
            <a:ext cx="4191000" cy="558800"/>
          </a:xfrm>
          <a:custGeom>
            <a:avLst/>
            <a:gdLst>
              <a:gd name="T0" fmla="*/ 0 w 2160"/>
              <a:gd name="T1" fmla="*/ 183909 h 632"/>
              <a:gd name="T2" fmla="*/ 1024467 w 2160"/>
              <a:gd name="T3" fmla="*/ 56587 h 632"/>
              <a:gd name="T4" fmla="*/ 2980266 w 2160"/>
              <a:gd name="T5" fmla="*/ 523433 h 632"/>
              <a:gd name="T6" fmla="*/ 4004733 w 2160"/>
              <a:gd name="T7" fmla="*/ 268790 h 632"/>
              <a:gd name="T8" fmla="*/ 4097867 w 2160"/>
              <a:gd name="T9" fmla="*/ 226349 h 6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0"/>
              <a:gd name="T16" fmla="*/ 0 h 632"/>
              <a:gd name="T17" fmla="*/ 2160 w 2160"/>
              <a:gd name="T18" fmla="*/ 632 h 6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0" h="632">
                <a:moveTo>
                  <a:pt x="0" y="208"/>
                </a:moveTo>
                <a:cubicBezTo>
                  <a:pt x="136" y="104"/>
                  <a:pt x="272" y="0"/>
                  <a:pt x="528" y="64"/>
                </a:cubicBezTo>
                <a:cubicBezTo>
                  <a:pt x="784" y="128"/>
                  <a:pt x="1280" y="552"/>
                  <a:pt x="1536" y="592"/>
                </a:cubicBezTo>
                <a:cubicBezTo>
                  <a:pt x="1792" y="632"/>
                  <a:pt x="1968" y="360"/>
                  <a:pt x="2064" y="304"/>
                </a:cubicBezTo>
                <a:cubicBezTo>
                  <a:pt x="2160" y="248"/>
                  <a:pt x="2104" y="264"/>
                  <a:pt x="2112" y="256"/>
                </a:cubicBezTo>
              </a:path>
            </a:pathLst>
          </a:custGeom>
          <a:noFill/>
          <a:ln w="9525">
            <a:solidFill>
              <a:srgbClr val="FFFF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" name="Group 85"/>
          <p:cNvGrpSpPr>
            <a:grpSpLocks/>
          </p:cNvGrpSpPr>
          <p:nvPr/>
        </p:nvGrpSpPr>
        <p:grpSpPr bwMode="auto">
          <a:xfrm>
            <a:off x="2552700" y="4930775"/>
            <a:ext cx="2057400" cy="327025"/>
            <a:chOff x="2976" y="2688"/>
            <a:chExt cx="1296" cy="206"/>
          </a:xfrm>
        </p:grpSpPr>
        <p:sp>
          <p:nvSpPr>
            <p:cNvPr id="20493" name="Line 86"/>
            <p:cNvSpPr>
              <a:spLocks noChangeShapeType="1"/>
            </p:cNvSpPr>
            <p:nvPr/>
          </p:nvSpPr>
          <p:spPr bwMode="auto">
            <a:xfrm>
              <a:off x="3072" y="2688"/>
              <a:ext cx="1200" cy="0"/>
            </a:xfrm>
            <a:prstGeom prst="line">
              <a:avLst/>
            </a:prstGeom>
            <a:noFill/>
            <a:ln w="38100" cmpd="dbl">
              <a:solidFill>
                <a:srgbClr val="FFFF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4" name="Freeform 87"/>
            <p:cNvSpPr>
              <a:spLocks/>
            </p:cNvSpPr>
            <p:nvPr/>
          </p:nvSpPr>
          <p:spPr bwMode="auto">
            <a:xfrm>
              <a:off x="2976" y="2694"/>
              <a:ext cx="104" cy="200"/>
            </a:xfrm>
            <a:custGeom>
              <a:avLst/>
              <a:gdLst>
                <a:gd name="T0" fmla="*/ 96 w 104"/>
                <a:gd name="T1" fmla="*/ 0 h 200"/>
                <a:gd name="T2" fmla="*/ 0 w 104"/>
                <a:gd name="T3" fmla="*/ 96 h 200"/>
                <a:gd name="T4" fmla="*/ 96 w 104"/>
                <a:gd name="T5" fmla="*/ 192 h 200"/>
                <a:gd name="T6" fmla="*/ 48 w 104"/>
                <a:gd name="T7" fmla="*/ 144 h 2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4"/>
                <a:gd name="T13" fmla="*/ 0 h 200"/>
                <a:gd name="T14" fmla="*/ 104 w 104"/>
                <a:gd name="T15" fmla="*/ 200 h 2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4" h="200">
                  <a:moveTo>
                    <a:pt x="96" y="0"/>
                  </a:moveTo>
                  <a:cubicBezTo>
                    <a:pt x="48" y="32"/>
                    <a:pt x="0" y="64"/>
                    <a:pt x="0" y="96"/>
                  </a:cubicBezTo>
                  <a:cubicBezTo>
                    <a:pt x="0" y="128"/>
                    <a:pt x="88" y="184"/>
                    <a:pt x="96" y="192"/>
                  </a:cubicBezTo>
                  <a:cubicBezTo>
                    <a:pt x="104" y="200"/>
                    <a:pt x="76" y="172"/>
                    <a:pt x="48" y="144"/>
                  </a:cubicBezTo>
                </a:path>
              </a:pathLst>
            </a:custGeom>
            <a:noFill/>
            <a:ln w="9525">
              <a:solidFill>
                <a:srgbClr val="FFFF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1592" name="Line 88"/>
          <p:cNvSpPr>
            <a:spLocks noChangeShapeType="1"/>
          </p:cNvSpPr>
          <p:nvPr/>
        </p:nvSpPr>
        <p:spPr bwMode="auto">
          <a:xfrm>
            <a:off x="4495800" y="3101975"/>
            <a:ext cx="0" cy="304800"/>
          </a:xfrm>
          <a:prstGeom prst="line">
            <a:avLst/>
          </a:prstGeom>
          <a:noFill/>
          <a:ln w="9525">
            <a:solidFill>
              <a:srgbClr val="FFFF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89"/>
          <p:cNvGrpSpPr>
            <a:grpSpLocks/>
          </p:cNvGrpSpPr>
          <p:nvPr/>
        </p:nvGrpSpPr>
        <p:grpSpPr bwMode="auto">
          <a:xfrm>
            <a:off x="2590800" y="3330575"/>
            <a:ext cx="3987800" cy="457200"/>
            <a:chOff x="3072" y="2448"/>
            <a:chExt cx="2512" cy="288"/>
          </a:xfrm>
        </p:grpSpPr>
        <p:sp>
          <p:nvSpPr>
            <p:cNvPr id="20491" name="Line 90"/>
            <p:cNvSpPr>
              <a:spLocks noChangeShapeType="1"/>
            </p:cNvSpPr>
            <p:nvPr/>
          </p:nvSpPr>
          <p:spPr bwMode="auto">
            <a:xfrm>
              <a:off x="3072" y="2448"/>
              <a:ext cx="2400" cy="0"/>
            </a:xfrm>
            <a:prstGeom prst="line">
              <a:avLst/>
            </a:prstGeom>
            <a:noFill/>
            <a:ln w="9525">
              <a:solidFill>
                <a:srgbClr val="FFFF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2" name="Freeform 91"/>
            <p:cNvSpPr>
              <a:spLocks/>
            </p:cNvSpPr>
            <p:nvPr/>
          </p:nvSpPr>
          <p:spPr bwMode="auto">
            <a:xfrm>
              <a:off x="5472" y="2448"/>
              <a:ext cx="112" cy="288"/>
            </a:xfrm>
            <a:custGeom>
              <a:avLst/>
              <a:gdLst>
                <a:gd name="T0" fmla="*/ 0 w 112"/>
                <a:gd name="T1" fmla="*/ 0 h 288"/>
                <a:gd name="T2" fmla="*/ 96 w 112"/>
                <a:gd name="T3" fmla="*/ 48 h 288"/>
                <a:gd name="T4" fmla="*/ 96 w 112"/>
                <a:gd name="T5" fmla="*/ 96 h 288"/>
                <a:gd name="T6" fmla="*/ 96 w 112"/>
                <a:gd name="T7" fmla="*/ 240 h 288"/>
                <a:gd name="T8" fmla="*/ 96 w 112"/>
                <a:gd name="T9" fmla="*/ 288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2"/>
                <a:gd name="T16" fmla="*/ 0 h 288"/>
                <a:gd name="T17" fmla="*/ 112 w 112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2" h="288">
                  <a:moveTo>
                    <a:pt x="0" y="0"/>
                  </a:moveTo>
                  <a:cubicBezTo>
                    <a:pt x="40" y="16"/>
                    <a:pt x="80" y="32"/>
                    <a:pt x="96" y="48"/>
                  </a:cubicBezTo>
                  <a:cubicBezTo>
                    <a:pt x="112" y="64"/>
                    <a:pt x="96" y="64"/>
                    <a:pt x="96" y="96"/>
                  </a:cubicBezTo>
                  <a:cubicBezTo>
                    <a:pt x="96" y="128"/>
                    <a:pt x="96" y="208"/>
                    <a:pt x="96" y="240"/>
                  </a:cubicBezTo>
                  <a:cubicBezTo>
                    <a:pt x="96" y="272"/>
                    <a:pt x="96" y="280"/>
                    <a:pt x="96" y="288"/>
                  </a:cubicBezTo>
                </a:path>
              </a:pathLst>
            </a:custGeom>
            <a:noFill/>
            <a:ln w="9525">
              <a:solidFill>
                <a:srgbClr val="FFFF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1596" name="AutoShape 92"/>
          <p:cNvSpPr>
            <a:spLocks noChangeArrowheads="1"/>
          </p:cNvSpPr>
          <p:nvPr/>
        </p:nvSpPr>
        <p:spPr bwMode="auto">
          <a:xfrm>
            <a:off x="6248400" y="3330575"/>
            <a:ext cx="228600" cy="533400"/>
          </a:xfrm>
          <a:prstGeom prst="upArrow">
            <a:avLst>
              <a:gd name="adj1" fmla="val 50000"/>
              <a:gd name="adj2" fmla="val 58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1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1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1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1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21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1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07407E-6 L -0.0125 -0.2460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5" y="-12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1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87" grpId="0" animBg="1"/>
      <p:bldP spid="21588" grpId="0" animBg="1"/>
      <p:bldP spid="21588" grpId="1" animBg="1"/>
      <p:bldP spid="21592" grpId="0" animBg="1"/>
      <p:bldP spid="21596" grpId="0" animBg="1"/>
      <p:bldP spid="21596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Vat%20Ly%206%20SGK%20hinh%2015"/>
          <p:cNvPicPr>
            <a:picLocks noChangeAspect="1" noChangeArrowheads="1"/>
          </p:cNvPicPr>
          <p:nvPr/>
        </p:nvPicPr>
        <p:blipFill>
          <a:blip r:embed="rId2">
            <a:lum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5800" y="1066800"/>
            <a:ext cx="8077200" cy="5300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ext Box 21"/>
          <p:cNvSpPr txBox="1">
            <a:spLocks noChangeArrowheads="1"/>
          </p:cNvSpPr>
          <p:nvPr/>
        </p:nvSpPr>
        <p:spPr bwMode="auto">
          <a:xfrm>
            <a:off x="914400" y="228600"/>
            <a:ext cx="701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FFCC"/>
                </a:solidFill>
              </a:rPr>
              <a:t>Một số hình ảnh của trung điểm trong thực tế</a:t>
            </a:r>
          </a:p>
        </p:txBody>
      </p:sp>
      <p:sp>
        <p:nvSpPr>
          <p:cNvPr id="21508" name="Rectangle 23"/>
          <p:cNvSpPr>
            <a:spLocks noChangeArrowheads="1"/>
          </p:cNvSpPr>
          <p:nvPr/>
        </p:nvSpPr>
        <p:spPr bwMode="auto">
          <a:xfrm>
            <a:off x="3352800" y="1042988"/>
            <a:ext cx="4038600" cy="2614612"/>
          </a:xfrm>
          <a:prstGeom prst="rect">
            <a:avLst/>
          </a:prstGeom>
          <a:solidFill>
            <a:srgbClr val="003300"/>
          </a:solidFill>
          <a:ln w="2857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>
              <a:solidFill>
                <a:srgbClr val="0000CC"/>
              </a:solidFill>
            </a:endParaRPr>
          </a:p>
        </p:txBody>
      </p:sp>
      <p:grpSp>
        <p:nvGrpSpPr>
          <p:cNvPr id="21509" name="Group 24"/>
          <p:cNvGrpSpPr>
            <a:grpSpLocks/>
          </p:cNvGrpSpPr>
          <p:nvPr/>
        </p:nvGrpSpPr>
        <p:grpSpPr bwMode="auto">
          <a:xfrm>
            <a:off x="3519488" y="1809750"/>
            <a:ext cx="3505200" cy="1143000"/>
            <a:chOff x="2076" y="3537"/>
            <a:chExt cx="2004" cy="528"/>
          </a:xfrm>
        </p:grpSpPr>
        <p:sp>
          <p:nvSpPr>
            <p:cNvPr id="21516" name="AutoShape 25"/>
            <p:cNvSpPr>
              <a:spLocks noChangeArrowheads="1"/>
            </p:cNvSpPr>
            <p:nvPr/>
          </p:nvSpPr>
          <p:spPr bwMode="auto">
            <a:xfrm>
              <a:off x="2076" y="3537"/>
              <a:ext cx="624" cy="144"/>
            </a:xfrm>
            <a:prstGeom prst="flowChartManualOperation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517" name="AutoShape 26"/>
            <p:cNvSpPr>
              <a:spLocks noChangeArrowheads="1"/>
            </p:cNvSpPr>
            <p:nvPr/>
          </p:nvSpPr>
          <p:spPr bwMode="auto">
            <a:xfrm>
              <a:off x="3456" y="3537"/>
              <a:ext cx="624" cy="144"/>
            </a:xfrm>
            <a:prstGeom prst="flowChartManualOperation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518" name="AutoShape 27"/>
            <p:cNvSpPr>
              <a:spLocks noChangeArrowheads="1"/>
            </p:cNvSpPr>
            <p:nvPr/>
          </p:nvSpPr>
          <p:spPr bwMode="auto">
            <a:xfrm>
              <a:off x="3063" y="3729"/>
              <a:ext cx="48" cy="240"/>
            </a:xfrm>
            <a:prstGeom prst="flowChartTerminator">
              <a:avLst/>
            </a:prstGeom>
            <a:solidFill>
              <a:srgbClr val="6600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519" name="Line 28"/>
            <p:cNvSpPr>
              <a:spLocks noChangeShapeType="1"/>
            </p:cNvSpPr>
            <p:nvPr/>
          </p:nvSpPr>
          <p:spPr bwMode="auto">
            <a:xfrm>
              <a:off x="2385" y="3729"/>
              <a:ext cx="1392" cy="0"/>
            </a:xfrm>
            <a:prstGeom prst="line">
              <a:avLst/>
            </a:prstGeom>
            <a:noFill/>
            <a:ln w="28575">
              <a:solidFill>
                <a:srgbClr val="66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0" name="Line 29"/>
            <p:cNvSpPr>
              <a:spLocks noChangeShapeType="1"/>
            </p:cNvSpPr>
            <p:nvPr/>
          </p:nvSpPr>
          <p:spPr bwMode="auto">
            <a:xfrm>
              <a:off x="2393" y="3681"/>
              <a:ext cx="0" cy="48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1" name="Line 30"/>
            <p:cNvSpPr>
              <a:spLocks noChangeShapeType="1"/>
            </p:cNvSpPr>
            <p:nvPr/>
          </p:nvSpPr>
          <p:spPr bwMode="auto">
            <a:xfrm>
              <a:off x="3769" y="3689"/>
              <a:ext cx="0" cy="48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2" name="AutoShape 31"/>
            <p:cNvSpPr>
              <a:spLocks noChangeArrowheads="1"/>
            </p:cNvSpPr>
            <p:nvPr/>
          </p:nvSpPr>
          <p:spPr bwMode="auto">
            <a:xfrm rot="10800000">
              <a:off x="2673" y="3969"/>
              <a:ext cx="816" cy="96"/>
            </a:xfrm>
            <a:custGeom>
              <a:avLst/>
              <a:gdLst>
                <a:gd name="T0" fmla="*/ 27 w 21600"/>
                <a:gd name="T1" fmla="*/ 0 h 21600"/>
                <a:gd name="T2" fmla="*/ 15 w 21600"/>
                <a:gd name="T3" fmla="*/ 0 h 21600"/>
                <a:gd name="T4" fmla="*/ 4 w 21600"/>
                <a:gd name="T5" fmla="*/ 0 h 21600"/>
                <a:gd name="T6" fmla="*/ 15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523" name="Text Box 32"/>
            <p:cNvSpPr txBox="1">
              <a:spLocks noChangeArrowheads="1"/>
            </p:cNvSpPr>
            <p:nvPr/>
          </p:nvSpPr>
          <p:spPr bwMode="auto">
            <a:xfrm>
              <a:off x="2214" y="3693"/>
              <a:ext cx="240" cy="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  <p:sp>
          <p:nvSpPr>
            <p:cNvPr id="21524" name="Text Box 33"/>
            <p:cNvSpPr txBox="1">
              <a:spLocks noChangeArrowheads="1"/>
            </p:cNvSpPr>
            <p:nvPr/>
          </p:nvSpPr>
          <p:spPr bwMode="auto">
            <a:xfrm>
              <a:off x="3771" y="3678"/>
              <a:ext cx="24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  <p:sp>
          <p:nvSpPr>
            <p:cNvPr id="21525" name="Text Box 34"/>
            <p:cNvSpPr txBox="1">
              <a:spLocks noChangeArrowheads="1"/>
            </p:cNvSpPr>
            <p:nvPr/>
          </p:nvSpPr>
          <p:spPr bwMode="auto">
            <a:xfrm>
              <a:off x="2841" y="3699"/>
              <a:ext cx="240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M</a:t>
              </a:r>
            </a:p>
          </p:txBody>
        </p:sp>
      </p:grpSp>
      <p:sp>
        <p:nvSpPr>
          <p:cNvPr id="21510" name="Rectangle 35"/>
          <p:cNvSpPr>
            <a:spLocks noChangeArrowheads="1"/>
          </p:cNvSpPr>
          <p:nvPr/>
        </p:nvSpPr>
        <p:spPr bwMode="auto">
          <a:xfrm>
            <a:off x="3352800" y="3676650"/>
            <a:ext cx="4038600" cy="2667000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11" name="Rectangle 36"/>
          <p:cNvSpPr>
            <a:spLocks noChangeArrowheads="1"/>
          </p:cNvSpPr>
          <p:nvPr/>
        </p:nvSpPr>
        <p:spPr bwMode="auto">
          <a:xfrm>
            <a:off x="-685800" y="990600"/>
            <a:ext cx="4038600" cy="5867400"/>
          </a:xfrm>
          <a:prstGeom prst="rect">
            <a:avLst/>
          </a:prstGeom>
          <a:solidFill>
            <a:srgbClr val="00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12" name="Text Box 37"/>
          <p:cNvSpPr txBox="1">
            <a:spLocks noChangeArrowheads="1"/>
          </p:cNvSpPr>
          <p:nvPr/>
        </p:nvSpPr>
        <p:spPr bwMode="auto">
          <a:xfrm>
            <a:off x="5715000" y="3290888"/>
            <a:ext cx="3276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FF00"/>
                </a:solidFill>
              </a:rPr>
              <a:t>Cân Robecvan</a:t>
            </a:r>
          </a:p>
        </p:txBody>
      </p:sp>
      <p:sp>
        <p:nvSpPr>
          <p:cNvPr id="22566" name="Oval 38"/>
          <p:cNvSpPr>
            <a:spLocks noChangeArrowheads="1"/>
          </p:cNvSpPr>
          <p:nvPr/>
        </p:nvSpPr>
        <p:spPr bwMode="auto">
          <a:xfrm>
            <a:off x="5062538" y="1995488"/>
            <a:ext cx="457200" cy="4572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67" name="Oval 39"/>
          <p:cNvSpPr>
            <a:spLocks noChangeArrowheads="1"/>
          </p:cNvSpPr>
          <p:nvPr/>
        </p:nvSpPr>
        <p:spPr bwMode="auto">
          <a:xfrm>
            <a:off x="5105400" y="5300663"/>
            <a:ext cx="457200" cy="4572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15" name="Text Box 40"/>
          <p:cNvSpPr txBox="1">
            <a:spLocks noChangeArrowheads="1"/>
          </p:cNvSpPr>
          <p:nvPr/>
        </p:nvSpPr>
        <p:spPr bwMode="auto">
          <a:xfrm>
            <a:off x="5715000" y="6034088"/>
            <a:ext cx="3276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0000"/>
                </a:solidFill>
              </a:rPr>
              <a:t>Cầu bập bênh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1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25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25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25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25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mph" presetSubtype="0" repeatCount="1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66" grpId="0" animBg="1"/>
      <p:bldP spid="2256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28575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1" name="Text Box 37"/>
          <p:cNvSpPr txBox="1">
            <a:spLocks noChangeArrowheads="1"/>
          </p:cNvSpPr>
          <p:nvPr/>
        </p:nvSpPr>
        <p:spPr bwMode="auto">
          <a:xfrm>
            <a:off x="25400" y="4419600"/>
            <a:ext cx="4318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29740" name="Text Box 44"/>
          <p:cNvSpPr txBox="1">
            <a:spLocks noChangeArrowheads="1"/>
          </p:cNvSpPr>
          <p:nvPr/>
        </p:nvSpPr>
        <p:spPr bwMode="auto">
          <a:xfrm>
            <a:off x="228600" y="0"/>
            <a:ext cx="8915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Bài tập 2: Khi nào ta có thể kết luận I là trung điểm của đoạn thẳng MN ?</a:t>
            </a:r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1676400" y="1447800"/>
            <a:ext cx="4724400" cy="4657725"/>
            <a:chOff x="2757" y="1368"/>
            <a:chExt cx="2976" cy="2934"/>
          </a:xfrm>
        </p:grpSpPr>
        <p:grpSp>
          <p:nvGrpSpPr>
            <p:cNvPr id="22541" name="Group 46"/>
            <p:cNvGrpSpPr>
              <a:grpSpLocks/>
            </p:cNvGrpSpPr>
            <p:nvPr/>
          </p:nvGrpSpPr>
          <p:grpSpPr bwMode="auto">
            <a:xfrm>
              <a:off x="2757" y="1368"/>
              <a:ext cx="2976" cy="2934"/>
              <a:chOff x="2832" y="1386"/>
              <a:chExt cx="2928" cy="2934"/>
            </a:xfrm>
          </p:grpSpPr>
          <p:grpSp>
            <p:nvGrpSpPr>
              <p:cNvPr id="22544" name="Group 47"/>
              <p:cNvGrpSpPr>
                <a:grpSpLocks/>
              </p:cNvGrpSpPr>
              <p:nvPr/>
            </p:nvGrpSpPr>
            <p:grpSpPr bwMode="auto">
              <a:xfrm>
                <a:off x="2832" y="1745"/>
                <a:ext cx="2928" cy="2575"/>
                <a:chOff x="2960" y="1296"/>
                <a:chExt cx="2800" cy="2448"/>
              </a:xfrm>
            </p:grpSpPr>
            <p:grpSp>
              <p:nvGrpSpPr>
                <p:cNvPr id="22550" name="Group 48"/>
                <p:cNvGrpSpPr>
                  <a:grpSpLocks/>
                </p:cNvGrpSpPr>
                <p:nvPr/>
              </p:nvGrpSpPr>
              <p:grpSpPr bwMode="auto">
                <a:xfrm>
                  <a:off x="2976" y="1296"/>
                  <a:ext cx="2784" cy="2448"/>
                  <a:chOff x="2976" y="1344"/>
                  <a:chExt cx="2784" cy="2448"/>
                </a:xfrm>
              </p:grpSpPr>
              <p:sp>
                <p:nvSpPr>
                  <p:cNvPr id="22564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2976" y="1344"/>
                    <a:ext cx="1488" cy="2448"/>
                  </a:xfrm>
                  <a:prstGeom prst="rect">
                    <a:avLst/>
                  </a:prstGeom>
                  <a:solidFill>
                    <a:srgbClr val="000066"/>
                  </a:solidFill>
                  <a:ln w="19050">
                    <a:solidFill>
                      <a:srgbClr val="FFFF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2565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1344"/>
                    <a:ext cx="432" cy="2448"/>
                  </a:xfrm>
                  <a:prstGeom prst="rect">
                    <a:avLst/>
                  </a:prstGeom>
                  <a:solidFill>
                    <a:srgbClr val="000066"/>
                  </a:solidFill>
                  <a:ln w="19050">
                    <a:solidFill>
                      <a:srgbClr val="FFFF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en-US" altLang="en-US"/>
                  </a:p>
                </p:txBody>
              </p:sp>
              <p:sp>
                <p:nvSpPr>
                  <p:cNvPr id="22566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4896" y="1344"/>
                    <a:ext cx="864" cy="2448"/>
                  </a:xfrm>
                  <a:prstGeom prst="rect">
                    <a:avLst/>
                  </a:prstGeom>
                  <a:solidFill>
                    <a:srgbClr val="000066"/>
                  </a:solidFill>
                  <a:ln w="19050">
                    <a:solidFill>
                      <a:srgbClr val="FFFF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algn="ctr" eaLnBrk="1" hangingPunct="1"/>
                    <a:endParaRPr lang="en-US" altLang="en-US"/>
                  </a:p>
                </p:txBody>
              </p:sp>
            </p:grpSp>
            <p:sp>
              <p:nvSpPr>
                <p:cNvPr id="22551" name="Freeform 52"/>
                <p:cNvSpPr>
                  <a:spLocks/>
                </p:cNvSpPr>
                <p:nvPr/>
              </p:nvSpPr>
              <p:spPr bwMode="auto">
                <a:xfrm>
                  <a:off x="2976" y="1672"/>
                  <a:ext cx="2784" cy="8"/>
                </a:xfrm>
                <a:custGeom>
                  <a:avLst/>
                  <a:gdLst>
                    <a:gd name="T0" fmla="*/ 0 w 2784"/>
                    <a:gd name="T1" fmla="*/ 0 h 8"/>
                    <a:gd name="T2" fmla="*/ 2784 w 2784"/>
                    <a:gd name="T3" fmla="*/ 8 h 8"/>
                    <a:gd name="T4" fmla="*/ 0 60000 65536"/>
                    <a:gd name="T5" fmla="*/ 0 60000 65536"/>
                    <a:gd name="T6" fmla="*/ 0 w 2784"/>
                    <a:gd name="T7" fmla="*/ 0 h 8"/>
                    <a:gd name="T8" fmla="*/ 2784 w 2784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784" h="8">
                      <a:moveTo>
                        <a:pt x="0" y="0"/>
                      </a:moveTo>
                      <a:lnTo>
                        <a:pt x="2784" y="8"/>
                      </a:lnTo>
                    </a:path>
                  </a:pathLst>
                </a:custGeom>
                <a:solidFill>
                  <a:srgbClr val="000066"/>
                </a:solidFill>
                <a:ln w="9525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52" name="Freeform 53"/>
                <p:cNvSpPr>
                  <a:spLocks/>
                </p:cNvSpPr>
                <p:nvPr/>
              </p:nvSpPr>
              <p:spPr bwMode="auto">
                <a:xfrm>
                  <a:off x="2976" y="2104"/>
                  <a:ext cx="2784" cy="8"/>
                </a:xfrm>
                <a:custGeom>
                  <a:avLst/>
                  <a:gdLst>
                    <a:gd name="T0" fmla="*/ 0 w 2784"/>
                    <a:gd name="T1" fmla="*/ 0 h 8"/>
                    <a:gd name="T2" fmla="*/ 2784 w 2784"/>
                    <a:gd name="T3" fmla="*/ 8 h 8"/>
                    <a:gd name="T4" fmla="*/ 0 60000 65536"/>
                    <a:gd name="T5" fmla="*/ 0 60000 65536"/>
                    <a:gd name="T6" fmla="*/ 0 w 2784"/>
                    <a:gd name="T7" fmla="*/ 0 h 8"/>
                    <a:gd name="T8" fmla="*/ 2784 w 2784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784" h="8">
                      <a:moveTo>
                        <a:pt x="0" y="0"/>
                      </a:moveTo>
                      <a:lnTo>
                        <a:pt x="2784" y="8"/>
                      </a:lnTo>
                    </a:path>
                  </a:pathLst>
                </a:custGeom>
                <a:solidFill>
                  <a:srgbClr val="000066"/>
                </a:solidFill>
                <a:ln w="9525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53" name="Freeform 54"/>
                <p:cNvSpPr>
                  <a:spLocks/>
                </p:cNvSpPr>
                <p:nvPr/>
              </p:nvSpPr>
              <p:spPr bwMode="auto">
                <a:xfrm>
                  <a:off x="2960" y="2928"/>
                  <a:ext cx="2784" cy="8"/>
                </a:xfrm>
                <a:custGeom>
                  <a:avLst/>
                  <a:gdLst>
                    <a:gd name="T0" fmla="*/ 0 w 2784"/>
                    <a:gd name="T1" fmla="*/ 0 h 8"/>
                    <a:gd name="T2" fmla="*/ 2784 w 2784"/>
                    <a:gd name="T3" fmla="*/ 8 h 8"/>
                    <a:gd name="T4" fmla="*/ 0 60000 65536"/>
                    <a:gd name="T5" fmla="*/ 0 60000 65536"/>
                    <a:gd name="T6" fmla="*/ 0 w 2784"/>
                    <a:gd name="T7" fmla="*/ 0 h 8"/>
                    <a:gd name="T8" fmla="*/ 2784 w 2784"/>
                    <a:gd name="T9" fmla="*/ 8 h 8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784" h="8">
                      <a:moveTo>
                        <a:pt x="0" y="0"/>
                      </a:moveTo>
                      <a:lnTo>
                        <a:pt x="2784" y="8"/>
                      </a:lnTo>
                    </a:path>
                  </a:pathLst>
                </a:custGeom>
                <a:solidFill>
                  <a:srgbClr val="000066"/>
                </a:solidFill>
                <a:ln w="9525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22554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2976" y="1353"/>
                  <a:ext cx="1200" cy="220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n-US"/>
                    <a:t>1/   IM = IN</a:t>
                  </a:r>
                </a:p>
              </p:txBody>
            </p:sp>
            <p:sp>
              <p:nvSpPr>
                <p:cNvPr id="22555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2976" y="1785"/>
                  <a:ext cx="1392" cy="219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n-US"/>
                    <a:t>2/   MI + IN = MN</a:t>
                  </a:r>
                </a:p>
              </p:txBody>
            </p:sp>
            <p:sp>
              <p:nvSpPr>
                <p:cNvPr id="22556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2976" y="2293"/>
                  <a:ext cx="1392" cy="467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n-US"/>
                    <a:t>3/    MI + IN = MN</a:t>
                  </a:r>
                </a:p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n-US"/>
                    <a:t>      và  IM = IN</a:t>
                  </a:r>
                </a:p>
              </p:txBody>
            </p:sp>
            <p:sp>
              <p:nvSpPr>
                <p:cNvPr id="22557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3016" y="3226"/>
                  <a:ext cx="864" cy="219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n-US"/>
                    <a:t>4/   IM = IN </a:t>
                  </a:r>
                </a:p>
              </p:txBody>
            </p:sp>
            <p:sp>
              <p:nvSpPr>
                <p:cNvPr id="22558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4160" y="3225"/>
                  <a:ext cx="528" cy="2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n-US">
                      <a:latin typeface=".VnArial" panose="020B7200000000000000" pitchFamily="34" charset="0"/>
                    </a:rPr>
                    <a:t>MN</a:t>
                  </a:r>
                </a:p>
              </p:txBody>
            </p:sp>
            <p:grpSp>
              <p:nvGrpSpPr>
                <p:cNvPr id="22559" name="Group 60"/>
                <p:cNvGrpSpPr>
                  <a:grpSpLocks/>
                </p:cNvGrpSpPr>
                <p:nvPr/>
              </p:nvGrpSpPr>
              <p:grpSpPr bwMode="auto">
                <a:xfrm>
                  <a:off x="3984" y="3129"/>
                  <a:ext cx="336" cy="412"/>
                  <a:chOff x="4080" y="3024"/>
                  <a:chExt cx="336" cy="412"/>
                </a:xfrm>
              </p:grpSpPr>
              <p:sp>
                <p:nvSpPr>
                  <p:cNvPr id="22561" name="Text Box 6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80" y="3024"/>
                    <a:ext cx="336" cy="22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altLang="en-US">
                        <a:latin typeface=".VnArial" panose="020B7200000000000000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22562" name="Text Box 6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80" y="3216"/>
                    <a:ext cx="336" cy="22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50000"/>
                      </a:spcBef>
                    </a:pPr>
                    <a:r>
                      <a:rPr lang="en-US" altLang="en-US">
                        <a:latin typeface=".VnArial" panose="020B7200000000000000" pitchFamily="34" charset="0"/>
                      </a:rPr>
                      <a:t>2</a:t>
                    </a:r>
                  </a:p>
                </p:txBody>
              </p:sp>
              <p:sp>
                <p:nvSpPr>
                  <p:cNvPr id="22563" name="Line 63"/>
                  <p:cNvSpPr>
                    <a:spLocks noChangeShapeType="1"/>
                  </p:cNvSpPr>
                  <p:nvPr/>
                </p:nvSpPr>
                <p:spPr bwMode="auto">
                  <a:xfrm>
                    <a:off x="4088" y="3232"/>
                    <a:ext cx="19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2560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3792" y="3224"/>
                  <a:ext cx="192" cy="220"/>
                </a:xfrm>
                <a:prstGeom prst="rect">
                  <a:avLst/>
                </a:prstGeom>
                <a:solidFill>
                  <a:srgbClr val="00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n-US">
                      <a:latin typeface=".VnArial" panose="020B7200000000000000" pitchFamily="34" charset="0"/>
                    </a:rPr>
                    <a:t>=</a:t>
                  </a:r>
                </a:p>
              </p:txBody>
            </p:sp>
          </p:grpSp>
          <p:sp>
            <p:nvSpPr>
              <p:cNvPr id="22545" name="Rectangle 65"/>
              <p:cNvSpPr>
                <a:spLocks noChangeArrowheads="1"/>
              </p:cNvSpPr>
              <p:nvPr/>
            </p:nvSpPr>
            <p:spPr bwMode="auto">
              <a:xfrm>
                <a:off x="2841" y="1392"/>
                <a:ext cx="2919" cy="353"/>
              </a:xfrm>
              <a:prstGeom prst="rect">
                <a:avLst/>
              </a:prstGeom>
              <a:solidFill>
                <a:srgbClr val="000066"/>
              </a:solidFill>
              <a:ln w="19050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2546" name="Line 66"/>
              <p:cNvSpPr>
                <a:spLocks noChangeShapeType="1"/>
              </p:cNvSpPr>
              <p:nvPr/>
            </p:nvSpPr>
            <p:spPr bwMode="auto">
              <a:xfrm flipV="1">
                <a:off x="4403" y="1392"/>
                <a:ext cx="0" cy="35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47" name="Line 67"/>
              <p:cNvSpPr>
                <a:spLocks noChangeShapeType="1"/>
              </p:cNvSpPr>
              <p:nvPr/>
            </p:nvSpPr>
            <p:spPr bwMode="auto">
              <a:xfrm flipV="1">
                <a:off x="4852" y="1392"/>
                <a:ext cx="0" cy="353"/>
              </a:xfrm>
              <a:prstGeom prst="line">
                <a:avLst/>
              </a:prstGeom>
              <a:noFill/>
              <a:ln w="19050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48" name="Line 68"/>
              <p:cNvSpPr>
                <a:spLocks noChangeShapeType="1"/>
              </p:cNvSpPr>
              <p:nvPr/>
            </p:nvSpPr>
            <p:spPr bwMode="auto">
              <a:xfrm>
                <a:off x="2843" y="1386"/>
                <a:ext cx="0" cy="2928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49" name="Line 69"/>
              <p:cNvSpPr>
                <a:spLocks noChangeShapeType="1"/>
              </p:cNvSpPr>
              <p:nvPr/>
            </p:nvSpPr>
            <p:spPr bwMode="auto">
              <a:xfrm>
                <a:off x="5751" y="1386"/>
                <a:ext cx="0" cy="2928"/>
              </a:xfrm>
              <a:prstGeom prst="line">
                <a:avLst/>
              </a:prstGeom>
              <a:noFill/>
              <a:ln w="2857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2542" name="Text Box 70"/>
            <p:cNvSpPr txBox="1">
              <a:spLocks noChangeArrowheads="1"/>
            </p:cNvSpPr>
            <p:nvPr/>
          </p:nvSpPr>
          <p:spPr bwMode="auto">
            <a:xfrm>
              <a:off x="3168" y="1440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Kết luận</a:t>
              </a:r>
            </a:p>
          </p:txBody>
        </p:sp>
        <p:sp>
          <p:nvSpPr>
            <p:cNvPr id="22543" name="Text Box 71"/>
            <p:cNvSpPr txBox="1">
              <a:spLocks noChangeArrowheads="1"/>
            </p:cNvSpPr>
            <p:nvPr/>
          </p:nvSpPr>
          <p:spPr bwMode="auto">
            <a:xfrm>
              <a:off x="4377" y="1440"/>
              <a:ext cx="5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/>
                <a:t>đúng</a:t>
              </a:r>
            </a:p>
          </p:txBody>
        </p:sp>
      </p:grpSp>
      <p:sp>
        <p:nvSpPr>
          <p:cNvPr id="29769" name="Text Box 73"/>
          <p:cNvSpPr txBox="1">
            <a:spLocks noChangeArrowheads="1"/>
          </p:cNvSpPr>
          <p:nvPr/>
        </p:nvSpPr>
        <p:spPr bwMode="auto">
          <a:xfrm>
            <a:off x="5105400" y="2133600"/>
            <a:ext cx="30241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S</a:t>
            </a:r>
          </a:p>
        </p:txBody>
      </p:sp>
      <p:sp>
        <p:nvSpPr>
          <p:cNvPr id="29770" name="Text Box 74"/>
          <p:cNvSpPr txBox="1">
            <a:spLocks noChangeArrowheads="1"/>
          </p:cNvSpPr>
          <p:nvPr/>
        </p:nvSpPr>
        <p:spPr bwMode="auto">
          <a:xfrm>
            <a:off x="5181600" y="2895600"/>
            <a:ext cx="2286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S</a:t>
            </a:r>
          </a:p>
        </p:txBody>
      </p:sp>
      <p:sp>
        <p:nvSpPr>
          <p:cNvPr id="29771" name="Text Box 75"/>
          <p:cNvSpPr txBox="1">
            <a:spLocks noChangeArrowheads="1"/>
          </p:cNvSpPr>
          <p:nvPr/>
        </p:nvSpPr>
        <p:spPr bwMode="auto">
          <a:xfrm>
            <a:off x="4419600" y="38862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FF00"/>
                </a:solidFill>
              </a:rPr>
              <a:t>Đ</a:t>
            </a:r>
          </a:p>
        </p:txBody>
      </p:sp>
      <p:sp>
        <p:nvSpPr>
          <p:cNvPr id="29772" name="Text Box 76"/>
          <p:cNvSpPr txBox="1">
            <a:spLocks noChangeArrowheads="1"/>
          </p:cNvSpPr>
          <p:nvPr/>
        </p:nvSpPr>
        <p:spPr bwMode="auto">
          <a:xfrm>
            <a:off x="4419600" y="51816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FF00"/>
                </a:solidFill>
              </a:rPr>
              <a:t>Đ</a:t>
            </a:r>
          </a:p>
        </p:txBody>
      </p:sp>
      <p:sp>
        <p:nvSpPr>
          <p:cNvPr id="29777" name="Text Box 81"/>
          <p:cNvSpPr txBox="1">
            <a:spLocks noChangeArrowheads="1"/>
          </p:cNvSpPr>
          <p:nvPr/>
        </p:nvSpPr>
        <p:spPr bwMode="auto">
          <a:xfrm>
            <a:off x="228600" y="762000"/>
            <a:ext cx="8639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i="1"/>
              <a:t>( Các kết luận sau đúng(Đ) hay sai(S)?</a:t>
            </a:r>
          </a:p>
        </p:txBody>
      </p:sp>
      <p:sp>
        <p:nvSpPr>
          <p:cNvPr id="22539" name="Text Box 82"/>
          <p:cNvSpPr txBox="1">
            <a:spLocks noChangeArrowheads="1"/>
          </p:cNvSpPr>
          <p:nvPr/>
        </p:nvSpPr>
        <p:spPr bwMode="auto">
          <a:xfrm>
            <a:off x="5410200" y="1524000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22540" name="Text Box 84"/>
          <p:cNvSpPr txBox="1">
            <a:spLocks noChangeArrowheads="1"/>
          </p:cNvSpPr>
          <p:nvPr/>
        </p:nvSpPr>
        <p:spPr bwMode="auto">
          <a:xfrm>
            <a:off x="5410200" y="1592263"/>
            <a:ext cx="91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sai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9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9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297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297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297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9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97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97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97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40" grpId="0"/>
      <p:bldP spid="29769" grpId="0"/>
      <p:bldP spid="29770" grpId="0"/>
      <p:bldP spid="29771" grpId="0"/>
      <p:bldP spid="29772" grpId="0"/>
      <p:bldP spid="2977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reeform 10"/>
          <p:cNvSpPr>
            <a:spLocks/>
          </p:cNvSpPr>
          <p:nvPr/>
        </p:nvSpPr>
        <p:spPr bwMode="auto">
          <a:xfrm>
            <a:off x="4267200" y="1219200"/>
            <a:ext cx="2324100" cy="2717800"/>
          </a:xfrm>
          <a:custGeom>
            <a:avLst/>
            <a:gdLst>
              <a:gd name="T0" fmla="*/ 76200 w 1464"/>
              <a:gd name="T1" fmla="*/ 2527300 h 1712"/>
              <a:gd name="T2" fmla="*/ 76200 w 1464"/>
              <a:gd name="T3" fmla="*/ 1993900 h 1712"/>
              <a:gd name="T4" fmla="*/ 533400 w 1464"/>
              <a:gd name="T5" fmla="*/ 1155700 h 1712"/>
              <a:gd name="T6" fmla="*/ 1447800 w 1464"/>
              <a:gd name="T7" fmla="*/ 393700 h 1712"/>
              <a:gd name="T8" fmla="*/ 2286000 w 1464"/>
              <a:gd name="T9" fmla="*/ 12700 h 1712"/>
              <a:gd name="T10" fmla="*/ 1676400 w 1464"/>
              <a:gd name="T11" fmla="*/ 469900 h 1712"/>
              <a:gd name="T12" fmla="*/ 1219200 w 1464"/>
              <a:gd name="T13" fmla="*/ 850900 h 1712"/>
              <a:gd name="T14" fmla="*/ 685800 w 1464"/>
              <a:gd name="T15" fmla="*/ 1536700 h 1712"/>
              <a:gd name="T16" fmla="*/ 609600 w 1464"/>
              <a:gd name="T17" fmla="*/ 2527300 h 1712"/>
              <a:gd name="T18" fmla="*/ 457200 w 1464"/>
              <a:gd name="T19" fmla="*/ 2679700 h 1712"/>
              <a:gd name="T20" fmla="*/ 76200 w 1464"/>
              <a:gd name="T21" fmla="*/ 2527300 h 171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464"/>
              <a:gd name="T34" fmla="*/ 0 h 1712"/>
              <a:gd name="T35" fmla="*/ 1464 w 1464"/>
              <a:gd name="T36" fmla="*/ 1712 h 171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464" h="1712">
                <a:moveTo>
                  <a:pt x="48" y="1592"/>
                </a:moveTo>
                <a:cubicBezTo>
                  <a:pt x="8" y="1520"/>
                  <a:pt x="0" y="1400"/>
                  <a:pt x="48" y="1256"/>
                </a:cubicBezTo>
                <a:cubicBezTo>
                  <a:pt x="96" y="1112"/>
                  <a:pt x="192" y="896"/>
                  <a:pt x="336" y="728"/>
                </a:cubicBezTo>
                <a:cubicBezTo>
                  <a:pt x="480" y="560"/>
                  <a:pt x="728" y="368"/>
                  <a:pt x="912" y="248"/>
                </a:cubicBezTo>
                <a:cubicBezTo>
                  <a:pt x="1096" y="128"/>
                  <a:pt x="1416" y="0"/>
                  <a:pt x="1440" y="8"/>
                </a:cubicBezTo>
                <a:cubicBezTo>
                  <a:pt x="1464" y="16"/>
                  <a:pt x="1168" y="208"/>
                  <a:pt x="1056" y="296"/>
                </a:cubicBezTo>
                <a:cubicBezTo>
                  <a:pt x="944" y="384"/>
                  <a:pt x="872" y="424"/>
                  <a:pt x="768" y="536"/>
                </a:cubicBezTo>
                <a:cubicBezTo>
                  <a:pt x="664" y="648"/>
                  <a:pt x="496" y="792"/>
                  <a:pt x="432" y="968"/>
                </a:cubicBezTo>
                <a:cubicBezTo>
                  <a:pt x="368" y="1144"/>
                  <a:pt x="408" y="1472"/>
                  <a:pt x="384" y="1592"/>
                </a:cubicBezTo>
                <a:cubicBezTo>
                  <a:pt x="360" y="1712"/>
                  <a:pt x="344" y="1680"/>
                  <a:pt x="288" y="1688"/>
                </a:cubicBezTo>
                <a:cubicBezTo>
                  <a:pt x="232" y="1696"/>
                  <a:pt x="88" y="1664"/>
                  <a:pt x="48" y="1592"/>
                </a:cubicBezTo>
                <a:close/>
              </a:path>
            </a:pathLst>
          </a:cu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55" name="Freeform 16"/>
          <p:cNvSpPr>
            <a:spLocks/>
          </p:cNvSpPr>
          <p:nvPr/>
        </p:nvSpPr>
        <p:spPr bwMode="auto">
          <a:xfrm rot="-1815904">
            <a:off x="1143000" y="2133600"/>
            <a:ext cx="2413000" cy="3035300"/>
          </a:xfrm>
          <a:custGeom>
            <a:avLst/>
            <a:gdLst>
              <a:gd name="T0" fmla="*/ 2311400 w 1520"/>
              <a:gd name="T1" fmla="*/ 2095500 h 1912"/>
              <a:gd name="T2" fmla="*/ 2235200 w 1520"/>
              <a:gd name="T3" fmla="*/ 1485900 h 1912"/>
              <a:gd name="T4" fmla="*/ 1854200 w 1520"/>
              <a:gd name="T5" fmla="*/ 876300 h 1912"/>
              <a:gd name="T6" fmla="*/ 1320800 w 1520"/>
              <a:gd name="T7" fmla="*/ 419100 h 1912"/>
              <a:gd name="T8" fmla="*/ 177800 w 1520"/>
              <a:gd name="T9" fmla="*/ 38100 h 1912"/>
              <a:gd name="T10" fmla="*/ 254000 w 1520"/>
              <a:gd name="T11" fmla="*/ 190500 h 1912"/>
              <a:gd name="T12" fmla="*/ 1016000 w 1520"/>
              <a:gd name="T13" fmla="*/ 647700 h 1912"/>
              <a:gd name="T14" fmla="*/ 1625600 w 1520"/>
              <a:gd name="T15" fmla="*/ 1333500 h 1912"/>
              <a:gd name="T16" fmla="*/ 1778000 w 1520"/>
              <a:gd name="T17" fmla="*/ 2095500 h 1912"/>
              <a:gd name="T18" fmla="*/ 1701800 w 1520"/>
              <a:gd name="T19" fmla="*/ 2781300 h 1912"/>
              <a:gd name="T20" fmla="*/ 2159000 w 1520"/>
              <a:gd name="T21" fmla="*/ 2933700 h 1912"/>
              <a:gd name="T22" fmla="*/ 2387600 w 1520"/>
              <a:gd name="T23" fmla="*/ 2171700 h 1912"/>
              <a:gd name="T24" fmla="*/ 2311400 w 1520"/>
              <a:gd name="T25" fmla="*/ 2095500 h 191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520"/>
              <a:gd name="T40" fmla="*/ 0 h 1912"/>
              <a:gd name="T41" fmla="*/ 1520 w 1520"/>
              <a:gd name="T42" fmla="*/ 1912 h 191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520" h="1912">
                <a:moveTo>
                  <a:pt x="1456" y="1320"/>
                </a:moveTo>
                <a:cubicBezTo>
                  <a:pt x="1440" y="1248"/>
                  <a:pt x="1456" y="1064"/>
                  <a:pt x="1408" y="936"/>
                </a:cubicBezTo>
                <a:cubicBezTo>
                  <a:pt x="1360" y="808"/>
                  <a:pt x="1264" y="664"/>
                  <a:pt x="1168" y="552"/>
                </a:cubicBezTo>
                <a:cubicBezTo>
                  <a:pt x="1072" y="440"/>
                  <a:pt x="1008" y="352"/>
                  <a:pt x="832" y="264"/>
                </a:cubicBezTo>
                <a:cubicBezTo>
                  <a:pt x="656" y="176"/>
                  <a:pt x="224" y="48"/>
                  <a:pt x="112" y="24"/>
                </a:cubicBezTo>
                <a:cubicBezTo>
                  <a:pt x="0" y="0"/>
                  <a:pt x="72" y="56"/>
                  <a:pt x="160" y="120"/>
                </a:cubicBezTo>
                <a:cubicBezTo>
                  <a:pt x="248" y="184"/>
                  <a:pt x="496" y="288"/>
                  <a:pt x="640" y="408"/>
                </a:cubicBezTo>
                <a:cubicBezTo>
                  <a:pt x="784" y="528"/>
                  <a:pt x="944" y="688"/>
                  <a:pt x="1024" y="840"/>
                </a:cubicBezTo>
                <a:cubicBezTo>
                  <a:pt x="1104" y="992"/>
                  <a:pt x="1112" y="1168"/>
                  <a:pt x="1120" y="1320"/>
                </a:cubicBezTo>
                <a:cubicBezTo>
                  <a:pt x="1128" y="1472"/>
                  <a:pt x="1032" y="1664"/>
                  <a:pt x="1072" y="1752"/>
                </a:cubicBezTo>
                <a:cubicBezTo>
                  <a:pt x="1112" y="1840"/>
                  <a:pt x="1288" y="1912"/>
                  <a:pt x="1360" y="1848"/>
                </a:cubicBezTo>
                <a:cubicBezTo>
                  <a:pt x="1432" y="1784"/>
                  <a:pt x="1488" y="1456"/>
                  <a:pt x="1504" y="1368"/>
                </a:cubicBezTo>
                <a:cubicBezTo>
                  <a:pt x="1520" y="1280"/>
                  <a:pt x="1472" y="1392"/>
                  <a:pt x="1456" y="1320"/>
                </a:cubicBezTo>
                <a:close/>
              </a:path>
            </a:pathLst>
          </a:cu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3556" name="Group 17"/>
          <p:cNvGrpSpPr>
            <a:grpSpLocks/>
          </p:cNvGrpSpPr>
          <p:nvPr/>
        </p:nvGrpSpPr>
        <p:grpSpPr bwMode="auto">
          <a:xfrm>
            <a:off x="2819400" y="3124200"/>
            <a:ext cx="4267200" cy="2362200"/>
            <a:chOff x="1440" y="2112"/>
            <a:chExt cx="2688" cy="1488"/>
          </a:xfrm>
        </p:grpSpPr>
        <p:sp>
          <p:nvSpPr>
            <p:cNvPr id="23573" name="AutoShape 18"/>
            <p:cNvSpPr>
              <a:spLocks noChangeArrowheads="1"/>
            </p:cNvSpPr>
            <p:nvPr/>
          </p:nvSpPr>
          <p:spPr bwMode="auto">
            <a:xfrm rot="379392">
              <a:off x="1440" y="2112"/>
              <a:ext cx="2688" cy="1488"/>
            </a:xfrm>
            <a:prstGeom prst="cloudCallout">
              <a:avLst>
                <a:gd name="adj1" fmla="val 36569"/>
                <a:gd name="adj2" fmla="val -69"/>
              </a:avLst>
            </a:prstGeom>
            <a:solidFill>
              <a:srgbClr val="0000CC"/>
            </a:solidFill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/>
            </a:p>
          </p:txBody>
        </p:sp>
        <p:sp>
          <p:nvSpPr>
            <p:cNvPr id="23574" name="Text Box 19"/>
            <p:cNvSpPr txBox="1">
              <a:spLocks noChangeArrowheads="1"/>
            </p:cNvSpPr>
            <p:nvPr/>
          </p:nvSpPr>
          <p:spPr bwMode="auto">
            <a:xfrm>
              <a:off x="1776" y="2520"/>
              <a:ext cx="2154" cy="672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200" b="1">
                  <a:solidFill>
                    <a:srgbClr val="FFFF00"/>
                  </a:solidFill>
                </a:rPr>
                <a:t>Trung điểm của đoạn thẳng </a:t>
              </a:r>
            </a:p>
          </p:txBody>
        </p:sp>
      </p:grpSp>
      <p:sp>
        <p:nvSpPr>
          <p:cNvPr id="23557" name="Freeform 27"/>
          <p:cNvSpPr>
            <a:spLocks/>
          </p:cNvSpPr>
          <p:nvPr/>
        </p:nvSpPr>
        <p:spPr bwMode="auto">
          <a:xfrm>
            <a:off x="1104900" y="838200"/>
            <a:ext cx="889000" cy="1651000"/>
          </a:xfrm>
          <a:custGeom>
            <a:avLst/>
            <a:gdLst>
              <a:gd name="T0" fmla="*/ 38100 w 560"/>
              <a:gd name="T1" fmla="*/ 1295400 h 1040"/>
              <a:gd name="T2" fmla="*/ 38100 w 560"/>
              <a:gd name="T3" fmla="*/ 1066800 h 1040"/>
              <a:gd name="T4" fmla="*/ 190500 w 560"/>
              <a:gd name="T5" fmla="*/ 533400 h 1040"/>
              <a:gd name="T6" fmla="*/ 495300 w 560"/>
              <a:gd name="T7" fmla="*/ 228600 h 1040"/>
              <a:gd name="T8" fmla="*/ 876300 w 560"/>
              <a:gd name="T9" fmla="*/ 0 h 1040"/>
              <a:gd name="T10" fmla="*/ 571500 w 560"/>
              <a:gd name="T11" fmla="*/ 228600 h 1040"/>
              <a:gd name="T12" fmla="*/ 342900 w 560"/>
              <a:gd name="T13" fmla="*/ 533400 h 1040"/>
              <a:gd name="T14" fmla="*/ 266700 w 560"/>
              <a:gd name="T15" fmla="*/ 1066800 h 1040"/>
              <a:gd name="T16" fmla="*/ 266700 w 560"/>
              <a:gd name="T17" fmla="*/ 1600200 h 1040"/>
              <a:gd name="T18" fmla="*/ 38100 w 560"/>
              <a:gd name="T19" fmla="*/ 1295400 h 104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60"/>
              <a:gd name="T31" fmla="*/ 0 h 1040"/>
              <a:gd name="T32" fmla="*/ 560 w 560"/>
              <a:gd name="T33" fmla="*/ 1040 h 104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60" h="1040">
                <a:moveTo>
                  <a:pt x="24" y="816"/>
                </a:moveTo>
                <a:cubicBezTo>
                  <a:pt x="0" y="760"/>
                  <a:pt x="8" y="752"/>
                  <a:pt x="24" y="672"/>
                </a:cubicBezTo>
                <a:cubicBezTo>
                  <a:pt x="40" y="592"/>
                  <a:pt x="72" y="424"/>
                  <a:pt x="120" y="336"/>
                </a:cubicBezTo>
                <a:cubicBezTo>
                  <a:pt x="168" y="248"/>
                  <a:pt x="240" y="200"/>
                  <a:pt x="312" y="144"/>
                </a:cubicBezTo>
                <a:cubicBezTo>
                  <a:pt x="384" y="88"/>
                  <a:pt x="544" y="0"/>
                  <a:pt x="552" y="0"/>
                </a:cubicBezTo>
                <a:cubicBezTo>
                  <a:pt x="560" y="0"/>
                  <a:pt x="416" y="88"/>
                  <a:pt x="360" y="144"/>
                </a:cubicBezTo>
                <a:cubicBezTo>
                  <a:pt x="304" y="200"/>
                  <a:pt x="248" y="248"/>
                  <a:pt x="216" y="336"/>
                </a:cubicBezTo>
                <a:cubicBezTo>
                  <a:pt x="184" y="424"/>
                  <a:pt x="176" y="560"/>
                  <a:pt x="168" y="672"/>
                </a:cubicBezTo>
                <a:cubicBezTo>
                  <a:pt x="160" y="784"/>
                  <a:pt x="192" y="976"/>
                  <a:pt x="168" y="1008"/>
                </a:cubicBezTo>
                <a:cubicBezTo>
                  <a:pt x="144" y="1040"/>
                  <a:pt x="48" y="872"/>
                  <a:pt x="24" y="816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58" name="Freeform 28"/>
          <p:cNvSpPr>
            <a:spLocks/>
          </p:cNvSpPr>
          <p:nvPr/>
        </p:nvSpPr>
        <p:spPr bwMode="auto">
          <a:xfrm rot="10253941">
            <a:off x="204788" y="3333750"/>
            <a:ext cx="889000" cy="1651000"/>
          </a:xfrm>
          <a:custGeom>
            <a:avLst/>
            <a:gdLst>
              <a:gd name="T0" fmla="*/ 38100 w 560"/>
              <a:gd name="T1" fmla="*/ 1295400 h 1040"/>
              <a:gd name="T2" fmla="*/ 38100 w 560"/>
              <a:gd name="T3" fmla="*/ 1066800 h 1040"/>
              <a:gd name="T4" fmla="*/ 190500 w 560"/>
              <a:gd name="T5" fmla="*/ 533400 h 1040"/>
              <a:gd name="T6" fmla="*/ 495300 w 560"/>
              <a:gd name="T7" fmla="*/ 228600 h 1040"/>
              <a:gd name="T8" fmla="*/ 876300 w 560"/>
              <a:gd name="T9" fmla="*/ 0 h 1040"/>
              <a:gd name="T10" fmla="*/ 571500 w 560"/>
              <a:gd name="T11" fmla="*/ 228600 h 1040"/>
              <a:gd name="T12" fmla="*/ 342900 w 560"/>
              <a:gd name="T13" fmla="*/ 533400 h 1040"/>
              <a:gd name="T14" fmla="*/ 266700 w 560"/>
              <a:gd name="T15" fmla="*/ 1066800 h 1040"/>
              <a:gd name="T16" fmla="*/ 266700 w 560"/>
              <a:gd name="T17" fmla="*/ 1600200 h 1040"/>
              <a:gd name="T18" fmla="*/ 38100 w 560"/>
              <a:gd name="T19" fmla="*/ 1295400 h 104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560"/>
              <a:gd name="T31" fmla="*/ 0 h 1040"/>
              <a:gd name="T32" fmla="*/ 560 w 560"/>
              <a:gd name="T33" fmla="*/ 1040 h 104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560" h="1040">
                <a:moveTo>
                  <a:pt x="24" y="816"/>
                </a:moveTo>
                <a:cubicBezTo>
                  <a:pt x="0" y="760"/>
                  <a:pt x="8" y="752"/>
                  <a:pt x="24" y="672"/>
                </a:cubicBezTo>
                <a:cubicBezTo>
                  <a:pt x="40" y="592"/>
                  <a:pt x="72" y="424"/>
                  <a:pt x="120" y="336"/>
                </a:cubicBezTo>
                <a:cubicBezTo>
                  <a:pt x="168" y="248"/>
                  <a:pt x="240" y="200"/>
                  <a:pt x="312" y="144"/>
                </a:cubicBezTo>
                <a:cubicBezTo>
                  <a:pt x="384" y="88"/>
                  <a:pt x="544" y="0"/>
                  <a:pt x="552" y="0"/>
                </a:cubicBezTo>
                <a:cubicBezTo>
                  <a:pt x="560" y="0"/>
                  <a:pt x="416" y="88"/>
                  <a:pt x="360" y="144"/>
                </a:cubicBezTo>
                <a:cubicBezTo>
                  <a:pt x="304" y="200"/>
                  <a:pt x="248" y="248"/>
                  <a:pt x="216" y="336"/>
                </a:cubicBezTo>
                <a:cubicBezTo>
                  <a:pt x="184" y="424"/>
                  <a:pt x="176" y="560"/>
                  <a:pt x="168" y="672"/>
                </a:cubicBezTo>
                <a:cubicBezTo>
                  <a:pt x="160" y="784"/>
                  <a:pt x="192" y="976"/>
                  <a:pt x="168" y="1008"/>
                </a:cubicBezTo>
                <a:cubicBezTo>
                  <a:pt x="144" y="1040"/>
                  <a:pt x="48" y="872"/>
                  <a:pt x="24" y="816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3559" name="Group 35"/>
          <p:cNvGrpSpPr>
            <a:grpSpLocks/>
          </p:cNvGrpSpPr>
          <p:nvPr/>
        </p:nvGrpSpPr>
        <p:grpSpPr bwMode="auto">
          <a:xfrm>
            <a:off x="0" y="2057400"/>
            <a:ext cx="2133600" cy="1676400"/>
            <a:chOff x="0" y="1296"/>
            <a:chExt cx="1344" cy="1056"/>
          </a:xfrm>
        </p:grpSpPr>
        <p:grpSp>
          <p:nvGrpSpPr>
            <p:cNvPr id="23569" name="Group 31"/>
            <p:cNvGrpSpPr>
              <a:grpSpLocks/>
            </p:cNvGrpSpPr>
            <p:nvPr/>
          </p:nvGrpSpPr>
          <p:grpSpPr bwMode="auto">
            <a:xfrm>
              <a:off x="0" y="1296"/>
              <a:ext cx="1344" cy="1056"/>
              <a:chOff x="0" y="1296"/>
              <a:chExt cx="1344" cy="1056"/>
            </a:xfrm>
          </p:grpSpPr>
          <p:sp>
            <p:nvSpPr>
              <p:cNvPr id="23571" name="AutoShape 32"/>
              <p:cNvSpPr>
                <a:spLocks noChangeArrowheads="1"/>
              </p:cNvSpPr>
              <p:nvPr/>
            </p:nvSpPr>
            <p:spPr bwMode="auto">
              <a:xfrm>
                <a:off x="0" y="1296"/>
                <a:ext cx="1344" cy="1056"/>
              </a:xfrm>
              <a:prstGeom prst="star8">
                <a:avLst>
                  <a:gd name="adj" fmla="val 38250"/>
                </a:avLst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3572" name="Text Box 33"/>
              <p:cNvSpPr txBox="1">
                <a:spLocks noChangeArrowheads="1"/>
              </p:cNvSpPr>
              <p:nvPr/>
            </p:nvSpPr>
            <p:spPr bwMode="auto">
              <a:xfrm>
                <a:off x="288" y="1584"/>
                <a:ext cx="72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b="1">
                    <a:solidFill>
                      <a:srgbClr val="FF0000"/>
                    </a:solidFill>
                  </a:rPr>
                  <a:t>Định</a:t>
                </a:r>
              </a:p>
            </p:txBody>
          </p:sp>
        </p:grpSp>
        <p:sp>
          <p:nvSpPr>
            <p:cNvPr id="23570" name="Rectangle 34"/>
            <p:cNvSpPr>
              <a:spLocks noChangeArrowheads="1"/>
            </p:cNvSpPr>
            <p:nvPr/>
          </p:nvSpPr>
          <p:spPr bwMode="auto">
            <a:xfrm>
              <a:off x="432" y="1826"/>
              <a:ext cx="62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rgbClr val="FF0000"/>
                  </a:solidFill>
                </a:rPr>
                <a:t>nghĩa</a:t>
              </a:r>
            </a:p>
          </p:txBody>
        </p:sp>
      </p:grpSp>
      <p:grpSp>
        <p:nvGrpSpPr>
          <p:cNvPr id="23560" name="Group 38"/>
          <p:cNvGrpSpPr>
            <a:grpSpLocks/>
          </p:cNvGrpSpPr>
          <p:nvPr/>
        </p:nvGrpSpPr>
        <p:grpSpPr bwMode="auto">
          <a:xfrm>
            <a:off x="-95250" y="4521200"/>
            <a:ext cx="1527175" cy="1690688"/>
            <a:chOff x="-60" y="2848"/>
            <a:chExt cx="962" cy="1065"/>
          </a:xfrm>
        </p:grpSpPr>
        <p:sp>
          <p:nvSpPr>
            <p:cNvPr id="23567" name="AutoShape 36"/>
            <p:cNvSpPr>
              <a:spLocks noChangeArrowheads="1"/>
            </p:cNvSpPr>
            <p:nvPr/>
          </p:nvSpPr>
          <p:spPr bwMode="auto">
            <a:xfrm rot="606859">
              <a:off x="-60" y="2848"/>
              <a:ext cx="869" cy="1065"/>
            </a:xfrm>
            <a:custGeom>
              <a:avLst/>
              <a:gdLst>
                <a:gd name="T0" fmla="*/ 18 w 21600"/>
                <a:gd name="T1" fmla="*/ 5 h 21600"/>
                <a:gd name="T2" fmla="*/ 5 w 21600"/>
                <a:gd name="T3" fmla="*/ 26 h 21600"/>
                <a:gd name="T4" fmla="*/ 18 w 21600"/>
                <a:gd name="T5" fmla="*/ 53 h 21600"/>
                <a:gd name="T6" fmla="*/ 30 w 21600"/>
                <a:gd name="T7" fmla="*/ 26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46 w 21600"/>
                <a:gd name="T13" fmla="*/ 2272 h 21600"/>
                <a:gd name="T14" fmla="*/ 16554 w 21600"/>
                <a:gd name="T15" fmla="*/ 136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68" name="Text Box 37"/>
            <p:cNvSpPr txBox="1">
              <a:spLocks noChangeArrowheads="1"/>
            </p:cNvSpPr>
            <p:nvPr/>
          </p:nvSpPr>
          <p:spPr bwMode="auto">
            <a:xfrm>
              <a:off x="96" y="2877"/>
              <a:ext cx="806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solidFill>
                    <a:srgbClr val="FFFF00"/>
                  </a:solidFill>
                </a:rPr>
                <a:t>Cách đều hai đầu đoạn thẳng</a:t>
              </a:r>
            </a:p>
          </p:txBody>
        </p:sp>
      </p:grpSp>
      <p:grpSp>
        <p:nvGrpSpPr>
          <p:cNvPr id="23561" name="Group 41"/>
          <p:cNvGrpSpPr>
            <a:grpSpLocks/>
          </p:cNvGrpSpPr>
          <p:nvPr/>
        </p:nvGrpSpPr>
        <p:grpSpPr bwMode="auto">
          <a:xfrm>
            <a:off x="1281113" y="152400"/>
            <a:ext cx="2057400" cy="1219200"/>
            <a:chOff x="807" y="96"/>
            <a:chExt cx="1296" cy="768"/>
          </a:xfrm>
        </p:grpSpPr>
        <p:sp>
          <p:nvSpPr>
            <p:cNvPr id="23565" name="AutoShape 39"/>
            <p:cNvSpPr>
              <a:spLocks noChangeArrowheads="1"/>
            </p:cNvSpPr>
            <p:nvPr/>
          </p:nvSpPr>
          <p:spPr bwMode="auto">
            <a:xfrm>
              <a:off x="807" y="96"/>
              <a:ext cx="1296" cy="768"/>
            </a:xfrm>
            <a:prstGeom prst="star24">
              <a:avLst>
                <a:gd name="adj" fmla="val 375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3566" name="Text Box 40"/>
            <p:cNvSpPr txBox="1">
              <a:spLocks noChangeArrowheads="1"/>
            </p:cNvSpPr>
            <p:nvPr/>
          </p:nvSpPr>
          <p:spPr bwMode="auto">
            <a:xfrm>
              <a:off x="1011" y="288"/>
              <a:ext cx="96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solidFill>
                    <a:srgbClr val="0000CC"/>
                  </a:solidFill>
                </a:rPr>
                <a:t>Nằm giữa hai đầu mút</a:t>
              </a:r>
            </a:p>
          </p:txBody>
        </p:sp>
      </p:grpSp>
      <p:grpSp>
        <p:nvGrpSpPr>
          <p:cNvPr id="23562" name="Group 48"/>
          <p:cNvGrpSpPr>
            <a:grpSpLocks/>
          </p:cNvGrpSpPr>
          <p:nvPr/>
        </p:nvGrpSpPr>
        <p:grpSpPr bwMode="auto">
          <a:xfrm>
            <a:off x="5534025" y="481013"/>
            <a:ext cx="2362200" cy="1447800"/>
            <a:chOff x="3456" y="240"/>
            <a:chExt cx="1488" cy="912"/>
          </a:xfrm>
        </p:grpSpPr>
        <p:sp>
          <p:nvSpPr>
            <p:cNvPr id="31793" name="AutoShape 49"/>
            <p:cNvSpPr>
              <a:spLocks noChangeArrowheads="1"/>
            </p:cNvSpPr>
            <p:nvPr/>
          </p:nvSpPr>
          <p:spPr bwMode="auto">
            <a:xfrm>
              <a:off x="3456" y="240"/>
              <a:ext cx="1488" cy="912"/>
            </a:xfrm>
            <a:prstGeom prst="star5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3564" name="Text Box 50"/>
            <p:cNvSpPr txBox="1">
              <a:spLocks noChangeArrowheads="1"/>
            </p:cNvSpPr>
            <p:nvPr/>
          </p:nvSpPr>
          <p:spPr bwMode="auto">
            <a:xfrm>
              <a:off x="3798" y="579"/>
              <a:ext cx="11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>
                  <a:solidFill>
                    <a:srgbClr val="00FF00"/>
                  </a:solidFill>
                </a:rPr>
                <a:t>Cách vẽ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7091363" y="5943600"/>
            <a:ext cx="1981200" cy="914400"/>
          </a:xfrm>
          <a:prstGeom prst="rect">
            <a:avLst/>
          </a:prstGeom>
          <a:solidFill>
            <a:srgbClr val="FF99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7091363" y="5010150"/>
            <a:ext cx="1981200" cy="914400"/>
          </a:xfrm>
          <a:prstGeom prst="rect">
            <a:avLst/>
          </a:prstGeom>
          <a:solidFill>
            <a:srgbClr val="FF99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5110163" y="5943600"/>
            <a:ext cx="1981200" cy="914400"/>
          </a:xfrm>
          <a:prstGeom prst="rect">
            <a:avLst/>
          </a:prstGeom>
          <a:solidFill>
            <a:srgbClr val="FF99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128963" y="5943600"/>
            <a:ext cx="1981200" cy="914400"/>
          </a:xfrm>
          <a:prstGeom prst="rect">
            <a:avLst/>
          </a:prstGeom>
          <a:solidFill>
            <a:srgbClr val="FF99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5110163" y="5014913"/>
            <a:ext cx="1981200" cy="914400"/>
          </a:xfrm>
          <a:prstGeom prst="rect">
            <a:avLst/>
          </a:prstGeom>
          <a:solidFill>
            <a:srgbClr val="FF99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7091363" y="4081463"/>
            <a:ext cx="1981200" cy="914400"/>
          </a:xfrm>
          <a:prstGeom prst="rect">
            <a:avLst/>
          </a:prstGeom>
          <a:solidFill>
            <a:srgbClr val="FF99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1147763" y="5943600"/>
            <a:ext cx="1981200" cy="914400"/>
          </a:xfrm>
          <a:prstGeom prst="rect">
            <a:avLst/>
          </a:prstGeom>
          <a:solidFill>
            <a:srgbClr val="FF99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3128963" y="5014913"/>
            <a:ext cx="1981200" cy="914400"/>
          </a:xfrm>
          <a:prstGeom prst="rect">
            <a:avLst/>
          </a:prstGeom>
          <a:solidFill>
            <a:srgbClr val="FF99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5095875" y="4086225"/>
            <a:ext cx="1981200" cy="914400"/>
          </a:xfrm>
          <a:prstGeom prst="rect">
            <a:avLst/>
          </a:prstGeom>
          <a:solidFill>
            <a:srgbClr val="FF99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7091363" y="3148013"/>
            <a:ext cx="1981200" cy="914400"/>
          </a:xfrm>
          <a:prstGeom prst="rect">
            <a:avLst/>
          </a:prstGeom>
          <a:solidFill>
            <a:srgbClr val="FF99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 </a:t>
            </a:r>
          </a:p>
        </p:txBody>
      </p:sp>
      <p:pic>
        <p:nvPicPr>
          <p:cNvPr id="24588" name="Picture 12" descr="house_with_trees_blow_a_hb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1209675"/>
            <a:ext cx="24384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81" name="Picture 13" descr="Tweety-01-june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300038" y="5257800"/>
            <a:ext cx="1676401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1828800" y="6062663"/>
            <a:ext cx="11763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000099"/>
                </a:solidFill>
              </a:rPr>
              <a:t>1</a:t>
            </a: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3886200" y="5105400"/>
            <a:ext cx="11763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000099"/>
                </a:solidFill>
              </a:rPr>
              <a:t>2</a:t>
            </a:r>
          </a:p>
        </p:txBody>
      </p:sp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5838825" y="4143375"/>
            <a:ext cx="11763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000099"/>
                </a:solidFill>
              </a:rPr>
              <a:t>3</a:t>
            </a:r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7667625" y="3200400"/>
            <a:ext cx="11763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000099"/>
                </a:solidFill>
              </a:rPr>
              <a:t>4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143000" y="838200"/>
            <a:ext cx="6934200" cy="2009775"/>
            <a:chOff x="336" y="1296"/>
            <a:chExt cx="3504" cy="1152"/>
          </a:xfrm>
        </p:grpSpPr>
        <p:sp>
          <p:nvSpPr>
            <p:cNvPr id="24660" name="AutoShape 19"/>
            <p:cNvSpPr>
              <a:spLocks noChangeArrowheads="1"/>
            </p:cNvSpPr>
            <p:nvPr/>
          </p:nvSpPr>
          <p:spPr bwMode="auto">
            <a:xfrm>
              <a:off x="336" y="1296"/>
              <a:ext cx="3504" cy="1152"/>
            </a:xfrm>
            <a:prstGeom prst="cloudCallout">
              <a:avLst>
                <a:gd name="adj1" fmla="val -21861"/>
                <a:gd name="adj2" fmla="val 164759"/>
              </a:avLst>
            </a:prstGeom>
            <a:solidFill>
              <a:schemeClr val="bg2"/>
            </a:solidFill>
            <a:ln w="28575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>
                <a:solidFill>
                  <a:srgbClr val="000099"/>
                </a:solidFill>
              </a:endParaRPr>
            </a:p>
          </p:txBody>
        </p:sp>
        <p:sp>
          <p:nvSpPr>
            <p:cNvPr id="24661" name="Text Box 20"/>
            <p:cNvSpPr txBox="1">
              <a:spLocks noChangeArrowheads="1"/>
            </p:cNvSpPr>
            <p:nvPr/>
          </p:nvSpPr>
          <p:spPr bwMode="auto">
            <a:xfrm>
              <a:off x="744" y="1485"/>
              <a:ext cx="1719" cy="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FFFF00"/>
                  </a:solidFill>
                </a:rPr>
                <a:t>Cho ba điểm H,I,K thẳng hàng. Điểm nào nằm giữa hai điểm còn lại nếu HK + KI = HI </a:t>
              </a:r>
            </a:p>
          </p:txBody>
        </p:sp>
        <p:grpSp>
          <p:nvGrpSpPr>
            <p:cNvPr id="24662" name="Group 21"/>
            <p:cNvGrpSpPr>
              <a:grpSpLocks/>
            </p:cNvGrpSpPr>
            <p:nvPr/>
          </p:nvGrpSpPr>
          <p:grpSpPr bwMode="auto">
            <a:xfrm>
              <a:off x="2448" y="1420"/>
              <a:ext cx="1200" cy="623"/>
              <a:chOff x="2448" y="1330"/>
              <a:chExt cx="1200" cy="623"/>
            </a:xfrm>
          </p:grpSpPr>
          <p:sp>
            <p:nvSpPr>
              <p:cNvPr id="24663" name="Line 22"/>
              <p:cNvSpPr>
                <a:spLocks noChangeShapeType="1"/>
              </p:cNvSpPr>
              <p:nvPr/>
            </p:nvSpPr>
            <p:spPr bwMode="auto">
              <a:xfrm>
                <a:off x="2451" y="1728"/>
                <a:ext cx="1104" cy="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64" name="Line 23"/>
              <p:cNvSpPr>
                <a:spLocks noChangeShapeType="1"/>
              </p:cNvSpPr>
              <p:nvPr/>
            </p:nvSpPr>
            <p:spPr bwMode="auto">
              <a:xfrm>
                <a:off x="2928" y="1392"/>
                <a:ext cx="0" cy="336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65" name="Text Box 24"/>
              <p:cNvSpPr txBox="1">
                <a:spLocks noChangeArrowheads="1"/>
              </p:cNvSpPr>
              <p:nvPr/>
            </p:nvSpPr>
            <p:spPr bwMode="auto">
              <a:xfrm>
                <a:off x="2922" y="1330"/>
                <a:ext cx="192" cy="2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n-US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666" name="Text Box 25"/>
              <p:cNvSpPr txBox="1">
                <a:spLocks noChangeArrowheads="1"/>
              </p:cNvSpPr>
              <p:nvPr/>
            </p:nvSpPr>
            <p:spPr bwMode="auto">
              <a:xfrm>
                <a:off x="2448" y="1740"/>
                <a:ext cx="192" cy="2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  <p:sp>
            <p:nvSpPr>
              <p:cNvPr id="24667" name="Text Box 26"/>
              <p:cNvSpPr txBox="1">
                <a:spLocks noChangeArrowheads="1"/>
              </p:cNvSpPr>
              <p:nvPr/>
            </p:nvSpPr>
            <p:spPr bwMode="auto">
              <a:xfrm>
                <a:off x="3456" y="1728"/>
                <a:ext cx="192" cy="2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  <p:sp>
            <p:nvSpPr>
              <p:cNvPr id="24668" name="Text Box 27"/>
              <p:cNvSpPr txBox="1">
                <a:spLocks noChangeArrowheads="1"/>
              </p:cNvSpPr>
              <p:nvPr/>
            </p:nvSpPr>
            <p:spPr bwMode="auto">
              <a:xfrm>
                <a:off x="2784" y="1743"/>
                <a:ext cx="288" cy="2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endParaRPr lang="en-US" altLang="en-US"/>
              </a:p>
            </p:txBody>
          </p:sp>
        </p:grpSp>
      </p:grpSp>
      <p:sp>
        <p:nvSpPr>
          <p:cNvPr id="32796" name="Rectangle 28"/>
          <p:cNvSpPr>
            <a:spLocks noChangeArrowheads="1"/>
          </p:cNvSpPr>
          <p:nvPr/>
        </p:nvSpPr>
        <p:spPr bwMode="auto">
          <a:xfrm>
            <a:off x="990600" y="3886200"/>
            <a:ext cx="3733800" cy="404813"/>
          </a:xfrm>
          <a:prstGeom prst="rect">
            <a:avLst/>
          </a:prstGeom>
          <a:solidFill>
            <a:schemeClr val="bg2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FF00"/>
                </a:solidFill>
              </a:rPr>
              <a:t>Điểm K nằm giữa hai điểm H và I</a:t>
            </a:r>
          </a:p>
        </p:txBody>
      </p:sp>
      <p:sp>
        <p:nvSpPr>
          <p:cNvPr id="24596" name="Text Box 29"/>
          <p:cNvSpPr txBox="1">
            <a:spLocks noChangeArrowheads="1"/>
          </p:cNvSpPr>
          <p:nvPr/>
        </p:nvSpPr>
        <p:spPr bwMode="auto">
          <a:xfrm>
            <a:off x="4343400" y="3429000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24597" name="Text Box 30"/>
          <p:cNvSpPr txBox="1">
            <a:spLocks noChangeArrowheads="1"/>
          </p:cNvSpPr>
          <p:nvPr/>
        </p:nvSpPr>
        <p:spPr bwMode="auto">
          <a:xfrm>
            <a:off x="4495800" y="2057400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32799" name="Text Box 31"/>
          <p:cNvSpPr txBox="1">
            <a:spLocks noChangeArrowheads="1"/>
          </p:cNvSpPr>
          <p:nvPr/>
        </p:nvSpPr>
        <p:spPr bwMode="auto">
          <a:xfrm>
            <a:off x="4419600" y="3276600"/>
            <a:ext cx="2590800" cy="395288"/>
          </a:xfrm>
          <a:prstGeom prst="rect">
            <a:avLst/>
          </a:prstGeom>
          <a:solidFill>
            <a:srgbClr val="0000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MB = 6 cm, AB = 8 cm</a:t>
            </a:r>
          </a:p>
        </p:txBody>
      </p:sp>
      <p:sp>
        <p:nvSpPr>
          <p:cNvPr id="32800" name="Text Box 32"/>
          <p:cNvSpPr txBox="1">
            <a:spLocks noChangeArrowheads="1"/>
          </p:cNvSpPr>
          <p:nvPr/>
        </p:nvSpPr>
        <p:spPr bwMode="auto">
          <a:xfrm>
            <a:off x="1828800" y="3810000"/>
            <a:ext cx="1752600" cy="395288"/>
          </a:xfrm>
          <a:prstGeom prst="rect">
            <a:avLst/>
          </a:prstGeom>
          <a:solidFill>
            <a:srgbClr val="FF99FF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</a:rPr>
              <a:t>Đúng</a:t>
            </a:r>
          </a:p>
        </p:txBody>
      </p:sp>
      <p:sp>
        <p:nvSpPr>
          <p:cNvPr id="32801" name="Text Box 33"/>
          <p:cNvSpPr txBox="1">
            <a:spLocks noChangeArrowheads="1"/>
          </p:cNvSpPr>
          <p:nvPr/>
        </p:nvSpPr>
        <p:spPr bwMode="auto">
          <a:xfrm>
            <a:off x="1371600" y="3886200"/>
            <a:ext cx="1524000" cy="395288"/>
          </a:xfrm>
          <a:prstGeom prst="rect">
            <a:avLst/>
          </a:prstGeom>
          <a:solidFill>
            <a:srgbClr val="008080"/>
          </a:solidFill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FF00"/>
                </a:solidFill>
              </a:rPr>
              <a:t>EF = 8cm</a:t>
            </a:r>
          </a:p>
        </p:txBody>
      </p:sp>
      <p:pic>
        <p:nvPicPr>
          <p:cNvPr id="24601" name="Picture 34" descr="sunflowers_wave_hb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0"/>
            <a:ext cx="1905000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602" name="Picture 35" descr="sunflowers_wave_hb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-152400"/>
            <a:ext cx="1905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804" name="AutoShape 36"/>
          <p:cNvSpPr>
            <a:spLocks noChangeArrowheads="1"/>
          </p:cNvSpPr>
          <p:nvPr/>
        </p:nvSpPr>
        <p:spPr bwMode="auto">
          <a:xfrm>
            <a:off x="1676400" y="0"/>
            <a:ext cx="914400" cy="685800"/>
          </a:xfrm>
          <a:prstGeom prst="star5">
            <a:avLst/>
          </a:prstGeom>
          <a:noFill/>
          <a:ln w="57150">
            <a:pattFill prst="pct80">
              <a:fgClr>
                <a:srgbClr val="00800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32805" name="AutoShape 37"/>
          <p:cNvSpPr>
            <a:spLocks noChangeArrowheads="1"/>
          </p:cNvSpPr>
          <p:nvPr/>
        </p:nvSpPr>
        <p:spPr bwMode="auto">
          <a:xfrm>
            <a:off x="0" y="1524000"/>
            <a:ext cx="762000" cy="685800"/>
          </a:xfrm>
          <a:prstGeom prst="star5">
            <a:avLst/>
          </a:prstGeom>
          <a:noFill/>
          <a:ln w="57150">
            <a:pattFill prst="wdUpDiag">
              <a:fgClr>
                <a:srgbClr val="FF66FF"/>
              </a:fgClr>
              <a:bgClr>
                <a:srgbClr val="CC3300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32806" name="AutoShape 38"/>
          <p:cNvSpPr>
            <a:spLocks noChangeArrowheads="1"/>
          </p:cNvSpPr>
          <p:nvPr/>
        </p:nvSpPr>
        <p:spPr bwMode="auto">
          <a:xfrm>
            <a:off x="3810000" y="0"/>
            <a:ext cx="914400" cy="685800"/>
          </a:xfrm>
          <a:prstGeom prst="star5">
            <a:avLst/>
          </a:prstGeom>
          <a:noFill/>
          <a:ln w="57150">
            <a:pattFill prst="wdDnDiag">
              <a:fgClr>
                <a:srgbClr val="FF9900"/>
              </a:fgClr>
              <a:bgClr>
                <a:srgbClr val="00FF00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pic>
        <p:nvPicPr>
          <p:cNvPr id="24606" name="Picture 39" descr="bong hong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775" y="4086225"/>
            <a:ext cx="1600200" cy="289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607" name="Picture 40" descr="bong hong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5181600"/>
            <a:ext cx="1352550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608" name="Picture 41" descr="bong hong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5943600"/>
            <a:ext cx="11239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810" name="AutoShape 42"/>
          <p:cNvSpPr>
            <a:spLocks noChangeArrowheads="1"/>
          </p:cNvSpPr>
          <p:nvPr/>
        </p:nvSpPr>
        <p:spPr bwMode="auto">
          <a:xfrm>
            <a:off x="0" y="2590800"/>
            <a:ext cx="609600" cy="533400"/>
          </a:xfrm>
          <a:prstGeom prst="star5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32811" name="AutoShape 43"/>
          <p:cNvSpPr>
            <a:spLocks noChangeArrowheads="1"/>
          </p:cNvSpPr>
          <p:nvPr/>
        </p:nvSpPr>
        <p:spPr bwMode="auto">
          <a:xfrm>
            <a:off x="0" y="3581400"/>
            <a:ext cx="762000" cy="685800"/>
          </a:xfrm>
          <a:prstGeom prst="star5">
            <a:avLst/>
          </a:prstGeom>
          <a:noFill/>
          <a:ln w="57150">
            <a:solidFill>
              <a:srgbClr val="CC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32812" name="AutoShape 44"/>
          <p:cNvSpPr>
            <a:spLocks noChangeArrowheads="1"/>
          </p:cNvSpPr>
          <p:nvPr/>
        </p:nvSpPr>
        <p:spPr bwMode="auto">
          <a:xfrm>
            <a:off x="2895600" y="228600"/>
            <a:ext cx="609600" cy="457200"/>
          </a:xfrm>
          <a:prstGeom prst="star5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grpSp>
        <p:nvGrpSpPr>
          <p:cNvPr id="4" name="Group 45"/>
          <p:cNvGrpSpPr>
            <a:grpSpLocks/>
          </p:cNvGrpSpPr>
          <p:nvPr/>
        </p:nvGrpSpPr>
        <p:grpSpPr bwMode="auto">
          <a:xfrm>
            <a:off x="1905000" y="1295400"/>
            <a:ext cx="4953000" cy="1600200"/>
            <a:chOff x="624" y="2640"/>
            <a:chExt cx="3120" cy="1008"/>
          </a:xfrm>
        </p:grpSpPr>
        <p:sp>
          <p:nvSpPr>
            <p:cNvPr id="24658" name="AutoShape 46"/>
            <p:cNvSpPr>
              <a:spLocks noChangeArrowheads="1"/>
            </p:cNvSpPr>
            <p:nvPr/>
          </p:nvSpPr>
          <p:spPr bwMode="auto">
            <a:xfrm>
              <a:off x="624" y="2640"/>
              <a:ext cx="3120" cy="1008"/>
            </a:xfrm>
            <a:prstGeom prst="verticalScroll">
              <a:avLst>
                <a:gd name="adj" fmla="val 12500"/>
              </a:avLst>
            </a:prstGeom>
            <a:solidFill>
              <a:srgbClr val="0099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659" name="Text Box 47"/>
            <p:cNvSpPr txBox="1">
              <a:spLocks noChangeArrowheads="1"/>
            </p:cNvSpPr>
            <p:nvPr/>
          </p:nvSpPr>
          <p:spPr bwMode="auto">
            <a:xfrm>
              <a:off x="816" y="2802"/>
              <a:ext cx="2736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CCFF33"/>
                  </a:solidFill>
                </a:rPr>
                <a:t>Một chú chim non bị lạc, không biết đường về nhà . Các em hãy giúp chú chim non này bằng cách trả lời đúng các câu hỏi từ 1 đến 4 nhé !</a:t>
              </a:r>
            </a:p>
          </p:txBody>
        </p:sp>
      </p:grpSp>
      <p:sp>
        <p:nvSpPr>
          <p:cNvPr id="32816" name="AutoShape 48"/>
          <p:cNvSpPr>
            <a:spLocks noChangeArrowheads="1"/>
          </p:cNvSpPr>
          <p:nvPr/>
        </p:nvSpPr>
        <p:spPr bwMode="auto">
          <a:xfrm>
            <a:off x="5105400" y="0"/>
            <a:ext cx="609600" cy="457200"/>
          </a:xfrm>
          <a:prstGeom prst="star5">
            <a:avLst/>
          </a:prstGeom>
          <a:noFill/>
          <a:ln w="57150">
            <a:pattFill prst="dkHorz">
              <a:fgClr>
                <a:srgbClr val="FF7C80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32817" name="AutoShape 49"/>
          <p:cNvSpPr>
            <a:spLocks noChangeArrowheads="1"/>
          </p:cNvSpPr>
          <p:nvPr/>
        </p:nvSpPr>
        <p:spPr bwMode="auto">
          <a:xfrm>
            <a:off x="6019800" y="0"/>
            <a:ext cx="914400" cy="685800"/>
          </a:xfrm>
          <a:prstGeom prst="star5">
            <a:avLst/>
          </a:prstGeom>
          <a:noFill/>
          <a:ln w="57150">
            <a:solidFill>
              <a:srgbClr val="FF7C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pic>
        <p:nvPicPr>
          <p:cNvPr id="32818" name="Picture 50" descr="FLOWER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609600"/>
            <a:ext cx="1676400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51"/>
          <p:cNvGrpSpPr>
            <a:grpSpLocks/>
          </p:cNvGrpSpPr>
          <p:nvPr/>
        </p:nvGrpSpPr>
        <p:grpSpPr bwMode="auto">
          <a:xfrm>
            <a:off x="2743200" y="762000"/>
            <a:ext cx="5562600" cy="1828800"/>
            <a:chOff x="480" y="2880"/>
            <a:chExt cx="3696" cy="1152"/>
          </a:xfrm>
        </p:grpSpPr>
        <p:grpSp>
          <p:nvGrpSpPr>
            <p:cNvPr id="24644" name="Group 52"/>
            <p:cNvGrpSpPr>
              <a:grpSpLocks/>
            </p:cNvGrpSpPr>
            <p:nvPr/>
          </p:nvGrpSpPr>
          <p:grpSpPr bwMode="auto">
            <a:xfrm>
              <a:off x="480" y="2880"/>
              <a:ext cx="3696" cy="1152"/>
              <a:chOff x="288" y="480"/>
              <a:chExt cx="3696" cy="1008"/>
            </a:xfrm>
          </p:grpSpPr>
          <p:sp>
            <p:nvSpPr>
              <p:cNvPr id="24656" name="AutoShape 53"/>
              <p:cNvSpPr>
                <a:spLocks noChangeArrowheads="1"/>
              </p:cNvSpPr>
              <p:nvPr/>
            </p:nvSpPr>
            <p:spPr bwMode="auto">
              <a:xfrm>
                <a:off x="288" y="480"/>
                <a:ext cx="3696" cy="1008"/>
              </a:xfrm>
              <a:prstGeom prst="cloudCallout">
                <a:avLst>
                  <a:gd name="adj1" fmla="val -43750"/>
                  <a:gd name="adj2" fmla="val 70000"/>
                </a:avLst>
              </a:prstGeom>
              <a:solidFill>
                <a:srgbClr val="008080"/>
              </a:solidFill>
              <a:ln w="28575">
                <a:solidFill>
                  <a:srgbClr val="99CC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4657" name="Text Box 54"/>
              <p:cNvSpPr txBox="1">
                <a:spLocks noChangeArrowheads="1"/>
              </p:cNvSpPr>
              <p:nvPr/>
            </p:nvSpPr>
            <p:spPr bwMode="auto">
              <a:xfrm>
                <a:off x="768" y="720"/>
                <a:ext cx="2736" cy="6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FFFF00"/>
                    </a:solidFill>
                  </a:rPr>
                  <a:t>                                                            Gọi M là trung điểm của đoạn thẳng EF. Biết EM = 4 cm. Tính độ dài  đoạn thẳng EF</a:t>
                </a:r>
              </a:p>
            </p:txBody>
          </p:sp>
        </p:grpSp>
        <p:grpSp>
          <p:nvGrpSpPr>
            <p:cNvPr id="24645" name="Group 55"/>
            <p:cNvGrpSpPr>
              <a:grpSpLocks/>
            </p:cNvGrpSpPr>
            <p:nvPr/>
          </p:nvGrpSpPr>
          <p:grpSpPr bwMode="auto">
            <a:xfrm>
              <a:off x="1350" y="2946"/>
              <a:ext cx="1884" cy="297"/>
              <a:chOff x="1350" y="2946"/>
              <a:chExt cx="1884" cy="297"/>
            </a:xfrm>
          </p:grpSpPr>
          <p:sp>
            <p:nvSpPr>
              <p:cNvPr id="24646" name="Line 56"/>
              <p:cNvSpPr>
                <a:spLocks noChangeShapeType="1"/>
              </p:cNvSpPr>
              <p:nvPr/>
            </p:nvSpPr>
            <p:spPr bwMode="auto">
              <a:xfrm>
                <a:off x="1488" y="3216"/>
                <a:ext cx="1584" cy="0"/>
              </a:xfrm>
              <a:prstGeom prst="line">
                <a:avLst/>
              </a:pr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4647" name="Group 57"/>
              <p:cNvGrpSpPr>
                <a:grpSpLocks/>
              </p:cNvGrpSpPr>
              <p:nvPr/>
            </p:nvGrpSpPr>
            <p:grpSpPr bwMode="auto">
              <a:xfrm>
                <a:off x="2133" y="2949"/>
                <a:ext cx="288" cy="288"/>
                <a:chOff x="1248" y="2976"/>
                <a:chExt cx="288" cy="288"/>
              </a:xfrm>
            </p:grpSpPr>
            <p:sp>
              <p:nvSpPr>
                <p:cNvPr id="24654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1248" y="2976"/>
                  <a:ext cx="288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n-US"/>
                    <a:t>M</a:t>
                  </a:r>
                </a:p>
              </p:txBody>
            </p:sp>
            <p:sp>
              <p:nvSpPr>
                <p:cNvPr id="24655" name="Oval 59"/>
                <p:cNvSpPr>
                  <a:spLocks noChangeArrowheads="1"/>
                </p:cNvSpPr>
                <p:nvPr/>
              </p:nvSpPr>
              <p:spPr bwMode="auto">
                <a:xfrm>
                  <a:off x="1344" y="3216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24648" name="Group 60"/>
              <p:cNvGrpSpPr>
                <a:grpSpLocks/>
              </p:cNvGrpSpPr>
              <p:nvPr/>
            </p:nvGrpSpPr>
            <p:grpSpPr bwMode="auto">
              <a:xfrm>
                <a:off x="1350" y="2946"/>
                <a:ext cx="288" cy="288"/>
                <a:chOff x="1248" y="2976"/>
                <a:chExt cx="288" cy="288"/>
              </a:xfrm>
            </p:grpSpPr>
            <p:sp>
              <p:nvSpPr>
                <p:cNvPr id="24652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1248" y="2976"/>
                  <a:ext cx="288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n-US"/>
                    <a:t>E</a:t>
                  </a:r>
                </a:p>
              </p:txBody>
            </p:sp>
            <p:sp>
              <p:nvSpPr>
                <p:cNvPr id="24653" name="Oval 62"/>
                <p:cNvSpPr>
                  <a:spLocks noChangeArrowheads="1"/>
                </p:cNvSpPr>
                <p:nvPr/>
              </p:nvSpPr>
              <p:spPr bwMode="auto">
                <a:xfrm>
                  <a:off x="1344" y="3216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24649" name="Group 63"/>
              <p:cNvGrpSpPr>
                <a:grpSpLocks/>
              </p:cNvGrpSpPr>
              <p:nvPr/>
            </p:nvGrpSpPr>
            <p:grpSpPr bwMode="auto">
              <a:xfrm>
                <a:off x="2946" y="2955"/>
                <a:ext cx="288" cy="288"/>
                <a:chOff x="1248" y="2976"/>
                <a:chExt cx="288" cy="288"/>
              </a:xfrm>
            </p:grpSpPr>
            <p:sp>
              <p:nvSpPr>
                <p:cNvPr id="24650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1248" y="2976"/>
                  <a:ext cx="288" cy="2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n-US"/>
                    <a:t>F</a:t>
                  </a:r>
                </a:p>
              </p:txBody>
            </p:sp>
            <p:sp>
              <p:nvSpPr>
                <p:cNvPr id="24651" name="Oval 65"/>
                <p:cNvSpPr>
                  <a:spLocks noChangeArrowheads="1"/>
                </p:cNvSpPr>
                <p:nvPr/>
              </p:nvSpPr>
              <p:spPr bwMode="auto">
                <a:xfrm>
                  <a:off x="1344" y="3216"/>
                  <a:ext cx="48" cy="48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</p:grpSp>
      </p:grpSp>
      <p:grpSp>
        <p:nvGrpSpPr>
          <p:cNvPr id="11" name="Group 66"/>
          <p:cNvGrpSpPr>
            <a:grpSpLocks/>
          </p:cNvGrpSpPr>
          <p:nvPr/>
        </p:nvGrpSpPr>
        <p:grpSpPr bwMode="auto">
          <a:xfrm>
            <a:off x="-609600" y="1371600"/>
            <a:ext cx="5562600" cy="2133600"/>
            <a:chOff x="1200" y="1488"/>
            <a:chExt cx="3504" cy="1344"/>
          </a:xfrm>
        </p:grpSpPr>
        <p:grpSp>
          <p:nvGrpSpPr>
            <p:cNvPr id="24635" name="Group 67"/>
            <p:cNvGrpSpPr>
              <a:grpSpLocks/>
            </p:cNvGrpSpPr>
            <p:nvPr/>
          </p:nvGrpSpPr>
          <p:grpSpPr bwMode="auto">
            <a:xfrm>
              <a:off x="1200" y="1488"/>
              <a:ext cx="3504" cy="1344"/>
              <a:chOff x="288" y="480"/>
              <a:chExt cx="3696" cy="1008"/>
            </a:xfrm>
          </p:grpSpPr>
          <p:sp>
            <p:nvSpPr>
              <p:cNvPr id="24642" name="AutoShape 68"/>
              <p:cNvSpPr>
                <a:spLocks noChangeArrowheads="1"/>
              </p:cNvSpPr>
              <p:nvPr/>
            </p:nvSpPr>
            <p:spPr bwMode="auto">
              <a:xfrm>
                <a:off x="288" y="480"/>
                <a:ext cx="3696" cy="1008"/>
              </a:xfrm>
              <a:prstGeom prst="cloudCallout">
                <a:avLst>
                  <a:gd name="adj1" fmla="val -43750"/>
                  <a:gd name="adj2" fmla="val 70000"/>
                </a:avLst>
              </a:prstGeom>
              <a:solidFill>
                <a:srgbClr val="FF99FF"/>
              </a:solidFill>
              <a:ln w="28575">
                <a:solidFill>
                  <a:srgbClr val="99CC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en-US" altLang="en-US">
                  <a:solidFill>
                    <a:schemeClr val="accent2"/>
                  </a:solidFill>
                </a:endParaRPr>
              </a:p>
            </p:txBody>
          </p:sp>
          <p:sp>
            <p:nvSpPr>
              <p:cNvPr id="24643" name="Text Box 69"/>
              <p:cNvSpPr txBox="1">
                <a:spLocks noChangeArrowheads="1"/>
              </p:cNvSpPr>
              <p:nvPr/>
            </p:nvSpPr>
            <p:spPr bwMode="auto">
              <a:xfrm>
                <a:off x="768" y="720"/>
                <a:ext cx="2736" cy="173"/>
              </a:xfrm>
              <a:prstGeom prst="rect">
                <a:avLst/>
              </a:prstGeom>
              <a:solidFill>
                <a:srgbClr val="FF99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FFFF00"/>
                    </a:solidFill>
                  </a:rPr>
                  <a:t>                                                            </a:t>
                </a:r>
              </a:p>
            </p:txBody>
          </p:sp>
        </p:grpSp>
        <p:sp>
          <p:nvSpPr>
            <p:cNvPr id="24636" name="Text Box 70"/>
            <p:cNvSpPr txBox="1">
              <a:spLocks noChangeArrowheads="1"/>
            </p:cNvSpPr>
            <p:nvPr/>
          </p:nvSpPr>
          <p:spPr bwMode="auto">
            <a:xfrm>
              <a:off x="1596" y="1707"/>
              <a:ext cx="1488" cy="9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Cho hình vẽ. Em hãy cho biết : Đi từ A đến B đi theo đoạn thẳng là ngắn nhât đúng hay sai?</a:t>
              </a:r>
            </a:p>
          </p:txBody>
        </p:sp>
        <p:sp>
          <p:nvSpPr>
            <p:cNvPr id="24637" name="AutoShape 71"/>
            <p:cNvSpPr>
              <a:spLocks noChangeArrowheads="1"/>
            </p:cNvSpPr>
            <p:nvPr/>
          </p:nvSpPr>
          <p:spPr bwMode="auto">
            <a:xfrm>
              <a:off x="3120" y="1824"/>
              <a:ext cx="1008" cy="288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rgbClr val="0000C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4638" name="Text Box 72"/>
            <p:cNvSpPr txBox="1">
              <a:spLocks noChangeArrowheads="1"/>
            </p:cNvSpPr>
            <p:nvPr/>
          </p:nvSpPr>
          <p:spPr bwMode="auto">
            <a:xfrm>
              <a:off x="3024" y="1872"/>
              <a:ext cx="2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A</a:t>
              </a:r>
            </a:p>
          </p:txBody>
        </p:sp>
        <p:sp>
          <p:nvSpPr>
            <p:cNvPr id="24639" name="Text Box 73"/>
            <p:cNvSpPr txBox="1">
              <a:spLocks noChangeArrowheads="1"/>
            </p:cNvSpPr>
            <p:nvPr/>
          </p:nvSpPr>
          <p:spPr bwMode="auto">
            <a:xfrm>
              <a:off x="4083" y="1872"/>
              <a:ext cx="2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accent2"/>
                  </a:solidFill>
                </a:rPr>
                <a:t>B</a:t>
              </a:r>
            </a:p>
          </p:txBody>
        </p:sp>
        <p:sp>
          <p:nvSpPr>
            <p:cNvPr id="24640" name="Line 74"/>
            <p:cNvSpPr>
              <a:spLocks noChangeShapeType="1"/>
            </p:cNvSpPr>
            <p:nvPr/>
          </p:nvSpPr>
          <p:spPr bwMode="auto">
            <a:xfrm>
              <a:off x="2988" y="2112"/>
              <a:ext cx="1536" cy="0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41" name="Arc 75"/>
            <p:cNvSpPr>
              <a:spLocks/>
            </p:cNvSpPr>
            <p:nvPr/>
          </p:nvSpPr>
          <p:spPr bwMode="auto">
            <a:xfrm rot="1025247" flipV="1">
              <a:off x="3130" y="1825"/>
              <a:ext cx="1004" cy="432"/>
            </a:xfrm>
            <a:custGeom>
              <a:avLst/>
              <a:gdLst>
                <a:gd name="T0" fmla="*/ 1 w 20468"/>
                <a:gd name="T1" fmla="*/ 0 h 21591"/>
                <a:gd name="T2" fmla="*/ 49 w 20468"/>
                <a:gd name="T3" fmla="*/ 6 h 21591"/>
                <a:gd name="T4" fmla="*/ 0 w 20468"/>
                <a:gd name="T5" fmla="*/ 9 h 21591"/>
                <a:gd name="T6" fmla="*/ 0 60000 65536"/>
                <a:gd name="T7" fmla="*/ 0 60000 65536"/>
                <a:gd name="T8" fmla="*/ 0 60000 65536"/>
                <a:gd name="T9" fmla="*/ 0 w 20468"/>
                <a:gd name="T10" fmla="*/ 0 h 21591"/>
                <a:gd name="T11" fmla="*/ 20468 w 20468"/>
                <a:gd name="T12" fmla="*/ 21591 h 2159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468" h="21591" fill="none" extrusionOk="0">
                  <a:moveTo>
                    <a:pt x="615" y="-1"/>
                  </a:moveTo>
                  <a:cubicBezTo>
                    <a:pt x="9655" y="257"/>
                    <a:pt x="17578" y="6119"/>
                    <a:pt x="20467" y="14690"/>
                  </a:cubicBezTo>
                </a:path>
                <a:path w="20468" h="21591" stroke="0" extrusionOk="0">
                  <a:moveTo>
                    <a:pt x="615" y="-1"/>
                  </a:moveTo>
                  <a:cubicBezTo>
                    <a:pt x="9655" y="257"/>
                    <a:pt x="17578" y="6119"/>
                    <a:pt x="20467" y="14690"/>
                  </a:cubicBezTo>
                  <a:lnTo>
                    <a:pt x="0" y="21591"/>
                  </a:lnTo>
                  <a:close/>
                </a:path>
              </a:pathLst>
            </a:custGeom>
            <a:noFill/>
            <a:ln w="19050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13" name="Group 76"/>
          <p:cNvGrpSpPr>
            <a:grpSpLocks/>
          </p:cNvGrpSpPr>
          <p:nvPr/>
        </p:nvGrpSpPr>
        <p:grpSpPr bwMode="auto">
          <a:xfrm>
            <a:off x="1066800" y="1219200"/>
            <a:ext cx="5943600" cy="1981200"/>
            <a:chOff x="-252" y="420"/>
            <a:chExt cx="3744" cy="1248"/>
          </a:xfrm>
        </p:grpSpPr>
        <p:sp>
          <p:nvSpPr>
            <p:cNvPr id="24623" name="AutoShape 77"/>
            <p:cNvSpPr>
              <a:spLocks noChangeArrowheads="1"/>
            </p:cNvSpPr>
            <p:nvPr/>
          </p:nvSpPr>
          <p:spPr bwMode="auto">
            <a:xfrm>
              <a:off x="-252" y="420"/>
              <a:ext cx="3744" cy="1248"/>
            </a:xfrm>
            <a:prstGeom prst="cloudCallout">
              <a:avLst>
                <a:gd name="adj1" fmla="val -32213"/>
                <a:gd name="adj2" fmla="val 109213"/>
              </a:avLst>
            </a:prstGeom>
            <a:gradFill rotWithShape="1">
              <a:gsLst>
                <a:gs pos="0">
                  <a:srgbClr val="00005E"/>
                </a:gs>
                <a:gs pos="100000">
                  <a:srgbClr val="0000CC"/>
                </a:gs>
              </a:gsLst>
              <a:lin ang="5400000" scaled="1"/>
            </a:gradFill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/>
            </a:p>
          </p:txBody>
        </p:sp>
        <p:sp>
          <p:nvSpPr>
            <p:cNvPr id="24624" name="Text Box 78"/>
            <p:cNvSpPr txBox="1">
              <a:spLocks noChangeArrowheads="1"/>
            </p:cNvSpPr>
            <p:nvPr/>
          </p:nvSpPr>
          <p:spPr bwMode="auto">
            <a:xfrm>
              <a:off x="336" y="816"/>
              <a:ext cx="2688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Cho điểm M nằm trên đoạn thẳng AB . Biết AM = 2 cm, độ dài đoạn thẳng MB gấp 3 lần độ dài đoạn thẳng AM.Tìm độ dài các đoạn thẳng MB và AB</a:t>
              </a:r>
            </a:p>
          </p:txBody>
        </p:sp>
        <p:sp>
          <p:nvSpPr>
            <p:cNvPr id="24625" name="Line 79"/>
            <p:cNvSpPr>
              <a:spLocks noChangeShapeType="1"/>
            </p:cNvSpPr>
            <p:nvPr/>
          </p:nvSpPr>
          <p:spPr bwMode="auto">
            <a:xfrm>
              <a:off x="1008" y="717"/>
              <a:ext cx="1776" cy="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4626" name="Group 80"/>
            <p:cNvGrpSpPr>
              <a:grpSpLocks/>
            </p:cNvGrpSpPr>
            <p:nvPr/>
          </p:nvGrpSpPr>
          <p:grpSpPr bwMode="auto">
            <a:xfrm>
              <a:off x="936" y="498"/>
              <a:ext cx="192" cy="240"/>
              <a:chOff x="720" y="2544"/>
              <a:chExt cx="192" cy="240"/>
            </a:xfrm>
          </p:grpSpPr>
          <p:sp>
            <p:nvSpPr>
              <p:cNvPr id="24633" name="Text Box 81"/>
              <p:cNvSpPr txBox="1">
                <a:spLocks noChangeArrowheads="1"/>
              </p:cNvSpPr>
              <p:nvPr/>
            </p:nvSpPr>
            <p:spPr bwMode="auto">
              <a:xfrm>
                <a:off x="720" y="2544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/>
                  <a:t>A</a:t>
                </a:r>
              </a:p>
            </p:txBody>
          </p:sp>
          <p:sp>
            <p:nvSpPr>
              <p:cNvPr id="24634" name="Oval 82"/>
              <p:cNvSpPr>
                <a:spLocks noChangeArrowheads="1"/>
              </p:cNvSpPr>
              <p:nvPr/>
            </p:nvSpPr>
            <p:spPr bwMode="auto">
              <a:xfrm>
                <a:off x="768" y="2736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24627" name="Group 83"/>
            <p:cNvGrpSpPr>
              <a:grpSpLocks/>
            </p:cNvGrpSpPr>
            <p:nvPr/>
          </p:nvGrpSpPr>
          <p:grpSpPr bwMode="auto">
            <a:xfrm>
              <a:off x="1374" y="501"/>
              <a:ext cx="192" cy="240"/>
              <a:chOff x="720" y="2544"/>
              <a:chExt cx="192" cy="240"/>
            </a:xfrm>
          </p:grpSpPr>
          <p:sp>
            <p:nvSpPr>
              <p:cNvPr id="24631" name="Text Box 84"/>
              <p:cNvSpPr txBox="1">
                <a:spLocks noChangeArrowheads="1"/>
              </p:cNvSpPr>
              <p:nvPr/>
            </p:nvSpPr>
            <p:spPr bwMode="auto">
              <a:xfrm>
                <a:off x="720" y="2544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/>
                  <a:t>M</a:t>
                </a:r>
              </a:p>
            </p:txBody>
          </p:sp>
          <p:sp>
            <p:nvSpPr>
              <p:cNvPr id="24632" name="Oval 85"/>
              <p:cNvSpPr>
                <a:spLocks noChangeArrowheads="1"/>
              </p:cNvSpPr>
              <p:nvPr/>
            </p:nvSpPr>
            <p:spPr bwMode="auto">
              <a:xfrm>
                <a:off x="768" y="2736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24628" name="Group 86"/>
            <p:cNvGrpSpPr>
              <a:grpSpLocks/>
            </p:cNvGrpSpPr>
            <p:nvPr/>
          </p:nvGrpSpPr>
          <p:grpSpPr bwMode="auto">
            <a:xfrm>
              <a:off x="2697" y="498"/>
              <a:ext cx="192" cy="240"/>
              <a:chOff x="720" y="2544"/>
              <a:chExt cx="192" cy="240"/>
            </a:xfrm>
          </p:grpSpPr>
          <p:sp>
            <p:nvSpPr>
              <p:cNvPr id="24629" name="Text Box 87"/>
              <p:cNvSpPr txBox="1">
                <a:spLocks noChangeArrowheads="1"/>
              </p:cNvSpPr>
              <p:nvPr/>
            </p:nvSpPr>
            <p:spPr bwMode="auto">
              <a:xfrm>
                <a:off x="720" y="2544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/>
                  <a:t>B</a:t>
                </a:r>
              </a:p>
            </p:txBody>
          </p:sp>
          <p:sp>
            <p:nvSpPr>
              <p:cNvPr id="24630" name="Oval 88"/>
              <p:cNvSpPr>
                <a:spLocks noChangeArrowheads="1"/>
              </p:cNvSpPr>
              <p:nvPr/>
            </p:nvSpPr>
            <p:spPr bwMode="auto">
              <a:xfrm>
                <a:off x="768" y="2736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pic>
        <p:nvPicPr>
          <p:cNvPr id="32857" name="Picture 89" descr="sao1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562600"/>
            <a:ext cx="41148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858" name="Picture 90" descr="Entertainment-02-june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95400"/>
            <a:ext cx="2286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621" name="Picture 91" descr="bong hong"/>
          <p:cNvPicPr>
            <a:picLocks noChangeAspect="1" noChangeArrowheads="1" noCrop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6591300"/>
            <a:ext cx="6667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622" name="Rectangle 9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38100" cmpd="dbl">
            <a:solidFill>
              <a:srgbClr val="FF99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28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CC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28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CC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28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28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328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328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28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28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28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9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328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CC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328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CC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28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28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9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328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00CC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328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00CC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328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28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fill="hold"/>
                                        <p:tgtEl>
                                          <p:spTgt spid="328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CC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328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CC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328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328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9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328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328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328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328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328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CFF33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328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FF33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328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328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327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 nodeType="clickPar">
                      <p:stCondLst>
                        <p:cond delay="0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32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327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2" dur="500"/>
                                        <p:tgtEl>
                                          <p:spTgt spid="327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500"/>
                                        <p:tgtEl>
                                          <p:spTgt spid="328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1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21 -1.27168E-6 C -0.00816 -0.05734 -0.02153 -0.11445 0.00104 -0.13503 C 0.02378 -0.15537 0.11823 -0.12485 0.14166 -0.123 " pathEditMode="relative" rAng="0" ptsTypes="aaA">
                                      <p:cBhvr>
                                        <p:cTn id="85" dur="20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86" y="-7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782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27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 nodeType="clickPar">
                      <p:stCondLst>
                        <p:cond delay="0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327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500"/>
                                        <p:tgtEl>
                                          <p:spTgt spid="327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6" dur="5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167 -0.123 C 0.11736 -0.1882 0.09305 -0.25341 0.13542 -0.27953 C 0.17778 -0.30566 0.35226 -0.27953 0.39566 -0.27953 " pathEditMode="relative" ptsTypes="aaA">
                                      <p:cBhvr>
                                        <p:cTn id="110" dur="20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783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327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328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5" dur="500"/>
                                        <p:tgtEl>
                                          <p:spTgt spid="328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1" dur="5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566 -0.27954 C 0.38021 -0.39838 0.3651 -0.51699 0.40538 -0.54173 C 0.44566 -0.56601 0.60121 -0.4467 0.63802 -0.42613 C 0.67448 -0.40555 0.62673 -0.41942 0.625 -0.4178 " pathEditMode="relative" rAng="0" ptsTypes="aaaA">
                                      <p:cBhvr>
                                        <p:cTn id="135" dur="20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13" y="-143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784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327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 nodeType="clickPar">
                      <p:stCondLst>
                        <p:cond delay="0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6" dur="500"/>
                                        <p:tgtEl>
                                          <p:spTgt spid="328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0" dur="500"/>
                                        <p:tgtEl>
                                          <p:spTgt spid="328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6" dur="5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25 -0.4178 C 0.58923 -0.51815 0.55364 -0.61826 0.58055 -0.63653 C 0.60764 -0.6548 0.75243 -0.54682 0.7868 -0.52878 " pathEditMode="relative" rAng="0" ptsTypes="aaA">
                                      <p:cBhvr>
                                        <p:cTn id="160" dur="20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14" y="-11861"/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3" dur="500"/>
                                        <p:tgtEl>
                                          <p:spTgt spid="32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6" dur="500"/>
                                        <p:tgtEl>
                                          <p:spTgt spid="32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785"/>
                  </p:tgtEl>
                </p:cond>
              </p:nextCondLst>
            </p:seq>
          </p:childTnLst>
        </p:cTn>
      </p:par>
    </p:tnLst>
    <p:bldLst>
      <p:bldP spid="32782" grpId="0"/>
      <p:bldP spid="32783" grpId="0"/>
      <p:bldP spid="32785" grpId="0"/>
      <p:bldP spid="32796" grpId="0" animBg="1"/>
      <p:bldP spid="32796" grpId="1" animBg="1"/>
      <p:bldP spid="32799" grpId="0" animBg="1"/>
      <p:bldP spid="32799" grpId="1" animBg="1"/>
      <p:bldP spid="32800" grpId="0" animBg="1"/>
      <p:bldP spid="32800" grpId="1" animBg="1"/>
      <p:bldP spid="32801" grpId="0" animBg="1"/>
      <p:bldP spid="32801" grpId="1" animBg="1"/>
      <p:bldP spid="32804" grpId="0" animBg="1"/>
      <p:bldP spid="32805" grpId="0" animBg="1"/>
      <p:bldP spid="32806" grpId="0" animBg="1"/>
      <p:bldP spid="32810" grpId="0" animBg="1"/>
      <p:bldP spid="32811" grpId="0" animBg="1"/>
      <p:bldP spid="32812" grpId="0" animBg="1"/>
      <p:bldP spid="32816" grpId="0" animBg="1"/>
      <p:bldP spid="3281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762000" y="1371600"/>
            <a:ext cx="7772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           Hướng dẫn học sinh học ở nhà:</a:t>
            </a:r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990600" y="2286000"/>
            <a:ext cx="7239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/>
              <a:t>* BTVN 60;61;64 (125-126)</a:t>
            </a:r>
          </a:p>
        </p:txBody>
      </p:sp>
      <p:sp>
        <p:nvSpPr>
          <p:cNvPr id="37897" name="Text Box 9"/>
          <p:cNvSpPr txBox="1">
            <a:spLocks noChangeArrowheads="1"/>
          </p:cNvSpPr>
          <p:nvPr/>
        </p:nvSpPr>
        <p:spPr bwMode="auto">
          <a:xfrm>
            <a:off x="685800" y="5562600"/>
            <a:ext cx="76200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685800" y="2667000"/>
            <a:ext cx="7467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*Xem lại các định nghĩa các tính chất của chương I</a:t>
            </a:r>
          </a:p>
        </p:txBody>
      </p:sp>
      <p:sp>
        <p:nvSpPr>
          <p:cNvPr id="37899" name="Text Box 11"/>
          <p:cNvSpPr txBox="1">
            <a:spLocks noChangeArrowheads="1"/>
          </p:cNvSpPr>
          <p:nvPr/>
        </p:nvSpPr>
        <p:spPr bwMode="auto">
          <a:xfrm>
            <a:off x="838200" y="3124200"/>
            <a:ext cx="7315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>
                <a:latin typeface="Times New Roman" panose="02020603050405020304" pitchFamily="18" charset="0"/>
              </a:rPr>
              <a:t>*Trả lời các câu hỏi 1 và làm bài tập 2;4;6 ( 127) (Chuẩn bị tiết sau ôn tập)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78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378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78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378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78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78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378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378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78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7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37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28575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" name="Group 355"/>
          <p:cNvGrpSpPr>
            <a:grpSpLocks/>
          </p:cNvGrpSpPr>
          <p:nvPr/>
        </p:nvGrpSpPr>
        <p:grpSpPr bwMode="auto">
          <a:xfrm>
            <a:off x="2590800" y="1066800"/>
            <a:ext cx="4724400" cy="4748213"/>
            <a:chOff x="2880" y="456"/>
            <a:chExt cx="2976" cy="2991"/>
          </a:xfrm>
        </p:grpSpPr>
        <p:sp>
          <p:nvSpPr>
            <p:cNvPr id="3077" name="Text Box 325"/>
            <p:cNvSpPr txBox="1">
              <a:spLocks noChangeArrowheads="1"/>
            </p:cNvSpPr>
            <p:nvPr/>
          </p:nvSpPr>
          <p:spPr bwMode="auto">
            <a:xfrm>
              <a:off x="2880" y="456"/>
              <a:ext cx="2784" cy="10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en-US" altLang="en-US" sz="2400"/>
                <a:t>BT 1: Cho biết trong các hình sau, hình nào </a:t>
              </a:r>
              <a:r>
                <a:rPr lang="en-US" altLang="en-US" sz="2400">
                  <a:latin typeface="Times New Roman" panose="02020603050405020304" pitchFamily="18" charset="0"/>
                </a:rPr>
                <a:t>có điểm M</a:t>
              </a:r>
              <a:r>
                <a:rPr lang="en-US" altLang="en-US" sz="2400"/>
                <a:t> là trung điểm của đoạn thẳng AB</a:t>
              </a:r>
            </a:p>
            <a:p>
              <a:pPr algn="just"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  <p:sp>
          <p:nvSpPr>
            <p:cNvPr id="3078" name="Line 326"/>
            <p:cNvSpPr>
              <a:spLocks noChangeShapeType="1"/>
            </p:cNvSpPr>
            <p:nvPr/>
          </p:nvSpPr>
          <p:spPr bwMode="auto">
            <a:xfrm>
              <a:off x="3216" y="1248"/>
              <a:ext cx="1776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9" name="Line 327"/>
            <p:cNvSpPr>
              <a:spLocks noChangeShapeType="1"/>
            </p:cNvSpPr>
            <p:nvPr/>
          </p:nvSpPr>
          <p:spPr bwMode="auto">
            <a:xfrm>
              <a:off x="3216" y="2304"/>
              <a:ext cx="1776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0" name="Line 328"/>
            <p:cNvSpPr>
              <a:spLocks noChangeShapeType="1"/>
            </p:cNvSpPr>
            <p:nvPr/>
          </p:nvSpPr>
          <p:spPr bwMode="auto">
            <a:xfrm>
              <a:off x="3264" y="3168"/>
              <a:ext cx="1776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1" name="Text Box 329"/>
            <p:cNvSpPr txBox="1">
              <a:spLocks noChangeArrowheads="1"/>
            </p:cNvSpPr>
            <p:nvPr/>
          </p:nvSpPr>
          <p:spPr bwMode="auto">
            <a:xfrm>
              <a:off x="3120" y="1296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  <p:sp>
          <p:nvSpPr>
            <p:cNvPr id="3082" name="Text Box 330"/>
            <p:cNvSpPr txBox="1">
              <a:spLocks noChangeArrowheads="1"/>
            </p:cNvSpPr>
            <p:nvPr/>
          </p:nvSpPr>
          <p:spPr bwMode="auto">
            <a:xfrm>
              <a:off x="4896" y="1296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  <p:sp>
          <p:nvSpPr>
            <p:cNvPr id="3083" name="Text Box 331"/>
            <p:cNvSpPr txBox="1">
              <a:spLocks noChangeArrowheads="1"/>
            </p:cNvSpPr>
            <p:nvPr/>
          </p:nvSpPr>
          <p:spPr bwMode="auto">
            <a:xfrm>
              <a:off x="3120" y="2352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  <p:sp>
          <p:nvSpPr>
            <p:cNvPr id="3084" name="Text Box 332"/>
            <p:cNvSpPr txBox="1">
              <a:spLocks noChangeArrowheads="1"/>
            </p:cNvSpPr>
            <p:nvPr/>
          </p:nvSpPr>
          <p:spPr bwMode="auto">
            <a:xfrm>
              <a:off x="3120" y="3216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A</a:t>
              </a:r>
            </a:p>
          </p:txBody>
        </p:sp>
        <p:sp>
          <p:nvSpPr>
            <p:cNvPr id="3085" name="Text Box 333"/>
            <p:cNvSpPr txBox="1">
              <a:spLocks noChangeArrowheads="1"/>
            </p:cNvSpPr>
            <p:nvPr/>
          </p:nvSpPr>
          <p:spPr bwMode="auto">
            <a:xfrm>
              <a:off x="4896" y="2400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  <p:sp>
          <p:nvSpPr>
            <p:cNvPr id="3086" name="Text Box 334"/>
            <p:cNvSpPr txBox="1">
              <a:spLocks noChangeArrowheads="1"/>
            </p:cNvSpPr>
            <p:nvPr/>
          </p:nvSpPr>
          <p:spPr bwMode="auto">
            <a:xfrm>
              <a:off x="4944" y="3177"/>
              <a:ext cx="1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/>
                <a:t>B</a:t>
              </a:r>
            </a:p>
          </p:txBody>
        </p:sp>
        <p:grpSp>
          <p:nvGrpSpPr>
            <p:cNvPr id="3087" name="Group 337"/>
            <p:cNvGrpSpPr>
              <a:grpSpLocks/>
            </p:cNvGrpSpPr>
            <p:nvPr/>
          </p:nvGrpSpPr>
          <p:grpSpPr bwMode="auto">
            <a:xfrm>
              <a:off x="4058" y="2856"/>
              <a:ext cx="192" cy="336"/>
              <a:chOff x="1296" y="3216"/>
              <a:chExt cx="192" cy="336"/>
            </a:xfrm>
          </p:grpSpPr>
          <p:sp>
            <p:nvSpPr>
              <p:cNvPr id="3105" name="Text Box 335"/>
              <p:cNvSpPr txBox="1">
                <a:spLocks noChangeArrowheads="1"/>
              </p:cNvSpPr>
              <p:nvPr/>
            </p:nvSpPr>
            <p:spPr bwMode="auto">
              <a:xfrm>
                <a:off x="1296" y="3216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/>
                  <a:t>M</a:t>
                </a:r>
              </a:p>
            </p:txBody>
          </p:sp>
          <p:sp>
            <p:nvSpPr>
              <p:cNvPr id="3106" name="Oval 336"/>
              <p:cNvSpPr>
                <a:spLocks noChangeArrowheads="1"/>
              </p:cNvSpPr>
              <p:nvPr/>
            </p:nvSpPr>
            <p:spPr bwMode="auto">
              <a:xfrm>
                <a:off x="1344" y="3504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3088" name="Group 338"/>
            <p:cNvGrpSpPr>
              <a:grpSpLocks/>
            </p:cNvGrpSpPr>
            <p:nvPr/>
          </p:nvGrpSpPr>
          <p:grpSpPr bwMode="auto">
            <a:xfrm>
              <a:off x="3504" y="1992"/>
              <a:ext cx="192" cy="336"/>
              <a:chOff x="1296" y="3216"/>
              <a:chExt cx="192" cy="336"/>
            </a:xfrm>
          </p:grpSpPr>
          <p:sp>
            <p:nvSpPr>
              <p:cNvPr id="3103" name="Text Box 339"/>
              <p:cNvSpPr txBox="1">
                <a:spLocks noChangeArrowheads="1"/>
              </p:cNvSpPr>
              <p:nvPr/>
            </p:nvSpPr>
            <p:spPr bwMode="auto">
              <a:xfrm>
                <a:off x="1296" y="3216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/>
                  <a:t>M</a:t>
                </a:r>
              </a:p>
            </p:txBody>
          </p:sp>
          <p:sp>
            <p:nvSpPr>
              <p:cNvPr id="3104" name="Oval 340"/>
              <p:cNvSpPr>
                <a:spLocks noChangeArrowheads="1"/>
              </p:cNvSpPr>
              <p:nvPr/>
            </p:nvSpPr>
            <p:spPr bwMode="auto">
              <a:xfrm>
                <a:off x="1344" y="3504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3089" name="Line 341"/>
            <p:cNvSpPr>
              <a:spLocks noChangeShapeType="1"/>
            </p:cNvSpPr>
            <p:nvPr/>
          </p:nvSpPr>
          <p:spPr bwMode="auto">
            <a:xfrm>
              <a:off x="3216" y="1248"/>
              <a:ext cx="912" cy="48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Line 342"/>
            <p:cNvSpPr>
              <a:spLocks noChangeShapeType="1"/>
            </p:cNvSpPr>
            <p:nvPr/>
          </p:nvSpPr>
          <p:spPr bwMode="auto">
            <a:xfrm flipV="1">
              <a:off x="4164" y="1256"/>
              <a:ext cx="816" cy="480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91" name="Group 343"/>
            <p:cNvGrpSpPr>
              <a:grpSpLocks/>
            </p:cNvGrpSpPr>
            <p:nvPr/>
          </p:nvGrpSpPr>
          <p:grpSpPr bwMode="auto">
            <a:xfrm>
              <a:off x="4076" y="1408"/>
              <a:ext cx="192" cy="352"/>
              <a:chOff x="1296" y="3216"/>
              <a:chExt cx="192" cy="336"/>
            </a:xfrm>
          </p:grpSpPr>
          <p:sp>
            <p:nvSpPr>
              <p:cNvPr id="3101" name="Text Box 344"/>
              <p:cNvSpPr txBox="1">
                <a:spLocks noChangeArrowheads="1"/>
              </p:cNvSpPr>
              <p:nvPr/>
            </p:nvSpPr>
            <p:spPr bwMode="auto">
              <a:xfrm>
                <a:off x="1296" y="3216"/>
                <a:ext cx="192" cy="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/>
                  <a:t>M</a:t>
                </a:r>
              </a:p>
            </p:txBody>
          </p:sp>
          <p:sp>
            <p:nvSpPr>
              <p:cNvPr id="3102" name="Oval 345"/>
              <p:cNvSpPr>
                <a:spLocks noChangeArrowheads="1"/>
              </p:cNvSpPr>
              <p:nvPr/>
            </p:nvSpPr>
            <p:spPr bwMode="auto">
              <a:xfrm>
                <a:off x="1344" y="3504"/>
                <a:ext cx="48" cy="4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rgbClr val="003300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sp>
          <p:nvSpPr>
            <p:cNvPr id="3092" name="Line 346"/>
            <p:cNvSpPr>
              <a:spLocks noChangeShapeType="1"/>
            </p:cNvSpPr>
            <p:nvPr/>
          </p:nvSpPr>
          <p:spPr bwMode="auto">
            <a:xfrm>
              <a:off x="3696" y="1456"/>
              <a:ext cx="0" cy="9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Line 347"/>
            <p:cNvSpPr>
              <a:spLocks noChangeShapeType="1"/>
            </p:cNvSpPr>
            <p:nvPr/>
          </p:nvSpPr>
          <p:spPr bwMode="auto">
            <a:xfrm>
              <a:off x="4560" y="1444"/>
              <a:ext cx="0" cy="9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Line 348"/>
            <p:cNvSpPr>
              <a:spLocks noChangeShapeType="1"/>
            </p:cNvSpPr>
            <p:nvPr/>
          </p:nvSpPr>
          <p:spPr bwMode="auto">
            <a:xfrm>
              <a:off x="4576" y="1440"/>
              <a:ext cx="0" cy="9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Line 349"/>
            <p:cNvSpPr>
              <a:spLocks noChangeShapeType="1"/>
            </p:cNvSpPr>
            <p:nvPr/>
          </p:nvSpPr>
          <p:spPr bwMode="auto">
            <a:xfrm>
              <a:off x="3680" y="1444"/>
              <a:ext cx="0" cy="96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Text Box 350"/>
            <p:cNvSpPr txBox="1">
              <a:spLocks noChangeArrowheads="1"/>
            </p:cNvSpPr>
            <p:nvPr/>
          </p:nvSpPr>
          <p:spPr bwMode="auto">
            <a:xfrm>
              <a:off x="3438" y="2976"/>
              <a:ext cx="57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/>
                <a:t>2,5 cm</a:t>
              </a:r>
            </a:p>
          </p:txBody>
        </p:sp>
        <p:sp>
          <p:nvSpPr>
            <p:cNvPr id="3097" name="Text Box 351"/>
            <p:cNvSpPr txBox="1">
              <a:spLocks noChangeArrowheads="1"/>
            </p:cNvSpPr>
            <p:nvPr/>
          </p:nvSpPr>
          <p:spPr bwMode="auto">
            <a:xfrm>
              <a:off x="4290" y="2984"/>
              <a:ext cx="57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/>
                <a:t>2,5 cm</a:t>
              </a:r>
            </a:p>
          </p:txBody>
        </p:sp>
        <p:sp>
          <p:nvSpPr>
            <p:cNvPr id="3098" name="Text Box 352"/>
            <p:cNvSpPr txBox="1">
              <a:spLocks noChangeArrowheads="1"/>
            </p:cNvSpPr>
            <p:nvPr/>
          </p:nvSpPr>
          <p:spPr bwMode="auto">
            <a:xfrm>
              <a:off x="5104" y="1168"/>
              <a:ext cx="72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/>
                <a:t>(hình 1)</a:t>
              </a:r>
            </a:p>
          </p:txBody>
        </p:sp>
        <p:sp>
          <p:nvSpPr>
            <p:cNvPr id="3099" name="Text Box 353"/>
            <p:cNvSpPr txBox="1">
              <a:spLocks noChangeArrowheads="1"/>
            </p:cNvSpPr>
            <p:nvPr/>
          </p:nvSpPr>
          <p:spPr bwMode="auto">
            <a:xfrm>
              <a:off x="5112" y="2208"/>
              <a:ext cx="72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/>
                <a:t>(hình 2)</a:t>
              </a:r>
            </a:p>
          </p:txBody>
        </p:sp>
        <p:sp>
          <p:nvSpPr>
            <p:cNvPr id="3100" name="Text Box 354"/>
            <p:cNvSpPr txBox="1">
              <a:spLocks noChangeArrowheads="1"/>
            </p:cNvSpPr>
            <p:nvPr/>
          </p:nvSpPr>
          <p:spPr bwMode="auto">
            <a:xfrm>
              <a:off x="5136" y="3072"/>
              <a:ext cx="72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/>
                <a:t>(hình 3)</a:t>
              </a:r>
            </a:p>
          </p:txBody>
        </p:sp>
      </p:grpSp>
      <p:sp>
        <p:nvSpPr>
          <p:cNvPr id="4455" name="Text Box 359"/>
          <p:cNvSpPr txBox="1">
            <a:spLocks noChangeArrowheads="1"/>
          </p:cNvSpPr>
          <p:nvPr/>
        </p:nvSpPr>
        <p:spPr bwMode="auto">
          <a:xfrm>
            <a:off x="-12700" y="4711700"/>
            <a:ext cx="464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4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4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4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28575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12700" y="38100"/>
            <a:ext cx="86106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 sz="2800" b="1">
              <a:solidFill>
                <a:srgbClr val="FFFF00"/>
              </a:solidFill>
              <a:latin typeface=".VnTimeH" panose="020B7200000000000000" pitchFamily="34" charset="0"/>
            </a:endParaRPr>
          </a:p>
        </p:txBody>
      </p:sp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1841446" y="685799"/>
            <a:ext cx="600715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smtClean="0">
                <a:solidFill>
                  <a:srgbClr val="FFFF00"/>
                </a:solidFill>
              </a:rPr>
              <a:t> TRUNG ĐIỂM CỦA ĐOẠN THẲNG</a:t>
            </a:r>
            <a:endParaRPr lang="en-US" altLang="en-US" sz="2800" dirty="0">
              <a:solidFill>
                <a:srgbClr val="FFFF00"/>
              </a:solidFill>
            </a:endParaRPr>
          </a:p>
        </p:txBody>
      </p:sp>
      <p:sp>
        <p:nvSpPr>
          <p:cNvPr id="4101" name="Text Box 8"/>
          <p:cNvSpPr txBox="1">
            <a:spLocks noChangeArrowheads="1"/>
          </p:cNvSpPr>
          <p:nvPr/>
        </p:nvSpPr>
        <p:spPr bwMode="auto">
          <a:xfrm>
            <a:off x="793750" y="3393260"/>
            <a:ext cx="3238500" cy="95410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/>
              <a:t>Trung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điểm</a:t>
            </a:r>
            <a:r>
              <a:rPr lang="en-US" altLang="en-US" sz="2800" dirty="0"/>
              <a:t> M </a:t>
            </a:r>
            <a:r>
              <a:rPr lang="en-US" altLang="en-US" sz="2800" dirty="0" err="1" smtClean="0"/>
              <a:t>của</a:t>
            </a:r>
            <a:r>
              <a:rPr lang="en-US" altLang="en-US" sz="2800" dirty="0"/>
              <a:t> </a:t>
            </a:r>
            <a:r>
              <a:rPr lang="en-US" altLang="en-US" sz="2800" dirty="0" smtClean="0"/>
              <a:t>       </a:t>
            </a:r>
            <a:r>
              <a:rPr lang="en-US" altLang="en-US" sz="2800" dirty="0" err="1" smtClean="0"/>
              <a:t>đoạn</a:t>
            </a:r>
            <a:r>
              <a:rPr lang="en-US" altLang="en-US" sz="2800" dirty="0" smtClean="0"/>
              <a:t> </a:t>
            </a:r>
            <a:r>
              <a:rPr lang="en-US" altLang="en-US" sz="2800" dirty="0" err="1"/>
              <a:t>thẳng</a:t>
            </a:r>
            <a:r>
              <a:rPr lang="en-US" altLang="en-US" sz="2800" dirty="0"/>
              <a:t> AB </a:t>
            </a:r>
          </a:p>
        </p:txBody>
      </p:sp>
      <p:grpSp>
        <p:nvGrpSpPr>
          <p:cNvPr id="4103" name="Group 17"/>
          <p:cNvGrpSpPr>
            <a:grpSpLocks/>
          </p:cNvGrpSpPr>
          <p:nvPr/>
        </p:nvGrpSpPr>
        <p:grpSpPr bwMode="auto">
          <a:xfrm>
            <a:off x="3124200" y="2224087"/>
            <a:ext cx="3062288" cy="568325"/>
            <a:chOff x="363" y="714"/>
            <a:chExt cx="1929" cy="358"/>
          </a:xfrm>
        </p:grpSpPr>
        <p:grpSp>
          <p:nvGrpSpPr>
            <p:cNvPr id="4112" name="Group 18"/>
            <p:cNvGrpSpPr>
              <a:grpSpLocks/>
            </p:cNvGrpSpPr>
            <p:nvPr/>
          </p:nvGrpSpPr>
          <p:grpSpPr bwMode="auto">
            <a:xfrm>
              <a:off x="363" y="714"/>
              <a:ext cx="1929" cy="342"/>
              <a:chOff x="171" y="786"/>
              <a:chExt cx="1929" cy="342"/>
            </a:xfrm>
          </p:grpSpPr>
          <p:sp>
            <p:nvSpPr>
              <p:cNvPr id="4120" name="Line 19"/>
              <p:cNvSpPr>
                <a:spLocks noChangeShapeType="1"/>
              </p:cNvSpPr>
              <p:nvPr/>
            </p:nvSpPr>
            <p:spPr bwMode="auto">
              <a:xfrm>
                <a:off x="288" y="1104"/>
                <a:ext cx="1584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121" name="Group 20"/>
              <p:cNvGrpSpPr>
                <a:grpSpLocks/>
              </p:cNvGrpSpPr>
              <p:nvPr/>
            </p:nvGrpSpPr>
            <p:grpSpPr bwMode="auto">
              <a:xfrm>
                <a:off x="171" y="786"/>
                <a:ext cx="336" cy="339"/>
                <a:chOff x="2151" y="2637"/>
                <a:chExt cx="336" cy="339"/>
              </a:xfrm>
            </p:grpSpPr>
            <p:sp>
              <p:nvSpPr>
                <p:cNvPr id="4128" name="Oval 21"/>
                <p:cNvSpPr>
                  <a:spLocks noChangeArrowheads="1"/>
                </p:cNvSpPr>
                <p:nvPr/>
              </p:nvSpPr>
              <p:spPr bwMode="auto">
                <a:xfrm>
                  <a:off x="2256" y="2928"/>
                  <a:ext cx="48" cy="4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rgbClr val="0033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29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151" y="2637"/>
                  <a:ext cx="336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n-US" sz="2400"/>
                    <a:t>A</a:t>
                  </a:r>
                </a:p>
              </p:txBody>
            </p:sp>
          </p:grpSp>
          <p:grpSp>
            <p:nvGrpSpPr>
              <p:cNvPr id="4122" name="Group 23"/>
              <p:cNvGrpSpPr>
                <a:grpSpLocks/>
              </p:cNvGrpSpPr>
              <p:nvPr/>
            </p:nvGrpSpPr>
            <p:grpSpPr bwMode="auto">
              <a:xfrm>
                <a:off x="1764" y="789"/>
                <a:ext cx="336" cy="339"/>
                <a:chOff x="2151" y="2637"/>
                <a:chExt cx="336" cy="339"/>
              </a:xfrm>
            </p:grpSpPr>
            <p:sp>
              <p:nvSpPr>
                <p:cNvPr id="4126" name="Oval 24"/>
                <p:cNvSpPr>
                  <a:spLocks noChangeArrowheads="1"/>
                </p:cNvSpPr>
                <p:nvPr/>
              </p:nvSpPr>
              <p:spPr bwMode="auto">
                <a:xfrm>
                  <a:off x="2256" y="2928"/>
                  <a:ext cx="48" cy="4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rgbClr val="0033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27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2151" y="2637"/>
                  <a:ext cx="336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n-US" sz="2400"/>
                    <a:t>B</a:t>
                  </a:r>
                </a:p>
              </p:txBody>
            </p:sp>
          </p:grpSp>
          <p:grpSp>
            <p:nvGrpSpPr>
              <p:cNvPr id="4123" name="Group 26"/>
              <p:cNvGrpSpPr>
                <a:grpSpLocks/>
              </p:cNvGrpSpPr>
              <p:nvPr/>
            </p:nvGrpSpPr>
            <p:grpSpPr bwMode="auto">
              <a:xfrm>
                <a:off x="963" y="789"/>
                <a:ext cx="336" cy="339"/>
                <a:chOff x="2151" y="2637"/>
                <a:chExt cx="336" cy="339"/>
              </a:xfrm>
            </p:grpSpPr>
            <p:sp>
              <p:nvSpPr>
                <p:cNvPr id="4124" name="Oval 27"/>
                <p:cNvSpPr>
                  <a:spLocks noChangeArrowheads="1"/>
                </p:cNvSpPr>
                <p:nvPr/>
              </p:nvSpPr>
              <p:spPr bwMode="auto">
                <a:xfrm>
                  <a:off x="2256" y="2928"/>
                  <a:ext cx="48" cy="4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rgbClr val="0033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4125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151" y="2637"/>
                  <a:ext cx="336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en-US" sz="2400"/>
                    <a:t>M</a:t>
                  </a:r>
                </a:p>
              </p:txBody>
            </p:sp>
          </p:grpSp>
        </p:grpSp>
        <p:grpSp>
          <p:nvGrpSpPr>
            <p:cNvPr id="4113" name="Group 29"/>
            <p:cNvGrpSpPr>
              <a:grpSpLocks/>
            </p:cNvGrpSpPr>
            <p:nvPr/>
          </p:nvGrpSpPr>
          <p:grpSpPr bwMode="auto">
            <a:xfrm>
              <a:off x="816" y="992"/>
              <a:ext cx="904" cy="80"/>
              <a:chOff x="816" y="992"/>
              <a:chExt cx="904" cy="80"/>
            </a:xfrm>
          </p:grpSpPr>
          <p:grpSp>
            <p:nvGrpSpPr>
              <p:cNvPr id="4114" name="Group 30"/>
              <p:cNvGrpSpPr>
                <a:grpSpLocks/>
              </p:cNvGrpSpPr>
              <p:nvPr/>
            </p:nvGrpSpPr>
            <p:grpSpPr bwMode="auto">
              <a:xfrm>
                <a:off x="816" y="992"/>
                <a:ext cx="80" cy="80"/>
                <a:chOff x="768" y="3264"/>
                <a:chExt cx="96" cy="96"/>
              </a:xfrm>
            </p:grpSpPr>
            <p:sp>
              <p:nvSpPr>
                <p:cNvPr id="4118" name="Line 31"/>
                <p:cNvSpPr>
                  <a:spLocks noChangeShapeType="1"/>
                </p:cNvSpPr>
                <p:nvPr/>
              </p:nvSpPr>
              <p:spPr bwMode="auto">
                <a:xfrm>
                  <a:off x="768" y="3264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19" name="Line 32"/>
                <p:cNvSpPr>
                  <a:spLocks noChangeShapeType="1"/>
                </p:cNvSpPr>
                <p:nvPr/>
              </p:nvSpPr>
              <p:spPr bwMode="auto">
                <a:xfrm>
                  <a:off x="816" y="3264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115" name="Group 33"/>
              <p:cNvGrpSpPr>
                <a:grpSpLocks/>
              </p:cNvGrpSpPr>
              <p:nvPr/>
            </p:nvGrpSpPr>
            <p:grpSpPr bwMode="auto">
              <a:xfrm>
                <a:off x="1640" y="992"/>
                <a:ext cx="80" cy="80"/>
                <a:chOff x="768" y="3264"/>
                <a:chExt cx="96" cy="96"/>
              </a:xfrm>
            </p:grpSpPr>
            <p:sp>
              <p:nvSpPr>
                <p:cNvPr id="4116" name="Line 34"/>
                <p:cNvSpPr>
                  <a:spLocks noChangeShapeType="1"/>
                </p:cNvSpPr>
                <p:nvPr/>
              </p:nvSpPr>
              <p:spPr bwMode="auto">
                <a:xfrm>
                  <a:off x="768" y="3264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17" name="Line 35"/>
                <p:cNvSpPr>
                  <a:spLocks noChangeShapeType="1"/>
                </p:cNvSpPr>
                <p:nvPr/>
              </p:nvSpPr>
              <p:spPr bwMode="auto">
                <a:xfrm>
                  <a:off x="816" y="3264"/>
                  <a:ext cx="48" cy="96"/>
                </a:xfrm>
                <a:prstGeom prst="lin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6234" name="Text Box 90"/>
          <p:cNvSpPr txBox="1">
            <a:spLocks noChangeArrowheads="1"/>
          </p:cNvSpPr>
          <p:nvPr/>
        </p:nvSpPr>
        <p:spPr bwMode="auto">
          <a:xfrm>
            <a:off x="4597400" y="4117975"/>
            <a:ext cx="236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6255" name="Text Box 111"/>
          <p:cNvSpPr txBox="1">
            <a:spLocks noChangeArrowheads="1"/>
          </p:cNvSpPr>
          <p:nvPr/>
        </p:nvSpPr>
        <p:spPr bwMode="auto">
          <a:xfrm>
            <a:off x="5262171" y="5276655"/>
            <a:ext cx="2286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6286" name="Text Box 142"/>
          <p:cNvSpPr txBox="1">
            <a:spLocks noChangeArrowheads="1"/>
          </p:cNvSpPr>
          <p:nvPr/>
        </p:nvSpPr>
        <p:spPr bwMode="auto">
          <a:xfrm>
            <a:off x="25400" y="5411788"/>
            <a:ext cx="4191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>
              <a:solidFill>
                <a:srgbClr val="FFFF00"/>
              </a:solidFill>
            </a:endParaRPr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533400" y="1566258"/>
            <a:ext cx="60071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smtClean="0">
                <a:solidFill>
                  <a:srgbClr val="FFFF00"/>
                </a:solidFill>
              </a:rPr>
              <a:t> 1.TRUNG ĐIỂM CỦA ĐOẠN THẲNG</a:t>
            </a:r>
            <a:endParaRPr lang="en-US" altLang="en-US" sz="2400" dirty="0">
              <a:solidFill>
                <a:srgbClr val="FFFF0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6228000"/>
              </p:ext>
            </p:extLst>
          </p:nvPr>
        </p:nvGraphicFramePr>
        <p:xfrm>
          <a:off x="4248382" y="3311888"/>
          <a:ext cx="3133385" cy="111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" imgW="1282680" imgH="457200" progId="Equation.DSMT4">
                  <p:embed/>
                </p:oleObj>
              </mc:Choice>
              <mc:Fallback>
                <p:oleObj name="Equation" r:id="rId3" imgW="12826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48382" y="3311888"/>
                        <a:ext cx="3133385" cy="1116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 Box 8"/>
          <p:cNvSpPr txBox="1">
            <a:spLocks noChangeArrowheads="1"/>
          </p:cNvSpPr>
          <p:nvPr/>
        </p:nvSpPr>
        <p:spPr bwMode="auto">
          <a:xfrm>
            <a:off x="758647" y="4934734"/>
            <a:ext cx="3238500" cy="95410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/>
              <a:t>Trung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điểm</a:t>
            </a:r>
            <a:r>
              <a:rPr lang="en-US" altLang="en-US" sz="2800" dirty="0"/>
              <a:t> M </a:t>
            </a:r>
            <a:r>
              <a:rPr lang="en-US" altLang="en-US" sz="2800" dirty="0" err="1" smtClean="0"/>
              <a:t>của</a:t>
            </a:r>
            <a:r>
              <a:rPr lang="en-US" altLang="en-US" sz="2800" dirty="0"/>
              <a:t> </a:t>
            </a:r>
            <a:r>
              <a:rPr lang="en-US" altLang="en-US" sz="2800" dirty="0" smtClean="0"/>
              <a:t>       </a:t>
            </a:r>
            <a:r>
              <a:rPr lang="en-US" altLang="en-US" sz="2800" dirty="0" err="1" smtClean="0"/>
              <a:t>đoạn</a:t>
            </a:r>
            <a:r>
              <a:rPr lang="en-US" altLang="en-US" sz="2800" dirty="0" smtClean="0"/>
              <a:t> </a:t>
            </a:r>
            <a:r>
              <a:rPr lang="en-US" altLang="en-US" sz="2800" dirty="0" err="1"/>
              <a:t>thẳng</a:t>
            </a:r>
            <a:r>
              <a:rPr lang="en-US" altLang="en-US" sz="2800" dirty="0"/>
              <a:t> AB 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1929722"/>
              </p:ext>
            </p:extLst>
          </p:nvPr>
        </p:nvGraphicFramePr>
        <p:xfrm>
          <a:off x="4249970" y="4941550"/>
          <a:ext cx="3215812" cy="9404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5" imgW="1346040" imgH="393480" progId="Equation.DSMT4">
                  <p:embed/>
                </p:oleObj>
              </mc:Choice>
              <mc:Fallback>
                <p:oleObj name="Equation" r:id="rId5" imgW="1346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49970" y="4941550"/>
                        <a:ext cx="3215812" cy="9404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nimBg="1"/>
      <p:bldP spid="39" grpId="0"/>
      <p:bldP spid="4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793750" y="462372"/>
            <a:ext cx="3238500" cy="95410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/>
              <a:t>Trung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điểm</a:t>
            </a:r>
            <a:r>
              <a:rPr lang="en-US" altLang="en-US" sz="2800" dirty="0"/>
              <a:t> M </a:t>
            </a:r>
            <a:r>
              <a:rPr lang="en-US" altLang="en-US" sz="2800" dirty="0" err="1" smtClean="0"/>
              <a:t>của</a:t>
            </a:r>
            <a:r>
              <a:rPr lang="en-US" altLang="en-US" sz="2800" dirty="0"/>
              <a:t> </a:t>
            </a:r>
            <a:r>
              <a:rPr lang="en-US" altLang="en-US" sz="2800" dirty="0" smtClean="0"/>
              <a:t>       </a:t>
            </a:r>
            <a:r>
              <a:rPr lang="en-US" altLang="en-US" sz="2800" dirty="0" err="1" smtClean="0"/>
              <a:t>đoạn</a:t>
            </a:r>
            <a:r>
              <a:rPr lang="en-US" altLang="en-US" sz="2800" dirty="0" smtClean="0"/>
              <a:t> </a:t>
            </a:r>
            <a:r>
              <a:rPr lang="en-US" altLang="en-US" sz="2800" dirty="0" err="1"/>
              <a:t>thẳng</a:t>
            </a:r>
            <a:r>
              <a:rPr lang="en-US" altLang="en-US" sz="2800" dirty="0"/>
              <a:t> AB 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3128745"/>
              </p:ext>
            </p:extLst>
          </p:nvPr>
        </p:nvGraphicFramePr>
        <p:xfrm>
          <a:off x="4248382" y="381000"/>
          <a:ext cx="3133385" cy="111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3" imgW="1282680" imgH="457200" progId="Equation.DSMT4">
                  <p:embed/>
                </p:oleObj>
              </mc:Choice>
              <mc:Fallback>
                <p:oleObj name="Equation" r:id="rId3" imgW="12826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48382" y="381000"/>
                        <a:ext cx="3133385" cy="1116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758647" y="2003846"/>
            <a:ext cx="3238500" cy="954107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dirty="0" err="1"/>
              <a:t>Trung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điểm</a:t>
            </a:r>
            <a:r>
              <a:rPr lang="en-US" altLang="en-US" sz="2800" dirty="0"/>
              <a:t> M </a:t>
            </a:r>
            <a:r>
              <a:rPr lang="en-US" altLang="en-US" sz="2800" dirty="0" err="1" smtClean="0"/>
              <a:t>của</a:t>
            </a:r>
            <a:r>
              <a:rPr lang="en-US" altLang="en-US" sz="2800" dirty="0"/>
              <a:t> </a:t>
            </a:r>
            <a:r>
              <a:rPr lang="en-US" altLang="en-US" sz="2800" dirty="0" smtClean="0"/>
              <a:t>       </a:t>
            </a:r>
            <a:r>
              <a:rPr lang="en-US" altLang="en-US" sz="2800" dirty="0" err="1" smtClean="0"/>
              <a:t>đoạn</a:t>
            </a:r>
            <a:r>
              <a:rPr lang="en-US" altLang="en-US" sz="2800" dirty="0" smtClean="0"/>
              <a:t> </a:t>
            </a:r>
            <a:r>
              <a:rPr lang="en-US" altLang="en-US" sz="2800" dirty="0" err="1"/>
              <a:t>thẳng</a:t>
            </a:r>
            <a:r>
              <a:rPr lang="en-US" altLang="en-US" sz="2800" dirty="0"/>
              <a:t> AB 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9620121"/>
              </p:ext>
            </p:extLst>
          </p:nvPr>
        </p:nvGraphicFramePr>
        <p:xfrm>
          <a:off x="4249970" y="2010662"/>
          <a:ext cx="3215812" cy="9404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5" imgW="1346040" imgH="393480" progId="Equation.DSMT4">
                  <p:embed/>
                </p:oleObj>
              </mc:Choice>
              <mc:Fallback>
                <p:oleObj name="Equation" r:id="rId5" imgW="13460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49970" y="2010662"/>
                        <a:ext cx="3215812" cy="9404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0616" y="3886200"/>
            <a:ext cx="880369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Ví</a:t>
            </a:r>
            <a:r>
              <a:rPr lang="en-US" sz="2400" dirty="0" smtClean="0"/>
              <a:t> </a:t>
            </a:r>
            <a:r>
              <a:rPr lang="en-US" sz="2400" dirty="0" err="1" smtClean="0"/>
              <a:t>dụ</a:t>
            </a:r>
            <a:r>
              <a:rPr lang="en-US" sz="2400" dirty="0" smtClean="0"/>
              <a:t>: Cho </a:t>
            </a:r>
            <a:r>
              <a:rPr lang="en-US" sz="2400" dirty="0" err="1" smtClean="0"/>
              <a:t>điểm</a:t>
            </a:r>
            <a:r>
              <a:rPr lang="en-US" sz="2400" dirty="0" smtClean="0"/>
              <a:t> M </a:t>
            </a:r>
            <a:r>
              <a:rPr lang="en-US" sz="2400" dirty="0" err="1" smtClean="0"/>
              <a:t>trên</a:t>
            </a:r>
            <a:r>
              <a:rPr lang="en-US" sz="2400" dirty="0" smtClean="0"/>
              <a:t> </a:t>
            </a:r>
            <a:r>
              <a:rPr lang="en-US" sz="2400" dirty="0" err="1" smtClean="0"/>
              <a:t>đoạn</a:t>
            </a:r>
            <a:r>
              <a:rPr lang="en-US" sz="2400" dirty="0" smtClean="0"/>
              <a:t> </a:t>
            </a:r>
            <a:r>
              <a:rPr lang="en-US" sz="2400" dirty="0" err="1" smtClean="0"/>
              <a:t>thẳng</a:t>
            </a:r>
            <a:r>
              <a:rPr lang="en-US" sz="2400" dirty="0" smtClean="0"/>
              <a:t> AB = 18cm. </a:t>
            </a:r>
            <a:r>
              <a:rPr lang="en-US" sz="2400" dirty="0" err="1" smtClean="0"/>
              <a:t>Biết</a:t>
            </a:r>
            <a:r>
              <a:rPr lang="en-US" sz="2400" dirty="0" smtClean="0"/>
              <a:t> AM = 6cm.</a:t>
            </a:r>
          </a:p>
          <a:p>
            <a:r>
              <a:rPr lang="en-US" sz="2400" dirty="0" err="1" smtClean="0"/>
              <a:t>Gọi</a:t>
            </a:r>
            <a:r>
              <a:rPr lang="en-US" sz="2400" dirty="0" smtClean="0"/>
              <a:t> I </a:t>
            </a:r>
            <a:r>
              <a:rPr lang="en-US" sz="2400" dirty="0" err="1" smtClean="0"/>
              <a:t>là</a:t>
            </a:r>
            <a:r>
              <a:rPr lang="en-US" sz="2400" dirty="0" smtClean="0"/>
              <a:t> </a:t>
            </a:r>
            <a:r>
              <a:rPr lang="en-US" sz="2400" dirty="0" err="1" smtClean="0"/>
              <a:t>trung</a:t>
            </a:r>
            <a:r>
              <a:rPr lang="en-US" sz="2400" dirty="0" smtClean="0"/>
              <a:t> </a:t>
            </a:r>
            <a:r>
              <a:rPr lang="en-US" sz="2400" dirty="0" err="1" smtClean="0"/>
              <a:t>điểm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MB. </a:t>
            </a:r>
            <a:endParaRPr lang="en-US" sz="2400" dirty="0"/>
          </a:p>
          <a:p>
            <a:pPr marL="342900" indent="-342900">
              <a:buAutoNum type="alphaLcParenR"/>
            </a:pPr>
            <a:r>
              <a:rPr lang="en-US" sz="2400" dirty="0" err="1" smtClean="0"/>
              <a:t>Tính</a:t>
            </a:r>
            <a:r>
              <a:rPr lang="en-US" sz="2400" dirty="0" smtClean="0"/>
              <a:t> IB</a:t>
            </a:r>
          </a:p>
          <a:p>
            <a:pPr marL="342900" indent="-342900">
              <a:buAutoNum type="alphaLcParenR"/>
            </a:pPr>
            <a:r>
              <a:rPr lang="en-US" sz="2400" dirty="0" err="1" smtClean="0"/>
              <a:t>Chứng</a:t>
            </a:r>
            <a:r>
              <a:rPr lang="en-US" sz="2400" dirty="0" smtClean="0"/>
              <a:t> minh M </a:t>
            </a:r>
            <a:r>
              <a:rPr lang="en-US" sz="2400" dirty="0" err="1" smtClean="0"/>
              <a:t>là</a:t>
            </a:r>
            <a:r>
              <a:rPr lang="en-US" sz="2400" dirty="0" smtClean="0"/>
              <a:t> </a:t>
            </a:r>
            <a:r>
              <a:rPr lang="en-US" sz="2400" dirty="0" err="1" smtClean="0"/>
              <a:t>trung</a:t>
            </a:r>
            <a:r>
              <a:rPr lang="en-US" sz="2400" dirty="0" smtClean="0"/>
              <a:t> </a:t>
            </a:r>
            <a:r>
              <a:rPr lang="en-US" sz="2400" dirty="0" err="1" smtClean="0"/>
              <a:t>điểm</a:t>
            </a:r>
            <a:r>
              <a:rPr lang="en-US" sz="2400" dirty="0" smtClean="0"/>
              <a:t> </a:t>
            </a:r>
            <a:r>
              <a:rPr lang="en-US" sz="2400" dirty="0" err="1" smtClean="0"/>
              <a:t>của</a:t>
            </a:r>
            <a:r>
              <a:rPr lang="en-US" sz="2400" dirty="0" smtClean="0"/>
              <a:t> AI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27161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609600" y="838200"/>
            <a:ext cx="60071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smtClean="0">
                <a:solidFill>
                  <a:srgbClr val="FFFF00"/>
                </a:solidFill>
              </a:rPr>
              <a:t>2. </a:t>
            </a:r>
            <a:r>
              <a:rPr lang="en-US" altLang="en-US" sz="2400" dirty="0" err="1" smtClean="0">
                <a:solidFill>
                  <a:srgbClr val="FFFF00"/>
                </a:solidFill>
              </a:rPr>
              <a:t>Cách</a:t>
            </a:r>
            <a:r>
              <a:rPr lang="en-US" altLang="en-US" sz="2400" dirty="0" smtClean="0">
                <a:solidFill>
                  <a:srgbClr val="FFFF00"/>
                </a:solidFill>
              </a:rPr>
              <a:t> </a:t>
            </a:r>
            <a:r>
              <a:rPr lang="en-US" altLang="en-US" sz="2400" dirty="0" err="1" smtClean="0">
                <a:solidFill>
                  <a:srgbClr val="FFFF00"/>
                </a:solidFill>
              </a:rPr>
              <a:t>vẽ</a:t>
            </a:r>
            <a:r>
              <a:rPr lang="en-US" altLang="en-US" sz="2400" dirty="0" smtClean="0">
                <a:solidFill>
                  <a:srgbClr val="FFFF00"/>
                </a:solidFill>
              </a:rPr>
              <a:t> </a:t>
            </a:r>
            <a:r>
              <a:rPr lang="en-US" altLang="en-US" sz="2400" dirty="0" err="1" smtClean="0">
                <a:solidFill>
                  <a:srgbClr val="FFFF00"/>
                </a:solidFill>
              </a:rPr>
              <a:t>trung</a:t>
            </a:r>
            <a:r>
              <a:rPr lang="en-US" altLang="en-US" sz="2400" dirty="0" smtClean="0">
                <a:solidFill>
                  <a:srgbClr val="FFFF00"/>
                </a:solidFill>
              </a:rPr>
              <a:t> </a:t>
            </a:r>
            <a:r>
              <a:rPr lang="en-US" altLang="en-US" sz="2400" dirty="0" err="1" smtClean="0">
                <a:solidFill>
                  <a:srgbClr val="FFFF00"/>
                </a:solidFill>
              </a:rPr>
              <a:t>điểm</a:t>
            </a:r>
            <a:r>
              <a:rPr lang="en-US" altLang="en-US" sz="2400" dirty="0" smtClean="0">
                <a:solidFill>
                  <a:srgbClr val="FFFF00"/>
                </a:solidFill>
              </a:rPr>
              <a:t> </a:t>
            </a:r>
            <a:r>
              <a:rPr lang="en-US" altLang="en-US" sz="2400" dirty="0" err="1" smtClean="0">
                <a:solidFill>
                  <a:srgbClr val="FFFF00"/>
                </a:solidFill>
              </a:rPr>
              <a:t>của</a:t>
            </a:r>
            <a:r>
              <a:rPr lang="en-US" altLang="en-US" sz="2400" dirty="0" smtClean="0">
                <a:solidFill>
                  <a:srgbClr val="FFFF00"/>
                </a:solidFill>
              </a:rPr>
              <a:t> </a:t>
            </a:r>
            <a:r>
              <a:rPr lang="en-US" altLang="en-US" sz="2400" dirty="0" err="1" smtClean="0">
                <a:solidFill>
                  <a:srgbClr val="FFFF00"/>
                </a:solidFill>
              </a:rPr>
              <a:t>đoạn</a:t>
            </a:r>
            <a:r>
              <a:rPr lang="en-US" altLang="en-US" sz="2400" dirty="0" smtClean="0">
                <a:solidFill>
                  <a:srgbClr val="FFFF00"/>
                </a:solidFill>
              </a:rPr>
              <a:t> </a:t>
            </a:r>
            <a:r>
              <a:rPr lang="en-US" altLang="en-US" sz="2400" dirty="0" err="1" smtClean="0">
                <a:solidFill>
                  <a:srgbClr val="FFFF00"/>
                </a:solidFill>
              </a:rPr>
              <a:t>thẳng</a:t>
            </a:r>
            <a:r>
              <a:rPr lang="en-US" altLang="en-US" sz="2400" dirty="0" smtClean="0">
                <a:solidFill>
                  <a:srgbClr val="FFFF00"/>
                </a:solidFill>
              </a:rPr>
              <a:t>:</a:t>
            </a:r>
            <a:endParaRPr lang="en-US" altLang="en-US" sz="2400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600200"/>
            <a:ext cx="739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</a:t>
            </a:r>
            <a:r>
              <a:rPr lang="en-US" sz="2800" dirty="0" err="1" smtClean="0"/>
              <a:t>Ví</a:t>
            </a:r>
            <a:r>
              <a:rPr lang="en-US" sz="2800" dirty="0" smtClean="0"/>
              <a:t> </a:t>
            </a:r>
            <a:r>
              <a:rPr lang="en-US" sz="2800" dirty="0" err="1" smtClean="0"/>
              <a:t>dụ</a:t>
            </a:r>
            <a:r>
              <a:rPr lang="en-US" sz="2800" dirty="0" smtClean="0"/>
              <a:t>: </a:t>
            </a:r>
            <a:r>
              <a:rPr lang="en-US" sz="2800" dirty="0" err="1" smtClean="0"/>
              <a:t>cho</a:t>
            </a:r>
            <a:r>
              <a:rPr lang="en-US" sz="2800" dirty="0" smtClean="0"/>
              <a:t> AB = 5cm. </a:t>
            </a:r>
            <a:r>
              <a:rPr lang="en-US" sz="2800" dirty="0" err="1" smtClean="0"/>
              <a:t>Hãy</a:t>
            </a:r>
            <a:r>
              <a:rPr lang="en-US" sz="2800" dirty="0" smtClean="0"/>
              <a:t> </a:t>
            </a:r>
            <a:r>
              <a:rPr lang="en-US" sz="2800" dirty="0" err="1" smtClean="0"/>
              <a:t>vẽ</a:t>
            </a:r>
            <a:r>
              <a:rPr lang="en-US" sz="2800" dirty="0" smtClean="0"/>
              <a:t> </a:t>
            </a:r>
            <a:r>
              <a:rPr lang="en-US" sz="2800" dirty="0" err="1" smtClean="0"/>
              <a:t>trung</a:t>
            </a:r>
            <a:r>
              <a:rPr lang="en-US" sz="2800" dirty="0" smtClean="0"/>
              <a:t> </a:t>
            </a:r>
            <a:r>
              <a:rPr lang="en-US" sz="2800" dirty="0" err="1" smtClean="0"/>
              <a:t>điểm</a:t>
            </a:r>
            <a:r>
              <a:rPr lang="en-US" sz="2800" dirty="0" smtClean="0"/>
              <a:t> M </a:t>
            </a:r>
            <a:r>
              <a:rPr lang="en-US" sz="2800" dirty="0" err="1" smtClean="0"/>
              <a:t>của</a:t>
            </a:r>
            <a:r>
              <a:rPr lang="en-US" sz="2800" dirty="0" smtClean="0"/>
              <a:t> </a:t>
            </a:r>
            <a:r>
              <a:rPr lang="en-US" sz="2800" dirty="0" err="1" smtClean="0"/>
              <a:t>đoạn</a:t>
            </a:r>
            <a:r>
              <a:rPr lang="en-US" sz="2800" dirty="0" smtClean="0"/>
              <a:t> </a:t>
            </a:r>
            <a:r>
              <a:rPr lang="en-US" sz="2800" dirty="0" err="1" smtClean="0"/>
              <a:t>thẳng</a:t>
            </a:r>
            <a:r>
              <a:rPr lang="en-US" sz="2800" dirty="0" smtClean="0"/>
              <a:t> </a:t>
            </a:r>
            <a:r>
              <a:rPr lang="en-US" sz="2800" dirty="0" err="1" smtClean="0"/>
              <a:t>ấy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8654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28575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3" name="Text Box 40"/>
          <p:cNvSpPr txBox="1">
            <a:spLocks noChangeArrowheads="1"/>
          </p:cNvSpPr>
          <p:nvPr/>
        </p:nvSpPr>
        <p:spPr bwMode="auto">
          <a:xfrm>
            <a:off x="0" y="5907088"/>
            <a:ext cx="426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5124" name="Text Box 41"/>
          <p:cNvSpPr txBox="1">
            <a:spLocks noChangeArrowheads="1"/>
          </p:cNvSpPr>
          <p:nvPr/>
        </p:nvSpPr>
        <p:spPr bwMode="auto">
          <a:xfrm>
            <a:off x="0" y="6262688"/>
            <a:ext cx="3276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27690" name="Text Box 42"/>
          <p:cNvSpPr txBox="1">
            <a:spLocks noChangeArrowheads="1"/>
          </p:cNvSpPr>
          <p:nvPr/>
        </p:nvSpPr>
        <p:spPr bwMode="auto">
          <a:xfrm>
            <a:off x="228600" y="228600"/>
            <a:ext cx="838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* </a:t>
            </a:r>
            <a:r>
              <a:rPr lang="en-US" altLang="en-US" sz="2400"/>
              <a:t>Vẽ trung điểm bằng cách gấp giấy</a:t>
            </a:r>
          </a:p>
        </p:txBody>
      </p:sp>
      <p:sp>
        <p:nvSpPr>
          <p:cNvPr id="27691" name="Text Box 43"/>
          <p:cNvSpPr txBox="1">
            <a:spLocks noChangeArrowheads="1"/>
          </p:cNvSpPr>
          <p:nvPr/>
        </p:nvSpPr>
        <p:spPr bwMode="auto">
          <a:xfrm>
            <a:off x="152400" y="685800"/>
            <a:ext cx="8851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FF66"/>
                </a:solidFill>
              </a:rPr>
              <a:t>- Bước 1</a:t>
            </a:r>
            <a:r>
              <a:rPr lang="en-US" altLang="en-US" sz="2400"/>
              <a:t>: Vẽ đoạn thẳng AB trên giấy </a:t>
            </a:r>
          </a:p>
        </p:txBody>
      </p:sp>
      <p:sp>
        <p:nvSpPr>
          <p:cNvPr id="27692" name="Text Box 44"/>
          <p:cNvSpPr txBox="1">
            <a:spLocks noChangeArrowheads="1"/>
          </p:cNvSpPr>
          <p:nvPr/>
        </p:nvSpPr>
        <p:spPr bwMode="auto">
          <a:xfrm>
            <a:off x="304800" y="1143000"/>
            <a:ext cx="883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FF66"/>
                </a:solidFill>
              </a:rPr>
              <a:t>- </a:t>
            </a:r>
            <a:r>
              <a:rPr lang="en-US" altLang="en-US" sz="2400">
                <a:solidFill>
                  <a:srgbClr val="FFFF66"/>
                </a:solidFill>
              </a:rPr>
              <a:t>Bước 2</a:t>
            </a:r>
            <a:r>
              <a:rPr lang="en-US" altLang="en-US" sz="2400"/>
              <a:t>: Gấp giấy sao cho điểm B trùng vào với điểm A </a:t>
            </a:r>
          </a:p>
        </p:txBody>
      </p:sp>
      <p:sp>
        <p:nvSpPr>
          <p:cNvPr id="27693" name="Text Box 45"/>
          <p:cNvSpPr txBox="1">
            <a:spLocks noChangeArrowheads="1"/>
          </p:cNvSpPr>
          <p:nvPr/>
        </p:nvSpPr>
        <p:spPr bwMode="auto">
          <a:xfrm>
            <a:off x="381000" y="1600200"/>
            <a:ext cx="8915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FF66"/>
                </a:solidFill>
              </a:rPr>
              <a:t>- Bước 3</a:t>
            </a:r>
            <a:r>
              <a:rPr lang="en-US" altLang="en-US" sz="2400"/>
              <a:t>: Nếp gấp cắt đoạn thẳng AB tại trung điểm M cần xác định</a:t>
            </a:r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4648200" y="3048000"/>
            <a:ext cx="1676400" cy="1143000"/>
            <a:chOff x="2928" y="1824"/>
            <a:chExt cx="1056" cy="720"/>
          </a:xfrm>
        </p:grpSpPr>
        <p:sp>
          <p:nvSpPr>
            <p:cNvPr id="5161" name="Rectangle 47"/>
            <p:cNvSpPr>
              <a:spLocks noChangeArrowheads="1"/>
            </p:cNvSpPr>
            <p:nvPr/>
          </p:nvSpPr>
          <p:spPr bwMode="auto">
            <a:xfrm>
              <a:off x="2928" y="1824"/>
              <a:ext cx="1056" cy="7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62" name="Line 48"/>
            <p:cNvSpPr>
              <a:spLocks noChangeShapeType="1"/>
            </p:cNvSpPr>
            <p:nvPr/>
          </p:nvSpPr>
          <p:spPr bwMode="auto">
            <a:xfrm>
              <a:off x="3120" y="2208"/>
              <a:ext cx="6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3" name="Text Box 49"/>
            <p:cNvSpPr txBox="1">
              <a:spLocks noChangeArrowheads="1"/>
            </p:cNvSpPr>
            <p:nvPr/>
          </p:nvSpPr>
          <p:spPr bwMode="auto">
            <a:xfrm>
              <a:off x="3024" y="1968"/>
              <a:ext cx="2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5164" name="Text Box 50"/>
            <p:cNvSpPr txBox="1">
              <a:spLocks noChangeArrowheads="1"/>
            </p:cNvSpPr>
            <p:nvPr/>
          </p:nvSpPr>
          <p:spPr bwMode="auto">
            <a:xfrm>
              <a:off x="3720" y="2008"/>
              <a:ext cx="2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tx1"/>
                  </a:solidFill>
                </a:rPr>
                <a:t>B</a:t>
              </a:r>
            </a:p>
          </p:txBody>
        </p:sp>
      </p:grp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7518400" y="3048000"/>
            <a:ext cx="952500" cy="1193800"/>
            <a:chOff x="4512" y="1824"/>
            <a:chExt cx="600" cy="752"/>
          </a:xfrm>
        </p:grpSpPr>
        <p:sp>
          <p:nvSpPr>
            <p:cNvPr id="5152" name="Rectangle 52"/>
            <p:cNvSpPr>
              <a:spLocks noChangeArrowheads="1"/>
            </p:cNvSpPr>
            <p:nvPr/>
          </p:nvSpPr>
          <p:spPr bwMode="auto">
            <a:xfrm>
              <a:off x="4512" y="1824"/>
              <a:ext cx="528" cy="7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53" name="AutoShape 53"/>
            <p:cNvSpPr>
              <a:spLocks noChangeArrowheads="1"/>
            </p:cNvSpPr>
            <p:nvPr/>
          </p:nvSpPr>
          <p:spPr bwMode="auto">
            <a:xfrm rot="-691196">
              <a:off x="4560" y="1872"/>
              <a:ext cx="552" cy="704"/>
            </a:xfrm>
            <a:prstGeom prst="parallelogram">
              <a:avLst>
                <a:gd name="adj" fmla="val 25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54" name="Line 54"/>
            <p:cNvSpPr>
              <a:spLocks noChangeShapeType="1"/>
            </p:cNvSpPr>
            <p:nvPr/>
          </p:nvSpPr>
          <p:spPr bwMode="auto">
            <a:xfrm>
              <a:off x="4704" y="2208"/>
              <a:ext cx="3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Text Box 55"/>
            <p:cNvSpPr txBox="1">
              <a:spLocks noChangeArrowheads="1"/>
            </p:cNvSpPr>
            <p:nvPr/>
          </p:nvSpPr>
          <p:spPr bwMode="auto">
            <a:xfrm>
              <a:off x="4656" y="2016"/>
              <a:ext cx="2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5156" name="Freeform 56"/>
            <p:cNvSpPr>
              <a:spLocks/>
            </p:cNvSpPr>
            <p:nvPr/>
          </p:nvSpPr>
          <p:spPr bwMode="auto">
            <a:xfrm>
              <a:off x="4704" y="2208"/>
              <a:ext cx="327" cy="72"/>
            </a:xfrm>
            <a:custGeom>
              <a:avLst/>
              <a:gdLst>
                <a:gd name="T0" fmla="*/ 327 w 327"/>
                <a:gd name="T1" fmla="*/ 0 h 72"/>
                <a:gd name="T2" fmla="*/ 0 w 327"/>
                <a:gd name="T3" fmla="*/ 72 h 72"/>
                <a:gd name="T4" fmla="*/ 0 60000 65536"/>
                <a:gd name="T5" fmla="*/ 0 60000 65536"/>
                <a:gd name="T6" fmla="*/ 0 w 327"/>
                <a:gd name="T7" fmla="*/ 0 h 72"/>
                <a:gd name="T8" fmla="*/ 327 w 327"/>
                <a:gd name="T9" fmla="*/ 72 h 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27" h="72">
                  <a:moveTo>
                    <a:pt x="327" y="0"/>
                  </a:moveTo>
                  <a:lnTo>
                    <a:pt x="0" y="7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157" name="Text Box 57"/>
            <p:cNvSpPr txBox="1">
              <a:spLocks noChangeArrowheads="1"/>
            </p:cNvSpPr>
            <p:nvPr/>
          </p:nvSpPr>
          <p:spPr bwMode="auto">
            <a:xfrm>
              <a:off x="4608" y="2256"/>
              <a:ext cx="2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5158" name="Oval 58"/>
            <p:cNvSpPr>
              <a:spLocks noChangeArrowheads="1"/>
            </p:cNvSpPr>
            <p:nvPr/>
          </p:nvSpPr>
          <p:spPr bwMode="auto">
            <a:xfrm>
              <a:off x="4680" y="2184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5159" name="Oval 59"/>
            <p:cNvSpPr>
              <a:spLocks noChangeArrowheads="1"/>
            </p:cNvSpPr>
            <p:nvPr/>
          </p:nvSpPr>
          <p:spPr bwMode="auto">
            <a:xfrm>
              <a:off x="4698" y="225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>
                <a:solidFill>
                  <a:schemeClr val="tx1"/>
                </a:solidFill>
              </a:endParaRPr>
            </a:p>
          </p:txBody>
        </p:sp>
        <p:sp>
          <p:nvSpPr>
            <p:cNvPr id="5160" name="Line 60"/>
            <p:cNvSpPr>
              <a:spLocks noChangeShapeType="1"/>
            </p:cNvSpPr>
            <p:nvPr/>
          </p:nvSpPr>
          <p:spPr bwMode="auto">
            <a:xfrm>
              <a:off x="4653" y="2538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709" name="Arc 61"/>
          <p:cNvSpPr>
            <a:spLocks/>
          </p:cNvSpPr>
          <p:nvPr/>
        </p:nvSpPr>
        <p:spPr bwMode="auto">
          <a:xfrm rot="-6693934">
            <a:off x="8145462" y="2903538"/>
            <a:ext cx="315913" cy="300038"/>
          </a:xfrm>
          <a:custGeom>
            <a:avLst/>
            <a:gdLst>
              <a:gd name="T0" fmla="*/ 1538851 w 36624"/>
              <a:gd name="T1" fmla="*/ 0 h 42446"/>
              <a:gd name="T2" fmla="*/ 0 w 36624"/>
              <a:gd name="T3" fmla="*/ 1817030 h 42446"/>
              <a:gd name="T4" fmla="*/ 1117866 w 36624"/>
              <a:gd name="T5" fmla="*/ 1041601 h 42446"/>
              <a:gd name="T6" fmla="*/ 0 60000 65536"/>
              <a:gd name="T7" fmla="*/ 0 60000 65536"/>
              <a:gd name="T8" fmla="*/ 0 60000 65536"/>
              <a:gd name="T9" fmla="*/ 0 w 36624"/>
              <a:gd name="T10" fmla="*/ 0 h 42446"/>
              <a:gd name="T11" fmla="*/ 36624 w 36624"/>
              <a:gd name="T12" fmla="*/ 42446 h 424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624" h="42446" fill="none" extrusionOk="0">
                <a:moveTo>
                  <a:pt x="20681" y="0"/>
                </a:moveTo>
                <a:cubicBezTo>
                  <a:pt x="30091" y="2554"/>
                  <a:pt x="36624" y="11095"/>
                  <a:pt x="36624" y="20846"/>
                </a:cubicBezTo>
                <a:cubicBezTo>
                  <a:pt x="36624" y="32775"/>
                  <a:pt x="26953" y="42446"/>
                  <a:pt x="15024" y="42446"/>
                </a:cubicBezTo>
                <a:cubicBezTo>
                  <a:pt x="9416" y="42446"/>
                  <a:pt x="4028" y="40265"/>
                  <a:pt x="-1" y="36365"/>
                </a:cubicBezTo>
              </a:path>
              <a:path w="36624" h="42446" stroke="0" extrusionOk="0">
                <a:moveTo>
                  <a:pt x="20681" y="0"/>
                </a:moveTo>
                <a:cubicBezTo>
                  <a:pt x="30091" y="2554"/>
                  <a:pt x="36624" y="11095"/>
                  <a:pt x="36624" y="20846"/>
                </a:cubicBezTo>
                <a:cubicBezTo>
                  <a:pt x="36624" y="32775"/>
                  <a:pt x="26953" y="42446"/>
                  <a:pt x="15024" y="42446"/>
                </a:cubicBezTo>
                <a:cubicBezTo>
                  <a:pt x="9416" y="42446"/>
                  <a:pt x="4028" y="40265"/>
                  <a:pt x="-1" y="36365"/>
                </a:cubicBezTo>
                <a:lnTo>
                  <a:pt x="15024" y="20846"/>
                </a:lnTo>
                <a:close/>
              </a:path>
            </a:pathLst>
          </a:custGeom>
          <a:noFill/>
          <a:ln w="9525">
            <a:solidFill>
              <a:srgbClr val="FF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10" name="AutoShape 62"/>
          <p:cNvSpPr>
            <a:spLocks noChangeArrowheads="1"/>
          </p:cNvSpPr>
          <p:nvPr/>
        </p:nvSpPr>
        <p:spPr bwMode="auto">
          <a:xfrm>
            <a:off x="6553200" y="35052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669900"/>
          </a:solidFill>
          <a:ln w="9525">
            <a:solidFill>
              <a:srgbClr val="00FFCC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7711" name="AutoShape 63"/>
          <p:cNvSpPr>
            <a:spLocks noChangeArrowheads="1"/>
          </p:cNvSpPr>
          <p:nvPr/>
        </p:nvSpPr>
        <p:spPr bwMode="auto">
          <a:xfrm>
            <a:off x="5029200" y="5410200"/>
            <a:ext cx="685800" cy="2286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669900"/>
          </a:solidFill>
          <a:ln w="9525">
            <a:solidFill>
              <a:srgbClr val="00FFCC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4" name="Group 64"/>
          <p:cNvGrpSpPr>
            <a:grpSpLocks/>
          </p:cNvGrpSpPr>
          <p:nvPr/>
        </p:nvGrpSpPr>
        <p:grpSpPr bwMode="auto">
          <a:xfrm>
            <a:off x="5943600" y="4953000"/>
            <a:ext cx="1676400" cy="1143000"/>
            <a:chOff x="3744" y="2736"/>
            <a:chExt cx="1056" cy="720"/>
          </a:xfrm>
        </p:grpSpPr>
        <p:grpSp>
          <p:nvGrpSpPr>
            <p:cNvPr id="5141" name="Group 65"/>
            <p:cNvGrpSpPr>
              <a:grpSpLocks/>
            </p:cNvGrpSpPr>
            <p:nvPr/>
          </p:nvGrpSpPr>
          <p:grpSpPr bwMode="auto">
            <a:xfrm>
              <a:off x="3744" y="2736"/>
              <a:ext cx="1056" cy="720"/>
              <a:chOff x="2928" y="1824"/>
              <a:chExt cx="1056" cy="720"/>
            </a:xfrm>
          </p:grpSpPr>
          <p:sp>
            <p:nvSpPr>
              <p:cNvPr id="5148" name="Rectangle 66"/>
              <p:cNvSpPr>
                <a:spLocks noChangeArrowheads="1"/>
              </p:cNvSpPr>
              <p:nvPr/>
            </p:nvSpPr>
            <p:spPr bwMode="auto">
              <a:xfrm>
                <a:off x="2928" y="1824"/>
                <a:ext cx="1056" cy="72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49" name="Line 67"/>
              <p:cNvSpPr>
                <a:spLocks noChangeShapeType="1"/>
              </p:cNvSpPr>
              <p:nvPr/>
            </p:nvSpPr>
            <p:spPr bwMode="auto">
              <a:xfrm>
                <a:off x="3120" y="2208"/>
                <a:ext cx="67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0" name="Text Box 68"/>
              <p:cNvSpPr txBox="1">
                <a:spLocks noChangeArrowheads="1"/>
              </p:cNvSpPr>
              <p:nvPr/>
            </p:nvSpPr>
            <p:spPr bwMode="auto">
              <a:xfrm>
                <a:off x="3024" y="1968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>
                    <a:solidFill>
                      <a:schemeClr val="tx1"/>
                    </a:solidFill>
                  </a:rPr>
                  <a:t>A</a:t>
                </a:r>
              </a:p>
            </p:txBody>
          </p:sp>
          <p:sp>
            <p:nvSpPr>
              <p:cNvPr id="5151" name="Text Box 69"/>
              <p:cNvSpPr txBox="1">
                <a:spLocks noChangeArrowheads="1"/>
              </p:cNvSpPr>
              <p:nvPr/>
            </p:nvSpPr>
            <p:spPr bwMode="auto">
              <a:xfrm>
                <a:off x="3720" y="2008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>
                    <a:solidFill>
                      <a:schemeClr val="tx1"/>
                    </a:solidFill>
                  </a:rPr>
                  <a:t>B</a:t>
                </a:r>
              </a:p>
            </p:txBody>
          </p:sp>
        </p:grpSp>
        <p:sp>
          <p:nvSpPr>
            <p:cNvPr id="5142" name="Line 70"/>
            <p:cNvSpPr>
              <a:spLocks noChangeShapeType="1"/>
            </p:cNvSpPr>
            <p:nvPr/>
          </p:nvSpPr>
          <p:spPr bwMode="auto">
            <a:xfrm>
              <a:off x="4272" y="2736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Line 71"/>
            <p:cNvSpPr>
              <a:spLocks noChangeShapeType="1"/>
            </p:cNvSpPr>
            <p:nvPr/>
          </p:nvSpPr>
          <p:spPr bwMode="auto">
            <a:xfrm>
              <a:off x="4272" y="2880"/>
              <a:ext cx="0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4" name="Text Box 72"/>
            <p:cNvSpPr txBox="1">
              <a:spLocks noChangeArrowheads="1"/>
            </p:cNvSpPr>
            <p:nvPr/>
          </p:nvSpPr>
          <p:spPr bwMode="auto">
            <a:xfrm>
              <a:off x="4080" y="2880"/>
              <a:ext cx="3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solidFill>
                    <a:srgbClr val="0000CC"/>
                  </a:solidFill>
                </a:rPr>
                <a:t>M</a:t>
              </a:r>
            </a:p>
          </p:txBody>
        </p:sp>
        <p:sp>
          <p:nvSpPr>
            <p:cNvPr id="5145" name="Oval 73"/>
            <p:cNvSpPr>
              <a:spLocks noChangeArrowheads="1"/>
            </p:cNvSpPr>
            <p:nvPr/>
          </p:nvSpPr>
          <p:spPr bwMode="auto">
            <a:xfrm>
              <a:off x="4250" y="3092"/>
              <a:ext cx="48" cy="48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US" altLang="en-US">
                <a:solidFill>
                  <a:srgbClr val="0000CC"/>
                </a:solidFill>
              </a:endParaRPr>
            </a:p>
          </p:txBody>
        </p:sp>
        <p:sp>
          <p:nvSpPr>
            <p:cNvPr id="5146" name="Text Box 74"/>
            <p:cNvSpPr txBox="1">
              <a:spLocks noChangeArrowheads="1"/>
            </p:cNvSpPr>
            <p:nvPr/>
          </p:nvSpPr>
          <p:spPr bwMode="auto">
            <a:xfrm>
              <a:off x="4272" y="2784"/>
              <a:ext cx="14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200">
                  <a:solidFill>
                    <a:schemeClr val="tx1"/>
                  </a:solidFill>
                </a:rPr>
                <a:t>x</a:t>
              </a:r>
            </a:p>
          </p:txBody>
        </p:sp>
        <p:sp>
          <p:nvSpPr>
            <p:cNvPr id="5147" name="Text Box 75"/>
            <p:cNvSpPr txBox="1">
              <a:spLocks noChangeArrowheads="1"/>
            </p:cNvSpPr>
            <p:nvPr/>
          </p:nvSpPr>
          <p:spPr bwMode="auto">
            <a:xfrm>
              <a:off x="4248" y="3222"/>
              <a:ext cx="19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200">
                  <a:solidFill>
                    <a:schemeClr val="tx1"/>
                  </a:solidFill>
                </a:rPr>
                <a:t>y</a:t>
              </a:r>
            </a:p>
          </p:txBody>
        </p:sp>
      </p:grpSp>
      <p:sp>
        <p:nvSpPr>
          <p:cNvPr id="27724" name="Rectangle 76"/>
          <p:cNvSpPr>
            <a:spLocks noChangeArrowheads="1"/>
          </p:cNvSpPr>
          <p:nvPr/>
        </p:nvSpPr>
        <p:spPr bwMode="auto">
          <a:xfrm>
            <a:off x="4953000" y="4267200"/>
            <a:ext cx="942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FF66"/>
                </a:solidFill>
              </a:rPr>
              <a:t>Bước 1</a:t>
            </a:r>
          </a:p>
        </p:txBody>
      </p:sp>
      <p:sp>
        <p:nvSpPr>
          <p:cNvPr id="27725" name="Rectangle 77"/>
          <p:cNvSpPr>
            <a:spLocks noChangeArrowheads="1"/>
          </p:cNvSpPr>
          <p:nvPr/>
        </p:nvSpPr>
        <p:spPr bwMode="auto">
          <a:xfrm>
            <a:off x="7467600" y="4267200"/>
            <a:ext cx="942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FF66"/>
                </a:solidFill>
              </a:rPr>
              <a:t>Bước 2</a:t>
            </a:r>
          </a:p>
        </p:txBody>
      </p:sp>
      <p:sp>
        <p:nvSpPr>
          <p:cNvPr id="27726" name="Rectangle 78"/>
          <p:cNvSpPr>
            <a:spLocks noChangeArrowheads="1"/>
          </p:cNvSpPr>
          <p:nvPr/>
        </p:nvSpPr>
        <p:spPr bwMode="auto">
          <a:xfrm>
            <a:off x="6324600" y="6121400"/>
            <a:ext cx="942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FF66"/>
                </a:solidFill>
              </a:rPr>
              <a:t>Bước 3</a:t>
            </a:r>
          </a:p>
        </p:txBody>
      </p:sp>
      <p:grpSp>
        <p:nvGrpSpPr>
          <p:cNvPr id="6" name="Group 79"/>
          <p:cNvGrpSpPr>
            <a:grpSpLocks/>
          </p:cNvGrpSpPr>
          <p:nvPr/>
        </p:nvGrpSpPr>
        <p:grpSpPr bwMode="auto">
          <a:xfrm>
            <a:off x="6477000" y="5524500"/>
            <a:ext cx="533400" cy="88900"/>
            <a:chOff x="4080" y="3384"/>
            <a:chExt cx="336" cy="56"/>
          </a:xfrm>
        </p:grpSpPr>
        <p:sp>
          <p:nvSpPr>
            <p:cNvPr id="5139" name="Line 80"/>
            <p:cNvSpPr>
              <a:spLocks noChangeShapeType="1"/>
            </p:cNvSpPr>
            <p:nvPr/>
          </p:nvSpPr>
          <p:spPr bwMode="auto">
            <a:xfrm flipH="1">
              <a:off x="4080" y="3384"/>
              <a:ext cx="4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Line 81"/>
            <p:cNvSpPr>
              <a:spLocks noChangeShapeType="1"/>
            </p:cNvSpPr>
            <p:nvPr/>
          </p:nvSpPr>
          <p:spPr bwMode="auto">
            <a:xfrm flipH="1">
              <a:off x="4368" y="3392"/>
              <a:ext cx="4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76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76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76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7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76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76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76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7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7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7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45" dur="500" fill="hold"/>
                                        <p:tgtEl>
                                          <p:spTgt spid="277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27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27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27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7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27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91" grpId="0"/>
      <p:bldP spid="27692" grpId="0"/>
      <p:bldP spid="27709" grpId="0" animBg="1"/>
      <p:bldP spid="27709" grpId="1" animBg="1"/>
      <p:bldP spid="27710" grpId="0" animBg="1"/>
      <p:bldP spid="27711" grpId="0" animBg="1"/>
      <p:bldP spid="27725" grpId="0"/>
      <p:bldP spid="277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981200" y="381000"/>
            <a:ext cx="5486400" cy="518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514600" y="2819400"/>
            <a:ext cx="4495800" cy="152400"/>
            <a:chOff x="768" y="2112"/>
            <a:chExt cx="2832" cy="192"/>
          </a:xfrm>
        </p:grpSpPr>
        <p:sp>
          <p:nvSpPr>
            <p:cNvPr id="6151" name="Line 4"/>
            <p:cNvSpPr>
              <a:spLocks noChangeShapeType="1"/>
            </p:cNvSpPr>
            <p:nvPr/>
          </p:nvSpPr>
          <p:spPr bwMode="auto">
            <a:xfrm>
              <a:off x="768" y="2208"/>
              <a:ext cx="2832" cy="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2" name="Line 5"/>
            <p:cNvSpPr>
              <a:spLocks noChangeShapeType="1"/>
            </p:cNvSpPr>
            <p:nvPr/>
          </p:nvSpPr>
          <p:spPr bwMode="auto">
            <a:xfrm>
              <a:off x="768" y="2112"/>
              <a:ext cx="0" cy="192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3" name="Line 6"/>
            <p:cNvSpPr>
              <a:spLocks noChangeShapeType="1"/>
            </p:cNvSpPr>
            <p:nvPr/>
          </p:nvSpPr>
          <p:spPr bwMode="auto">
            <a:xfrm>
              <a:off x="3600" y="2112"/>
              <a:ext cx="0" cy="192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286000" y="1905000"/>
            <a:ext cx="762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6000" b="1">
                <a:solidFill>
                  <a:srgbClr val="0000FF"/>
                </a:solidFill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6629400" y="1905000"/>
            <a:ext cx="762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6000" b="1">
                <a:solidFill>
                  <a:srgbClr val="0000FF"/>
                </a:solidFill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6150" name="Text Box 9"/>
          <p:cNvSpPr txBox="1">
            <a:spLocks noChangeArrowheads="1"/>
          </p:cNvSpPr>
          <p:nvPr/>
        </p:nvSpPr>
        <p:spPr bwMode="auto">
          <a:xfrm>
            <a:off x="1066800" y="5791200"/>
            <a:ext cx="7620000" cy="523875"/>
          </a:xfrm>
          <a:prstGeom prst="rect">
            <a:avLst/>
          </a:prstGeom>
          <a:solidFill>
            <a:srgbClr val="333399"/>
          </a:solidFill>
          <a:ln w="28575">
            <a:solidFill>
              <a:srgbClr val="99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err="1">
                <a:solidFill>
                  <a:srgbClr val="FFFFFF"/>
                </a:solidFill>
                <a:latin typeface=".VnArial" panose="020B7200000000000000" pitchFamily="34" charset="0"/>
              </a:rPr>
              <a:t>Bước</a:t>
            </a:r>
            <a:r>
              <a:rPr lang="en-US" altLang="en-US" sz="2800" dirty="0">
                <a:solidFill>
                  <a:srgbClr val="FFFFFF"/>
                </a:solidFill>
                <a:latin typeface=".VnArial" panose="020B7200000000000000" pitchFamily="34" charset="0"/>
              </a:rPr>
              <a:t> 1:Vẽ </a:t>
            </a:r>
            <a:r>
              <a:rPr lang="en-US" altLang="en-US" sz="2800" dirty="0" err="1">
                <a:solidFill>
                  <a:srgbClr val="FFFFFF"/>
                </a:solidFill>
                <a:latin typeface=".VnArial" panose="020B7200000000000000" pitchFamily="34" charset="0"/>
              </a:rPr>
              <a:t>đoạn</a:t>
            </a:r>
            <a:r>
              <a:rPr lang="en-US" altLang="en-US" sz="2800" dirty="0">
                <a:solidFill>
                  <a:srgbClr val="FFFFFF"/>
                </a:solidFill>
                <a:latin typeface=".VnArial" panose="020B7200000000000000" pitchFamily="34" charset="0"/>
              </a:rPr>
              <a:t> </a:t>
            </a:r>
            <a:r>
              <a:rPr lang="en-US" altLang="en-US" sz="2800" dirty="0" err="1">
                <a:solidFill>
                  <a:srgbClr val="FFFFFF"/>
                </a:solidFill>
                <a:latin typeface=".VnArial" panose="020B7200000000000000" pitchFamily="34" charset="0"/>
              </a:rPr>
              <a:t>thẳng</a:t>
            </a:r>
            <a:r>
              <a:rPr lang="en-US" altLang="en-US" sz="2800" dirty="0">
                <a:solidFill>
                  <a:srgbClr val="FFFFFF"/>
                </a:solidFill>
                <a:latin typeface=".VnArial" panose="020B7200000000000000" pitchFamily="34" charset="0"/>
              </a:rPr>
              <a:t> AB </a:t>
            </a:r>
            <a:r>
              <a:rPr lang="en-US" altLang="en-US" sz="2800" dirty="0" err="1" smtClean="0">
                <a:solidFill>
                  <a:srgbClr val="FFFFFF"/>
                </a:solidFill>
                <a:latin typeface=".VnArial" panose="020B7200000000000000" pitchFamily="34" charset="0"/>
              </a:rPr>
              <a:t>tr</a:t>
            </a:r>
            <a:r>
              <a:rPr lang="en-US" altLang="en-US" sz="2800" dirty="0" err="1" smtClean="0">
                <a:solidFill>
                  <a:srgbClr val="FFFFFF"/>
                </a:solidFill>
                <a:latin typeface="+mn-lt"/>
              </a:rPr>
              <a:t>ên</a:t>
            </a:r>
            <a:r>
              <a:rPr lang="en-US" altLang="en-US" sz="2800" dirty="0" smtClean="0">
                <a:solidFill>
                  <a:srgbClr val="FFFFFF"/>
                </a:solidFill>
                <a:latin typeface=".VnArial" panose="020B7200000000000000" pitchFamily="34" charset="0"/>
              </a:rPr>
              <a:t> </a:t>
            </a:r>
            <a:r>
              <a:rPr lang="en-US" altLang="en-US" sz="2800" dirty="0" err="1">
                <a:solidFill>
                  <a:srgbClr val="FFFFFF"/>
                </a:solidFill>
                <a:latin typeface=".VnArial" panose="020B7200000000000000" pitchFamily="34" charset="0"/>
              </a:rPr>
              <a:t>giấy</a:t>
            </a:r>
            <a:r>
              <a:rPr lang="en-US" altLang="en-US" sz="2800" dirty="0">
                <a:solidFill>
                  <a:srgbClr val="FFFFFF"/>
                </a:solidFill>
                <a:latin typeface=".VnArial" panose="020B7200000000000000" pitchFamily="34" charset="0"/>
              </a:rPr>
              <a:t> can. </a:t>
            </a:r>
          </a:p>
        </p:txBody>
      </p:sp>
    </p:spTree>
  </p:cSld>
  <p:clrMapOvr>
    <a:masterClrMapping/>
  </p:clrMapOvr>
  <p:transition advTm="423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3" presetClass="entr" presetSubtype="27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/>
      <p:bldP spid="9223" grpId="0" autoUpdateAnimBg="0"/>
      <p:bldP spid="922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057400" y="304800"/>
            <a:ext cx="5486400" cy="518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vi-VN" sz="2400">
              <a:solidFill>
                <a:schemeClr val="tx1"/>
              </a:solidFill>
              <a:latin typeface="Times New Roman" pitchFamily="18" charset="0"/>
              <a:cs typeface="Arial" charset="0"/>
            </a:endParaRPr>
          </a:p>
        </p:txBody>
      </p:sp>
      <p:grpSp>
        <p:nvGrpSpPr>
          <p:cNvPr id="7171" name="Group 3"/>
          <p:cNvGrpSpPr>
            <a:grpSpLocks/>
          </p:cNvGrpSpPr>
          <p:nvPr/>
        </p:nvGrpSpPr>
        <p:grpSpPr bwMode="auto">
          <a:xfrm>
            <a:off x="2590800" y="2819400"/>
            <a:ext cx="4495800" cy="152400"/>
            <a:chOff x="768" y="2112"/>
            <a:chExt cx="2832" cy="192"/>
          </a:xfrm>
        </p:grpSpPr>
        <p:sp>
          <p:nvSpPr>
            <p:cNvPr id="7175" name="Line 4"/>
            <p:cNvSpPr>
              <a:spLocks noChangeShapeType="1"/>
            </p:cNvSpPr>
            <p:nvPr/>
          </p:nvSpPr>
          <p:spPr bwMode="auto">
            <a:xfrm>
              <a:off x="768" y="2208"/>
              <a:ext cx="2832" cy="0"/>
            </a:xfrm>
            <a:prstGeom prst="line">
              <a:avLst/>
            </a:prstGeom>
            <a:noFill/>
            <a:ln w="762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6" name="Line 5"/>
            <p:cNvSpPr>
              <a:spLocks noChangeShapeType="1"/>
            </p:cNvSpPr>
            <p:nvPr/>
          </p:nvSpPr>
          <p:spPr bwMode="auto">
            <a:xfrm>
              <a:off x="768" y="2112"/>
              <a:ext cx="0" cy="192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7" name="Line 6"/>
            <p:cNvSpPr>
              <a:spLocks noChangeShapeType="1"/>
            </p:cNvSpPr>
            <p:nvPr/>
          </p:nvSpPr>
          <p:spPr bwMode="auto">
            <a:xfrm>
              <a:off x="3600" y="2112"/>
              <a:ext cx="0" cy="192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172" name="Text Box 7"/>
          <p:cNvSpPr txBox="1">
            <a:spLocks noChangeArrowheads="1"/>
          </p:cNvSpPr>
          <p:nvPr/>
        </p:nvSpPr>
        <p:spPr bwMode="auto">
          <a:xfrm>
            <a:off x="2286000" y="1828800"/>
            <a:ext cx="762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6000" b="1">
                <a:solidFill>
                  <a:srgbClr val="0000FF"/>
                </a:solidFill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7173" name="Text Box 8"/>
          <p:cNvSpPr txBox="1">
            <a:spLocks noChangeArrowheads="1"/>
          </p:cNvSpPr>
          <p:nvPr/>
        </p:nvSpPr>
        <p:spPr bwMode="auto">
          <a:xfrm>
            <a:off x="6781800" y="1828800"/>
            <a:ext cx="762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6000" b="1">
                <a:solidFill>
                  <a:srgbClr val="0000FF"/>
                </a:solidFill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7174" name="Text Box 9"/>
          <p:cNvSpPr txBox="1">
            <a:spLocks noChangeArrowheads="1"/>
          </p:cNvSpPr>
          <p:nvPr/>
        </p:nvSpPr>
        <p:spPr bwMode="auto">
          <a:xfrm>
            <a:off x="381000" y="5791200"/>
            <a:ext cx="8305800" cy="523875"/>
          </a:xfrm>
          <a:prstGeom prst="rect">
            <a:avLst/>
          </a:prstGeom>
          <a:solidFill>
            <a:srgbClr val="333399"/>
          </a:solidFill>
          <a:ln w="28575">
            <a:solidFill>
              <a:srgbClr val="9900FF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err="1">
                <a:solidFill>
                  <a:srgbClr val="FFFFFF"/>
                </a:solidFill>
                <a:latin typeface=".VnArial" panose="020B7200000000000000" pitchFamily="34" charset="0"/>
              </a:rPr>
              <a:t>Bước</a:t>
            </a:r>
            <a:r>
              <a:rPr lang="en-US" altLang="en-US" sz="2800" dirty="0">
                <a:solidFill>
                  <a:srgbClr val="FFFFFF"/>
                </a:solidFill>
                <a:latin typeface=".VnArial" panose="020B7200000000000000" pitchFamily="34" charset="0"/>
              </a:rPr>
              <a:t> 2:Gấp </a:t>
            </a:r>
            <a:r>
              <a:rPr lang="en-US" altLang="en-US" sz="2800" dirty="0" err="1">
                <a:solidFill>
                  <a:srgbClr val="FFFFFF"/>
                </a:solidFill>
                <a:latin typeface=".VnArial" panose="020B7200000000000000" pitchFamily="34" charset="0"/>
              </a:rPr>
              <a:t>giấy</a:t>
            </a:r>
            <a:r>
              <a:rPr lang="en-US" altLang="en-US" sz="2800" dirty="0">
                <a:solidFill>
                  <a:srgbClr val="FFFFFF"/>
                </a:solidFill>
                <a:latin typeface=".VnArial" panose="020B7200000000000000" pitchFamily="34" charset="0"/>
              </a:rPr>
              <a:t> </a:t>
            </a:r>
            <a:r>
              <a:rPr lang="en-US" altLang="en-US" sz="2800" dirty="0" err="1">
                <a:solidFill>
                  <a:srgbClr val="FFFFFF"/>
                </a:solidFill>
                <a:latin typeface=".VnArial" panose="020B7200000000000000" pitchFamily="34" charset="0"/>
              </a:rPr>
              <a:t>sao</a:t>
            </a:r>
            <a:r>
              <a:rPr lang="en-US" altLang="en-US" sz="2800" dirty="0">
                <a:solidFill>
                  <a:srgbClr val="FFFFFF"/>
                </a:solidFill>
                <a:latin typeface=".VnArial" panose="020B7200000000000000" pitchFamily="34" charset="0"/>
              </a:rPr>
              <a:t> </a:t>
            </a:r>
            <a:r>
              <a:rPr lang="en-US" altLang="en-US" sz="2800" dirty="0" err="1">
                <a:solidFill>
                  <a:srgbClr val="FFFFFF"/>
                </a:solidFill>
                <a:latin typeface=".VnArial" panose="020B7200000000000000" pitchFamily="34" charset="0"/>
              </a:rPr>
              <a:t>cho</a:t>
            </a:r>
            <a:r>
              <a:rPr lang="en-US" altLang="en-US" sz="2800" dirty="0">
                <a:solidFill>
                  <a:srgbClr val="FFFFFF"/>
                </a:solidFill>
                <a:latin typeface=".VnArial" panose="020B7200000000000000" pitchFamily="34" charset="0"/>
              </a:rPr>
              <a:t> </a:t>
            </a:r>
            <a:r>
              <a:rPr lang="en-US" altLang="en-US" sz="2800" dirty="0" err="1">
                <a:solidFill>
                  <a:srgbClr val="FFFFFF"/>
                </a:solidFill>
                <a:latin typeface=".VnArial" panose="020B7200000000000000" pitchFamily="34" charset="0"/>
              </a:rPr>
              <a:t>điểm</a:t>
            </a:r>
            <a:r>
              <a:rPr lang="en-US" altLang="en-US" sz="2800" dirty="0">
                <a:solidFill>
                  <a:srgbClr val="FFFFFF"/>
                </a:solidFill>
                <a:latin typeface=".VnArial" panose="020B7200000000000000" pitchFamily="34" charset="0"/>
              </a:rPr>
              <a:t> B </a:t>
            </a:r>
            <a:r>
              <a:rPr lang="en-US" altLang="en-US" sz="2800" dirty="0" err="1" smtClean="0">
                <a:solidFill>
                  <a:srgbClr val="FFFFFF"/>
                </a:solidFill>
                <a:latin typeface=".VnArial" panose="020B7200000000000000" pitchFamily="34" charset="0"/>
              </a:rPr>
              <a:t>tr</a:t>
            </a:r>
            <a:r>
              <a:rPr lang="en-US" altLang="en-US" sz="2800" dirty="0" err="1" smtClean="0">
                <a:solidFill>
                  <a:srgbClr val="FFFFFF"/>
                </a:solidFill>
                <a:latin typeface="+mn-lt"/>
              </a:rPr>
              <a:t>ùng</a:t>
            </a:r>
            <a:r>
              <a:rPr lang="en-US" altLang="en-US" sz="2800" dirty="0" smtClean="0">
                <a:solidFill>
                  <a:srgbClr val="FFFFFF"/>
                </a:solidFill>
                <a:latin typeface="+mn-lt"/>
              </a:rPr>
              <a:t> </a:t>
            </a:r>
            <a:r>
              <a:rPr lang="en-US" altLang="en-US" sz="2800" dirty="0" err="1" smtClean="0">
                <a:solidFill>
                  <a:srgbClr val="FFFFFF"/>
                </a:solidFill>
                <a:latin typeface="+mn-lt"/>
              </a:rPr>
              <a:t>với</a:t>
            </a:r>
            <a:r>
              <a:rPr lang="en-US" altLang="en-US" sz="2800" dirty="0" smtClean="0">
                <a:solidFill>
                  <a:srgbClr val="FFFFFF"/>
                </a:solidFill>
                <a:latin typeface=".VnArial" panose="020B7200000000000000" pitchFamily="34" charset="0"/>
              </a:rPr>
              <a:t> </a:t>
            </a:r>
            <a:r>
              <a:rPr lang="en-US" altLang="en-US" sz="2800" dirty="0" err="1">
                <a:solidFill>
                  <a:srgbClr val="FFFFFF"/>
                </a:solidFill>
                <a:latin typeface=".VnArial" panose="020B7200000000000000" pitchFamily="34" charset="0"/>
              </a:rPr>
              <a:t>điểm</a:t>
            </a:r>
            <a:r>
              <a:rPr lang="en-US" altLang="en-US" sz="2800" dirty="0">
                <a:solidFill>
                  <a:srgbClr val="FFFFFF"/>
                </a:solidFill>
                <a:latin typeface=".VnArial" panose="020B7200000000000000" pitchFamily="34" charset="0"/>
              </a:rPr>
              <a:t> A. </a:t>
            </a:r>
          </a:p>
        </p:txBody>
      </p:sp>
    </p:spTree>
  </p:cSld>
  <p:clrMapOvr>
    <a:masterClrMapping/>
  </p:clrMapOvr>
  <p:transition advTm="2094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832</TotalTime>
  <Words>700</Words>
  <Application>Microsoft Office PowerPoint</Application>
  <PresentationFormat>On-screen Show (4:3)</PresentationFormat>
  <Paragraphs>149</Paragraphs>
  <Slides>27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.VnArial</vt:lpstr>
      <vt:lpstr>.VnTime</vt:lpstr>
      <vt:lpstr>.VnTimeH</vt:lpstr>
      <vt:lpstr>Arial</vt:lpstr>
      <vt:lpstr>Times New Roman</vt:lpstr>
      <vt:lpstr>VNI-Times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Office 2003 SP 2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End User</dc:creator>
  <cp:lastModifiedBy>ADMIN</cp:lastModifiedBy>
  <cp:revision>58</cp:revision>
  <dcterms:created xsi:type="dcterms:W3CDTF">2011-10-31T00:52:43Z</dcterms:created>
  <dcterms:modified xsi:type="dcterms:W3CDTF">2020-10-19T14:01:26Z</dcterms:modified>
</cp:coreProperties>
</file>