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9" r:id="rId5"/>
    <p:sldId id="260" r:id="rId6"/>
    <p:sldId id="261" r:id="rId7"/>
    <p:sldId id="264" r:id="rId8"/>
    <p:sldId id="266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4" r:id="rId19"/>
    <p:sldId id="278" r:id="rId20"/>
    <p:sldId id="280" r:id="rId21"/>
    <p:sldId id="281" r:id="rId22"/>
    <p:sldId id="282" r:id="rId23"/>
    <p:sldId id="283" r:id="rId24"/>
    <p:sldId id="262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6.wmf"/><Relationship Id="rId1" Type="http://schemas.openxmlformats.org/officeDocument/2006/relationships/image" Target="../media/image8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AD8B-9BC1-474E-A24D-4C9DD5A647AF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B317-5B26-42F5-A1EC-EC0A726D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AADCB7-A91B-4465-96ED-57D43572147B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ED3DC3-C232-404F-8E37-F5482E9147CF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F71F-EE29-49C6-A573-7B53003FF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4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020F-5BC5-4381-A27F-A519F62FC29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FED0-4A88-4F17-B14B-48B001DFE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greensol.com.vn/images/san-pham/xut-naoh.jpg" TargetMode="External"/><Relationship Id="rId7" Type="http://schemas.openxmlformats.org/officeDocument/2006/relationships/image" Target="http://upload.wikimedia.org/wikipedia/commons/thumb/6/63/Copper%28II%29_hydroxide.JPG/640px-Copper%28II%29_hydroxid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http://upload.wikimedia.org/wikipedia/commons/6/6e/Calcium_hydroxide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6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dayhoahoc.com/tags/x%C3%A0+ph%C3%B2ng/" TargetMode="External"/><Relationship Id="rId2" Type="http://schemas.openxmlformats.org/officeDocument/2006/relationships/hyperlink" Target="http://forum.dayhoahoc.com/tags/dung+d%E1%BB%8Bch+ki%E1%BB%81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rum.dayhoahoc.com/tags/%E1%BB%A9ng+d%E1%BB%A5n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14400" y="0"/>
            <a:ext cx="6553200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 KHỞI ĐỘNG 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xut naoh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676400"/>
            <a:ext cx="2762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://upload.wikimedia.org/wikipedia/commons/6/6e/Calcium_hydroxide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971800" y="1676400"/>
            <a:ext cx="3238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upload.wikimedia.org/wikipedia/commons/thumb/6/63/Copper%28II%29_hydroxide.JPG/640px-Copper%28II%29_hydroxide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324600" y="1676400"/>
            <a:ext cx="2533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4876800"/>
            <a:ext cx="274320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hiđroxit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949785"/>
            <a:ext cx="3048000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953000"/>
            <a:ext cx="236220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……………..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143000" y="121920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nhanh</a:t>
            </a:r>
            <a:r>
              <a:rPr lang="en-US" altLang="en-US" b="1" dirty="0">
                <a:solidFill>
                  <a:srgbClr val="0000FF"/>
                </a:solidFill>
              </a:rPr>
              <a:t> 3 dung </a:t>
            </a:r>
            <a:r>
              <a:rPr lang="en-US" altLang="en-US" b="1" dirty="0" err="1">
                <a:solidFill>
                  <a:srgbClr val="0000FF"/>
                </a:solidFill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sau</a:t>
            </a:r>
            <a:r>
              <a:rPr lang="en-US" altLang="en-US" b="1" dirty="0">
                <a:solidFill>
                  <a:srgbClr val="0000FF"/>
                </a:solidFill>
              </a:rPr>
              <a:t> : </a:t>
            </a: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                  </a:t>
            </a:r>
            <a:r>
              <a:rPr lang="en-US" altLang="en-US" b="1" dirty="0" err="1">
                <a:solidFill>
                  <a:srgbClr val="0000FF"/>
                </a:solidFill>
              </a:rPr>
              <a:t>HCl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NaOH</a:t>
            </a:r>
            <a:r>
              <a:rPr lang="en-US" altLang="en-US" b="1" dirty="0">
                <a:solidFill>
                  <a:srgbClr val="0000FF"/>
                </a:solidFill>
              </a:rPr>
              <a:t>, Na</a:t>
            </a:r>
            <a:r>
              <a:rPr lang="en-US" altLang="en-US" b="1" baseline="-25000" dirty="0">
                <a:solidFill>
                  <a:srgbClr val="0000FF"/>
                </a:solidFill>
              </a:rPr>
              <a:t>2</a:t>
            </a:r>
            <a:r>
              <a:rPr lang="en-US" altLang="en-US" b="1" dirty="0">
                <a:solidFill>
                  <a:srgbClr val="0000FF"/>
                </a:solidFill>
              </a:rPr>
              <a:t>SO</a:t>
            </a:r>
            <a:r>
              <a:rPr lang="en-US" altLang="en-US" b="1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676400" y="19050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44410" name="Group 2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15088458"/>
              </p:ext>
            </p:extLst>
          </p:nvPr>
        </p:nvGraphicFramePr>
        <p:xfrm>
          <a:off x="442913" y="2667000"/>
          <a:ext cx="8243887" cy="2724150"/>
        </p:xfrm>
        <a:graphic>
          <a:graphicData uri="http://schemas.openxmlformats.org/drawingml/2006/table">
            <a:tbl>
              <a:tblPr/>
              <a:tblGrid>
                <a:gridCol w="2060575"/>
                <a:gridCol w="2062162"/>
                <a:gridCol w="2060575"/>
                <a:gridCol w="2060575"/>
              </a:tblGrid>
              <a:tr h="1030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thử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NaOH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alt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3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Qùi tím 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Đỏ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Xanh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7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 nen 10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57200" y="971550"/>
            <a:ext cx="8229600" cy="54292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u="sng">
              <a:solidFill>
                <a:srgbClr val="003300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300" b="1">
                <a:solidFill>
                  <a:srgbClr val="0000FF"/>
                </a:solidFill>
              </a:rPr>
              <a:t>-</a:t>
            </a:r>
            <a:endParaRPr lang="en-US" altLang="en-US" sz="28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0" y="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Microsoft Equation 3.0" r:id="rId4" imgW="469696" imgH="203112" progId="Equation.3">
                  <p:embed/>
                </p:oleObj>
              </mc:Choice>
              <mc:Fallback>
                <p:oleObj name="Microsoft Equation 3.0" r:id="rId4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67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0" y="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Microsoft Equation 3.0" r:id="rId6" imgW="469696" imgH="203112" progId="Equation.3">
                  <p:embed/>
                </p:oleObj>
              </mc:Choice>
              <mc:Fallback>
                <p:oleObj name="Microsoft Equation 3.0" r:id="rId6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67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0" y="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Microsoft Equation 3.0" r:id="rId7" imgW="469696" imgH="203112" progId="Equation.3">
                  <p:embed/>
                </p:oleObj>
              </mc:Choice>
              <mc:Fallback>
                <p:oleObj name="Microsoft Equation 3.0" r:id="rId7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67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0" y="0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Microsoft Equation 3.0" r:id="rId8" imgW="482391" imgH="228501" progId="Equation.3">
                  <p:embed/>
                </p:oleObj>
              </mc:Choice>
              <mc:Fallback>
                <p:oleObj name="Microsoft Equation 3.0" r:id="rId8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0" y="0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Microsoft Equation 3.0" r:id="rId10" imgW="482391" imgH="228501" progId="Equation.3">
                  <p:embed/>
                </p:oleObj>
              </mc:Choice>
              <mc:Fallback>
                <p:oleObj name="Microsoft Equation 3.0" r:id="rId10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0" y="0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Microsoft Equation 3.0" r:id="rId11" imgW="482391" imgH="228501" progId="Equation.3">
                  <p:embed/>
                </p:oleObj>
              </mc:Choice>
              <mc:Fallback>
                <p:oleObj name="Microsoft Equation 3.0" r:id="rId11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38200" y="304800"/>
            <a:ext cx="7467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              </a:t>
            </a:r>
            <a:r>
              <a:rPr lang="en-US" altLang="en-US" sz="4000" b="1" dirty="0" err="1">
                <a:solidFill>
                  <a:srgbClr val="0000FF"/>
                </a:solidFill>
              </a:rPr>
              <a:t>Phiếu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</a:rPr>
              <a:t> 1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</a:rPr>
              <a:t>Hoàn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</a:rPr>
              <a:t> PTHH </a:t>
            </a:r>
            <a:r>
              <a:rPr lang="en-US" altLang="en-US" sz="4000" b="1" dirty="0" err="1">
                <a:solidFill>
                  <a:srgbClr val="0000FF"/>
                </a:solidFill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33400" y="2209800"/>
            <a:ext cx="838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endParaRPr lang="pt-BR" altLang="en-US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a)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NaOH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pt-BR" altLang="en-US" sz="3200" b="1" dirty="0">
                <a:solidFill>
                  <a:srgbClr val="0000FF"/>
                </a:solidFill>
              </a:rPr>
              <a:t> +  HCl   -&gt; ..................+....................</a:t>
            </a:r>
          </a:p>
          <a:p>
            <a:pPr eaLnBrk="1" hangingPunct="1"/>
            <a:endParaRPr lang="pt-BR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b) </a:t>
            </a:r>
            <a:r>
              <a:rPr lang="en-US" altLang="en-US" sz="3200" b="1" dirty="0" err="1">
                <a:solidFill>
                  <a:srgbClr val="0000FF"/>
                </a:solidFill>
              </a:rPr>
              <a:t>NaOH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pt-BR" altLang="en-US" sz="3200" b="1" dirty="0">
                <a:solidFill>
                  <a:srgbClr val="0000FF"/>
                </a:solidFill>
              </a:rPr>
              <a:t> + ............... -&gt;  Na</a:t>
            </a:r>
            <a:r>
              <a:rPr lang="pt-BR" altLang="en-US" sz="3200" b="1" baseline="-25000" dirty="0">
                <a:solidFill>
                  <a:srgbClr val="0000FF"/>
                </a:solidFill>
              </a:rPr>
              <a:t>2</a:t>
            </a:r>
            <a:r>
              <a:rPr lang="pt-BR" altLang="en-US" sz="3200" b="1" dirty="0">
                <a:solidFill>
                  <a:srgbClr val="0000FF"/>
                </a:solidFill>
              </a:rPr>
              <a:t>SO</a:t>
            </a:r>
            <a:r>
              <a:rPr lang="pt-BR" altLang="en-US" sz="3200" b="1" baseline="-25000" dirty="0">
                <a:solidFill>
                  <a:srgbClr val="0000FF"/>
                </a:solidFill>
              </a:rPr>
              <a:t>4 </a:t>
            </a:r>
            <a:r>
              <a:rPr lang="pt-BR" altLang="en-US" sz="3200" b="1" dirty="0">
                <a:solidFill>
                  <a:srgbClr val="0000FF"/>
                </a:solidFill>
              </a:rPr>
              <a:t>   +.................</a:t>
            </a:r>
          </a:p>
          <a:p>
            <a:pPr eaLnBrk="1" hangingPunct="1"/>
            <a:endParaRPr lang="pt-BR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pt-BR" altLang="en-US" sz="3200" b="1" dirty="0">
                <a:solidFill>
                  <a:srgbClr val="0000FF"/>
                </a:solidFill>
              </a:rPr>
              <a:t>c) </a:t>
            </a:r>
            <a:r>
              <a:rPr lang="en-US" altLang="en-US" sz="3200" b="1" dirty="0" err="1">
                <a:solidFill>
                  <a:srgbClr val="0000FF"/>
                </a:solidFill>
              </a:rPr>
              <a:t>NaOH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pt-BR" altLang="en-US" sz="3200" b="1" dirty="0">
                <a:solidFill>
                  <a:srgbClr val="0000FF"/>
                </a:solidFill>
              </a:rPr>
              <a:t> +  CO</a:t>
            </a:r>
            <a:r>
              <a:rPr lang="pt-BR" altLang="en-US" sz="3200" b="1" baseline="-25000" dirty="0">
                <a:solidFill>
                  <a:srgbClr val="0000FF"/>
                </a:solidFill>
              </a:rPr>
              <a:t>2 </a:t>
            </a:r>
            <a:r>
              <a:rPr lang="pt-BR" altLang="en-US" sz="3200" b="1" dirty="0">
                <a:solidFill>
                  <a:srgbClr val="0000FF"/>
                </a:solidFill>
              </a:rPr>
              <a:t>   -&gt; ..................    +.................</a:t>
            </a:r>
          </a:p>
          <a:p>
            <a:pPr eaLnBrk="1" hangingPunct="1"/>
            <a:endParaRPr lang="pt-BR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d) </a:t>
            </a:r>
            <a:r>
              <a:rPr lang="en-US" altLang="en-US" sz="3200" b="1" dirty="0" err="1">
                <a:solidFill>
                  <a:srgbClr val="0000FF"/>
                </a:solidFill>
              </a:rPr>
              <a:t>NaOH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pt-BR" altLang="en-US" sz="3200" b="1" dirty="0">
                <a:solidFill>
                  <a:srgbClr val="0000FF"/>
                </a:solidFill>
              </a:rPr>
              <a:t> +  ........   -&gt; Na</a:t>
            </a:r>
            <a:r>
              <a:rPr lang="pt-BR" altLang="en-US" sz="3200" b="1" baseline="-25000" dirty="0">
                <a:solidFill>
                  <a:srgbClr val="0000FF"/>
                </a:solidFill>
              </a:rPr>
              <a:t>3</a:t>
            </a:r>
            <a:r>
              <a:rPr lang="pt-BR" altLang="en-US" sz="3200" b="1" dirty="0">
                <a:solidFill>
                  <a:srgbClr val="0000FF"/>
                </a:solidFill>
              </a:rPr>
              <a:t>PO</a:t>
            </a:r>
            <a:r>
              <a:rPr lang="pt-BR" altLang="en-US" sz="3200" b="1" baseline="-25000" dirty="0">
                <a:solidFill>
                  <a:srgbClr val="0000FF"/>
                </a:solidFill>
              </a:rPr>
              <a:t>4</a:t>
            </a:r>
            <a:r>
              <a:rPr lang="pt-BR" altLang="en-US" sz="3200" b="1" dirty="0">
                <a:solidFill>
                  <a:srgbClr val="0000FF"/>
                </a:solidFill>
              </a:rPr>
              <a:t>   +...............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 </a:t>
            </a:r>
            <a:endParaRPr lang="pt-BR" altLang="en-US" b="1" dirty="0">
              <a:solidFill>
                <a:srgbClr val="0000FF"/>
              </a:solidFill>
            </a:endParaRP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5" name="Object 18"/>
          <p:cNvGraphicFramePr>
            <a:graphicFrameLocks noChangeAspect="1"/>
          </p:cNvGraphicFramePr>
          <p:nvPr/>
        </p:nvGraphicFramePr>
        <p:xfrm>
          <a:off x="0" y="0"/>
          <a:ext cx="390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Equation" r:id="rId12" imgW="393529" imgH="203112" progId="Equation.DSMT4">
                  <p:embed/>
                </p:oleObj>
              </mc:Choice>
              <mc:Fallback>
                <p:oleObj name="Equation" r:id="rId12" imgW="39352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05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7" name="Object 20"/>
          <p:cNvGraphicFramePr>
            <a:graphicFrameLocks noChangeAspect="1"/>
          </p:cNvGraphicFramePr>
          <p:nvPr/>
        </p:nvGraphicFramePr>
        <p:xfrm>
          <a:off x="0" y="0"/>
          <a:ext cx="390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3" name="Equation" r:id="rId14" imgW="393529" imgH="203112" progId="Equation.DSMT4">
                  <p:embed/>
                </p:oleObj>
              </mc:Choice>
              <mc:Fallback>
                <p:oleObj name="Equation" r:id="rId14" imgW="39352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05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39" name="Object 22"/>
          <p:cNvGraphicFramePr>
            <a:graphicFrameLocks noChangeAspect="1"/>
          </p:cNvGraphicFramePr>
          <p:nvPr/>
        </p:nvGraphicFramePr>
        <p:xfrm>
          <a:off x="0" y="0"/>
          <a:ext cx="3905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Equation" r:id="rId15" imgW="393529" imgH="203112" progId="Equation.DSMT4">
                  <p:embed/>
                </p:oleObj>
              </mc:Choice>
              <mc:Fallback>
                <p:oleObj name="Equation" r:id="rId15" imgW="39352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05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2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914400"/>
            <a:ext cx="8001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en-US" sz="3600" b="1">
                <a:solidFill>
                  <a:srgbClr val="0000FF"/>
                </a:solidFill>
              </a:rPr>
              <a:t>-L</a:t>
            </a:r>
            <a:r>
              <a:rPr lang="en-US" altLang="en-US" sz="3600" b="1">
                <a:solidFill>
                  <a:srgbClr val="0000FF"/>
                </a:solidFill>
              </a:rPr>
              <a:t>àm  phenolphtalein không màu hóa </a:t>
            </a:r>
            <a:r>
              <a:rPr lang="en-US" altLang="en-US" sz="3600" b="1">
                <a:solidFill>
                  <a:srgbClr val="FF0000"/>
                </a:solidFill>
              </a:rPr>
              <a:t>đỏ</a:t>
            </a:r>
            <a:r>
              <a:rPr lang="en-US" altLang="en-US" sz="3600" b="1">
                <a:solidFill>
                  <a:srgbClr val="0000FF"/>
                </a:solidFill>
              </a:rPr>
              <a:t> và làm quì tím </a:t>
            </a:r>
            <a:r>
              <a:rPr lang="en-US" altLang="en-US" sz="3600" b="1">
                <a:solidFill>
                  <a:srgbClr val="FF0000"/>
                </a:solidFill>
              </a:rPr>
              <a:t>hóa xanh.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- </a:t>
            </a:r>
            <a:r>
              <a:rPr lang="pt-BR" altLang="en-US" sz="3600" b="1">
                <a:solidFill>
                  <a:srgbClr val="0000FF"/>
                </a:solidFill>
              </a:rPr>
              <a:t>T</a:t>
            </a:r>
            <a:r>
              <a:rPr lang="en-US" altLang="en-US" sz="3600" b="1">
                <a:solidFill>
                  <a:srgbClr val="0000FF"/>
                </a:solidFill>
              </a:rPr>
              <a:t>ác dụng với </a:t>
            </a:r>
            <a:r>
              <a:rPr lang="en-US" altLang="en-US" sz="3600" b="1">
                <a:solidFill>
                  <a:srgbClr val="FF0000"/>
                </a:solidFill>
              </a:rPr>
              <a:t>oxit axit</a:t>
            </a:r>
            <a:r>
              <a:rPr lang="en-US" altLang="en-US" sz="3600" b="1">
                <a:solidFill>
                  <a:srgbClr val="0000FF"/>
                </a:solidFill>
              </a:rPr>
              <a:t> tạo thành muối và nước.</a:t>
            </a:r>
          </a:p>
          <a:p>
            <a:pPr eaLnBrk="1" hangingPunct="1"/>
            <a:r>
              <a:rPr lang="pt-BR" altLang="en-US" sz="3600" b="1">
                <a:solidFill>
                  <a:srgbClr val="0000FF"/>
                </a:solidFill>
              </a:rPr>
              <a:t>Tác dụng với </a:t>
            </a:r>
            <a:r>
              <a:rPr lang="pt-BR" altLang="en-US" sz="3600" b="1">
                <a:solidFill>
                  <a:srgbClr val="FF0000"/>
                </a:solidFill>
              </a:rPr>
              <a:t>axit </a:t>
            </a:r>
            <a:r>
              <a:rPr lang="pt-BR" altLang="en-US" sz="3600" b="1">
                <a:solidFill>
                  <a:srgbClr val="0000FF"/>
                </a:solidFill>
              </a:rPr>
              <a:t>tạo thành muối và nước.</a:t>
            </a:r>
          </a:p>
          <a:p>
            <a:pPr eaLnBrk="1" hangingPunct="1"/>
            <a:r>
              <a:rPr lang="pt-BR" altLang="en-US" sz="3600" b="1">
                <a:solidFill>
                  <a:srgbClr val="0000FF"/>
                </a:solidFill>
              </a:rPr>
              <a:t>- Tác dụng với dung dịch </a:t>
            </a:r>
            <a:r>
              <a:rPr lang="pt-BR" altLang="en-US" sz="3600" b="1">
                <a:solidFill>
                  <a:srgbClr val="FF0000"/>
                </a:solidFill>
              </a:rPr>
              <a:t>muối</a:t>
            </a:r>
            <a:r>
              <a:rPr lang="pt-BR" altLang="en-US" sz="3600" b="1">
                <a:solidFill>
                  <a:srgbClr val="0000FF"/>
                </a:solidFill>
              </a:rPr>
              <a:t>( bài sau)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ong-nghiep-gi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286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cong-nghiep-luyen-n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38830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img20110523040609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4572000" cy="2438400"/>
          </a:xfrm>
        </p:spPr>
      </p:pic>
      <p:pic>
        <p:nvPicPr>
          <p:cNvPr id="125963" name="Picture 11" descr="vis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667000"/>
            <a:ext cx="1905000" cy="2362200"/>
          </a:xfrm>
        </p:spPr>
      </p:pic>
      <p:pic>
        <p:nvPicPr>
          <p:cNvPr id="125964" name="Picture 12" descr="v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65" name="Group 13"/>
          <p:cNvGrpSpPr>
            <a:grpSpLocks/>
          </p:cNvGrpSpPr>
          <p:nvPr/>
        </p:nvGrpSpPr>
        <p:grpSpPr bwMode="auto">
          <a:xfrm>
            <a:off x="5257800" y="5334000"/>
            <a:ext cx="1485900" cy="1066800"/>
            <a:chOff x="4972" y="10317"/>
            <a:chExt cx="2255" cy="821"/>
          </a:xfrm>
        </p:grpSpPr>
        <p:sp>
          <p:nvSpPr>
            <p:cNvPr id="13334" name="Freeform 14"/>
            <p:cNvSpPr>
              <a:spLocks/>
            </p:cNvSpPr>
            <p:nvPr/>
          </p:nvSpPr>
          <p:spPr bwMode="auto">
            <a:xfrm>
              <a:off x="4972" y="10317"/>
              <a:ext cx="2255" cy="821"/>
            </a:xfrm>
            <a:custGeom>
              <a:avLst/>
              <a:gdLst>
                <a:gd name="T0" fmla="*/ 454 w 2255"/>
                <a:gd name="T1" fmla="*/ 20 h 821"/>
                <a:gd name="T2" fmla="*/ 565 w 2255"/>
                <a:gd name="T3" fmla="*/ 41 h 821"/>
                <a:gd name="T4" fmla="*/ 667 w 2255"/>
                <a:gd name="T5" fmla="*/ 43 h 821"/>
                <a:gd name="T6" fmla="*/ 764 w 2255"/>
                <a:gd name="T7" fmla="*/ 36 h 821"/>
                <a:gd name="T8" fmla="*/ 854 w 2255"/>
                <a:gd name="T9" fmla="*/ 28 h 821"/>
                <a:gd name="T10" fmla="*/ 937 w 2255"/>
                <a:gd name="T11" fmla="*/ 26 h 821"/>
                <a:gd name="T12" fmla="*/ 1017 w 2255"/>
                <a:gd name="T13" fmla="*/ 40 h 821"/>
                <a:gd name="T14" fmla="*/ 1093 w 2255"/>
                <a:gd name="T15" fmla="*/ 77 h 821"/>
                <a:gd name="T16" fmla="*/ 1166 w 2255"/>
                <a:gd name="T17" fmla="*/ 80 h 821"/>
                <a:gd name="T18" fmla="*/ 1232 w 2255"/>
                <a:gd name="T19" fmla="*/ 41 h 821"/>
                <a:gd name="T20" fmla="*/ 1290 w 2255"/>
                <a:gd name="T21" fmla="*/ 18 h 821"/>
                <a:gd name="T22" fmla="*/ 1343 w 2255"/>
                <a:gd name="T23" fmla="*/ 8 h 821"/>
                <a:gd name="T24" fmla="*/ 1389 w 2255"/>
                <a:gd name="T25" fmla="*/ 7 h 821"/>
                <a:gd name="T26" fmla="*/ 1435 w 2255"/>
                <a:gd name="T27" fmla="*/ 13 h 821"/>
                <a:gd name="T28" fmla="*/ 1481 w 2255"/>
                <a:gd name="T29" fmla="*/ 22 h 821"/>
                <a:gd name="T30" fmla="*/ 1532 w 2255"/>
                <a:gd name="T31" fmla="*/ 30 h 821"/>
                <a:gd name="T32" fmla="*/ 1590 w 2255"/>
                <a:gd name="T33" fmla="*/ 38 h 821"/>
                <a:gd name="T34" fmla="*/ 1656 w 2255"/>
                <a:gd name="T35" fmla="*/ 40 h 821"/>
                <a:gd name="T36" fmla="*/ 1733 w 2255"/>
                <a:gd name="T37" fmla="*/ 36 h 821"/>
                <a:gd name="T38" fmla="*/ 1821 w 2255"/>
                <a:gd name="T39" fmla="*/ 23 h 821"/>
                <a:gd name="T40" fmla="*/ 1877 w 2255"/>
                <a:gd name="T41" fmla="*/ 28 h 821"/>
                <a:gd name="T42" fmla="*/ 1901 w 2255"/>
                <a:gd name="T43" fmla="*/ 66 h 821"/>
                <a:gd name="T44" fmla="*/ 1935 w 2255"/>
                <a:gd name="T45" fmla="*/ 103 h 821"/>
                <a:gd name="T46" fmla="*/ 1968 w 2255"/>
                <a:gd name="T47" fmla="*/ 130 h 821"/>
                <a:gd name="T48" fmla="*/ 2255 w 2255"/>
                <a:gd name="T49" fmla="*/ 782 h 821"/>
                <a:gd name="T50" fmla="*/ 1274 w 2255"/>
                <a:gd name="T51" fmla="*/ 784 h 821"/>
                <a:gd name="T52" fmla="*/ 1290 w 2255"/>
                <a:gd name="T53" fmla="*/ 795 h 821"/>
                <a:gd name="T54" fmla="*/ 1304 w 2255"/>
                <a:gd name="T55" fmla="*/ 808 h 821"/>
                <a:gd name="T56" fmla="*/ 1296 w 2255"/>
                <a:gd name="T57" fmla="*/ 820 h 821"/>
                <a:gd name="T58" fmla="*/ 1244 w 2255"/>
                <a:gd name="T59" fmla="*/ 821 h 821"/>
                <a:gd name="T60" fmla="*/ 1150 w 2255"/>
                <a:gd name="T61" fmla="*/ 821 h 821"/>
                <a:gd name="T62" fmla="*/ 1051 w 2255"/>
                <a:gd name="T63" fmla="*/ 821 h 821"/>
                <a:gd name="T64" fmla="*/ 983 w 2255"/>
                <a:gd name="T65" fmla="*/ 821 h 821"/>
                <a:gd name="T66" fmla="*/ 949 w 2255"/>
                <a:gd name="T67" fmla="*/ 820 h 821"/>
                <a:gd name="T68" fmla="*/ 935 w 2255"/>
                <a:gd name="T69" fmla="*/ 808 h 821"/>
                <a:gd name="T70" fmla="*/ 947 w 2255"/>
                <a:gd name="T71" fmla="*/ 795 h 821"/>
                <a:gd name="T72" fmla="*/ 963 w 2255"/>
                <a:gd name="T73" fmla="*/ 784 h 821"/>
                <a:gd name="T74" fmla="*/ 0 w 2255"/>
                <a:gd name="T75" fmla="*/ 782 h 821"/>
                <a:gd name="T76" fmla="*/ 263 w 2255"/>
                <a:gd name="T77" fmla="*/ 123 h 821"/>
                <a:gd name="T78" fmla="*/ 295 w 2255"/>
                <a:gd name="T79" fmla="*/ 105 h 821"/>
                <a:gd name="T80" fmla="*/ 324 w 2255"/>
                <a:gd name="T81" fmla="*/ 79 h 821"/>
                <a:gd name="T82" fmla="*/ 346 w 2255"/>
                <a:gd name="T83" fmla="*/ 48 h 821"/>
                <a:gd name="T84" fmla="*/ 384 w 2255"/>
                <a:gd name="T85" fmla="*/ 35 h 8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55" h="821">
                  <a:moveTo>
                    <a:pt x="394" y="0"/>
                  </a:moveTo>
                  <a:lnTo>
                    <a:pt x="454" y="20"/>
                  </a:lnTo>
                  <a:lnTo>
                    <a:pt x="509" y="33"/>
                  </a:lnTo>
                  <a:lnTo>
                    <a:pt x="565" y="41"/>
                  </a:lnTo>
                  <a:lnTo>
                    <a:pt x="617" y="44"/>
                  </a:lnTo>
                  <a:lnTo>
                    <a:pt x="667" y="43"/>
                  </a:lnTo>
                  <a:lnTo>
                    <a:pt x="716" y="41"/>
                  </a:lnTo>
                  <a:lnTo>
                    <a:pt x="764" y="36"/>
                  </a:lnTo>
                  <a:lnTo>
                    <a:pt x="810" y="31"/>
                  </a:lnTo>
                  <a:lnTo>
                    <a:pt x="854" y="28"/>
                  </a:lnTo>
                  <a:lnTo>
                    <a:pt x="896" y="26"/>
                  </a:lnTo>
                  <a:lnTo>
                    <a:pt x="937" y="26"/>
                  </a:lnTo>
                  <a:lnTo>
                    <a:pt x="977" y="31"/>
                  </a:lnTo>
                  <a:lnTo>
                    <a:pt x="1017" y="40"/>
                  </a:lnTo>
                  <a:lnTo>
                    <a:pt x="1055" y="54"/>
                  </a:lnTo>
                  <a:lnTo>
                    <a:pt x="1093" y="77"/>
                  </a:lnTo>
                  <a:lnTo>
                    <a:pt x="1128" y="107"/>
                  </a:lnTo>
                  <a:lnTo>
                    <a:pt x="1166" y="80"/>
                  </a:lnTo>
                  <a:lnTo>
                    <a:pt x="1200" y="58"/>
                  </a:lnTo>
                  <a:lnTo>
                    <a:pt x="1232" y="41"/>
                  </a:lnTo>
                  <a:lnTo>
                    <a:pt x="1262" y="26"/>
                  </a:lnTo>
                  <a:lnTo>
                    <a:pt x="1290" y="18"/>
                  </a:lnTo>
                  <a:lnTo>
                    <a:pt x="1318" y="12"/>
                  </a:lnTo>
                  <a:lnTo>
                    <a:pt x="1343" y="8"/>
                  </a:lnTo>
                  <a:lnTo>
                    <a:pt x="1367" y="7"/>
                  </a:lnTo>
                  <a:lnTo>
                    <a:pt x="1389" y="7"/>
                  </a:lnTo>
                  <a:lnTo>
                    <a:pt x="1411" y="10"/>
                  </a:lnTo>
                  <a:lnTo>
                    <a:pt x="1435" y="13"/>
                  </a:lnTo>
                  <a:lnTo>
                    <a:pt x="1457" y="17"/>
                  </a:lnTo>
                  <a:lnTo>
                    <a:pt x="1481" y="22"/>
                  </a:lnTo>
                  <a:lnTo>
                    <a:pt x="1507" y="26"/>
                  </a:lnTo>
                  <a:lnTo>
                    <a:pt x="1532" y="30"/>
                  </a:lnTo>
                  <a:lnTo>
                    <a:pt x="1560" y="35"/>
                  </a:lnTo>
                  <a:lnTo>
                    <a:pt x="1590" y="38"/>
                  </a:lnTo>
                  <a:lnTo>
                    <a:pt x="1622" y="40"/>
                  </a:lnTo>
                  <a:lnTo>
                    <a:pt x="1656" y="40"/>
                  </a:lnTo>
                  <a:lnTo>
                    <a:pt x="1694" y="40"/>
                  </a:lnTo>
                  <a:lnTo>
                    <a:pt x="1733" y="36"/>
                  </a:lnTo>
                  <a:lnTo>
                    <a:pt x="1775" y="31"/>
                  </a:lnTo>
                  <a:lnTo>
                    <a:pt x="1821" y="23"/>
                  </a:lnTo>
                  <a:lnTo>
                    <a:pt x="1871" y="13"/>
                  </a:lnTo>
                  <a:lnTo>
                    <a:pt x="1877" y="28"/>
                  </a:lnTo>
                  <a:lnTo>
                    <a:pt x="1889" y="46"/>
                  </a:lnTo>
                  <a:lnTo>
                    <a:pt x="1901" y="66"/>
                  </a:lnTo>
                  <a:lnTo>
                    <a:pt x="1917" y="85"/>
                  </a:lnTo>
                  <a:lnTo>
                    <a:pt x="1935" y="103"/>
                  </a:lnTo>
                  <a:lnTo>
                    <a:pt x="1952" y="120"/>
                  </a:lnTo>
                  <a:lnTo>
                    <a:pt x="1968" y="130"/>
                  </a:lnTo>
                  <a:lnTo>
                    <a:pt x="1986" y="134"/>
                  </a:lnTo>
                  <a:lnTo>
                    <a:pt x="2255" y="782"/>
                  </a:lnTo>
                  <a:lnTo>
                    <a:pt x="1270" y="782"/>
                  </a:lnTo>
                  <a:lnTo>
                    <a:pt x="1274" y="784"/>
                  </a:lnTo>
                  <a:lnTo>
                    <a:pt x="1280" y="789"/>
                  </a:lnTo>
                  <a:lnTo>
                    <a:pt x="1290" y="795"/>
                  </a:lnTo>
                  <a:lnTo>
                    <a:pt x="1298" y="802"/>
                  </a:lnTo>
                  <a:lnTo>
                    <a:pt x="1304" y="808"/>
                  </a:lnTo>
                  <a:lnTo>
                    <a:pt x="1304" y="815"/>
                  </a:lnTo>
                  <a:lnTo>
                    <a:pt x="1296" y="820"/>
                  </a:lnTo>
                  <a:lnTo>
                    <a:pt x="1276" y="821"/>
                  </a:lnTo>
                  <a:lnTo>
                    <a:pt x="1244" y="821"/>
                  </a:lnTo>
                  <a:lnTo>
                    <a:pt x="1200" y="821"/>
                  </a:lnTo>
                  <a:lnTo>
                    <a:pt x="1150" y="821"/>
                  </a:lnTo>
                  <a:lnTo>
                    <a:pt x="1099" y="821"/>
                  </a:lnTo>
                  <a:lnTo>
                    <a:pt x="1051" y="821"/>
                  </a:lnTo>
                  <a:lnTo>
                    <a:pt x="1011" y="821"/>
                  </a:lnTo>
                  <a:lnTo>
                    <a:pt x="983" y="821"/>
                  </a:lnTo>
                  <a:lnTo>
                    <a:pt x="973" y="821"/>
                  </a:lnTo>
                  <a:lnTo>
                    <a:pt x="949" y="820"/>
                  </a:lnTo>
                  <a:lnTo>
                    <a:pt x="937" y="815"/>
                  </a:lnTo>
                  <a:lnTo>
                    <a:pt x="935" y="808"/>
                  </a:lnTo>
                  <a:lnTo>
                    <a:pt x="939" y="802"/>
                  </a:lnTo>
                  <a:lnTo>
                    <a:pt x="947" y="795"/>
                  </a:lnTo>
                  <a:lnTo>
                    <a:pt x="957" y="789"/>
                  </a:lnTo>
                  <a:lnTo>
                    <a:pt x="963" y="784"/>
                  </a:lnTo>
                  <a:lnTo>
                    <a:pt x="967" y="782"/>
                  </a:lnTo>
                  <a:lnTo>
                    <a:pt x="0" y="782"/>
                  </a:lnTo>
                  <a:lnTo>
                    <a:pt x="249" y="126"/>
                  </a:lnTo>
                  <a:lnTo>
                    <a:pt x="263" y="123"/>
                  </a:lnTo>
                  <a:lnTo>
                    <a:pt x="279" y="116"/>
                  </a:lnTo>
                  <a:lnTo>
                    <a:pt x="295" y="105"/>
                  </a:lnTo>
                  <a:lnTo>
                    <a:pt x="310" y="94"/>
                  </a:lnTo>
                  <a:lnTo>
                    <a:pt x="324" y="79"/>
                  </a:lnTo>
                  <a:lnTo>
                    <a:pt x="336" y="64"/>
                  </a:lnTo>
                  <a:lnTo>
                    <a:pt x="346" y="48"/>
                  </a:lnTo>
                  <a:lnTo>
                    <a:pt x="354" y="33"/>
                  </a:lnTo>
                  <a:lnTo>
                    <a:pt x="384" y="3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15"/>
            <p:cNvSpPr>
              <a:spLocks/>
            </p:cNvSpPr>
            <p:nvPr/>
          </p:nvSpPr>
          <p:spPr bwMode="auto">
            <a:xfrm>
              <a:off x="5943" y="11063"/>
              <a:ext cx="293" cy="59"/>
            </a:xfrm>
            <a:custGeom>
              <a:avLst/>
              <a:gdLst>
                <a:gd name="T0" fmla="*/ 0 w 293"/>
                <a:gd name="T1" fmla="*/ 59 h 59"/>
                <a:gd name="T2" fmla="*/ 293 w 293"/>
                <a:gd name="T3" fmla="*/ 59 h 59"/>
                <a:gd name="T4" fmla="*/ 275 w 293"/>
                <a:gd name="T5" fmla="*/ 53 h 59"/>
                <a:gd name="T6" fmla="*/ 257 w 293"/>
                <a:gd name="T7" fmla="*/ 44 h 59"/>
                <a:gd name="T8" fmla="*/ 239 w 293"/>
                <a:gd name="T9" fmla="*/ 35 h 59"/>
                <a:gd name="T10" fmla="*/ 223 w 293"/>
                <a:gd name="T11" fmla="*/ 25 h 59"/>
                <a:gd name="T12" fmla="*/ 207 w 293"/>
                <a:gd name="T13" fmla="*/ 15 h 59"/>
                <a:gd name="T14" fmla="*/ 191 w 293"/>
                <a:gd name="T15" fmla="*/ 7 h 59"/>
                <a:gd name="T16" fmla="*/ 175 w 293"/>
                <a:gd name="T17" fmla="*/ 2 h 59"/>
                <a:gd name="T18" fmla="*/ 157 w 293"/>
                <a:gd name="T19" fmla="*/ 0 h 59"/>
                <a:gd name="T20" fmla="*/ 132 w 293"/>
                <a:gd name="T21" fmla="*/ 2 h 59"/>
                <a:gd name="T22" fmla="*/ 108 w 293"/>
                <a:gd name="T23" fmla="*/ 8 h 59"/>
                <a:gd name="T24" fmla="*/ 88 w 293"/>
                <a:gd name="T25" fmla="*/ 17 h 59"/>
                <a:gd name="T26" fmla="*/ 70 w 293"/>
                <a:gd name="T27" fmla="*/ 25 h 59"/>
                <a:gd name="T28" fmla="*/ 52 w 293"/>
                <a:gd name="T29" fmla="*/ 36 h 59"/>
                <a:gd name="T30" fmla="*/ 36 w 293"/>
                <a:gd name="T31" fmla="*/ 44 h 59"/>
                <a:gd name="T32" fmla="*/ 18 w 293"/>
                <a:gd name="T33" fmla="*/ 53 h 59"/>
                <a:gd name="T34" fmla="*/ 0 w 293"/>
                <a:gd name="T35" fmla="*/ 59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3" h="59">
                  <a:moveTo>
                    <a:pt x="0" y="59"/>
                  </a:moveTo>
                  <a:lnTo>
                    <a:pt x="293" y="59"/>
                  </a:lnTo>
                  <a:lnTo>
                    <a:pt x="275" y="53"/>
                  </a:lnTo>
                  <a:lnTo>
                    <a:pt x="257" y="44"/>
                  </a:lnTo>
                  <a:lnTo>
                    <a:pt x="239" y="35"/>
                  </a:lnTo>
                  <a:lnTo>
                    <a:pt x="223" y="25"/>
                  </a:lnTo>
                  <a:lnTo>
                    <a:pt x="207" y="15"/>
                  </a:lnTo>
                  <a:lnTo>
                    <a:pt x="191" y="7"/>
                  </a:lnTo>
                  <a:lnTo>
                    <a:pt x="175" y="2"/>
                  </a:lnTo>
                  <a:lnTo>
                    <a:pt x="157" y="0"/>
                  </a:lnTo>
                  <a:lnTo>
                    <a:pt x="132" y="2"/>
                  </a:lnTo>
                  <a:lnTo>
                    <a:pt x="108" y="8"/>
                  </a:lnTo>
                  <a:lnTo>
                    <a:pt x="88" y="17"/>
                  </a:lnTo>
                  <a:lnTo>
                    <a:pt x="70" y="25"/>
                  </a:lnTo>
                  <a:lnTo>
                    <a:pt x="52" y="36"/>
                  </a:lnTo>
                  <a:lnTo>
                    <a:pt x="36" y="44"/>
                  </a:lnTo>
                  <a:lnTo>
                    <a:pt x="18" y="5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6"/>
            <p:cNvSpPr>
              <a:spLocks/>
            </p:cNvSpPr>
            <p:nvPr/>
          </p:nvSpPr>
          <p:spPr bwMode="auto">
            <a:xfrm>
              <a:off x="5024" y="10415"/>
              <a:ext cx="280" cy="622"/>
            </a:xfrm>
            <a:custGeom>
              <a:avLst/>
              <a:gdLst>
                <a:gd name="T0" fmla="*/ 221 w 280"/>
                <a:gd name="T1" fmla="*/ 46 h 622"/>
                <a:gd name="T2" fmla="*/ 0 w 280"/>
                <a:gd name="T3" fmla="*/ 622 h 622"/>
                <a:gd name="T4" fmla="*/ 14 w 280"/>
                <a:gd name="T5" fmla="*/ 616 h 622"/>
                <a:gd name="T6" fmla="*/ 30 w 280"/>
                <a:gd name="T7" fmla="*/ 606 h 622"/>
                <a:gd name="T8" fmla="*/ 45 w 280"/>
                <a:gd name="T9" fmla="*/ 593 h 622"/>
                <a:gd name="T10" fmla="*/ 63 w 280"/>
                <a:gd name="T11" fmla="*/ 580 h 622"/>
                <a:gd name="T12" fmla="*/ 79 w 280"/>
                <a:gd name="T13" fmla="*/ 565 h 622"/>
                <a:gd name="T14" fmla="*/ 95 w 280"/>
                <a:gd name="T15" fmla="*/ 552 h 622"/>
                <a:gd name="T16" fmla="*/ 109 w 280"/>
                <a:gd name="T17" fmla="*/ 537 h 622"/>
                <a:gd name="T18" fmla="*/ 119 w 280"/>
                <a:gd name="T19" fmla="*/ 524 h 622"/>
                <a:gd name="T20" fmla="*/ 280 w 280"/>
                <a:gd name="T21" fmla="*/ 0 h 622"/>
                <a:gd name="T22" fmla="*/ 276 w 280"/>
                <a:gd name="T23" fmla="*/ 5 h 622"/>
                <a:gd name="T24" fmla="*/ 270 w 280"/>
                <a:gd name="T25" fmla="*/ 12 h 622"/>
                <a:gd name="T26" fmla="*/ 262 w 280"/>
                <a:gd name="T27" fmla="*/ 18 h 622"/>
                <a:gd name="T28" fmla="*/ 256 w 280"/>
                <a:gd name="T29" fmla="*/ 25 h 622"/>
                <a:gd name="T30" fmla="*/ 246 w 280"/>
                <a:gd name="T31" fmla="*/ 32 h 622"/>
                <a:gd name="T32" fmla="*/ 239 w 280"/>
                <a:gd name="T33" fmla="*/ 36 h 622"/>
                <a:gd name="T34" fmla="*/ 231 w 280"/>
                <a:gd name="T35" fmla="*/ 41 h 622"/>
                <a:gd name="T36" fmla="*/ 221 w 280"/>
                <a:gd name="T37" fmla="*/ 46 h 6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0" h="622">
                  <a:moveTo>
                    <a:pt x="221" y="46"/>
                  </a:moveTo>
                  <a:lnTo>
                    <a:pt x="0" y="622"/>
                  </a:lnTo>
                  <a:lnTo>
                    <a:pt x="14" y="616"/>
                  </a:lnTo>
                  <a:lnTo>
                    <a:pt x="30" y="606"/>
                  </a:lnTo>
                  <a:lnTo>
                    <a:pt x="45" y="593"/>
                  </a:lnTo>
                  <a:lnTo>
                    <a:pt x="63" y="580"/>
                  </a:lnTo>
                  <a:lnTo>
                    <a:pt x="79" y="565"/>
                  </a:lnTo>
                  <a:lnTo>
                    <a:pt x="95" y="552"/>
                  </a:lnTo>
                  <a:lnTo>
                    <a:pt x="109" y="537"/>
                  </a:lnTo>
                  <a:lnTo>
                    <a:pt x="119" y="524"/>
                  </a:lnTo>
                  <a:lnTo>
                    <a:pt x="280" y="0"/>
                  </a:lnTo>
                  <a:lnTo>
                    <a:pt x="276" y="5"/>
                  </a:lnTo>
                  <a:lnTo>
                    <a:pt x="270" y="12"/>
                  </a:lnTo>
                  <a:lnTo>
                    <a:pt x="262" y="18"/>
                  </a:lnTo>
                  <a:lnTo>
                    <a:pt x="256" y="25"/>
                  </a:lnTo>
                  <a:lnTo>
                    <a:pt x="246" y="32"/>
                  </a:lnTo>
                  <a:lnTo>
                    <a:pt x="239" y="36"/>
                  </a:lnTo>
                  <a:lnTo>
                    <a:pt x="231" y="41"/>
                  </a:lnTo>
                  <a:lnTo>
                    <a:pt x="221" y="46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7"/>
            <p:cNvSpPr>
              <a:spLocks/>
            </p:cNvSpPr>
            <p:nvPr/>
          </p:nvSpPr>
          <p:spPr bwMode="auto">
            <a:xfrm>
              <a:off x="6108" y="10908"/>
              <a:ext cx="928" cy="137"/>
            </a:xfrm>
            <a:custGeom>
              <a:avLst/>
              <a:gdLst>
                <a:gd name="T0" fmla="*/ 0 w 928"/>
                <a:gd name="T1" fmla="*/ 96 h 137"/>
                <a:gd name="T2" fmla="*/ 52 w 928"/>
                <a:gd name="T3" fmla="*/ 59 h 137"/>
                <a:gd name="T4" fmla="*/ 110 w 928"/>
                <a:gd name="T5" fmla="*/ 31 h 137"/>
                <a:gd name="T6" fmla="*/ 170 w 928"/>
                <a:gd name="T7" fmla="*/ 13 h 137"/>
                <a:gd name="T8" fmla="*/ 231 w 928"/>
                <a:gd name="T9" fmla="*/ 3 h 137"/>
                <a:gd name="T10" fmla="*/ 297 w 928"/>
                <a:gd name="T11" fmla="*/ 0 h 137"/>
                <a:gd name="T12" fmla="*/ 363 w 928"/>
                <a:gd name="T13" fmla="*/ 1 h 137"/>
                <a:gd name="T14" fmla="*/ 428 w 928"/>
                <a:gd name="T15" fmla="*/ 8 h 137"/>
                <a:gd name="T16" fmla="*/ 494 w 928"/>
                <a:gd name="T17" fmla="*/ 16 h 137"/>
                <a:gd name="T18" fmla="*/ 558 w 928"/>
                <a:gd name="T19" fmla="*/ 28 h 137"/>
                <a:gd name="T20" fmla="*/ 619 w 928"/>
                <a:gd name="T21" fmla="*/ 41 h 137"/>
                <a:gd name="T22" fmla="*/ 679 w 928"/>
                <a:gd name="T23" fmla="*/ 52 h 137"/>
                <a:gd name="T24" fmla="*/ 735 w 928"/>
                <a:gd name="T25" fmla="*/ 62 h 137"/>
                <a:gd name="T26" fmla="*/ 787 w 928"/>
                <a:gd name="T27" fmla="*/ 69 h 137"/>
                <a:gd name="T28" fmla="*/ 834 w 928"/>
                <a:gd name="T29" fmla="*/ 72 h 137"/>
                <a:gd name="T30" fmla="*/ 876 w 928"/>
                <a:gd name="T31" fmla="*/ 69 h 137"/>
                <a:gd name="T32" fmla="*/ 910 w 928"/>
                <a:gd name="T33" fmla="*/ 60 h 137"/>
                <a:gd name="T34" fmla="*/ 928 w 928"/>
                <a:gd name="T35" fmla="*/ 82 h 137"/>
                <a:gd name="T36" fmla="*/ 886 w 928"/>
                <a:gd name="T37" fmla="*/ 93 h 137"/>
                <a:gd name="T38" fmla="*/ 842 w 928"/>
                <a:gd name="T39" fmla="*/ 96 h 137"/>
                <a:gd name="T40" fmla="*/ 795 w 928"/>
                <a:gd name="T41" fmla="*/ 95 h 137"/>
                <a:gd name="T42" fmla="*/ 745 w 928"/>
                <a:gd name="T43" fmla="*/ 90 h 137"/>
                <a:gd name="T44" fmla="*/ 693 w 928"/>
                <a:gd name="T45" fmla="*/ 82 h 137"/>
                <a:gd name="T46" fmla="*/ 639 w 928"/>
                <a:gd name="T47" fmla="*/ 70 h 137"/>
                <a:gd name="T48" fmla="*/ 584 w 928"/>
                <a:gd name="T49" fmla="*/ 60 h 137"/>
                <a:gd name="T50" fmla="*/ 524 w 928"/>
                <a:gd name="T51" fmla="*/ 49 h 137"/>
                <a:gd name="T52" fmla="*/ 464 w 928"/>
                <a:gd name="T53" fmla="*/ 41 h 137"/>
                <a:gd name="T54" fmla="*/ 402 w 928"/>
                <a:gd name="T55" fmla="*/ 36 h 137"/>
                <a:gd name="T56" fmla="*/ 339 w 928"/>
                <a:gd name="T57" fmla="*/ 34 h 137"/>
                <a:gd name="T58" fmla="*/ 273 w 928"/>
                <a:gd name="T59" fmla="*/ 39 h 137"/>
                <a:gd name="T60" fmla="*/ 207 w 928"/>
                <a:gd name="T61" fmla="*/ 51 h 137"/>
                <a:gd name="T62" fmla="*/ 140 w 928"/>
                <a:gd name="T63" fmla="*/ 70 h 137"/>
                <a:gd name="T64" fmla="*/ 70 w 928"/>
                <a:gd name="T65" fmla="*/ 98 h 137"/>
                <a:gd name="T66" fmla="*/ 0 w 928"/>
                <a:gd name="T67" fmla="*/ 137 h 137"/>
                <a:gd name="T68" fmla="*/ 2 w 928"/>
                <a:gd name="T69" fmla="*/ 129 h 137"/>
                <a:gd name="T70" fmla="*/ 2 w 928"/>
                <a:gd name="T71" fmla="*/ 119 h 137"/>
                <a:gd name="T72" fmla="*/ 2 w 928"/>
                <a:gd name="T73" fmla="*/ 108 h 137"/>
                <a:gd name="T74" fmla="*/ 0 w 928"/>
                <a:gd name="T75" fmla="*/ 96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28" h="137">
                  <a:moveTo>
                    <a:pt x="0" y="96"/>
                  </a:moveTo>
                  <a:lnTo>
                    <a:pt x="52" y="59"/>
                  </a:lnTo>
                  <a:lnTo>
                    <a:pt x="110" y="31"/>
                  </a:lnTo>
                  <a:lnTo>
                    <a:pt x="170" y="13"/>
                  </a:lnTo>
                  <a:lnTo>
                    <a:pt x="231" y="3"/>
                  </a:lnTo>
                  <a:lnTo>
                    <a:pt x="297" y="0"/>
                  </a:lnTo>
                  <a:lnTo>
                    <a:pt x="363" y="1"/>
                  </a:lnTo>
                  <a:lnTo>
                    <a:pt x="428" y="8"/>
                  </a:lnTo>
                  <a:lnTo>
                    <a:pt x="494" y="16"/>
                  </a:lnTo>
                  <a:lnTo>
                    <a:pt x="558" y="28"/>
                  </a:lnTo>
                  <a:lnTo>
                    <a:pt x="619" y="41"/>
                  </a:lnTo>
                  <a:lnTo>
                    <a:pt x="679" y="52"/>
                  </a:lnTo>
                  <a:lnTo>
                    <a:pt x="735" y="62"/>
                  </a:lnTo>
                  <a:lnTo>
                    <a:pt x="787" y="69"/>
                  </a:lnTo>
                  <a:lnTo>
                    <a:pt x="834" y="72"/>
                  </a:lnTo>
                  <a:lnTo>
                    <a:pt x="876" y="69"/>
                  </a:lnTo>
                  <a:lnTo>
                    <a:pt x="910" y="60"/>
                  </a:lnTo>
                  <a:lnTo>
                    <a:pt x="928" y="82"/>
                  </a:lnTo>
                  <a:lnTo>
                    <a:pt x="886" y="93"/>
                  </a:lnTo>
                  <a:lnTo>
                    <a:pt x="842" y="96"/>
                  </a:lnTo>
                  <a:lnTo>
                    <a:pt x="795" y="95"/>
                  </a:lnTo>
                  <a:lnTo>
                    <a:pt x="745" y="90"/>
                  </a:lnTo>
                  <a:lnTo>
                    <a:pt x="693" y="82"/>
                  </a:lnTo>
                  <a:lnTo>
                    <a:pt x="639" y="70"/>
                  </a:lnTo>
                  <a:lnTo>
                    <a:pt x="584" y="60"/>
                  </a:lnTo>
                  <a:lnTo>
                    <a:pt x="524" y="49"/>
                  </a:lnTo>
                  <a:lnTo>
                    <a:pt x="464" y="41"/>
                  </a:lnTo>
                  <a:lnTo>
                    <a:pt x="402" y="36"/>
                  </a:lnTo>
                  <a:lnTo>
                    <a:pt x="339" y="34"/>
                  </a:lnTo>
                  <a:lnTo>
                    <a:pt x="273" y="39"/>
                  </a:lnTo>
                  <a:lnTo>
                    <a:pt x="207" y="51"/>
                  </a:lnTo>
                  <a:lnTo>
                    <a:pt x="140" y="70"/>
                  </a:lnTo>
                  <a:lnTo>
                    <a:pt x="70" y="98"/>
                  </a:lnTo>
                  <a:lnTo>
                    <a:pt x="0" y="137"/>
                  </a:lnTo>
                  <a:lnTo>
                    <a:pt x="2" y="129"/>
                  </a:lnTo>
                  <a:lnTo>
                    <a:pt x="2" y="119"/>
                  </a:lnTo>
                  <a:lnTo>
                    <a:pt x="2" y="10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18"/>
            <p:cNvSpPr>
              <a:spLocks/>
            </p:cNvSpPr>
            <p:nvPr/>
          </p:nvSpPr>
          <p:spPr bwMode="auto">
            <a:xfrm>
              <a:off x="6124" y="10960"/>
              <a:ext cx="1033" cy="126"/>
            </a:xfrm>
            <a:custGeom>
              <a:avLst/>
              <a:gdLst>
                <a:gd name="T0" fmla="*/ 0 w 1033"/>
                <a:gd name="T1" fmla="*/ 93 h 126"/>
                <a:gd name="T2" fmla="*/ 68 w 1033"/>
                <a:gd name="T3" fmla="*/ 57 h 126"/>
                <a:gd name="T4" fmla="*/ 134 w 1033"/>
                <a:gd name="T5" fmla="*/ 31 h 126"/>
                <a:gd name="T6" fmla="*/ 199 w 1033"/>
                <a:gd name="T7" fmla="*/ 13 h 126"/>
                <a:gd name="T8" fmla="*/ 263 w 1033"/>
                <a:gd name="T9" fmla="*/ 3 h 126"/>
                <a:gd name="T10" fmla="*/ 327 w 1033"/>
                <a:gd name="T11" fmla="*/ 0 h 126"/>
                <a:gd name="T12" fmla="*/ 388 w 1033"/>
                <a:gd name="T13" fmla="*/ 2 h 126"/>
                <a:gd name="T14" fmla="*/ 450 w 1033"/>
                <a:gd name="T15" fmla="*/ 7 h 126"/>
                <a:gd name="T16" fmla="*/ 510 w 1033"/>
                <a:gd name="T17" fmla="*/ 15 h 126"/>
                <a:gd name="T18" fmla="*/ 568 w 1033"/>
                <a:gd name="T19" fmla="*/ 25 h 126"/>
                <a:gd name="T20" fmla="*/ 623 w 1033"/>
                <a:gd name="T21" fmla="*/ 35 h 126"/>
                <a:gd name="T22" fmla="*/ 679 w 1033"/>
                <a:gd name="T23" fmla="*/ 44 h 126"/>
                <a:gd name="T24" fmla="*/ 731 w 1033"/>
                <a:gd name="T25" fmla="*/ 53 h 126"/>
                <a:gd name="T26" fmla="*/ 783 w 1033"/>
                <a:gd name="T27" fmla="*/ 57 h 126"/>
                <a:gd name="T28" fmla="*/ 830 w 1033"/>
                <a:gd name="T29" fmla="*/ 57 h 126"/>
                <a:gd name="T30" fmla="*/ 878 w 1033"/>
                <a:gd name="T31" fmla="*/ 51 h 126"/>
                <a:gd name="T32" fmla="*/ 922 w 1033"/>
                <a:gd name="T33" fmla="*/ 39 h 126"/>
                <a:gd name="T34" fmla="*/ 932 w 1033"/>
                <a:gd name="T35" fmla="*/ 46 h 126"/>
                <a:gd name="T36" fmla="*/ 942 w 1033"/>
                <a:gd name="T37" fmla="*/ 54 h 126"/>
                <a:gd name="T38" fmla="*/ 954 w 1033"/>
                <a:gd name="T39" fmla="*/ 64 h 126"/>
                <a:gd name="T40" fmla="*/ 970 w 1033"/>
                <a:gd name="T41" fmla="*/ 75 h 126"/>
                <a:gd name="T42" fmla="*/ 984 w 1033"/>
                <a:gd name="T43" fmla="*/ 87 h 126"/>
                <a:gd name="T44" fmla="*/ 999 w 1033"/>
                <a:gd name="T45" fmla="*/ 97 h 126"/>
                <a:gd name="T46" fmla="*/ 1015 w 1033"/>
                <a:gd name="T47" fmla="*/ 107 h 126"/>
                <a:gd name="T48" fmla="*/ 1033 w 1033"/>
                <a:gd name="T49" fmla="*/ 113 h 126"/>
                <a:gd name="T50" fmla="*/ 492 w 1033"/>
                <a:gd name="T51" fmla="*/ 113 h 126"/>
                <a:gd name="T52" fmla="*/ 480 w 1033"/>
                <a:gd name="T53" fmla="*/ 105 h 126"/>
                <a:gd name="T54" fmla="*/ 464 w 1033"/>
                <a:gd name="T55" fmla="*/ 97 h 126"/>
                <a:gd name="T56" fmla="*/ 442 w 1033"/>
                <a:gd name="T57" fmla="*/ 89 h 126"/>
                <a:gd name="T58" fmla="*/ 420 w 1033"/>
                <a:gd name="T59" fmla="*/ 84 h 126"/>
                <a:gd name="T60" fmla="*/ 392 w 1033"/>
                <a:gd name="T61" fmla="*/ 77 h 126"/>
                <a:gd name="T62" fmla="*/ 365 w 1033"/>
                <a:gd name="T63" fmla="*/ 74 h 126"/>
                <a:gd name="T64" fmla="*/ 333 w 1033"/>
                <a:gd name="T65" fmla="*/ 72 h 126"/>
                <a:gd name="T66" fmla="*/ 303 w 1033"/>
                <a:gd name="T67" fmla="*/ 71 h 126"/>
                <a:gd name="T68" fmla="*/ 269 w 1033"/>
                <a:gd name="T69" fmla="*/ 71 h 126"/>
                <a:gd name="T70" fmla="*/ 237 w 1033"/>
                <a:gd name="T71" fmla="*/ 74 h 126"/>
                <a:gd name="T72" fmla="*/ 205 w 1033"/>
                <a:gd name="T73" fmla="*/ 77 h 126"/>
                <a:gd name="T74" fmla="*/ 175 w 1033"/>
                <a:gd name="T75" fmla="*/ 82 h 126"/>
                <a:gd name="T76" fmla="*/ 146 w 1033"/>
                <a:gd name="T77" fmla="*/ 90 h 126"/>
                <a:gd name="T78" fmla="*/ 118 w 1033"/>
                <a:gd name="T79" fmla="*/ 100 h 126"/>
                <a:gd name="T80" fmla="*/ 94 w 1033"/>
                <a:gd name="T81" fmla="*/ 111 h 126"/>
                <a:gd name="T82" fmla="*/ 72 w 1033"/>
                <a:gd name="T83" fmla="*/ 126 h 126"/>
                <a:gd name="T84" fmla="*/ 66 w 1033"/>
                <a:gd name="T85" fmla="*/ 121 h 126"/>
                <a:gd name="T86" fmla="*/ 58 w 1033"/>
                <a:gd name="T87" fmla="*/ 116 h 126"/>
                <a:gd name="T88" fmla="*/ 50 w 1033"/>
                <a:gd name="T89" fmla="*/ 113 h 126"/>
                <a:gd name="T90" fmla="*/ 42 w 1033"/>
                <a:gd name="T91" fmla="*/ 108 h 126"/>
                <a:gd name="T92" fmla="*/ 32 w 1033"/>
                <a:gd name="T93" fmla="*/ 103 h 126"/>
                <a:gd name="T94" fmla="*/ 24 w 1033"/>
                <a:gd name="T95" fmla="*/ 100 h 126"/>
                <a:gd name="T96" fmla="*/ 12 w 1033"/>
                <a:gd name="T97" fmla="*/ 97 h 126"/>
                <a:gd name="T98" fmla="*/ 0 w 1033"/>
                <a:gd name="T99" fmla="*/ 93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3" h="126">
                  <a:moveTo>
                    <a:pt x="0" y="93"/>
                  </a:moveTo>
                  <a:lnTo>
                    <a:pt x="68" y="57"/>
                  </a:lnTo>
                  <a:lnTo>
                    <a:pt x="134" y="31"/>
                  </a:lnTo>
                  <a:lnTo>
                    <a:pt x="199" y="13"/>
                  </a:lnTo>
                  <a:lnTo>
                    <a:pt x="263" y="3"/>
                  </a:lnTo>
                  <a:lnTo>
                    <a:pt x="327" y="0"/>
                  </a:lnTo>
                  <a:lnTo>
                    <a:pt x="388" y="2"/>
                  </a:lnTo>
                  <a:lnTo>
                    <a:pt x="450" y="7"/>
                  </a:lnTo>
                  <a:lnTo>
                    <a:pt x="510" y="15"/>
                  </a:lnTo>
                  <a:lnTo>
                    <a:pt x="568" y="25"/>
                  </a:lnTo>
                  <a:lnTo>
                    <a:pt x="623" y="35"/>
                  </a:lnTo>
                  <a:lnTo>
                    <a:pt x="679" y="44"/>
                  </a:lnTo>
                  <a:lnTo>
                    <a:pt x="731" y="53"/>
                  </a:lnTo>
                  <a:lnTo>
                    <a:pt x="783" y="57"/>
                  </a:lnTo>
                  <a:lnTo>
                    <a:pt x="830" y="57"/>
                  </a:lnTo>
                  <a:lnTo>
                    <a:pt x="878" y="51"/>
                  </a:lnTo>
                  <a:lnTo>
                    <a:pt x="922" y="39"/>
                  </a:lnTo>
                  <a:lnTo>
                    <a:pt x="932" y="46"/>
                  </a:lnTo>
                  <a:lnTo>
                    <a:pt x="942" y="54"/>
                  </a:lnTo>
                  <a:lnTo>
                    <a:pt x="954" y="64"/>
                  </a:lnTo>
                  <a:lnTo>
                    <a:pt x="970" y="75"/>
                  </a:lnTo>
                  <a:lnTo>
                    <a:pt x="984" y="87"/>
                  </a:lnTo>
                  <a:lnTo>
                    <a:pt x="999" y="97"/>
                  </a:lnTo>
                  <a:lnTo>
                    <a:pt x="1015" y="107"/>
                  </a:lnTo>
                  <a:lnTo>
                    <a:pt x="1033" y="113"/>
                  </a:lnTo>
                  <a:lnTo>
                    <a:pt x="492" y="113"/>
                  </a:lnTo>
                  <a:lnTo>
                    <a:pt x="480" y="105"/>
                  </a:lnTo>
                  <a:lnTo>
                    <a:pt x="464" y="97"/>
                  </a:lnTo>
                  <a:lnTo>
                    <a:pt x="442" y="89"/>
                  </a:lnTo>
                  <a:lnTo>
                    <a:pt x="420" y="84"/>
                  </a:lnTo>
                  <a:lnTo>
                    <a:pt x="392" y="77"/>
                  </a:lnTo>
                  <a:lnTo>
                    <a:pt x="365" y="74"/>
                  </a:lnTo>
                  <a:lnTo>
                    <a:pt x="333" y="72"/>
                  </a:lnTo>
                  <a:lnTo>
                    <a:pt x="303" y="71"/>
                  </a:lnTo>
                  <a:lnTo>
                    <a:pt x="269" y="71"/>
                  </a:lnTo>
                  <a:lnTo>
                    <a:pt x="237" y="74"/>
                  </a:lnTo>
                  <a:lnTo>
                    <a:pt x="205" y="77"/>
                  </a:lnTo>
                  <a:lnTo>
                    <a:pt x="175" y="82"/>
                  </a:lnTo>
                  <a:lnTo>
                    <a:pt x="146" y="90"/>
                  </a:lnTo>
                  <a:lnTo>
                    <a:pt x="118" y="100"/>
                  </a:lnTo>
                  <a:lnTo>
                    <a:pt x="94" y="111"/>
                  </a:lnTo>
                  <a:lnTo>
                    <a:pt x="72" y="126"/>
                  </a:lnTo>
                  <a:lnTo>
                    <a:pt x="66" y="121"/>
                  </a:lnTo>
                  <a:lnTo>
                    <a:pt x="58" y="116"/>
                  </a:lnTo>
                  <a:lnTo>
                    <a:pt x="50" y="113"/>
                  </a:lnTo>
                  <a:lnTo>
                    <a:pt x="42" y="108"/>
                  </a:lnTo>
                  <a:lnTo>
                    <a:pt x="32" y="103"/>
                  </a:lnTo>
                  <a:lnTo>
                    <a:pt x="24" y="100"/>
                  </a:lnTo>
                  <a:lnTo>
                    <a:pt x="12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19"/>
            <p:cNvSpPr>
              <a:spLocks/>
            </p:cNvSpPr>
            <p:nvPr/>
          </p:nvSpPr>
          <p:spPr bwMode="auto">
            <a:xfrm>
              <a:off x="5010" y="11004"/>
              <a:ext cx="1037" cy="82"/>
            </a:xfrm>
            <a:custGeom>
              <a:avLst/>
              <a:gdLst>
                <a:gd name="T0" fmla="*/ 8 w 1037"/>
                <a:gd name="T1" fmla="*/ 61 h 82"/>
                <a:gd name="T2" fmla="*/ 30 w 1037"/>
                <a:gd name="T3" fmla="*/ 48 h 82"/>
                <a:gd name="T4" fmla="*/ 54 w 1037"/>
                <a:gd name="T5" fmla="*/ 31 h 82"/>
                <a:gd name="T6" fmla="*/ 75 w 1037"/>
                <a:gd name="T7" fmla="*/ 17 h 82"/>
                <a:gd name="T8" fmla="*/ 191 w 1037"/>
                <a:gd name="T9" fmla="*/ 31 h 82"/>
                <a:gd name="T10" fmla="*/ 370 w 1037"/>
                <a:gd name="T11" fmla="*/ 51 h 82"/>
                <a:gd name="T12" fmla="*/ 509 w 1037"/>
                <a:gd name="T13" fmla="*/ 48 h 82"/>
                <a:gd name="T14" fmla="*/ 617 w 1037"/>
                <a:gd name="T15" fmla="*/ 33 h 82"/>
                <a:gd name="T16" fmla="*/ 706 w 1037"/>
                <a:gd name="T17" fmla="*/ 15 h 82"/>
                <a:gd name="T18" fmla="*/ 788 w 1037"/>
                <a:gd name="T19" fmla="*/ 2 h 82"/>
                <a:gd name="T20" fmla="*/ 875 w 1037"/>
                <a:gd name="T21" fmla="*/ 4 h 82"/>
                <a:gd name="T22" fmla="*/ 977 w 1037"/>
                <a:gd name="T23" fmla="*/ 28 h 82"/>
                <a:gd name="T24" fmla="*/ 1029 w 1037"/>
                <a:gd name="T25" fmla="*/ 54 h 82"/>
                <a:gd name="T26" fmla="*/ 1009 w 1037"/>
                <a:gd name="T27" fmla="*/ 63 h 82"/>
                <a:gd name="T28" fmla="*/ 991 w 1037"/>
                <a:gd name="T29" fmla="*/ 72 h 82"/>
                <a:gd name="T30" fmla="*/ 975 w 1037"/>
                <a:gd name="T31" fmla="*/ 79 h 82"/>
                <a:gd name="T32" fmla="*/ 957 w 1037"/>
                <a:gd name="T33" fmla="*/ 72 h 82"/>
                <a:gd name="T34" fmla="*/ 923 w 1037"/>
                <a:gd name="T35" fmla="*/ 58 h 82"/>
                <a:gd name="T36" fmla="*/ 885 w 1037"/>
                <a:gd name="T37" fmla="*/ 48 h 82"/>
                <a:gd name="T38" fmla="*/ 846 w 1037"/>
                <a:gd name="T39" fmla="*/ 43 h 82"/>
                <a:gd name="T40" fmla="*/ 802 w 1037"/>
                <a:gd name="T41" fmla="*/ 41 h 82"/>
                <a:gd name="T42" fmla="*/ 756 w 1037"/>
                <a:gd name="T43" fmla="*/ 43 h 82"/>
                <a:gd name="T44" fmla="*/ 712 w 1037"/>
                <a:gd name="T45" fmla="*/ 51 h 82"/>
                <a:gd name="T46" fmla="*/ 669 w 1037"/>
                <a:gd name="T47" fmla="*/ 61 h 82"/>
                <a:gd name="T48" fmla="*/ 623 w 1037"/>
                <a:gd name="T49" fmla="*/ 67 h 82"/>
                <a:gd name="T50" fmla="*/ 547 w 1037"/>
                <a:gd name="T51" fmla="*/ 67 h 82"/>
                <a:gd name="T52" fmla="*/ 452 w 1037"/>
                <a:gd name="T53" fmla="*/ 67 h 82"/>
                <a:gd name="T54" fmla="*/ 346 w 1037"/>
                <a:gd name="T55" fmla="*/ 67 h 82"/>
                <a:gd name="T56" fmla="*/ 239 w 1037"/>
                <a:gd name="T57" fmla="*/ 66 h 82"/>
                <a:gd name="T58" fmla="*/ 141 w 1037"/>
                <a:gd name="T59" fmla="*/ 66 h 82"/>
                <a:gd name="T60" fmla="*/ 61 w 1037"/>
                <a:gd name="T61" fmla="*/ 66 h 82"/>
                <a:gd name="T62" fmla="*/ 12 w 1037"/>
                <a:gd name="T63" fmla="*/ 66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7" h="82">
                  <a:moveTo>
                    <a:pt x="0" y="66"/>
                  </a:moveTo>
                  <a:lnTo>
                    <a:pt x="8" y="61"/>
                  </a:lnTo>
                  <a:lnTo>
                    <a:pt x="18" y="56"/>
                  </a:lnTo>
                  <a:lnTo>
                    <a:pt x="30" y="48"/>
                  </a:lnTo>
                  <a:lnTo>
                    <a:pt x="42" y="40"/>
                  </a:lnTo>
                  <a:lnTo>
                    <a:pt x="54" y="31"/>
                  </a:lnTo>
                  <a:lnTo>
                    <a:pt x="65" y="23"/>
                  </a:lnTo>
                  <a:lnTo>
                    <a:pt x="75" y="17"/>
                  </a:lnTo>
                  <a:lnTo>
                    <a:pt x="81" y="12"/>
                  </a:lnTo>
                  <a:lnTo>
                    <a:pt x="191" y="31"/>
                  </a:lnTo>
                  <a:lnTo>
                    <a:pt x="286" y="45"/>
                  </a:lnTo>
                  <a:lnTo>
                    <a:pt x="370" y="51"/>
                  </a:lnTo>
                  <a:lnTo>
                    <a:pt x="444" y="51"/>
                  </a:lnTo>
                  <a:lnTo>
                    <a:pt x="509" y="48"/>
                  </a:lnTo>
                  <a:lnTo>
                    <a:pt x="567" y="41"/>
                  </a:lnTo>
                  <a:lnTo>
                    <a:pt x="617" y="33"/>
                  </a:lnTo>
                  <a:lnTo>
                    <a:pt x="665" y="23"/>
                  </a:lnTo>
                  <a:lnTo>
                    <a:pt x="706" y="15"/>
                  </a:lnTo>
                  <a:lnTo>
                    <a:pt x="748" y="7"/>
                  </a:lnTo>
                  <a:lnTo>
                    <a:pt x="788" y="2"/>
                  </a:lnTo>
                  <a:lnTo>
                    <a:pt x="830" y="0"/>
                  </a:lnTo>
                  <a:lnTo>
                    <a:pt x="875" y="4"/>
                  </a:lnTo>
                  <a:lnTo>
                    <a:pt x="923" y="12"/>
                  </a:lnTo>
                  <a:lnTo>
                    <a:pt x="977" y="28"/>
                  </a:lnTo>
                  <a:lnTo>
                    <a:pt x="1037" y="51"/>
                  </a:lnTo>
                  <a:lnTo>
                    <a:pt x="1029" y="54"/>
                  </a:lnTo>
                  <a:lnTo>
                    <a:pt x="1019" y="59"/>
                  </a:lnTo>
                  <a:lnTo>
                    <a:pt x="1009" y="63"/>
                  </a:lnTo>
                  <a:lnTo>
                    <a:pt x="999" y="67"/>
                  </a:lnTo>
                  <a:lnTo>
                    <a:pt x="991" y="72"/>
                  </a:lnTo>
                  <a:lnTo>
                    <a:pt x="983" y="76"/>
                  </a:lnTo>
                  <a:lnTo>
                    <a:pt x="975" y="79"/>
                  </a:lnTo>
                  <a:lnTo>
                    <a:pt x="971" y="82"/>
                  </a:lnTo>
                  <a:lnTo>
                    <a:pt x="957" y="72"/>
                  </a:lnTo>
                  <a:lnTo>
                    <a:pt x="941" y="64"/>
                  </a:lnTo>
                  <a:lnTo>
                    <a:pt x="923" y="58"/>
                  </a:lnTo>
                  <a:lnTo>
                    <a:pt x="905" y="53"/>
                  </a:lnTo>
                  <a:lnTo>
                    <a:pt x="885" y="48"/>
                  </a:lnTo>
                  <a:lnTo>
                    <a:pt x="866" y="45"/>
                  </a:lnTo>
                  <a:lnTo>
                    <a:pt x="846" y="43"/>
                  </a:lnTo>
                  <a:lnTo>
                    <a:pt x="824" y="41"/>
                  </a:lnTo>
                  <a:lnTo>
                    <a:pt x="802" y="41"/>
                  </a:lnTo>
                  <a:lnTo>
                    <a:pt x="780" y="41"/>
                  </a:lnTo>
                  <a:lnTo>
                    <a:pt x="756" y="43"/>
                  </a:lnTo>
                  <a:lnTo>
                    <a:pt x="734" y="46"/>
                  </a:lnTo>
                  <a:lnTo>
                    <a:pt x="712" y="51"/>
                  </a:lnTo>
                  <a:lnTo>
                    <a:pt x="690" y="54"/>
                  </a:lnTo>
                  <a:lnTo>
                    <a:pt x="669" y="61"/>
                  </a:lnTo>
                  <a:lnTo>
                    <a:pt x="649" y="67"/>
                  </a:lnTo>
                  <a:lnTo>
                    <a:pt x="623" y="67"/>
                  </a:lnTo>
                  <a:lnTo>
                    <a:pt x="587" y="67"/>
                  </a:lnTo>
                  <a:lnTo>
                    <a:pt x="547" y="67"/>
                  </a:lnTo>
                  <a:lnTo>
                    <a:pt x="501" y="67"/>
                  </a:lnTo>
                  <a:lnTo>
                    <a:pt x="452" y="67"/>
                  </a:lnTo>
                  <a:lnTo>
                    <a:pt x="400" y="67"/>
                  </a:lnTo>
                  <a:lnTo>
                    <a:pt x="346" y="67"/>
                  </a:lnTo>
                  <a:lnTo>
                    <a:pt x="292" y="66"/>
                  </a:lnTo>
                  <a:lnTo>
                    <a:pt x="239" y="66"/>
                  </a:lnTo>
                  <a:lnTo>
                    <a:pt x="187" y="66"/>
                  </a:lnTo>
                  <a:lnTo>
                    <a:pt x="141" y="66"/>
                  </a:lnTo>
                  <a:lnTo>
                    <a:pt x="97" y="66"/>
                  </a:lnTo>
                  <a:lnTo>
                    <a:pt x="61" y="66"/>
                  </a:lnTo>
                  <a:lnTo>
                    <a:pt x="32" y="66"/>
                  </a:lnTo>
                  <a:lnTo>
                    <a:pt x="12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0"/>
            <p:cNvSpPr>
              <a:spLocks/>
            </p:cNvSpPr>
            <p:nvPr/>
          </p:nvSpPr>
          <p:spPr bwMode="auto">
            <a:xfrm>
              <a:off x="5105" y="10919"/>
              <a:ext cx="984" cy="131"/>
            </a:xfrm>
            <a:custGeom>
              <a:avLst/>
              <a:gdLst>
                <a:gd name="T0" fmla="*/ 84 w 984"/>
                <a:gd name="T1" fmla="*/ 41 h 131"/>
                <a:gd name="T2" fmla="*/ 144 w 984"/>
                <a:gd name="T3" fmla="*/ 54 h 131"/>
                <a:gd name="T4" fmla="*/ 197 w 984"/>
                <a:gd name="T5" fmla="*/ 62 h 131"/>
                <a:gd name="T6" fmla="*/ 245 w 984"/>
                <a:gd name="T7" fmla="*/ 67 h 131"/>
                <a:gd name="T8" fmla="*/ 291 w 984"/>
                <a:gd name="T9" fmla="*/ 67 h 131"/>
                <a:gd name="T10" fmla="*/ 337 w 984"/>
                <a:gd name="T11" fmla="*/ 62 h 131"/>
                <a:gd name="T12" fmla="*/ 382 w 984"/>
                <a:gd name="T13" fmla="*/ 54 h 131"/>
                <a:gd name="T14" fmla="*/ 432 w 984"/>
                <a:gd name="T15" fmla="*/ 43 h 131"/>
                <a:gd name="T16" fmla="*/ 486 w 984"/>
                <a:gd name="T17" fmla="*/ 28 h 131"/>
                <a:gd name="T18" fmla="*/ 556 w 984"/>
                <a:gd name="T19" fmla="*/ 15 h 131"/>
                <a:gd name="T20" fmla="*/ 637 w 984"/>
                <a:gd name="T21" fmla="*/ 5 h 131"/>
                <a:gd name="T22" fmla="*/ 721 w 984"/>
                <a:gd name="T23" fmla="*/ 0 h 131"/>
                <a:gd name="T24" fmla="*/ 804 w 984"/>
                <a:gd name="T25" fmla="*/ 5 h 131"/>
                <a:gd name="T26" fmla="*/ 878 w 984"/>
                <a:gd name="T27" fmla="*/ 22 h 131"/>
                <a:gd name="T28" fmla="*/ 938 w 984"/>
                <a:gd name="T29" fmla="*/ 51 h 131"/>
                <a:gd name="T30" fmla="*/ 976 w 984"/>
                <a:gd name="T31" fmla="*/ 97 h 131"/>
                <a:gd name="T32" fmla="*/ 978 w 984"/>
                <a:gd name="T33" fmla="*/ 128 h 131"/>
                <a:gd name="T34" fmla="*/ 966 w 984"/>
                <a:gd name="T35" fmla="*/ 130 h 131"/>
                <a:gd name="T36" fmla="*/ 942 w 984"/>
                <a:gd name="T37" fmla="*/ 120 h 131"/>
                <a:gd name="T38" fmla="*/ 906 w 984"/>
                <a:gd name="T39" fmla="*/ 100 h 131"/>
                <a:gd name="T40" fmla="*/ 864 w 984"/>
                <a:gd name="T41" fmla="*/ 84 h 131"/>
                <a:gd name="T42" fmla="*/ 818 w 984"/>
                <a:gd name="T43" fmla="*/ 72 h 131"/>
                <a:gd name="T44" fmla="*/ 765 w 984"/>
                <a:gd name="T45" fmla="*/ 66 h 131"/>
                <a:gd name="T46" fmla="*/ 705 w 984"/>
                <a:gd name="T47" fmla="*/ 66 h 131"/>
                <a:gd name="T48" fmla="*/ 637 w 984"/>
                <a:gd name="T49" fmla="*/ 74 h 131"/>
                <a:gd name="T50" fmla="*/ 560 w 984"/>
                <a:gd name="T51" fmla="*/ 89 h 131"/>
                <a:gd name="T52" fmla="*/ 486 w 984"/>
                <a:gd name="T53" fmla="*/ 108 h 131"/>
                <a:gd name="T54" fmla="*/ 414 w 984"/>
                <a:gd name="T55" fmla="*/ 116 h 131"/>
                <a:gd name="T56" fmla="*/ 337 w 984"/>
                <a:gd name="T57" fmla="*/ 118 h 131"/>
                <a:gd name="T58" fmla="*/ 259 w 984"/>
                <a:gd name="T59" fmla="*/ 116 h 131"/>
                <a:gd name="T60" fmla="*/ 183 w 984"/>
                <a:gd name="T61" fmla="*/ 110 h 131"/>
                <a:gd name="T62" fmla="*/ 116 w 984"/>
                <a:gd name="T63" fmla="*/ 102 h 131"/>
                <a:gd name="T64" fmla="*/ 58 w 984"/>
                <a:gd name="T65" fmla="*/ 94 h 131"/>
                <a:gd name="T66" fmla="*/ 14 w 984"/>
                <a:gd name="T67" fmla="*/ 87 h 131"/>
                <a:gd name="T68" fmla="*/ 12 w 984"/>
                <a:gd name="T69" fmla="*/ 72 h 131"/>
                <a:gd name="T70" fmla="*/ 42 w 984"/>
                <a:gd name="T71" fmla="*/ 43 h 1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84" h="131">
                  <a:moveTo>
                    <a:pt x="52" y="33"/>
                  </a:moveTo>
                  <a:lnTo>
                    <a:pt x="84" y="41"/>
                  </a:lnTo>
                  <a:lnTo>
                    <a:pt x="116" y="48"/>
                  </a:lnTo>
                  <a:lnTo>
                    <a:pt x="144" y="54"/>
                  </a:lnTo>
                  <a:lnTo>
                    <a:pt x="171" y="59"/>
                  </a:lnTo>
                  <a:lnTo>
                    <a:pt x="197" y="62"/>
                  </a:lnTo>
                  <a:lnTo>
                    <a:pt x="221" y="66"/>
                  </a:lnTo>
                  <a:lnTo>
                    <a:pt x="245" y="67"/>
                  </a:lnTo>
                  <a:lnTo>
                    <a:pt x="269" y="67"/>
                  </a:lnTo>
                  <a:lnTo>
                    <a:pt x="291" y="67"/>
                  </a:lnTo>
                  <a:lnTo>
                    <a:pt x="313" y="66"/>
                  </a:lnTo>
                  <a:lnTo>
                    <a:pt x="337" y="62"/>
                  </a:lnTo>
                  <a:lnTo>
                    <a:pt x="359" y="59"/>
                  </a:lnTo>
                  <a:lnTo>
                    <a:pt x="382" y="54"/>
                  </a:lnTo>
                  <a:lnTo>
                    <a:pt x="406" y="49"/>
                  </a:lnTo>
                  <a:lnTo>
                    <a:pt x="432" y="43"/>
                  </a:lnTo>
                  <a:lnTo>
                    <a:pt x="458" y="36"/>
                  </a:lnTo>
                  <a:lnTo>
                    <a:pt x="486" y="28"/>
                  </a:lnTo>
                  <a:lnTo>
                    <a:pt x="520" y="22"/>
                  </a:lnTo>
                  <a:lnTo>
                    <a:pt x="556" y="15"/>
                  </a:lnTo>
                  <a:lnTo>
                    <a:pt x="595" y="10"/>
                  </a:lnTo>
                  <a:lnTo>
                    <a:pt x="637" y="5"/>
                  </a:lnTo>
                  <a:lnTo>
                    <a:pt x="679" y="2"/>
                  </a:lnTo>
                  <a:lnTo>
                    <a:pt x="721" y="0"/>
                  </a:lnTo>
                  <a:lnTo>
                    <a:pt x="763" y="2"/>
                  </a:lnTo>
                  <a:lnTo>
                    <a:pt x="804" y="5"/>
                  </a:lnTo>
                  <a:lnTo>
                    <a:pt x="842" y="12"/>
                  </a:lnTo>
                  <a:lnTo>
                    <a:pt x="878" y="22"/>
                  </a:lnTo>
                  <a:lnTo>
                    <a:pt x="910" y="35"/>
                  </a:lnTo>
                  <a:lnTo>
                    <a:pt x="938" y="51"/>
                  </a:lnTo>
                  <a:lnTo>
                    <a:pt x="960" y="72"/>
                  </a:lnTo>
                  <a:lnTo>
                    <a:pt x="976" y="97"/>
                  </a:lnTo>
                  <a:lnTo>
                    <a:pt x="984" y="128"/>
                  </a:lnTo>
                  <a:lnTo>
                    <a:pt x="978" y="128"/>
                  </a:lnTo>
                  <a:lnTo>
                    <a:pt x="972" y="130"/>
                  </a:lnTo>
                  <a:lnTo>
                    <a:pt x="966" y="130"/>
                  </a:lnTo>
                  <a:lnTo>
                    <a:pt x="960" y="131"/>
                  </a:lnTo>
                  <a:lnTo>
                    <a:pt x="942" y="120"/>
                  </a:lnTo>
                  <a:lnTo>
                    <a:pt x="924" y="110"/>
                  </a:lnTo>
                  <a:lnTo>
                    <a:pt x="906" y="100"/>
                  </a:lnTo>
                  <a:lnTo>
                    <a:pt x="886" y="92"/>
                  </a:lnTo>
                  <a:lnTo>
                    <a:pt x="864" y="84"/>
                  </a:lnTo>
                  <a:lnTo>
                    <a:pt x="842" y="77"/>
                  </a:lnTo>
                  <a:lnTo>
                    <a:pt x="818" y="72"/>
                  </a:lnTo>
                  <a:lnTo>
                    <a:pt x="792" y="69"/>
                  </a:lnTo>
                  <a:lnTo>
                    <a:pt x="765" y="66"/>
                  </a:lnTo>
                  <a:lnTo>
                    <a:pt x="737" y="66"/>
                  </a:lnTo>
                  <a:lnTo>
                    <a:pt x="705" y="66"/>
                  </a:lnTo>
                  <a:lnTo>
                    <a:pt x="673" y="69"/>
                  </a:lnTo>
                  <a:lnTo>
                    <a:pt x="637" y="74"/>
                  </a:lnTo>
                  <a:lnTo>
                    <a:pt x="599" y="80"/>
                  </a:lnTo>
                  <a:lnTo>
                    <a:pt x="560" y="89"/>
                  </a:lnTo>
                  <a:lnTo>
                    <a:pt x="518" y="100"/>
                  </a:lnTo>
                  <a:lnTo>
                    <a:pt x="486" y="108"/>
                  </a:lnTo>
                  <a:lnTo>
                    <a:pt x="450" y="113"/>
                  </a:lnTo>
                  <a:lnTo>
                    <a:pt x="414" y="116"/>
                  </a:lnTo>
                  <a:lnTo>
                    <a:pt x="376" y="118"/>
                  </a:lnTo>
                  <a:lnTo>
                    <a:pt x="337" y="118"/>
                  </a:lnTo>
                  <a:lnTo>
                    <a:pt x="299" y="118"/>
                  </a:lnTo>
                  <a:lnTo>
                    <a:pt x="259" y="116"/>
                  </a:lnTo>
                  <a:lnTo>
                    <a:pt x="221" y="113"/>
                  </a:lnTo>
                  <a:lnTo>
                    <a:pt x="183" y="110"/>
                  </a:lnTo>
                  <a:lnTo>
                    <a:pt x="148" y="107"/>
                  </a:lnTo>
                  <a:lnTo>
                    <a:pt x="116" y="102"/>
                  </a:lnTo>
                  <a:lnTo>
                    <a:pt x="84" y="97"/>
                  </a:lnTo>
                  <a:lnTo>
                    <a:pt x="58" y="94"/>
                  </a:lnTo>
                  <a:lnTo>
                    <a:pt x="34" y="90"/>
                  </a:lnTo>
                  <a:lnTo>
                    <a:pt x="14" y="87"/>
                  </a:lnTo>
                  <a:lnTo>
                    <a:pt x="0" y="84"/>
                  </a:lnTo>
                  <a:lnTo>
                    <a:pt x="12" y="72"/>
                  </a:lnTo>
                  <a:lnTo>
                    <a:pt x="28" y="58"/>
                  </a:lnTo>
                  <a:lnTo>
                    <a:pt x="42" y="43"/>
                  </a:lnTo>
                  <a:lnTo>
                    <a:pt x="52" y="3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1"/>
            <p:cNvSpPr>
              <a:spLocks/>
            </p:cNvSpPr>
            <p:nvPr/>
          </p:nvSpPr>
          <p:spPr bwMode="auto">
            <a:xfrm>
              <a:off x="6254" y="11045"/>
              <a:ext cx="326" cy="28"/>
            </a:xfrm>
            <a:custGeom>
              <a:avLst/>
              <a:gdLst>
                <a:gd name="T0" fmla="*/ 326 w 326"/>
                <a:gd name="T1" fmla="*/ 28 h 28"/>
                <a:gd name="T2" fmla="*/ 0 w 326"/>
                <a:gd name="T3" fmla="*/ 28 h 28"/>
                <a:gd name="T4" fmla="*/ 16 w 326"/>
                <a:gd name="T5" fmla="*/ 22 h 28"/>
                <a:gd name="T6" fmla="*/ 34 w 326"/>
                <a:gd name="T7" fmla="*/ 15 h 28"/>
                <a:gd name="T8" fmla="*/ 53 w 326"/>
                <a:gd name="T9" fmla="*/ 10 h 28"/>
                <a:gd name="T10" fmla="*/ 75 w 326"/>
                <a:gd name="T11" fmla="*/ 7 h 28"/>
                <a:gd name="T12" fmla="*/ 97 w 326"/>
                <a:gd name="T13" fmla="*/ 4 h 28"/>
                <a:gd name="T14" fmla="*/ 119 w 326"/>
                <a:gd name="T15" fmla="*/ 2 h 28"/>
                <a:gd name="T16" fmla="*/ 143 w 326"/>
                <a:gd name="T17" fmla="*/ 0 h 28"/>
                <a:gd name="T18" fmla="*/ 167 w 326"/>
                <a:gd name="T19" fmla="*/ 0 h 28"/>
                <a:gd name="T20" fmla="*/ 191 w 326"/>
                <a:gd name="T21" fmla="*/ 2 h 28"/>
                <a:gd name="T22" fmla="*/ 213 w 326"/>
                <a:gd name="T23" fmla="*/ 4 h 28"/>
                <a:gd name="T24" fmla="*/ 235 w 326"/>
                <a:gd name="T25" fmla="*/ 5 h 28"/>
                <a:gd name="T26" fmla="*/ 256 w 326"/>
                <a:gd name="T27" fmla="*/ 8 h 28"/>
                <a:gd name="T28" fmla="*/ 276 w 326"/>
                <a:gd name="T29" fmla="*/ 12 h 28"/>
                <a:gd name="T30" fmla="*/ 294 w 326"/>
                <a:gd name="T31" fmla="*/ 17 h 28"/>
                <a:gd name="T32" fmla="*/ 312 w 326"/>
                <a:gd name="T33" fmla="*/ 22 h 28"/>
                <a:gd name="T34" fmla="*/ 326 w 326"/>
                <a:gd name="T35" fmla="*/ 28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6" h="28">
                  <a:moveTo>
                    <a:pt x="326" y="28"/>
                  </a:moveTo>
                  <a:lnTo>
                    <a:pt x="0" y="28"/>
                  </a:lnTo>
                  <a:lnTo>
                    <a:pt x="16" y="22"/>
                  </a:lnTo>
                  <a:lnTo>
                    <a:pt x="34" y="15"/>
                  </a:lnTo>
                  <a:lnTo>
                    <a:pt x="53" y="10"/>
                  </a:lnTo>
                  <a:lnTo>
                    <a:pt x="75" y="7"/>
                  </a:lnTo>
                  <a:lnTo>
                    <a:pt x="97" y="4"/>
                  </a:lnTo>
                  <a:lnTo>
                    <a:pt x="119" y="2"/>
                  </a:lnTo>
                  <a:lnTo>
                    <a:pt x="143" y="0"/>
                  </a:lnTo>
                  <a:lnTo>
                    <a:pt x="167" y="0"/>
                  </a:lnTo>
                  <a:lnTo>
                    <a:pt x="191" y="2"/>
                  </a:lnTo>
                  <a:lnTo>
                    <a:pt x="213" y="4"/>
                  </a:lnTo>
                  <a:lnTo>
                    <a:pt x="235" y="5"/>
                  </a:lnTo>
                  <a:lnTo>
                    <a:pt x="256" y="8"/>
                  </a:lnTo>
                  <a:lnTo>
                    <a:pt x="276" y="12"/>
                  </a:lnTo>
                  <a:lnTo>
                    <a:pt x="294" y="17"/>
                  </a:lnTo>
                  <a:lnTo>
                    <a:pt x="312" y="22"/>
                  </a:lnTo>
                  <a:lnTo>
                    <a:pt x="326" y="2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22"/>
            <p:cNvSpPr>
              <a:spLocks/>
            </p:cNvSpPr>
            <p:nvPr/>
          </p:nvSpPr>
          <p:spPr bwMode="auto">
            <a:xfrm>
              <a:off x="5726" y="11062"/>
              <a:ext cx="177" cy="11"/>
            </a:xfrm>
            <a:custGeom>
              <a:avLst/>
              <a:gdLst>
                <a:gd name="T0" fmla="*/ 0 w 177"/>
                <a:gd name="T1" fmla="*/ 9 h 11"/>
                <a:gd name="T2" fmla="*/ 22 w 177"/>
                <a:gd name="T3" fmla="*/ 5 h 11"/>
                <a:gd name="T4" fmla="*/ 46 w 177"/>
                <a:gd name="T5" fmla="*/ 3 h 11"/>
                <a:gd name="T6" fmla="*/ 72 w 177"/>
                <a:gd name="T7" fmla="*/ 1 h 11"/>
                <a:gd name="T8" fmla="*/ 98 w 177"/>
                <a:gd name="T9" fmla="*/ 0 h 11"/>
                <a:gd name="T10" fmla="*/ 122 w 177"/>
                <a:gd name="T11" fmla="*/ 1 h 11"/>
                <a:gd name="T12" fmla="*/ 144 w 177"/>
                <a:gd name="T13" fmla="*/ 3 h 11"/>
                <a:gd name="T14" fmla="*/ 161 w 177"/>
                <a:gd name="T15" fmla="*/ 6 h 11"/>
                <a:gd name="T16" fmla="*/ 177 w 177"/>
                <a:gd name="T17" fmla="*/ 11 h 11"/>
                <a:gd name="T18" fmla="*/ 0 w 177"/>
                <a:gd name="T19" fmla="*/ 9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7" h="11">
                  <a:moveTo>
                    <a:pt x="0" y="9"/>
                  </a:moveTo>
                  <a:lnTo>
                    <a:pt x="22" y="5"/>
                  </a:lnTo>
                  <a:lnTo>
                    <a:pt x="46" y="3"/>
                  </a:lnTo>
                  <a:lnTo>
                    <a:pt x="72" y="1"/>
                  </a:lnTo>
                  <a:lnTo>
                    <a:pt x="98" y="0"/>
                  </a:lnTo>
                  <a:lnTo>
                    <a:pt x="122" y="1"/>
                  </a:lnTo>
                  <a:lnTo>
                    <a:pt x="144" y="3"/>
                  </a:lnTo>
                  <a:lnTo>
                    <a:pt x="161" y="6"/>
                  </a:lnTo>
                  <a:lnTo>
                    <a:pt x="177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23"/>
            <p:cNvSpPr>
              <a:spLocks/>
            </p:cNvSpPr>
            <p:nvPr/>
          </p:nvSpPr>
          <p:spPr bwMode="auto">
            <a:xfrm>
              <a:off x="6339" y="10347"/>
              <a:ext cx="675" cy="616"/>
            </a:xfrm>
            <a:custGeom>
              <a:avLst/>
              <a:gdLst>
                <a:gd name="T0" fmla="*/ 0 w 675"/>
                <a:gd name="T1" fmla="*/ 0 h 616"/>
                <a:gd name="T2" fmla="*/ 0 w 675"/>
                <a:gd name="T3" fmla="*/ 548 h 616"/>
                <a:gd name="T4" fmla="*/ 46 w 675"/>
                <a:gd name="T5" fmla="*/ 544 h 616"/>
                <a:gd name="T6" fmla="*/ 92 w 675"/>
                <a:gd name="T7" fmla="*/ 543 h 616"/>
                <a:gd name="T8" fmla="*/ 140 w 675"/>
                <a:gd name="T9" fmla="*/ 546 h 616"/>
                <a:gd name="T10" fmla="*/ 187 w 675"/>
                <a:gd name="T11" fmla="*/ 551 h 616"/>
                <a:gd name="T12" fmla="*/ 235 w 675"/>
                <a:gd name="T13" fmla="*/ 558 h 616"/>
                <a:gd name="T14" fmla="*/ 283 w 675"/>
                <a:gd name="T15" fmla="*/ 566 h 616"/>
                <a:gd name="T16" fmla="*/ 329 w 675"/>
                <a:gd name="T17" fmla="*/ 574 h 616"/>
                <a:gd name="T18" fmla="*/ 374 w 675"/>
                <a:gd name="T19" fmla="*/ 582 h 616"/>
                <a:gd name="T20" fmla="*/ 420 w 675"/>
                <a:gd name="T21" fmla="*/ 592 h 616"/>
                <a:gd name="T22" fmla="*/ 462 w 675"/>
                <a:gd name="T23" fmla="*/ 600 h 616"/>
                <a:gd name="T24" fmla="*/ 504 w 675"/>
                <a:gd name="T25" fmla="*/ 607 h 616"/>
                <a:gd name="T26" fmla="*/ 544 w 675"/>
                <a:gd name="T27" fmla="*/ 613 h 616"/>
                <a:gd name="T28" fmla="*/ 581 w 675"/>
                <a:gd name="T29" fmla="*/ 616 h 616"/>
                <a:gd name="T30" fmla="*/ 615 w 675"/>
                <a:gd name="T31" fmla="*/ 616 h 616"/>
                <a:gd name="T32" fmla="*/ 647 w 675"/>
                <a:gd name="T33" fmla="*/ 615 h 616"/>
                <a:gd name="T34" fmla="*/ 675 w 675"/>
                <a:gd name="T35" fmla="*/ 608 h 616"/>
                <a:gd name="T36" fmla="*/ 496 w 675"/>
                <a:gd name="T37" fmla="*/ 6 h 616"/>
                <a:gd name="T38" fmla="*/ 456 w 675"/>
                <a:gd name="T39" fmla="*/ 16 h 616"/>
                <a:gd name="T40" fmla="*/ 416 w 675"/>
                <a:gd name="T41" fmla="*/ 23 h 616"/>
                <a:gd name="T42" fmla="*/ 378 w 675"/>
                <a:gd name="T43" fmla="*/ 28 h 616"/>
                <a:gd name="T44" fmla="*/ 339 w 675"/>
                <a:gd name="T45" fmla="*/ 31 h 616"/>
                <a:gd name="T46" fmla="*/ 303 w 675"/>
                <a:gd name="T47" fmla="*/ 31 h 616"/>
                <a:gd name="T48" fmla="*/ 265 w 675"/>
                <a:gd name="T49" fmla="*/ 31 h 616"/>
                <a:gd name="T50" fmla="*/ 231 w 675"/>
                <a:gd name="T51" fmla="*/ 29 h 616"/>
                <a:gd name="T52" fmla="*/ 197 w 675"/>
                <a:gd name="T53" fmla="*/ 26 h 616"/>
                <a:gd name="T54" fmla="*/ 165 w 675"/>
                <a:gd name="T55" fmla="*/ 23 h 616"/>
                <a:gd name="T56" fmla="*/ 136 w 675"/>
                <a:gd name="T57" fmla="*/ 19 h 616"/>
                <a:gd name="T58" fmla="*/ 106 w 675"/>
                <a:gd name="T59" fmla="*/ 14 h 616"/>
                <a:gd name="T60" fmla="*/ 80 w 675"/>
                <a:gd name="T61" fmla="*/ 11 h 616"/>
                <a:gd name="T62" fmla="*/ 56 w 675"/>
                <a:gd name="T63" fmla="*/ 6 h 616"/>
                <a:gd name="T64" fmla="*/ 36 w 675"/>
                <a:gd name="T65" fmla="*/ 3 h 616"/>
                <a:gd name="T66" fmla="*/ 16 w 675"/>
                <a:gd name="T67" fmla="*/ 1 h 616"/>
                <a:gd name="T68" fmla="*/ 0 w 675"/>
                <a:gd name="T69" fmla="*/ 0 h 6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75" h="616">
                  <a:moveTo>
                    <a:pt x="0" y="0"/>
                  </a:moveTo>
                  <a:lnTo>
                    <a:pt x="0" y="548"/>
                  </a:lnTo>
                  <a:lnTo>
                    <a:pt x="46" y="544"/>
                  </a:lnTo>
                  <a:lnTo>
                    <a:pt x="92" y="543"/>
                  </a:lnTo>
                  <a:lnTo>
                    <a:pt x="140" y="546"/>
                  </a:lnTo>
                  <a:lnTo>
                    <a:pt x="187" y="551"/>
                  </a:lnTo>
                  <a:lnTo>
                    <a:pt x="235" y="558"/>
                  </a:lnTo>
                  <a:lnTo>
                    <a:pt x="283" y="566"/>
                  </a:lnTo>
                  <a:lnTo>
                    <a:pt x="329" y="574"/>
                  </a:lnTo>
                  <a:lnTo>
                    <a:pt x="374" y="582"/>
                  </a:lnTo>
                  <a:lnTo>
                    <a:pt x="420" y="592"/>
                  </a:lnTo>
                  <a:lnTo>
                    <a:pt x="462" y="600"/>
                  </a:lnTo>
                  <a:lnTo>
                    <a:pt x="504" y="607"/>
                  </a:lnTo>
                  <a:lnTo>
                    <a:pt x="544" y="613"/>
                  </a:lnTo>
                  <a:lnTo>
                    <a:pt x="581" y="616"/>
                  </a:lnTo>
                  <a:lnTo>
                    <a:pt x="615" y="616"/>
                  </a:lnTo>
                  <a:lnTo>
                    <a:pt x="647" y="615"/>
                  </a:lnTo>
                  <a:lnTo>
                    <a:pt x="675" y="608"/>
                  </a:lnTo>
                  <a:lnTo>
                    <a:pt x="496" y="6"/>
                  </a:lnTo>
                  <a:lnTo>
                    <a:pt x="456" y="16"/>
                  </a:lnTo>
                  <a:lnTo>
                    <a:pt x="416" y="23"/>
                  </a:lnTo>
                  <a:lnTo>
                    <a:pt x="378" y="28"/>
                  </a:lnTo>
                  <a:lnTo>
                    <a:pt x="339" y="31"/>
                  </a:lnTo>
                  <a:lnTo>
                    <a:pt x="303" y="31"/>
                  </a:lnTo>
                  <a:lnTo>
                    <a:pt x="265" y="31"/>
                  </a:lnTo>
                  <a:lnTo>
                    <a:pt x="231" y="29"/>
                  </a:lnTo>
                  <a:lnTo>
                    <a:pt x="197" y="26"/>
                  </a:lnTo>
                  <a:lnTo>
                    <a:pt x="165" y="23"/>
                  </a:lnTo>
                  <a:lnTo>
                    <a:pt x="136" y="19"/>
                  </a:lnTo>
                  <a:lnTo>
                    <a:pt x="106" y="14"/>
                  </a:lnTo>
                  <a:lnTo>
                    <a:pt x="80" y="11"/>
                  </a:lnTo>
                  <a:lnTo>
                    <a:pt x="56" y="6"/>
                  </a:lnTo>
                  <a:lnTo>
                    <a:pt x="36" y="3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24"/>
            <p:cNvSpPr>
              <a:spLocks/>
            </p:cNvSpPr>
            <p:nvPr/>
          </p:nvSpPr>
          <p:spPr bwMode="auto">
            <a:xfrm>
              <a:off x="6859" y="10391"/>
              <a:ext cx="328" cy="684"/>
            </a:xfrm>
            <a:custGeom>
              <a:avLst/>
              <a:gdLst>
                <a:gd name="T0" fmla="*/ 0 w 328"/>
                <a:gd name="T1" fmla="*/ 0 h 684"/>
                <a:gd name="T2" fmla="*/ 169 w 328"/>
                <a:gd name="T3" fmla="*/ 566 h 684"/>
                <a:gd name="T4" fmla="*/ 177 w 328"/>
                <a:gd name="T5" fmla="*/ 574 h 684"/>
                <a:gd name="T6" fmla="*/ 191 w 328"/>
                <a:gd name="T7" fmla="*/ 587 h 684"/>
                <a:gd name="T8" fmla="*/ 209 w 328"/>
                <a:gd name="T9" fmla="*/ 604 h 684"/>
                <a:gd name="T10" fmla="*/ 229 w 328"/>
                <a:gd name="T11" fmla="*/ 620 h 684"/>
                <a:gd name="T12" fmla="*/ 251 w 328"/>
                <a:gd name="T13" fmla="*/ 638 h 684"/>
                <a:gd name="T14" fmla="*/ 276 w 328"/>
                <a:gd name="T15" fmla="*/ 656 h 684"/>
                <a:gd name="T16" fmla="*/ 302 w 328"/>
                <a:gd name="T17" fmla="*/ 671 h 684"/>
                <a:gd name="T18" fmla="*/ 328 w 328"/>
                <a:gd name="T19" fmla="*/ 684 h 684"/>
                <a:gd name="T20" fmla="*/ 77 w 328"/>
                <a:gd name="T21" fmla="*/ 78 h 684"/>
                <a:gd name="T22" fmla="*/ 69 w 328"/>
                <a:gd name="T23" fmla="*/ 72 h 684"/>
                <a:gd name="T24" fmla="*/ 59 w 328"/>
                <a:gd name="T25" fmla="*/ 62 h 684"/>
                <a:gd name="T26" fmla="*/ 48 w 328"/>
                <a:gd name="T27" fmla="*/ 52 h 684"/>
                <a:gd name="T28" fmla="*/ 36 w 328"/>
                <a:gd name="T29" fmla="*/ 41 h 684"/>
                <a:gd name="T30" fmla="*/ 26 w 328"/>
                <a:gd name="T31" fmla="*/ 29 h 684"/>
                <a:gd name="T32" fmla="*/ 16 w 328"/>
                <a:gd name="T33" fmla="*/ 20 h 684"/>
                <a:gd name="T34" fmla="*/ 6 w 328"/>
                <a:gd name="T35" fmla="*/ 8 h 684"/>
                <a:gd name="T36" fmla="*/ 0 w 328"/>
                <a:gd name="T37" fmla="*/ 0 h 6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8" h="684">
                  <a:moveTo>
                    <a:pt x="0" y="0"/>
                  </a:moveTo>
                  <a:lnTo>
                    <a:pt x="169" y="566"/>
                  </a:lnTo>
                  <a:lnTo>
                    <a:pt x="177" y="574"/>
                  </a:lnTo>
                  <a:lnTo>
                    <a:pt x="191" y="587"/>
                  </a:lnTo>
                  <a:lnTo>
                    <a:pt x="209" y="604"/>
                  </a:lnTo>
                  <a:lnTo>
                    <a:pt x="229" y="620"/>
                  </a:lnTo>
                  <a:lnTo>
                    <a:pt x="251" y="638"/>
                  </a:lnTo>
                  <a:lnTo>
                    <a:pt x="276" y="656"/>
                  </a:lnTo>
                  <a:lnTo>
                    <a:pt x="302" y="671"/>
                  </a:lnTo>
                  <a:lnTo>
                    <a:pt x="328" y="684"/>
                  </a:lnTo>
                  <a:lnTo>
                    <a:pt x="77" y="78"/>
                  </a:lnTo>
                  <a:lnTo>
                    <a:pt x="69" y="72"/>
                  </a:lnTo>
                  <a:lnTo>
                    <a:pt x="59" y="62"/>
                  </a:lnTo>
                  <a:lnTo>
                    <a:pt x="48" y="52"/>
                  </a:lnTo>
                  <a:lnTo>
                    <a:pt x="36" y="41"/>
                  </a:lnTo>
                  <a:lnTo>
                    <a:pt x="26" y="29"/>
                  </a:lnTo>
                  <a:lnTo>
                    <a:pt x="16" y="20"/>
                  </a:lnTo>
                  <a:lnTo>
                    <a:pt x="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25"/>
            <p:cNvSpPr>
              <a:spLocks/>
            </p:cNvSpPr>
            <p:nvPr/>
          </p:nvSpPr>
          <p:spPr bwMode="auto">
            <a:xfrm>
              <a:off x="5344" y="10343"/>
              <a:ext cx="741" cy="630"/>
            </a:xfrm>
            <a:custGeom>
              <a:avLst/>
              <a:gdLst>
                <a:gd name="T0" fmla="*/ 187 w 741"/>
                <a:gd name="T1" fmla="*/ 380 h 630"/>
                <a:gd name="T2" fmla="*/ 98 w 741"/>
                <a:gd name="T3" fmla="*/ 359 h 630"/>
                <a:gd name="T4" fmla="*/ 42 w 741"/>
                <a:gd name="T5" fmla="*/ 321 h 630"/>
                <a:gd name="T6" fmla="*/ 12 w 741"/>
                <a:gd name="T7" fmla="*/ 270 h 630"/>
                <a:gd name="T8" fmla="*/ 0 w 741"/>
                <a:gd name="T9" fmla="*/ 213 h 630"/>
                <a:gd name="T10" fmla="*/ 4 w 741"/>
                <a:gd name="T11" fmla="*/ 153 h 630"/>
                <a:gd name="T12" fmla="*/ 16 w 741"/>
                <a:gd name="T13" fmla="*/ 95 h 630"/>
                <a:gd name="T14" fmla="*/ 30 w 741"/>
                <a:gd name="T15" fmla="*/ 43 h 630"/>
                <a:gd name="T16" fmla="*/ 40 w 741"/>
                <a:gd name="T17" fmla="*/ 0 h 630"/>
                <a:gd name="T18" fmla="*/ 62 w 741"/>
                <a:gd name="T19" fmla="*/ 9 h 630"/>
                <a:gd name="T20" fmla="*/ 82 w 741"/>
                <a:gd name="T21" fmla="*/ 15 h 630"/>
                <a:gd name="T22" fmla="*/ 104 w 741"/>
                <a:gd name="T23" fmla="*/ 22 h 630"/>
                <a:gd name="T24" fmla="*/ 126 w 741"/>
                <a:gd name="T25" fmla="*/ 25 h 630"/>
                <a:gd name="T26" fmla="*/ 147 w 741"/>
                <a:gd name="T27" fmla="*/ 30 h 630"/>
                <a:gd name="T28" fmla="*/ 171 w 741"/>
                <a:gd name="T29" fmla="*/ 33 h 630"/>
                <a:gd name="T30" fmla="*/ 193 w 741"/>
                <a:gd name="T31" fmla="*/ 35 h 630"/>
                <a:gd name="T32" fmla="*/ 215 w 741"/>
                <a:gd name="T33" fmla="*/ 36 h 630"/>
                <a:gd name="T34" fmla="*/ 253 w 741"/>
                <a:gd name="T35" fmla="*/ 36 h 630"/>
                <a:gd name="T36" fmla="*/ 291 w 741"/>
                <a:gd name="T37" fmla="*/ 36 h 630"/>
                <a:gd name="T38" fmla="*/ 329 w 741"/>
                <a:gd name="T39" fmla="*/ 35 h 630"/>
                <a:gd name="T40" fmla="*/ 364 w 741"/>
                <a:gd name="T41" fmla="*/ 32 h 630"/>
                <a:gd name="T42" fmla="*/ 402 w 741"/>
                <a:gd name="T43" fmla="*/ 28 h 630"/>
                <a:gd name="T44" fmla="*/ 438 w 741"/>
                <a:gd name="T45" fmla="*/ 25 h 630"/>
                <a:gd name="T46" fmla="*/ 474 w 741"/>
                <a:gd name="T47" fmla="*/ 23 h 630"/>
                <a:gd name="T48" fmla="*/ 508 w 741"/>
                <a:gd name="T49" fmla="*/ 22 h 630"/>
                <a:gd name="T50" fmla="*/ 541 w 741"/>
                <a:gd name="T51" fmla="*/ 22 h 630"/>
                <a:gd name="T52" fmla="*/ 573 w 741"/>
                <a:gd name="T53" fmla="*/ 25 h 630"/>
                <a:gd name="T54" fmla="*/ 605 w 741"/>
                <a:gd name="T55" fmla="*/ 28 h 630"/>
                <a:gd name="T56" fmla="*/ 635 w 741"/>
                <a:gd name="T57" fmla="*/ 35 h 630"/>
                <a:gd name="T58" fmla="*/ 665 w 741"/>
                <a:gd name="T59" fmla="*/ 46 h 630"/>
                <a:gd name="T60" fmla="*/ 691 w 741"/>
                <a:gd name="T61" fmla="*/ 59 h 630"/>
                <a:gd name="T62" fmla="*/ 717 w 741"/>
                <a:gd name="T63" fmla="*/ 77 h 630"/>
                <a:gd name="T64" fmla="*/ 741 w 741"/>
                <a:gd name="T65" fmla="*/ 99 h 630"/>
                <a:gd name="T66" fmla="*/ 741 w 741"/>
                <a:gd name="T67" fmla="*/ 630 h 630"/>
                <a:gd name="T68" fmla="*/ 701 w 741"/>
                <a:gd name="T69" fmla="*/ 606 h 630"/>
                <a:gd name="T70" fmla="*/ 661 w 741"/>
                <a:gd name="T71" fmla="*/ 586 h 630"/>
                <a:gd name="T72" fmla="*/ 621 w 741"/>
                <a:gd name="T73" fmla="*/ 571 h 630"/>
                <a:gd name="T74" fmla="*/ 581 w 741"/>
                <a:gd name="T75" fmla="*/ 562 h 630"/>
                <a:gd name="T76" fmla="*/ 543 w 741"/>
                <a:gd name="T77" fmla="*/ 553 h 630"/>
                <a:gd name="T78" fmla="*/ 508 w 741"/>
                <a:gd name="T79" fmla="*/ 548 h 630"/>
                <a:gd name="T80" fmla="*/ 472 w 741"/>
                <a:gd name="T81" fmla="*/ 544 h 630"/>
                <a:gd name="T82" fmla="*/ 438 w 741"/>
                <a:gd name="T83" fmla="*/ 539 h 630"/>
                <a:gd name="T84" fmla="*/ 408 w 741"/>
                <a:gd name="T85" fmla="*/ 532 h 630"/>
                <a:gd name="T86" fmla="*/ 378 w 741"/>
                <a:gd name="T87" fmla="*/ 526 h 630"/>
                <a:gd name="T88" fmla="*/ 350 w 741"/>
                <a:gd name="T89" fmla="*/ 514 h 630"/>
                <a:gd name="T90" fmla="*/ 327 w 741"/>
                <a:gd name="T91" fmla="*/ 499 h 630"/>
                <a:gd name="T92" fmla="*/ 305 w 741"/>
                <a:gd name="T93" fmla="*/ 480 h 630"/>
                <a:gd name="T94" fmla="*/ 287 w 741"/>
                <a:gd name="T95" fmla="*/ 455 h 630"/>
                <a:gd name="T96" fmla="*/ 273 w 741"/>
                <a:gd name="T97" fmla="*/ 423 h 630"/>
                <a:gd name="T98" fmla="*/ 261 w 741"/>
                <a:gd name="T99" fmla="*/ 382 h 630"/>
                <a:gd name="T100" fmla="*/ 251 w 741"/>
                <a:gd name="T101" fmla="*/ 382 h 630"/>
                <a:gd name="T102" fmla="*/ 241 w 741"/>
                <a:gd name="T103" fmla="*/ 382 h 630"/>
                <a:gd name="T104" fmla="*/ 231 w 741"/>
                <a:gd name="T105" fmla="*/ 382 h 630"/>
                <a:gd name="T106" fmla="*/ 221 w 741"/>
                <a:gd name="T107" fmla="*/ 382 h 630"/>
                <a:gd name="T108" fmla="*/ 213 w 741"/>
                <a:gd name="T109" fmla="*/ 382 h 630"/>
                <a:gd name="T110" fmla="*/ 203 w 741"/>
                <a:gd name="T111" fmla="*/ 382 h 630"/>
                <a:gd name="T112" fmla="*/ 195 w 741"/>
                <a:gd name="T113" fmla="*/ 380 h 630"/>
                <a:gd name="T114" fmla="*/ 187 w 741"/>
                <a:gd name="T115" fmla="*/ 380 h 6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41" h="630">
                  <a:moveTo>
                    <a:pt x="187" y="380"/>
                  </a:moveTo>
                  <a:lnTo>
                    <a:pt x="98" y="359"/>
                  </a:lnTo>
                  <a:lnTo>
                    <a:pt x="42" y="321"/>
                  </a:lnTo>
                  <a:lnTo>
                    <a:pt x="12" y="270"/>
                  </a:lnTo>
                  <a:lnTo>
                    <a:pt x="0" y="213"/>
                  </a:lnTo>
                  <a:lnTo>
                    <a:pt x="4" y="153"/>
                  </a:lnTo>
                  <a:lnTo>
                    <a:pt x="16" y="95"/>
                  </a:lnTo>
                  <a:lnTo>
                    <a:pt x="30" y="43"/>
                  </a:lnTo>
                  <a:lnTo>
                    <a:pt x="40" y="0"/>
                  </a:lnTo>
                  <a:lnTo>
                    <a:pt x="62" y="9"/>
                  </a:lnTo>
                  <a:lnTo>
                    <a:pt x="82" y="15"/>
                  </a:lnTo>
                  <a:lnTo>
                    <a:pt x="104" y="22"/>
                  </a:lnTo>
                  <a:lnTo>
                    <a:pt x="126" y="25"/>
                  </a:lnTo>
                  <a:lnTo>
                    <a:pt x="147" y="30"/>
                  </a:lnTo>
                  <a:lnTo>
                    <a:pt x="171" y="33"/>
                  </a:lnTo>
                  <a:lnTo>
                    <a:pt x="193" y="35"/>
                  </a:lnTo>
                  <a:lnTo>
                    <a:pt x="215" y="36"/>
                  </a:lnTo>
                  <a:lnTo>
                    <a:pt x="253" y="36"/>
                  </a:lnTo>
                  <a:lnTo>
                    <a:pt x="291" y="36"/>
                  </a:lnTo>
                  <a:lnTo>
                    <a:pt x="329" y="35"/>
                  </a:lnTo>
                  <a:lnTo>
                    <a:pt x="364" y="32"/>
                  </a:lnTo>
                  <a:lnTo>
                    <a:pt x="402" y="28"/>
                  </a:lnTo>
                  <a:lnTo>
                    <a:pt x="438" y="25"/>
                  </a:lnTo>
                  <a:lnTo>
                    <a:pt x="474" y="23"/>
                  </a:lnTo>
                  <a:lnTo>
                    <a:pt x="508" y="22"/>
                  </a:lnTo>
                  <a:lnTo>
                    <a:pt x="541" y="22"/>
                  </a:lnTo>
                  <a:lnTo>
                    <a:pt x="573" y="25"/>
                  </a:lnTo>
                  <a:lnTo>
                    <a:pt x="605" y="28"/>
                  </a:lnTo>
                  <a:lnTo>
                    <a:pt x="635" y="35"/>
                  </a:lnTo>
                  <a:lnTo>
                    <a:pt x="665" y="46"/>
                  </a:lnTo>
                  <a:lnTo>
                    <a:pt x="691" y="59"/>
                  </a:lnTo>
                  <a:lnTo>
                    <a:pt x="717" y="77"/>
                  </a:lnTo>
                  <a:lnTo>
                    <a:pt x="741" y="99"/>
                  </a:lnTo>
                  <a:lnTo>
                    <a:pt x="741" y="630"/>
                  </a:lnTo>
                  <a:lnTo>
                    <a:pt x="701" y="606"/>
                  </a:lnTo>
                  <a:lnTo>
                    <a:pt x="661" y="586"/>
                  </a:lnTo>
                  <a:lnTo>
                    <a:pt x="621" y="571"/>
                  </a:lnTo>
                  <a:lnTo>
                    <a:pt x="581" y="562"/>
                  </a:lnTo>
                  <a:lnTo>
                    <a:pt x="543" y="553"/>
                  </a:lnTo>
                  <a:lnTo>
                    <a:pt x="508" y="548"/>
                  </a:lnTo>
                  <a:lnTo>
                    <a:pt x="472" y="544"/>
                  </a:lnTo>
                  <a:lnTo>
                    <a:pt x="438" y="539"/>
                  </a:lnTo>
                  <a:lnTo>
                    <a:pt x="408" y="532"/>
                  </a:lnTo>
                  <a:lnTo>
                    <a:pt x="378" y="526"/>
                  </a:lnTo>
                  <a:lnTo>
                    <a:pt x="350" y="514"/>
                  </a:lnTo>
                  <a:lnTo>
                    <a:pt x="327" y="499"/>
                  </a:lnTo>
                  <a:lnTo>
                    <a:pt x="305" y="480"/>
                  </a:lnTo>
                  <a:lnTo>
                    <a:pt x="287" y="455"/>
                  </a:lnTo>
                  <a:lnTo>
                    <a:pt x="273" y="423"/>
                  </a:lnTo>
                  <a:lnTo>
                    <a:pt x="261" y="382"/>
                  </a:lnTo>
                  <a:lnTo>
                    <a:pt x="251" y="382"/>
                  </a:lnTo>
                  <a:lnTo>
                    <a:pt x="241" y="382"/>
                  </a:lnTo>
                  <a:lnTo>
                    <a:pt x="231" y="382"/>
                  </a:lnTo>
                  <a:lnTo>
                    <a:pt x="221" y="382"/>
                  </a:lnTo>
                  <a:lnTo>
                    <a:pt x="213" y="382"/>
                  </a:lnTo>
                  <a:lnTo>
                    <a:pt x="203" y="382"/>
                  </a:lnTo>
                  <a:lnTo>
                    <a:pt x="195" y="380"/>
                  </a:lnTo>
                  <a:lnTo>
                    <a:pt x="187" y="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26"/>
            <p:cNvSpPr>
              <a:spLocks/>
            </p:cNvSpPr>
            <p:nvPr/>
          </p:nvSpPr>
          <p:spPr bwMode="auto">
            <a:xfrm>
              <a:off x="5352" y="10659"/>
              <a:ext cx="321" cy="206"/>
            </a:xfrm>
            <a:custGeom>
              <a:avLst/>
              <a:gdLst>
                <a:gd name="T0" fmla="*/ 0 w 321"/>
                <a:gd name="T1" fmla="*/ 0 h 206"/>
                <a:gd name="T2" fmla="*/ 16 w 321"/>
                <a:gd name="T3" fmla="*/ 18 h 206"/>
                <a:gd name="T4" fmla="*/ 36 w 321"/>
                <a:gd name="T5" fmla="*/ 35 h 206"/>
                <a:gd name="T6" fmla="*/ 60 w 321"/>
                <a:gd name="T7" fmla="*/ 49 h 206"/>
                <a:gd name="T8" fmla="*/ 88 w 321"/>
                <a:gd name="T9" fmla="*/ 61 h 206"/>
                <a:gd name="T10" fmla="*/ 122 w 321"/>
                <a:gd name="T11" fmla="*/ 72 h 206"/>
                <a:gd name="T12" fmla="*/ 155 w 321"/>
                <a:gd name="T13" fmla="*/ 79 h 206"/>
                <a:gd name="T14" fmla="*/ 195 w 321"/>
                <a:gd name="T15" fmla="*/ 84 h 206"/>
                <a:gd name="T16" fmla="*/ 235 w 321"/>
                <a:gd name="T17" fmla="*/ 84 h 206"/>
                <a:gd name="T18" fmla="*/ 237 w 321"/>
                <a:gd name="T19" fmla="*/ 97 h 206"/>
                <a:gd name="T20" fmla="*/ 241 w 321"/>
                <a:gd name="T21" fmla="*/ 113 h 206"/>
                <a:gd name="T22" fmla="*/ 247 w 321"/>
                <a:gd name="T23" fmla="*/ 128 h 206"/>
                <a:gd name="T24" fmla="*/ 255 w 321"/>
                <a:gd name="T25" fmla="*/ 144 h 206"/>
                <a:gd name="T26" fmla="*/ 265 w 321"/>
                <a:gd name="T27" fmla="*/ 162 h 206"/>
                <a:gd name="T28" fmla="*/ 281 w 321"/>
                <a:gd name="T29" fmla="*/ 177 h 206"/>
                <a:gd name="T30" fmla="*/ 299 w 321"/>
                <a:gd name="T31" fmla="*/ 193 h 206"/>
                <a:gd name="T32" fmla="*/ 321 w 321"/>
                <a:gd name="T33" fmla="*/ 206 h 206"/>
                <a:gd name="T34" fmla="*/ 289 w 321"/>
                <a:gd name="T35" fmla="*/ 201 h 206"/>
                <a:gd name="T36" fmla="*/ 259 w 321"/>
                <a:gd name="T37" fmla="*/ 196 h 206"/>
                <a:gd name="T38" fmla="*/ 231 w 321"/>
                <a:gd name="T39" fmla="*/ 190 h 206"/>
                <a:gd name="T40" fmla="*/ 203 w 321"/>
                <a:gd name="T41" fmla="*/ 182 h 206"/>
                <a:gd name="T42" fmla="*/ 175 w 321"/>
                <a:gd name="T43" fmla="*/ 172 h 206"/>
                <a:gd name="T44" fmla="*/ 151 w 321"/>
                <a:gd name="T45" fmla="*/ 162 h 206"/>
                <a:gd name="T46" fmla="*/ 127 w 321"/>
                <a:gd name="T47" fmla="*/ 151 h 206"/>
                <a:gd name="T48" fmla="*/ 106 w 321"/>
                <a:gd name="T49" fmla="*/ 138 h 206"/>
                <a:gd name="T50" fmla="*/ 86 w 321"/>
                <a:gd name="T51" fmla="*/ 124 h 206"/>
                <a:gd name="T52" fmla="*/ 66 w 321"/>
                <a:gd name="T53" fmla="*/ 110 h 206"/>
                <a:gd name="T54" fmla="*/ 50 w 321"/>
                <a:gd name="T55" fmla="*/ 95 h 206"/>
                <a:gd name="T56" fmla="*/ 36 w 321"/>
                <a:gd name="T57" fmla="*/ 77 h 206"/>
                <a:gd name="T58" fmla="*/ 24 w 321"/>
                <a:gd name="T59" fmla="*/ 61 h 206"/>
                <a:gd name="T60" fmla="*/ 14 w 321"/>
                <a:gd name="T61" fmla="*/ 41 h 206"/>
                <a:gd name="T62" fmla="*/ 6 w 321"/>
                <a:gd name="T63" fmla="*/ 21 h 206"/>
                <a:gd name="T64" fmla="*/ 0 w 321"/>
                <a:gd name="T65" fmla="*/ 0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1" h="206">
                  <a:moveTo>
                    <a:pt x="0" y="0"/>
                  </a:moveTo>
                  <a:lnTo>
                    <a:pt x="16" y="18"/>
                  </a:lnTo>
                  <a:lnTo>
                    <a:pt x="36" y="35"/>
                  </a:lnTo>
                  <a:lnTo>
                    <a:pt x="60" y="49"/>
                  </a:lnTo>
                  <a:lnTo>
                    <a:pt x="88" y="61"/>
                  </a:lnTo>
                  <a:lnTo>
                    <a:pt x="122" y="72"/>
                  </a:lnTo>
                  <a:lnTo>
                    <a:pt x="155" y="79"/>
                  </a:lnTo>
                  <a:lnTo>
                    <a:pt x="195" y="84"/>
                  </a:lnTo>
                  <a:lnTo>
                    <a:pt x="235" y="84"/>
                  </a:lnTo>
                  <a:lnTo>
                    <a:pt x="237" y="97"/>
                  </a:lnTo>
                  <a:lnTo>
                    <a:pt x="241" y="113"/>
                  </a:lnTo>
                  <a:lnTo>
                    <a:pt x="247" y="128"/>
                  </a:lnTo>
                  <a:lnTo>
                    <a:pt x="255" y="144"/>
                  </a:lnTo>
                  <a:lnTo>
                    <a:pt x="265" y="162"/>
                  </a:lnTo>
                  <a:lnTo>
                    <a:pt x="281" y="177"/>
                  </a:lnTo>
                  <a:lnTo>
                    <a:pt x="299" y="193"/>
                  </a:lnTo>
                  <a:lnTo>
                    <a:pt x="321" y="206"/>
                  </a:lnTo>
                  <a:lnTo>
                    <a:pt x="289" y="201"/>
                  </a:lnTo>
                  <a:lnTo>
                    <a:pt x="259" y="196"/>
                  </a:lnTo>
                  <a:lnTo>
                    <a:pt x="231" y="190"/>
                  </a:lnTo>
                  <a:lnTo>
                    <a:pt x="203" y="182"/>
                  </a:lnTo>
                  <a:lnTo>
                    <a:pt x="175" y="172"/>
                  </a:lnTo>
                  <a:lnTo>
                    <a:pt x="151" y="162"/>
                  </a:lnTo>
                  <a:lnTo>
                    <a:pt x="127" y="151"/>
                  </a:lnTo>
                  <a:lnTo>
                    <a:pt x="106" y="138"/>
                  </a:lnTo>
                  <a:lnTo>
                    <a:pt x="86" y="124"/>
                  </a:lnTo>
                  <a:lnTo>
                    <a:pt x="66" y="110"/>
                  </a:lnTo>
                  <a:lnTo>
                    <a:pt x="50" y="95"/>
                  </a:lnTo>
                  <a:lnTo>
                    <a:pt x="36" y="77"/>
                  </a:lnTo>
                  <a:lnTo>
                    <a:pt x="24" y="61"/>
                  </a:lnTo>
                  <a:lnTo>
                    <a:pt x="14" y="41"/>
                  </a:lnTo>
                  <a:lnTo>
                    <a:pt x="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27"/>
            <p:cNvSpPr>
              <a:spLocks/>
            </p:cNvSpPr>
            <p:nvPr/>
          </p:nvSpPr>
          <p:spPr bwMode="auto">
            <a:xfrm>
              <a:off x="5165" y="10365"/>
              <a:ext cx="683" cy="605"/>
            </a:xfrm>
            <a:custGeom>
              <a:avLst/>
              <a:gdLst>
                <a:gd name="T0" fmla="*/ 171 w 683"/>
                <a:gd name="T1" fmla="*/ 0 h 605"/>
                <a:gd name="T2" fmla="*/ 191 w 683"/>
                <a:gd name="T3" fmla="*/ 3 h 605"/>
                <a:gd name="T4" fmla="*/ 48 w 683"/>
                <a:gd name="T5" fmla="*/ 477 h 605"/>
                <a:gd name="T6" fmla="*/ 64 w 683"/>
                <a:gd name="T7" fmla="*/ 504 h 605"/>
                <a:gd name="T8" fmla="*/ 86 w 683"/>
                <a:gd name="T9" fmla="*/ 525 h 605"/>
                <a:gd name="T10" fmla="*/ 109 w 683"/>
                <a:gd name="T11" fmla="*/ 543 h 605"/>
                <a:gd name="T12" fmla="*/ 139 w 683"/>
                <a:gd name="T13" fmla="*/ 554 h 605"/>
                <a:gd name="T14" fmla="*/ 171 w 683"/>
                <a:gd name="T15" fmla="*/ 562 h 605"/>
                <a:gd name="T16" fmla="*/ 205 w 683"/>
                <a:gd name="T17" fmla="*/ 567 h 605"/>
                <a:gd name="T18" fmla="*/ 241 w 683"/>
                <a:gd name="T19" fmla="*/ 571 h 605"/>
                <a:gd name="T20" fmla="*/ 279 w 683"/>
                <a:gd name="T21" fmla="*/ 569 h 605"/>
                <a:gd name="T22" fmla="*/ 316 w 683"/>
                <a:gd name="T23" fmla="*/ 566 h 605"/>
                <a:gd name="T24" fmla="*/ 356 w 683"/>
                <a:gd name="T25" fmla="*/ 562 h 605"/>
                <a:gd name="T26" fmla="*/ 394 w 683"/>
                <a:gd name="T27" fmla="*/ 556 h 605"/>
                <a:gd name="T28" fmla="*/ 432 w 683"/>
                <a:gd name="T29" fmla="*/ 549 h 605"/>
                <a:gd name="T30" fmla="*/ 470 w 683"/>
                <a:gd name="T31" fmla="*/ 543 h 605"/>
                <a:gd name="T32" fmla="*/ 504 w 683"/>
                <a:gd name="T33" fmla="*/ 536 h 605"/>
                <a:gd name="T34" fmla="*/ 537 w 683"/>
                <a:gd name="T35" fmla="*/ 530 h 605"/>
                <a:gd name="T36" fmla="*/ 567 w 683"/>
                <a:gd name="T37" fmla="*/ 525 h 605"/>
                <a:gd name="T38" fmla="*/ 581 w 683"/>
                <a:gd name="T39" fmla="*/ 526 h 605"/>
                <a:gd name="T40" fmla="*/ 595 w 683"/>
                <a:gd name="T41" fmla="*/ 528 h 605"/>
                <a:gd name="T42" fmla="*/ 609 w 683"/>
                <a:gd name="T43" fmla="*/ 528 h 605"/>
                <a:gd name="T44" fmla="*/ 623 w 683"/>
                <a:gd name="T45" fmla="*/ 530 h 605"/>
                <a:gd name="T46" fmla="*/ 635 w 683"/>
                <a:gd name="T47" fmla="*/ 533 h 605"/>
                <a:gd name="T48" fmla="*/ 649 w 683"/>
                <a:gd name="T49" fmla="*/ 535 h 605"/>
                <a:gd name="T50" fmla="*/ 665 w 683"/>
                <a:gd name="T51" fmla="*/ 538 h 605"/>
                <a:gd name="T52" fmla="*/ 683 w 683"/>
                <a:gd name="T53" fmla="*/ 541 h 605"/>
                <a:gd name="T54" fmla="*/ 629 w 683"/>
                <a:gd name="T55" fmla="*/ 541 h 605"/>
                <a:gd name="T56" fmla="*/ 577 w 683"/>
                <a:gd name="T57" fmla="*/ 544 h 605"/>
                <a:gd name="T58" fmla="*/ 531 w 683"/>
                <a:gd name="T59" fmla="*/ 549 h 605"/>
                <a:gd name="T60" fmla="*/ 490 w 683"/>
                <a:gd name="T61" fmla="*/ 556 h 605"/>
                <a:gd name="T62" fmla="*/ 450 w 683"/>
                <a:gd name="T63" fmla="*/ 564 h 605"/>
                <a:gd name="T64" fmla="*/ 412 w 683"/>
                <a:gd name="T65" fmla="*/ 572 h 605"/>
                <a:gd name="T66" fmla="*/ 374 w 683"/>
                <a:gd name="T67" fmla="*/ 580 h 605"/>
                <a:gd name="T68" fmla="*/ 338 w 683"/>
                <a:gd name="T69" fmla="*/ 589 h 605"/>
                <a:gd name="T70" fmla="*/ 303 w 683"/>
                <a:gd name="T71" fmla="*/ 595 h 605"/>
                <a:gd name="T72" fmla="*/ 267 w 683"/>
                <a:gd name="T73" fmla="*/ 602 h 605"/>
                <a:gd name="T74" fmla="*/ 229 w 683"/>
                <a:gd name="T75" fmla="*/ 605 h 605"/>
                <a:gd name="T76" fmla="*/ 189 w 683"/>
                <a:gd name="T77" fmla="*/ 605 h 605"/>
                <a:gd name="T78" fmla="*/ 147 w 683"/>
                <a:gd name="T79" fmla="*/ 603 h 605"/>
                <a:gd name="T80" fmla="*/ 102 w 683"/>
                <a:gd name="T81" fmla="*/ 597 h 605"/>
                <a:gd name="T82" fmla="*/ 54 w 683"/>
                <a:gd name="T83" fmla="*/ 585 h 605"/>
                <a:gd name="T84" fmla="*/ 0 w 683"/>
                <a:gd name="T85" fmla="*/ 571 h 605"/>
                <a:gd name="T86" fmla="*/ 171 w 683"/>
                <a:gd name="T87" fmla="*/ 0 h 6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3" h="605">
                  <a:moveTo>
                    <a:pt x="171" y="0"/>
                  </a:moveTo>
                  <a:lnTo>
                    <a:pt x="191" y="3"/>
                  </a:lnTo>
                  <a:lnTo>
                    <a:pt x="48" y="477"/>
                  </a:lnTo>
                  <a:lnTo>
                    <a:pt x="64" y="504"/>
                  </a:lnTo>
                  <a:lnTo>
                    <a:pt x="86" y="525"/>
                  </a:lnTo>
                  <a:lnTo>
                    <a:pt x="109" y="543"/>
                  </a:lnTo>
                  <a:lnTo>
                    <a:pt x="139" y="554"/>
                  </a:lnTo>
                  <a:lnTo>
                    <a:pt x="171" y="562"/>
                  </a:lnTo>
                  <a:lnTo>
                    <a:pt x="205" y="567"/>
                  </a:lnTo>
                  <a:lnTo>
                    <a:pt x="241" y="571"/>
                  </a:lnTo>
                  <a:lnTo>
                    <a:pt x="279" y="569"/>
                  </a:lnTo>
                  <a:lnTo>
                    <a:pt x="316" y="566"/>
                  </a:lnTo>
                  <a:lnTo>
                    <a:pt x="356" y="562"/>
                  </a:lnTo>
                  <a:lnTo>
                    <a:pt x="394" y="556"/>
                  </a:lnTo>
                  <a:lnTo>
                    <a:pt x="432" y="549"/>
                  </a:lnTo>
                  <a:lnTo>
                    <a:pt x="470" y="543"/>
                  </a:lnTo>
                  <a:lnTo>
                    <a:pt x="504" y="536"/>
                  </a:lnTo>
                  <a:lnTo>
                    <a:pt x="537" y="530"/>
                  </a:lnTo>
                  <a:lnTo>
                    <a:pt x="567" y="525"/>
                  </a:lnTo>
                  <a:lnTo>
                    <a:pt x="581" y="526"/>
                  </a:lnTo>
                  <a:lnTo>
                    <a:pt x="595" y="528"/>
                  </a:lnTo>
                  <a:lnTo>
                    <a:pt x="609" y="528"/>
                  </a:lnTo>
                  <a:lnTo>
                    <a:pt x="623" y="530"/>
                  </a:lnTo>
                  <a:lnTo>
                    <a:pt x="635" y="533"/>
                  </a:lnTo>
                  <a:lnTo>
                    <a:pt x="649" y="535"/>
                  </a:lnTo>
                  <a:lnTo>
                    <a:pt x="665" y="538"/>
                  </a:lnTo>
                  <a:lnTo>
                    <a:pt x="683" y="541"/>
                  </a:lnTo>
                  <a:lnTo>
                    <a:pt x="629" y="541"/>
                  </a:lnTo>
                  <a:lnTo>
                    <a:pt x="577" y="544"/>
                  </a:lnTo>
                  <a:lnTo>
                    <a:pt x="531" y="549"/>
                  </a:lnTo>
                  <a:lnTo>
                    <a:pt x="490" y="556"/>
                  </a:lnTo>
                  <a:lnTo>
                    <a:pt x="450" y="564"/>
                  </a:lnTo>
                  <a:lnTo>
                    <a:pt x="412" y="572"/>
                  </a:lnTo>
                  <a:lnTo>
                    <a:pt x="374" y="580"/>
                  </a:lnTo>
                  <a:lnTo>
                    <a:pt x="338" y="589"/>
                  </a:lnTo>
                  <a:lnTo>
                    <a:pt x="303" y="595"/>
                  </a:lnTo>
                  <a:lnTo>
                    <a:pt x="267" y="602"/>
                  </a:lnTo>
                  <a:lnTo>
                    <a:pt x="229" y="605"/>
                  </a:lnTo>
                  <a:lnTo>
                    <a:pt x="189" y="605"/>
                  </a:lnTo>
                  <a:lnTo>
                    <a:pt x="147" y="603"/>
                  </a:lnTo>
                  <a:lnTo>
                    <a:pt x="102" y="597"/>
                  </a:lnTo>
                  <a:lnTo>
                    <a:pt x="54" y="585"/>
                  </a:lnTo>
                  <a:lnTo>
                    <a:pt x="0" y="57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28"/>
            <p:cNvSpPr>
              <a:spLocks/>
            </p:cNvSpPr>
            <p:nvPr/>
          </p:nvSpPr>
          <p:spPr bwMode="auto">
            <a:xfrm>
              <a:off x="6100" y="10347"/>
              <a:ext cx="239" cy="636"/>
            </a:xfrm>
            <a:custGeom>
              <a:avLst/>
              <a:gdLst>
                <a:gd name="T0" fmla="*/ 0 w 239"/>
                <a:gd name="T1" fmla="*/ 106 h 636"/>
                <a:gd name="T2" fmla="*/ 38 w 239"/>
                <a:gd name="T3" fmla="*/ 78 h 636"/>
                <a:gd name="T4" fmla="*/ 72 w 239"/>
                <a:gd name="T5" fmla="*/ 55 h 636"/>
                <a:gd name="T6" fmla="*/ 104 w 239"/>
                <a:gd name="T7" fmla="*/ 37 h 636"/>
                <a:gd name="T8" fmla="*/ 134 w 239"/>
                <a:gd name="T9" fmla="*/ 23 h 636"/>
                <a:gd name="T10" fmla="*/ 162 w 239"/>
                <a:gd name="T11" fmla="*/ 13 h 636"/>
                <a:gd name="T12" fmla="*/ 190 w 239"/>
                <a:gd name="T13" fmla="*/ 5 h 636"/>
                <a:gd name="T14" fmla="*/ 215 w 239"/>
                <a:gd name="T15" fmla="*/ 1 h 636"/>
                <a:gd name="T16" fmla="*/ 239 w 239"/>
                <a:gd name="T17" fmla="*/ 0 h 636"/>
                <a:gd name="T18" fmla="*/ 239 w 239"/>
                <a:gd name="T19" fmla="*/ 548 h 636"/>
                <a:gd name="T20" fmla="*/ 211 w 239"/>
                <a:gd name="T21" fmla="*/ 551 h 636"/>
                <a:gd name="T22" fmla="*/ 184 w 239"/>
                <a:gd name="T23" fmla="*/ 556 h 636"/>
                <a:gd name="T24" fmla="*/ 154 w 239"/>
                <a:gd name="T25" fmla="*/ 564 h 636"/>
                <a:gd name="T26" fmla="*/ 124 w 239"/>
                <a:gd name="T27" fmla="*/ 572 h 636"/>
                <a:gd name="T28" fmla="*/ 94 w 239"/>
                <a:gd name="T29" fmla="*/ 584 h 636"/>
                <a:gd name="T30" fmla="*/ 62 w 239"/>
                <a:gd name="T31" fmla="*/ 598 h 636"/>
                <a:gd name="T32" fmla="*/ 32 w 239"/>
                <a:gd name="T33" fmla="*/ 616 h 636"/>
                <a:gd name="T34" fmla="*/ 0 w 239"/>
                <a:gd name="T35" fmla="*/ 636 h 636"/>
                <a:gd name="T36" fmla="*/ 0 w 239"/>
                <a:gd name="T37" fmla="*/ 106 h 6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9" h="636">
                  <a:moveTo>
                    <a:pt x="0" y="106"/>
                  </a:moveTo>
                  <a:lnTo>
                    <a:pt x="38" y="78"/>
                  </a:lnTo>
                  <a:lnTo>
                    <a:pt x="72" y="55"/>
                  </a:lnTo>
                  <a:lnTo>
                    <a:pt x="104" y="37"/>
                  </a:lnTo>
                  <a:lnTo>
                    <a:pt x="134" y="23"/>
                  </a:lnTo>
                  <a:lnTo>
                    <a:pt x="162" y="13"/>
                  </a:lnTo>
                  <a:lnTo>
                    <a:pt x="190" y="5"/>
                  </a:lnTo>
                  <a:lnTo>
                    <a:pt x="215" y="1"/>
                  </a:lnTo>
                  <a:lnTo>
                    <a:pt x="239" y="0"/>
                  </a:lnTo>
                  <a:lnTo>
                    <a:pt x="239" y="548"/>
                  </a:lnTo>
                  <a:lnTo>
                    <a:pt x="211" y="551"/>
                  </a:lnTo>
                  <a:lnTo>
                    <a:pt x="184" y="556"/>
                  </a:lnTo>
                  <a:lnTo>
                    <a:pt x="154" y="564"/>
                  </a:lnTo>
                  <a:lnTo>
                    <a:pt x="124" y="572"/>
                  </a:lnTo>
                  <a:lnTo>
                    <a:pt x="94" y="584"/>
                  </a:lnTo>
                  <a:lnTo>
                    <a:pt x="62" y="598"/>
                  </a:lnTo>
                  <a:lnTo>
                    <a:pt x="32" y="616"/>
                  </a:lnTo>
                  <a:lnTo>
                    <a:pt x="0" y="63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29"/>
            <p:cNvSpPr>
              <a:spLocks/>
            </p:cNvSpPr>
            <p:nvPr/>
          </p:nvSpPr>
          <p:spPr bwMode="auto">
            <a:xfrm>
              <a:off x="5344" y="10343"/>
              <a:ext cx="215" cy="380"/>
            </a:xfrm>
            <a:custGeom>
              <a:avLst/>
              <a:gdLst>
                <a:gd name="T0" fmla="*/ 215 w 215"/>
                <a:gd name="T1" fmla="*/ 36 h 380"/>
                <a:gd name="T2" fmla="*/ 193 w 215"/>
                <a:gd name="T3" fmla="*/ 35 h 380"/>
                <a:gd name="T4" fmla="*/ 171 w 215"/>
                <a:gd name="T5" fmla="*/ 33 h 380"/>
                <a:gd name="T6" fmla="*/ 147 w 215"/>
                <a:gd name="T7" fmla="*/ 30 h 380"/>
                <a:gd name="T8" fmla="*/ 126 w 215"/>
                <a:gd name="T9" fmla="*/ 25 h 380"/>
                <a:gd name="T10" fmla="*/ 104 w 215"/>
                <a:gd name="T11" fmla="*/ 22 h 380"/>
                <a:gd name="T12" fmla="*/ 82 w 215"/>
                <a:gd name="T13" fmla="*/ 15 h 380"/>
                <a:gd name="T14" fmla="*/ 62 w 215"/>
                <a:gd name="T15" fmla="*/ 9 h 380"/>
                <a:gd name="T16" fmla="*/ 40 w 215"/>
                <a:gd name="T17" fmla="*/ 0 h 380"/>
                <a:gd name="T18" fmla="*/ 30 w 215"/>
                <a:gd name="T19" fmla="*/ 43 h 380"/>
                <a:gd name="T20" fmla="*/ 16 w 215"/>
                <a:gd name="T21" fmla="*/ 95 h 380"/>
                <a:gd name="T22" fmla="*/ 4 w 215"/>
                <a:gd name="T23" fmla="*/ 153 h 380"/>
                <a:gd name="T24" fmla="*/ 0 w 215"/>
                <a:gd name="T25" fmla="*/ 213 h 380"/>
                <a:gd name="T26" fmla="*/ 12 w 215"/>
                <a:gd name="T27" fmla="*/ 270 h 380"/>
                <a:gd name="T28" fmla="*/ 42 w 215"/>
                <a:gd name="T29" fmla="*/ 321 h 380"/>
                <a:gd name="T30" fmla="*/ 98 w 215"/>
                <a:gd name="T31" fmla="*/ 359 h 380"/>
                <a:gd name="T32" fmla="*/ 187 w 215"/>
                <a:gd name="T33" fmla="*/ 380 h 380"/>
                <a:gd name="T34" fmla="*/ 215 w 215"/>
                <a:gd name="T35" fmla="*/ 36 h 3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" h="380">
                  <a:moveTo>
                    <a:pt x="215" y="36"/>
                  </a:moveTo>
                  <a:lnTo>
                    <a:pt x="193" y="35"/>
                  </a:lnTo>
                  <a:lnTo>
                    <a:pt x="171" y="33"/>
                  </a:lnTo>
                  <a:lnTo>
                    <a:pt x="147" y="30"/>
                  </a:lnTo>
                  <a:lnTo>
                    <a:pt x="126" y="25"/>
                  </a:lnTo>
                  <a:lnTo>
                    <a:pt x="104" y="22"/>
                  </a:lnTo>
                  <a:lnTo>
                    <a:pt x="82" y="15"/>
                  </a:lnTo>
                  <a:lnTo>
                    <a:pt x="62" y="9"/>
                  </a:lnTo>
                  <a:lnTo>
                    <a:pt x="40" y="0"/>
                  </a:lnTo>
                  <a:lnTo>
                    <a:pt x="30" y="43"/>
                  </a:lnTo>
                  <a:lnTo>
                    <a:pt x="16" y="95"/>
                  </a:lnTo>
                  <a:lnTo>
                    <a:pt x="4" y="153"/>
                  </a:lnTo>
                  <a:lnTo>
                    <a:pt x="0" y="213"/>
                  </a:lnTo>
                  <a:lnTo>
                    <a:pt x="12" y="270"/>
                  </a:lnTo>
                  <a:lnTo>
                    <a:pt x="42" y="321"/>
                  </a:lnTo>
                  <a:lnTo>
                    <a:pt x="98" y="359"/>
                  </a:lnTo>
                  <a:lnTo>
                    <a:pt x="187" y="380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0"/>
            <p:cNvSpPr>
              <a:spLocks/>
            </p:cNvSpPr>
            <p:nvPr/>
          </p:nvSpPr>
          <p:spPr bwMode="auto">
            <a:xfrm>
              <a:off x="5235" y="10538"/>
              <a:ext cx="477" cy="381"/>
            </a:xfrm>
            <a:custGeom>
              <a:avLst/>
              <a:gdLst>
                <a:gd name="T0" fmla="*/ 91 w 477"/>
                <a:gd name="T1" fmla="*/ 0 h 381"/>
                <a:gd name="T2" fmla="*/ 85 w 477"/>
                <a:gd name="T3" fmla="*/ 23 h 381"/>
                <a:gd name="T4" fmla="*/ 73 w 477"/>
                <a:gd name="T5" fmla="*/ 62 h 381"/>
                <a:gd name="T6" fmla="*/ 57 w 477"/>
                <a:gd name="T7" fmla="*/ 111 h 381"/>
                <a:gd name="T8" fmla="*/ 41 w 477"/>
                <a:gd name="T9" fmla="*/ 165 h 381"/>
                <a:gd name="T10" fmla="*/ 26 w 477"/>
                <a:gd name="T11" fmla="*/ 216 h 381"/>
                <a:gd name="T12" fmla="*/ 12 w 477"/>
                <a:gd name="T13" fmla="*/ 260 h 381"/>
                <a:gd name="T14" fmla="*/ 4 w 477"/>
                <a:gd name="T15" fmla="*/ 291 h 381"/>
                <a:gd name="T16" fmla="*/ 0 w 477"/>
                <a:gd name="T17" fmla="*/ 303 h 381"/>
                <a:gd name="T18" fmla="*/ 16 w 477"/>
                <a:gd name="T19" fmla="*/ 327 h 381"/>
                <a:gd name="T20" fmla="*/ 37 w 477"/>
                <a:gd name="T21" fmla="*/ 347 h 381"/>
                <a:gd name="T22" fmla="*/ 63 w 477"/>
                <a:gd name="T23" fmla="*/ 362 h 381"/>
                <a:gd name="T24" fmla="*/ 93 w 477"/>
                <a:gd name="T25" fmla="*/ 371 h 381"/>
                <a:gd name="T26" fmla="*/ 127 w 477"/>
                <a:gd name="T27" fmla="*/ 378 h 381"/>
                <a:gd name="T28" fmla="*/ 163 w 477"/>
                <a:gd name="T29" fmla="*/ 381 h 381"/>
                <a:gd name="T30" fmla="*/ 201 w 477"/>
                <a:gd name="T31" fmla="*/ 381 h 381"/>
                <a:gd name="T32" fmla="*/ 239 w 477"/>
                <a:gd name="T33" fmla="*/ 380 h 381"/>
                <a:gd name="T34" fmla="*/ 278 w 477"/>
                <a:gd name="T35" fmla="*/ 376 h 381"/>
                <a:gd name="T36" fmla="*/ 316 w 477"/>
                <a:gd name="T37" fmla="*/ 371 h 381"/>
                <a:gd name="T38" fmla="*/ 352 w 477"/>
                <a:gd name="T39" fmla="*/ 367 h 381"/>
                <a:gd name="T40" fmla="*/ 384 w 477"/>
                <a:gd name="T41" fmla="*/ 360 h 381"/>
                <a:gd name="T42" fmla="*/ 416 w 477"/>
                <a:gd name="T43" fmla="*/ 355 h 381"/>
                <a:gd name="T44" fmla="*/ 442 w 477"/>
                <a:gd name="T45" fmla="*/ 352 h 381"/>
                <a:gd name="T46" fmla="*/ 461 w 477"/>
                <a:gd name="T47" fmla="*/ 349 h 381"/>
                <a:gd name="T48" fmla="*/ 477 w 477"/>
                <a:gd name="T49" fmla="*/ 347 h 381"/>
                <a:gd name="T50" fmla="*/ 432 w 477"/>
                <a:gd name="T51" fmla="*/ 342 h 381"/>
                <a:gd name="T52" fmla="*/ 388 w 477"/>
                <a:gd name="T53" fmla="*/ 335 h 381"/>
                <a:gd name="T54" fmla="*/ 346 w 477"/>
                <a:gd name="T55" fmla="*/ 327 h 381"/>
                <a:gd name="T56" fmla="*/ 306 w 477"/>
                <a:gd name="T57" fmla="*/ 316 h 381"/>
                <a:gd name="T58" fmla="*/ 270 w 477"/>
                <a:gd name="T59" fmla="*/ 304 h 381"/>
                <a:gd name="T60" fmla="*/ 237 w 477"/>
                <a:gd name="T61" fmla="*/ 290 h 381"/>
                <a:gd name="T62" fmla="*/ 207 w 477"/>
                <a:gd name="T63" fmla="*/ 273 h 381"/>
                <a:gd name="T64" fmla="*/ 181 w 477"/>
                <a:gd name="T65" fmla="*/ 254 h 381"/>
                <a:gd name="T66" fmla="*/ 155 w 477"/>
                <a:gd name="T67" fmla="*/ 232 h 381"/>
                <a:gd name="T68" fmla="*/ 135 w 477"/>
                <a:gd name="T69" fmla="*/ 208 h 381"/>
                <a:gd name="T70" fmla="*/ 119 w 477"/>
                <a:gd name="T71" fmla="*/ 182 h 381"/>
                <a:gd name="T72" fmla="*/ 105 w 477"/>
                <a:gd name="T73" fmla="*/ 151 h 381"/>
                <a:gd name="T74" fmla="*/ 95 w 477"/>
                <a:gd name="T75" fmla="*/ 118 h 381"/>
                <a:gd name="T76" fmla="*/ 89 w 477"/>
                <a:gd name="T77" fmla="*/ 82 h 381"/>
                <a:gd name="T78" fmla="*/ 89 w 477"/>
                <a:gd name="T79" fmla="*/ 43 h 381"/>
                <a:gd name="T80" fmla="*/ 91 w 477"/>
                <a:gd name="T81" fmla="*/ 0 h 3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7" h="381">
                  <a:moveTo>
                    <a:pt x="91" y="0"/>
                  </a:moveTo>
                  <a:lnTo>
                    <a:pt x="85" y="23"/>
                  </a:lnTo>
                  <a:lnTo>
                    <a:pt x="73" y="62"/>
                  </a:lnTo>
                  <a:lnTo>
                    <a:pt x="57" y="111"/>
                  </a:lnTo>
                  <a:lnTo>
                    <a:pt x="41" y="165"/>
                  </a:lnTo>
                  <a:lnTo>
                    <a:pt x="26" y="216"/>
                  </a:lnTo>
                  <a:lnTo>
                    <a:pt x="12" y="260"/>
                  </a:lnTo>
                  <a:lnTo>
                    <a:pt x="4" y="291"/>
                  </a:lnTo>
                  <a:lnTo>
                    <a:pt x="0" y="303"/>
                  </a:lnTo>
                  <a:lnTo>
                    <a:pt x="16" y="327"/>
                  </a:lnTo>
                  <a:lnTo>
                    <a:pt x="37" y="347"/>
                  </a:lnTo>
                  <a:lnTo>
                    <a:pt x="63" y="362"/>
                  </a:lnTo>
                  <a:lnTo>
                    <a:pt x="93" y="371"/>
                  </a:lnTo>
                  <a:lnTo>
                    <a:pt x="127" y="378"/>
                  </a:lnTo>
                  <a:lnTo>
                    <a:pt x="163" y="381"/>
                  </a:lnTo>
                  <a:lnTo>
                    <a:pt x="201" y="381"/>
                  </a:lnTo>
                  <a:lnTo>
                    <a:pt x="239" y="380"/>
                  </a:lnTo>
                  <a:lnTo>
                    <a:pt x="278" y="376"/>
                  </a:lnTo>
                  <a:lnTo>
                    <a:pt x="316" y="371"/>
                  </a:lnTo>
                  <a:lnTo>
                    <a:pt x="352" y="367"/>
                  </a:lnTo>
                  <a:lnTo>
                    <a:pt x="384" y="360"/>
                  </a:lnTo>
                  <a:lnTo>
                    <a:pt x="416" y="355"/>
                  </a:lnTo>
                  <a:lnTo>
                    <a:pt x="442" y="352"/>
                  </a:lnTo>
                  <a:lnTo>
                    <a:pt x="461" y="349"/>
                  </a:lnTo>
                  <a:lnTo>
                    <a:pt x="477" y="347"/>
                  </a:lnTo>
                  <a:lnTo>
                    <a:pt x="432" y="342"/>
                  </a:lnTo>
                  <a:lnTo>
                    <a:pt x="388" y="335"/>
                  </a:lnTo>
                  <a:lnTo>
                    <a:pt x="346" y="327"/>
                  </a:lnTo>
                  <a:lnTo>
                    <a:pt x="306" y="316"/>
                  </a:lnTo>
                  <a:lnTo>
                    <a:pt x="270" y="304"/>
                  </a:lnTo>
                  <a:lnTo>
                    <a:pt x="237" y="290"/>
                  </a:lnTo>
                  <a:lnTo>
                    <a:pt x="207" y="273"/>
                  </a:lnTo>
                  <a:lnTo>
                    <a:pt x="181" y="254"/>
                  </a:lnTo>
                  <a:lnTo>
                    <a:pt x="155" y="232"/>
                  </a:lnTo>
                  <a:lnTo>
                    <a:pt x="135" y="208"/>
                  </a:lnTo>
                  <a:lnTo>
                    <a:pt x="119" y="182"/>
                  </a:lnTo>
                  <a:lnTo>
                    <a:pt x="105" y="151"/>
                  </a:lnTo>
                  <a:lnTo>
                    <a:pt x="95" y="118"/>
                  </a:lnTo>
                  <a:lnTo>
                    <a:pt x="89" y="82"/>
                  </a:lnTo>
                  <a:lnTo>
                    <a:pt x="89" y="4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983" name="Group 31"/>
          <p:cNvGrpSpPr>
            <a:grpSpLocks/>
          </p:cNvGrpSpPr>
          <p:nvPr/>
        </p:nvGrpSpPr>
        <p:grpSpPr bwMode="auto">
          <a:xfrm rot="-1395024">
            <a:off x="7391400" y="5562600"/>
            <a:ext cx="1512888" cy="936625"/>
            <a:chOff x="5532" y="10953"/>
            <a:chExt cx="1447" cy="718"/>
          </a:xfrm>
        </p:grpSpPr>
        <p:sp>
          <p:nvSpPr>
            <p:cNvPr id="13321" name="Freeform 32"/>
            <p:cNvSpPr>
              <a:spLocks/>
            </p:cNvSpPr>
            <p:nvPr/>
          </p:nvSpPr>
          <p:spPr bwMode="auto">
            <a:xfrm>
              <a:off x="6383" y="11177"/>
              <a:ext cx="568" cy="463"/>
            </a:xfrm>
            <a:custGeom>
              <a:avLst/>
              <a:gdLst>
                <a:gd name="T0" fmla="*/ 568 w 568"/>
                <a:gd name="T1" fmla="*/ 110 h 463"/>
                <a:gd name="T2" fmla="*/ 559 w 568"/>
                <a:gd name="T3" fmla="*/ 118 h 463"/>
                <a:gd name="T4" fmla="*/ 539 w 568"/>
                <a:gd name="T5" fmla="*/ 132 h 463"/>
                <a:gd name="T6" fmla="*/ 512 w 568"/>
                <a:gd name="T7" fmla="*/ 152 h 463"/>
                <a:gd name="T8" fmla="*/ 480 w 568"/>
                <a:gd name="T9" fmla="*/ 175 h 463"/>
                <a:gd name="T10" fmla="*/ 441 w 568"/>
                <a:gd name="T11" fmla="*/ 202 h 463"/>
                <a:gd name="T12" fmla="*/ 399 w 568"/>
                <a:gd name="T13" fmla="*/ 233 h 463"/>
                <a:gd name="T14" fmla="*/ 355 w 568"/>
                <a:gd name="T15" fmla="*/ 263 h 463"/>
                <a:gd name="T16" fmla="*/ 308 w 568"/>
                <a:gd name="T17" fmla="*/ 295 h 463"/>
                <a:gd name="T18" fmla="*/ 263 w 568"/>
                <a:gd name="T19" fmla="*/ 327 h 463"/>
                <a:gd name="T20" fmla="*/ 220 w 568"/>
                <a:gd name="T21" fmla="*/ 357 h 463"/>
                <a:gd name="T22" fmla="*/ 179 w 568"/>
                <a:gd name="T23" fmla="*/ 386 h 463"/>
                <a:gd name="T24" fmla="*/ 143 w 568"/>
                <a:gd name="T25" fmla="*/ 411 h 463"/>
                <a:gd name="T26" fmla="*/ 113 w 568"/>
                <a:gd name="T27" fmla="*/ 433 h 463"/>
                <a:gd name="T28" fmla="*/ 88 w 568"/>
                <a:gd name="T29" fmla="*/ 449 h 463"/>
                <a:gd name="T30" fmla="*/ 73 w 568"/>
                <a:gd name="T31" fmla="*/ 459 h 463"/>
                <a:gd name="T32" fmla="*/ 68 w 568"/>
                <a:gd name="T33" fmla="*/ 463 h 463"/>
                <a:gd name="T34" fmla="*/ 56 w 568"/>
                <a:gd name="T35" fmla="*/ 454 h 463"/>
                <a:gd name="T36" fmla="*/ 43 w 568"/>
                <a:gd name="T37" fmla="*/ 439 h 463"/>
                <a:gd name="T38" fmla="*/ 32 w 568"/>
                <a:gd name="T39" fmla="*/ 420 h 463"/>
                <a:gd name="T40" fmla="*/ 21 w 568"/>
                <a:gd name="T41" fmla="*/ 399 h 463"/>
                <a:gd name="T42" fmla="*/ 13 w 568"/>
                <a:gd name="T43" fmla="*/ 380 h 463"/>
                <a:gd name="T44" fmla="*/ 5 w 568"/>
                <a:gd name="T45" fmla="*/ 362 h 463"/>
                <a:gd name="T46" fmla="*/ 2 w 568"/>
                <a:gd name="T47" fmla="*/ 351 h 463"/>
                <a:gd name="T48" fmla="*/ 0 w 568"/>
                <a:gd name="T49" fmla="*/ 346 h 463"/>
                <a:gd name="T50" fmla="*/ 2 w 568"/>
                <a:gd name="T51" fmla="*/ 346 h 463"/>
                <a:gd name="T52" fmla="*/ 5 w 568"/>
                <a:gd name="T53" fmla="*/ 346 h 463"/>
                <a:gd name="T54" fmla="*/ 11 w 568"/>
                <a:gd name="T55" fmla="*/ 344 h 463"/>
                <a:gd name="T56" fmla="*/ 20 w 568"/>
                <a:gd name="T57" fmla="*/ 343 h 463"/>
                <a:gd name="T58" fmla="*/ 30 w 568"/>
                <a:gd name="T59" fmla="*/ 338 h 463"/>
                <a:gd name="T60" fmla="*/ 43 w 568"/>
                <a:gd name="T61" fmla="*/ 332 h 463"/>
                <a:gd name="T62" fmla="*/ 57 w 568"/>
                <a:gd name="T63" fmla="*/ 322 h 463"/>
                <a:gd name="T64" fmla="*/ 73 w 568"/>
                <a:gd name="T65" fmla="*/ 308 h 463"/>
                <a:gd name="T66" fmla="*/ 86 w 568"/>
                <a:gd name="T67" fmla="*/ 298 h 463"/>
                <a:gd name="T68" fmla="*/ 104 w 568"/>
                <a:gd name="T69" fmla="*/ 284 h 463"/>
                <a:gd name="T70" fmla="*/ 127 w 568"/>
                <a:gd name="T71" fmla="*/ 266 h 463"/>
                <a:gd name="T72" fmla="*/ 156 w 568"/>
                <a:gd name="T73" fmla="*/ 246 h 463"/>
                <a:gd name="T74" fmla="*/ 186 w 568"/>
                <a:gd name="T75" fmla="*/ 225 h 463"/>
                <a:gd name="T76" fmla="*/ 220 w 568"/>
                <a:gd name="T77" fmla="*/ 201 h 463"/>
                <a:gd name="T78" fmla="*/ 256 w 568"/>
                <a:gd name="T79" fmla="*/ 176 h 463"/>
                <a:gd name="T80" fmla="*/ 294 w 568"/>
                <a:gd name="T81" fmla="*/ 149 h 463"/>
                <a:gd name="T82" fmla="*/ 330 w 568"/>
                <a:gd name="T83" fmla="*/ 124 h 463"/>
                <a:gd name="T84" fmla="*/ 365 w 568"/>
                <a:gd name="T85" fmla="*/ 100 h 463"/>
                <a:gd name="T86" fmla="*/ 399 w 568"/>
                <a:gd name="T87" fmla="*/ 77 h 463"/>
                <a:gd name="T88" fmla="*/ 432 w 568"/>
                <a:gd name="T89" fmla="*/ 55 h 463"/>
                <a:gd name="T90" fmla="*/ 460 w 568"/>
                <a:gd name="T91" fmla="*/ 36 h 463"/>
                <a:gd name="T92" fmla="*/ 485 w 568"/>
                <a:gd name="T93" fmla="*/ 20 h 463"/>
                <a:gd name="T94" fmla="*/ 503 w 568"/>
                <a:gd name="T95" fmla="*/ 9 h 463"/>
                <a:gd name="T96" fmla="*/ 518 w 568"/>
                <a:gd name="T97" fmla="*/ 0 h 463"/>
                <a:gd name="T98" fmla="*/ 521 w 568"/>
                <a:gd name="T99" fmla="*/ 29 h 463"/>
                <a:gd name="T100" fmla="*/ 530 w 568"/>
                <a:gd name="T101" fmla="*/ 64 h 463"/>
                <a:gd name="T102" fmla="*/ 546 w 568"/>
                <a:gd name="T103" fmla="*/ 95 h 463"/>
                <a:gd name="T104" fmla="*/ 568 w 568"/>
                <a:gd name="T105" fmla="*/ 110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8" h="463">
                  <a:moveTo>
                    <a:pt x="568" y="110"/>
                  </a:moveTo>
                  <a:lnTo>
                    <a:pt x="559" y="118"/>
                  </a:lnTo>
                  <a:lnTo>
                    <a:pt x="539" y="132"/>
                  </a:lnTo>
                  <a:lnTo>
                    <a:pt x="512" y="152"/>
                  </a:lnTo>
                  <a:lnTo>
                    <a:pt x="480" y="175"/>
                  </a:lnTo>
                  <a:lnTo>
                    <a:pt x="441" y="202"/>
                  </a:lnTo>
                  <a:lnTo>
                    <a:pt x="399" y="233"/>
                  </a:lnTo>
                  <a:lnTo>
                    <a:pt x="355" y="263"/>
                  </a:lnTo>
                  <a:lnTo>
                    <a:pt x="308" y="295"/>
                  </a:lnTo>
                  <a:lnTo>
                    <a:pt x="263" y="327"/>
                  </a:lnTo>
                  <a:lnTo>
                    <a:pt x="220" y="357"/>
                  </a:lnTo>
                  <a:lnTo>
                    <a:pt x="179" y="386"/>
                  </a:lnTo>
                  <a:lnTo>
                    <a:pt x="143" y="411"/>
                  </a:lnTo>
                  <a:lnTo>
                    <a:pt x="113" y="433"/>
                  </a:lnTo>
                  <a:lnTo>
                    <a:pt x="88" y="449"/>
                  </a:lnTo>
                  <a:lnTo>
                    <a:pt x="73" y="459"/>
                  </a:lnTo>
                  <a:lnTo>
                    <a:pt x="68" y="463"/>
                  </a:lnTo>
                  <a:lnTo>
                    <a:pt x="56" y="454"/>
                  </a:lnTo>
                  <a:lnTo>
                    <a:pt x="43" y="439"/>
                  </a:lnTo>
                  <a:lnTo>
                    <a:pt x="32" y="420"/>
                  </a:lnTo>
                  <a:lnTo>
                    <a:pt x="21" y="399"/>
                  </a:lnTo>
                  <a:lnTo>
                    <a:pt x="13" y="380"/>
                  </a:lnTo>
                  <a:lnTo>
                    <a:pt x="5" y="362"/>
                  </a:lnTo>
                  <a:lnTo>
                    <a:pt x="2" y="351"/>
                  </a:lnTo>
                  <a:lnTo>
                    <a:pt x="0" y="346"/>
                  </a:lnTo>
                  <a:lnTo>
                    <a:pt x="2" y="346"/>
                  </a:lnTo>
                  <a:lnTo>
                    <a:pt x="5" y="346"/>
                  </a:lnTo>
                  <a:lnTo>
                    <a:pt x="11" y="344"/>
                  </a:lnTo>
                  <a:lnTo>
                    <a:pt x="20" y="343"/>
                  </a:lnTo>
                  <a:lnTo>
                    <a:pt x="30" y="338"/>
                  </a:lnTo>
                  <a:lnTo>
                    <a:pt x="43" y="332"/>
                  </a:lnTo>
                  <a:lnTo>
                    <a:pt x="57" y="322"/>
                  </a:lnTo>
                  <a:lnTo>
                    <a:pt x="73" y="308"/>
                  </a:lnTo>
                  <a:lnTo>
                    <a:pt x="86" y="298"/>
                  </a:lnTo>
                  <a:lnTo>
                    <a:pt x="104" y="284"/>
                  </a:lnTo>
                  <a:lnTo>
                    <a:pt x="127" y="266"/>
                  </a:lnTo>
                  <a:lnTo>
                    <a:pt x="156" y="246"/>
                  </a:lnTo>
                  <a:lnTo>
                    <a:pt x="186" y="225"/>
                  </a:lnTo>
                  <a:lnTo>
                    <a:pt x="220" y="201"/>
                  </a:lnTo>
                  <a:lnTo>
                    <a:pt x="256" y="176"/>
                  </a:lnTo>
                  <a:lnTo>
                    <a:pt x="294" y="149"/>
                  </a:lnTo>
                  <a:lnTo>
                    <a:pt x="330" y="124"/>
                  </a:lnTo>
                  <a:lnTo>
                    <a:pt x="365" y="100"/>
                  </a:lnTo>
                  <a:lnTo>
                    <a:pt x="399" y="77"/>
                  </a:lnTo>
                  <a:lnTo>
                    <a:pt x="432" y="55"/>
                  </a:lnTo>
                  <a:lnTo>
                    <a:pt x="460" y="36"/>
                  </a:lnTo>
                  <a:lnTo>
                    <a:pt x="485" y="20"/>
                  </a:lnTo>
                  <a:lnTo>
                    <a:pt x="503" y="9"/>
                  </a:lnTo>
                  <a:lnTo>
                    <a:pt x="518" y="0"/>
                  </a:lnTo>
                  <a:lnTo>
                    <a:pt x="521" y="29"/>
                  </a:lnTo>
                  <a:lnTo>
                    <a:pt x="530" y="64"/>
                  </a:lnTo>
                  <a:lnTo>
                    <a:pt x="546" y="95"/>
                  </a:lnTo>
                  <a:lnTo>
                    <a:pt x="568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33"/>
            <p:cNvSpPr>
              <a:spLocks/>
            </p:cNvSpPr>
            <p:nvPr/>
          </p:nvSpPr>
          <p:spPr bwMode="auto">
            <a:xfrm>
              <a:off x="6383" y="11177"/>
              <a:ext cx="568" cy="463"/>
            </a:xfrm>
            <a:custGeom>
              <a:avLst/>
              <a:gdLst>
                <a:gd name="T0" fmla="*/ 568 w 568"/>
                <a:gd name="T1" fmla="*/ 110 h 463"/>
                <a:gd name="T2" fmla="*/ 568 w 568"/>
                <a:gd name="T3" fmla="*/ 110 h 463"/>
                <a:gd name="T4" fmla="*/ 559 w 568"/>
                <a:gd name="T5" fmla="*/ 118 h 463"/>
                <a:gd name="T6" fmla="*/ 539 w 568"/>
                <a:gd name="T7" fmla="*/ 132 h 463"/>
                <a:gd name="T8" fmla="*/ 512 w 568"/>
                <a:gd name="T9" fmla="*/ 152 h 463"/>
                <a:gd name="T10" fmla="*/ 480 w 568"/>
                <a:gd name="T11" fmla="*/ 175 h 463"/>
                <a:gd name="T12" fmla="*/ 441 w 568"/>
                <a:gd name="T13" fmla="*/ 202 h 463"/>
                <a:gd name="T14" fmla="*/ 399 w 568"/>
                <a:gd name="T15" fmla="*/ 233 h 463"/>
                <a:gd name="T16" fmla="*/ 355 w 568"/>
                <a:gd name="T17" fmla="*/ 263 h 463"/>
                <a:gd name="T18" fmla="*/ 308 w 568"/>
                <a:gd name="T19" fmla="*/ 295 h 463"/>
                <a:gd name="T20" fmla="*/ 263 w 568"/>
                <a:gd name="T21" fmla="*/ 327 h 463"/>
                <a:gd name="T22" fmla="*/ 220 w 568"/>
                <a:gd name="T23" fmla="*/ 357 h 463"/>
                <a:gd name="T24" fmla="*/ 179 w 568"/>
                <a:gd name="T25" fmla="*/ 386 h 463"/>
                <a:gd name="T26" fmla="*/ 143 w 568"/>
                <a:gd name="T27" fmla="*/ 411 h 463"/>
                <a:gd name="T28" fmla="*/ 113 w 568"/>
                <a:gd name="T29" fmla="*/ 433 h 463"/>
                <a:gd name="T30" fmla="*/ 88 w 568"/>
                <a:gd name="T31" fmla="*/ 449 h 463"/>
                <a:gd name="T32" fmla="*/ 73 w 568"/>
                <a:gd name="T33" fmla="*/ 459 h 463"/>
                <a:gd name="T34" fmla="*/ 68 w 568"/>
                <a:gd name="T35" fmla="*/ 463 h 463"/>
                <a:gd name="T36" fmla="*/ 68 w 568"/>
                <a:gd name="T37" fmla="*/ 463 h 463"/>
                <a:gd name="T38" fmla="*/ 56 w 568"/>
                <a:gd name="T39" fmla="*/ 454 h 463"/>
                <a:gd name="T40" fmla="*/ 43 w 568"/>
                <a:gd name="T41" fmla="*/ 439 h 463"/>
                <a:gd name="T42" fmla="*/ 32 w 568"/>
                <a:gd name="T43" fmla="*/ 420 h 463"/>
                <a:gd name="T44" fmla="*/ 21 w 568"/>
                <a:gd name="T45" fmla="*/ 399 h 463"/>
                <a:gd name="T46" fmla="*/ 13 w 568"/>
                <a:gd name="T47" fmla="*/ 380 h 463"/>
                <a:gd name="T48" fmla="*/ 5 w 568"/>
                <a:gd name="T49" fmla="*/ 362 h 463"/>
                <a:gd name="T50" fmla="*/ 2 w 568"/>
                <a:gd name="T51" fmla="*/ 351 h 463"/>
                <a:gd name="T52" fmla="*/ 0 w 568"/>
                <a:gd name="T53" fmla="*/ 346 h 463"/>
                <a:gd name="T54" fmla="*/ 0 w 568"/>
                <a:gd name="T55" fmla="*/ 346 h 463"/>
                <a:gd name="T56" fmla="*/ 2 w 568"/>
                <a:gd name="T57" fmla="*/ 346 h 463"/>
                <a:gd name="T58" fmla="*/ 5 w 568"/>
                <a:gd name="T59" fmla="*/ 346 h 463"/>
                <a:gd name="T60" fmla="*/ 11 w 568"/>
                <a:gd name="T61" fmla="*/ 344 h 463"/>
                <a:gd name="T62" fmla="*/ 20 w 568"/>
                <a:gd name="T63" fmla="*/ 343 h 463"/>
                <a:gd name="T64" fmla="*/ 30 w 568"/>
                <a:gd name="T65" fmla="*/ 338 h 463"/>
                <a:gd name="T66" fmla="*/ 43 w 568"/>
                <a:gd name="T67" fmla="*/ 332 h 463"/>
                <a:gd name="T68" fmla="*/ 57 w 568"/>
                <a:gd name="T69" fmla="*/ 322 h 463"/>
                <a:gd name="T70" fmla="*/ 73 w 568"/>
                <a:gd name="T71" fmla="*/ 308 h 463"/>
                <a:gd name="T72" fmla="*/ 73 w 568"/>
                <a:gd name="T73" fmla="*/ 308 h 463"/>
                <a:gd name="T74" fmla="*/ 86 w 568"/>
                <a:gd name="T75" fmla="*/ 298 h 463"/>
                <a:gd name="T76" fmla="*/ 104 w 568"/>
                <a:gd name="T77" fmla="*/ 284 h 463"/>
                <a:gd name="T78" fmla="*/ 127 w 568"/>
                <a:gd name="T79" fmla="*/ 266 h 463"/>
                <a:gd name="T80" fmla="*/ 156 w 568"/>
                <a:gd name="T81" fmla="*/ 246 h 463"/>
                <a:gd name="T82" fmla="*/ 186 w 568"/>
                <a:gd name="T83" fmla="*/ 225 h 463"/>
                <a:gd name="T84" fmla="*/ 220 w 568"/>
                <a:gd name="T85" fmla="*/ 201 h 463"/>
                <a:gd name="T86" fmla="*/ 256 w 568"/>
                <a:gd name="T87" fmla="*/ 176 h 463"/>
                <a:gd name="T88" fmla="*/ 294 w 568"/>
                <a:gd name="T89" fmla="*/ 149 h 463"/>
                <a:gd name="T90" fmla="*/ 330 w 568"/>
                <a:gd name="T91" fmla="*/ 124 h 463"/>
                <a:gd name="T92" fmla="*/ 365 w 568"/>
                <a:gd name="T93" fmla="*/ 100 h 463"/>
                <a:gd name="T94" fmla="*/ 399 w 568"/>
                <a:gd name="T95" fmla="*/ 77 h 463"/>
                <a:gd name="T96" fmla="*/ 432 w 568"/>
                <a:gd name="T97" fmla="*/ 55 h 463"/>
                <a:gd name="T98" fmla="*/ 460 w 568"/>
                <a:gd name="T99" fmla="*/ 36 h 463"/>
                <a:gd name="T100" fmla="*/ 485 w 568"/>
                <a:gd name="T101" fmla="*/ 20 h 463"/>
                <a:gd name="T102" fmla="*/ 503 w 568"/>
                <a:gd name="T103" fmla="*/ 9 h 463"/>
                <a:gd name="T104" fmla="*/ 518 w 568"/>
                <a:gd name="T105" fmla="*/ 0 h 463"/>
                <a:gd name="T106" fmla="*/ 518 w 568"/>
                <a:gd name="T107" fmla="*/ 0 h 463"/>
                <a:gd name="T108" fmla="*/ 521 w 568"/>
                <a:gd name="T109" fmla="*/ 29 h 463"/>
                <a:gd name="T110" fmla="*/ 530 w 568"/>
                <a:gd name="T111" fmla="*/ 64 h 463"/>
                <a:gd name="T112" fmla="*/ 546 w 568"/>
                <a:gd name="T113" fmla="*/ 95 h 463"/>
                <a:gd name="T114" fmla="*/ 568 w 568"/>
                <a:gd name="T115" fmla="*/ 110 h 4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8" h="463">
                  <a:moveTo>
                    <a:pt x="568" y="110"/>
                  </a:moveTo>
                  <a:lnTo>
                    <a:pt x="568" y="110"/>
                  </a:lnTo>
                  <a:lnTo>
                    <a:pt x="559" y="118"/>
                  </a:lnTo>
                  <a:lnTo>
                    <a:pt x="539" y="132"/>
                  </a:lnTo>
                  <a:lnTo>
                    <a:pt x="512" y="152"/>
                  </a:lnTo>
                  <a:lnTo>
                    <a:pt x="480" y="175"/>
                  </a:lnTo>
                  <a:lnTo>
                    <a:pt x="441" y="202"/>
                  </a:lnTo>
                  <a:lnTo>
                    <a:pt x="399" y="233"/>
                  </a:lnTo>
                  <a:lnTo>
                    <a:pt x="355" y="263"/>
                  </a:lnTo>
                  <a:lnTo>
                    <a:pt x="308" y="295"/>
                  </a:lnTo>
                  <a:lnTo>
                    <a:pt x="263" y="327"/>
                  </a:lnTo>
                  <a:lnTo>
                    <a:pt x="220" y="357"/>
                  </a:lnTo>
                  <a:lnTo>
                    <a:pt x="179" y="386"/>
                  </a:lnTo>
                  <a:lnTo>
                    <a:pt x="143" y="411"/>
                  </a:lnTo>
                  <a:lnTo>
                    <a:pt x="113" y="433"/>
                  </a:lnTo>
                  <a:lnTo>
                    <a:pt x="88" y="449"/>
                  </a:lnTo>
                  <a:lnTo>
                    <a:pt x="73" y="459"/>
                  </a:lnTo>
                  <a:lnTo>
                    <a:pt x="68" y="463"/>
                  </a:lnTo>
                  <a:lnTo>
                    <a:pt x="56" y="454"/>
                  </a:lnTo>
                  <a:lnTo>
                    <a:pt x="43" y="439"/>
                  </a:lnTo>
                  <a:lnTo>
                    <a:pt x="32" y="420"/>
                  </a:lnTo>
                  <a:lnTo>
                    <a:pt x="21" y="399"/>
                  </a:lnTo>
                  <a:lnTo>
                    <a:pt x="13" y="380"/>
                  </a:lnTo>
                  <a:lnTo>
                    <a:pt x="5" y="362"/>
                  </a:lnTo>
                  <a:lnTo>
                    <a:pt x="2" y="351"/>
                  </a:lnTo>
                  <a:lnTo>
                    <a:pt x="0" y="346"/>
                  </a:lnTo>
                  <a:lnTo>
                    <a:pt x="2" y="346"/>
                  </a:lnTo>
                  <a:lnTo>
                    <a:pt x="5" y="346"/>
                  </a:lnTo>
                  <a:lnTo>
                    <a:pt x="11" y="344"/>
                  </a:lnTo>
                  <a:lnTo>
                    <a:pt x="20" y="343"/>
                  </a:lnTo>
                  <a:lnTo>
                    <a:pt x="30" y="338"/>
                  </a:lnTo>
                  <a:lnTo>
                    <a:pt x="43" y="332"/>
                  </a:lnTo>
                  <a:lnTo>
                    <a:pt x="57" y="322"/>
                  </a:lnTo>
                  <a:lnTo>
                    <a:pt x="73" y="308"/>
                  </a:lnTo>
                  <a:lnTo>
                    <a:pt x="86" y="298"/>
                  </a:lnTo>
                  <a:lnTo>
                    <a:pt x="104" y="284"/>
                  </a:lnTo>
                  <a:lnTo>
                    <a:pt x="127" y="266"/>
                  </a:lnTo>
                  <a:lnTo>
                    <a:pt x="156" y="246"/>
                  </a:lnTo>
                  <a:lnTo>
                    <a:pt x="186" y="225"/>
                  </a:lnTo>
                  <a:lnTo>
                    <a:pt x="220" y="201"/>
                  </a:lnTo>
                  <a:lnTo>
                    <a:pt x="256" y="176"/>
                  </a:lnTo>
                  <a:lnTo>
                    <a:pt x="294" y="149"/>
                  </a:lnTo>
                  <a:lnTo>
                    <a:pt x="330" y="124"/>
                  </a:lnTo>
                  <a:lnTo>
                    <a:pt x="365" y="100"/>
                  </a:lnTo>
                  <a:lnTo>
                    <a:pt x="399" y="77"/>
                  </a:lnTo>
                  <a:lnTo>
                    <a:pt x="432" y="55"/>
                  </a:lnTo>
                  <a:lnTo>
                    <a:pt x="460" y="36"/>
                  </a:lnTo>
                  <a:lnTo>
                    <a:pt x="485" y="20"/>
                  </a:lnTo>
                  <a:lnTo>
                    <a:pt x="503" y="9"/>
                  </a:lnTo>
                  <a:lnTo>
                    <a:pt x="518" y="0"/>
                  </a:lnTo>
                  <a:lnTo>
                    <a:pt x="521" y="29"/>
                  </a:lnTo>
                  <a:lnTo>
                    <a:pt x="530" y="64"/>
                  </a:lnTo>
                  <a:lnTo>
                    <a:pt x="546" y="95"/>
                  </a:lnTo>
                  <a:lnTo>
                    <a:pt x="568" y="1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34"/>
            <p:cNvSpPr>
              <a:spLocks/>
            </p:cNvSpPr>
            <p:nvPr/>
          </p:nvSpPr>
          <p:spPr bwMode="auto">
            <a:xfrm>
              <a:off x="5532" y="10953"/>
              <a:ext cx="1447" cy="718"/>
            </a:xfrm>
            <a:custGeom>
              <a:avLst/>
              <a:gdLst>
                <a:gd name="T0" fmla="*/ 301 w 1447"/>
                <a:gd name="T1" fmla="*/ 521 h 718"/>
                <a:gd name="T2" fmla="*/ 249 w 1447"/>
                <a:gd name="T3" fmla="*/ 444 h 718"/>
                <a:gd name="T4" fmla="*/ 228 w 1447"/>
                <a:gd name="T5" fmla="*/ 397 h 718"/>
                <a:gd name="T6" fmla="*/ 255 w 1447"/>
                <a:gd name="T7" fmla="*/ 387 h 718"/>
                <a:gd name="T8" fmla="*/ 111 w 1447"/>
                <a:gd name="T9" fmla="*/ 346 h 718"/>
                <a:gd name="T10" fmla="*/ 94 w 1447"/>
                <a:gd name="T11" fmla="*/ 366 h 718"/>
                <a:gd name="T12" fmla="*/ 126 w 1447"/>
                <a:gd name="T13" fmla="*/ 426 h 718"/>
                <a:gd name="T14" fmla="*/ 194 w 1447"/>
                <a:gd name="T15" fmla="*/ 502 h 718"/>
                <a:gd name="T16" fmla="*/ 249 w 1447"/>
                <a:gd name="T17" fmla="*/ 527 h 718"/>
                <a:gd name="T18" fmla="*/ 203 w 1447"/>
                <a:gd name="T19" fmla="*/ 514 h 718"/>
                <a:gd name="T20" fmla="*/ 101 w 1447"/>
                <a:gd name="T21" fmla="*/ 475 h 718"/>
                <a:gd name="T22" fmla="*/ 33 w 1447"/>
                <a:gd name="T23" fmla="*/ 400 h 718"/>
                <a:gd name="T24" fmla="*/ 0 w 1447"/>
                <a:gd name="T25" fmla="*/ 341 h 718"/>
                <a:gd name="T26" fmla="*/ 18 w 1447"/>
                <a:gd name="T27" fmla="*/ 321 h 718"/>
                <a:gd name="T28" fmla="*/ 31 w 1447"/>
                <a:gd name="T29" fmla="*/ 313 h 718"/>
                <a:gd name="T30" fmla="*/ 51 w 1447"/>
                <a:gd name="T31" fmla="*/ 278 h 718"/>
                <a:gd name="T32" fmla="*/ 131 w 1447"/>
                <a:gd name="T33" fmla="*/ 215 h 718"/>
                <a:gd name="T34" fmla="*/ 290 w 1447"/>
                <a:gd name="T35" fmla="*/ 105 h 718"/>
                <a:gd name="T36" fmla="*/ 430 w 1447"/>
                <a:gd name="T37" fmla="*/ 10 h 718"/>
                <a:gd name="T38" fmla="*/ 473 w 1447"/>
                <a:gd name="T39" fmla="*/ 1 h 718"/>
                <a:gd name="T40" fmla="*/ 554 w 1447"/>
                <a:gd name="T41" fmla="*/ 19 h 718"/>
                <a:gd name="T42" fmla="*/ 779 w 1447"/>
                <a:gd name="T43" fmla="*/ 68 h 718"/>
                <a:gd name="T44" fmla="*/ 1069 w 1447"/>
                <a:gd name="T45" fmla="*/ 129 h 718"/>
                <a:gd name="T46" fmla="*/ 1295 w 1447"/>
                <a:gd name="T47" fmla="*/ 177 h 718"/>
                <a:gd name="T48" fmla="*/ 1383 w 1447"/>
                <a:gd name="T49" fmla="*/ 207 h 718"/>
                <a:gd name="T50" fmla="*/ 1336 w 1447"/>
                <a:gd name="T51" fmla="*/ 244 h 718"/>
                <a:gd name="T52" fmla="*/ 1216 w 1447"/>
                <a:gd name="T53" fmla="*/ 324 h 718"/>
                <a:gd name="T54" fmla="*/ 1071 w 1447"/>
                <a:gd name="T55" fmla="*/ 425 h 718"/>
                <a:gd name="T56" fmla="*/ 955 w 1447"/>
                <a:gd name="T57" fmla="*/ 508 h 718"/>
                <a:gd name="T58" fmla="*/ 894 w 1447"/>
                <a:gd name="T59" fmla="*/ 556 h 718"/>
                <a:gd name="T60" fmla="*/ 856 w 1447"/>
                <a:gd name="T61" fmla="*/ 570 h 718"/>
                <a:gd name="T62" fmla="*/ 856 w 1447"/>
                <a:gd name="T63" fmla="*/ 586 h 718"/>
                <a:gd name="T64" fmla="*/ 894 w 1447"/>
                <a:gd name="T65" fmla="*/ 663 h 718"/>
                <a:gd name="T66" fmla="*/ 939 w 1447"/>
                <a:gd name="T67" fmla="*/ 673 h 718"/>
                <a:gd name="T68" fmla="*/ 1071 w 1447"/>
                <a:gd name="T69" fmla="*/ 581 h 718"/>
                <a:gd name="T70" fmla="*/ 1250 w 1447"/>
                <a:gd name="T71" fmla="*/ 457 h 718"/>
                <a:gd name="T72" fmla="*/ 1390 w 1447"/>
                <a:gd name="T73" fmla="*/ 356 h 718"/>
                <a:gd name="T74" fmla="*/ 1447 w 1447"/>
                <a:gd name="T75" fmla="*/ 329 h 718"/>
                <a:gd name="T76" fmla="*/ 1340 w 1447"/>
                <a:gd name="T77" fmla="*/ 418 h 718"/>
                <a:gd name="T78" fmla="*/ 1179 w 1447"/>
                <a:gd name="T79" fmla="*/ 531 h 718"/>
                <a:gd name="T80" fmla="*/ 1052 w 1447"/>
                <a:gd name="T81" fmla="*/ 626 h 718"/>
                <a:gd name="T82" fmla="*/ 971 w 1447"/>
                <a:gd name="T83" fmla="*/ 684 h 718"/>
                <a:gd name="T84" fmla="*/ 953 w 1447"/>
                <a:gd name="T85" fmla="*/ 706 h 718"/>
                <a:gd name="T86" fmla="*/ 914 w 1447"/>
                <a:gd name="T87" fmla="*/ 718 h 718"/>
                <a:gd name="T88" fmla="*/ 864 w 1447"/>
                <a:gd name="T89" fmla="*/ 703 h 718"/>
                <a:gd name="T90" fmla="*/ 772 w 1447"/>
                <a:gd name="T91" fmla="*/ 674 h 718"/>
                <a:gd name="T92" fmla="*/ 638 w 1447"/>
                <a:gd name="T93" fmla="*/ 636 h 718"/>
                <a:gd name="T94" fmla="*/ 487 w 1447"/>
                <a:gd name="T95" fmla="*/ 594 h 7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47" h="718">
                  <a:moveTo>
                    <a:pt x="412" y="572"/>
                  </a:moveTo>
                  <a:lnTo>
                    <a:pt x="364" y="556"/>
                  </a:lnTo>
                  <a:lnTo>
                    <a:pt x="328" y="538"/>
                  </a:lnTo>
                  <a:lnTo>
                    <a:pt x="301" y="521"/>
                  </a:lnTo>
                  <a:lnTo>
                    <a:pt x="283" y="501"/>
                  </a:lnTo>
                  <a:lnTo>
                    <a:pt x="269" y="482"/>
                  </a:lnTo>
                  <a:lnTo>
                    <a:pt x="258" y="463"/>
                  </a:lnTo>
                  <a:lnTo>
                    <a:pt x="249" y="444"/>
                  </a:lnTo>
                  <a:lnTo>
                    <a:pt x="239" y="428"/>
                  </a:lnTo>
                  <a:lnTo>
                    <a:pt x="230" y="415"/>
                  </a:lnTo>
                  <a:lnTo>
                    <a:pt x="226" y="405"/>
                  </a:lnTo>
                  <a:lnTo>
                    <a:pt x="228" y="397"/>
                  </a:lnTo>
                  <a:lnTo>
                    <a:pt x="231" y="391"/>
                  </a:lnTo>
                  <a:lnTo>
                    <a:pt x="237" y="387"/>
                  </a:lnTo>
                  <a:lnTo>
                    <a:pt x="246" y="386"/>
                  </a:lnTo>
                  <a:lnTo>
                    <a:pt x="255" y="387"/>
                  </a:lnTo>
                  <a:lnTo>
                    <a:pt x="265" y="390"/>
                  </a:lnTo>
                  <a:lnTo>
                    <a:pt x="131" y="352"/>
                  </a:lnTo>
                  <a:lnTo>
                    <a:pt x="120" y="347"/>
                  </a:lnTo>
                  <a:lnTo>
                    <a:pt x="111" y="346"/>
                  </a:lnTo>
                  <a:lnTo>
                    <a:pt x="104" y="347"/>
                  </a:lnTo>
                  <a:lnTo>
                    <a:pt x="97" y="351"/>
                  </a:lnTo>
                  <a:lnTo>
                    <a:pt x="94" y="357"/>
                  </a:lnTo>
                  <a:lnTo>
                    <a:pt x="94" y="366"/>
                  </a:lnTo>
                  <a:lnTo>
                    <a:pt x="97" y="377"/>
                  </a:lnTo>
                  <a:lnTo>
                    <a:pt x="104" y="390"/>
                  </a:lnTo>
                  <a:lnTo>
                    <a:pt x="115" y="407"/>
                  </a:lnTo>
                  <a:lnTo>
                    <a:pt x="126" y="426"/>
                  </a:lnTo>
                  <a:lnTo>
                    <a:pt x="135" y="445"/>
                  </a:lnTo>
                  <a:lnTo>
                    <a:pt x="149" y="464"/>
                  </a:lnTo>
                  <a:lnTo>
                    <a:pt x="167" y="483"/>
                  </a:lnTo>
                  <a:lnTo>
                    <a:pt x="194" y="502"/>
                  </a:lnTo>
                  <a:lnTo>
                    <a:pt x="230" y="518"/>
                  </a:lnTo>
                  <a:lnTo>
                    <a:pt x="278" y="535"/>
                  </a:lnTo>
                  <a:lnTo>
                    <a:pt x="264" y="531"/>
                  </a:lnTo>
                  <a:lnTo>
                    <a:pt x="249" y="527"/>
                  </a:lnTo>
                  <a:lnTo>
                    <a:pt x="237" y="523"/>
                  </a:lnTo>
                  <a:lnTo>
                    <a:pt x="224" y="519"/>
                  </a:lnTo>
                  <a:lnTo>
                    <a:pt x="213" y="517"/>
                  </a:lnTo>
                  <a:lnTo>
                    <a:pt x="203" y="514"/>
                  </a:lnTo>
                  <a:lnTo>
                    <a:pt x="194" y="512"/>
                  </a:lnTo>
                  <a:lnTo>
                    <a:pt x="185" y="509"/>
                  </a:lnTo>
                  <a:lnTo>
                    <a:pt x="136" y="493"/>
                  </a:lnTo>
                  <a:lnTo>
                    <a:pt x="101" y="475"/>
                  </a:lnTo>
                  <a:lnTo>
                    <a:pt x="74" y="458"/>
                  </a:lnTo>
                  <a:lnTo>
                    <a:pt x="56" y="439"/>
                  </a:lnTo>
                  <a:lnTo>
                    <a:pt x="42" y="419"/>
                  </a:lnTo>
                  <a:lnTo>
                    <a:pt x="33" y="400"/>
                  </a:lnTo>
                  <a:lnTo>
                    <a:pt x="22" y="382"/>
                  </a:lnTo>
                  <a:lnTo>
                    <a:pt x="11" y="365"/>
                  </a:lnTo>
                  <a:lnTo>
                    <a:pt x="4" y="352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4" y="326"/>
                  </a:lnTo>
                  <a:lnTo>
                    <a:pt x="11" y="322"/>
                  </a:lnTo>
                  <a:lnTo>
                    <a:pt x="18" y="321"/>
                  </a:lnTo>
                  <a:lnTo>
                    <a:pt x="27" y="322"/>
                  </a:lnTo>
                  <a:lnTo>
                    <a:pt x="38" y="327"/>
                  </a:lnTo>
                  <a:lnTo>
                    <a:pt x="33" y="319"/>
                  </a:lnTo>
                  <a:lnTo>
                    <a:pt x="31" y="313"/>
                  </a:lnTo>
                  <a:lnTo>
                    <a:pt x="31" y="306"/>
                  </a:lnTo>
                  <a:lnTo>
                    <a:pt x="34" y="297"/>
                  </a:lnTo>
                  <a:lnTo>
                    <a:pt x="40" y="288"/>
                  </a:lnTo>
                  <a:lnTo>
                    <a:pt x="51" y="278"/>
                  </a:lnTo>
                  <a:lnTo>
                    <a:pt x="65" y="265"/>
                  </a:lnTo>
                  <a:lnTo>
                    <a:pt x="83" y="250"/>
                  </a:lnTo>
                  <a:lnTo>
                    <a:pt x="104" y="234"/>
                  </a:lnTo>
                  <a:lnTo>
                    <a:pt x="131" y="215"/>
                  </a:lnTo>
                  <a:lnTo>
                    <a:pt x="163" y="192"/>
                  </a:lnTo>
                  <a:lnTo>
                    <a:pt x="199" y="167"/>
                  </a:lnTo>
                  <a:lnTo>
                    <a:pt x="242" y="138"/>
                  </a:lnTo>
                  <a:lnTo>
                    <a:pt x="290" y="105"/>
                  </a:lnTo>
                  <a:lnTo>
                    <a:pt x="344" y="68"/>
                  </a:lnTo>
                  <a:lnTo>
                    <a:pt x="405" y="26"/>
                  </a:lnTo>
                  <a:lnTo>
                    <a:pt x="419" y="17"/>
                  </a:lnTo>
                  <a:lnTo>
                    <a:pt x="430" y="10"/>
                  </a:lnTo>
                  <a:lnTo>
                    <a:pt x="441" y="5"/>
                  </a:lnTo>
                  <a:lnTo>
                    <a:pt x="452" y="1"/>
                  </a:lnTo>
                  <a:lnTo>
                    <a:pt x="462" y="0"/>
                  </a:lnTo>
                  <a:lnTo>
                    <a:pt x="473" y="1"/>
                  </a:lnTo>
                  <a:lnTo>
                    <a:pt x="487" y="4"/>
                  </a:lnTo>
                  <a:lnTo>
                    <a:pt x="505" y="7"/>
                  </a:lnTo>
                  <a:lnTo>
                    <a:pt x="523" y="11"/>
                  </a:lnTo>
                  <a:lnTo>
                    <a:pt x="554" y="19"/>
                  </a:lnTo>
                  <a:lnTo>
                    <a:pt x="599" y="29"/>
                  </a:lnTo>
                  <a:lnTo>
                    <a:pt x="652" y="40"/>
                  </a:lnTo>
                  <a:lnTo>
                    <a:pt x="713" y="54"/>
                  </a:lnTo>
                  <a:lnTo>
                    <a:pt x="779" y="68"/>
                  </a:lnTo>
                  <a:lnTo>
                    <a:pt x="851" y="83"/>
                  </a:lnTo>
                  <a:lnTo>
                    <a:pt x="924" y="98"/>
                  </a:lnTo>
                  <a:lnTo>
                    <a:pt x="998" y="114"/>
                  </a:lnTo>
                  <a:lnTo>
                    <a:pt x="1069" y="129"/>
                  </a:lnTo>
                  <a:lnTo>
                    <a:pt x="1136" y="143"/>
                  </a:lnTo>
                  <a:lnTo>
                    <a:pt x="1197" y="157"/>
                  </a:lnTo>
                  <a:lnTo>
                    <a:pt x="1250" y="168"/>
                  </a:lnTo>
                  <a:lnTo>
                    <a:pt x="1295" y="177"/>
                  </a:lnTo>
                  <a:lnTo>
                    <a:pt x="1326" y="185"/>
                  </a:lnTo>
                  <a:lnTo>
                    <a:pt x="1343" y="189"/>
                  </a:lnTo>
                  <a:lnTo>
                    <a:pt x="1372" y="199"/>
                  </a:lnTo>
                  <a:lnTo>
                    <a:pt x="1383" y="207"/>
                  </a:lnTo>
                  <a:lnTo>
                    <a:pt x="1379" y="216"/>
                  </a:lnTo>
                  <a:lnTo>
                    <a:pt x="1369" y="224"/>
                  </a:lnTo>
                  <a:lnTo>
                    <a:pt x="1354" y="233"/>
                  </a:lnTo>
                  <a:lnTo>
                    <a:pt x="1336" y="244"/>
                  </a:lnTo>
                  <a:lnTo>
                    <a:pt x="1311" y="260"/>
                  </a:lnTo>
                  <a:lnTo>
                    <a:pt x="1283" y="279"/>
                  </a:lnTo>
                  <a:lnTo>
                    <a:pt x="1250" y="301"/>
                  </a:lnTo>
                  <a:lnTo>
                    <a:pt x="1216" y="324"/>
                  </a:lnTo>
                  <a:lnTo>
                    <a:pt x="1181" y="348"/>
                  </a:lnTo>
                  <a:lnTo>
                    <a:pt x="1145" y="373"/>
                  </a:lnTo>
                  <a:lnTo>
                    <a:pt x="1107" y="400"/>
                  </a:lnTo>
                  <a:lnTo>
                    <a:pt x="1071" y="425"/>
                  </a:lnTo>
                  <a:lnTo>
                    <a:pt x="1037" y="449"/>
                  </a:lnTo>
                  <a:lnTo>
                    <a:pt x="1007" y="470"/>
                  </a:lnTo>
                  <a:lnTo>
                    <a:pt x="978" y="490"/>
                  </a:lnTo>
                  <a:lnTo>
                    <a:pt x="955" y="508"/>
                  </a:lnTo>
                  <a:lnTo>
                    <a:pt x="937" y="522"/>
                  </a:lnTo>
                  <a:lnTo>
                    <a:pt x="924" y="532"/>
                  </a:lnTo>
                  <a:lnTo>
                    <a:pt x="908" y="546"/>
                  </a:lnTo>
                  <a:lnTo>
                    <a:pt x="894" y="556"/>
                  </a:lnTo>
                  <a:lnTo>
                    <a:pt x="881" y="562"/>
                  </a:lnTo>
                  <a:lnTo>
                    <a:pt x="871" y="567"/>
                  </a:lnTo>
                  <a:lnTo>
                    <a:pt x="862" y="568"/>
                  </a:lnTo>
                  <a:lnTo>
                    <a:pt x="856" y="570"/>
                  </a:lnTo>
                  <a:lnTo>
                    <a:pt x="853" y="570"/>
                  </a:lnTo>
                  <a:lnTo>
                    <a:pt x="851" y="570"/>
                  </a:lnTo>
                  <a:lnTo>
                    <a:pt x="853" y="575"/>
                  </a:lnTo>
                  <a:lnTo>
                    <a:pt x="856" y="586"/>
                  </a:lnTo>
                  <a:lnTo>
                    <a:pt x="864" y="604"/>
                  </a:lnTo>
                  <a:lnTo>
                    <a:pt x="872" y="623"/>
                  </a:lnTo>
                  <a:lnTo>
                    <a:pt x="883" y="644"/>
                  </a:lnTo>
                  <a:lnTo>
                    <a:pt x="894" y="663"/>
                  </a:lnTo>
                  <a:lnTo>
                    <a:pt x="907" y="678"/>
                  </a:lnTo>
                  <a:lnTo>
                    <a:pt x="919" y="687"/>
                  </a:lnTo>
                  <a:lnTo>
                    <a:pt x="924" y="683"/>
                  </a:lnTo>
                  <a:lnTo>
                    <a:pt x="939" y="673"/>
                  </a:lnTo>
                  <a:lnTo>
                    <a:pt x="964" y="657"/>
                  </a:lnTo>
                  <a:lnTo>
                    <a:pt x="994" y="635"/>
                  </a:lnTo>
                  <a:lnTo>
                    <a:pt x="1030" y="610"/>
                  </a:lnTo>
                  <a:lnTo>
                    <a:pt x="1071" y="581"/>
                  </a:lnTo>
                  <a:lnTo>
                    <a:pt x="1114" y="551"/>
                  </a:lnTo>
                  <a:lnTo>
                    <a:pt x="1159" y="519"/>
                  </a:lnTo>
                  <a:lnTo>
                    <a:pt x="1206" y="487"/>
                  </a:lnTo>
                  <a:lnTo>
                    <a:pt x="1250" y="457"/>
                  </a:lnTo>
                  <a:lnTo>
                    <a:pt x="1292" y="426"/>
                  </a:lnTo>
                  <a:lnTo>
                    <a:pt x="1331" y="399"/>
                  </a:lnTo>
                  <a:lnTo>
                    <a:pt x="1363" y="376"/>
                  </a:lnTo>
                  <a:lnTo>
                    <a:pt x="1390" y="356"/>
                  </a:lnTo>
                  <a:lnTo>
                    <a:pt x="1410" y="342"/>
                  </a:lnTo>
                  <a:lnTo>
                    <a:pt x="1419" y="334"/>
                  </a:lnTo>
                  <a:lnTo>
                    <a:pt x="1438" y="324"/>
                  </a:lnTo>
                  <a:lnTo>
                    <a:pt x="1447" y="329"/>
                  </a:lnTo>
                  <a:lnTo>
                    <a:pt x="1444" y="345"/>
                  </a:lnTo>
                  <a:lnTo>
                    <a:pt x="1429" y="360"/>
                  </a:lnTo>
                  <a:lnTo>
                    <a:pt x="1383" y="389"/>
                  </a:lnTo>
                  <a:lnTo>
                    <a:pt x="1340" y="418"/>
                  </a:lnTo>
                  <a:lnTo>
                    <a:pt x="1297" y="446"/>
                  </a:lnTo>
                  <a:lnTo>
                    <a:pt x="1256" y="475"/>
                  </a:lnTo>
                  <a:lnTo>
                    <a:pt x="1216" y="503"/>
                  </a:lnTo>
                  <a:lnTo>
                    <a:pt x="1179" y="531"/>
                  </a:lnTo>
                  <a:lnTo>
                    <a:pt x="1143" y="557"/>
                  </a:lnTo>
                  <a:lnTo>
                    <a:pt x="1111" y="582"/>
                  </a:lnTo>
                  <a:lnTo>
                    <a:pt x="1080" y="605"/>
                  </a:lnTo>
                  <a:lnTo>
                    <a:pt x="1052" y="626"/>
                  </a:lnTo>
                  <a:lnTo>
                    <a:pt x="1028" y="645"/>
                  </a:lnTo>
                  <a:lnTo>
                    <a:pt x="1005" y="662"/>
                  </a:lnTo>
                  <a:lnTo>
                    <a:pt x="987" y="674"/>
                  </a:lnTo>
                  <a:lnTo>
                    <a:pt x="971" y="684"/>
                  </a:lnTo>
                  <a:lnTo>
                    <a:pt x="960" y="689"/>
                  </a:lnTo>
                  <a:lnTo>
                    <a:pt x="951" y="692"/>
                  </a:lnTo>
                  <a:lnTo>
                    <a:pt x="955" y="699"/>
                  </a:lnTo>
                  <a:lnTo>
                    <a:pt x="953" y="706"/>
                  </a:lnTo>
                  <a:lnTo>
                    <a:pt x="948" y="711"/>
                  </a:lnTo>
                  <a:lnTo>
                    <a:pt x="939" y="716"/>
                  </a:lnTo>
                  <a:lnTo>
                    <a:pt x="926" y="718"/>
                  </a:lnTo>
                  <a:lnTo>
                    <a:pt x="914" y="718"/>
                  </a:lnTo>
                  <a:lnTo>
                    <a:pt x="899" y="716"/>
                  </a:lnTo>
                  <a:lnTo>
                    <a:pt x="885" y="711"/>
                  </a:lnTo>
                  <a:lnTo>
                    <a:pt x="876" y="707"/>
                  </a:lnTo>
                  <a:lnTo>
                    <a:pt x="864" y="703"/>
                  </a:lnTo>
                  <a:lnTo>
                    <a:pt x="846" y="697"/>
                  </a:lnTo>
                  <a:lnTo>
                    <a:pt x="824" y="691"/>
                  </a:lnTo>
                  <a:lnTo>
                    <a:pt x="799" y="683"/>
                  </a:lnTo>
                  <a:lnTo>
                    <a:pt x="772" y="674"/>
                  </a:lnTo>
                  <a:lnTo>
                    <a:pt x="742" y="665"/>
                  </a:lnTo>
                  <a:lnTo>
                    <a:pt x="710" y="657"/>
                  </a:lnTo>
                  <a:lnTo>
                    <a:pt x="676" y="646"/>
                  </a:lnTo>
                  <a:lnTo>
                    <a:pt x="638" y="636"/>
                  </a:lnTo>
                  <a:lnTo>
                    <a:pt x="602" y="625"/>
                  </a:lnTo>
                  <a:lnTo>
                    <a:pt x="564" y="615"/>
                  </a:lnTo>
                  <a:lnTo>
                    <a:pt x="525" y="604"/>
                  </a:lnTo>
                  <a:lnTo>
                    <a:pt x="487" y="594"/>
                  </a:lnTo>
                  <a:lnTo>
                    <a:pt x="450" y="582"/>
                  </a:lnTo>
                  <a:lnTo>
                    <a:pt x="412" y="5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35"/>
            <p:cNvSpPr>
              <a:spLocks/>
            </p:cNvSpPr>
            <p:nvPr/>
          </p:nvSpPr>
          <p:spPr bwMode="auto">
            <a:xfrm>
              <a:off x="5532" y="10953"/>
              <a:ext cx="1447" cy="718"/>
            </a:xfrm>
            <a:custGeom>
              <a:avLst/>
              <a:gdLst>
                <a:gd name="T0" fmla="*/ 328 w 1447"/>
                <a:gd name="T1" fmla="*/ 538 h 718"/>
                <a:gd name="T2" fmla="*/ 258 w 1447"/>
                <a:gd name="T3" fmla="*/ 463 h 718"/>
                <a:gd name="T4" fmla="*/ 230 w 1447"/>
                <a:gd name="T5" fmla="*/ 415 h 718"/>
                <a:gd name="T6" fmla="*/ 237 w 1447"/>
                <a:gd name="T7" fmla="*/ 387 h 718"/>
                <a:gd name="T8" fmla="*/ 131 w 1447"/>
                <a:gd name="T9" fmla="*/ 352 h 718"/>
                <a:gd name="T10" fmla="*/ 104 w 1447"/>
                <a:gd name="T11" fmla="*/ 347 h 718"/>
                <a:gd name="T12" fmla="*/ 97 w 1447"/>
                <a:gd name="T13" fmla="*/ 377 h 718"/>
                <a:gd name="T14" fmla="*/ 126 w 1447"/>
                <a:gd name="T15" fmla="*/ 426 h 718"/>
                <a:gd name="T16" fmla="*/ 194 w 1447"/>
                <a:gd name="T17" fmla="*/ 502 h 718"/>
                <a:gd name="T18" fmla="*/ 264 w 1447"/>
                <a:gd name="T19" fmla="*/ 531 h 718"/>
                <a:gd name="T20" fmla="*/ 213 w 1447"/>
                <a:gd name="T21" fmla="*/ 517 h 718"/>
                <a:gd name="T22" fmla="*/ 185 w 1447"/>
                <a:gd name="T23" fmla="*/ 509 h 718"/>
                <a:gd name="T24" fmla="*/ 56 w 1447"/>
                <a:gd name="T25" fmla="*/ 439 h 718"/>
                <a:gd name="T26" fmla="*/ 11 w 1447"/>
                <a:gd name="T27" fmla="*/ 365 h 718"/>
                <a:gd name="T28" fmla="*/ 0 w 1447"/>
                <a:gd name="T29" fmla="*/ 332 h 718"/>
                <a:gd name="T30" fmla="*/ 27 w 1447"/>
                <a:gd name="T31" fmla="*/ 322 h 718"/>
                <a:gd name="T32" fmla="*/ 31 w 1447"/>
                <a:gd name="T33" fmla="*/ 313 h 718"/>
                <a:gd name="T34" fmla="*/ 51 w 1447"/>
                <a:gd name="T35" fmla="*/ 278 h 718"/>
                <a:gd name="T36" fmla="*/ 131 w 1447"/>
                <a:gd name="T37" fmla="*/ 215 h 718"/>
                <a:gd name="T38" fmla="*/ 290 w 1447"/>
                <a:gd name="T39" fmla="*/ 105 h 718"/>
                <a:gd name="T40" fmla="*/ 419 w 1447"/>
                <a:gd name="T41" fmla="*/ 17 h 718"/>
                <a:gd name="T42" fmla="*/ 462 w 1447"/>
                <a:gd name="T43" fmla="*/ 0 h 718"/>
                <a:gd name="T44" fmla="*/ 505 w 1447"/>
                <a:gd name="T45" fmla="*/ 7 h 718"/>
                <a:gd name="T46" fmla="*/ 652 w 1447"/>
                <a:gd name="T47" fmla="*/ 40 h 718"/>
                <a:gd name="T48" fmla="*/ 924 w 1447"/>
                <a:gd name="T49" fmla="*/ 98 h 718"/>
                <a:gd name="T50" fmla="*/ 1197 w 1447"/>
                <a:gd name="T51" fmla="*/ 157 h 718"/>
                <a:gd name="T52" fmla="*/ 1343 w 1447"/>
                <a:gd name="T53" fmla="*/ 189 h 718"/>
                <a:gd name="T54" fmla="*/ 1379 w 1447"/>
                <a:gd name="T55" fmla="*/ 216 h 718"/>
                <a:gd name="T56" fmla="*/ 1336 w 1447"/>
                <a:gd name="T57" fmla="*/ 244 h 718"/>
                <a:gd name="T58" fmla="*/ 1216 w 1447"/>
                <a:gd name="T59" fmla="*/ 324 h 718"/>
                <a:gd name="T60" fmla="*/ 1071 w 1447"/>
                <a:gd name="T61" fmla="*/ 425 h 718"/>
                <a:gd name="T62" fmla="*/ 955 w 1447"/>
                <a:gd name="T63" fmla="*/ 508 h 718"/>
                <a:gd name="T64" fmla="*/ 908 w 1447"/>
                <a:gd name="T65" fmla="*/ 546 h 718"/>
                <a:gd name="T66" fmla="*/ 862 w 1447"/>
                <a:gd name="T67" fmla="*/ 568 h 718"/>
                <a:gd name="T68" fmla="*/ 851 w 1447"/>
                <a:gd name="T69" fmla="*/ 570 h 718"/>
                <a:gd name="T70" fmla="*/ 872 w 1447"/>
                <a:gd name="T71" fmla="*/ 623 h 718"/>
                <a:gd name="T72" fmla="*/ 919 w 1447"/>
                <a:gd name="T73" fmla="*/ 687 h 718"/>
                <a:gd name="T74" fmla="*/ 964 w 1447"/>
                <a:gd name="T75" fmla="*/ 657 h 718"/>
                <a:gd name="T76" fmla="*/ 1114 w 1447"/>
                <a:gd name="T77" fmla="*/ 551 h 718"/>
                <a:gd name="T78" fmla="*/ 1292 w 1447"/>
                <a:gd name="T79" fmla="*/ 426 h 718"/>
                <a:gd name="T80" fmla="*/ 1410 w 1447"/>
                <a:gd name="T81" fmla="*/ 342 h 718"/>
                <a:gd name="T82" fmla="*/ 1447 w 1447"/>
                <a:gd name="T83" fmla="*/ 329 h 718"/>
                <a:gd name="T84" fmla="*/ 1383 w 1447"/>
                <a:gd name="T85" fmla="*/ 389 h 718"/>
                <a:gd name="T86" fmla="*/ 1216 w 1447"/>
                <a:gd name="T87" fmla="*/ 503 h 718"/>
                <a:gd name="T88" fmla="*/ 1080 w 1447"/>
                <a:gd name="T89" fmla="*/ 605 h 718"/>
                <a:gd name="T90" fmla="*/ 987 w 1447"/>
                <a:gd name="T91" fmla="*/ 674 h 718"/>
                <a:gd name="T92" fmla="*/ 951 w 1447"/>
                <a:gd name="T93" fmla="*/ 692 h 718"/>
                <a:gd name="T94" fmla="*/ 939 w 1447"/>
                <a:gd name="T95" fmla="*/ 716 h 718"/>
                <a:gd name="T96" fmla="*/ 885 w 1447"/>
                <a:gd name="T97" fmla="*/ 711 h 718"/>
                <a:gd name="T98" fmla="*/ 846 w 1447"/>
                <a:gd name="T99" fmla="*/ 697 h 718"/>
                <a:gd name="T100" fmla="*/ 742 w 1447"/>
                <a:gd name="T101" fmla="*/ 665 h 718"/>
                <a:gd name="T102" fmla="*/ 602 w 1447"/>
                <a:gd name="T103" fmla="*/ 625 h 718"/>
                <a:gd name="T104" fmla="*/ 450 w 1447"/>
                <a:gd name="T105" fmla="*/ 582 h 7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7" h="718">
                  <a:moveTo>
                    <a:pt x="412" y="572"/>
                  </a:moveTo>
                  <a:lnTo>
                    <a:pt x="412" y="572"/>
                  </a:lnTo>
                  <a:lnTo>
                    <a:pt x="364" y="556"/>
                  </a:lnTo>
                  <a:lnTo>
                    <a:pt x="328" y="538"/>
                  </a:lnTo>
                  <a:lnTo>
                    <a:pt x="301" y="521"/>
                  </a:lnTo>
                  <a:lnTo>
                    <a:pt x="283" y="501"/>
                  </a:lnTo>
                  <a:lnTo>
                    <a:pt x="269" y="482"/>
                  </a:lnTo>
                  <a:lnTo>
                    <a:pt x="258" y="463"/>
                  </a:lnTo>
                  <a:lnTo>
                    <a:pt x="249" y="444"/>
                  </a:lnTo>
                  <a:lnTo>
                    <a:pt x="239" y="428"/>
                  </a:lnTo>
                  <a:lnTo>
                    <a:pt x="230" y="415"/>
                  </a:lnTo>
                  <a:lnTo>
                    <a:pt x="226" y="405"/>
                  </a:lnTo>
                  <a:lnTo>
                    <a:pt x="228" y="397"/>
                  </a:lnTo>
                  <a:lnTo>
                    <a:pt x="231" y="391"/>
                  </a:lnTo>
                  <a:lnTo>
                    <a:pt x="237" y="387"/>
                  </a:lnTo>
                  <a:lnTo>
                    <a:pt x="246" y="386"/>
                  </a:lnTo>
                  <a:lnTo>
                    <a:pt x="255" y="387"/>
                  </a:lnTo>
                  <a:lnTo>
                    <a:pt x="265" y="390"/>
                  </a:lnTo>
                  <a:lnTo>
                    <a:pt x="131" y="352"/>
                  </a:lnTo>
                  <a:lnTo>
                    <a:pt x="120" y="347"/>
                  </a:lnTo>
                  <a:lnTo>
                    <a:pt x="111" y="346"/>
                  </a:lnTo>
                  <a:lnTo>
                    <a:pt x="104" y="347"/>
                  </a:lnTo>
                  <a:lnTo>
                    <a:pt x="97" y="351"/>
                  </a:lnTo>
                  <a:lnTo>
                    <a:pt x="94" y="357"/>
                  </a:lnTo>
                  <a:lnTo>
                    <a:pt x="94" y="366"/>
                  </a:lnTo>
                  <a:lnTo>
                    <a:pt x="97" y="377"/>
                  </a:lnTo>
                  <a:lnTo>
                    <a:pt x="104" y="390"/>
                  </a:lnTo>
                  <a:lnTo>
                    <a:pt x="115" y="407"/>
                  </a:lnTo>
                  <a:lnTo>
                    <a:pt x="126" y="426"/>
                  </a:lnTo>
                  <a:lnTo>
                    <a:pt x="135" y="445"/>
                  </a:lnTo>
                  <a:lnTo>
                    <a:pt x="149" y="464"/>
                  </a:lnTo>
                  <a:lnTo>
                    <a:pt x="167" y="483"/>
                  </a:lnTo>
                  <a:lnTo>
                    <a:pt x="194" y="502"/>
                  </a:lnTo>
                  <a:lnTo>
                    <a:pt x="230" y="518"/>
                  </a:lnTo>
                  <a:lnTo>
                    <a:pt x="278" y="535"/>
                  </a:lnTo>
                  <a:lnTo>
                    <a:pt x="264" y="531"/>
                  </a:lnTo>
                  <a:lnTo>
                    <a:pt x="249" y="527"/>
                  </a:lnTo>
                  <a:lnTo>
                    <a:pt x="237" y="523"/>
                  </a:lnTo>
                  <a:lnTo>
                    <a:pt x="224" y="519"/>
                  </a:lnTo>
                  <a:lnTo>
                    <a:pt x="213" y="517"/>
                  </a:lnTo>
                  <a:lnTo>
                    <a:pt x="203" y="514"/>
                  </a:lnTo>
                  <a:lnTo>
                    <a:pt x="194" y="512"/>
                  </a:lnTo>
                  <a:lnTo>
                    <a:pt x="185" y="509"/>
                  </a:lnTo>
                  <a:lnTo>
                    <a:pt x="136" y="493"/>
                  </a:lnTo>
                  <a:lnTo>
                    <a:pt x="101" y="475"/>
                  </a:lnTo>
                  <a:lnTo>
                    <a:pt x="74" y="458"/>
                  </a:lnTo>
                  <a:lnTo>
                    <a:pt x="56" y="439"/>
                  </a:lnTo>
                  <a:lnTo>
                    <a:pt x="42" y="419"/>
                  </a:lnTo>
                  <a:lnTo>
                    <a:pt x="33" y="400"/>
                  </a:lnTo>
                  <a:lnTo>
                    <a:pt x="22" y="382"/>
                  </a:lnTo>
                  <a:lnTo>
                    <a:pt x="11" y="365"/>
                  </a:lnTo>
                  <a:lnTo>
                    <a:pt x="4" y="352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4" y="326"/>
                  </a:lnTo>
                  <a:lnTo>
                    <a:pt x="11" y="322"/>
                  </a:lnTo>
                  <a:lnTo>
                    <a:pt x="18" y="321"/>
                  </a:lnTo>
                  <a:lnTo>
                    <a:pt x="27" y="322"/>
                  </a:lnTo>
                  <a:lnTo>
                    <a:pt x="38" y="327"/>
                  </a:lnTo>
                  <a:lnTo>
                    <a:pt x="33" y="319"/>
                  </a:lnTo>
                  <a:lnTo>
                    <a:pt x="31" y="313"/>
                  </a:lnTo>
                  <a:lnTo>
                    <a:pt x="31" y="306"/>
                  </a:lnTo>
                  <a:lnTo>
                    <a:pt x="34" y="297"/>
                  </a:lnTo>
                  <a:lnTo>
                    <a:pt x="40" y="288"/>
                  </a:lnTo>
                  <a:lnTo>
                    <a:pt x="51" y="278"/>
                  </a:lnTo>
                  <a:lnTo>
                    <a:pt x="65" y="265"/>
                  </a:lnTo>
                  <a:lnTo>
                    <a:pt x="83" y="250"/>
                  </a:lnTo>
                  <a:lnTo>
                    <a:pt x="104" y="234"/>
                  </a:lnTo>
                  <a:lnTo>
                    <a:pt x="131" y="215"/>
                  </a:lnTo>
                  <a:lnTo>
                    <a:pt x="163" y="192"/>
                  </a:lnTo>
                  <a:lnTo>
                    <a:pt x="199" y="167"/>
                  </a:lnTo>
                  <a:lnTo>
                    <a:pt x="242" y="138"/>
                  </a:lnTo>
                  <a:lnTo>
                    <a:pt x="290" y="105"/>
                  </a:lnTo>
                  <a:lnTo>
                    <a:pt x="344" y="68"/>
                  </a:lnTo>
                  <a:lnTo>
                    <a:pt x="405" y="26"/>
                  </a:lnTo>
                  <a:lnTo>
                    <a:pt x="419" y="17"/>
                  </a:lnTo>
                  <a:lnTo>
                    <a:pt x="430" y="10"/>
                  </a:lnTo>
                  <a:lnTo>
                    <a:pt x="441" y="5"/>
                  </a:lnTo>
                  <a:lnTo>
                    <a:pt x="452" y="1"/>
                  </a:lnTo>
                  <a:lnTo>
                    <a:pt x="462" y="0"/>
                  </a:lnTo>
                  <a:lnTo>
                    <a:pt x="473" y="1"/>
                  </a:lnTo>
                  <a:lnTo>
                    <a:pt x="487" y="4"/>
                  </a:lnTo>
                  <a:lnTo>
                    <a:pt x="505" y="7"/>
                  </a:lnTo>
                  <a:lnTo>
                    <a:pt x="523" y="11"/>
                  </a:lnTo>
                  <a:lnTo>
                    <a:pt x="554" y="19"/>
                  </a:lnTo>
                  <a:lnTo>
                    <a:pt x="599" y="29"/>
                  </a:lnTo>
                  <a:lnTo>
                    <a:pt x="652" y="40"/>
                  </a:lnTo>
                  <a:lnTo>
                    <a:pt x="713" y="54"/>
                  </a:lnTo>
                  <a:lnTo>
                    <a:pt x="779" y="68"/>
                  </a:lnTo>
                  <a:lnTo>
                    <a:pt x="851" y="83"/>
                  </a:lnTo>
                  <a:lnTo>
                    <a:pt x="924" y="98"/>
                  </a:lnTo>
                  <a:lnTo>
                    <a:pt x="998" y="114"/>
                  </a:lnTo>
                  <a:lnTo>
                    <a:pt x="1069" y="129"/>
                  </a:lnTo>
                  <a:lnTo>
                    <a:pt x="1136" y="143"/>
                  </a:lnTo>
                  <a:lnTo>
                    <a:pt x="1197" y="157"/>
                  </a:lnTo>
                  <a:lnTo>
                    <a:pt x="1250" y="168"/>
                  </a:lnTo>
                  <a:lnTo>
                    <a:pt x="1295" y="177"/>
                  </a:lnTo>
                  <a:lnTo>
                    <a:pt x="1326" y="185"/>
                  </a:lnTo>
                  <a:lnTo>
                    <a:pt x="1343" y="189"/>
                  </a:lnTo>
                  <a:lnTo>
                    <a:pt x="1372" y="199"/>
                  </a:lnTo>
                  <a:lnTo>
                    <a:pt x="1383" y="207"/>
                  </a:lnTo>
                  <a:lnTo>
                    <a:pt x="1379" y="216"/>
                  </a:lnTo>
                  <a:lnTo>
                    <a:pt x="1369" y="224"/>
                  </a:lnTo>
                  <a:lnTo>
                    <a:pt x="1354" y="233"/>
                  </a:lnTo>
                  <a:lnTo>
                    <a:pt x="1336" y="244"/>
                  </a:lnTo>
                  <a:lnTo>
                    <a:pt x="1311" y="260"/>
                  </a:lnTo>
                  <a:lnTo>
                    <a:pt x="1283" y="279"/>
                  </a:lnTo>
                  <a:lnTo>
                    <a:pt x="1250" y="301"/>
                  </a:lnTo>
                  <a:lnTo>
                    <a:pt x="1216" y="324"/>
                  </a:lnTo>
                  <a:lnTo>
                    <a:pt x="1181" y="348"/>
                  </a:lnTo>
                  <a:lnTo>
                    <a:pt x="1145" y="373"/>
                  </a:lnTo>
                  <a:lnTo>
                    <a:pt x="1107" y="400"/>
                  </a:lnTo>
                  <a:lnTo>
                    <a:pt x="1071" y="425"/>
                  </a:lnTo>
                  <a:lnTo>
                    <a:pt x="1037" y="449"/>
                  </a:lnTo>
                  <a:lnTo>
                    <a:pt x="1007" y="470"/>
                  </a:lnTo>
                  <a:lnTo>
                    <a:pt x="978" y="490"/>
                  </a:lnTo>
                  <a:lnTo>
                    <a:pt x="955" y="508"/>
                  </a:lnTo>
                  <a:lnTo>
                    <a:pt x="937" y="522"/>
                  </a:lnTo>
                  <a:lnTo>
                    <a:pt x="924" y="532"/>
                  </a:lnTo>
                  <a:lnTo>
                    <a:pt x="908" y="546"/>
                  </a:lnTo>
                  <a:lnTo>
                    <a:pt x="894" y="556"/>
                  </a:lnTo>
                  <a:lnTo>
                    <a:pt x="881" y="562"/>
                  </a:lnTo>
                  <a:lnTo>
                    <a:pt x="871" y="567"/>
                  </a:lnTo>
                  <a:lnTo>
                    <a:pt x="862" y="568"/>
                  </a:lnTo>
                  <a:lnTo>
                    <a:pt x="856" y="570"/>
                  </a:lnTo>
                  <a:lnTo>
                    <a:pt x="853" y="570"/>
                  </a:lnTo>
                  <a:lnTo>
                    <a:pt x="851" y="570"/>
                  </a:lnTo>
                  <a:lnTo>
                    <a:pt x="853" y="575"/>
                  </a:lnTo>
                  <a:lnTo>
                    <a:pt x="856" y="586"/>
                  </a:lnTo>
                  <a:lnTo>
                    <a:pt x="864" y="604"/>
                  </a:lnTo>
                  <a:lnTo>
                    <a:pt x="872" y="623"/>
                  </a:lnTo>
                  <a:lnTo>
                    <a:pt x="883" y="644"/>
                  </a:lnTo>
                  <a:lnTo>
                    <a:pt x="894" y="663"/>
                  </a:lnTo>
                  <a:lnTo>
                    <a:pt x="907" y="678"/>
                  </a:lnTo>
                  <a:lnTo>
                    <a:pt x="919" y="687"/>
                  </a:lnTo>
                  <a:lnTo>
                    <a:pt x="924" y="683"/>
                  </a:lnTo>
                  <a:lnTo>
                    <a:pt x="939" y="673"/>
                  </a:lnTo>
                  <a:lnTo>
                    <a:pt x="964" y="657"/>
                  </a:lnTo>
                  <a:lnTo>
                    <a:pt x="994" y="635"/>
                  </a:lnTo>
                  <a:lnTo>
                    <a:pt x="1030" y="610"/>
                  </a:lnTo>
                  <a:lnTo>
                    <a:pt x="1071" y="581"/>
                  </a:lnTo>
                  <a:lnTo>
                    <a:pt x="1114" y="551"/>
                  </a:lnTo>
                  <a:lnTo>
                    <a:pt x="1159" y="519"/>
                  </a:lnTo>
                  <a:lnTo>
                    <a:pt x="1206" y="487"/>
                  </a:lnTo>
                  <a:lnTo>
                    <a:pt x="1250" y="457"/>
                  </a:lnTo>
                  <a:lnTo>
                    <a:pt x="1292" y="426"/>
                  </a:lnTo>
                  <a:lnTo>
                    <a:pt x="1331" y="399"/>
                  </a:lnTo>
                  <a:lnTo>
                    <a:pt x="1363" y="376"/>
                  </a:lnTo>
                  <a:lnTo>
                    <a:pt x="1390" y="356"/>
                  </a:lnTo>
                  <a:lnTo>
                    <a:pt x="1410" y="342"/>
                  </a:lnTo>
                  <a:lnTo>
                    <a:pt x="1419" y="334"/>
                  </a:lnTo>
                  <a:lnTo>
                    <a:pt x="1438" y="324"/>
                  </a:lnTo>
                  <a:lnTo>
                    <a:pt x="1447" y="329"/>
                  </a:lnTo>
                  <a:lnTo>
                    <a:pt x="1444" y="345"/>
                  </a:lnTo>
                  <a:lnTo>
                    <a:pt x="1429" y="360"/>
                  </a:lnTo>
                  <a:lnTo>
                    <a:pt x="1383" y="389"/>
                  </a:lnTo>
                  <a:lnTo>
                    <a:pt x="1340" y="418"/>
                  </a:lnTo>
                  <a:lnTo>
                    <a:pt x="1297" y="446"/>
                  </a:lnTo>
                  <a:lnTo>
                    <a:pt x="1256" y="475"/>
                  </a:lnTo>
                  <a:lnTo>
                    <a:pt x="1216" y="503"/>
                  </a:lnTo>
                  <a:lnTo>
                    <a:pt x="1179" y="531"/>
                  </a:lnTo>
                  <a:lnTo>
                    <a:pt x="1143" y="557"/>
                  </a:lnTo>
                  <a:lnTo>
                    <a:pt x="1111" y="582"/>
                  </a:lnTo>
                  <a:lnTo>
                    <a:pt x="1080" y="605"/>
                  </a:lnTo>
                  <a:lnTo>
                    <a:pt x="1052" y="626"/>
                  </a:lnTo>
                  <a:lnTo>
                    <a:pt x="1028" y="645"/>
                  </a:lnTo>
                  <a:lnTo>
                    <a:pt x="1005" y="662"/>
                  </a:lnTo>
                  <a:lnTo>
                    <a:pt x="987" y="674"/>
                  </a:lnTo>
                  <a:lnTo>
                    <a:pt x="971" y="684"/>
                  </a:lnTo>
                  <a:lnTo>
                    <a:pt x="960" y="689"/>
                  </a:lnTo>
                  <a:lnTo>
                    <a:pt x="951" y="692"/>
                  </a:lnTo>
                  <a:lnTo>
                    <a:pt x="955" y="699"/>
                  </a:lnTo>
                  <a:lnTo>
                    <a:pt x="953" y="706"/>
                  </a:lnTo>
                  <a:lnTo>
                    <a:pt x="948" y="711"/>
                  </a:lnTo>
                  <a:lnTo>
                    <a:pt x="939" y="716"/>
                  </a:lnTo>
                  <a:lnTo>
                    <a:pt x="926" y="718"/>
                  </a:lnTo>
                  <a:lnTo>
                    <a:pt x="914" y="718"/>
                  </a:lnTo>
                  <a:lnTo>
                    <a:pt x="899" y="716"/>
                  </a:lnTo>
                  <a:lnTo>
                    <a:pt x="885" y="711"/>
                  </a:lnTo>
                  <a:lnTo>
                    <a:pt x="876" y="707"/>
                  </a:lnTo>
                  <a:lnTo>
                    <a:pt x="864" y="703"/>
                  </a:lnTo>
                  <a:lnTo>
                    <a:pt x="846" y="697"/>
                  </a:lnTo>
                  <a:lnTo>
                    <a:pt x="824" y="691"/>
                  </a:lnTo>
                  <a:lnTo>
                    <a:pt x="799" y="683"/>
                  </a:lnTo>
                  <a:lnTo>
                    <a:pt x="772" y="674"/>
                  </a:lnTo>
                  <a:lnTo>
                    <a:pt x="742" y="665"/>
                  </a:lnTo>
                  <a:lnTo>
                    <a:pt x="710" y="657"/>
                  </a:lnTo>
                  <a:lnTo>
                    <a:pt x="676" y="646"/>
                  </a:lnTo>
                  <a:lnTo>
                    <a:pt x="638" y="636"/>
                  </a:lnTo>
                  <a:lnTo>
                    <a:pt x="602" y="625"/>
                  </a:lnTo>
                  <a:lnTo>
                    <a:pt x="564" y="615"/>
                  </a:lnTo>
                  <a:lnTo>
                    <a:pt x="525" y="604"/>
                  </a:lnTo>
                  <a:lnTo>
                    <a:pt x="487" y="594"/>
                  </a:lnTo>
                  <a:lnTo>
                    <a:pt x="450" y="582"/>
                  </a:lnTo>
                  <a:lnTo>
                    <a:pt x="412" y="5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36"/>
            <p:cNvSpPr>
              <a:spLocks noChangeShapeType="1"/>
            </p:cNvSpPr>
            <p:nvPr/>
          </p:nvSpPr>
          <p:spPr bwMode="auto">
            <a:xfrm flipH="1">
              <a:off x="6404" y="11233"/>
              <a:ext cx="507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37"/>
            <p:cNvSpPr>
              <a:spLocks noChangeShapeType="1"/>
            </p:cNvSpPr>
            <p:nvPr/>
          </p:nvSpPr>
          <p:spPr bwMode="auto">
            <a:xfrm flipV="1">
              <a:off x="6413" y="11296"/>
              <a:ext cx="436" cy="2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38"/>
            <p:cNvSpPr>
              <a:spLocks noChangeShapeType="1"/>
            </p:cNvSpPr>
            <p:nvPr/>
          </p:nvSpPr>
          <p:spPr bwMode="auto">
            <a:xfrm flipV="1">
              <a:off x="6424" y="11433"/>
              <a:ext cx="254" cy="1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39"/>
            <p:cNvSpPr>
              <a:spLocks/>
            </p:cNvSpPr>
            <p:nvPr/>
          </p:nvSpPr>
          <p:spPr bwMode="auto">
            <a:xfrm>
              <a:off x="6601" y="11377"/>
              <a:ext cx="307" cy="180"/>
            </a:xfrm>
            <a:custGeom>
              <a:avLst/>
              <a:gdLst>
                <a:gd name="T0" fmla="*/ 99 w 307"/>
                <a:gd name="T1" fmla="*/ 0 h 180"/>
                <a:gd name="T2" fmla="*/ 0 w 307"/>
                <a:gd name="T3" fmla="*/ 69 h 180"/>
                <a:gd name="T4" fmla="*/ 18 w 307"/>
                <a:gd name="T5" fmla="*/ 73 h 180"/>
                <a:gd name="T6" fmla="*/ 43 w 307"/>
                <a:gd name="T7" fmla="*/ 80 h 180"/>
                <a:gd name="T8" fmla="*/ 74 w 307"/>
                <a:gd name="T9" fmla="*/ 93 h 180"/>
                <a:gd name="T10" fmla="*/ 106 w 307"/>
                <a:gd name="T11" fmla="*/ 109 h 180"/>
                <a:gd name="T12" fmla="*/ 138 w 307"/>
                <a:gd name="T13" fmla="*/ 126 h 180"/>
                <a:gd name="T14" fmla="*/ 165 w 307"/>
                <a:gd name="T15" fmla="*/ 144 h 180"/>
                <a:gd name="T16" fmla="*/ 185 w 307"/>
                <a:gd name="T17" fmla="*/ 162 h 180"/>
                <a:gd name="T18" fmla="*/ 196 w 307"/>
                <a:gd name="T19" fmla="*/ 180 h 180"/>
                <a:gd name="T20" fmla="*/ 201 w 307"/>
                <a:gd name="T21" fmla="*/ 162 h 180"/>
                <a:gd name="T22" fmla="*/ 206 w 307"/>
                <a:gd name="T23" fmla="*/ 134 h 180"/>
                <a:gd name="T24" fmla="*/ 205 w 307"/>
                <a:gd name="T25" fmla="*/ 109 h 180"/>
                <a:gd name="T26" fmla="*/ 196 w 307"/>
                <a:gd name="T27" fmla="*/ 93 h 180"/>
                <a:gd name="T28" fmla="*/ 210 w 307"/>
                <a:gd name="T29" fmla="*/ 93 h 180"/>
                <a:gd name="T30" fmla="*/ 224 w 307"/>
                <a:gd name="T31" fmla="*/ 93 h 180"/>
                <a:gd name="T32" fmla="*/ 240 w 307"/>
                <a:gd name="T33" fmla="*/ 93 h 180"/>
                <a:gd name="T34" fmla="*/ 257 w 307"/>
                <a:gd name="T35" fmla="*/ 94 h 180"/>
                <a:gd name="T36" fmla="*/ 273 w 307"/>
                <a:gd name="T37" fmla="*/ 95 h 180"/>
                <a:gd name="T38" fmla="*/ 285 w 307"/>
                <a:gd name="T39" fmla="*/ 98 h 180"/>
                <a:gd name="T40" fmla="*/ 298 w 307"/>
                <a:gd name="T41" fmla="*/ 103 h 180"/>
                <a:gd name="T42" fmla="*/ 307 w 307"/>
                <a:gd name="T43" fmla="*/ 111 h 180"/>
                <a:gd name="T44" fmla="*/ 298 w 307"/>
                <a:gd name="T45" fmla="*/ 99 h 180"/>
                <a:gd name="T46" fmla="*/ 283 w 307"/>
                <a:gd name="T47" fmla="*/ 83 h 180"/>
                <a:gd name="T48" fmla="*/ 262 w 307"/>
                <a:gd name="T49" fmla="*/ 63 h 180"/>
                <a:gd name="T50" fmla="*/ 235 w 307"/>
                <a:gd name="T51" fmla="*/ 44 h 180"/>
                <a:gd name="T52" fmla="*/ 205 w 307"/>
                <a:gd name="T53" fmla="*/ 25 h 180"/>
                <a:gd name="T54" fmla="*/ 171 w 307"/>
                <a:gd name="T55" fmla="*/ 10 h 180"/>
                <a:gd name="T56" fmla="*/ 135 w 307"/>
                <a:gd name="T57" fmla="*/ 1 h 180"/>
                <a:gd name="T58" fmla="*/ 99 w 30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7" h="180">
                  <a:moveTo>
                    <a:pt x="99" y="0"/>
                  </a:moveTo>
                  <a:lnTo>
                    <a:pt x="0" y="69"/>
                  </a:lnTo>
                  <a:lnTo>
                    <a:pt x="18" y="73"/>
                  </a:lnTo>
                  <a:lnTo>
                    <a:pt x="43" y="80"/>
                  </a:lnTo>
                  <a:lnTo>
                    <a:pt x="74" y="93"/>
                  </a:lnTo>
                  <a:lnTo>
                    <a:pt x="106" y="109"/>
                  </a:lnTo>
                  <a:lnTo>
                    <a:pt x="138" y="126"/>
                  </a:lnTo>
                  <a:lnTo>
                    <a:pt x="165" y="144"/>
                  </a:lnTo>
                  <a:lnTo>
                    <a:pt x="185" y="162"/>
                  </a:lnTo>
                  <a:lnTo>
                    <a:pt x="196" y="180"/>
                  </a:lnTo>
                  <a:lnTo>
                    <a:pt x="201" y="162"/>
                  </a:lnTo>
                  <a:lnTo>
                    <a:pt x="206" y="134"/>
                  </a:lnTo>
                  <a:lnTo>
                    <a:pt x="205" y="109"/>
                  </a:lnTo>
                  <a:lnTo>
                    <a:pt x="196" y="93"/>
                  </a:lnTo>
                  <a:lnTo>
                    <a:pt x="210" y="93"/>
                  </a:lnTo>
                  <a:lnTo>
                    <a:pt x="224" y="93"/>
                  </a:lnTo>
                  <a:lnTo>
                    <a:pt x="240" y="93"/>
                  </a:lnTo>
                  <a:lnTo>
                    <a:pt x="257" y="94"/>
                  </a:lnTo>
                  <a:lnTo>
                    <a:pt x="273" y="95"/>
                  </a:lnTo>
                  <a:lnTo>
                    <a:pt x="285" y="98"/>
                  </a:lnTo>
                  <a:lnTo>
                    <a:pt x="298" y="103"/>
                  </a:lnTo>
                  <a:lnTo>
                    <a:pt x="307" y="111"/>
                  </a:lnTo>
                  <a:lnTo>
                    <a:pt x="298" y="99"/>
                  </a:lnTo>
                  <a:lnTo>
                    <a:pt x="283" y="83"/>
                  </a:lnTo>
                  <a:lnTo>
                    <a:pt x="262" y="63"/>
                  </a:lnTo>
                  <a:lnTo>
                    <a:pt x="235" y="44"/>
                  </a:lnTo>
                  <a:lnTo>
                    <a:pt x="205" y="25"/>
                  </a:lnTo>
                  <a:lnTo>
                    <a:pt x="171" y="10"/>
                  </a:lnTo>
                  <a:lnTo>
                    <a:pt x="135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40"/>
            <p:cNvSpPr>
              <a:spLocks/>
            </p:cNvSpPr>
            <p:nvPr/>
          </p:nvSpPr>
          <p:spPr bwMode="auto">
            <a:xfrm>
              <a:off x="6601" y="11377"/>
              <a:ext cx="307" cy="180"/>
            </a:xfrm>
            <a:custGeom>
              <a:avLst/>
              <a:gdLst>
                <a:gd name="T0" fmla="*/ 99 w 307"/>
                <a:gd name="T1" fmla="*/ 0 h 180"/>
                <a:gd name="T2" fmla="*/ 0 w 307"/>
                <a:gd name="T3" fmla="*/ 69 h 180"/>
                <a:gd name="T4" fmla="*/ 18 w 307"/>
                <a:gd name="T5" fmla="*/ 73 h 180"/>
                <a:gd name="T6" fmla="*/ 43 w 307"/>
                <a:gd name="T7" fmla="*/ 80 h 180"/>
                <a:gd name="T8" fmla="*/ 74 w 307"/>
                <a:gd name="T9" fmla="*/ 93 h 180"/>
                <a:gd name="T10" fmla="*/ 106 w 307"/>
                <a:gd name="T11" fmla="*/ 109 h 180"/>
                <a:gd name="T12" fmla="*/ 138 w 307"/>
                <a:gd name="T13" fmla="*/ 126 h 180"/>
                <a:gd name="T14" fmla="*/ 165 w 307"/>
                <a:gd name="T15" fmla="*/ 144 h 180"/>
                <a:gd name="T16" fmla="*/ 185 w 307"/>
                <a:gd name="T17" fmla="*/ 162 h 180"/>
                <a:gd name="T18" fmla="*/ 196 w 307"/>
                <a:gd name="T19" fmla="*/ 180 h 180"/>
                <a:gd name="T20" fmla="*/ 201 w 307"/>
                <a:gd name="T21" fmla="*/ 162 h 180"/>
                <a:gd name="T22" fmla="*/ 206 w 307"/>
                <a:gd name="T23" fmla="*/ 134 h 180"/>
                <a:gd name="T24" fmla="*/ 205 w 307"/>
                <a:gd name="T25" fmla="*/ 109 h 180"/>
                <a:gd name="T26" fmla="*/ 196 w 307"/>
                <a:gd name="T27" fmla="*/ 93 h 180"/>
                <a:gd name="T28" fmla="*/ 210 w 307"/>
                <a:gd name="T29" fmla="*/ 93 h 180"/>
                <a:gd name="T30" fmla="*/ 224 w 307"/>
                <a:gd name="T31" fmla="*/ 93 h 180"/>
                <a:gd name="T32" fmla="*/ 240 w 307"/>
                <a:gd name="T33" fmla="*/ 93 h 180"/>
                <a:gd name="T34" fmla="*/ 257 w 307"/>
                <a:gd name="T35" fmla="*/ 94 h 180"/>
                <a:gd name="T36" fmla="*/ 273 w 307"/>
                <a:gd name="T37" fmla="*/ 95 h 180"/>
                <a:gd name="T38" fmla="*/ 285 w 307"/>
                <a:gd name="T39" fmla="*/ 98 h 180"/>
                <a:gd name="T40" fmla="*/ 298 w 307"/>
                <a:gd name="T41" fmla="*/ 103 h 180"/>
                <a:gd name="T42" fmla="*/ 307 w 307"/>
                <a:gd name="T43" fmla="*/ 111 h 180"/>
                <a:gd name="T44" fmla="*/ 298 w 307"/>
                <a:gd name="T45" fmla="*/ 99 h 180"/>
                <a:gd name="T46" fmla="*/ 283 w 307"/>
                <a:gd name="T47" fmla="*/ 83 h 180"/>
                <a:gd name="T48" fmla="*/ 262 w 307"/>
                <a:gd name="T49" fmla="*/ 63 h 180"/>
                <a:gd name="T50" fmla="*/ 235 w 307"/>
                <a:gd name="T51" fmla="*/ 44 h 180"/>
                <a:gd name="T52" fmla="*/ 205 w 307"/>
                <a:gd name="T53" fmla="*/ 25 h 180"/>
                <a:gd name="T54" fmla="*/ 171 w 307"/>
                <a:gd name="T55" fmla="*/ 10 h 180"/>
                <a:gd name="T56" fmla="*/ 135 w 307"/>
                <a:gd name="T57" fmla="*/ 1 h 180"/>
                <a:gd name="T58" fmla="*/ 99 w 30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07" h="180">
                  <a:moveTo>
                    <a:pt x="99" y="0"/>
                  </a:moveTo>
                  <a:lnTo>
                    <a:pt x="0" y="69"/>
                  </a:lnTo>
                  <a:lnTo>
                    <a:pt x="18" y="73"/>
                  </a:lnTo>
                  <a:lnTo>
                    <a:pt x="43" y="80"/>
                  </a:lnTo>
                  <a:lnTo>
                    <a:pt x="74" y="93"/>
                  </a:lnTo>
                  <a:lnTo>
                    <a:pt x="106" y="109"/>
                  </a:lnTo>
                  <a:lnTo>
                    <a:pt x="138" y="126"/>
                  </a:lnTo>
                  <a:lnTo>
                    <a:pt x="165" y="144"/>
                  </a:lnTo>
                  <a:lnTo>
                    <a:pt x="185" y="162"/>
                  </a:lnTo>
                  <a:lnTo>
                    <a:pt x="196" y="180"/>
                  </a:lnTo>
                  <a:lnTo>
                    <a:pt x="201" y="162"/>
                  </a:lnTo>
                  <a:lnTo>
                    <a:pt x="206" y="134"/>
                  </a:lnTo>
                  <a:lnTo>
                    <a:pt x="205" y="109"/>
                  </a:lnTo>
                  <a:lnTo>
                    <a:pt x="196" y="93"/>
                  </a:lnTo>
                  <a:lnTo>
                    <a:pt x="210" y="93"/>
                  </a:lnTo>
                  <a:lnTo>
                    <a:pt x="224" y="93"/>
                  </a:lnTo>
                  <a:lnTo>
                    <a:pt x="240" y="93"/>
                  </a:lnTo>
                  <a:lnTo>
                    <a:pt x="257" y="94"/>
                  </a:lnTo>
                  <a:lnTo>
                    <a:pt x="273" y="95"/>
                  </a:lnTo>
                  <a:lnTo>
                    <a:pt x="285" y="98"/>
                  </a:lnTo>
                  <a:lnTo>
                    <a:pt x="298" y="103"/>
                  </a:lnTo>
                  <a:lnTo>
                    <a:pt x="307" y="111"/>
                  </a:lnTo>
                  <a:lnTo>
                    <a:pt x="298" y="99"/>
                  </a:lnTo>
                  <a:lnTo>
                    <a:pt x="283" y="83"/>
                  </a:lnTo>
                  <a:lnTo>
                    <a:pt x="262" y="63"/>
                  </a:lnTo>
                  <a:lnTo>
                    <a:pt x="235" y="44"/>
                  </a:lnTo>
                  <a:lnTo>
                    <a:pt x="205" y="25"/>
                  </a:lnTo>
                  <a:lnTo>
                    <a:pt x="171" y="10"/>
                  </a:lnTo>
                  <a:lnTo>
                    <a:pt x="135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41"/>
            <p:cNvSpPr>
              <a:spLocks/>
            </p:cNvSpPr>
            <p:nvPr/>
          </p:nvSpPr>
          <p:spPr bwMode="auto">
            <a:xfrm>
              <a:off x="6601" y="11377"/>
              <a:ext cx="307" cy="180"/>
            </a:xfrm>
            <a:custGeom>
              <a:avLst/>
              <a:gdLst>
                <a:gd name="T0" fmla="*/ 99 w 307"/>
                <a:gd name="T1" fmla="*/ 0 h 180"/>
                <a:gd name="T2" fmla="*/ 0 w 307"/>
                <a:gd name="T3" fmla="*/ 69 h 180"/>
                <a:gd name="T4" fmla="*/ 0 w 307"/>
                <a:gd name="T5" fmla="*/ 69 h 180"/>
                <a:gd name="T6" fmla="*/ 18 w 307"/>
                <a:gd name="T7" fmla="*/ 73 h 180"/>
                <a:gd name="T8" fmla="*/ 43 w 307"/>
                <a:gd name="T9" fmla="*/ 80 h 180"/>
                <a:gd name="T10" fmla="*/ 74 w 307"/>
                <a:gd name="T11" fmla="*/ 93 h 180"/>
                <a:gd name="T12" fmla="*/ 106 w 307"/>
                <a:gd name="T13" fmla="*/ 109 h 180"/>
                <a:gd name="T14" fmla="*/ 138 w 307"/>
                <a:gd name="T15" fmla="*/ 126 h 180"/>
                <a:gd name="T16" fmla="*/ 165 w 307"/>
                <a:gd name="T17" fmla="*/ 144 h 180"/>
                <a:gd name="T18" fmla="*/ 185 w 307"/>
                <a:gd name="T19" fmla="*/ 162 h 180"/>
                <a:gd name="T20" fmla="*/ 196 w 307"/>
                <a:gd name="T21" fmla="*/ 180 h 180"/>
                <a:gd name="T22" fmla="*/ 196 w 307"/>
                <a:gd name="T23" fmla="*/ 180 h 180"/>
                <a:gd name="T24" fmla="*/ 201 w 307"/>
                <a:gd name="T25" fmla="*/ 162 h 180"/>
                <a:gd name="T26" fmla="*/ 206 w 307"/>
                <a:gd name="T27" fmla="*/ 134 h 180"/>
                <a:gd name="T28" fmla="*/ 205 w 307"/>
                <a:gd name="T29" fmla="*/ 109 h 180"/>
                <a:gd name="T30" fmla="*/ 196 w 307"/>
                <a:gd name="T31" fmla="*/ 93 h 180"/>
                <a:gd name="T32" fmla="*/ 196 w 307"/>
                <a:gd name="T33" fmla="*/ 93 h 180"/>
                <a:gd name="T34" fmla="*/ 210 w 307"/>
                <a:gd name="T35" fmla="*/ 93 h 180"/>
                <a:gd name="T36" fmla="*/ 224 w 307"/>
                <a:gd name="T37" fmla="*/ 93 h 180"/>
                <a:gd name="T38" fmla="*/ 240 w 307"/>
                <a:gd name="T39" fmla="*/ 93 h 180"/>
                <a:gd name="T40" fmla="*/ 257 w 307"/>
                <a:gd name="T41" fmla="*/ 94 h 180"/>
                <a:gd name="T42" fmla="*/ 273 w 307"/>
                <a:gd name="T43" fmla="*/ 95 h 180"/>
                <a:gd name="T44" fmla="*/ 285 w 307"/>
                <a:gd name="T45" fmla="*/ 98 h 180"/>
                <a:gd name="T46" fmla="*/ 298 w 307"/>
                <a:gd name="T47" fmla="*/ 103 h 180"/>
                <a:gd name="T48" fmla="*/ 307 w 307"/>
                <a:gd name="T49" fmla="*/ 111 h 180"/>
                <a:gd name="T50" fmla="*/ 307 w 307"/>
                <a:gd name="T51" fmla="*/ 111 h 180"/>
                <a:gd name="T52" fmla="*/ 298 w 307"/>
                <a:gd name="T53" fmla="*/ 99 h 180"/>
                <a:gd name="T54" fmla="*/ 283 w 307"/>
                <a:gd name="T55" fmla="*/ 83 h 180"/>
                <a:gd name="T56" fmla="*/ 262 w 307"/>
                <a:gd name="T57" fmla="*/ 63 h 180"/>
                <a:gd name="T58" fmla="*/ 235 w 307"/>
                <a:gd name="T59" fmla="*/ 44 h 180"/>
                <a:gd name="T60" fmla="*/ 205 w 307"/>
                <a:gd name="T61" fmla="*/ 25 h 180"/>
                <a:gd name="T62" fmla="*/ 171 w 307"/>
                <a:gd name="T63" fmla="*/ 10 h 180"/>
                <a:gd name="T64" fmla="*/ 135 w 307"/>
                <a:gd name="T65" fmla="*/ 1 h 180"/>
                <a:gd name="T66" fmla="*/ 99 w 307"/>
                <a:gd name="T67" fmla="*/ 0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7" h="180">
                  <a:moveTo>
                    <a:pt x="99" y="0"/>
                  </a:moveTo>
                  <a:lnTo>
                    <a:pt x="0" y="69"/>
                  </a:lnTo>
                  <a:lnTo>
                    <a:pt x="18" y="73"/>
                  </a:lnTo>
                  <a:lnTo>
                    <a:pt x="43" y="80"/>
                  </a:lnTo>
                  <a:lnTo>
                    <a:pt x="74" y="93"/>
                  </a:lnTo>
                  <a:lnTo>
                    <a:pt x="106" y="109"/>
                  </a:lnTo>
                  <a:lnTo>
                    <a:pt x="138" y="126"/>
                  </a:lnTo>
                  <a:lnTo>
                    <a:pt x="165" y="144"/>
                  </a:lnTo>
                  <a:lnTo>
                    <a:pt x="185" y="162"/>
                  </a:lnTo>
                  <a:lnTo>
                    <a:pt x="196" y="180"/>
                  </a:lnTo>
                  <a:lnTo>
                    <a:pt x="201" y="162"/>
                  </a:lnTo>
                  <a:lnTo>
                    <a:pt x="206" y="134"/>
                  </a:lnTo>
                  <a:lnTo>
                    <a:pt x="205" y="109"/>
                  </a:lnTo>
                  <a:lnTo>
                    <a:pt x="196" y="93"/>
                  </a:lnTo>
                  <a:lnTo>
                    <a:pt x="210" y="93"/>
                  </a:lnTo>
                  <a:lnTo>
                    <a:pt x="224" y="93"/>
                  </a:lnTo>
                  <a:lnTo>
                    <a:pt x="240" y="93"/>
                  </a:lnTo>
                  <a:lnTo>
                    <a:pt x="257" y="94"/>
                  </a:lnTo>
                  <a:lnTo>
                    <a:pt x="273" y="95"/>
                  </a:lnTo>
                  <a:lnTo>
                    <a:pt x="285" y="98"/>
                  </a:lnTo>
                  <a:lnTo>
                    <a:pt x="298" y="103"/>
                  </a:lnTo>
                  <a:lnTo>
                    <a:pt x="307" y="111"/>
                  </a:lnTo>
                  <a:lnTo>
                    <a:pt x="298" y="99"/>
                  </a:lnTo>
                  <a:lnTo>
                    <a:pt x="283" y="83"/>
                  </a:lnTo>
                  <a:lnTo>
                    <a:pt x="262" y="63"/>
                  </a:lnTo>
                  <a:lnTo>
                    <a:pt x="235" y="44"/>
                  </a:lnTo>
                  <a:lnTo>
                    <a:pt x="205" y="25"/>
                  </a:lnTo>
                  <a:lnTo>
                    <a:pt x="171" y="10"/>
                  </a:lnTo>
                  <a:lnTo>
                    <a:pt x="135" y="1"/>
                  </a:lnTo>
                  <a:lnTo>
                    <a:pt x="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42"/>
            <p:cNvSpPr>
              <a:spLocks/>
            </p:cNvSpPr>
            <p:nvPr/>
          </p:nvSpPr>
          <p:spPr bwMode="auto">
            <a:xfrm>
              <a:off x="5626" y="11299"/>
              <a:ext cx="318" cy="226"/>
            </a:xfrm>
            <a:custGeom>
              <a:avLst/>
              <a:gdLst>
                <a:gd name="T0" fmla="*/ 318 w 318"/>
                <a:gd name="T1" fmla="*/ 226 h 226"/>
                <a:gd name="T2" fmla="*/ 270 w 318"/>
                <a:gd name="T3" fmla="*/ 210 h 226"/>
                <a:gd name="T4" fmla="*/ 234 w 318"/>
                <a:gd name="T5" fmla="*/ 192 h 226"/>
                <a:gd name="T6" fmla="*/ 207 w 318"/>
                <a:gd name="T7" fmla="*/ 175 h 226"/>
                <a:gd name="T8" fmla="*/ 189 w 318"/>
                <a:gd name="T9" fmla="*/ 156 h 226"/>
                <a:gd name="T10" fmla="*/ 175 w 318"/>
                <a:gd name="T11" fmla="*/ 136 h 226"/>
                <a:gd name="T12" fmla="*/ 164 w 318"/>
                <a:gd name="T13" fmla="*/ 117 h 226"/>
                <a:gd name="T14" fmla="*/ 155 w 318"/>
                <a:gd name="T15" fmla="*/ 99 h 226"/>
                <a:gd name="T16" fmla="*/ 145 w 318"/>
                <a:gd name="T17" fmla="*/ 82 h 226"/>
                <a:gd name="T18" fmla="*/ 136 w 318"/>
                <a:gd name="T19" fmla="*/ 69 h 226"/>
                <a:gd name="T20" fmla="*/ 132 w 318"/>
                <a:gd name="T21" fmla="*/ 59 h 226"/>
                <a:gd name="T22" fmla="*/ 134 w 318"/>
                <a:gd name="T23" fmla="*/ 51 h 226"/>
                <a:gd name="T24" fmla="*/ 137 w 318"/>
                <a:gd name="T25" fmla="*/ 45 h 226"/>
                <a:gd name="T26" fmla="*/ 143 w 318"/>
                <a:gd name="T27" fmla="*/ 41 h 226"/>
                <a:gd name="T28" fmla="*/ 152 w 318"/>
                <a:gd name="T29" fmla="*/ 40 h 226"/>
                <a:gd name="T30" fmla="*/ 161 w 318"/>
                <a:gd name="T31" fmla="*/ 41 h 226"/>
                <a:gd name="T32" fmla="*/ 171 w 318"/>
                <a:gd name="T33" fmla="*/ 44 h 226"/>
                <a:gd name="T34" fmla="*/ 37 w 318"/>
                <a:gd name="T35" fmla="*/ 6 h 226"/>
                <a:gd name="T36" fmla="*/ 26 w 318"/>
                <a:gd name="T37" fmla="*/ 1 h 226"/>
                <a:gd name="T38" fmla="*/ 17 w 318"/>
                <a:gd name="T39" fmla="*/ 0 h 226"/>
                <a:gd name="T40" fmla="*/ 10 w 318"/>
                <a:gd name="T41" fmla="*/ 1 h 226"/>
                <a:gd name="T42" fmla="*/ 3 w 318"/>
                <a:gd name="T43" fmla="*/ 5 h 226"/>
                <a:gd name="T44" fmla="*/ 0 w 318"/>
                <a:gd name="T45" fmla="*/ 11 h 226"/>
                <a:gd name="T46" fmla="*/ 0 w 318"/>
                <a:gd name="T47" fmla="*/ 20 h 226"/>
                <a:gd name="T48" fmla="*/ 3 w 318"/>
                <a:gd name="T49" fmla="*/ 31 h 226"/>
                <a:gd name="T50" fmla="*/ 10 w 318"/>
                <a:gd name="T51" fmla="*/ 44 h 226"/>
                <a:gd name="T52" fmla="*/ 21 w 318"/>
                <a:gd name="T53" fmla="*/ 61 h 226"/>
                <a:gd name="T54" fmla="*/ 32 w 318"/>
                <a:gd name="T55" fmla="*/ 80 h 226"/>
                <a:gd name="T56" fmla="*/ 41 w 318"/>
                <a:gd name="T57" fmla="*/ 99 h 226"/>
                <a:gd name="T58" fmla="*/ 55 w 318"/>
                <a:gd name="T59" fmla="*/ 118 h 226"/>
                <a:gd name="T60" fmla="*/ 73 w 318"/>
                <a:gd name="T61" fmla="*/ 137 h 226"/>
                <a:gd name="T62" fmla="*/ 100 w 318"/>
                <a:gd name="T63" fmla="*/ 156 h 226"/>
                <a:gd name="T64" fmla="*/ 136 w 318"/>
                <a:gd name="T65" fmla="*/ 172 h 226"/>
                <a:gd name="T66" fmla="*/ 184 w 318"/>
                <a:gd name="T67" fmla="*/ 189 h 226"/>
                <a:gd name="T68" fmla="*/ 318 w 318"/>
                <a:gd name="T69" fmla="*/ 226 h 2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8" h="226">
                  <a:moveTo>
                    <a:pt x="318" y="226"/>
                  </a:moveTo>
                  <a:lnTo>
                    <a:pt x="270" y="210"/>
                  </a:lnTo>
                  <a:lnTo>
                    <a:pt x="234" y="192"/>
                  </a:lnTo>
                  <a:lnTo>
                    <a:pt x="207" y="175"/>
                  </a:lnTo>
                  <a:lnTo>
                    <a:pt x="189" y="156"/>
                  </a:lnTo>
                  <a:lnTo>
                    <a:pt x="175" y="136"/>
                  </a:lnTo>
                  <a:lnTo>
                    <a:pt x="164" y="117"/>
                  </a:lnTo>
                  <a:lnTo>
                    <a:pt x="155" y="99"/>
                  </a:lnTo>
                  <a:lnTo>
                    <a:pt x="145" y="82"/>
                  </a:lnTo>
                  <a:lnTo>
                    <a:pt x="136" y="69"/>
                  </a:lnTo>
                  <a:lnTo>
                    <a:pt x="132" y="59"/>
                  </a:lnTo>
                  <a:lnTo>
                    <a:pt x="134" y="51"/>
                  </a:lnTo>
                  <a:lnTo>
                    <a:pt x="137" y="45"/>
                  </a:lnTo>
                  <a:lnTo>
                    <a:pt x="143" y="41"/>
                  </a:lnTo>
                  <a:lnTo>
                    <a:pt x="152" y="40"/>
                  </a:lnTo>
                  <a:lnTo>
                    <a:pt x="161" y="41"/>
                  </a:lnTo>
                  <a:lnTo>
                    <a:pt x="171" y="44"/>
                  </a:lnTo>
                  <a:lnTo>
                    <a:pt x="37" y="6"/>
                  </a:lnTo>
                  <a:lnTo>
                    <a:pt x="26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10" y="44"/>
                  </a:lnTo>
                  <a:lnTo>
                    <a:pt x="21" y="61"/>
                  </a:lnTo>
                  <a:lnTo>
                    <a:pt x="32" y="80"/>
                  </a:lnTo>
                  <a:lnTo>
                    <a:pt x="41" y="99"/>
                  </a:lnTo>
                  <a:lnTo>
                    <a:pt x="55" y="118"/>
                  </a:lnTo>
                  <a:lnTo>
                    <a:pt x="73" y="137"/>
                  </a:lnTo>
                  <a:lnTo>
                    <a:pt x="100" y="156"/>
                  </a:lnTo>
                  <a:lnTo>
                    <a:pt x="136" y="172"/>
                  </a:lnTo>
                  <a:lnTo>
                    <a:pt x="184" y="189"/>
                  </a:lnTo>
                  <a:lnTo>
                    <a:pt x="318" y="226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43"/>
            <p:cNvSpPr>
              <a:spLocks/>
            </p:cNvSpPr>
            <p:nvPr/>
          </p:nvSpPr>
          <p:spPr bwMode="auto">
            <a:xfrm>
              <a:off x="5626" y="11299"/>
              <a:ext cx="318" cy="226"/>
            </a:xfrm>
            <a:custGeom>
              <a:avLst/>
              <a:gdLst>
                <a:gd name="T0" fmla="*/ 318 w 318"/>
                <a:gd name="T1" fmla="*/ 226 h 226"/>
                <a:gd name="T2" fmla="*/ 318 w 318"/>
                <a:gd name="T3" fmla="*/ 226 h 226"/>
                <a:gd name="T4" fmla="*/ 270 w 318"/>
                <a:gd name="T5" fmla="*/ 210 h 226"/>
                <a:gd name="T6" fmla="*/ 234 w 318"/>
                <a:gd name="T7" fmla="*/ 192 h 226"/>
                <a:gd name="T8" fmla="*/ 207 w 318"/>
                <a:gd name="T9" fmla="*/ 175 h 226"/>
                <a:gd name="T10" fmla="*/ 189 w 318"/>
                <a:gd name="T11" fmla="*/ 156 h 226"/>
                <a:gd name="T12" fmla="*/ 175 w 318"/>
                <a:gd name="T13" fmla="*/ 136 h 226"/>
                <a:gd name="T14" fmla="*/ 164 w 318"/>
                <a:gd name="T15" fmla="*/ 117 h 226"/>
                <a:gd name="T16" fmla="*/ 155 w 318"/>
                <a:gd name="T17" fmla="*/ 99 h 226"/>
                <a:gd name="T18" fmla="*/ 145 w 318"/>
                <a:gd name="T19" fmla="*/ 82 h 226"/>
                <a:gd name="T20" fmla="*/ 145 w 318"/>
                <a:gd name="T21" fmla="*/ 82 h 226"/>
                <a:gd name="T22" fmla="*/ 136 w 318"/>
                <a:gd name="T23" fmla="*/ 69 h 226"/>
                <a:gd name="T24" fmla="*/ 132 w 318"/>
                <a:gd name="T25" fmla="*/ 59 h 226"/>
                <a:gd name="T26" fmla="*/ 134 w 318"/>
                <a:gd name="T27" fmla="*/ 51 h 226"/>
                <a:gd name="T28" fmla="*/ 137 w 318"/>
                <a:gd name="T29" fmla="*/ 45 h 226"/>
                <a:gd name="T30" fmla="*/ 143 w 318"/>
                <a:gd name="T31" fmla="*/ 41 h 226"/>
                <a:gd name="T32" fmla="*/ 152 w 318"/>
                <a:gd name="T33" fmla="*/ 40 h 226"/>
                <a:gd name="T34" fmla="*/ 161 w 318"/>
                <a:gd name="T35" fmla="*/ 41 h 226"/>
                <a:gd name="T36" fmla="*/ 171 w 318"/>
                <a:gd name="T37" fmla="*/ 44 h 226"/>
                <a:gd name="T38" fmla="*/ 37 w 318"/>
                <a:gd name="T39" fmla="*/ 6 h 226"/>
                <a:gd name="T40" fmla="*/ 37 w 318"/>
                <a:gd name="T41" fmla="*/ 6 h 226"/>
                <a:gd name="T42" fmla="*/ 26 w 318"/>
                <a:gd name="T43" fmla="*/ 1 h 226"/>
                <a:gd name="T44" fmla="*/ 17 w 318"/>
                <a:gd name="T45" fmla="*/ 0 h 226"/>
                <a:gd name="T46" fmla="*/ 10 w 318"/>
                <a:gd name="T47" fmla="*/ 1 h 226"/>
                <a:gd name="T48" fmla="*/ 3 w 318"/>
                <a:gd name="T49" fmla="*/ 5 h 226"/>
                <a:gd name="T50" fmla="*/ 0 w 318"/>
                <a:gd name="T51" fmla="*/ 11 h 226"/>
                <a:gd name="T52" fmla="*/ 0 w 318"/>
                <a:gd name="T53" fmla="*/ 20 h 226"/>
                <a:gd name="T54" fmla="*/ 3 w 318"/>
                <a:gd name="T55" fmla="*/ 31 h 226"/>
                <a:gd name="T56" fmla="*/ 10 w 318"/>
                <a:gd name="T57" fmla="*/ 44 h 226"/>
                <a:gd name="T58" fmla="*/ 10 w 318"/>
                <a:gd name="T59" fmla="*/ 44 h 226"/>
                <a:gd name="T60" fmla="*/ 21 w 318"/>
                <a:gd name="T61" fmla="*/ 61 h 226"/>
                <a:gd name="T62" fmla="*/ 32 w 318"/>
                <a:gd name="T63" fmla="*/ 80 h 226"/>
                <a:gd name="T64" fmla="*/ 41 w 318"/>
                <a:gd name="T65" fmla="*/ 99 h 226"/>
                <a:gd name="T66" fmla="*/ 55 w 318"/>
                <a:gd name="T67" fmla="*/ 118 h 226"/>
                <a:gd name="T68" fmla="*/ 73 w 318"/>
                <a:gd name="T69" fmla="*/ 137 h 226"/>
                <a:gd name="T70" fmla="*/ 100 w 318"/>
                <a:gd name="T71" fmla="*/ 156 h 226"/>
                <a:gd name="T72" fmla="*/ 136 w 318"/>
                <a:gd name="T73" fmla="*/ 172 h 226"/>
                <a:gd name="T74" fmla="*/ 184 w 318"/>
                <a:gd name="T75" fmla="*/ 189 h 226"/>
                <a:gd name="T76" fmla="*/ 318 w 318"/>
                <a:gd name="T77" fmla="*/ 226 h 2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8" h="226">
                  <a:moveTo>
                    <a:pt x="318" y="226"/>
                  </a:moveTo>
                  <a:lnTo>
                    <a:pt x="318" y="226"/>
                  </a:lnTo>
                  <a:lnTo>
                    <a:pt x="270" y="210"/>
                  </a:lnTo>
                  <a:lnTo>
                    <a:pt x="234" y="192"/>
                  </a:lnTo>
                  <a:lnTo>
                    <a:pt x="207" y="175"/>
                  </a:lnTo>
                  <a:lnTo>
                    <a:pt x="189" y="156"/>
                  </a:lnTo>
                  <a:lnTo>
                    <a:pt x="175" y="136"/>
                  </a:lnTo>
                  <a:lnTo>
                    <a:pt x="164" y="117"/>
                  </a:lnTo>
                  <a:lnTo>
                    <a:pt x="155" y="99"/>
                  </a:lnTo>
                  <a:lnTo>
                    <a:pt x="145" y="82"/>
                  </a:lnTo>
                  <a:lnTo>
                    <a:pt x="136" y="69"/>
                  </a:lnTo>
                  <a:lnTo>
                    <a:pt x="132" y="59"/>
                  </a:lnTo>
                  <a:lnTo>
                    <a:pt x="134" y="51"/>
                  </a:lnTo>
                  <a:lnTo>
                    <a:pt x="137" y="45"/>
                  </a:lnTo>
                  <a:lnTo>
                    <a:pt x="143" y="41"/>
                  </a:lnTo>
                  <a:lnTo>
                    <a:pt x="152" y="40"/>
                  </a:lnTo>
                  <a:lnTo>
                    <a:pt x="161" y="41"/>
                  </a:lnTo>
                  <a:lnTo>
                    <a:pt x="171" y="44"/>
                  </a:lnTo>
                  <a:lnTo>
                    <a:pt x="37" y="6"/>
                  </a:lnTo>
                  <a:lnTo>
                    <a:pt x="26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10" y="44"/>
                  </a:lnTo>
                  <a:lnTo>
                    <a:pt x="21" y="61"/>
                  </a:lnTo>
                  <a:lnTo>
                    <a:pt x="32" y="80"/>
                  </a:lnTo>
                  <a:lnTo>
                    <a:pt x="41" y="99"/>
                  </a:lnTo>
                  <a:lnTo>
                    <a:pt x="55" y="118"/>
                  </a:lnTo>
                  <a:lnTo>
                    <a:pt x="73" y="137"/>
                  </a:lnTo>
                  <a:lnTo>
                    <a:pt x="100" y="156"/>
                  </a:lnTo>
                  <a:lnTo>
                    <a:pt x="136" y="172"/>
                  </a:lnTo>
                  <a:lnTo>
                    <a:pt x="184" y="189"/>
                  </a:lnTo>
                  <a:lnTo>
                    <a:pt x="318" y="2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44"/>
            <p:cNvSpPr>
              <a:spLocks/>
            </p:cNvSpPr>
            <p:nvPr/>
          </p:nvSpPr>
          <p:spPr bwMode="auto">
            <a:xfrm>
              <a:off x="5566" y="11265"/>
              <a:ext cx="812" cy="246"/>
            </a:xfrm>
            <a:custGeom>
              <a:avLst/>
              <a:gdLst>
                <a:gd name="T0" fmla="*/ 0 w 812"/>
                <a:gd name="T1" fmla="*/ 0 h 246"/>
                <a:gd name="T2" fmla="*/ 812 w 812"/>
                <a:gd name="T3" fmla="*/ 236 h 246"/>
                <a:gd name="T4" fmla="*/ 797 w 812"/>
                <a:gd name="T5" fmla="*/ 246 h 246"/>
                <a:gd name="T6" fmla="*/ 0 w 812"/>
                <a:gd name="T7" fmla="*/ 11 h 246"/>
                <a:gd name="T8" fmla="*/ 0 w 812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" h="246">
                  <a:moveTo>
                    <a:pt x="0" y="0"/>
                  </a:moveTo>
                  <a:lnTo>
                    <a:pt x="812" y="236"/>
                  </a:lnTo>
                  <a:lnTo>
                    <a:pt x="797" y="246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4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6764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 Black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867400" y="3200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9636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Em có biết</a:t>
            </a:r>
            <a:r>
              <a:rPr lang="en-US" altLang="en-US" smtClean="0"/>
              <a:t> 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>
                <a:solidFill>
                  <a:srgbClr val="0000FF"/>
                </a:solidFill>
              </a:rPr>
              <a:t>Natri hidroxit trong khi hòa tan với dung môi như nước sẽ tạo thành </a:t>
            </a:r>
            <a:r>
              <a:rPr lang="en-US" altLang="en-US" sz="2600" b="1">
                <a:solidFill>
                  <a:srgbClr val="0000FF"/>
                </a:solidFill>
                <a:hlinkClick r:id="rId2"/>
              </a:rPr>
              <a:t>dung dịch kiềm</a:t>
            </a:r>
            <a:r>
              <a:rPr lang="en-US" altLang="en-US" sz="2600">
                <a:solidFill>
                  <a:srgbClr val="0000FF"/>
                </a:solidFill>
              </a:rPr>
              <a:t> mạnh. Do đó nó được sử dụng nhiều trong ngành công nghiệp và đặc biệt về các</a:t>
            </a:r>
            <a:r>
              <a:rPr lang="en-US" altLang="en-US" sz="2600"/>
              <a:t> </a:t>
            </a:r>
            <a:r>
              <a:rPr lang="en-US" altLang="en-US" sz="2600">
                <a:solidFill>
                  <a:srgbClr val="FF0000"/>
                </a:solidFill>
              </a:rPr>
              <a:t>ngành như giấy. dệt, nhuộm,</a:t>
            </a:r>
            <a:r>
              <a:rPr lang="en-US" altLang="en-US" sz="2600" b="1">
                <a:solidFill>
                  <a:srgbClr val="FF0000"/>
                </a:solidFill>
              </a:rPr>
              <a:t> </a:t>
            </a:r>
            <a:r>
              <a:rPr lang="en-US" altLang="en-US" sz="2600" b="1">
                <a:solidFill>
                  <a:srgbClr val="0000FF"/>
                </a:solidFill>
                <a:hlinkClick r:id="rId3"/>
              </a:rPr>
              <a:t>xà phòng</a:t>
            </a:r>
            <a:r>
              <a:rPr lang="en-US" altLang="en-US" sz="2600">
                <a:solidFill>
                  <a:srgbClr val="FF0000"/>
                </a:solidFill>
              </a:rPr>
              <a:t> và các chất tẩy rửa</a:t>
            </a:r>
            <a:r>
              <a:rPr lang="en-US" altLang="en-US" sz="2600"/>
              <a:t>. </a:t>
            </a:r>
            <a:r>
              <a:rPr lang="en-US" altLang="en-US" sz="2600">
                <a:solidFill>
                  <a:srgbClr val="0000FF"/>
                </a:solidFill>
              </a:rPr>
              <a:t>Trên thực tế cho thấy sản lượng về </a:t>
            </a:r>
            <a:r>
              <a:rPr lang="en-US" altLang="en-US" sz="2600" b="1">
                <a:solidFill>
                  <a:srgbClr val="0000FF"/>
                </a:solidFill>
              </a:rPr>
              <a:t>NaOH công nghiệp</a:t>
            </a:r>
            <a:r>
              <a:rPr lang="en-US" altLang="en-US" sz="2600">
                <a:solidFill>
                  <a:srgbClr val="0000FF"/>
                </a:solidFill>
              </a:rPr>
              <a:t> năm</a:t>
            </a:r>
            <a:r>
              <a:rPr lang="en-US" altLang="en-US" sz="2600"/>
              <a:t> </a:t>
            </a:r>
            <a:r>
              <a:rPr lang="en-US" altLang="en-US" sz="2600">
                <a:solidFill>
                  <a:srgbClr val="FF0000"/>
                </a:solidFill>
              </a:rPr>
              <a:t>2002 đạt 52 triệu tấn</a:t>
            </a:r>
            <a:r>
              <a:rPr lang="en-US" altLang="en-US" sz="2600"/>
              <a:t> </a:t>
            </a:r>
            <a:r>
              <a:rPr lang="en-US" altLang="en-US" sz="2600">
                <a:solidFill>
                  <a:srgbClr val="0000FF"/>
                </a:solidFill>
              </a:rPr>
              <a:t>. Qua đó ta đánh giá được mức độ </a:t>
            </a:r>
            <a:r>
              <a:rPr lang="en-US" altLang="en-US" sz="2600" b="1">
                <a:solidFill>
                  <a:srgbClr val="0000FF"/>
                </a:solidFill>
                <a:hlinkClick r:id="rId4"/>
              </a:rPr>
              <a:t>ứng dụng</a:t>
            </a:r>
            <a:r>
              <a:rPr lang="en-US" altLang="en-US" sz="2600">
                <a:solidFill>
                  <a:srgbClr val="0000FF"/>
                </a:solidFill>
              </a:rPr>
              <a:t> sâu vào thực tiến của sản phẩm này như thế nào. Bên cạnh đó </a:t>
            </a:r>
            <a:r>
              <a:rPr lang="en-US" altLang="en-US" sz="2600" b="1">
                <a:solidFill>
                  <a:srgbClr val="0000FF"/>
                </a:solidFill>
              </a:rPr>
              <a:t>NaOH công nghiệp</a:t>
            </a:r>
            <a:r>
              <a:rPr lang="en-US" altLang="en-US" sz="2600">
                <a:solidFill>
                  <a:srgbClr val="0000FF"/>
                </a:solidFill>
              </a:rPr>
              <a:t> còn được sử dụng nhiều trong các phòng thí nghiệm phục vụ cho quá trình nghiên cứu.</a:t>
            </a:r>
            <a:br>
              <a:rPr lang="en-US" altLang="en-US" sz="2600">
                <a:solidFill>
                  <a:srgbClr val="0000FF"/>
                </a:solidFill>
              </a:rPr>
            </a:br>
            <a:r>
              <a:rPr lang="en-US" altLang="en-US" sz="2600"/>
              <a:t>Hiện nay cả nước ta có 5 cơ sở sản xuất xút lớn( Việt Trì, Biên Hòa, Đồng Nai……) với tổng năng lực sản xuất khoảng 100.000 tấn/năm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b="1">
                <a:solidFill>
                  <a:srgbClr val="FF0000"/>
                </a:solidFill>
              </a:rPr>
              <a:t>Toàn thế giới hiện có khoảng 500 công ty sản xuất xút</a:t>
            </a:r>
          </a:p>
        </p:txBody>
      </p:sp>
    </p:spTree>
    <p:extLst>
      <p:ext uri="{BB962C8B-B14F-4D97-AF65-F5344CB8AC3E}">
        <p14:creationId xmlns:p14="http://schemas.microsoft.com/office/powerpoint/2010/main" val="9229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6457950" y="1130300"/>
            <a:ext cx="0" cy="44196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651125" y="264477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2717800" y="2927350"/>
            <a:ext cx="1774825" cy="76200"/>
            <a:chOff x="1392" y="2494"/>
            <a:chExt cx="1118" cy="2"/>
          </a:xfrm>
        </p:grpSpPr>
        <p:sp>
          <p:nvSpPr>
            <p:cNvPr id="16608" name="Line 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9" name="Line 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0" name="Line 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1" name="Line 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5124450" y="2790825"/>
            <a:ext cx="1774825" cy="3175"/>
            <a:chOff x="1392" y="2494"/>
            <a:chExt cx="1118" cy="2"/>
          </a:xfrm>
        </p:grpSpPr>
        <p:sp>
          <p:nvSpPr>
            <p:cNvPr id="16604" name="Line 1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5" name="Line 1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6" name="Line 1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7" name="Line 1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2641600" y="3105150"/>
            <a:ext cx="1816100" cy="74613"/>
            <a:chOff x="1392" y="2494"/>
            <a:chExt cx="1118" cy="2"/>
          </a:xfrm>
        </p:grpSpPr>
        <p:sp>
          <p:nvSpPr>
            <p:cNvPr id="16600" name="Line 1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1" name="Line 1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2" name="Line 1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3" name="Line 1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5194300" y="3136900"/>
            <a:ext cx="1752600" cy="87313"/>
            <a:chOff x="1392" y="2494"/>
            <a:chExt cx="1118" cy="2"/>
          </a:xfrm>
        </p:grpSpPr>
        <p:sp>
          <p:nvSpPr>
            <p:cNvPr id="16596" name="Line 2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" name="Line 2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" name="Line 2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" name="Line 2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2857500" y="3324225"/>
            <a:ext cx="1765300" cy="79375"/>
            <a:chOff x="1392" y="2494"/>
            <a:chExt cx="1118" cy="2"/>
          </a:xfrm>
        </p:grpSpPr>
        <p:sp>
          <p:nvSpPr>
            <p:cNvPr id="16592" name="Line 2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Line 2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Line 2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" name="Line 2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5080000" y="3365500"/>
            <a:ext cx="1774825" cy="76200"/>
            <a:chOff x="1392" y="2494"/>
            <a:chExt cx="1118" cy="2"/>
          </a:xfrm>
        </p:grpSpPr>
        <p:sp>
          <p:nvSpPr>
            <p:cNvPr id="16588" name="Line 3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Line 3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Line 3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Line 3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2746375" y="3590925"/>
            <a:ext cx="1774825" cy="3175"/>
            <a:chOff x="1392" y="2494"/>
            <a:chExt cx="1118" cy="2"/>
          </a:xfrm>
        </p:grpSpPr>
        <p:sp>
          <p:nvSpPr>
            <p:cNvPr id="16584" name="Line 3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5" name="Line 3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Line 3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Line 3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5178425" y="3648075"/>
            <a:ext cx="1774825" cy="3175"/>
            <a:chOff x="1392" y="2494"/>
            <a:chExt cx="1118" cy="2"/>
          </a:xfrm>
        </p:grpSpPr>
        <p:sp>
          <p:nvSpPr>
            <p:cNvPr id="16580" name="Line 4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Line 4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Line 4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Line 4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20" name="Group 44"/>
          <p:cNvGrpSpPr>
            <a:grpSpLocks/>
          </p:cNvGrpSpPr>
          <p:nvPr/>
        </p:nvGrpSpPr>
        <p:grpSpPr bwMode="auto">
          <a:xfrm>
            <a:off x="2689225" y="3860800"/>
            <a:ext cx="1774825" cy="3175"/>
            <a:chOff x="1392" y="2494"/>
            <a:chExt cx="1118" cy="2"/>
          </a:xfrm>
        </p:grpSpPr>
        <p:sp>
          <p:nvSpPr>
            <p:cNvPr id="16576" name="Line 4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Line 4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Line 4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Line 4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25" name="Group 49"/>
          <p:cNvGrpSpPr>
            <a:grpSpLocks/>
          </p:cNvGrpSpPr>
          <p:nvPr/>
        </p:nvGrpSpPr>
        <p:grpSpPr bwMode="auto">
          <a:xfrm>
            <a:off x="5140325" y="3860800"/>
            <a:ext cx="1774825" cy="3175"/>
            <a:chOff x="1392" y="2494"/>
            <a:chExt cx="1118" cy="2"/>
          </a:xfrm>
        </p:grpSpPr>
        <p:sp>
          <p:nvSpPr>
            <p:cNvPr id="16572" name="Line 5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Line 5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Line 5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Line 5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30" name="Group 54"/>
          <p:cNvGrpSpPr>
            <a:grpSpLocks/>
          </p:cNvGrpSpPr>
          <p:nvPr/>
        </p:nvGrpSpPr>
        <p:grpSpPr bwMode="auto">
          <a:xfrm>
            <a:off x="2901950" y="4137025"/>
            <a:ext cx="1774825" cy="3175"/>
            <a:chOff x="1392" y="2494"/>
            <a:chExt cx="1118" cy="2"/>
          </a:xfrm>
        </p:grpSpPr>
        <p:sp>
          <p:nvSpPr>
            <p:cNvPr id="16568" name="Line 5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Line 5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Line 5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Line 5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35" name="Group 59"/>
          <p:cNvGrpSpPr>
            <a:grpSpLocks/>
          </p:cNvGrpSpPr>
          <p:nvPr/>
        </p:nvGrpSpPr>
        <p:grpSpPr bwMode="auto">
          <a:xfrm>
            <a:off x="5124450" y="4137025"/>
            <a:ext cx="1774825" cy="3175"/>
            <a:chOff x="1392" y="2494"/>
            <a:chExt cx="1118" cy="2"/>
          </a:xfrm>
        </p:grpSpPr>
        <p:sp>
          <p:nvSpPr>
            <p:cNvPr id="16564" name="Line 6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6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Line 6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Line 6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40" name="Group 64"/>
          <p:cNvGrpSpPr>
            <a:grpSpLocks/>
          </p:cNvGrpSpPr>
          <p:nvPr/>
        </p:nvGrpSpPr>
        <p:grpSpPr bwMode="auto">
          <a:xfrm flipV="1">
            <a:off x="2717800" y="4352925"/>
            <a:ext cx="1781175" cy="136525"/>
            <a:chOff x="1392" y="2494"/>
            <a:chExt cx="1118" cy="2"/>
          </a:xfrm>
        </p:grpSpPr>
        <p:sp>
          <p:nvSpPr>
            <p:cNvPr id="16560" name="Line 6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6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Line 6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Line 6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45" name="Group 69"/>
          <p:cNvGrpSpPr>
            <a:grpSpLocks/>
          </p:cNvGrpSpPr>
          <p:nvPr/>
        </p:nvGrpSpPr>
        <p:grpSpPr bwMode="auto">
          <a:xfrm>
            <a:off x="5175250" y="4413250"/>
            <a:ext cx="1733550" cy="92075"/>
            <a:chOff x="1392" y="2494"/>
            <a:chExt cx="1118" cy="2"/>
          </a:xfrm>
        </p:grpSpPr>
        <p:sp>
          <p:nvSpPr>
            <p:cNvPr id="16556" name="Line 7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Line 7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Line 7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Line 7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50" name="Group 74"/>
          <p:cNvGrpSpPr>
            <a:grpSpLocks/>
          </p:cNvGrpSpPr>
          <p:nvPr/>
        </p:nvGrpSpPr>
        <p:grpSpPr bwMode="auto">
          <a:xfrm>
            <a:off x="2857500" y="4699000"/>
            <a:ext cx="1774825" cy="3175"/>
            <a:chOff x="1392" y="2494"/>
            <a:chExt cx="1118" cy="2"/>
          </a:xfrm>
        </p:grpSpPr>
        <p:sp>
          <p:nvSpPr>
            <p:cNvPr id="16552" name="Line 7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Line 7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Line 7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Line 7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55" name="Group 79"/>
          <p:cNvGrpSpPr>
            <a:grpSpLocks/>
          </p:cNvGrpSpPr>
          <p:nvPr/>
        </p:nvGrpSpPr>
        <p:grpSpPr bwMode="auto">
          <a:xfrm>
            <a:off x="5080000" y="4699000"/>
            <a:ext cx="1774825" cy="3175"/>
            <a:chOff x="1392" y="2494"/>
            <a:chExt cx="1118" cy="2"/>
          </a:xfrm>
        </p:grpSpPr>
        <p:sp>
          <p:nvSpPr>
            <p:cNvPr id="16548" name="Line 8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8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Line 8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Line 8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60" name="Group 84"/>
          <p:cNvGrpSpPr>
            <a:grpSpLocks/>
          </p:cNvGrpSpPr>
          <p:nvPr/>
        </p:nvGrpSpPr>
        <p:grpSpPr bwMode="auto">
          <a:xfrm>
            <a:off x="2708275" y="4918075"/>
            <a:ext cx="1774825" cy="3175"/>
            <a:chOff x="1392" y="2494"/>
            <a:chExt cx="1118" cy="2"/>
          </a:xfrm>
        </p:grpSpPr>
        <p:sp>
          <p:nvSpPr>
            <p:cNvPr id="16544" name="Line 8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8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8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8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65" name="Group 89"/>
          <p:cNvGrpSpPr>
            <a:grpSpLocks/>
          </p:cNvGrpSpPr>
          <p:nvPr/>
        </p:nvGrpSpPr>
        <p:grpSpPr bwMode="auto">
          <a:xfrm>
            <a:off x="5172075" y="4918075"/>
            <a:ext cx="1774825" cy="3175"/>
            <a:chOff x="1392" y="2494"/>
            <a:chExt cx="1118" cy="2"/>
          </a:xfrm>
        </p:grpSpPr>
        <p:sp>
          <p:nvSpPr>
            <p:cNvPr id="16540" name="Line 9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9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9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9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70" name="Group 94"/>
          <p:cNvGrpSpPr>
            <a:grpSpLocks/>
          </p:cNvGrpSpPr>
          <p:nvPr/>
        </p:nvGrpSpPr>
        <p:grpSpPr bwMode="auto">
          <a:xfrm>
            <a:off x="2857500" y="5192713"/>
            <a:ext cx="1765300" cy="74612"/>
            <a:chOff x="1392" y="2494"/>
            <a:chExt cx="1118" cy="2"/>
          </a:xfrm>
        </p:grpSpPr>
        <p:sp>
          <p:nvSpPr>
            <p:cNvPr id="16536" name="Line 9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9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9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9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75" name="Group 99"/>
          <p:cNvGrpSpPr>
            <a:grpSpLocks/>
          </p:cNvGrpSpPr>
          <p:nvPr/>
        </p:nvGrpSpPr>
        <p:grpSpPr bwMode="auto">
          <a:xfrm>
            <a:off x="5060950" y="5172075"/>
            <a:ext cx="1828800" cy="133350"/>
            <a:chOff x="1392" y="2494"/>
            <a:chExt cx="1118" cy="2"/>
          </a:xfrm>
        </p:grpSpPr>
        <p:sp>
          <p:nvSpPr>
            <p:cNvPr id="16532" name="Line 10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Line 10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Line 10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0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80" name="Group 104"/>
          <p:cNvGrpSpPr>
            <a:grpSpLocks/>
          </p:cNvGrpSpPr>
          <p:nvPr/>
        </p:nvGrpSpPr>
        <p:grpSpPr bwMode="auto">
          <a:xfrm>
            <a:off x="2889250" y="5422900"/>
            <a:ext cx="1892300" cy="120650"/>
            <a:chOff x="1392" y="2494"/>
            <a:chExt cx="1118" cy="2"/>
          </a:xfrm>
        </p:grpSpPr>
        <p:sp>
          <p:nvSpPr>
            <p:cNvPr id="16528" name="Line 10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0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0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0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85" name="Group 109"/>
          <p:cNvGrpSpPr>
            <a:grpSpLocks/>
          </p:cNvGrpSpPr>
          <p:nvPr/>
        </p:nvGrpSpPr>
        <p:grpSpPr bwMode="auto">
          <a:xfrm>
            <a:off x="4660900" y="5461000"/>
            <a:ext cx="2133600" cy="120650"/>
            <a:chOff x="1392" y="2494"/>
            <a:chExt cx="1118" cy="2"/>
          </a:xfrm>
        </p:grpSpPr>
        <p:sp>
          <p:nvSpPr>
            <p:cNvPr id="16524" name="Line 11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1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Line 11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11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90" name="Group 114"/>
          <p:cNvGrpSpPr>
            <a:grpSpLocks/>
          </p:cNvGrpSpPr>
          <p:nvPr/>
        </p:nvGrpSpPr>
        <p:grpSpPr bwMode="auto">
          <a:xfrm>
            <a:off x="2711450" y="5670550"/>
            <a:ext cx="1835150" cy="95250"/>
            <a:chOff x="1392" y="2494"/>
            <a:chExt cx="1118" cy="2"/>
          </a:xfrm>
        </p:grpSpPr>
        <p:sp>
          <p:nvSpPr>
            <p:cNvPr id="16520" name="Line 115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16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17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18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95" name="Group 119"/>
          <p:cNvGrpSpPr>
            <a:grpSpLocks/>
          </p:cNvGrpSpPr>
          <p:nvPr/>
        </p:nvGrpSpPr>
        <p:grpSpPr bwMode="auto">
          <a:xfrm>
            <a:off x="5118100" y="5613400"/>
            <a:ext cx="1851025" cy="155575"/>
            <a:chOff x="1392" y="2494"/>
            <a:chExt cx="1118" cy="2"/>
          </a:xfrm>
        </p:grpSpPr>
        <p:sp>
          <p:nvSpPr>
            <p:cNvPr id="16516" name="Line 120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21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22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23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2" name="Line 124"/>
          <p:cNvSpPr>
            <a:spLocks noChangeShapeType="1"/>
          </p:cNvSpPr>
          <p:nvPr/>
        </p:nvSpPr>
        <p:spPr bwMode="auto">
          <a:xfrm>
            <a:off x="3844925" y="736600"/>
            <a:ext cx="0" cy="661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125"/>
          <p:cNvSpPr>
            <a:spLocks noChangeShapeType="1"/>
          </p:cNvSpPr>
          <p:nvPr/>
        </p:nvSpPr>
        <p:spPr bwMode="auto">
          <a:xfrm flipH="1">
            <a:off x="3246438" y="731838"/>
            <a:ext cx="61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14" name="Group 126"/>
          <p:cNvGrpSpPr>
            <a:grpSpLocks/>
          </p:cNvGrpSpPr>
          <p:nvPr/>
        </p:nvGrpSpPr>
        <p:grpSpPr bwMode="auto">
          <a:xfrm>
            <a:off x="2133600" y="685800"/>
            <a:ext cx="5765800" cy="5486400"/>
            <a:chOff x="1062" y="460"/>
            <a:chExt cx="3632" cy="3456"/>
          </a:xfrm>
        </p:grpSpPr>
        <p:sp>
          <p:nvSpPr>
            <p:cNvPr id="16495" name="Line 127"/>
            <p:cNvSpPr>
              <a:spLocks noChangeShapeType="1"/>
            </p:cNvSpPr>
            <p:nvPr/>
          </p:nvSpPr>
          <p:spPr bwMode="auto">
            <a:xfrm flipH="1">
              <a:off x="1480" y="1058"/>
              <a:ext cx="20" cy="25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8"/>
            <p:cNvSpPr>
              <a:spLocks noChangeShapeType="1"/>
            </p:cNvSpPr>
            <p:nvPr/>
          </p:nvSpPr>
          <p:spPr bwMode="auto">
            <a:xfrm>
              <a:off x="1062" y="3890"/>
              <a:ext cx="3160" cy="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9"/>
            <p:cNvSpPr>
              <a:spLocks noChangeShapeType="1"/>
            </p:cNvSpPr>
            <p:nvPr/>
          </p:nvSpPr>
          <p:spPr bwMode="auto">
            <a:xfrm flipH="1">
              <a:off x="4218" y="1476"/>
              <a:ext cx="54" cy="2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30"/>
            <p:cNvSpPr>
              <a:spLocks noChangeShapeType="1"/>
            </p:cNvSpPr>
            <p:nvPr/>
          </p:nvSpPr>
          <p:spPr bwMode="auto">
            <a:xfrm>
              <a:off x="4266" y="106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31"/>
            <p:cNvSpPr>
              <a:spLocks noChangeShapeType="1"/>
            </p:cNvSpPr>
            <p:nvPr/>
          </p:nvSpPr>
          <p:spPr bwMode="auto">
            <a:xfrm>
              <a:off x="4262" y="14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32"/>
            <p:cNvSpPr>
              <a:spLocks noChangeShapeType="1"/>
            </p:cNvSpPr>
            <p:nvPr/>
          </p:nvSpPr>
          <p:spPr bwMode="auto">
            <a:xfrm>
              <a:off x="1062" y="365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33"/>
            <p:cNvSpPr>
              <a:spLocks noChangeShapeType="1"/>
            </p:cNvSpPr>
            <p:nvPr/>
          </p:nvSpPr>
          <p:spPr bwMode="auto">
            <a:xfrm>
              <a:off x="4255" y="121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34"/>
            <p:cNvSpPr>
              <a:spLocks noChangeShapeType="1"/>
            </p:cNvSpPr>
            <p:nvPr/>
          </p:nvSpPr>
          <p:spPr bwMode="auto">
            <a:xfrm>
              <a:off x="2140" y="1072"/>
              <a:ext cx="0" cy="230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35"/>
            <p:cNvSpPr>
              <a:spLocks noChangeShapeType="1"/>
            </p:cNvSpPr>
            <p:nvPr/>
          </p:nvSpPr>
          <p:spPr bwMode="auto">
            <a:xfrm>
              <a:off x="3388" y="1056"/>
              <a:ext cx="0" cy="230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36"/>
            <p:cNvSpPr>
              <a:spLocks noChangeShapeType="1"/>
            </p:cNvSpPr>
            <p:nvPr/>
          </p:nvSpPr>
          <p:spPr bwMode="auto">
            <a:xfrm>
              <a:off x="2118" y="3402"/>
              <a:ext cx="1296" cy="0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37"/>
            <p:cNvSpPr>
              <a:spLocks noChangeShapeType="1"/>
            </p:cNvSpPr>
            <p:nvPr/>
          </p:nvSpPr>
          <p:spPr bwMode="auto">
            <a:xfrm>
              <a:off x="1836" y="908"/>
              <a:ext cx="0" cy="27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38"/>
            <p:cNvSpPr>
              <a:spLocks noChangeShapeType="1"/>
            </p:cNvSpPr>
            <p:nvPr/>
          </p:nvSpPr>
          <p:spPr bwMode="auto">
            <a:xfrm>
              <a:off x="3791" y="625"/>
              <a:ext cx="0" cy="4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39"/>
            <p:cNvSpPr>
              <a:spLocks noChangeShapeType="1"/>
            </p:cNvSpPr>
            <p:nvPr/>
          </p:nvSpPr>
          <p:spPr bwMode="auto">
            <a:xfrm>
              <a:off x="2553" y="487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40"/>
            <p:cNvSpPr>
              <a:spLocks noChangeShapeType="1"/>
            </p:cNvSpPr>
            <p:nvPr/>
          </p:nvSpPr>
          <p:spPr bwMode="auto">
            <a:xfrm>
              <a:off x="1883" y="495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41"/>
            <p:cNvSpPr>
              <a:spLocks noChangeShapeType="1"/>
            </p:cNvSpPr>
            <p:nvPr/>
          </p:nvSpPr>
          <p:spPr bwMode="auto">
            <a:xfrm>
              <a:off x="3496" y="460"/>
              <a:ext cx="0" cy="6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42"/>
            <p:cNvSpPr>
              <a:spLocks noChangeShapeType="1"/>
            </p:cNvSpPr>
            <p:nvPr/>
          </p:nvSpPr>
          <p:spPr bwMode="auto">
            <a:xfrm flipH="1">
              <a:off x="3783" y="6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43"/>
            <p:cNvSpPr>
              <a:spLocks noChangeShapeType="1"/>
            </p:cNvSpPr>
            <p:nvPr/>
          </p:nvSpPr>
          <p:spPr bwMode="auto">
            <a:xfrm>
              <a:off x="3486" y="460"/>
              <a:ext cx="7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44"/>
            <p:cNvSpPr>
              <a:spLocks noChangeShapeType="1"/>
            </p:cNvSpPr>
            <p:nvPr/>
          </p:nvSpPr>
          <p:spPr bwMode="auto">
            <a:xfrm flipV="1">
              <a:off x="1490" y="1058"/>
              <a:ext cx="77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45"/>
            <p:cNvSpPr>
              <a:spLocks noChangeShapeType="1"/>
            </p:cNvSpPr>
            <p:nvPr/>
          </p:nvSpPr>
          <p:spPr bwMode="auto">
            <a:xfrm flipV="1">
              <a:off x="2548" y="1056"/>
              <a:ext cx="94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46"/>
            <p:cNvSpPr>
              <a:spLocks noChangeShapeType="1"/>
            </p:cNvSpPr>
            <p:nvPr/>
          </p:nvSpPr>
          <p:spPr bwMode="auto">
            <a:xfrm flipV="1">
              <a:off x="3798" y="1056"/>
              <a:ext cx="4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AutoShape 147"/>
            <p:cNvSpPr>
              <a:spLocks noChangeArrowheads="1"/>
            </p:cNvSpPr>
            <p:nvPr/>
          </p:nvSpPr>
          <p:spPr bwMode="auto">
            <a:xfrm>
              <a:off x="2770" y="842"/>
              <a:ext cx="294" cy="2312"/>
            </a:xfrm>
            <a:prstGeom prst="flowChartProcess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415" name="Group 148"/>
          <p:cNvGrpSpPr>
            <a:grpSpLocks/>
          </p:cNvGrpSpPr>
          <p:nvPr/>
        </p:nvGrpSpPr>
        <p:grpSpPr bwMode="auto">
          <a:xfrm>
            <a:off x="6499225" y="850900"/>
            <a:ext cx="381000" cy="304800"/>
            <a:chOff x="4512" y="3360"/>
            <a:chExt cx="288" cy="192"/>
          </a:xfrm>
        </p:grpSpPr>
        <p:sp>
          <p:nvSpPr>
            <p:cNvPr id="16493" name="Oval 149"/>
            <p:cNvSpPr>
              <a:spLocks noChangeArrowheads="1"/>
            </p:cNvSpPr>
            <p:nvPr/>
          </p:nvSpPr>
          <p:spPr bwMode="auto"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4" name="Line 150"/>
            <p:cNvSpPr>
              <a:spLocks noChangeShapeType="1"/>
            </p:cNvSpPr>
            <p:nvPr/>
          </p:nvSpPr>
          <p:spPr bwMode="auto">
            <a:xfrm>
              <a:off x="4574" y="345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6" name="Group 151"/>
          <p:cNvGrpSpPr>
            <a:grpSpLocks/>
          </p:cNvGrpSpPr>
          <p:nvPr/>
        </p:nvGrpSpPr>
        <p:grpSpPr bwMode="auto">
          <a:xfrm>
            <a:off x="2717800" y="869950"/>
            <a:ext cx="381000" cy="304800"/>
            <a:chOff x="4512" y="3360"/>
            <a:chExt cx="288" cy="192"/>
          </a:xfrm>
        </p:grpSpPr>
        <p:sp>
          <p:nvSpPr>
            <p:cNvPr id="16491" name="Oval 152"/>
            <p:cNvSpPr>
              <a:spLocks noChangeArrowheads="1"/>
            </p:cNvSpPr>
            <p:nvPr/>
          </p:nvSpPr>
          <p:spPr bwMode="auto"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2" name="Line 153"/>
            <p:cNvSpPr>
              <a:spLocks noChangeShapeType="1"/>
            </p:cNvSpPr>
            <p:nvPr/>
          </p:nvSpPr>
          <p:spPr bwMode="auto">
            <a:xfrm>
              <a:off x="4574" y="345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7" name="Group 154"/>
          <p:cNvGrpSpPr>
            <a:grpSpLocks/>
          </p:cNvGrpSpPr>
          <p:nvPr/>
        </p:nvGrpSpPr>
        <p:grpSpPr bwMode="auto">
          <a:xfrm>
            <a:off x="4610100" y="511175"/>
            <a:ext cx="609600" cy="381000"/>
            <a:chOff x="4416" y="2544"/>
            <a:chExt cx="384" cy="240"/>
          </a:xfrm>
        </p:grpSpPr>
        <p:sp>
          <p:nvSpPr>
            <p:cNvPr id="16488" name="Oval 155"/>
            <p:cNvSpPr>
              <a:spLocks noChangeArrowheads="1"/>
            </p:cNvSpPr>
            <p:nvPr/>
          </p:nvSpPr>
          <p:spPr bwMode="auto">
            <a:xfrm>
              <a:off x="4416" y="2544"/>
              <a:ext cx="38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" name="Line 156"/>
            <p:cNvSpPr>
              <a:spLocks noChangeShapeType="1"/>
            </p:cNvSpPr>
            <p:nvPr/>
          </p:nvSpPr>
          <p:spPr bwMode="auto">
            <a:xfrm>
              <a:off x="4614" y="2568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57"/>
            <p:cNvSpPr>
              <a:spLocks noChangeShapeType="1"/>
            </p:cNvSpPr>
            <p:nvPr/>
          </p:nvSpPr>
          <p:spPr bwMode="auto">
            <a:xfrm>
              <a:off x="4518" y="2664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8" name="Group 158"/>
          <p:cNvGrpSpPr>
            <a:grpSpLocks/>
          </p:cNvGrpSpPr>
          <p:nvPr/>
        </p:nvGrpSpPr>
        <p:grpSpPr bwMode="auto">
          <a:xfrm>
            <a:off x="6497638" y="844550"/>
            <a:ext cx="381000" cy="304800"/>
            <a:chOff x="4512" y="3360"/>
            <a:chExt cx="288" cy="192"/>
          </a:xfrm>
        </p:grpSpPr>
        <p:sp>
          <p:nvSpPr>
            <p:cNvPr id="16486" name="Oval 159"/>
            <p:cNvSpPr>
              <a:spLocks noChangeArrowheads="1"/>
            </p:cNvSpPr>
            <p:nvPr/>
          </p:nvSpPr>
          <p:spPr bwMode="auto">
            <a:xfrm>
              <a:off x="4512" y="3360"/>
              <a:ext cx="288" cy="192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7" name="Line 160"/>
            <p:cNvSpPr>
              <a:spLocks noChangeShapeType="1"/>
            </p:cNvSpPr>
            <p:nvPr/>
          </p:nvSpPr>
          <p:spPr bwMode="auto">
            <a:xfrm>
              <a:off x="4574" y="345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9" name="Group 161"/>
          <p:cNvGrpSpPr>
            <a:grpSpLocks/>
          </p:cNvGrpSpPr>
          <p:nvPr/>
        </p:nvGrpSpPr>
        <p:grpSpPr bwMode="auto">
          <a:xfrm>
            <a:off x="2716213" y="863600"/>
            <a:ext cx="381000" cy="304800"/>
            <a:chOff x="4512" y="3360"/>
            <a:chExt cx="288" cy="192"/>
          </a:xfrm>
        </p:grpSpPr>
        <p:sp>
          <p:nvSpPr>
            <p:cNvPr id="16484" name="Oval 162"/>
            <p:cNvSpPr>
              <a:spLocks noChangeArrowheads="1"/>
            </p:cNvSpPr>
            <p:nvPr/>
          </p:nvSpPr>
          <p:spPr bwMode="auto">
            <a:xfrm>
              <a:off x="4512" y="3360"/>
              <a:ext cx="288" cy="192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5" name="Line 163"/>
            <p:cNvSpPr>
              <a:spLocks noChangeShapeType="1"/>
            </p:cNvSpPr>
            <p:nvPr/>
          </p:nvSpPr>
          <p:spPr bwMode="auto">
            <a:xfrm>
              <a:off x="4574" y="345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20" name="Group 164"/>
          <p:cNvGrpSpPr>
            <a:grpSpLocks/>
          </p:cNvGrpSpPr>
          <p:nvPr/>
        </p:nvGrpSpPr>
        <p:grpSpPr bwMode="auto">
          <a:xfrm>
            <a:off x="4608513" y="504825"/>
            <a:ext cx="609600" cy="381000"/>
            <a:chOff x="4416" y="2544"/>
            <a:chExt cx="384" cy="240"/>
          </a:xfrm>
        </p:grpSpPr>
        <p:sp>
          <p:nvSpPr>
            <p:cNvPr id="16481" name="Oval 165"/>
            <p:cNvSpPr>
              <a:spLocks noChangeArrowheads="1"/>
            </p:cNvSpPr>
            <p:nvPr/>
          </p:nvSpPr>
          <p:spPr bwMode="auto">
            <a:xfrm>
              <a:off x="4416" y="2544"/>
              <a:ext cx="384" cy="240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2" name="Line 166"/>
            <p:cNvSpPr>
              <a:spLocks noChangeShapeType="1"/>
            </p:cNvSpPr>
            <p:nvPr/>
          </p:nvSpPr>
          <p:spPr bwMode="auto">
            <a:xfrm>
              <a:off x="4614" y="2568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67"/>
            <p:cNvSpPr>
              <a:spLocks noChangeShapeType="1"/>
            </p:cNvSpPr>
            <p:nvPr/>
          </p:nvSpPr>
          <p:spPr bwMode="auto">
            <a:xfrm>
              <a:off x="4518" y="2664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344" name="Text Box 168"/>
          <p:cNvSpPr txBox="1">
            <a:spLocks noChangeArrowheads="1"/>
          </p:cNvSpPr>
          <p:nvPr/>
        </p:nvSpPr>
        <p:spPr bwMode="auto">
          <a:xfrm>
            <a:off x="7388225" y="3206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dd NaCl</a:t>
            </a:r>
          </a:p>
        </p:txBody>
      </p:sp>
      <p:sp>
        <p:nvSpPr>
          <p:cNvPr id="50345" name="Text Box 169"/>
          <p:cNvSpPr txBox="1">
            <a:spLocks noChangeArrowheads="1"/>
          </p:cNvSpPr>
          <p:nvPr/>
        </p:nvSpPr>
        <p:spPr bwMode="auto">
          <a:xfrm>
            <a:off x="7458075" y="269875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dd NaCl</a:t>
            </a:r>
          </a:p>
        </p:txBody>
      </p:sp>
      <p:sp>
        <p:nvSpPr>
          <p:cNvPr id="50346" name="Line 170"/>
          <p:cNvSpPr>
            <a:spLocks noChangeShapeType="1"/>
          </p:cNvSpPr>
          <p:nvPr/>
        </p:nvSpPr>
        <p:spPr bwMode="auto">
          <a:xfrm flipH="1">
            <a:off x="5756275" y="3178175"/>
            <a:ext cx="1473200" cy="6937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7" name="Text Box 171"/>
          <p:cNvSpPr txBox="1">
            <a:spLocks noChangeArrowheads="1"/>
          </p:cNvSpPr>
          <p:nvPr/>
        </p:nvSpPr>
        <p:spPr bwMode="auto">
          <a:xfrm>
            <a:off x="7369175" y="367665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dd NaOH</a:t>
            </a:r>
          </a:p>
        </p:txBody>
      </p:sp>
      <p:sp>
        <p:nvSpPr>
          <p:cNvPr id="50348" name="Line 172"/>
          <p:cNvSpPr>
            <a:spLocks noChangeShapeType="1"/>
          </p:cNvSpPr>
          <p:nvPr/>
        </p:nvSpPr>
        <p:spPr bwMode="auto">
          <a:xfrm flipH="1">
            <a:off x="6464300" y="4019550"/>
            <a:ext cx="762000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9" name="Text Box 173"/>
          <p:cNvSpPr txBox="1">
            <a:spLocks noChangeArrowheads="1"/>
          </p:cNvSpPr>
          <p:nvPr/>
        </p:nvSpPr>
        <p:spPr bwMode="auto">
          <a:xfrm>
            <a:off x="654050" y="23844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Cực dương</a:t>
            </a:r>
          </a:p>
        </p:txBody>
      </p:sp>
      <p:sp>
        <p:nvSpPr>
          <p:cNvPr id="50350" name="Text Box 174"/>
          <p:cNvSpPr txBox="1">
            <a:spLocks noChangeArrowheads="1"/>
          </p:cNvSpPr>
          <p:nvPr/>
        </p:nvSpPr>
        <p:spPr bwMode="auto">
          <a:xfrm>
            <a:off x="650875" y="3870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Cực âm</a:t>
            </a:r>
          </a:p>
        </p:txBody>
      </p:sp>
      <p:sp>
        <p:nvSpPr>
          <p:cNvPr id="50351" name="Text Box 175"/>
          <p:cNvSpPr txBox="1">
            <a:spLocks noChangeArrowheads="1"/>
          </p:cNvSpPr>
          <p:nvPr/>
        </p:nvSpPr>
        <p:spPr bwMode="auto">
          <a:xfrm>
            <a:off x="444500" y="3070225"/>
            <a:ext cx="216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Màng ngăn xốp</a:t>
            </a:r>
          </a:p>
        </p:txBody>
      </p:sp>
      <p:sp>
        <p:nvSpPr>
          <p:cNvPr id="50352" name="Text Box 176"/>
          <p:cNvSpPr txBox="1">
            <a:spLocks noChangeArrowheads="1"/>
          </p:cNvSpPr>
          <p:nvPr/>
        </p:nvSpPr>
        <p:spPr bwMode="auto">
          <a:xfrm>
            <a:off x="463550" y="54387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dd NaOH</a:t>
            </a:r>
          </a:p>
        </p:txBody>
      </p:sp>
      <p:sp>
        <p:nvSpPr>
          <p:cNvPr id="50353" name="Line 177"/>
          <p:cNvSpPr>
            <a:spLocks noChangeShapeType="1"/>
          </p:cNvSpPr>
          <p:nvPr/>
        </p:nvSpPr>
        <p:spPr bwMode="auto">
          <a:xfrm flipH="1">
            <a:off x="1730375" y="5645150"/>
            <a:ext cx="914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54" name="Line 178"/>
          <p:cNvSpPr>
            <a:spLocks noChangeShapeType="1"/>
          </p:cNvSpPr>
          <p:nvPr/>
        </p:nvSpPr>
        <p:spPr bwMode="auto">
          <a:xfrm>
            <a:off x="2270125" y="2686050"/>
            <a:ext cx="2428875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55" name="Line 179"/>
          <p:cNvSpPr>
            <a:spLocks noChangeShapeType="1"/>
          </p:cNvSpPr>
          <p:nvPr/>
        </p:nvSpPr>
        <p:spPr bwMode="auto">
          <a:xfrm>
            <a:off x="2416175" y="3340100"/>
            <a:ext cx="1219200" cy="325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56" name="Line 180"/>
          <p:cNvSpPr>
            <a:spLocks noChangeShapeType="1"/>
          </p:cNvSpPr>
          <p:nvPr/>
        </p:nvSpPr>
        <p:spPr bwMode="auto">
          <a:xfrm>
            <a:off x="1803400" y="4276725"/>
            <a:ext cx="1371600" cy="641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57" name="Line 181"/>
          <p:cNvSpPr>
            <a:spLocks noChangeShapeType="1"/>
          </p:cNvSpPr>
          <p:nvPr/>
        </p:nvSpPr>
        <p:spPr bwMode="auto">
          <a:xfrm>
            <a:off x="6927850" y="1803400"/>
            <a:ext cx="838200" cy="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58" name="Text Box 182"/>
          <p:cNvSpPr txBox="1">
            <a:spLocks noChangeArrowheads="1"/>
          </p:cNvSpPr>
          <p:nvPr/>
        </p:nvSpPr>
        <p:spPr bwMode="auto">
          <a:xfrm>
            <a:off x="7775575" y="169227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H</a:t>
            </a:r>
            <a:r>
              <a:rPr lang="en-US" altLang="en-US" sz="2000" b="1" i="1" baseline="-25000">
                <a:latin typeface="Arial" charset="0"/>
              </a:rPr>
              <a:t>2</a:t>
            </a:r>
            <a:endParaRPr lang="en-US" altLang="en-US" sz="2000" b="1" i="1">
              <a:latin typeface="Arial" charset="0"/>
            </a:endParaRPr>
          </a:p>
        </p:txBody>
      </p:sp>
      <p:sp>
        <p:nvSpPr>
          <p:cNvPr id="50359" name="Text Box 183"/>
          <p:cNvSpPr txBox="1">
            <a:spLocks noChangeArrowheads="1"/>
          </p:cNvSpPr>
          <p:nvPr/>
        </p:nvSpPr>
        <p:spPr bwMode="auto">
          <a:xfrm>
            <a:off x="2546350" y="35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latin typeface="Arial" charset="0"/>
              </a:rPr>
              <a:t>Cl</a:t>
            </a:r>
            <a:r>
              <a:rPr lang="en-US" altLang="en-US" sz="2000" b="1" i="1" baseline="-25000">
                <a:latin typeface="Arial" charset="0"/>
              </a:rPr>
              <a:t>2</a:t>
            </a:r>
            <a:endParaRPr lang="en-US" altLang="en-US" sz="2000" b="1" i="1">
              <a:latin typeface="Arial" charset="0"/>
            </a:endParaRPr>
          </a:p>
        </p:txBody>
      </p:sp>
      <p:sp>
        <p:nvSpPr>
          <p:cNvPr id="50360" name="Line 184"/>
          <p:cNvSpPr>
            <a:spLocks noChangeShapeType="1"/>
          </p:cNvSpPr>
          <p:nvPr/>
        </p:nvSpPr>
        <p:spPr bwMode="auto">
          <a:xfrm flipH="1">
            <a:off x="3111500" y="596900"/>
            <a:ext cx="60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61" name="Line 185"/>
          <p:cNvSpPr>
            <a:spLocks noChangeShapeType="1"/>
          </p:cNvSpPr>
          <p:nvPr/>
        </p:nvSpPr>
        <p:spPr bwMode="auto">
          <a:xfrm>
            <a:off x="1803400" y="4265613"/>
            <a:ext cx="4613275" cy="846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362" name="Group 186"/>
          <p:cNvGrpSpPr>
            <a:grpSpLocks/>
          </p:cNvGrpSpPr>
          <p:nvPr/>
        </p:nvGrpSpPr>
        <p:grpSpPr bwMode="auto">
          <a:xfrm>
            <a:off x="2755900" y="2755900"/>
            <a:ext cx="1774825" cy="3175"/>
            <a:chOff x="1392" y="2494"/>
            <a:chExt cx="1118" cy="2"/>
          </a:xfrm>
        </p:grpSpPr>
        <p:sp>
          <p:nvSpPr>
            <p:cNvPr id="16477" name="Line 187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88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89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90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67" name="Group 191"/>
          <p:cNvGrpSpPr>
            <a:grpSpLocks/>
          </p:cNvGrpSpPr>
          <p:nvPr/>
        </p:nvGrpSpPr>
        <p:grpSpPr bwMode="auto">
          <a:xfrm>
            <a:off x="5270500" y="2927350"/>
            <a:ext cx="1714500" cy="76200"/>
            <a:chOff x="1392" y="2494"/>
            <a:chExt cx="1118" cy="2"/>
          </a:xfrm>
        </p:grpSpPr>
        <p:sp>
          <p:nvSpPr>
            <p:cNvPr id="16473" name="Line 192"/>
            <p:cNvSpPr>
              <a:spLocks noChangeShapeType="1"/>
            </p:cNvSpPr>
            <p:nvPr/>
          </p:nvSpPr>
          <p:spPr bwMode="auto">
            <a:xfrm>
              <a:off x="139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93"/>
            <p:cNvSpPr>
              <a:spLocks noChangeShapeType="1"/>
            </p:cNvSpPr>
            <p:nvPr/>
          </p:nvSpPr>
          <p:spPr bwMode="auto">
            <a:xfrm>
              <a:off x="1722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194"/>
            <p:cNvSpPr>
              <a:spLocks noChangeShapeType="1"/>
            </p:cNvSpPr>
            <p:nvPr/>
          </p:nvSpPr>
          <p:spPr bwMode="auto">
            <a:xfrm>
              <a:off x="204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95"/>
            <p:cNvSpPr>
              <a:spLocks noChangeShapeType="1"/>
            </p:cNvSpPr>
            <p:nvPr/>
          </p:nvSpPr>
          <p:spPr bwMode="auto">
            <a:xfrm>
              <a:off x="2318" y="249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372" name="Line 196"/>
          <p:cNvSpPr>
            <a:spLocks noChangeShapeType="1"/>
          </p:cNvSpPr>
          <p:nvPr/>
        </p:nvSpPr>
        <p:spPr bwMode="auto">
          <a:xfrm flipH="1">
            <a:off x="6242050" y="542925"/>
            <a:ext cx="1028700" cy="222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373" name="Group 197"/>
          <p:cNvGrpSpPr>
            <a:grpSpLocks/>
          </p:cNvGrpSpPr>
          <p:nvPr/>
        </p:nvGrpSpPr>
        <p:grpSpPr bwMode="auto">
          <a:xfrm>
            <a:off x="6494463" y="844550"/>
            <a:ext cx="381000" cy="304800"/>
            <a:chOff x="4512" y="3360"/>
            <a:chExt cx="288" cy="192"/>
          </a:xfrm>
        </p:grpSpPr>
        <p:sp>
          <p:nvSpPr>
            <p:cNvPr id="16471" name="Oval 198"/>
            <p:cNvSpPr>
              <a:spLocks noChangeArrowheads="1"/>
            </p:cNvSpPr>
            <p:nvPr/>
          </p:nvSpPr>
          <p:spPr bwMode="auto"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2" name="Line 199"/>
            <p:cNvSpPr>
              <a:spLocks noChangeShapeType="1"/>
            </p:cNvSpPr>
            <p:nvPr/>
          </p:nvSpPr>
          <p:spPr bwMode="auto">
            <a:xfrm>
              <a:off x="4574" y="345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76" name="Group 200"/>
          <p:cNvGrpSpPr>
            <a:grpSpLocks/>
          </p:cNvGrpSpPr>
          <p:nvPr/>
        </p:nvGrpSpPr>
        <p:grpSpPr bwMode="auto">
          <a:xfrm>
            <a:off x="2713038" y="863600"/>
            <a:ext cx="381000" cy="304800"/>
            <a:chOff x="4512" y="3360"/>
            <a:chExt cx="288" cy="192"/>
          </a:xfrm>
        </p:grpSpPr>
        <p:sp>
          <p:nvSpPr>
            <p:cNvPr id="16469" name="Oval 201"/>
            <p:cNvSpPr>
              <a:spLocks noChangeArrowheads="1"/>
            </p:cNvSpPr>
            <p:nvPr/>
          </p:nvSpPr>
          <p:spPr bwMode="auto">
            <a:xfrm>
              <a:off x="4512" y="3360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0" name="Line 202"/>
            <p:cNvSpPr>
              <a:spLocks noChangeShapeType="1"/>
            </p:cNvSpPr>
            <p:nvPr/>
          </p:nvSpPr>
          <p:spPr bwMode="auto">
            <a:xfrm>
              <a:off x="4574" y="345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379" name="Group 203"/>
          <p:cNvGrpSpPr>
            <a:grpSpLocks/>
          </p:cNvGrpSpPr>
          <p:nvPr/>
        </p:nvGrpSpPr>
        <p:grpSpPr bwMode="auto">
          <a:xfrm>
            <a:off x="4622800" y="504825"/>
            <a:ext cx="609600" cy="381000"/>
            <a:chOff x="4416" y="2544"/>
            <a:chExt cx="384" cy="240"/>
          </a:xfrm>
        </p:grpSpPr>
        <p:sp>
          <p:nvSpPr>
            <p:cNvPr id="16466" name="Oval 204"/>
            <p:cNvSpPr>
              <a:spLocks noChangeArrowheads="1"/>
            </p:cNvSpPr>
            <p:nvPr/>
          </p:nvSpPr>
          <p:spPr bwMode="auto">
            <a:xfrm>
              <a:off x="4416" y="2544"/>
              <a:ext cx="38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7" name="Line 205"/>
            <p:cNvSpPr>
              <a:spLocks noChangeShapeType="1"/>
            </p:cNvSpPr>
            <p:nvPr/>
          </p:nvSpPr>
          <p:spPr bwMode="auto">
            <a:xfrm>
              <a:off x="4614" y="2568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206"/>
            <p:cNvSpPr>
              <a:spLocks noChangeShapeType="1"/>
            </p:cNvSpPr>
            <p:nvPr/>
          </p:nvSpPr>
          <p:spPr bwMode="auto">
            <a:xfrm>
              <a:off x="4518" y="2664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383" name="Oval 207"/>
          <p:cNvSpPr>
            <a:spLocks noChangeArrowheads="1"/>
          </p:cNvSpPr>
          <p:nvPr/>
        </p:nvSpPr>
        <p:spPr bwMode="auto">
          <a:xfrm>
            <a:off x="6451600" y="5384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84" name="Oval 208"/>
          <p:cNvSpPr>
            <a:spLocks noChangeArrowheads="1"/>
          </p:cNvSpPr>
          <p:nvPr/>
        </p:nvSpPr>
        <p:spPr bwMode="auto">
          <a:xfrm>
            <a:off x="6248400" y="5557838"/>
            <a:ext cx="203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85" name="Oval 209"/>
          <p:cNvSpPr>
            <a:spLocks noChangeArrowheads="1"/>
          </p:cNvSpPr>
          <p:nvPr/>
        </p:nvSpPr>
        <p:spPr bwMode="auto">
          <a:xfrm>
            <a:off x="6115050" y="5237163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86" name="Oval 210"/>
          <p:cNvSpPr>
            <a:spLocks noChangeArrowheads="1"/>
          </p:cNvSpPr>
          <p:nvPr/>
        </p:nvSpPr>
        <p:spPr bwMode="auto">
          <a:xfrm>
            <a:off x="6356350" y="4862513"/>
            <a:ext cx="203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87" name="Oval 211"/>
          <p:cNvSpPr>
            <a:spLocks noChangeArrowheads="1"/>
          </p:cNvSpPr>
          <p:nvPr/>
        </p:nvSpPr>
        <p:spPr bwMode="auto">
          <a:xfrm>
            <a:off x="6591300" y="5080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88" name="Oval 212"/>
          <p:cNvSpPr>
            <a:spLocks noChangeArrowheads="1"/>
          </p:cNvSpPr>
          <p:nvPr/>
        </p:nvSpPr>
        <p:spPr bwMode="auto">
          <a:xfrm>
            <a:off x="6527800" y="4622800"/>
            <a:ext cx="203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89" name="Oval 213"/>
          <p:cNvSpPr>
            <a:spLocks noChangeArrowheads="1"/>
          </p:cNvSpPr>
          <p:nvPr/>
        </p:nvSpPr>
        <p:spPr bwMode="auto">
          <a:xfrm>
            <a:off x="6245225" y="512445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0" name="Oval 214"/>
          <p:cNvSpPr>
            <a:spLocks noChangeArrowheads="1"/>
          </p:cNvSpPr>
          <p:nvPr/>
        </p:nvSpPr>
        <p:spPr bwMode="auto">
          <a:xfrm>
            <a:off x="6059488" y="4721225"/>
            <a:ext cx="203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1" name="Oval 215"/>
          <p:cNvSpPr>
            <a:spLocks noChangeArrowheads="1"/>
          </p:cNvSpPr>
          <p:nvPr/>
        </p:nvSpPr>
        <p:spPr bwMode="auto">
          <a:xfrm>
            <a:off x="3284538" y="5537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2" name="Oval 216"/>
          <p:cNvSpPr>
            <a:spLocks noChangeArrowheads="1"/>
          </p:cNvSpPr>
          <p:nvPr/>
        </p:nvSpPr>
        <p:spPr bwMode="auto">
          <a:xfrm>
            <a:off x="3022600" y="5308600"/>
            <a:ext cx="166688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3" name="Oval 217"/>
          <p:cNvSpPr>
            <a:spLocks noChangeArrowheads="1"/>
          </p:cNvSpPr>
          <p:nvPr/>
        </p:nvSpPr>
        <p:spPr bwMode="auto">
          <a:xfrm>
            <a:off x="3370263" y="53736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4" name="Oval 218"/>
          <p:cNvSpPr>
            <a:spLocks noChangeArrowheads="1"/>
          </p:cNvSpPr>
          <p:nvPr/>
        </p:nvSpPr>
        <p:spPr bwMode="auto">
          <a:xfrm>
            <a:off x="3175000" y="5167313"/>
            <a:ext cx="166688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5" name="Oval 219"/>
          <p:cNvSpPr>
            <a:spLocks noChangeArrowheads="1"/>
          </p:cNvSpPr>
          <p:nvPr/>
        </p:nvSpPr>
        <p:spPr bwMode="auto">
          <a:xfrm>
            <a:off x="4570413" y="4606925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6" name="Oval 220"/>
          <p:cNvSpPr>
            <a:spLocks noChangeArrowheads="1"/>
          </p:cNvSpPr>
          <p:nvPr/>
        </p:nvSpPr>
        <p:spPr bwMode="auto">
          <a:xfrm>
            <a:off x="4722813" y="4318000"/>
            <a:ext cx="152400" cy="228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7" name="Oval 221"/>
          <p:cNvSpPr>
            <a:spLocks noChangeArrowheads="1"/>
          </p:cNvSpPr>
          <p:nvPr/>
        </p:nvSpPr>
        <p:spPr bwMode="auto">
          <a:xfrm>
            <a:off x="4799013" y="44704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8" name="Oval 222"/>
          <p:cNvSpPr>
            <a:spLocks noChangeArrowheads="1"/>
          </p:cNvSpPr>
          <p:nvPr/>
        </p:nvSpPr>
        <p:spPr bwMode="auto">
          <a:xfrm>
            <a:off x="4927600" y="4165600"/>
            <a:ext cx="152400" cy="228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99" name="Oval 223"/>
          <p:cNvSpPr>
            <a:spLocks noChangeArrowheads="1"/>
          </p:cNvSpPr>
          <p:nvPr/>
        </p:nvSpPr>
        <p:spPr bwMode="auto">
          <a:xfrm>
            <a:off x="4470400" y="39370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00" name="Oval 224"/>
          <p:cNvSpPr>
            <a:spLocks noChangeArrowheads="1"/>
          </p:cNvSpPr>
          <p:nvPr/>
        </p:nvSpPr>
        <p:spPr bwMode="auto">
          <a:xfrm>
            <a:off x="4851400" y="40132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01" name="Oval 225"/>
          <p:cNvSpPr>
            <a:spLocks noChangeArrowheads="1"/>
          </p:cNvSpPr>
          <p:nvPr/>
        </p:nvSpPr>
        <p:spPr bwMode="auto">
          <a:xfrm>
            <a:off x="4799013" y="46228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02" name="Oval 226"/>
          <p:cNvSpPr>
            <a:spLocks noChangeArrowheads="1"/>
          </p:cNvSpPr>
          <p:nvPr/>
        </p:nvSpPr>
        <p:spPr bwMode="auto">
          <a:xfrm>
            <a:off x="4546600" y="40894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65" name="Text Box 227"/>
          <p:cNvSpPr txBox="1">
            <a:spLocks noChangeArrowheads="1"/>
          </p:cNvSpPr>
          <p:nvPr/>
        </p:nvSpPr>
        <p:spPr bwMode="auto">
          <a:xfrm>
            <a:off x="1752600" y="611505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altLang="en-US" sz="3200" b="1" i="1">
                <a:solidFill>
                  <a:srgbClr val="FF0000"/>
                </a:solidFill>
                <a:latin typeface="Arial Black" pitchFamily="34" charset="0"/>
              </a:rPr>
              <a:t>ơ đồ</a:t>
            </a:r>
            <a:r>
              <a:rPr lang="en-US" altLang="en-US" b="1" i="1">
                <a:solidFill>
                  <a:srgbClr val="FF0000"/>
                </a:solidFill>
                <a:latin typeface="Arial Black" pitchFamily="34" charset="0"/>
              </a:rPr>
              <a:t> điện phân dung dịch NaCl</a:t>
            </a:r>
            <a:r>
              <a:rPr lang="en-US" altLang="en-US" b="1" i="1">
                <a:solidFill>
                  <a:srgbClr val="0C0904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9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5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1000"/>
                                        <p:tgtEl>
                                          <p:spTgt spid="5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1000"/>
                                        <p:tgtEl>
                                          <p:spTgt spid="5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1000"/>
                                        <p:tgtEl>
                                          <p:spTgt spid="5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5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1000"/>
                                        <p:tgtEl>
                                          <p:spTgt spid="5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1000"/>
                                        <p:tgtEl>
                                          <p:spTgt spid="5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1000"/>
                                        <p:tgtEl>
                                          <p:spTgt spid="5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1000"/>
                                        <p:tgtEl>
                                          <p:spTgt spid="5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10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5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1000"/>
                                        <p:tgtEl>
                                          <p:spTgt spid="5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7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7475E-6 L -3.33333E-6 -0.26087 C -3.33333E-6 -0.37812 0.03664 -0.52174 0.06667 -0.52174 L 0.13334 -0.52174 " pathEditMode="relative" rAng="0" ptsTypes="FfFF">
                                      <p:cBhvr>
                                        <p:cTn id="173" dur="2000" fill="hold"/>
                                        <p:tgtEl>
                                          <p:spTgt spid="50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6087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987E-6 L 1.11111E-6 -0.27197 C 1.11111E-6 -0.39431 0.04184 -0.54394 0.07639 -0.54394 L 0.15278 -0.54394 " pathEditMode="relative" rAng="0" ptsTypes="FfFF">
                                      <p:cBhvr>
                                        <p:cTn id="178" dur="3000" fill="hold"/>
                                        <p:tgtEl>
                                          <p:spTgt spid="50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27197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8834E-6 L -8.33333E-7 -0.25579 C -8.33333E-7 -0.37073 0.04219 -0.51134 0.07674 -0.51134 L 0.15365 -0.51134 " pathEditMode="relative" rAng="0" ptsTypes="FfFF">
                                      <p:cBhvr>
                                        <p:cTn id="183" dur="3000" fill="hold"/>
                                        <p:tgtEl>
                                          <p:spTgt spid="50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5578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7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832E-6 L -4.44444E-6 -0.22271 C -4.44444E-6 -0.32308 0.04184 -0.44542 0.07639 -0.44542 L 0.15278 -0.44542 " pathEditMode="relative" rAng="0" ptsTypes="FfFF">
                                      <p:cBhvr>
                                        <p:cTn id="188" dur="2000" fill="hold"/>
                                        <p:tgtEl>
                                          <p:spTgt spid="50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22271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7" presetClass="path" presetSubtype="0" repeatCount="1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5.55042E-8 L -0.00694 -0.24977 C -0.00694 -0.36216 0.03142 -0.49954 0.0632 -0.49954 L 0.13333 -0.49954 " pathEditMode="relative" rAng="0" ptsTypes="FfFF">
                                      <p:cBhvr>
                                        <p:cTn id="193" dur="1000" fill="hold"/>
                                        <p:tgtEl>
                                          <p:spTgt spid="5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24977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4912E-6 L -4.44444E-6 -0.21091 C -4.44444E-6 -0.30619 0.03334 -0.42183 0.06112 -0.42183 L 0.12223 -0.42183 " pathEditMode="relative" rAng="0" ptsTypes="FfFF">
                                      <p:cBhvr>
                                        <p:cTn id="198" dur="3000" fill="hold"/>
                                        <p:tgtEl>
                                          <p:spTgt spid="5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2109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5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7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6984E-6 L -3.88889E-6 -0.24769 C -3.88889E-6 -0.35893 0.04219 -0.49492 0.07674 -0.49492 L 0.15365 -0.49492 " pathEditMode="relative" rAng="0" ptsTypes="FfFF">
                                      <p:cBhvr>
                                        <p:cTn id="203" dur="3000" fill="hold"/>
                                        <p:tgtEl>
                                          <p:spTgt spid="50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4746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7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832E-6 L -4.44444E-6 -0.22271 C -4.44444E-6 -0.32308 0.04184 -0.44542 0.07639 -0.44542 L 0.15278 -0.44542 " pathEditMode="relative" rAng="0" ptsTypes="FfFF">
                                      <p:cBhvr>
                                        <p:cTn id="208" dur="2000" fill="hold"/>
                                        <p:tgtEl>
                                          <p:spTgt spid="50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22271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9514 1.48148E-6 C 0.2823 1.48148E-6 0.3908 -0.15 0.3908 -0.27199 L 0.3908 -0.54398 " pathEditMode="relative" rAng="0" ptsTypes="FfFF">
                                      <p:cBhvr>
                                        <p:cTn id="213" dur="3000" fill="hold"/>
                                        <p:tgtEl>
                                          <p:spTgt spid="50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2719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3" presetClass="path" presetSubtype="0" repeatCount="1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5846E-6 L 0.20364 -2.85846E-6 C 0.29462 -2.85846E-6 0.40764 -0.14246 0.40764 -0.25809 L 0.40764 -0.51619 " pathEditMode="relative" rAng="0" ptsTypes="FfFF">
                                      <p:cBhvr>
                                        <p:cTn id="218" dur="1000" fill="hold"/>
                                        <p:tgtEl>
                                          <p:spTgt spid="50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-25809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0333E-6 L 0.18507 -4.40333E-6 C 0.26771 -4.40333E-6 0.37032 -0.15009 0.37032 -0.27197 L 0.37032 -0.54394 " pathEditMode="relative" rAng="0" ptsTypes="FfFF">
                                      <p:cBhvr>
                                        <p:cTn id="223" dur="2000" fill="hold"/>
                                        <p:tgtEl>
                                          <p:spTgt spid="50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27197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504 L 0.19914 0.01504 C 0.2882 0.01504 0.39931 -0.13357 0.39931 -0.25417 L 0.39931 -0.52223 " pathEditMode="relative" rAng="0" ptsTypes="FfFF">
                                      <p:cBhvr>
                                        <p:cTn id="228" dur="3000" fill="hold"/>
                                        <p:tgtEl>
                                          <p:spTgt spid="50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26875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-0.05643 L -0.03211 -0.32423 C -0.03211 -0.44634 -0.06197 -0.59597 -0.08697 -0.59644 L -0.14427 -0.59736 " pathEditMode="relative" rAng="16200000" ptsTypes="FfFF">
                                      <p:cBhvr>
                                        <p:cTn id="233" dur="2000" fill="hold"/>
                                        <p:tgtEl>
                                          <p:spTgt spid="50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703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0648 L -0.0467 -0.28055 C -0.0467 -0.40601 -0.07882 -0.55949 -0.10625 -0.55995 L -0.16927 -0.56157 " pathEditMode="relative" rAng="16200000" ptsTypes="FfFF">
                                      <p:cBhvr>
                                        <p:cTn id="238" dur="3000" fill="hold"/>
                                        <p:tgtEl>
                                          <p:spTgt spid="50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2775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-0.1 L -0.07482 -0.33611 C -0.07482 -0.44398 -0.09982 -0.57639 -0.12083 -0.57685 L -0.16927 -0.57778 " pathEditMode="relative" rAng="16200000" ptsTypes="FfFF">
                                      <p:cBhvr>
                                        <p:cTn id="243" dur="2000" fill="hold"/>
                                        <p:tgtEl>
                                          <p:spTgt spid="50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3889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3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-0.09667 L -0.07482 -0.31545 C -0.07482 -0.41605 -0.10694 -0.53885 -0.13437 -0.53908 L -0.19739 -0.5407 " pathEditMode="relative" rAng="16200000" ptsTypes="FfFF">
                                      <p:cBhvr>
                                        <p:cTn id="248" dur="3000" fill="hold"/>
                                        <p:tgtEl>
                                          <p:spTgt spid="50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22202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0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972 L -0.02952 -0.00972 C -0.04219 -0.00972 -0.05868 -0.14408 -0.05868 -0.25463 L -0.05868 -0.49954 " pathEditMode="relative" rAng="10800000" ptsTypes="FfFF">
                                      <p:cBhvr>
                                        <p:cTn id="253" dur="2000" fill="hold"/>
                                        <p:tgtEl>
                                          <p:spTgt spid="50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4491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5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0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046 -0.00046 C -0.06562 -0.00046 -0.09166 -0.14015 -0.09166 -0.25555 L -0.09166 -0.51064 " pathEditMode="relative" rAng="10800000" ptsTypes="FfFF">
                                      <p:cBhvr>
                                        <p:cTn id="258" dur="2000" fill="hold"/>
                                        <p:tgtEl>
                                          <p:spTgt spid="5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-25509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5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43" presetClass="path" presetSubtype="0" repeatCount="7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 L -0.05816 -0.34652 C -0.05816 -0.45949 -0.08316 -0.59768 -0.10416 -0.59814 L -0.1526 -0.59953 " pathEditMode="relative" rAng="16200000" ptsTypes="FfFF">
                                      <p:cBhvr>
                                        <p:cTn id="263" dur="2000" fill="hold"/>
                                        <p:tgtEl>
                                          <p:spTgt spid="50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4977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5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0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972 L -0.02952 -0.00972 C -0.04219 -0.00972 -0.05868 -0.14408 -0.05868 -0.25463 L -0.05868 -0.49954 " pathEditMode="relative" rAng="10800000" ptsTypes="FfFF">
                                      <p:cBhvr>
                                        <p:cTn id="268" dur="3000" fill="hold"/>
                                        <p:tgtEl>
                                          <p:spTgt spid="50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0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50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50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50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50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50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50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50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5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5" dur="500"/>
                                        <p:tgtEl>
                                          <p:spTgt spid="5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8" dur="500"/>
                                        <p:tgtEl>
                                          <p:spTgt spid="50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1" dur="500"/>
                                        <p:tgtEl>
                                          <p:spTgt spid="5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4" dur="500"/>
                                        <p:tgtEl>
                                          <p:spTgt spid="5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5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0" dur="500"/>
                                        <p:tgtEl>
                                          <p:spTgt spid="50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3" dur="500"/>
                                        <p:tgtEl>
                                          <p:spTgt spid="50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6" dur="500"/>
                                        <p:tgtEl>
                                          <p:spTgt spid="50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9" dur="500"/>
                                        <p:tgtEl>
                                          <p:spTgt spid="5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2" dur="500"/>
                                        <p:tgtEl>
                                          <p:spTgt spid="50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5" dur="500"/>
                                        <p:tgtEl>
                                          <p:spTgt spid="50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8" dur="500"/>
                                        <p:tgtEl>
                                          <p:spTgt spid="50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344" grpId="0"/>
      <p:bldP spid="50345" grpId="0"/>
      <p:bldP spid="50346" grpId="0" animBg="1"/>
      <p:bldP spid="50348" grpId="0" animBg="1"/>
      <p:bldP spid="50349" grpId="0"/>
      <p:bldP spid="50350" grpId="0"/>
      <p:bldP spid="50351" grpId="0"/>
      <p:bldP spid="50353" grpId="0" animBg="1"/>
      <p:bldP spid="50354" grpId="0" animBg="1"/>
      <p:bldP spid="50355" grpId="0" animBg="1"/>
      <p:bldP spid="50356" grpId="0" animBg="1"/>
      <p:bldP spid="50357" grpId="0" animBg="1"/>
      <p:bldP spid="50358" grpId="0"/>
      <p:bldP spid="50359" grpId="0"/>
      <p:bldP spid="50360" grpId="0" animBg="1"/>
      <p:bldP spid="50361" grpId="0" animBg="1"/>
      <p:bldP spid="50372" grpId="0" animBg="1"/>
      <p:bldP spid="50383" grpId="0" animBg="1"/>
      <p:bldP spid="50383" grpId="1" animBg="1"/>
      <p:bldP spid="50383" grpId="2" animBg="1"/>
      <p:bldP spid="50384" grpId="0" animBg="1"/>
      <p:bldP spid="50384" grpId="1" animBg="1"/>
      <p:bldP spid="50384" grpId="2" animBg="1"/>
      <p:bldP spid="50385" grpId="0" animBg="1"/>
      <p:bldP spid="50385" grpId="1" animBg="1"/>
      <p:bldP spid="50385" grpId="2" animBg="1"/>
      <p:bldP spid="50386" grpId="0" animBg="1"/>
      <p:bldP spid="50386" grpId="1" animBg="1"/>
      <p:bldP spid="50386" grpId="2" animBg="1"/>
      <p:bldP spid="50387" grpId="0" animBg="1"/>
      <p:bldP spid="50387" grpId="1" animBg="1"/>
      <p:bldP spid="50387" grpId="2" animBg="1"/>
      <p:bldP spid="50388" grpId="0" animBg="1"/>
      <p:bldP spid="50388" grpId="1" animBg="1"/>
      <p:bldP spid="50388" grpId="2" animBg="1"/>
      <p:bldP spid="50389" grpId="0" animBg="1"/>
      <p:bldP spid="50389" grpId="1" animBg="1"/>
      <p:bldP spid="50389" grpId="2" animBg="1"/>
      <p:bldP spid="50390" grpId="0" animBg="1"/>
      <p:bldP spid="50390" grpId="1" animBg="1"/>
      <p:bldP spid="50390" grpId="2" animBg="1"/>
      <p:bldP spid="50391" grpId="0" animBg="1"/>
      <p:bldP spid="50391" grpId="1" animBg="1"/>
      <p:bldP spid="50391" grpId="2" animBg="1"/>
      <p:bldP spid="50392" grpId="0" animBg="1"/>
      <p:bldP spid="50392" grpId="1" animBg="1"/>
      <p:bldP spid="50392" grpId="2" animBg="1"/>
      <p:bldP spid="50393" grpId="0" animBg="1"/>
      <p:bldP spid="50393" grpId="1" animBg="1"/>
      <p:bldP spid="50393" grpId="2" animBg="1"/>
      <p:bldP spid="50394" grpId="0" animBg="1"/>
      <p:bldP spid="50394" grpId="1" animBg="1"/>
      <p:bldP spid="50394" grpId="2" animBg="1"/>
      <p:bldP spid="50395" grpId="0" animBg="1"/>
      <p:bldP spid="50395" grpId="1" animBg="1"/>
      <p:bldP spid="50395" grpId="2" animBg="1"/>
      <p:bldP spid="50396" grpId="0" animBg="1"/>
      <p:bldP spid="50396" grpId="1" animBg="1"/>
      <p:bldP spid="50396" grpId="2" animBg="1"/>
      <p:bldP spid="50397" grpId="0" animBg="1"/>
      <p:bldP spid="50397" grpId="1" animBg="1"/>
      <p:bldP spid="50397" grpId="2" animBg="1"/>
      <p:bldP spid="50398" grpId="0" animBg="1"/>
      <p:bldP spid="50398" grpId="1" animBg="1"/>
      <p:bldP spid="50398" grpId="2" animBg="1"/>
      <p:bldP spid="50399" grpId="0" animBg="1"/>
      <p:bldP spid="50399" grpId="1" animBg="1"/>
      <p:bldP spid="50399" grpId="2" animBg="1"/>
      <p:bldP spid="50400" grpId="0" animBg="1"/>
      <p:bldP spid="50400" grpId="1" animBg="1"/>
      <p:bldP spid="50400" grpId="2" animBg="1"/>
      <p:bldP spid="50401" grpId="0" animBg="1"/>
      <p:bldP spid="50401" grpId="1" animBg="1"/>
      <p:bldP spid="50401" grpId="2" animBg="1"/>
      <p:bldP spid="50402" grpId="0" animBg="1"/>
      <p:bldP spid="50402" grpId="1" animBg="1"/>
      <p:bldP spid="5040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Pha che dung dich Ca(OH)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895600"/>
            <a:ext cx="7162800" cy="3562350"/>
          </a:xfrm>
          <a:noFill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1219200"/>
            <a:ext cx="44958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B. Canxi hiđroxit- Thang pH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1828800"/>
            <a:ext cx="518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</a:rPr>
              <a:t>Tính chất: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1. </a:t>
            </a:r>
            <a:r>
              <a:rPr lang="en-US" altLang="en-US" sz="2400" b="1" u="sng">
                <a:latin typeface="Times New Roman" pitchFamily="18" charset="0"/>
              </a:rPr>
              <a:t>Pha chế dung dịch canxi hiđroxit</a:t>
            </a:r>
            <a:r>
              <a:rPr lang="en-US" altLang="en-US" sz="24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281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304800" y="685800"/>
            <a:ext cx="8915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Tính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hoá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Dung </a:t>
            </a:r>
            <a:r>
              <a:rPr lang="en-US" altLang="en-US" sz="2400" b="1" dirty="0" err="1">
                <a:latin typeface="Times New Roman" pitchFamily="18" charset="0"/>
              </a:rPr>
              <a:t>dịch</a:t>
            </a:r>
            <a:r>
              <a:rPr lang="en-US" altLang="en-US" sz="2400" b="1" dirty="0">
                <a:latin typeface="Times New Roman" pitchFamily="18" charset="0"/>
              </a:rPr>
              <a:t> Ca(OH)</a:t>
            </a:r>
            <a:r>
              <a:rPr lang="en-US" altLang="en-US" sz="2400" b="1" baseline="-25000" dirty="0">
                <a:latin typeface="Times New Roman" pitchFamily="18" charset="0"/>
              </a:rPr>
              <a:t>2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tính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hoá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bazơ</a:t>
            </a:r>
            <a:r>
              <a:rPr lang="en-US" altLang="en-US" sz="2400" b="1" dirty="0">
                <a:latin typeface="Times New Roman" pitchFamily="18" charset="0"/>
              </a:rPr>
              <a:t> tan</a:t>
            </a:r>
          </a:p>
          <a:p>
            <a:pPr eaLnBrk="1" hangingPunct="1">
              <a:buFontTx/>
              <a:buAutoNum type="alphaLcPeriod"/>
            </a:pP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đổi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màu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thị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AutoNum type="alphaLcPeriod"/>
            </a:pP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axit</a:t>
            </a: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Tx/>
              <a:buAutoNum type="alphaLcPeriod"/>
            </a:pP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dụng với oxit axit</a:t>
            </a:r>
          </a:p>
          <a:p>
            <a:pPr eaLnBrk="1" hangingPunct="1">
              <a:buFontTx/>
              <a:buAutoNum type="alphaLcPeriod"/>
            </a:pPr>
            <a:endParaRPr lang="vi-VN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10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620838" y="457200"/>
            <a:ext cx="11985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b="0">
              <a:solidFill>
                <a:srgbClr val="1E23E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581400" y="1143000"/>
            <a:ext cx="54308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3200" b="0">
              <a:latin typeface="Arial" charset="0"/>
            </a:endParaRPr>
          </a:p>
        </p:txBody>
      </p:sp>
      <p:graphicFrame>
        <p:nvGraphicFramePr>
          <p:cNvPr id="38045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57240"/>
              </p:ext>
            </p:extLst>
          </p:nvPr>
        </p:nvGraphicFramePr>
        <p:xfrm>
          <a:off x="76200" y="511175"/>
          <a:ext cx="9067800" cy="5896253"/>
        </p:xfrm>
        <a:graphic>
          <a:graphicData uri="http://schemas.openxmlformats.org/drawingml/2006/table">
            <a:tbl>
              <a:tblPr/>
              <a:tblGrid>
                <a:gridCol w="576263"/>
                <a:gridCol w="3386137"/>
                <a:gridCol w="2057400"/>
                <a:gridCol w="3048000"/>
              </a:tblGrid>
              <a:tr h="1188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tiến hành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 tượng quan sát được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xét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bazơ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giọt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Ca(OH)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giọt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phenolphtalein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1ml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Ca(OH)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 1ml dung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Thổi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1ml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Ca(OH)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4" name="Rectangle 51"/>
          <p:cNvSpPr>
            <a:spLocks noChangeArrowheads="1"/>
          </p:cNvSpPr>
          <p:nvPr/>
        </p:nvSpPr>
        <p:spPr bwMode="auto">
          <a:xfrm>
            <a:off x="0" y="-30163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Làm các thí nghiệm theo hướng dẫn, ghi kết quả vào mẫu báo cáo:</a:t>
            </a:r>
          </a:p>
        </p:txBody>
      </p:sp>
    </p:spTree>
    <p:extLst>
      <p:ext uri="{BB962C8B-B14F-4D97-AF65-F5344CB8AC3E}">
        <p14:creationId xmlns:p14="http://schemas.microsoft.com/office/powerpoint/2010/main" val="13009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latin typeface="Times New Roman" pitchFamily="18" charset="0"/>
                <a:cs typeface="Times New Roman" pitchFamily="18" charset="0"/>
              </a:rPr>
              <a:t>?Tại sao nước vôi trong để lâu ngày trong không khí có 1 lớp  váng mỏng CaCO</a:t>
            </a:r>
            <a:r>
              <a:rPr lang="en-US" altLang="en-US" b="1" i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b="1" i="1" smtClean="0">
                <a:latin typeface="Times New Roman" pitchFamily="18" charset="0"/>
                <a:cs typeface="Times New Roman" pitchFamily="18" charset="0"/>
              </a:rPr>
              <a:t> trên bề mặt ?</a:t>
            </a: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Vì CO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 trong không khí tác dụng với Ca(OH)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4" name="Tiêu đề 1"/>
          <p:cNvSpPr>
            <a:spLocks noGrp="1"/>
          </p:cNvSpPr>
          <p:nvPr>
            <p:ph type="title"/>
          </p:nvPr>
        </p:nvSpPr>
        <p:spPr>
          <a:xfrm>
            <a:off x="228600" y="4572000"/>
            <a:ext cx="8839200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kiến thức thực tế em hãy cho biế</a:t>
            </a:r>
            <a:r>
              <a:rPr lang="en-US" sz="2800" b="1" dirty="0" smtClean="0"/>
              <a:t>t </a:t>
            </a:r>
            <a:r>
              <a:rPr lang="en-US" sz="2800" b="1" dirty="0" err="1" smtClean="0">
                <a:latin typeface="Times New Roman" pitchFamily="18" charset="0"/>
              </a:rPr>
              <a:t>Canxi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hiđroxit</a:t>
            </a:r>
            <a:r>
              <a:rPr lang="en-US" sz="2800" b="1" dirty="0" smtClean="0">
                <a:latin typeface="Times New Roman" pitchFamily="18" charset="0"/>
              </a:rPr>
              <a:t> có những ứng dụng gì ?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08542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ruyencuoi.net.vn/sites/default/files/hinh-nen-may-t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20457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dung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dịch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phenolphtalein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 dung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dịch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mất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nhãn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dung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dịch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Axit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clohidđric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dung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dịch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vừa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được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sát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6858000" y="18288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4114800" y="6400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2133600" y="17526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22"/>
          <p:cNvSpPr>
            <a:spLocks noChangeShapeType="1"/>
          </p:cNvSpPr>
          <p:nvPr/>
        </p:nvSpPr>
        <p:spPr bwMode="auto">
          <a:xfrm flipH="1" flipV="1">
            <a:off x="2438400" y="1981200"/>
            <a:ext cx="1143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V="1">
            <a:off x="5562600" y="2057400"/>
            <a:ext cx="1143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>
            <a:off x="4648200" y="44958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3810000" y="5697538"/>
            <a:ext cx="1981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</a:rPr>
              <a:t>Khử trùng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</a:rPr>
              <a:t>Diệt nấm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7162800" y="19050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60066"/>
                </a:solidFill>
              </a:rPr>
              <a:t>Khử chua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0" y="16764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</a:rPr>
              <a:t>Xây dựng</a:t>
            </a:r>
          </a:p>
        </p:txBody>
      </p:sp>
      <p:sp>
        <p:nvSpPr>
          <p:cNvPr id="113695" name="Oval 31"/>
          <p:cNvSpPr>
            <a:spLocks noChangeArrowheads="1"/>
          </p:cNvSpPr>
          <p:nvPr/>
        </p:nvSpPr>
        <p:spPr bwMode="auto">
          <a:xfrm>
            <a:off x="3124200" y="2971800"/>
            <a:ext cx="2590800" cy="106680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</a:rPr>
              <a:t>Ứng dụng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</a:rPr>
              <a:t>Ca(OH)</a:t>
            </a:r>
            <a:r>
              <a:rPr lang="en-US" altLang="en-US" b="1" baseline="-25000">
                <a:solidFill>
                  <a:srgbClr val="A50021"/>
                </a:solidFill>
              </a:rPr>
              <a:t>2</a:t>
            </a:r>
            <a:endParaRPr lang="en-US" altLang="en-US" b="1">
              <a:solidFill>
                <a:srgbClr val="A50021"/>
              </a:solidFill>
            </a:endParaRPr>
          </a:p>
        </p:txBody>
      </p:sp>
      <p:pic>
        <p:nvPicPr>
          <p:cNvPr id="113697" name="Picture 33" descr="ANd9GcTYyd6tfoO1PIsCdPkbYpBM8fQ2-fvmWaA3Phss4oKaL4sdRLS6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8" name="Picture 34" descr="ANd9GcQmOjzmoyZ_wfSZ2BtI-4oVKNOCFgVnSp_AKhcmOOQhuydaLlUY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0" name="Picture 36" descr="1367457462-dich-tai-xan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52975"/>
            <a:ext cx="3276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9" descr="Sua-nha-12820111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819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41" descr="dich-vu-sua-n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AutoShape 4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8" name="AutoShape 4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99" name="Picture 47" descr="images641621_Su_dung_V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74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4" grpId="0" animBg="1"/>
      <p:bldP spid="113685" grpId="0" animBg="1"/>
      <p:bldP spid="113687" grpId="0" animBg="1"/>
      <p:bldP spid="113688" grpId="0" animBg="1"/>
      <p:bldP spid="113690" grpId="0"/>
      <p:bldP spid="113692" grpId="0"/>
      <p:bldP spid="113693" grpId="0"/>
      <p:bldP spid="1136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bon%20voi%20khu%20trung%20day%20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524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3" descr="ANd9GcQxfmcMJ9RV44o90H5ilyJ9SMHCvYepagvFMTXWZPI-bxQ_N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1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1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1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2" name="Picture 23" descr="heo-tai-xanh-100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1242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5" descr="images754187_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9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667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1" descr="12646459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5" descr="Ve%20sinh%20sau%20lu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7" descr="33(5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43" descr="8295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61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369887" y="609600"/>
            <a:ext cx="44958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B. Canxi hiđroxit-Thang pH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69887" y="11430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Tính chất: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1. Pha chế dung dịch canxi hidroxit.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5170487" y="5334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69887" y="1981200"/>
            <a:ext cx="474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2. Tính chất hoá học: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69887" y="2290763"/>
            <a:ext cx="183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3.Ứng dụng: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69887" y="2667000"/>
            <a:ext cx="4267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II. Thang pH:</a:t>
            </a:r>
          </a:p>
          <a:p>
            <a:pPr eaLnBrk="1" hangingPunct="1"/>
            <a:r>
              <a:rPr lang="en-US" altLang="en-US" sz="2400" b="1"/>
              <a:t>Người ta dùng thang pH để biểu thị độ axit hoặc bazơ  của dung dịch</a:t>
            </a:r>
          </a:p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-Nếu pH = 7: dung dịch là trung tính</a:t>
            </a:r>
          </a:p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 -Nếu pH &gt; 7: dung dịch có tính bazơ</a:t>
            </a:r>
          </a:p>
          <a:p>
            <a:pPr eaLnBrk="1" hangingPunct="1"/>
            <a:r>
              <a:rPr lang="en-US" altLang="en-US" sz="2400">
                <a:solidFill>
                  <a:srgbClr val="000099"/>
                </a:solidFill>
              </a:rPr>
              <a:t> -Nếu pH &lt; 7: dung dịch có tính axit</a:t>
            </a:r>
          </a:p>
          <a:p>
            <a:pPr eaLnBrk="1" hangingPunct="1"/>
            <a:endParaRPr lang="vi-VN" altLang="en-US" sz="2400" b="1">
              <a:solidFill>
                <a:srgbClr val="000099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246687" y="25146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- pH bằng bao nhiêu thì dung dịch là trung tính ? </a:t>
            </a:r>
          </a:p>
          <a:p>
            <a:pPr eaLnBrk="1" hangingPunct="1"/>
            <a:endParaRPr lang="vi-VN" altLang="en-US" sz="2400" b="1">
              <a:solidFill>
                <a:srgbClr val="000099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246687" y="45720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- pH bằng bao nhiêu thì dung dịch có tính axit? </a:t>
            </a:r>
          </a:p>
          <a:p>
            <a:pPr eaLnBrk="1" hangingPunct="1"/>
            <a:endParaRPr lang="vi-VN" altLang="en-US" sz="2400" b="1">
              <a:solidFill>
                <a:srgbClr val="000099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257800" y="36576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- pH bằng bao nhiêu thì dung dịch có tính bazơ? </a:t>
            </a:r>
          </a:p>
          <a:p>
            <a:pPr eaLnBrk="1" hangingPunct="1"/>
            <a:endParaRPr lang="vi-VN" altLang="en-US" sz="2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153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build="allAtOnce"/>
      <p:bldP spid="10" grpId="0" build="allAtOnce"/>
      <p:bldP spid="12" grpId="0" build="allAtOnce"/>
      <p:bldP spid="1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spect="1" noChangeArrowheads="1"/>
          </p:cNvSpPr>
          <p:nvPr/>
        </p:nvSpPr>
        <p:spPr bwMode="auto">
          <a:xfrm>
            <a:off x="3124200" y="14478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04800" y="457200"/>
            <a:ext cx="3589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/>
              <a:t>* Nước chanh ép có PH=2, giấm có PH=5</a:t>
            </a:r>
          </a:p>
        </p:txBody>
      </p:sp>
      <p:sp>
        <p:nvSpPr>
          <p:cNvPr id="24580" name="Text Box 21"/>
          <p:cNvSpPr txBox="1">
            <a:spLocks noChangeArrowheads="1"/>
          </p:cNvSpPr>
          <p:nvPr/>
        </p:nvSpPr>
        <p:spPr bwMode="auto">
          <a:xfrm>
            <a:off x="457200" y="3352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304800" y="1219200"/>
            <a:ext cx="3883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/>
              <a:t>? Em hãy so sánh độ axit giữa </a:t>
            </a:r>
          </a:p>
          <a:p>
            <a:pPr eaLnBrk="1" hangingPunct="1"/>
            <a:r>
              <a:rPr lang="en-US" altLang="en-US" sz="2000" b="1" i="1"/>
              <a:t>nước chanh ép và giấm  ?</a:t>
            </a: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381000" y="2286000"/>
            <a:ext cx="3821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 i="1"/>
              <a:t>Bột nở có PH=9, dd NaOH 1M</a:t>
            </a:r>
          </a:p>
          <a:p>
            <a:pPr eaLnBrk="1" hangingPunct="1"/>
            <a:r>
              <a:rPr lang="en-US" altLang="en-US" sz="2000" b="1" i="1"/>
              <a:t>có PH=14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457200" y="2971800"/>
            <a:ext cx="4098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/>
              <a:t>? Em hãy so sánh độ bazơ giữa </a:t>
            </a:r>
          </a:p>
          <a:p>
            <a:pPr eaLnBrk="1" hangingPunct="1"/>
            <a:r>
              <a:rPr lang="en-US" altLang="en-US" sz="2000" b="1" i="1"/>
              <a:t>bột nở và ddNaOH 1M  ?</a:t>
            </a: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4495800" y="2438400"/>
            <a:ext cx="40243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000" b="1" i="1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Nếu độ PH càng lớn thì độ bazơ của dd càng lớn và ngược lại.</a:t>
            </a: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4221163" y="838200"/>
            <a:ext cx="49228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endParaRPr lang="en-US" altLang="en-US" b="1">
              <a:ea typeface="Batang" pitchFamily="18" charset="-127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ea typeface="Batang" pitchFamily="18" charset="-127"/>
              </a:rPr>
              <a:t>-Nếu độ PH càng nhỏ thì độ axit của dd càng cao và ngược lại</a:t>
            </a:r>
          </a:p>
          <a:p>
            <a:pPr eaLnBrk="1" hangingPunct="1">
              <a:buFontTx/>
              <a:buChar char="-"/>
            </a:pPr>
            <a:endParaRPr lang="en-US" altLang="en-US" sz="2000" b="1">
              <a:solidFill>
                <a:srgbClr val="FF0000"/>
              </a:solidFill>
              <a:ea typeface="Batang" pitchFamily="18" charset="-127"/>
            </a:endParaRPr>
          </a:p>
          <a:p>
            <a:pPr eaLnBrk="1" hangingPunct="1">
              <a:buFontTx/>
              <a:buChar char="-"/>
            </a:pPr>
            <a:endParaRPr lang="en-US" altLang="en-US" sz="2000" b="1">
              <a:solidFill>
                <a:srgbClr val="FF0000"/>
              </a:solidFill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133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5" grpId="0"/>
      <p:bldP spid="157721" grpId="0"/>
      <p:bldP spid="157722" grpId="0"/>
      <p:bldP spid="157723" grpId="0"/>
      <p:bldP spid="157724" grpId="0"/>
      <p:bldP spid="15772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.vforum.vn/hinh/2014/3/hinh-nen-powerpoint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So do tu d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50" y="942975"/>
            <a:ext cx="7156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ile.vforum.vn/hinh/2014/3/hinh-nen-powerpoint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1143000" y="762000"/>
            <a:ext cx="6629400" cy="1752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7432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bazo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2,3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5b ( 25)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bazo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1143000" y="304800"/>
            <a:ext cx="6705600" cy="24384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CHỦ ĐỀ : BAZƠ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620838" y="457200"/>
            <a:ext cx="11985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b="0">
              <a:solidFill>
                <a:srgbClr val="1E23E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581400" y="1143000"/>
            <a:ext cx="54308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3200" b="0">
              <a:latin typeface="Arial" charset="0"/>
            </a:endParaRPr>
          </a:p>
        </p:txBody>
      </p:sp>
      <p:graphicFrame>
        <p:nvGraphicFramePr>
          <p:cNvPr id="38045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99389"/>
              </p:ext>
            </p:extLst>
          </p:nvPr>
        </p:nvGraphicFramePr>
        <p:xfrm>
          <a:off x="76200" y="511175"/>
          <a:ext cx="9067800" cy="5896253"/>
        </p:xfrm>
        <a:graphic>
          <a:graphicData uri="http://schemas.openxmlformats.org/drawingml/2006/table">
            <a:tbl>
              <a:tblPr/>
              <a:tblGrid>
                <a:gridCol w="576263"/>
                <a:gridCol w="3386137"/>
                <a:gridCol w="2057400"/>
                <a:gridCol w="3048000"/>
              </a:tblGrid>
              <a:tr h="1188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tiến hành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 tượng quan sát được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xét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về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bazơ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giọt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NaOH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giọt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phenolphtalein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ống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1ml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NaOH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 1ml dung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 Cu(OH)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chén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sứ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ngọn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lửa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cồn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4" name="Rectangle 51"/>
          <p:cNvSpPr>
            <a:spLocks noChangeArrowheads="1"/>
          </p:cNvSpPr>
          <p:nvPr/>
        </p:nvSpPr>
        <p:spPr bwMode="auto">
          <a:xfrm>
            <a:off x="0" y="-30163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.VnArab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Arabia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Làm các thí nghiệm theo hướng dẫn, ghi kết quả vào mẫu báo cáo:</a:t>
            </a:r>
          </a:p>
        </p:txBody>
      </p:sp>
    </p:spTree>
    <p:extLst>
      <p:ext uri="{BB962C8B-B14F-4D97-AF65-F5344CB8AC3E}">
        <p14:creationId xmlns:p14="http://schemas.microsoft.com/office/powerpoint/2010/main" val="13228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ile.vforum.vn/hinh/2014/3/hinh-nen-powerpoint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838200" y="228600"/>
            <a:ext cx="80772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HOẠT ĐỘNG 1: TÍNH CHẤT HÓA HỌC CỦA BAZƠ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95401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Làm đổi màu chất chỉ thị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/>
              <a:t>Dung </a:t>
            </a:r>
            <a:r>
              <a:rPr lang="en-US" sz="2400" i="1" dirty="0" err="1" smtClean="0"/>
              <a:t>dịch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bazơ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tím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chuyển</a:t>
            </a:r>
            <a:r>
              <a:rPr lang="en-US" sz="2400" i="1" dirty="0" smtClean="0"/>
              <a:t> sang </a:t>
            </a:r>
            <a:r>
              <a:rPr lang="en-US" sz="2400" i="1" dirty="0" err="1" smtClean="0"/>
              <a:t>màu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xanh</a:t>
            </a:r>
            <a:r>
              <a:rPr lang="en-US" sz="2400" i="1" dirty="0" smtClean="0"/>
              <a:t> </a:t>
            </a:r>
            <a:r>
              <a:rPr lang="en-US" sz="2400" i="1" dirty="0"/>
              <a:t> </a:t>
            </a:r>
            <a:r>
              <a:rPr lang="en-US" sz="2400" i="1" dirty="0" smtClean="0"/>
              <a:t> 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</a:t>
            </a:r>
            <a:r>
              <a:rPr lang="en-US" sz="2400" i="1" dirty="0" err="1" smtClean="0"/>
              <a:t>phenolphtalein</a:t>
            </a:r>
            <a:r>
              <a:rPr lang="en-US" sz="2400" i="1" smtClean="0"/>
              <a:t> không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màu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chuyển</a:t>
            </a:r>
            <a:r>
              <a:rPr lang="en-US" sz="2400" i="1" dirty="0" smtClean="0"/>
              <a:t> sang </a:t>
            </a:r>
            <a:r>
              <a:rPr lang="en-US" sz="2400" i="1" dirty="0" err="1" smtClean="0"/>
              <a:t>màu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đỏ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342900" lvl="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7620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Ca(OH)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→ CaCO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↓ + H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81720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3. Bazơ tác dụng với axit → muối và nước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Cu(OH)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+  2HCl → CuCl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+  2H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NaOH     +  HCl   → NaCl</a:t>
            </a:r>
            <a:r>
              <a:rPr lang="pt-BR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H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8956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Các bazơ không tan bị phân hủy ở nhiệt độ cao tạo ra oxit  và nước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      Cu(OH)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         CuO  +  H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303" name="Object 39"/>
          <p:cNvGraphicFramePr>
            <a:graphicFrameLocks noChangeAspect="1"/>
          </p:cNvGraphicFramePr>
          <p:nvPr/>
        </p:nvGraphicFramePr>
        <p:xfrm>
          <a:off x="3481387" y="5657671"/>
          <a:ext cx="5572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4" imgW="431640" imgH="228600" progId="">
                  <p:embed/>
                </p:oleObj>
              </mc:Choice>
              <mc:Fallback>
                <p:oleObj name="Equation" r:id="rId4" imgW="431640" imgH="22860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7" y="5657671"/>
                        <a:ext cx="55721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.vforum.vn/hinh/2014/3/hinh-nen-powerpoint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304800"/>
            <a:ext cx="3200400" cy="838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807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: Dãy gồm các bazơ bị nhiệt phân hủy 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57200" indent="-457200">
              <a:buAutoNum type="alphaU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Mg(OH)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457200" indent="-4572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 Fe(OH)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KOH,  Mg(OH)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UcPeriod" startAt="3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Fe(OH)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Mg(OH)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UcPeriod" startAt="3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Fe(OH)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Mg(OH)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="1" dirty="0">
                <a:solidFill>
                  <a:srgbClr val="FF0066"/>
                </a:solidFill>
                <a:latin typeface=".VnTimeH" pitchFamily="34" charset="0"/>
              </a:rPr>
              <a:t>                         </a:t>
            </a:r>
          </a:p>
          <a:p>
            <a:pPr marL="342900" indent="-342900" eaLnBrk="0" hangingPunct="0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9,8g Cu(OH)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eaLnBrk="0" hangingPunct="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A:  8 gam 		B:   16 gam </a:t>
            </a:r>
          </a:p>
          <a:p>
            <a:pPr marL="342900" indent="-342900" eaLnBrk="0" hangingPunct="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C:   4 gam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D:   24 gam</a:t>
            </a:r>
          </a:p>
          <a:p>
            <a:pPr marL="342900" indent="-342900" eaLnBrk="0" hangingPunct="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533400" cy="304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637" name="Picture 53" descr="ALRMCL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9525" y="3352800"/>
            <a:ext cx="2454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29</a:t>
            </a: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28</a:t>
            </a: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27</a:t>
            </a: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26</a:t>
            </a: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25</a:t>
            </a: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24</a:t>
            </a: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23</a:t>
            </a: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22</a:t>
            </a: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21</a:t>
            </a: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19</a:t>
            </a: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18</a:t>
            </a: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17</a:t>
            </a: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16</a:t>
            </a: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15</a:t>
            </a: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14</a:t>
            </a: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09</a:t>
            </a: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08</a:t>
            </a: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07</a:t>
            </a: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06</a:t>
            </a: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05</a:t>
            </a: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04</a:t>
            </a: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03</a:t>
            </a: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02</a:t>
            </a: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01</a:t>
            </a: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00</a:t>
            </a: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09</a:t>
            </a: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07</a:t>
            </a: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06</a:t>
            </a: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05</a:t>
            </a: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04</a:t>
            </a: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03</a:t>
            </a: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02</a:t>
            </a: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01</a:t>
            </a: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EC24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00</a:t>
            </a:r>
          </a:p>
        </p:txBody>
      </p:sp>
      <p:sp>
        <p:nvSpPr>
          <p:cNvPr id="67679" name="Oval 95"/>
          <p:cNvSpPr>
            <a:spLocks noChangeArrowheads="1"/>
          </p:cNvSpPr>
          <p:nvPr/>
        </p:nvSpPr>
        <p:spPr bwMode="auto">
          <a:xfrm>
            <a:off x="5546725" y="4038600"/>
            <a:ext cx="1600200" cy="1600200"/>
          </a:xfrm>
          <a:prstGeom prst="ellipse">
            <a:avLst/>
          </a:prstGeom>
          <a:solidFill>
            <a:srgbClr val="08B8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solidFill>
                  <a:schemeClr val="bg1"/>
                </a:solidFill>
                <a:latin typeface="Arial" charset="0"/>
              </a:rPr>
              <a:t>08</a:t>
            </a:r>
          </a:p>
        </p:txBody>
      </p:sp>
      <p:sp>
        <p:nvSpPr>
          <p:cNvPr id="67680" name="AutoShape 96"/>
          <p:cNvSpPr>
            <a:spLocks noChangeArrowheads="1"/>
          </p:cNvSpPr>
          <p:nvPr/>
        </p:nvSpPr>
        <p:spPr bwMode="auto">
          <a:xfrm>
            <a:off x="5241925" y="3886200"/>
            <a:ext cx="2209800" cy="1905000"/>
          </a:xfrm>
          <a:prstGeom prst="irregularSeal1">
            <a:avLst/>
          </a:prstGeom>
          <a:solidFill>
            <a:srgbClr val="EC24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HẾT GIỜ</a:t>
            </a:r>
          </a:p>
        </p:txBody>
      </p:sp>
      <p:sp>
        <p:nvSpPr>
          <p:cNvPr id="2104" name="Text Box 97"/>
          <p:cNvSpPr txBox="1">
            <a:spLocks noChangeArrowheads="1"/>
          </p:cNvSpPr>
          <p:nvPr/>
        </p:nvSpPr>
        <p:spPr bwMode="auto">
          <a:xfrm>
            <a:off x="3962400" y="6491288"/>
            <a:ext cx="449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Thời gian suy nghĩ 30s, trả lời câu hỏi 10s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304800" y="2819400"/>
            <a:ext cx="4876800" cy="2914650"/>
            <a:chOff x="-1008" y="2256"/>
            <a:chExt cx="3072" cy="1836"/>
          </a:xfrm>
        </p:grpSpPr>
        <p:sp>
          <p:nvSpPr>
            <p:cNvPr id="2106" name="Text Box 112"/>
            <p:cNvSpPr txBox="1">
              <a:spLocks noChangeArrowheads="1"/>
            </p:cNvSpPr>
            <p:nvPr/>
          </p:nvSpPr>
          <p:spPr bwMode="auto">
            <a:xfrm>
              <a:off x="-1008" y="2256"/>
              <a:ext cx="3072" cy="10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-984" y="2328"/>
              <a:ext cx="2537" cy="1764"/>
              <a:chOff x="-16" y="2194"/>
              <a:chExt cx="2537" cy="1764"/>
            </a:xfrm>
          </p:grpSpPr>
          <p:sp>
            <p:nvSpPr>
              <p:cNvPr id="2108" name="Rectangle 114"/>
              <p:cNvSpPr>
                <a:spLocks noChangeArrowheads="1"/>
              </p:cNvSpPr>
              <p:nvPr/>
            </p:nvSpPr>
            <p:spPr bwMode="auto">
              <a:xfrm>
                <a:off x="72" y="2737"/>
                <a:ext cx="2449" cy="1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PT:  Cu(OH)</a:t>
                </a:r>
                <a:r>
                  <a:rPr lang="en-US" sz="20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            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CuO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+ H</a:t>
                </a:r>
                <a:r>
                  <a:rPr lang="en-US" sz="20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Mol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    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0,1                   0 ,1          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rgbClr val="0000CC"/>
                  </a:solidFill>
                </a:endParaRPr>
              </a:p>
              <a:p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</a:p>
              <a:p>
                <a:endParaRPr lang="en-US" sz="1800" dirty="0"/>
              </a:p>
              <a:p>
                <a:endParaRPr lang="en-US" dirty="0"/>
              </a:p>
            </p:txBody>
          </p:sp>
          <p:grpSp>
            <p:nvGrpSpPr>
              <p:cNvPr id="4" name="Group 115"/>
              <p:cNvGrpSpPr>
                <a:grpSpLocks/>
              </p:cNvGrpSpPr>
              <p:nvPr/>
            </p:nvGrpSpPr>
            <p:grpSpPr bwMode="auto">
              <a:xfrm>
                <a:off x="-16" y="2194"/>
                <a:ext cx="2445" cy="1637"/>
                <a:chOff x="0" y="2202"/>
                <a:chExt cx="2445" cy="1637"/>
              </a:xfrm>
            </p:grpSpPr>
            <p:sp>
              <p:nvSpPr>
                <p:cNvPr id="2110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0" y="2280"/>
                  <a:ext cx="17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Ta </a:t>
                  </a:r>
                  <a:r>
                    <a:rPr lang="en-US" sz="2400" dirty="0" err="1" smtClean="0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  <p:graphicFrame>
              <p:nvGraphicFramePr>
                <p:cNvPr id="2055" name="Object 117"/>
                <p:cNvGraphicFramePr>
                  <a:graphicFrameLocks noChangeAspect="1"/>
                </p:cNvGraphicFramePr>
                <p:nvPr/>
              </p:nvGraphicFramePr>
              <p:xfrm>
                <a:off x="609" y="2202"/>
                <a:ext cx="1836" cy="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622" name="Equation" r:id="rId8" imgW="1562040" imgH="393480" progId="">
                        <p:embed/>
                      </p:oleObj>
                    </mc:Choice>
                    <mc:Fallback>
                      <p:oleObj name="Equation" r:id="rId8" imgW="1562040" imgH="393480" progId="">
                        <p:embed/>
                        <p:pic>
                          <p:nvPicPr>
                            <p:cNvPr id="0" name="Object 1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" y="2202"/>
                              <a:ext cx="1836" cy="4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6" name="Object 118"/>
                <p:cNvGraphicFramePr>
                  <a:graphicFrameLocks noChangeAspect="1"/>
                </p:cNvGraphicFramePr>
                <p:nvPr/>
              </p:nvGraphicFramePr>
              <p:xfrm>
                <a:off x="1115" y="2718"/>
                <a:ext cx="432" cy="2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623" name="Equation" r:id="rId10" imgW="431640" imgH="228600" progId="">
                        <p:embed/>
                      </p:oleObj>
                    </mc:Choice>
                    <mc:Fallback>
                      <p:oleObj name="Equation" r:id="rId10" imgW="431640" imgH="228600" progId="">
                        <p:embed/>
                        <p:pic>
                          <p:nvPicPr>
                            <p:cNvPr id="0" name="Object 1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5" y="2718"/>
                              <a:ext cx="432" cy="2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2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7" name="Object 119"/>
                <p:cNvGraphicFramePr>
                  <a:graphicFrameLocks noChangeAspect="1"/>
                </p:cNvGraphicFramePr>
                <p:nvPr/>
              </p:nvGraphicFramePr>
              <p:xfrm>
                <a:off x="696" y="3570"/>
                <a:ext cx="1493" cy="2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624" name="Equation" r:id="rId12" imgW="1269720" imgH="228600" progId="">
                        <p:embed/>
                      </p:oleObj>
                    </mc:Choice>
                    <mc:Fallback>
                      <p:oleObj name="Equation" r:id="rId12" imgW="1269720" imgH="228600" progId="">
                        <p:embed/>
                        <p:pic>
                          <p:nvPicPr>
                            <p:cNvPr id="0" name="Object 1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6" y="3570"/>
                              <a:ext cx="1493" cy="26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334000" y="914400"/>
          <a:ext cx="2049463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Clip" r:id="rId14" imgW="3467160" imgH="5018040" progId="">
                  <p:embed/>
                </p:oleObj>
              </mc:Choice>
              <mc:Fallback>
                <p:oleObj name="Clip" r:id="rId14" imgW="3467160" imgH="50180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14400"/>
                        <a:ext cx="2049463" cy="296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37"/>
                  </p:tgtEl>
                </p:cond>
              </p:nextCondLst>
            </p:seq>
          </p:childTnLst>
        </p:cTn>
      </p:par>
    </p:tnLst>
    <p:bldLst>
      <p:bldP spid="24578" grpId="0" uiExpand="1" build="p" autoUpdateAnimBg="0"/>
      <p:bldP spid="67638" grpId="0" animBg="1"/>
      <p:bldP spid="67639" grpId="0" animBg="1"/>
      <p:bldP spid="67640" grpId="0" animBg="1"/>
      <p:bldP spid="67641" grpId="0" animBg="1"/>
      <p:bldP spid="67642" grpId="0" animBg="1"/>
      <p:bldP spid="67643" grpId="0" animBg="1"/>
      <p:bldP spid="67644" grpId="0" animBg="1"/>
      <p:bldP spid="67645" grpId="0" animBg="1"/>
      <p:bldP spid="67646" grpId="0" animBg="1"/>
      <p:bldP spid="67647" grpId="0" animBg="1"/>
      <p:bldP spid="67648" grpId="0" animBg="1"/>
      <p:bldP spid="67649" grpId="0" animBg="1"/>
      <p:bldP spid="67650" grpId="0" animBg="1"/>
      <p:bldP spid="67651" grpId="0" animBg="1"/>
      <p:bldP spid="67652" grpId="0" animBg="1"/>
      <p:bldP spid="67653" grpId="0" animBg="1"/>
      <p:bldP spid="67654" grpId="0" animBg="1"/>
      <p:bldP spid="67655" grpId="0" animBg="1"/>
      <p:bldP spid="67656" grpId="0" animBg="1"/>
      <p:bldP spid="67657" grpId="0" animBg="1"/>
      <p:bldP spid="67658" grpId="0" animBg="1"/>
      <p:bldP spid="67659" grpId="0" animBg="1"/>
      <p:bldP spid="67660" grpId="0" animBg="1"/>
      <p:bldP spid="67661" grpId="0" animBg="1"/>
      <p:bldP spid="67662" grpId="0" animBg="1"/>
      <p:bldP spid="67663" grpId="0" animBg="1"/>
      <p:bldP spid="67664" grpId="0" animBg="1"/>
      <p:bldP spid="67665" grpId="0" animBg="1"/>
      <p:bldP spid="67666" grpId="0" animBg="1"/>
      <p:bldP spid="67667" grpId="0" animBg="1"/>
      <p:bldP spid="67668" grpId="0" animBg="1"/>
      <p:bldP spid="67669" grpId="0" animBg="1"/>
      <p:bldP spid="67670" grpId="0" animBg="1"/>
      <p:bldP spid="67671" grpId="0" animBg="1"/>
      <p:bldP spid="67672" grpId="0" animBg="1"/>
      <p:bldP spid="67673" grpId="0" animBg="1"/>
      <p:bldP spid="67674" grpId="0" animBg="1"/>
      <p:bldP spid="67675" grpId="0" animBg="1"/>
      <p:bldP spid="67676" grpId="0" animBg="1"/>
      <p:bldP spid="67677" grpId="0" animBg="1"/>
      <p:bldP spid="67678" grpId="0" animBg="1"/>
      <p:bldP spid="67679" grpId="0" animBg="1"/>
      <p:bldP spid="676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.vforum.vn/hinh/2014/3/hinh-nen-powerpoint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762000"/>
            <a:ext cx="838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1066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Son%20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9000"/>
            <a:ext cx="510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39624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nh nen 10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609600"/>
            <a:ext cx="8229600" cy="4343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u="sng">
              <a:solidFill>
                <a:srgbClr val="003300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300" b="1">
                <a:solidFill>
                  <a:srgbClr val="0000FF"/>
                </a:solidFill>
              </a:rPr>
              <a:t>-</a:t>
            </a:r>
            <a:endParaRPr lang="en-US" altLang="en-US" sz="28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0" y="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Microsoft Equation 3.0" r:id="rId4" imgW="469696" imgH="203112" progId="Equation.3">
                  <p:embed/>
                </p:oleObj>
              </mc:Choice>
              <mc:Fallback>
                <p:oleObj name="Microsoft Equation 3.0" r:id="rId4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67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0" y="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Microsoft Equation 3.0" r:id="rId6" imgW="469696" imgH="203112" progId="Equation.3">
                  <p:embed/>
                </p:oleObj>
              </mc:Choice>
              <mc:Fallback>
                <p:oleObj name="Microsoft Equation 3.0" r:id="rId6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67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53" name="Object 10"/>
          <p:cNvGraphicFramePr>
            <a:graphicFrameLocks noChangeAspect="1"/>
          </p:cNvGraphicFramePr>
          <p:nvPr/>
        </p:nvGraphicFramePr>
        <p:xfrm>
          <a:off x="0" y="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Microsoft Equation 3.0" r:id="rId7" imgW="469696" imgH="203112" progId="Equation.3">
                  <p:embed/>
                </p:oleObj>
              </mc:Choice>
              <mc:Fallback>
                <p:oleObj name="Microsoft Equation 3.0" r:id="rId7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67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55" name="Object 12"/>
          <p:cNvGraphicFramePr>
            <a:graphicFrameLocks noChangeAspect="1"/>
          </p:cNvGraphicFramePr>
          <p:nvPr/>
        </p:nvGraphicFramePr>
        <p:xfrm>
          <a:off x="0" y="0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Microsoft Equation 3.0" r:id="rId8" imgW="482391" imgH="228501" progId="Equation.3">
                  <p:embed/>
                </p:oleObj>
              </mc:Choice>
              <mc:Fallback>
                <p:oleObj name="Microsoft Equation 3.0" r:id="rId8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57" name="Object 14"/>
          <p:cNvGraphicFramePr>
            <a:graphicFrameLocks noChangeAspect="1"/>
          </p:cNvGraphicFramePr>
          <p:nvPr/>
        </p:nvGraphicFramePr>
        <p:xfrm>
          <a:off x="0" y="0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Microsoft Equation 3.0" r:id="rId10" imgW="482391" imgH="228501" progId="Equation.3">
                  <p:embed/>
                </p:oleObj>
              </mc:Choice>
              <mc:Fallback>
                <p:oleObj name="Microsoft Equation 3.0" r:id="rId10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59" name="Object 16"/>
          <p:cNvGraphicFramePr>
            <a:graphicFrameLocks noChangeAspect="1"/>
          </p:cNvGraphicFramePr>
          <p:nvPr/>
        </p:nvGraphicFramePr>
        <p:xfrm>
          <a:off x="0" y="0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Microsoft Equation 3.0" r:id="rId11" imgW="482391" imgH="228501" progId="Equation.3">
                  <p:embed/>
                </p:oleObj>
              </mc:Choice>
              <mc:Fallback>
                <p:oleObj name="Microsoft Equation 3.0" r:id="rId11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838200" y="1066800"/>
            <a:ext cx="7620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000000"/>
                </a:solidFill>
              </a:rPr>
              <a:t>- NaOH là chất rắn không màu, hút ẩm mạnh, tan nhiều trong nước và tỏa nhiệt. </a:t>
            </a:r>
          </a:p>
          <a:p>
            <a:pPr eaLnBrk="1" hangingPunct="1"/>
            <a:r>
              <a:rPr lang="en-US" altLang="en-US" sz="3600" b="1">
                <a:solidFill>
                  <a:srgbClr val="000000"/>
                </a:solidFill>
              </a:rPr>
              <a:t>- Dung dịch NaOH có tính nhờn làm bục vải, giấy và ăn mòn da. </a:t>
            </a:r>
            <a:endParaRPr lang="en-US" altLang="en-US" sz="360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1177</Words>
  <Application>Microsoft Office PowerPoint</Application>
  <PresentationFormat>On-screen Show (4:3)</PresentationFormat>
  <Paragraphs>208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Equation</vt:lpstr>
      <vt:lpstr>Clip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 </vt:lpstr>
      <vt:lpstr>PowerPoint Presentation</vt:lpstr>
      <vt:lpstr>PowerPoint Presentation</vt:lpstr>
      <vt:lpstr>PowerPoint Presentation</vt:lpstr>
      <vt:lpstr>PowerPoint Presentation</vt:lpstr>
      <vt:lpstr>Bằng kiến thức thực tế em hãy cho biết Canxi hiđroxit có những ứng dụng gì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57</cp:revision>
  <dcterms:created xsi:type="dcterms:W3CDTF">2015-09-17T13:19:15Z</dcterms:created>
  <dcterms:modified xsi:type="dcterms:W3CDTF">2020-10-04T16:04:14Z</dcterms:modified>
</cp:coreProperties>
</file>