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7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72" r:id="rId14"/>
    <p:sldId id="273" r:id="rId15"/>
    <p:sldId id="274" r:id="rId16"/>
    <p:sldId id="268" r:id="rId17"/>
    <p:sldId id="275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41C08-6F1C-40CA-AE41-4DEDB2C93F2D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807DC-2F76-4575-A14F-EA9A2708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3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DEAA-EEAD-4982-9E44-39BDB430B2B0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990-2958-4B67-B73E-63D14AAC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2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DEAA-EEAD-4982-9E44-39BDB430B2B0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990-2958-4B67-B73E-63D14AAC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DEAA-EEAD-4982-9E44-39BDB430B2B0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990-2958-4B67-B73E-63D14AAC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04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ED70C-110B-4A22-9268-494D18F0B6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33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F3F61-22C4-4FBC-BEB6-E467623194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1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7065F-3148-48A3-8192-F9A1852A49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65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B3795-12FD-4879-BB59-C00B1529AF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84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E4CBC-0D1E-40CD-AB98-154E556CAA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80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DD8D4-DE19-457B-891E-6821E5D6BB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11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C69A3-1F68-459D-A0EE-3CBF803D0F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66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80346-B599-47EA-920F-27FA5D3FA5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3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DEAA-EEAD-4982-9E44-39BDB430B2B0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990-2958-4B67-B73E-63D14AAC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80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0F582-D2AE-4BE2-9315-681F75CEC2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50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7DF99-AEF0-4F28-836B-C2E8D77026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84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AB746-7887-476D-8C2D-9239206E8C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30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0A2FC-3578-44BB-8B06-9FE30D1558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37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7E598-E586-4FD2-B345-36BA0276B0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3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DEAA-EEAD-4982-9E44-39BDB430B2B0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990-2958-4B67-B73E-63D14AAC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5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DEAA-EEAD-4982-9E44-39BDB430B2B0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990-2958-4B67-B73E-63D14AAC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4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DEAA-EEAD-4982-9E44-39BDB430B2B0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990-2958-4B67-B73E-63D14AAC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2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DEAA-EEAD-4982-9E44-39BDB430B2B0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990-2958-4B67-B73E-63D14AAC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5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DEAA-EEAD-4982-9E44-39BDB430B2B0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990-2958-4B67-B73E-63D14AAC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4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DEAA-EEAD-4982-9E44-39BDB430B2B0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990-2958-4B67-B73E-63D14AAC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7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DEAA-EEAD-4982-9E44-39BDB430B2B0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A990-2958-4B67-B73E-63D14AAC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7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FDEAA-EEAD-4982-9E44-39BDB430B2B0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4A990-2958-4B67-B73E-63D14AAC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4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571165-32F1-43B8-89A5-436299182C5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4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2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1.bin"/><Relationship Id="rId4" Type="http://schemas.openxmlformats.org/officeDocument/2006/relationships/audio" Target="../media/audio1.wav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3.png"/><Relationship Id="rId3" Type="http://schemas.microsoft.com/office/2007/relationships/media" Target="../media/media1.mp3"/><Relationship Id="rId7" Type="http://schemas.openxmlformats.org/officeDocument/2006/relationships/image" Target="../media/image17.png"/><Relationship Id="rId12" Type="http://schemas.openxmlformats.org/officeDocument/2006/relationships/slide" Target="slide9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0.gif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3.png"/><Relationship Id="rId3" Type="http://schemas.microsoft.com/office/2007/relationships/media" Target="../media/media1.mp3"/><Relationship Id="rId7" Type="http://schemas.openxmlformats.org/officeDocument/2006/relationships/image" Target="../media/image23.png"/><Relationship Id="rId12" Type="http://schemas.openxmlformats.org/officeDocument/2006/relationships/slide" Target="slide9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20.png"/><Relationship Id="rId11" Type="http://schemas.openxmlformats.org/officeDocument/2006/relationships/image" Target="../media/image21.jpeg"/><Relationship Id="rId5" Type="http://schemas.openxmlformats.org/officeDocument/2006/relationships/image" Target="../media/image10.gif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5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microsoft.com/office/2007/relationships/media" Target="../media/media2.mp3"/><Relationship Id="rId7" Type="http://schemas.openxmlformats.org/officeDocument/2006/relationships/image" Target="../media/image21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0.gif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microsoft.com/office/2007/relationships/media" Target="../media/media1.mp3"/><Relationship Id="rId7" Type="http://schemas.openxmlformats.org/officeDocument/2006/relationships/image" Target="../media/image21.jpe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0.gif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" Target="slide9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43.gif"/><Relationship Id="rId3" Type="http://schemas.openxmlformats.org/officeDocument/2006/relationships/tags" Target="../tags/tag3.xml"/><Relationship Id="rId21" Type="http://schemas.openxmlformats.org/officeDocument/2006/relationships/image" Target="../media/image38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42.gif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37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41.gif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40.gif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18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0.gi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hyperlink" Target="dongho/SWF_countdown_mau5.swf" TargetMode="External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0.gif"/><Relationship Id="rId4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5.xml"/><Relationship Id="rId3" Type="http://schemas.openxmlformats.org/officeDocument/2006/relationships/image" Target="../media/image14.jpg"/><Relationship Id="rId7" Type="http://schemas.openxmlformats.org/officeDocument/2006/relationships/slide" Target="slide10.xml"/><Relationship Id="rId12" Type="http://schemas.openxmlformats.org/officeDocument/2006/relationships/slide" Target="slide14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jpg"/><Relationship Id="rId11" Type="http://schemas.openxmlformats.org/officeDocument/2006/relationships/image" Target="../media/image18.jpg"/><Relationship Id="rId5" Type="http://schemas.openxmlformats.org/officeDocument/2006/relationships/image" Target="../media/image16.jpg"/><Relationship Id="rId10" Type="http://schemas.openxmlformats.org/officeDocument/2006/relationships/slide" Target="slide13.xml"/><Relationship Id="rId4" Type="http://schemas.openxmlformats.org/officeDocument/2006/relationships/image" Target="../media/image15.jpg"/><Relationship Id="rId9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`</a:t>
            </a:r>
          </a:p>
        </p:txBody>
      </p:sp>
      <p:pic>
        <p:nvPicPr>
          <p:cNvPr id="2051" name="Picture 3" descr="POINSET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0" y="5026027"/>
            <a:ext cx="2000250" cy="1831975"/>
          </a:xfrm>
          <a:noFill/>
        </p:spPr>
      </p:pic>
      <p:pic>
        <p:nvPicPr>
          <p:cNvPr id="2052" name="Picture 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1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0"/>
            <a:ext cx="15446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2819400"/>
            <a:ext cx="28797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2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99038"/>
            <a:ext cx="197961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684213" y="1628775"/>
            <a:ext cx="7924800" cy="147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NhiÖt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liÖt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chµo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mõng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c¸c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thÇy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c«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gi¸o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.VnAristote"/>
            </a:endParaRPr>
          </a:p>
        </p:txBody>
      </p:sp>
      <p:pic>
        <p:nvPicPr>
          <p:cNvPr id="2060" name="Picture 12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6769" y="3969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61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5954714" y="2516188"/>
          <a:ext cx="1425575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714" y="2516188"/>
                        <a:ext cx="1425575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WordArt 14" descr="White marble"/>
          <p:cNvSpPr>
            <a:spLocks noChangeArrowheads="1" noChangeShapeType="1" noTextEdit="1"/>
          </p:cNvSpPr>
          <p:nvPr/>
        </p:nvSpPr>
        <p:spPr bwMode="auto">
          <a:xfrm>
            <a:off x="2363788" y="985838"/>
            <a:ext cx="4806950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1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Trường THCS Long Biên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12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5158625"/>
            <a:ext cx="5386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 VIÊN: ĐÀO THỊ THU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15607"/>
      </p:ext>
    </p:extLst>
  </p:cSld>
  <p:clrMapOvr>
    <a:masterClrMapping/>
  </p:clrMapOvr>
  <p:transition spd="med">
    <p:blinds dir="vert"/>
    <p:sndAc>
      <p:stSnd>
        <p:snd r:embed="rId4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3618"/>
            <a:ext cx="9144000" cy="788422"/>
            <a:chOff x="576" y="0"/>
            <a:chExt cx="5280" cy="576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576" y="0"/>
              <a:ext cx="5280" cy="576"/>
              <a:chOff x="2352" y="960"/>
              <a:chExt cx="3360" cy="323"/>
            </a:xfrm>
          </p:grpSpPr>
          <p:sp>
            <p:nvSpPr>
              <p:cNvPr id="7" name="AutoShape 4"/>
              <p:cNvSpPr>
                <a:spLocks noChangeArrowheads="1"/>
              </p:cNvSpPr>
              <p:nvPr/>
            </p:nvSpPr>
            <p:spPr bwMode="gray">
              <a:xfrm>
                <a:off x="2352" y="960"/>
                <a:ext cx="3360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48BE67">
                      <a:gamma/>
                      <a:tint val="36471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45791" dir="3378596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pPr algn="r" rtl="1"/>
                <a:endParaRPr lang="en-US">
                  <a:latin typeface="VNI-Helve" pitchFamily="2" charset="0"/>
                  <a:cs typeface="Arial" pitchFamily="34" charset="0"/>
                </a:endParaRPr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gray">
              <a:xfrm>
                <a:off x="2381" y="1197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>
                  <a:latin typeface="VNI-Helve" pitchFamily="2" charset="0"/>
                  <a:cs typeface="Arial" pitchFamily="34" charset="0"/>
                </a:endParaRPr>
              </a:p>
            </p:txBody>
          </p:sp>
          <p:sp>
            <p:nvSpPr>
              <p:cNvPr id="9" name="AutoShape 6"/>
              <p:cNvSpPr>
                <a:spLocks noChangeArrowheads="1"/>
              </p:cNvSpPr>
              <p:nvPr/>
            </p:nvSpPr>
            <p:spPr bwMode="gray">
              <a:xfrm>
                <a:off x="2381" y="967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>
                  <a:latin typeface="VNI-Helve" pitchFamily="2" charset="0"/>
                  <a:cs typeface="Arial" pitchFamily="34" charset="0"/>
                </a:endParaRPr>
              </a:p>
            </p:txBody>
          </p:sp>
        </p:grpSp>
        <p:sp>
          <p:nvSpPr>
            <p:cNvPr id="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864" y="34"/>
              <a:ext cx="4690" cy="3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§</a:t>
              </a:r>
              <a:r>
                <a:rPr lang="en-US" sz="3600" b="1">
                  <a:solidFill>
                    <a:srgbClr val="FF0000"/>
                  </a:solidFill>
                </a:rPr>
                <a:t>.6 HỆ THỨC VI- ÉT VÀ ỨNG DỤNG (TT)</a:t>
              </a:r>
            </a:p>
          </p:txBody>
        </p:sp>
        <p:pic>
          <p:nvPicPr>
            <p:cNvPr id="6" name="Picture 10" descr="smalborg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94"/>
              <a:ext cx="4020" cy="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ounded Rectangle 9"/>
          <p:cNvSpPr/>
          <p:nvPr/>
        </p:nvSpPr>
        <p:spPr>
          <a:xfrm>
            <a:off x="170954" y="980728"/>
            <a:ext cx="8615054" cy="10081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Hãy chọn phương án đúng.</a:t>
            </a:r>
          </a:p>
          <a:p>
            <a:pPr algn="ctr"/>
            <a:r>
              <a:rPr lang="en-US" sz="2400" smtClean="0"/>
              <a:t>Phương trình: 4x</a:t>
            </a:r>
            <a:r>
              <a:rPr lang="en-US" sz="2400" baseline="30000" smtClean="0"/>
              <a:t>2</a:t>
            </a:r>
            <a:r>
              <a:rPr lang="en-US" sz="2400" smtClean="0"/>
              <a:t> -2x – 5= 0 có tổng hai nghiệm x</a:t>
            </a:r>
            <a:r>
              <a:rPr lang="en-US" sz="2400" baseline="-25000" smtClean="0"/>
              <a:t>1</a:t>
            </a:r>
            <a:r>
              <a:rPr lang="en-US" sz="2400" smtClean="0"/>
              <a:t> + x</a:t>
            </a:r>
            <a:r>
              <a:rPr lang="en-US" sz="2400" baseline="-25000" smtClean="0"/>
              <a:t>2</a:t>
            </a:r>
            <a:r>
              <a:rPr lang="en-US" sz="2400" smtClean="0"/>
              <a:t> bằng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75856" y="2348880"/>
                <a:ext cx="648072" cy="1024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348880"/>
                <a:ext cx="648072" cy="1024319"/>
              </a:xfrm>
              <a:prstGeom prst="rect">
                <a:avLst/>
              </a:prstGeom>
              <a:blipFill rotWithShape="1">
                <a:blip r:embed="rId6"/>
                <a:stretch>
                  <a:fillRect r="-23364"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75856" y="3700824"/>
                <a:ext cx="648072" cy="1024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700824"/>
                <a:ext cx="648072" cy="1024319"/>
              </a:xfrm>
              <a:prstGeom prst="rect">
                <a:avLst/>
              </a:prstGeom>
              <a:blipFill rotWithShape="1">
                <a:blip r:embed="rId7"/>
                <a:stretch>
                  <a:fillRect r="-2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28184" y="2348880"/>
                <a:ext cx="648072" cy="1024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348880"/>
                <a:ext cx="648072" cy="1024319"/>
              </a:xfrm>
              <a:prstGeom prst="rect">
                <a:avLst/>
              </a:prstGeom>
              <a:blipFill rotWithShape="1">
                <a:blip r:embed="rId8"/>
                <a:stretch>
                  <a:fillRect r="-51887"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28184" y="3700825"/>
                <a:ext cx="648072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700825"/>
                <a:ext cx="648072" cy="1014317"/>
              </a:xfrm>
              <a:prstGeom prst="rect">
                <a:avLst/>
              </a:prstGeom>
              <a:blipFill rotWithShape="1">
                <a:blip r:embed="rId9"/>
                <a:stretch>
                  <a:fillRect r="-51887"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2555776" y="2500999"/>
            <a:ext cx="720080" cy="720080"/>
          </a:xfrm>
          <a:prstGeom prst="ellipse">
            <a:avLst/>
          </a:prstGeom>
          <a:solidFill>
            <a:srgbClr val="00B0F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A</a:t>
            </a:r>
          </a:p>
        </p:txBody>
      </p:sp>
      <p:sp>
        <p:nvSpPr>
          <p:cNvPr id="17" name="Oval 16"/>
          <p:cNvSpPr/>
          <p:nvPr/>
        </p:nvSpPr>
        <p:spPr>
          <a:xfrm>
            <a:off x="2570343" y="3776922"/>
            <a:ext cx="720080" cy="720080"/>
          </a:xfrm>
          <a:prstGeom prst="ellipse">
            <a:avLst/>
          </a:prstGeom>
          <a:solidFill>
            <a:srgbClr val="00B0F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B</a:t>
            </a:r>
            <a:endParaRPr lang="en-US" sz="3600"/>
          </a:p>
        </p:txBody>
      </p:sp>
      <p:sp>
        <p:nvSpPr>
          <p:cNvPr id="18" name="Oval 17"/>
          <p:cNvSpPr/>
          <p:nvPr/>
        </p:nvSpPr>
        <p:spPr>
          <a:xfrm>
            <a:off x="5292080" y="2500999"/>
            <a:ext cx="720080" cy="720080"/>
          </a:xfrm>
          <a:prstGeom prst="ellipse">
            <a:avLst/>
          </a:prstGeom>
          <a:solidFill>
            <a:srgbClr val="00B0F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C</a:t>
            </a:r>
            <a:endParaRPr lang="en-US" sz="3600"/>
          </a:p>
        </p:txBody>
      </p:sp>
      <p:sp>
        <p:nvSpPr>
          <p:cNvPr id="19" name="Oval 18"/>
          <p:cNvSpPr/>
          <p:nvPr/>
        </p:nvSpPr>
        <p:spPr>
          <a:xfrm>
            <a:off x="5292080" y="3847943"/>
            <a:ext cx="720080" cy="720080"/>
          </a:xfrm>
          <a:prstGeom prst="ellipse">
            <a:avLst/>
          </a:prstGeom>
          <a:solidFill>
            <a:srgbClr val="00B0F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D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844" y="2472447"/>
            <a:ext cx="866175" cy="7771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95" y="2472447"/>
            <a:ext cx="866175" cy="7771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843" y="3832520"/>
            <a:ext cx="866175" cy="7771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86" y="3765834"/>
            <a:ext cx="841702" cy="742255"/>
          </a:xfrm>
          <a:prstGeom prst="rect">
            <a:avLst/>
          </a:prstGeom>
        </p:spPr>
      </p:pic>
      <p:sp>
        <p:nvSpPr>
          <p:cNvPr id="25" name="Right Arrow 24">
            <a:hlinkClick r:id="rId12" action="ppaction://hlinksldjump"/>
          </p:cNvPr>
          <p:cNvSpPr/>
          <p:nvPr/>
        </p:nvSpPr>
        <p:spPr>
          <a:xfrm>
            <a:off x="8300736" y="6497960"/>
            <a:ext cx="757624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ai-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7.8162" end="95.378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14055" y="2500999"/>
            <a:ext cx="609600" cy="609600"/>
          </a:xfrm>
          <a:prstGeom prst="rect">
            <a:avLst/>
          </a:prstGeom>
        </p:spPr>
      </p:pic>
      <p:pic>
        <p:nvPicPr>
          <p:cNvPr id="13" name="sai-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5.4465" end="87.748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252520" y="2201571"/>
            <a:ext cx="609600" cy="609600"/>
          </a:xfrm>
          <a:prstGeom prst="rect">
            <a:avLst/>
          </a:prstGeom>
        </p:spPr>
      </p:pic>
      <p:pic>
        <p:nvPicPr>
          <p:cNvPr id="23" name="sai-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6.3708" end="137.3448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252520" y="3750448"/>
            <a:ext cx="609600" cy="609600"/>
          </a:xfrm>
          <a:prstGeom prst="rect">
            <a:avLst/>
          </a:prstGeom>
        </p:spPr>
      </p:pic>
      <p:pic>
        <p:nvPicPr>
          <p:cNvPr id="26" name="dung-6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11.603" end="5497.567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56592" y="492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3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1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51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3618"/>
            <a:ext cx="9144000" cy="788422"/>
            <a:chOff x="576" y="0"/>
            <a:chExt cx="5280" cy="576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576" y="0"/>
              <a:ext cx="5280" cy="576"/>
              <a:chOff x="2352" y="960"/>
              <a:chExt cx="3360" cy="323"/>
            </a:xfrm>
          </p:grpSpPr>
          <p:sp>
            <p:nvSpPr>
              <p:cNvPr id="7" name="AutoShape 4"/>
              <p:cNvSpPr>
                <a:spLocks noChangeArrowheads="1"/>
              </p:cNvSpPr>
              <p:nvPr/>
            </p:nvSpPr>
            <p:spPr bwMode="gray">
              <a:xfrm>
                <a:off x="2352" y="960"/>
                <a:ext cx="3360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48BE67">
                      <a:gamma/>
                      <a:tint val="36471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45791" dir="3378596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pPr algn="r" rtl="1"/>
                <a:endParaRPr lang="en-US">
                  <a:latin typeface="VNI-Helve" pitchFamily="2" charset="0"/>
                  <a:cs typeface="Arial" pitchFamily="34" charset="0"/>
                </a:endParaRPr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gray">
              <a:xfrm>
                <a:off x="2381" y="1197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>
                  <a:latin typeface="VNI-Helve" pitchFamily="2" charset="0"/>
                  <a:cs typeface="Arial" pitchFamily="34" charset="0"/>
                </a:endParaRPr>
              </a:p>
            </p:txBody>
          </p:sp>
          <p:sp>
            <p:nvSpPr>
              <p:cNvPr id="9" name="AutoShape 6"/>
              <p:cNvSpPr>
                <a:spLocks noChangeArrowheads="1"/>
              </p:cNvSpPr>
              <p:nvPr/>
            </p:nvSpPr>
            <p:spPr bwMode="gray">
              <a:xfrm>
                <a:off x="2381" y="967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>
                  <a:latin typeface="VNI-Helve" pitchFamily="2" charset="0"/>
                  <a:cs typeface="Arial" pitchFamily="34" charset="0"/>
                </a:endParaRPr>
              </a:p>
            </p:txBody>
          </p:sp>
        </p:grpSp>
        <p:sp>
          <p:nvSpPr>
            <p:cNvPr id="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864" y="34"/>
              <a:ext cx="4690" cy="3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§</a:t>
              </a:r>
              <a:r>
                <a:rPr lang="en-US" sz="3600" b="1">
                  <a:solidFill>
                    <a:srgbClr val="FF0000"/>
                  </a:solidFill>
                </a:rPr>
                <a:t>.6 HỆ THỨC VI- ÉT VÀ ỨNG DỤNG (TT)</a:t>
              </a:r>
            </a:p>
          </p:txBody>
        </p:sp>
        <p:pic>
          <p:nvPicPr>
            <p:cNvPr id="6" name="Picture 10" descr="smalborg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94"/>
              <a:ext cx="4020" cy="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ounded Rectangle 9"/>
          <p:cNvSpPr/>
          <p:nvPr/>
        </p:nvSpPr>
        <p:spPr>
          <a:xfrm>
            <a:off x="170954" y="980728"/>
            <a:ext cx="8615054" cy="10081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Hãy chọn phương án đúng.</a:t>
            </a:r>
          </a:p>
          <a:p>
            <a:pPr algn="ctr"/>
            <a:r>
              <a:rPr lang="en-US" sz="2400" smtClean="0"/>
              <a:t>Phương trình: 159x</a:t>
            </a:r>
            <a:r>
              <a:rPr lang="en-US" sz="2400" baseline="30000" smtClean="0"/>
              <a:t>2</a:t>
            </a:r>
            <a:r>
              <a:rPr lang="en-US" sz="2400" smtClean="0"/>
              <a:t> -2x – 1= 0 có tích hai nghiệm x</a:t>
            </a:r>
            <a:r>
              <a:rPr lang="en-US" sz="2400" baseline="-25000" smtClean="0"/>
              <a:t>1</a:t>
            </a:r>
            <a:r>
              <a:rPr lang="en-US" sz="2400" smtClean="0"/>
              <a:t> .x</a:t>
            </a:r>
            <a:r>
              <a:rPr lang="en-US" sz="2400" baseline="-25000" smtClean="0"/>
              <a:t>2</a:t>
            </a:r>
            <a:r>
              <a:rPr lang="en-US" sz="2400" smtClean="0"/>
              <a:t> bằng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75856" y="2348880"/>
                <a:ext cx="648072" cy="1024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159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348880"/>
                <a:ext cx="648072" cy="1024319"/>
              </a:xfrm>
              <a:prstGeom prst="rect">
                <a:avLst/>
              </a:prstGeom>
              <a:blipFill rotWithShape="1">
                <a:blip r:embed="rId6"/>
                <a:stretch>
                  <a:fillRect r="-73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75856" y="3700824"/>
                <a:ext cx="648072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159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700824"/>
                <a:ext cx="648072" cy="1014317"/>
              </a:xfrm>
              <a:prstGeom prst="rect">
                <a:avLst/>
              </a:prstGeom>
              <a:blipFill rotWithShape="1">
                <a:blip r:embed="rId7"/>
                <a:stretch>
                  <a:fillRect r="-73832"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28184" y="2348880"/>
                <a:ext cx="648072" cy="1024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159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348880"/>
                <a:ext cx="648072" cy="1024319"/>
              </a:xfrm>
              <a:prstGeom prst="rect">
                <a:avLst/>
              </a:prstGeom>
              <a:blipFill rotWithShape="1">
                <a:blip r:embed="rId8"/>
                <a:stretch>
                  <a:fillRect r="-7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28184" y="3700825"/>
                <a:ext cx="648072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159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700825"/>
                <a:ext cx="648072" cy="1014317"/>
              </a:xfrm>
              <a:prstGeom prst="rect">
                <a:avLst/>
              </a:prstGeom>
              <a:blipFill rotWithShape="1">
                <a:blip r:embed="rId9"/>
                <a:stretch>
                  <a:fillRect r="-74528"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2555776" y="2500999"/>
            <a:ext cx="720080" cy="720080"/>
          </a:xfrm>
          <a:prstGeom prst="ellipse">
            <a:avLst/>
          </a:prstGeom>
          <a:solidFill>
            <a:srgbClr val="00B0F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A</a:t>
            </a:r>
          </a:p>
        </p:txBody>
      </p:sp>
      <p:sp>
        <p:nvSpPr>
          <p:cNvPr id="17" name="Oval 16"/>
          <p:cNvSpPr/>
          <p:nvPr/>
        </p:nvSpPr>
        <p:spPr>
          <a:xfrm>
            <a:off x="2570343" y="3776922"/>
            <a:ext cx="720080" cy="720080"/>
          </a:xfrm>
          <a:prstGeom prst="ellipse">
            <a:avLst/>
          </a:prstGeom>
          <a:solidFill>
            <a:srgbClr val="00B0F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B</a:t>
            </a:r>
            <a:endParaRPr lang="en-US" sz="3600"/>
          </a:p>
        </p:txBody>
      </p:sp>
      <p:sp>
        <p:nvSpPr>
          <p:cNvPr id="18" name="Oval 17"/>
          <p:cNvSpPr/>
          <p:nvPr/>
        </p:nvSpPr>
        <p:spPr>
          <a:xfrm>
            <a:off x="5292080" y="2500999"/>
            <a:ext cx="720080" cy="720080"/>
          </a:xfrm>
          <a:prstGeom prst="ellipse">
            <a:avLst/>
          </a:prstGeom>
          <a:solidFill>
            <a:srgbClr val="00B0F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C</a:t>
            </a:r>
            <a:endParaRPr lang="en-US" sz="3600"/>
          </a:p>
        </p:txBody>
      </p:sp>
      <p:sp>
        <p:nvSpPr>
          <p:cNvPr id="19" name="Oval 18"/>
          <p:cNvSpPr/>
          <p:nvPr/>
        </p:nvSpPr>
        <p:spPr>
          <a:xfrm>
            <a:off x="5292080" y="3847943"/>
            <a:ext cx="720080" cy="720080"/>
          </a:xfrm>
          <a:prstGeom prst="ellipse">
            <a:avLst/>
          </a:prstGeom>
          <a:solidFill>
            <a:srgbClr val="00B0F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D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48370"/>
            <a:ext cx="866175" cy="7771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95" y="2472446"/>
            <a:ext cx="866175" cy="7771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97" y="2453773"/>
            <a:ext cx="866175" cy="7771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34" y="3825768"/>
            <a:ext cx="841702" cy="742255"/>
          </a:xfrm>
          <a:prstGeom prst="rect">
            <a:avLst/>
          </a:prstGeom>
        </p:spPr>
      </p:pic>
      <p:sp>
        <p:nvSpPr>
          <p:cNvPr id="25" name="Right Arrow 24">
            <a:hlinkClick r:id="rId12" action="ppaction://hlinksldjump"/>
          </p:cNvPr>
          <p:cNvSpPr/>
          <p:nvPr/>
        </p:nvSpPr>
        <p:spPr>
          <a:xfrm>
            <a:off x="8300736" y="6137920"/>
            <a:ext cx="757624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ai-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3.0767" end="133.5297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27314" y="2148973"/>
            <a:ext cx="609600" cy="609600"/>
          </a:xfrm>
          <a:prstGeom prst="rect">
            <a:avLst/>
          </a:prstGeom>
        </p:spPr>
      </p:pic>
      <p:pic>
        <p:nvPicPr>
          <p:cNvPr id="13" name="sai-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3.0767" end="110.638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95894" y="3892095"/>
            <a:ext cx="609600" cy="609600"/>
          </a:xfrm>
          <a:prstGeom prst="rect">
            <a:avLst/>
          </a:prstGeom>
        </p:spPr>
      </p:pic>
      <p:pic>
        <p:nvPicPr>
          <p:cNvPr id="23" name="sai-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1.6313" end="118.269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24528" y="2207365"/>
            <a:ext cx="609600" cy="609600"/>
          </a:xfrm>
          <a:prstGeom prst="rect">
            <a:avLst/>
          </a:prstGeom>
        </p:spPr>
      </p:pic>
      <p:pic>
        <p:nvPicPr>
          <p:cNvPr id="26" name="dung-6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11.603" end="5631.1117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236534" y="47359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3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8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1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3618"/>
            <a:ext cx="9144000" cy="788422"/>
            <a:chOff x="576" y="0"/>
            <a:chExt cx="5280" cy="576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576" y="0"/>
              <a:ext cx="5280" cy="576"/>
              <a:chOff x="2352" y="960"/>
              <a:chExt cx="3360" cy="323"/>
            </a:xfrm>
          </p:grpSpPr>
          <p:sp>
            <p:nvSpPr>
              <p:cNvPr id="7" name="AutoShape 4"/>
              <p:cNvSpPr>
                <a:spLocks noChangeArrowheads="1"/>
              </p:cNvSpPr>
              <p:nvPr/>
            </p:nvSpPr>
            <p:spPr bwMode="gray">
              <a:xfrm>
                <a:off x="2352" y="960"/>
                <a:ext cx="3360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48BE67">
                      <a:gamma/>
                      <a:tint val="36471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45791" dir="3378596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pPr algn="r" rtl="1"/>
                <a:endParaRPr lang="en-US">
                  <a:latin typeface="VNI-Helve" pitchFamily="2" charset="0"/>
                  <a:cs typeface="Arial" pitchFamily="34" charset="0"/>
                </a:endParaRPr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gray">
              <a:xfrm>
                <a:off x="2381" y="1197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>
                  <a:latin typeface="VNI-Helve" pitchFamily="2" charset="0"/>
                  <a:cs typeface="Arial" pitchFamily="34" charset="0"/>
                </a:endParaRPr>
              </a:p>
            </p:txBody>
          </p:sp>
          <p:sp>
            <p:nvSpPr>
              <p:cNvPr id="9" name="AutoShape 6"/>
              <p:cNvSpPr>
                <a:spLocks noChangeArrowheads="1"/>
              </p:cNvSpPr>
              <p:nvPr/>
            </p:nvSpPr>
            <p:spPr bwMode="gray">
              <a:xfrm>
                <a:off x="2381" y="967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>
                  <a:latin typeface="VNI-Helve" pitchFamily="2" charset="0"/>
                  <a:cs typeface="Arial" pitchFamily="34" charset="0"/>
                </a:endParaRPr>
              </a:p>
            </p:txBody>
          </p:sp>
        </p:grpSp>
        <p:sp>
          <p:nvSpPr>
            <p:cNvPr id="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864" y="34"/>
              <a:ext cx="4690" cy="3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§</a:t>
              </a:r>
              <a:r>
                <a:rPr lang="en-US" sz="3600" b="1">
                  <a:solidFill>
                    <a:srgbClr val="FF0000"/>
                  </a:solidFill>
                </a:rPr>
                <a:t>.6 HỆ THỨC VI- ÉT VÀ ỨNG DỤNG (TT)</a:t>
              </a:r>
            </a:p>
          </p:txBody>
        </p:sp>
        <p:pic>
          <p:nvPicPr>
            <p:cNvPr id="6" name="Picture 10" descr="smalborg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94"/>
              <a:ext cx="4020" cy="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ounded Rectangle 9"/>
          <p:cNvSpPr/>
          <p:nvPr/>
        </p:nvSpPr>
        <p:spPr>
          <a:xfrm>
            <a:off x="170954" y="980728"/>
            <a:ext cx="8615054" cy="10081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Hãy chọn phương án đúng.</a:t>
            </a:r>
          </a:p>
          <a:p>
            <a:pPr algn="ctr"/>
            <a:r>
              <a:rPr lang="en-US" sz="2400" smtClean="0"/>
              <a:t>Phương trình: x</a:t>
            </a:r>
            <a:r>
              <a:rPr lang="en-US" sz="2400" baseline="30000" smtClean="0"/>
              <a:t>2</a:t>
            </a:r>
            <a:r>
              <a:rPr lang="en-US" sz="2400" smtClean="0"/>
              <a:t> + 5x – 6 = 0 có hai nghiệm phân biệt là</a:t>
            </a:r>
            <a:endParaRPr lang="en-US" sz="2400"/>
          </a:p>
        </p:txBody>
      </p:sp>
      <p:sp>
        <p:nvSpPr>
          <p:cNvPr id="11" name="TextBox 10"/>
          <p:cNvSpPr txBox="1"/>
          <p:nvPr/>
        </p:nvSpPr>
        <p:spPr>
          <a:xfrm>
            <a:off x="2627784" y="256504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B0F0"/>
                </a:solidFill>
              </a:rPr>
              <a:t>x</a:t>
            </a:r>
            <a:r>
              <a:rPr lang="en-US" sz="3200" baseline="-25000" smtClean="0">
                <a:solidFill>
                  <a:srgbClr val="00B0F0"/>
                </a:solidFill>
              </a:rPr>
              <a:t>1</a:t>
            </a:r>
            <a:r>
              <a:rPr lang="en-US" sz="3200" smtClean="0">
                <a:solidFill>
                  <a:srgbClr val="00B0F0"/>
                </a:solidFill>
              </a:rPr>
              <a:t>=1, x</a:t>
            </a:r>
            <a:r>
              <a:rPr lang="en-US" sz="3200" baseline="-25000" smtClean="0">
                <a:solidFill>
                  <a:srgbClr val="00B0F0"/>
                </a:solidFill>
              </a:rPr>
              <a:t>2</a:t>
            </a:r>
            <a:r>
              <a:rPr lang="en-US" sz="3200" smtClean="0">
                <a:solidFill>
                  <a:srgbClr val="00B0F0"/>
                </a:solidFill>
              </a:rPr>
              <a:t>=-6</a:t>
            </a:r>
            <a:endParaRPr lang="en-US" sz="3200">
              <a:solidFill>
                <a:srgbClr val="00B0F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850263" y="2500999"/>
            <a:ext cx="720080" cy="720080"/>
          </a:xfrm>
          <a:prstGeom prst="ellipse">
            <a:avLst/>
          </a:prstGeom>
          <a:solidFill>
            <a:srgbClr val="00B0F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A</a:t>
            </a:r>
          </a:p>
        </p:txBody>
      </p:sp>
      <p:sp>
        <p:nvSpPr>
          <p:cNvPr id="17" name="Oval 16"/>
          <p:cNvSpPr/>
          <p:nvPr/>
        </p:nvSpPr>
        <p:spPr>
          <a:xfrm>
            <a:off x="1850263" y="3876494"/>
            <a:ext cx="720080" cy="720080"/>
          </a:xfrm>
          <a:prstGeom prst="ellipse">
            <a:avLst/>
          </a:prstGeom>
          <a:solidFill>
            <a:srgbClr val="00B0F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B</a:t>
            </a:r>
            <a:endParaRPr lang="en-US" sz="3600"/>
          </a:p>
        </p:txBody>
      </p:sp>
      <p:sp>
        <p:nvSpPr>
          <p:cNvPr id="18" name="Oval 17"/>
          <p:cNvSpPr/>
          <p:nvPr/>
        </p:nvSpPr>
        <p:spPr>
          <a:xfrm>
            <a:off x="5292080" y="2500999"/>
            <a:ext cx="720080" cy="720080"/>
          </a:xfrm>
          <a:prstGeom prst="ellipse">
            <a:avLst/>
          </a:prstGeom>
          <a:solidFill>
            <a:srgbClr val="00B0F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C</a:t>
            </a:r>
            <a:endParaRPr lang="en-US" sz="3600"/>
          </a:p>
        </p:txBody>
      </p:sp>
      <p:sp>
        <p:nvSpPr>
          <p:cNvPr id="19" name="Oval 18"/>
          <p:cNvSpPr/>
          <p:nvPr/>
        </p:nvSpPr>
        <p:spPr>
          <a:xfrm>
            <a:off x="5292080" y="3847943"/>
            <a:ext cx="720080" cy="720080"/>
          </a:xfrm>
          <a:prstGeom prst="ellipse">
            <a:avLst/>
          </a:prstGeom>
          <a:solidFill>
            <a:srgbClr val="00B0F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D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11" y="3847940"/>
            <a:ext cx="866175" cy="7771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492" y="2464855"/>
            <a:ext cx="866175" cy="7771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34" y="3819390"/>
            <a:ext cx="866175" cy="7771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38" y="2491481"/>
            <a:ext cx="841702" cy="742255"/>
          </a:xfrm>
          <a:prstGeom prst="rect">
            <a:avLst/>
          </a:prstGeom>
        </p:spPr>
      </p:pic>
      <p:sp>
        <p:nvSpPr>
          <p:cNvPr id="25" name="Right Arrow 24">
            <a:hlinkClick r:id="rId8" action="ppaction://hlinksldjump"/>
          </p:cNvPr>
          <p:cNvSpPr/>
          <p:nvPr/>
        </p:nvSpPr>
        <p:spPr>
          <a:xfrm>
            <a:off x="8300736" y="6137920"/>
            <a:ext cx="757624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627784" y="394414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B0F0"/>
                </a:solidFill>
              </a:rPr>
              <a:t>x</a:t>
            </a:r>
            <a:r>
              <a:rPr lang="en-US" sz="3200" baseline="-25000" smtClean="0">
                <a:solidFill>
                  <a:srgbClr val="00B0F0"/>
                </a:solidFill>
              </a:rPr>
              <a:t>1</a:t>
            </a:r>
            <a:r>
              <a:rPr lang="en-US" sz="3200" smtClean="0">
                <a:solidFill>
                  <a:srgbClr val="00B0F0"/>
                </a:solidFill>
              </a:rPr>
              <a:t>=-1, x</a:t>
            </a:r>
            <a:r>
              <a:rPr lang="en-US" sz="3200" baseline="-25000" smtClean="0">
                <a:solidFill>
                  <a:srgbClr val="00B0F0"/>
                </a:solidFill>
              </a:rPr>
              <a:t>2</a:t>
            </a:r>
            <a:r>
              <a:rPr lang="en-US" sz="3200" smtClean="0">
                <a:solidFill>
                  <a:srgbClr val="00B0F0"/>
                </a:solidFill>
              </a:rPr>
              <a:t>= 6</a:t>
            </a:r>
            <a:endParaRPr lang="en-US" sz="3200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34009" y="258768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B0F0"/>
                </a:solidFill>
              </a:rPr>
              <a:t>x</a:t>
            </a:r>
            <a:r>
              <a:rPr lang="en-US" sz="3200" baseline="-25000" smtClean="0">
                <a:solidFill>
                  <a:srgbClr val="00B0F0"/>
                </a:solidFill>
              </a:rPr>
              <a:t>1</a:t>
            </a:r>
            <a:r>
              <a:rPr lang="en-US" sz="3200" smtClean="0">
                <a:solidFill>
                  <a:srgbClr val="00B0F0"/>
                </a:solidFill>
              </a:rPr>
              <a:t>=-1, x</a:t>
            </a:r>
            <a:r>
              <a:rPr lang="en-US" sz="3200" baseline="-25000" smtClean="0">
                <a:solidFill>
                  <a:srgbClr val="00B0F0"/>
                </a:solidFill>
              </a:rPr>
              <a:t>2</a:t>
            </a:r>
            <a:r>
              <a:rPr lang="en-US" sz="3200" smtClean="0">
                <a:solidFill>
                  <a:srgbClr val="00B0F0"/>
                </a:solidFill>
              </a:rPr>
              <a:t>=-6</a:t>
            </a:r>
            <a:endParaRPr lang="en-US" sz="320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52087" y="394414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B0F0"/>
                </a:solidFill>
              </a:rPr>
              <a:t>x</a:t>
            </a:r>
            <a:r>
              <a:rPr lang="en-US" sz="3200" baseline="-25000" smtClean="0">
                <a:solidFill>
                  <a:srgbClr val="00B0F0"/>
                </a:solidFill>
              </a:rPr>
              <a:t>1</a:t>
            </a:r>
            <a:r>
              <a:rPr lang="en-US" sz="3200" smtClean="0">
                <a:solidFill>
                  <a:srgbClr val="00B0F0"/>
                </a:solidFill>
              </a:rPr>
              <a:t>=-1, x</a:t>
            </a:r>
            <a:r>
              <a:rPr lang="en-US" sz="3200" baseline="-25000" smtClean="0">
                <a:solidFill>
                  <a:srgbClr val="00B0F0"/>
                </a:solidFill>
              </a:rPr>
              <a:t>2</a:t>
            </a:r>
            <a:r>
              <a:rPr lang="en-US" sz="3200" smtClean="0">
                <a:solidFill>
                  <a:srgbClr val="00B0F0"/>
                </a:solidFill>
              </a:rPr>
              <a:t>=-1</a:t>
            </a:r>
            <a:endParaRPr lang="en-US" sz="3200">
              <a:solidFill>
                <a:srgbClr val="00B0F0"/>
              </a:solidFill>
            </a:endParaRPr>
          </a:p>
        </p:txBody>
      </p:sp>
      <p:pic>
        <p:nvPicPr>
          <p:cNvPr id="2" name="dung-6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3.8604" end="5453.0529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56592" y="2282886"/>
            <a:ext cx="609600" cy="609600"/>
          </a:xfrm>
          <a:prstGeom prst="rect">
            <a:avLst/>
          </a:prstGeom>
        </p:spPr>
      </p:pic>
      <p:pic>
        <p:nvPicPr>
          <p:cNvPr id="12" name="sai-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57.8162" end="95.378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56592" y="4038150"/>
            <a:ext cx="609600" cy="609600"/>
          </a:xfrm>
          <a:prstGeom prst="rect">
            <a:avLst/>
          </a:prstGeom>
        </p:spPr>
      </p:pic>
      <p:pic>
        <p:nvPicPr>
          <p:cNvPr id="13" name="sai-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50.1859" end="114.45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24528" y="2602641"/>
            <a:ext cx="609600" cy="609600"/>
          </a:xfrm>
          <a:prstGeom prst="rect">
            <a:avLst/>
          </a:prstGeom>
        </p:spPr>
      </p:pic>
      <p:pic>
        <p:nvPicPr>
          <p:cNvPr id="14" name="sai-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65.4465" end="106.823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68861" y="38888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0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2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3618"/>
            <a:ext cx="9144000" cy="788422"/>
            <a:chOff x="576" y="0"/>
            <a:chExt cx="5280" cy="576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576" y="0"/>
              <a:ext cx="5280" cy="576"/>
              <a:chOff x="2352" y="960"/>
              <a:chExt cx="3360" cy="323"/>
            </a:xfrm>
          </p:grpSpPr>
          <p:sp>
            <p:nvSpPr>
              <p:cNvPr id="7" name="AutoShape 4"/>
              <p:cNvSpPr>
                <a:spLocks noChangeArrowheads="1"/>
              </p:cNvSpPr>
              <p:nvPr/>
            </p:nvSpPr>
            <p:spPr bwMode="gray">
              <a:xfrm>
                <a:off x="2352" y="960"/>
                <a:ext cx="3360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48BE67">
                      <a:gamma/>
                      <a:tint val="36471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45791" dir="3378596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pPr algn="r" rtl="1"/>
                <a:endParaRPr lang="en-US">
                  <a:latin typeface="VNI-Helve" pitchFamily="2" charset="0"/>
                  <a:cs typeface="Arial" pitchFamily="34" charset="0"/>
                </a:endParaRPr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gray">
              <a:xfrm>
                <a:off x="2381" y="1197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>
                  <a:latin typeface="VNI-Helve" pitchFamily="2" charset="0"/>
                  <a:cs typeface="Arial" pitchFamily="34" charset="0"/>
                </a:endParaRPr>
              </a:p>
            </p:txBody>
          </p:sp>
          <p:sp>
            <p:nvSpPr>
              <p:cNvPr id="9" name="AutoShape 6"/>
              <p:cNvSpPr>
                <a:spLocks noChangeArrowheads="1"/>
              </p:cNvSpPr>
              <p:nvPr/>
            </p:nvSpPr>
            <p:spPr bwMode="gray">
              <a:xfrm>
                <a:off x="2381" y="967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>
                  <a:latin typeface="VNI-Helve" pitchFamily="2" charset="0"/>
                  <a:cs typeface="Arial" pitchFamily="34" charset="0"/>
                </a:endParaRPr>
              </a:p>
            </p:txBody>
          </p:sp>
        </p:grpSp>
        <p:sp>
          <p:nvSpPr>
            <p:cNvPr id="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864" y="34"/>
              <a:ext cx="4690" cy="3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§</a:t>
              </a:r>
              <a:r>
                <a:rPr lang="en-US" sz="3600" b="1">
                  <a:solidFill>
                    <a:srgbClr val="FF0000"/>
                  </a:solidFill>
                </a:rPr>
                <a:t>.6 HỆ THỨC VI- ÉT VÀ ỨNG DỤNG (TT)</a:t>
              </a:r>
            </a:p>
          </p:txBody>
        </p:sp>
        <p:pic>
          <p:nvPicPr>
            <p:cNvPr id="6" name="Picture 10" descr="smalborg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94"/>
              <a:ext cx="4020" cy="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ounded Rectangle 9"/>
          <p:cNvSpPr/>
          <p:nvPr/>
        </p:nvSpPr>
        <p:spPr>
          <a:xfrm>
            <a:off x="170954" y="980728"/>
            <a:ext cx="8615054" cy="10081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Hãy chọn phương án đúng.</a:t>
            </a:r>
          </a:p>
          <a:p>
            <a:pPr algn="ctr"/>
            <a:r>
              <a:rPr lang="en-US" sz="2400" smtClean="0"/>
              <a:t>Phương trình: 2x</a:t>
            </a:r>
            <a:r>
              <a:rPr lang="en-US" sz="2400" baseline="30000" smtClean="0"/>
              <a:t>2</a:t>
            </a:r>
            <a:r>
              <a:rPr lang="en-US" sz="2400" smtClean="0"/>
              <a:t> + 8x + 6 = 0 có hai nghiệm phân biệt là</a:t>
            </a:r>
            <a:endParaRPr lang="en-US" sz="2400"/>
          </a:p>
        </p:txBody>
      </p:sp>
      <p:sp>
        <p:nvSpPr>
          <p:cNvPr id="11" name="TextBox 10"/>
          <p:cNvSpPr txBox="1"/>
          <p:nvPr/>
        </p:nvSpPr>
        <p:spPr>
          <a:xfrm>
            <a:off x="2627784" y="256504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B0F0"/>
                </a:solidFill>
              </a:rPr>
              <a:t>x</a:t>
            </a:r>
            <a:r>
              <a:rPr lang="en-US" sz="3200" baseline="-25000" smtClean="0">
                <a:solidFill>
                  <a:srgbClr val="00B0F0"/>
                </a:solidFill>
              </a:rPr>
              <a:t>1</a:t>
            </a:r>
            <a:r>
              <a:rPr lang="en-US" sz="3200" smtClean="0">
                <a:solidFill>
                  <a:srgbClr val="00B0F0"/>
                </a:solidFill>
              </a:rPr>
              <a:t>=1, x</a:t>
            </a:r>
            <a:r>
              <a:rPr lang="en-US" sz="3200" baseline="-25000" smtClean="0">
                <a:solidFill>
                  <a:srgbClr val="00B0F0"/>
                </a:solidFill>
              </a:rPr>
              <a:t>2</a:t>
            </a:r>
            <a:r>
              <a:rPr lang="en-US" sz="3200" smtClean="0">
                <a:solidFill>
                  <a:srgbClr val="00B0F0"/>
                </a:solidFill>
              </a:rPr>
              <a:t>=3</a:t>
            </a:r>
            <a:endParaRPr lang="en-US" sz="3200">
              <a:solidFill>
                <a:srgbClr val="00B0F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850263" y="2500999"/>
            <a:ext cx="720080" cy="720080"/>
          </a:xfrm>
          <a:prstGeom prst="ellipse">
            <a:avLst/>
          </a:prstGeom>
          <a:solidFill>
            <a:srgbClr val="00B0F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A</a:t>
            </a:r>
          </a:p>
        </p:txBody>
      </p:sp>
      <p:sp>
        <p:nvSpPr>
          <p:cNvPr id="17" name="Oval 16"/>
          <p:cNvSpPr/>
          <p:nvPr/>
        </p:nvSpPr>
        <p:spPr>
          <a:xfrm>
            <a:off x="1850263" y="3876494"/>
            <a:ext cx="720080" cy="720080"/>
          </a:xfrm>
          <a:prstGeom prst="ellipse">
            <a:avLst/>
          </a:prstGeom>
          <a:solidFill>
            <a:srgbClr val="00B0F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B</a:t>
            </a:r>
            <a:endParaRPr lang="en-US" sz="3600"/>
          </a:p>
        </p:txBody>
      </p:sp>
      <p:sp>
        <p:nvSpPr>
          <p:cNvPr id="18" name="Oval 17"/>
          <p:cNvSpPr/>
          <p:nvPr/>
        </p:nvSpPr>
        <p:spPr>
          <a:xfrm>
            <a:off x="5292080" y="2500999"/>
            <a:ext cx="720080" cy="720080"/>
          </a:xfrm>
          <a:prstGeom prst="ellipse">
            <a:avLst/>
          </a:prstGeom>
          <a:solidFill>
            <a:srgbClr val="00B0F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C</a:t>
            </a:r>
            <a:endParaRPr lang="en-US" sz="3600"/>
          </a:p>
        </p:txBody>
      </p:sp>
      <p:sp>
        <p:nvSpPr>
          <p:cNvPr id="19" name="Oval 18"/>
          <p:cNvSpPr/>
          <p:nvPr/>
        </p:nvSpPr>
        <p:spPr>
          <a:xfrm>
            <a:off x="5292080" y="3847943"/>
            <a:ext cx="720080" cy="720080"/>
          </a:xfrm>
          <a:prstGeom prst="ellipse">
            <a:avLst/>
          </a:prstGeom>
          <a:solidFill>
            <a:srgbClr val="00B0F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D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11" y="3847940"/>
            <a:ext cx="866175" cy="7771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492" y="2464855"/>
            <a:ext cx="866175" cy="7771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25" y="2464855"/>
            <a:ext cx="866175" cy="7771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34" y="3838200"/>
            <a:ext cx="841702" cy="742255"/>
          </a:xfrm>
          <a:prstGeom prst="rect">
            <a:avLst/>
          </a:prstGeom>
        </p:spPr>
      </p:pic>
      <p:sp>
        <p:nvSpPr>
          <p:cNvPr id="25" name="Right Arrow 24">
            <a:hlinkClick r:id="rId8" action="ppaction://hlinksldjump"/>
          </p:cNvPr>
          <p:cNvSpPr/>
          <p:nvPr/>
        </p:nvSpPr>
        <p:spPr>
          <a:xfrm>
            <a:off x="8300736" y="6137920"/>
            <a:ext cx="757624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627784" y="394414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B0F0"/>
                </a:solidFill>
              </a:rPr>
              <a:t>x</a:t>
            </a:r>
            <a:r>
              <a:rPr lang="en-US" sz="3200" baseline="-25000" smtClean="0">
                <a:solidFill>
                  <a:srgbClr val="00B0F0"/>
                </a:solidFill>
              </a:rPr>
              <a:t>1</a:t>
            </a:r>
            <a:r>
              <a:rPr lang="en-US" sz="3200" smtClean="0">
                <a:solidFill>
                  <a:srgbClr val="00B0F0"/>
                </a:solidFill>
              </a:rPr>
              <a:t>=-1, x</a:t>
            </a:r>
            <a:r>
              <a:rPr lang="en-US" sz="3200" baseline="-25000" smtClean="0">
                <a:solidFill>
                  <a:srgbClr val="00B0F0"/>
                </a:solidFill>
              </a:rPr>
              <a:t>2</a:t>
            </a:r>
            <a:r>
              <a:rPr lang="en-US" sz="3200" smtClean="0">
                <a:solidFill>
                  <a:srgbClr val="00B0F0"/>
                </a:solidFill>
              </a:rPr>
              <a:t>= 3</a:t>
            </a:r>
            <a:endParaRPr lang="en-US" sz="3200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34009" y="258768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B0F0"/>
                </a:solidFill>
              </a:rPr>
              <a:t>x</a:t>
            </a:r>
            <a:r>
              <a:rPr lang="en-US" sz="3200" baseline="-25000" smtClean="0">
                <a:solidFill>
                  <a:srgbClr val="00B0F0"/>
                </a:solidFill>
              </a:rPr>
              <a:t>1</a:t>
            </a:r>
            <a:r>
              <a:rPr lang="en-US" sz="3200" smtClean="0">
                <a:solidFill>
                  <a:srgbClr val="00B0F0"/>
                </a:solidFill>
              </a:rPr>
              <a:t>=-1, x</a:t>
            </a:r>
            <a:r>
              <a:rPr lang="en-US" sz="3200" baseline="-25000" smtClean="0">
                <a:solidFill>
                  <a:srgbClr val="00B0F0"/>
                </a:solidFill>
              </a:rPr>
              <a:t>2</a:t>
            </a:r>
            <a:r>
              <a:rPr lang="en-US" sz="3200" smtClean="0">
                <a:solidFill>
                  <a:srgbClr val="00B0F0"/>
                </a:solidFill>
              </a:rPr>
              <a:t>=-6</a:t>
            </a:r>
            <a:endParaRPr lang="en-US" sz="320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52087" y="394414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B0F0"/>
                </a:solidFill>
              </a:rPr>
              <a:t>x</a:t>
            </a:r>
            <a:r>
              <a:rPr lang="en-US" sz="3200" baseline="-25000" smtClean="0">
                <a:solidFill>
                  <a:srgbClr val="00B0F0"/>
                </a:solidFill>
              </a:rPr>
              <a:t>1</a:t>
            </a:r>
            <a:r>
              <a:rPr lang="en-US" sz="3200" smtClean="0">
                <a:solidFill>
                  <a:srgbClr val="00B0F0"/>
                </a:solidFill>
              </a:rPr>
              <a:t>=-1, x</a:t>
            </a:r>
            <a:r>
              <a:rPr lang="en-US" sz="3200" baseline="-25000" smtClean="0">
                <a:solidFill>
                  <a:srgbClr val="00B0F0"/>
                </a:solidFill>
              </a:rPr>
              <a:t>2</a:t>
            </a:r>
            <a:r>
              <a:rPr lang="en-US" sz="3200" smtClean="0">
                <a:solidFill>
                  <a:srgbClr val="00B0F0"/>
                </a:solidFill>
              </a:rPr>
              <a:t>=-3</a:t>
            </a:r>
            <a:endParaRPr lang="en-US" sz="3200">
              <a:solidFill>
                <a:srgbClr val="00B0F0"/>
              </a:solidFill>
            </a:endParaRPr>
          </a:p>
        </p:txBody>
      </p:sp>
      <p:pic>
        <p:nvPicPr>
          <p:cNvPr id="2" name="sai-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5.4465" end="137.344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65267" y="2296725"/>
            <a:ext cx="609600" cy="609600"/>
          </a:xfrm>
          <a:prstGeom prst="rect">
            <a:avLst/>
          </a:prstGeom>
        </p:spPr>
      </p:pic>
      <p:pic>
        <p:nvPicPr>
          <p:cNvPr id="12" name="sai-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5.4465" end="106.823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28600" y="4015524"/>
            <a:ext cx="609600" cy="609600"/>
          </a:xfrm>
          <a:prstGeom prst="rect">
            <a:avLst/>
          </a:prstGeom>
        </p:spPr>
      </p:pic>
      <p:pic>
        <p:nvPicPr>
          <p:cNvPr id="13" name="sai-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5.4465" end="125.899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2520" y="2464855"/>
            <a:ext cx="609600" cy="609600"/>
          </a:xfrm>
          <a:prstGeom prst="rect">
            <a:avLst/>
          </a:prstGeom>
        </p:spPr>
      </p:pic>
      <p:pic>
        <p:nvPicPr>
          <p:cNvPr id="14" name="dung-6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33.8604" end="5742.398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97546" y="50026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5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2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24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Arrow 24">
            <a:hlinkClick r:id="rId2" action="ppaction://hlinksldjump"/>
          </p:cNvPr>
          <p:cNvSpPr/>
          <p:nvPr/>
        </p:nvSpPr>
        <p:spPr>
          <a:xfrm>
            <a:off x="8300736" y="6137920"/>
            <a:ext cx="757624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1" y="1268760"/>
            <a:ext cx="8432227" cy="417646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087170" y="3068960"/>
            <a:ext cx="4752528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VNI-Brush" pitchFamily="2" charset="0"/>
              </a:rPr>
              <a:t>Hoâm nay laø moät ngaøy may maén ñoái vôùi baïn . Baïn ñöôïc môû moät hoäp quaø maø khoâng phaûi traû lôøi caâu hoûi</a:t>
            </a:r>
            <a:endParaRPr lang="en-US" sz="2800">
              <a:solidFill>
                <a:srgbClr val="FF0000"/>
              </a:solidFill>
              <a:latin typeface="VNI-B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5121275"/>
            <a:ext cx="4306887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4829175"/>
            <a:ext cx="5811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3668713"/>
            <a:ext cx="5262562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906713"/>
            <a:ext cx="24193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2444750"/>
            <a:ext cx="442118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1462088"/>
            <a:ext cx="45370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878013"/>
            <a:ext cx="39687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44450"/>
            <a:ext cx="79914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9200"/>
            <a:ext cx="227647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47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628034" y="3861048"/>
            <a:ext cx="8001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>
                <a:cs typeface="Arial" pitchFamily="34" charset="0"/>
              </a:rPr>
              <a:t>Làm các bài tập 25, 26, 27, 28 Tr. 52,53 SGK.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>
                <a:cs typeface="Arial" pitchFamily="34" charset="0"/>
              </a:rPr>
              <a:t>Đọc mục “có thể em chưa biết” Tr. 53 SGK.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>
                <a:cs typeface="Arial" pitchFamily="34" charset="0"/>
              </a:rPr>
              <a:t>Xem trước các bài tập 29, 30, 31, 32, 33 Tr. 54 SGK chuẩn bị tiết sau luyện tập.</a:t>
            </a:r>
          </a:p>
        </p:txBody>
      </p:sp>
      <p:sp>
        <p:nvSpPr>
          <p:cNvPr id="20483" name="TextBox 11"/>
          <p:cNvSpPr txBox="1">
            <a:spLocks noChangeArrowheads="1"/>
          </p:cNvSpPr>
          <p:nvPr/>
        </p:nvSpPr>
        <p:spPr bwMode="auto">
          <a:xfrm>
            <a:off x="1752600" y="381000"/>
            <a:ext cx="518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b="1" smtClean="0">
                <a:solidFill>
                  <a:srgbClr val="FF0000"/>
                </a:solidFill>
              </a:rPr>
              <a:t>Hướng dẫn về nhà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1268760"/>
            <a:ext cx="7116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smtClean="0"/>
              <a:t>Bài tâp</a:t>
            </a:r>
            <a:r>
              <a:rPr lang="en-US" sz="2400" smtClean="0"/>
              <a:t>: Tìm hai số u và v biết: u – v = 5 , u . v = 24</a:t>
            </a:r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1043608" y="1730425"/>
            <a:ext cx="2443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Gợi ý: Đặt t = -v </a:t>
            </a:r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913170" y="2118047"/>
            <a:ext cx="3763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Ta có u + t = 5 và u.t = -24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6980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7" grpId="0"/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0813" y="0"/>
            <a:ext cx="0" cy="43338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5400" y="47625"/>
            <a:ext cx="4546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88925" y="114300"/>
            <a:ext cx="0" cy="32797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0" y="228600"/>
            <a:ext cx="36734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0" name="Group 8"/>
          <p:cNvGrpSpPr>
            <a:grpSpLocks/>
          </p:cNvGrpSpPr>
          <p:nvPr/>
        </p:nvGrpSpPr>
        <p:grpSpPr bwMode="auto">
          <a:xfrm rot="10800000">
            <a:off x="4343400" y="2286000"/>
            <a:ext cx="4546600" cy="4333875"/>
            <a:chOff x="1105" y="686"/>
            <a:chExt cx="2864" cy="2730"/>
          </a:xfrm>
        </p:grpSpPr>
        <p:sp>
          <p:nvSpPr>
            <p:cNvPr id="21534" name="Line 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1200" y="686"/>
              <a:ext cx="0" cy="273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Line 1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1105" y="766"/>
              <a:ext cx="286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Line 1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287" y="758"/>
              <a:ext cx="0" cy="206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Line 1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193" y="837"/>
              <a:ext cx="231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1511" name="Picture 13" descr="Bo hoa 1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343400"/>
            <a:ext cx="59372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4" descr="Flash Lang hoa dep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5943600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5" descr="Flash Buom va hoa 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5638800"/>
            <a:ext cx="1296987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6" descr="Day hoa va buom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4306" y="-1391443"/>
            <a:ext cx="569913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7" descr="Flash Lang hoa dep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4450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8" descr="Flash Lang hoa dep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867400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9" descr="Flash Buom va hoa 10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758113" y="95250"/>
            <a:ext cx="1366837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20" descr="Day hoa 2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38417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21" descr="Day hoa va buom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62287" y="4970463"/>
            <a:ext cx="569913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22" descr="Con chim 1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638800"/>
            <a:ext cx="14605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3" descr="Bo hoa 1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2825" y="4191000"/>
            <a:ext cx="17049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>
            <p:custDataLst>
              <p:tags r:id="rId5"/>
            </p:custDataLst>
          </p:nvPr>
        </p:nvSpPr>
        <p:spPr>
          <a:xfrm>
            <a:off x="762000" y="533400"/>
            <a:ext cx="76200" cy="4953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>
            <p:custDataLst>
              <p:tags r:id="rId6"/>
            </p:custDataLst>
          </p:nvPr>
        </p:nvSpPr>
        <p:spPr>
          <a:xfrm>
            <a:off x="1219200" y="533400"/>
            <a:ext cx="1676400" cy="533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>
            <p:custDataLst>
              <p:tags r:id="rId7"/>
            </p:custDataLst>
          </p:nvPr>
        </p:nvSpPr>
        <p:spPr>
          <a:xfrm>
            <a:off x="2133600" y="4343400"/>
            <a:ext cx="990600" cy="9906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>
            <p:custDataLst>
              <p:tags r:id="rId8"/>
            </p:custDataLst>
          </p:nvPr>
        </p:nvSpPr>
        <p:spPr>
          <a:xfrm>
            <a:off x="2362200" y="4800600"/>
            <a:ext cx="1676400" cy="685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>
            <p:custDataLst>
              <p:tags r:id="rId9"/>
            </p:custDataLst>
          </p:nvPr>
        </p:nvSpPr>
        <p:spPr>
          <a:xfrm>
            <a:off x="2133600" y="5638800"/>
            <a:ext cx="381000" cy="381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>
            <p:custDataLst>
              <p:tags r:id="rId10"/>
            </p:custDataLst>
          </p:nvPr>
        </p:nvSpPr>
        <p:spPr>
          <a:xfrm>
            <a:off x="1828800" y="4953000"/>
            <a:ext cx="838200" cy="8382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Title 1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219200" y="1295400"/>
            <a:ext cx="7467600" cy="121920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QUÝ THẦY CÔ SỨC KHỎE !</a:t>
            </a:r>
          </a:p>
        </p:txBody>
      </p:sp>
      <p:sp>
        <p:nvSpPr>
          <p:cNvPr id="33" name="Rectangle 32"/>
          <p:cNvSpPr/>
          <p:nvPr>
            <p:custDataLst>
              <p:tags r:id="rId12"/>
            </p:custDataLst>
          </p:nvPr>
        </p:nvSpPr>
        <p:spPr>
          <a:xfrm>
            <a:off x="914400" y="533400"/>
            <a:ext cx="152400" cy="5257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extBox 33"/>
          <p:cNvSpPr txBox="1"/>
          <p:nvPr>
            <p:custDataLst>
              <p:tags r:id="rId13"/>
            </p:custDataLst>
          </p:nvPr>
        </p:nvSpPr>
        <p:spPr>
          <a:xfrm>
            <a:off x="3202748" y="3641132"/>
            <a:ext cx="4800600" cy="461665"/>
          </a:xfrm>
          <a:prstGeom prst="rect">
            <a:avLst/>
          </a:prstGeom>
          <a:solidFill>
            <a:srgbClr val="CC3300"/>
          </a:solidFill>
          <a:ln w="12700"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err="1">
                <a:solidFill>
                  <a:srgbClr val="FFFF00"/>
                </a:solidFill>
              </a:rPr>
              <a:t>Chúc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các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em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ngoan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và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học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giỏi</a:t>
            </a:r>
            <a:r>
              <a:rPr lang="en-US">
                <a:solidFill>
                  <a:srgbClr val="FFFF00"/>
                </a:solidFill>
              </a:rPr>
              <a:t> !</a:t>
            </a:r>
          </a:p>
        </p:txBody>
      </p:sp>
      <p:sp>
        <p:nvSpPr>
          <p:cNvPr id="35" name="TextBox 34"/>
          <p:cNvSpPr txBox="1"/>
          <p:nvPr>
            <p:custDataLst>
              <p:tags r:id="rId14"/>
            </p:custDataLst>
          </p:nvPr>
        </p:nvSpPr>
        <p:spPr>
          <a:xfrm>
            <a:off x="3124200" y="3559909"/>
            <a:ext cx="49530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n>
                <a:solidFill>
                  <a:schemeClr val="tx1"/>
                </a:solidFill>
                <a:prstDash val="solid"/>
              </a:ln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n>
                <a:solidFill>
                  <a:schemeClr val="tx1"/>
                </a:solidFill>
                <a:prstDash val="solid"/>
              </a:ln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361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7359" y="223698"/>
            <a:ext cx="2133601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601404" y="371335"/>
            <a:ext cx="5926467" cy="1838325"/>
            <a:chOff x="1165813" y="3733800"/>
            <a:chExt cx="5463587" cy="183832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813" y="3810000"/>
              <a:ext cx="2590800" cy="1762125"/>
            </a:xfrm>
            <a:prstGeom prst="rect">
              <a:avLst/>
            </a:prstGeom>
          </p:spPr>
        </p:pic>
        <p:sp>
          <p:nvSpPr>
            <p:cNvPr id="18" name="Cloud Callout 17"/>
            <p:cNvSpPr/>
            <p:nvPr/>
          </p:nvSpPr>
          <p:spPr>
            <a:xfrm>
              <a:off x="3124200" y="3733800"/>
              <a:ext cx="3505200" cy="10668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err="1" smtClean="0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err="1" smtClean="0">
                  <a:latin typeface="Times New Roman" pitchFamily="18" charset="0"/>
                  <a:cs typeface="Times New Roman" pitchFamily="18" charset="0"/>
                </a:rPr>
                <a:t>nhắc</a:t>
              </a:r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err="1" smtClean="0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err="1" smtClean="0"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err="1" smtClean="0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err="1" smtClean="0">
                  <a:latin typeface="Times New Roman" pitchFamily="18" charset="0"/>
                  <a:cs typeface="Times New Roman" pitchFamily="18" charset="0"/>
                </a:rPr>
                <a:t>lí</a:t>
              </a:r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 Vi-ét?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1560" y="2209660"/>
            <a:ext cx="7272808" cy="1764842"/>
            <a:chOff x="611560" y="2209660"/>
            <a:chExt cx="7272808" cy="17648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11560" y="2209660"/>
                  <a:ext cx="7272808" cy="17648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smtClean="0">
                      <a:latin typeface="Times New Roman" pitchFamily="18" charset="0"/>
                      <a:cs typeface="Times New Roman" pitchFamily="18" charset="0"/>
                    </a:rPr>
                    <a:t>Định </a:t>
                  </a:r>
                  <a:r>
                    <a:rPr lang="en-US" sz="2400" u="sng" err="1" smtClean="0">
                      <a:latin typeface="Times New Roman" pitchFamily="18" charset="0"/>
                      <a:cs typeface="Times New Roman" pitchFamily="18" charset="0"/>
                    </a:rPr>
                    <a:t>lí</a:t>
                  </a:r>
                  <a:r>
                    <a:rPr lang="en-US" sz="2400" u="sng" smtClean="0">
                      <a:latin typeface="Times New Roman" pitchFamily="18" charset="0"/>
                      <a:cs typeface="Times New Roman" pitchFamily="18" charset="0"/>
                    </a:rPr>
                    <a:t> Vi- </a:t>
                  </a:r>
                  <a:r>
                    <a:rPr lang="en-US" sz="2400" u="sng" err="1" smtClean="0">
                      <a:latin typeface="Times New Roman" pitchFamily="18" charset="0"/>
                      <a:cs typeface="Times New Roman" pitchFamily="18" charset="0"/>
                    </a:rPr>
                    <a:t>ét</a:t>
                  </a:r>
                  <a:r>
                    <a:rPr lang="en-US" sz="2400" u="sng" smtClean="0"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  <a:r>
                    <a:rPr lang="en-US" sz="240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err="1" smtClean="0">
                      <a:latin typeface="Times New Roman" pitchFamily="18" charset="0"/>
                      <a:cs typeface="Times New Roman" pitchFamily="18" charset="0"/>
                    </a:rPr>
                    <a:t>Nếu</a:t>
                  </a:r>
                  <a:r>
                    <a:rPr lang="en-US" sz="2400" smtClean="0">
                      <a:latin typeface="Times New Roman" pitchFamily="18" charset="0"/>
                      <a:cs typeface="Times New Roman" pitchFamily="18" charset="0"/>
                    </a:rPr>
                    <a:t> x</a:t>
                  </a:r>
                  <a:r>
                    <a:rPr lang="en-US" sz="2400" baseline="-2500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400" smtClean="0">
                      <a:latin typeface="Times New Roman" pitchFamily="18" charset="0"/>
                      <a:cs typeface="Times New Roman" pitchFamily="18" charset="0"/>
                    </a:rPr>
                    <a:t>, x</a:t>
                  </a:r>
                  <a:r>
                    <a:rPr lang="en-US" sz="2400" baseline="-2500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40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err="1" smtClean="0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240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err="1" smtClean="0"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en-US" sz="240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err="1" smtClean="0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240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err="1" smtClean="0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240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err="1" smtClean="0"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endParaRPr lang="en-US" sz="240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2400" smtClean="0">
                      <a:latin typeface="Times New Roman" pitchFamily="18" charset="0"/>
                      <a:cs typeface="Times New Roman" pitchFamily="18" charset="0"/>
                    </a:rPr>
                    <a:t> ax</a:t>
                  </a:r>
                  <a:r>
                    <a:rPr lang="en-US" sz="2400" baseline="3000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400" smtClean="0">
                      <a:latin typeface="Times New Roman" pitchFamily="18" charset="0"/>
                      <a:cs typeface="Times New Roman" pitchFamily="18" charset="0"/>
                    </a:rPr>
                    <a:t> + </a:t>
                  </a:r>
                  <a:r>
                    <a:rPr lang="en-US" sz="2400" err="1" smtClean="0">
                      <a:latin typeface="Times New Roman" pitchFamily="18" charset="0"/>
                      <a:cs typeface="Times New Roman" pitchFamily="18" charset="0"/>
                    </a:rPr>
                    <a:t>bx</a:t>
                  </a:r>
                  <a:r>
                    <a:rPr lang="en-US" sz="2400" smtClean="0">
                      <a:latin typeface="Times New Roman" pitchFamily="18" charset="0"/>
                      <a:cs typeface="Times New Roman" pitchFamily="18" charset="0"/>
                    </a:rPr>
                    <a:t> + c =0 (a ≠ 0)      </a:t>
                  </a:r>
                  <a:r>
                    <a:rPr lang="en-US" sz="2400" err="1" smtClean="0">
                      <a:latin typeface="Times New Roman" pitchFamily="18" charset="0"/>
                      <a:cs typeface="Times New Roman" pitchFamily="18" charset="0"/>
                    </a:rPr>
                    <a:t>thì</a:t>
                  </a:r>
                  <a:r>
                    <a:rPr lang="en-US" sz="2400" smtClean="0">
                      <a:latin typeface="Times New Roman" pitchFamily="18" charset="0"/>
                      <a:cs typeface="Times New Roman" pitchFamily="18" charset="0"/>
                    </a:rPr>
                    <a:t>   x</a:t>
                  </a:r>
                  <a:r>
                    <a:rPr lang="en-US" sz="2400" baseline="-2500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400" smtClean="0">
                      <a:latin typeface="Times New Roman" pitchFamily="18" charset="0"/>
                      <a:cs typeface="Times New Roman" pitchFamily="18" charset="0"/>
                    </a:rPr>
                    <a:t>+ x</a:t>
                  </a:r>
                  <a:r>
                    <a:rPr lang="en-US" sz="2400" baseline="-2500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400" smtClean="0">
                      <a:latin typeface="Times New Roman" pitchFamily="18" charset="0"/>
                      <a:cs typeface="Times New Roman" pitchFamily="18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den>
                      </m:f>
                    </m:oMath>
                  </a14:m>
                  <a:endParaRPr lang="en-US" sz="240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240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smtClean="0">
                      <a:latin typeface="Times New Roman" pitchFamily="18" charset="0"/>
                      <a:cs typeface="Times New Roman" pitchFamily="18" charset="0"/>
                    </a:rPr>
                    <a:t>                                                  x</a:t>
                  </a:r>
                  <a:r>
                    <a:rPr lang="en-US" sz="2400" baseline="-2500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400" smtClean="0">
                      <a:latin typeface="Times New Roman" pitchFamily="18" charset="0"/>
                      <a:cs typeface="Times New Roman" pitchFamily="18" charset="0"/>
                    </a:rPr>
                    <a:t>.x</a:t>
                  </a:r>
                  <a:r>
                    <a:rPr lang="en-US" sz="2400" baseline="-2500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400" smtClean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den>
                      </m:f>
                    </m:oMath>
                  </a14:m>
                  <a:endParaRPr lang="en-US" sz="240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2209660"/>
                  <a:ext cx="7272808" cy="176484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257" t="-2759" b="-44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Left Brace 2"/>
            <p:cNvSpPr/>
            <p:nvPr/>
          </p:nvSpPr>
          <p:spPr>
            <a:xfrm>
              <a:off x="4355976" y="2762523"/>
              <a:ext cx="144016" cy="86409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94969" y="3743669"/>
            <a:ext cx="793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Áp dụng: Tính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 x</a:t>
            </a:r>
            <a:r>
              <a:rPr lang="en-US" sz="2400" baseline="3000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- 7x + 10 = 0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50024" y="4205334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ĐS: x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= 2; x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= 5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30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205521"/>
            <a:ext cx="6524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Điền vào chỗ trống để được câu trả lời đúng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516" y="1997609"/>
            <a:ext cx="813395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Nếu phương trình ax</a:t>
            </a:r>
            <a:r>
              <a:rPr kumimoji="0" lang="en-US" sz="2800" b="0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bx + c = 0 (a ≠ 0)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 a + b + c = 0 thì phương trình có một nghiệm là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x</a:t>
            </a:r>
            <a:r>
              <a:rPr kumimoji="0" lang="en-US" sz="2800" b="0" i="0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… 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còn nghiệm kia là x</a:t>
            </a:r>
            <a:r>
              <a:rPr kumimoji="0" lang="en-US" sz="2800" b="0" i="0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hoặc có a - b + c = 0 thì phương trình có một nghiệm là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x</a:t>
            </a:r>
            <a:r>
              <a:rPr kumimoji="0" lang="en-US" sz="2800" b="0" i="0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…  .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còn nghiệm kia là x</a:t>
            </a:r>
            <a:r>
              <a:rPr kumimoji="0" lang="en-US" sz="2800" b="0" i="0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…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>
                  <a:lumMod val="75000"/>
                </a:sys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2907" y="338587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35654" y="3272781"/>
                <a:ext cx="475579" cy="830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654" y="3272781"/>
                <a:ext cx="475579" cy="830035"/>
              </a:xfrm>
              <a:prstGeom prst="rect">
                <a:avLst/>
              </a:prstGeom>
              <a:blipFill rotWithShape="1">
                <a:blip r:embed="rId2"/>
                <a:stretch>
                  <a:fillRect r="-37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460255" y="4630981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35654" y="4548401"/>
                <a:ext cx="710644" cy="830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</m:t>
                          </m:r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654" y="4548401"/>
                <a:ext cx="710644" cy="830035"/>
              </a:xfrm>
              <a:prstGeom prst="rect">
                <a:avLst/>
              </a:prstGeom>
              <a:blipFill rotWithShape="1">
                <a:blip r:embed="rId3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814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9512" y="242645"/>
            <a:ext cx="6819496" cy="2053391"/>
            <a:chOff x="179512" y="242645"/>
            <a:chExt cx="6819496" cy="2053391"/>
          </a:xfrm>
        </p:grpSpPr>
        <p:sp>
          <p:nvSpPr>
            <p:cNvPr id="3" name="TextBox 2"/>
            <p:cNvSpPr txBox="1"/>
            <p:nvPr/>
          </p:nvSpPr>
          <p:spPr>
            <a:xfrm>
              <a:off x="179512" y="242645"/>
              <a:ext cx="681949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Tính nhẩm nghiệm của các phương trình:</a:t>
              </a:r>
            </a:p>
            <a:p>
              <a:endParaRPr lang="en-US" sz="28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4677" y="935142"/>
              <a:ext cx="32447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a) -4x</a:t>
              </a:r>
              <a:r>
                <a:rPr lang="en-US" sz="2800" baseline="30000" smtClean="0"/>
                <a:t>2</a:t>
              </a:r>
              <a:r>
                <a:rPr lang="en-US" sz="2800" smtClean="0"/>
                <a:t> + 2x + 2 = 0</a:t>
              </a:r>
              <a:endParaRPr lang="en-US" sz="28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4461" y="1772816"/>
              <a:ext cx="43268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b) 2017x</a:t>
              </a:r>
              <a:r>
                <a:rPr lang="en-US" sz="2800" baseline="30000" smtClean="0"/>
                <a:t>2</a:t>
              </a:r>
              <a:r>
                <a:rPr lang="en-US" sz="2800" smtClean="0"/>
                <a:t> + 2018x + 1 = 0</a:t>
              </a:r>
              <a:endParaRPr lang="en-US" sz="28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01193" y="2308612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smtClean="0"/>
              <a:t>Giải</a:t>
            </a:r>
            <a:endParaRPr lang="en-US" sz="2800" u="sng"/>
          </a:p>
        </p:txBody>
      </p:sp>
      <p:sp>
        <p:nvSpPr>
          <p:cNvPr id="7" name="TextBox 6"/>
          <p:cNvSpPr txBox="1"/>
          <p:nvPr/>
        </p:nvSpPr>
        <p:spPr>
          <a:xfrm>
            <a:off x="427790" y="2879358"/>
            <a:ext cx="5611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a) Ta có: a + b + c = -4 + 2 + 2 = 0</a:t>
            </a: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25712" y="3284984"/>
                <a:ext cx="3667992" cy="700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/>
                  <a:t>Suy ra  x</a:t>
                </a:r>
                <a:r>
                  <a:rPr lang="en-US" sz="2800" baseline="-25000" smtClean="0"/>
                  <a:t>1</a:t>
                </a:r>
                <a:r>
                  <a:rPr lang="en-US" sz="2800" smtClean="0"/>
                  <a:t> = 1 ; x</a:t>
                </a:r>
                <a:r>
                  <a:rPr lang="en-US" sz="2800" baseline="-25000" smtClean="0"/>
                  <a:t>2 </a:t>
                </a:r>
                <a:r>
                  <a:rPr lang="en-US" sz="2800" baseline="-25000"/>
                  <a:t> </a:t>
                </a:r>
                <a:r>
                  <a:rPr lang="en-US" sz="2800" smtClean="0"/>
                  <a:t>=-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712" y="3284984"/>
                <a:ext cx="3667992" cy="700705"/>
              </a:xfrm>
              <a:prstGeom prst="rect">
                <a:avLst/>
              </a:prstGeom>
              <a:blipFill rotWithShape="1">
                <a:blip r:embed="rId2"/>
                <a:stretch>
                  <a:fillRect l="-3322" r="-5150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62395" y="4077072"/>
            <a:ext cx="651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b) Ta có: a - b + c = 2017 - 2018 + 1 = 0</a:t>
            </a: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31717" y="4725144"/>
                <a:ext cx="4245073" cy="703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/>
                  <a:t>Suy ra  x</a:t>
                </a:r>
                <a:r>
                  <a:rPr lang="en-US" sz="2800" baseline="-25000" smtClean="0"/>
                  <a:t>1</a:t>
                </a:r>
                <a:r>
                  <a:rPr lang="en-US" sz="2800" smtClean="0"/>
                  <a:t> = -1 ; x</a:t>
                </a:r>
                <a:r>
                  <a:rPr lang="en-US" sz="2800" baseline="-25000" smtClean="0"/>
                  <a:t>2 </a:t>
                </a:r>
                <a:r>
                  <a:rPr lang="en-US" sz="2800" baseline="-25000"/>
                  <a:t> </a:t>
                </a:r>
                <a:r>
                  <a:rPr lang="en-US" sz="2800" smtClean="0"/>
                  <a:t>=-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2017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17" y="4725144"/>
                <a:ext cx="4245073" cy="703398"/>
              </a:xfrm>
              <a:prstGeom prst="rect">
                <a:avLst/>
              </a:prstGeom>
              <a:blipFill rotWithShape="1">
                <a:blip r:embed="rId3"/>
                <a:stretch>
                  <a:fillRect l="-2869" r="-4304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943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788422"/>
            <a:chOff x="576" y="0"/>
            <a:chExt cx="5280" cy="576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576" y="0"/>
              <a:ext cx="5280" cy="576"/>
              <a:chOff x="2352" y="960"/>
              <a:chExt cx="3360" cy="323"/>
            </a:xfrm>
          </p:grpSpPr>
          <p:sp>
            <p:nvSpPr>
              <p:cNvPr id="8" name="AutoShape 4"/>
              <p:cNvSpPr>
                <a:spLocks noChangeArrowheads="1"/>
              </p:cNvSpPr>
              <p:nvPr/>
            </p:nvSpPr>
            <p:spPr bwMode="gray">
              <a:xfrm>
                <a:off x="2352" y="960"/>
                <a:ext cx="3360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48BE67">
                      <a:gamma/>
                      <a:tint val="36471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45791" dir="3378596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pPr algn="r" rtl="1"/>
                <a:endParaRPr lang="en-US">
                  <a:latin typeface="VNI-Helve" pitchFamily="2" charset="0"/>
                  <a:cs typeface="Arial" pitchFamily="34" charset="0"/>
                </a:endParaRPr>
              </a:p>
            </p:txBody>
          </p:sp>
          <p:sp>
            <p:nvSpPr>
              <p:cNvPr id="9" name="AutoShape 5"/>
              <p:cNvSpPr>
                <a:spLocks noChangeArrowheads="1"/>
              </p:cNvSpPr>
              <p:nvPr/>
            </p:nvSpPr>
            <p:spPr bwMode="gray">
              <a:xfrm>
                <a:off x="2381" y="1197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>
                  <a:latin typeface="VNI-Helve" pitchFamily="2" charset="0"/>
                  <a:cs typeface="Arial" pitchFamily="34" charset="0"/>
                </a:endParaRPr>
              </a:p>
            </p:txBody>
          </p:sp>
          <p:sp>
            <p:nvSpPr>
              <p:cNvPr id="10" name="AutoShape 6"/>
              <p:cNvSpPr>
                <a:spLocks noChangeArrowheads="1"/>
              </p:cNvSpPr>
              <p:nvPr/>
            </p:nvSpPr>
            <p:spPr bwMode="gray">
              <a:xfrm>
                <a:off x="2381" y="967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>
                  <a:latin typeface="VNI-Helve" pitchFamily="2" charset="0"/>
                  <a:cs typeface="Arial" pitchFamily="34" charset="0"/>
                </a:endParaRPr>
              </a:p>
            </p:txBody>
          </p:sp>
        </p:grpSp>
        <p:sp>
          <p:nvSpPr>
            <p:cNvPr id="6" name="WordArt 9"/>
            <p:cNvSpPr>
              <a:spLocks noChangeArrowheads="1" noChangeShapeType="1" noTextEdit="1"/>
            </p:cNvSpPr>
            <p:nvPr/>
          </p:nvSpPr>
          <p:spPr bwMode="auto">
            <a:xfrm>
              <a:off x="864" y="34"/>
              <a:ext cx="4690" cy="3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§</a:t>
              </a:r>
              <a:r>
                <a:rPr lang="en-US" sz="3600" b="1">
                  <a:solidFill>
                    <a:srgbClr val="FF0000"/>
                  </a:solidFill>
                </a:rPr>
                <a:t>.6 HỆ THỨC VI- ÉT VÀ ỨNG DỤNG (TT)</a:t>
              </a:r>
            </a:p>
          </p:txBody>
        </p:sp>
        <p:pic>
          <p:nvPicPr>
            <p:cNvPr id="7" name="Picture 10" descr="smalborg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94"/>
              <a:ext cx="4020" cy="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228600" y="1066800"/>
            <a:ext cx="8001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b="1" u="sng" smtClean="0">
                <a:solidFill>
                  <a:srgbClr val="0000FF"/>
                </a:solidFill>
              </a:rPr>
              <a:t>2. </a:t>
            </a:r>
            <a:r>
              <a:rPr lang="en-US" altLang="en-US" sz="2800" b="1" u="sng">
                <a:solidFill>
                  <a:srgbClr val="0000FF"/>
                </a:solidFill>
              </a:rPr>
              <a:t>Tìm hai số biết tổng và tích của chúng: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271463" y="1752600"/>
            <a:ext cx="8077200" cy="156966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cs typeface="Arial" pitchFamily="34" charset="0"/>
              </a:rPr>
              <a:t>Nếu hai số có tổng bằng S và tích bằng P thì hai số đó là nghiệm của phương trình </a:t>
            </a:r>
          </a:p>
          <a:p>
            <a:pPr eaLnBrk="1" hangingPunct="1"/>
            <a:r>
              <a:rPr lang="en-US" altLang="en-US" sz="2400" b="1" i="1">
                <a:cs typeface="Arial" pitchFamily="34" charset="0"/>
              </a:rPr>
              <a:t>                   x</a:t>
            </a:r>
            <a:r>
              <a:rPr lang="en-US" altLang="en-US" sz="2400" b="1" i="1" baseline="30000">
                <a:cs typeface="Arial" pitchFamily="34" charset="0"/>
              </a:rPr>
              <a:t>2</a:t>
            </a:r>
            <a:r>
              <a:rPr lang="en-US" altLang="en-US" sz="2400" b="1" i="1">
                <a:cs typeface="Arial" pitchFamily="34" charset="0"/>
              </a:rPr>
              <a:t> – Sx + P = </a:t>
            </a:r>
            <a:r>
              <a:rPr lang="en-US" altLang="en-US" sz="2400" b="1" i="1" smtClean="0">
                <a:cs typeface="Arial" pitchFamily="34" charset="0"/>
              </a:rPr>
              <a:t>0</a:t>
            </a:r>
          </a:p>
          <a:p>
            <a:pPr eaLnBrk="1" hangingPunct="1"/>
            <a:r>
              <a:rPr lang="en-US" altLang="en-US" sz="2400" b="1" i="1" smtClean="0">
                <a:cs typeface="Arial" pitchFamily="34" charset="0"/>
              </a:rPr>
              <a:t>Điều kiện để có hai số đó là: S</a:t>
            </a:r>
            <a:r>
              <a:rPr lang="en-US" altLang="en-US" sz="2400" b="1" i="1" baseline="30000" smtClean="0">
                <a:cs typeface="Arial" pitchFamily="34" charset="0"/>
              </a:rPr>
              <a:t>2</a:t>
            </a:r>
            <a:r>
              <a:rPr lang="en-US" altLang="en-US" sz="2400" b="1" i="1" smtClean="0">
                <a:cs typeface="Arial" pitchFamily="34" charset="0"/>
              </a:rPr>
              <a:t> – 4P ≥ 0</a:t>
            </a:r>
            <a:endParaRPr lang="en-US" altLang="en-US" sz="2400" b="1" i="1"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8764" y="35010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chemeClr val="accent2"/>
                </a:solidFill>
              </a:rPr>
              <a:t>Áp dụng</a:t>
            </a:r>
            <a:r>
              <a:rPr lang="en-US" sz="2400" b="1">
                <a:solidFill>
                  <a:schemeClr val="accent2"/>
                </a:solidFill>
              </a:rPr>
              <a:t>: </a:t>
            </a:r>
          </a:p>
        </p:txBody>
      </p:sp>
      <p:sp>
        <p:nvSpPr>
          <p:cNvPr id="2" name="Rectangle 1"/>
          <p:cNvSpPr/>
          <p:nvPr/>
        </p:nvSpPr>
        <p:spPr>
          <a:xfrm>
            <a:off x="997526" y="3918602"/>
            <a:ext cx="7534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/>
              <a:t>Tìm hai số u và v biết:  a/  u + v = 14 và  u.v = 48</a:t>
            </a:r>
          </a:p>
          <a:p>
            <a:r>
              <a:rPr lang="en-US" sz="2400" b="1"/>
              <a:t>                                        b/  u + v = 1 và    u.v = 5</a:t>
            </a:r>
          </a:p>
        </p:txBody>
      </p:sp>
    </p:spTree>
    <p:extLst>
      <p:ext uri="{BB962C8B-B14F-4D97-AF65-F5344CB8AC3E}">
        <p14:creationId xmlns:p14="http://schemas.microsoft.com/office/powerpoint/2010/main" val="248233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9144000" cy="788422"/>
            <a:chOff x="576" y="0"/>
            <a:chExt cx="5280" cy="576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576" y="0"/>
              <a:ext cx="5280" cy="576"/>
              <a:chOff x="2352" y="960"/>
              <a:chExt cx="3360" cy="323"/>
            </a:xfrm>
          </p:grpSpPr>
          <p:sp>
            <p:nvSpPr>
              <p:cNvPr id="7" name="AutoShape 4"/>
              <p:cNvSpPr>
                <a:spLocks noChangeArrowheads="1"/>
              </p:cNvSpPr>
              <p:nvPr/>
            </p:nvSpPr>
            <p:spPr bwMode="gray">
              <a:xfrm>
                <a:off x="2352" y="960"/>
                <a:ext cx="3360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48BE67">
                      <a:gamma/>
                      <a:tint val="36471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45791" dir="3378596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pPr algn="r" rtl="1"/>
                <a:endParaRPr lang="en-US">
                  <a:latin typeface="VNI-Helve" pitchFamily="2" charset="0"/>
                  <a:cs typeface="Arial" pitchFamily="34" charset="0"/>
                </a:endParaRPr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gray">
              <a:xfrm>
                <a:off x="2381" y="1197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>
                  <a:latin typeface="VNI-Helve" pitchFamily="2" charset="0"/>
                  <a:cs typeface="Arial" pitchFamily="34" charset="0"/>
                </a:endParaRPr>
              </a:p>
            </p:txBody>
          </p:sp>
          <p:sp>
            <p:nvSpPr>
              <p:cNvPr id="9" name="AutoShape 6"/>
              <p:cNvSpPr>
                <a:spLocks noChangeArrowheads="1"/>
              </p:cNvSpPr>
              <p:nvPr/>
            </p:nvSpPr>
            <p:spPr bwMode="gray">
              <a:xfrm>
                <a:off x="2381" y="967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>
                  <a:latin typeface="VNI-Helve" pitchFamily="2" charset="0"/>
                  <a:cs typeface="Arial" pitchFamily="34" charset="0"/>
                </a:endParaRPr>
              </a:p>
            </p:txBody>
          </p:sp>
        </p:grpSp>
        <p:sp>
          <p:nvSpPr>
            <p:cNvPr id="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864" y="34"/>
              <a:ext cx="4690" cy="3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§</a:t>
              </a:r>
              <a:r>
                <a:rPr lang="en-US" sz="3600" b="1">
                  <a:solidFill>
                    <a:srgbClr val="FF0000"/>
                  </a:solidFill>
                </a:rPr>
                <a:t>.6 HỆ THỨC VI- ÉT VÀ ỨNG DỤNG (TT)</a:t>
              </a:r>
            </a:p>
          </p:txBody>
        </p:sp>
        <p:pic>
          <p:nvPicPr>
            <p:cNvPr id="6" name="Picture 10" descr="smalborg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94"/>
              <a:ext cx="4020" cy="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28600" y="1066800"/>
            <a:ext cx="8001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b="1" u="sng" smtClean="0">
                <a:solidFill>
                  <a:srgbClr val="0000FF"/>
                </a:solidFill>
              </a:rPr>
              <a:t>2. </a:t>
            </a:r>
            <a:r>
              <a:rPr lang="en-US" altLang="en-US" sz="2800" b="1" u="sng">
                <a:solidFill>
                  <a:srgbClr val="0000FF"/>
                </a:solidFill>
              </a:rPr>
              <a:t>Tìm hai số biết tổng và tích của chúng: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8764" y="1640314"/>
            <a:ext cx="8393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>
                <a:solidFill>
                  <a:schemeClr val="accent2"/>
                </a:solidFill>
              </a:rPr>
              <a:t>Áp dụng</a:t>
            </a:r>
            <a:r>
              <a:rPr lang="en-US" sz="2400" b="1">
                <a:solidFill>
                  <a:schemeClr val="accent2"/>
                </a:solidFill>
              </a:rPr>
              <a:t>: </a:t>
            </a:r>
          </a:p>
          <a:p>
            <a:r>
              <a:rPr lang="en-US" sz="2400" b="1" smtClean="0"/>
              <a:t>Tìm </a:t>
            </a:r>
            <a:r>
              <a:rPr lang="en-US" sz="2400" b="1"/>
              <a:t>hai số u và v biết</a:t>
            </a:r>
            <a:r>
              <a:rPr lang="en-US" sz="2400" b="1" smtClean="0"/>
              <a:t>:  </a:t>
            </a:r>
            <a:r>
              <a:rPr lang="en-US" sz="2400" b="1"/>
              <a:t>a/  u + v = </a:t>
            </a:r>
            <a:r>
              <a:rPr lang="en-US" sz="2400" b="1" smtClean="0"/>
              <a:t>14 </a:t>
            </a:r>
            <a:r>
              <a:rPr lang="en-US" sz="2400" b="1"/>
              <a:t>và  </a:t>
            </a:r>
            <a:r>
              <a:rPr lang="en-US" sz="2400" b="1" smtClean="0"/>
              <a:t>u.v = 48</a:t>
            </a:r>
            <a:endParaRPr lang="en-US" sz="2400" b="1"/>
          </a:p>
          <a:p>
            <a:r>
              <a:rPr lang="en-US" sz="2400" b="1"/>
              <a:t>          </a:t>
            </a:r>
            <a:r>
              <a:rPr lang="en-US" sz="2400" b="1" smtClean="0"/>
              <a:t>                              b</a:t>
            </a:r>
            <a:r>
              <a:rPr lang="en-US" sz="2400" b="1"/>
              <a:t>/  u + v = 1 và    </a:t>
            </a:r>
            <a:r>
              <a:rPr lang="en-US" sz="2400" b="1" smtClean="0"/>
              <a:t>u.v = 5</a:t>
            </a:r>
            <a:endParaRPr lang="en-US" sz="2400" b="1"/>
          </a:p>
        </p:txBody>
      </p:sp>
      <p:sp>
        <p:nvSpPr>
          <p:cNvPr id="12" name="TextBox 11"/>
          <p:cNvSpPr txBox="1"/>
          <p:nvPr/>
        </p:nvSpPr>
        <p:spPr>
          <a:xfrm>
            <a:off x="498763" y="2819861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smtClean="0"/>
              <a:t>Giải: </a:t>
            </a:r>
            <a:endParaRPr lang="en-US" sz="2400" u="sng"/>
          </a:p>
        </p:txBody>
      </p:sp>
      <p:sp>
        <p:nvSpPr>
          <p:cNvPr id="13" name="TextBox 12"/>
          <p:cNvSpPr txBox="1"/>
          <p:nvPr/>
        </p:nvSpPr>
        <p:spPr>
          <a:xfrm>
            <a:off x="637425" y="3281526"/>
            <a:ext cx="765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a) Hai số u và v là hai nghiệm của pt: x</a:t>
            </a:r>
            <a:r>
              <a:rPr lang="en-US" sz="2400" baseline="30000" smtClean="0"/>
              <a:t>2</a:t>
            </a:r>
            <a:r>
              <a:rPr lang="en-US" sz="2400" smtClean="0"/>
              <a:t> – 14x + 48 = 0</a:t>
            </a:r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1691680" y="3650858"/>
            <a:ext cx="5381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Ta có: </a:t>
            </a:r>
            <a:r>
              <a:rPr lang="el-GR" sz="2400" smtClean="0"/>
              <a:t>Δ</a:t>
            </a:r>
            <a:r>
              <a:rPr lang="en-US" sz="2400" smtClean="0"/>
              <a:t>’ = (-7)</a:t>
            </a:r>
            <a:r>
              <a:rPr lang="en-US" sz="2400" baseline="30000" smtClean="0"/>
              <a:t>2</a:t>
            </a:r>
            <a:r>
              <a:rPr lang="en-US" sz="2400" smtClean="0"/>
              <a:t> – 48 = 49 – 48 = 1&gt; 0 </a:t>
            </a:r>
            <a:endParaRPr 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4296720" y="3987699"/>
            <a:ext cx="201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x</a:t>
            </a:r>
            <a:r>
              <a:rPr lang="en-US" sz="2400" baseline="-25000"/>
              <a:t>2</a:t>
            </a:r>
            <a:r>
              <a:rPr lang="en-US" sz="2400" smtClean="0"/>
              <a:t> = 7 + 1 = 8</a:t>
            </a:r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2051720" y="4020190"/>
            <a:ext cx="2092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x</a:t>
            </a:r>
            <a:r>
              <a:rPr lang="en-US" sz="2400" baseline="-25000" smtClean="0"/>
              <a:t>1</a:t>
            </a:r>
            <a:r>
              <a:rPr lang="en-US" sz="2400" smtClean="0"/>
              <a:t> = 7 – 1 = 6,</a:t>
            </a:r>
            <a:endParaRPr lang="en-US" sz="2400"/>
          </a:p>
        </p:txBody>
      </p:sp>
      <p:sp>
        <p:nvSpPr>
          <p:cNvPr id="17" name="TextBox 16"/>
          <p:cNvSpPr txBox="1"/>
          <p:nvPr/>
        </p:nvSpPr>
        <p:spPr>
          <a:xfrm>
            <a:off x="1796496" y="4430605"/>
            <a:ext cx="5363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Vậy u = 6 và v = 8 hoặc u = 8 và v = 6</a:t>
            </a:r>
            <a:endParaRPr lang="en-US" sz="2400"/>
          </a:p>
        </p:txBody>
      </p:sp>
      <p:sp>
        <p:nvSpPr>
          <p:cNvPr id="18" name="TextBox 17"/>
          <p:cNvSpPr txBox="1"/>
          <p:nvPr/>
        </p:nvSpPr>
        <p:spPr>
          <a:xfrm>
            <a:off x="650235" y="4936297"/>
            <a:ext cx="7140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b) Hai số u và v là hai nghiệm của pt: x</a:t>
            </a:r>
            <a:r>
              <a:rPr lang="en-US" sz="2400" baseline="30000" smtClean="0"/>
              <a:t>2</a:t>
            </a:r>
            <a:r>
              <a:rPr lang="en-US" sz="2400" smtClean="0"/>
              <a:t> – x + 5 = 0</a:t>
            </a:r>
            <a:endParaRPr lang="en-US" sz="2400"/>
          </a:p>
        </p:txBody>
      </p:sp>
      <p:sp>
        <p:nvSpPr>
          <p:cNvPr id="19" name="TextBox 18"/>
          <p:cNvSpPr txBox="1"/>
          <p:nvPr/>
        </p:nvSpPr>
        <p:spPr>
          <a:xfrm>
            <a:off x="1124885" y="5301208"/>
            <a:ext cx="4374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Ta có: </a:t>
            </a:r>
            <a:r>
              <a:rPr lang="el-GR" sz="2400" smtClean="0"/>
              <a:t>Δ</a:t>
            </a:r>
            <a:r>
              <a:rPr lang="en-US" sz="2400" smtClean="0"/>
              <a:t> = (-1)</a:t>
            </a:r>
            <a:r>
              <a:rPr lang="en-US" sz="2400" baseline="30000" smtClean="0"/>
              <a:t>2</a:t>
            </a:r>
            <a:r>
              <a:rPr lang="en-US" sz="2400" smtClean="0"/>
              <a:t> – 4.5 = -19 &lt; 0 </a:t>
            </a:r>
            <a:endParaRPr 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1167696" y="5762873"/>
            <a:ext cx="7646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Vậy không có hai số u và v thõa mãn điều kiện đã cho.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2251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3618"/>
            <a:ext cx="9144000" cy="788422"/>
            <a:chOff x="576" y="0"/>
            <a:chExt cx="5280" cy="576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576" y="0"/>
              <a:ext cx="5280" cy="576"/>
              <a:chOff x="2352" y="960"/>
              <a:chExt cx="3360" cy="323"/>
            </a:xfrm>
          </p:grpSpPr>
          <p:sp>
            <p:nvSpPr>
              <p:cNvPr id="8" name="AutoShape 4"/>
              <p:cNvSpPr>
                <a:spLocks noChangeArrowheads="1"/>
              </p:cNvSpPr>
              <p:nvPr/>
            </p:nvSpPr>
            <p:spPr bwMode="gray">
              <a:xfrm>
                <a:off x="2352" y="960"/>
                <a:ext cx="3360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48BE67">
                      <a:gamma/>
                      <a:tint val="36471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45791" dir="3378596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pPr algn="r" rtl="1"/>
                <a:endParaRPr lang="en-US">
                  <a:latin typeface="VNI-Helve" pitchFamily="2" charset="0"/>
                  <a:cs typeface="Arial" pitchFamily="34" charset="0"/>
                </a:endParaRPr>
              </a:p>
            </p:txBody>
          </p:sp>
          <p:sp>
            <p:nvSpPr>
              <p:cNvPr id="9" name="AutoShape 5"/>
              <p:cNvSpPr>
                <a:spLocks noChangeArrowheads="1"/>
              </p:cNvSpPr>
              <p:nvPr/>
            </p:nvSpPr>
            <p:spPr bwMode="gray">
              <a:xfrm>
                <a:off x="2381" y="1197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>
                  <a:latin typeface="VNI-Helve" pitchFamily="2" charset="0"/>
                  <a:cs typeface="Arial" pitchFamily="34" charset="0"/>
                </a:endParaRPr>
              </a:p>
            </p:txBody>
          </p:sp>
          <p:sp>
            <p:nvSpPr>
              <p:cNvPr id="10" name="AutoShape 6"/>
              <p:cNvSpPr>
                <a:spLocks noChangeArrowheads="1"/>
              </p:cNvSpPr>
              <p:nvPr/>
            </p:nvSpPr>
            <p:spPr bwMode="gray">
              <a:xfrm>
                <a:off x="2381" y="967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>
                  <a:latin typeface="VNI-Helve" pitchFamily="2" charset="0"/>
                  <a:cs typeface="Arial" pitchFamily="34" charset="0"/>
                </a:endParaRPr>
              </a:p>
            </p:txBody>
          </p:sp>
        </p:grpSp>
        <p:sp>
          <p:nvSpPr>
            <p:cNvPr id="6" name="WordArt 9"/>
            <p:cNvSpPr>
              <a:spLocks noChangeArrowheads="1" noChangeShapeType="1" noTextEdit="1"/>
            </p:cNvSpPr>
            <p:nvPr/>
          </p:nvSpPr>
          <p:spPr bwMode="auto">
            <a:xfrm>
              <a:off x="864" y="34"/>
              <a:ext cx="4690" cy="3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§</a:t>
              </a:r>
              <a:r>
                <a:rPr lang="en-US" sz="3600" b="1">
                  <a:solidFill>
                    <a:srgbClr val="FF0000"/>
                  </a:solidFill>
                </a:rPr>
                <a:t>.6 HỆ THỨC VI- ÉT VÀ ỨNG DỤNG (TT)</a:t>
              </a:r>
            </a:p>
          </p:txBody>
        </p:sp>
        <p:pic>
          <p:nvPicPr>
            <p:cNvPr id="7" name="Picture 10" descr="smalborg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94"/>
              <a:ext cx="4020" cy="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4788024" y="839983"/>
            <a:ext cx="4518173" cy="1872208"/>
            <a:chOff x="827584" y="2348880"/>
            <a:chExt cx="5075025" cy="264202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3023975"/>
              <a:ext cx="2622578" cy="1966934"/>
            </a:xfrm>
            <a:prstGeom prst="rect">
              <a:avLst/>
            </a:prstGeom>
          </p:spPr>
        </p:pic>
        <p:sp>
          <p:nvSpPr>
            <p:cNvPr id="12" name="Explosion 1 11"/>
            <p:cNvSpPr/>
            <p:nvPr/>
          </p:nvSpPr>
          <p:spPr>
            <a:xfrm>
              <a:off x="3268603" y="2348880"/>
              <a:ext cx="2634006" cy="1872208"/>
            </a:xfrm>
            <a:prstGeom prst="irregularSeal1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accent6">
                      <a:lumMod val="50000"/>
                    </a:schemeClr>
                  </a:solidFill>
                </a:rPr>
                <a:t>Hoạt động nhóm</a:t>
              </a:r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3563" y="998442"/>
            <a:ext cx="5131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Tìm hai số u và v trong mỗi trường hợp sau</a:t>
            </a:r>
          </a:p>
          <a:p>
            <a:pPr marL="342900" indent="-342900">
              <a:buAutoNum type="alphaLcParenR"/>
            </a:pPr>
            <a:r>
              <a:rPr lang="en-US" sz="2000" smtClean="0"/>
              <a:t>u + v = 12, u . v = 20 (tổ 1, 2)</a:t>
            </a:r>
          </a:p>
          <a:p>
            <a:pPr marL="342900" indent="-342900">
              <a:buAutoNum type="alphaLcParenR"/>
            </a:pPr>
            <a:r>
              <a:rPr lang="en-US" sz="2000" smtClean="0"/>
              <a:t>u + v = 2,   u . v = 9     (tổ 3, 4)</a:t>
            </a:r>
            <a:endParaRPr lang="en-US" sz="2000"/>
          </a:p>
        </p:txBody>
      </p:sp>
      <p:sp>
        <p:nvSpPr>
          <p:cNvPr id="15" name="Right Arrow 14">
            <a:hlinkClick r:id="rId6" action="ppaction://hlinkfile"/>
          </p:cNvPr>
          <p:cNvSpPr/>
          <p:nvPr/>
        </p:nvSpPr>
        <p:spPr>
          <a:xfrm>
            <a:off x="8485247" y="6453336"/>
            <a:ext cx="504056" cy="404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8763" y="2819861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smtClean="0"/>
              <a:t>Giải: </a:t>
            </a:r>
            <a:endParaRPr lang="en-US" sz="2400" u="sng"/>
          </a:p>
        </p:txBody>
      </p:sp>
      <p:sp>
        <p:nvSpPr>
          <p:cNvPr id="17" name="TextBox 16"/>
          <p:cNvSpPr txBox="1"/>
          <p:nvPr/>
        </p:nvSpPr>
        <p:spPr>
          <a:xfrm>
            <a:off x="637425" y="3281526"/>
            <a:ext cx="774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a) Hai số u và v là hai nghiệm của pt: x</a:t>
            </a:r>
            <a:r>
              <a:rPr lang="en-US" sz="2400" baseline="30000" smtClean="0"/>
              <a:t>2</a:t>
            </a:r>
            <a:r>
              <a:rPr lang="en-US" sz="2400" smtClean="0"/>
              <a:t> – 12x + 20= 0</a:t>
            </a:r>
            <a:endParaRPr lang="en-US" sz="2400"/>
          </a:p>
        </p:txBody>
      </p:sp>
      <p:sp>
        <p:nvSpPr>
          <p:cNvPr id="18" name="TextBox 17"/>
          <p:cNvSpPr txBox="1"/>
          <p:nvPr/>
        </p:nvSpPr>
        <p:spPr>
          <a:xfrm>
            <a:off x="1691680" y="3650858"/>
            <a:ext cx="563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Ta có: </a:t>
            </a:r>
            <a:r>
              <a:rPr lang="el-GR" sz="2400" smtClean="0"/>
              <a:t>Δ</a:t>
            </a:r>
            <a:r>
              <a:rPr lang="en-US" sz="2400" smtClean="0"/>
              <a:t>’ = (-6)</a:t>
            </a:r>
            <a:r>
              <a:rPr lang="en-US" sz="2400" baseline="30000" smtClean="0"/>
              <a:t>2</a:t>
            </a:r>
            <a:r>
              <a:rPr lang="en-US" sz="2400" smtClean="0"/>
              <a:t> – 20 = 36 – 20 = 16&gt; 0, </a:t>
            </a:r>
            <a:endParaRPr lang="en-US" sz="2400"/>
          </a:p>
        </p:txBody>
      </p:sp>
      <p:sp>
        <p:nvSpPr>
          <p:cNvPr id="19" name="TextBox 18"/>
          <p:cNvSpPr txBox="1"/>
          <p:nvPr/>
        </p:nvSpPr>
        <p:spPr>
          <a:xfrm>
            <a:off x="4296720" y="3987699"/>
            <a:ext cx="2023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x</a:t>
            </a:r>
            <a:r>
              <a:rPr lang="en-US" sz="2400" baseline="-25000"/>
              <a:t>2</a:t>
            </a:r>
            <a:r>
              <a:rPr lang="en-US" sz="2400" smtClean="0"/>
              <a:t> = 6 - 4  = 2</a:t>
            </a:r>
            <a:endParaRPr 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2051720" y="4020190"/>
            <a:ext cx="21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x</a:t>
            </a:r>
            <a:r>
              <a:rPr lang="en-US" sz="2400" baseline="-25000" smtClean="0"/>
              <a:t>1</a:t>
            </a:r>
            <a:r>
              <a:rPr lang="en-US" sz="2400" smtClean="0"/>
              <a:t> = 6+ 4 = 10,</a:t>
            </a:r>
            <a:endParaRPr lang="en-US" sz="240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485334"/>
              </p:ext>
            </p:extLst>
          </p:nvPr>
        </p:nvGraphicFramePr>
        <p:xfrm>
          <a:off x="7681913" y="3598863"/>
          <a:ext cx="1068387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7" imgW="533160" imgH="215640" progId="Equation.DSMT4">
                  <p:embed/>
                </p:oleObj>
              </mc:Choice>
              <mc:Fallback>
                <p:oleObj name="Equation" r:id="rId7" imgW="5331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81913" y="3598863"/>
                        <a:ext cx="1068387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796496" y="4430605"/>
            <a:ext cx="5707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Vậy u = 10 và v = 2 hoặc u = 2 và v = 10</a:t>
            </a:r>
            <a:endParaRPr lang="en-US" sz="2400"/>
          </a:p>
        </p:txBody>
      </p:sp>
      <p:sp>
        <p:nvSpPr>
          <p:cNvPr id="23" name="TextBox 22"/>
          <p:cNvSpPr txBox="1"/>
          <p:nvPr/>
        </p:nvSpPr>
        <p:spPr>
          <a:xfrm>
            <a:off x="674574" y="4892270"/>
            <a:ext cx="7072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b) Hai số u và v là hai nghiệm của pt: x</a:t>
            </a:r>
            <a:r>
              <a:rPr lang="en-US" sz="2400" baseline="30000" smtClean="0"/>
              <a:t>2</a:t>
            </a:r>
            <a:r>
              <a:rPr lang="en-US" sz="2400" smtClean="0"/>
              <a:t> –2x + 9= 0</a:t>
            </a:r>
            <a:endParaRPr lang="en-US" sz="2400"/>
          </a:p>
        </p:txBody>
      </p:sp>
      <p:sp>
        <p:nvSpPr>
          <p:cNvPr id="24" name="TextBox 23"/>
          <p:cNvSpPr txBox="1"/>
          <p:nvPr/>
        </p:nvSpPr>
        <p:spPr>
          <a:xfrm>
            <a:off x="1134636" y="5353935"/>
            <a:ext cx="410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Ta có: </a:t>
            </a:r>
            <a:r>
              <a:rPr lang="el-GR" sz="2400" smtClean="0"/>
              <a:t>Δ</a:t>
            </a:r>
            <a:r>
              <a:rPr lang="en-US" sz="2400" smtClean="0"/>
              <a:t>’ = (-1)</a:t>
            </a:r>
            <a:r>
              <a:rPr lang="en-US" sz="2400" baseline="30000" smtClean="0"/>
              <a:t>2</a:t>
            </a:r>
            <a:r>
              <a:rPr lang="en-US" sz="2400" smtClean="0"/>
              <a:t> – 9 = -8 &lt; 0, </a:t>
            </a:r>
            <a:endParaRPr lang="en-US" sz="2400"/>
          </a:p>
        </p:txBody>
      </p:sp>
      <p:sp>
        <p:nvSpPr>
          <p:cNvPr id="25" name="TextBox 24"/>
          <p:cNvSpPr txBox="1"/>
          <p:nvPr/>
        </p:nvSpPr>
        <p:spPr>
          <a:xfrm>
            <a:off x="1167696" y="5762873"/>
            <a:ext cx="756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Vậy không có hai số u và v thõa mãn điều kiện đã cho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191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43608" y="1124744"/>
            <a:ext cx="6912768" cy="10801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Chọn câu trả lời đúng trong các câu sau</a:t>
            </a:r>
          </a:p>
          <a:p>
            <a:pPr algn="ctr"/>
            <a:r>
              <a:rPr lang="en-US" sz="2400" smtClean="0"/>
              <a:t>Phương trình: x</a:t>
            </a:r>
            <a:r>
              <a:rPr lang="en-US" sz="2400" baseline="30000" smtClean="0"/>
              <a:t>2</a:t>
            </a:r>
            <a:r>
              <a:rPr lang="en-US" sz="2400" smtClean="0"/>
              <a:t> – 7x + 12 = 0 có hai nghiệm là: </a:t>
            </a:r>
            <a:endParaRPr lang="en-US" sz="2400"/>
          </a:p>
        </p:txBody>
      </p:sp>
      <p:sp>
        <p:nvSpPr>
          <p:cNvPr id="4" name="Rounded Rectangle 3"/>
          <p:cNvSpPr/>
          <p:nvPr/>
        </p:nvSpPr>
        <p:spPr>
          <a:xfrm>
            <a:off x="498764" y="2708920"/>
            <a:ext cx="2664296" cy="7920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2060"/>
                </a:solidFill>
              </a:rPr>
              <a:t>A. x</a:t>
            </a:r>
            <a:r>
              <a:rPr lang="en-US" sz="2400" baseline="-25000" smtClean="0">
                <a:solidFill>
                  <a:srgbClr val="002060"/>
                </a:solidFill>
              </a:rPr>
              <a:t>1</a:t>
            </a:r>
            <a:r>
              <a:rPr lang="en-US" sz="2400" smtClean="0">
                <a:solidFill>
                  <a:srgbClr val="002060"/>
                </a:solidFill>
              </a:rPr>
              <a:t>= -3, x</a:t>
            </a:r>
            <a:r>
              <a:rPr lang="en-US" sz="2400" baseline="-25000" smtClean="0">
                <a:solidFill>
                  <a:srgbClr val="002060"/>
                </a:solidFill>
              </a:rPr>
              <a:t>2</a:t>
            </a:r>
            <a:r>
              <a:rPr lang="en-US" sz="2400" smtClean="0">
                <a:solidFill>
                  <a:srgbClr val="002060"/>
                </a:solidFill>
              </a:rPr>
              <a:t> = 4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3509" y="4005064"/>
            <a:ext cx="2664296" cy="7920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2060"/>
                </a:solidFill>
              </a:rPr>
              <a:t>B. </a:t>
            </a:r>
            <a:r>
              <a:rPr lang="en-US" sz="2400">
                <a:solidFill>
                  <a:srgbClr val="002060"/>
                </a:solidFill>
              </a:rPr>
              <a:t>x</a:t>
            </a:r>
            <a:r>
              <a:rPr lang="en-US" sz="2400" baseline="-25000">
                <a:solidFill>
                  <a:srgbClr val="002060"/>
                </a:solidFill>
              </a:rPr>
              <a:t>1</a:t>
            </a:r>
            <a:r>
              <a:rPr lang="en-US" sz="2400">
                <a:solidFill>
                  <a:srgbClr val="002060"/>
                </a:solidFill>
              </a:rPr>
              <a:t>= </a:t>
            </a:r>
            <a:r>
              <a:rPr lang="en-US" sz="2400" smtClean="0">
                <a:solidFill>
                  <a:srgbClr val="002060"/>
                </a:solidFill>
              </a:rPr>
              <a:t>3</a:t>
            </a:r>
            <a:r>
              <a:rPr lang="en-US" sz="2400">
                <a:solidFill>
                  <a:srgbClr val="002060"/>
                </a:solidFill>
              </a:rPr>
              <a:t>, x</a:t>
            </a:r>
            <a:r>
              <a:rPr lang="en-US" sz="2400" baseline="-25000">
                <a:solidFill>
                  <a:srgbClr val="002060"/>
                </a:solidFill>
              </a:rPr>
              <a:t>2</a:t>
            </a:r>
            <a:r>
              <a:rPr lang="en-US" sz="2400">
                <a:solidFill>
                  <a:srgbClr val="002060"/>
                </a:solidFill>
              </a:rPr>
              <a:t> = 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36096" y="2708920"/>
            <a:ext cx="2664296" cy="7920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2060"/>
                </a:solidFill>
              </a:rPr>
              <a:t>C. </a:t>
            </a:r>
            <a:r>
              <a:rPr lang="en-US" sz="2400">
                <a:solidFill>
                  <a:srgbClr val="002060"/>
                </a:solidFill>
              </a:rPr>
              <a:t>x</a:t>
            </a:r>
            <a:r>
              <a:rPr lang="en-US" sz="2400" baseline="-25000">
                <a:solidFill>
                  <a:srgbClr val="002060"/>
                </a:solidFill>
              </a:rPr>
              <a:t>1</a:t>
            </a:r>
            <a:r>
              <a:rPr lang="en-US" sz="2400">
                <a:solidFill>
                  <a:srgbClr val="002060"/>
                </a:solidFill>
              </a:rPr>
              <a:t>= </a:t>
            </a:r>
            <a:r>
              <a:rPr lang="en-US" sz="2400" smtClean="0">
                <a:solidFill>
                  <a:srgbClr val="002060"/>
                </a:solidFill>
              </a:rPr>
              <a:t>3</a:t>
            </a:r>
            <a:r>
              <a:rPr lang="en-US" sz="2400">
                <a:solidFill>
                  <a:srgbClr val="002060"/>
                </a:solidFill>
              </a:rPr>
              <a:t>, x</a:t>
            </a:r>
            <a:r>
              <a:rPr lang="en-US" sz="2400" baseline="-25000">
                <a:solidFill>
                  <a:srgbClr val="002060"/>
                </a:solidFill>
              </a:rPr>
              <a:t>2</a:t>
            </a:r>
            <a:r>
              <a:rPr lang="en-US" sz="2400">
                <a:solidFill>
                  <a:srgbClr val="002060"/>
                </a:solidFill>
              </a:rPr>
              <a:t> = </a:t>
            </a:r>
            <a:r>
              <a:rPr lang="en-US" sz="2400" smtClean="0">
                <a:solidFill>
                  <a:srgbClr val="002060"/>
                </a:solidFill>
              </a:rPr>
              <a:t>-4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36096" y="4005064"/>
            <a:ext cx="2664296" cy="7920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2060"/>
                </a:solidFill>
              </a:rPr>
              <a:t>D. </a:t>
            </a:r>
            <a:r>
              <a:rPr lang="en-US" sz="2400">
                <a:solidFill>
                  <a:srgbClr val="002060"/>
                </a:solidFill>
              </a:rPr>
              <a:t>x</a:t>
            </a:r>
            <a:r>
              <a:rPr lang="en-US" sz="2400" baseline="-25000">
                <a:solidFill>
                  <a:srgbClr val="002060"/>
                </a:solidFill>
              </a:rPr>
              <a:t>1</a:t>
            </a:r>
            <a:r>
              <a:rPr lang="en-US" sz="2400">
                <a:solidFill>
                  <a:srgbClr val="002060"/>
                </a:solidFill>
              </a:rPr>
              <a:t>= </a:t>
            </a:r>
            <a:r>
              <a:rPr lang="en-US" sz="2400" smtClean="0">
                <a:solidFill>
                  <a:srgbClr val="002060"/>
                </a:solidFill>
              </a:rPr>
              <a:t>-2, </a:t>
            </a:r>
            <a:r>
              <a:rPr lang="en-US" sz="2400">
                <a:solidFill>
                  <a:srgbClr val="002060"/>
                </a:solidFill>
              </a:rPr>
              <a:t>x</a:t>
            </a:r>
            <a:r>
              <a:rPr lang="en-US" sz="2400" baseline="-25000">
                <a:solidFill>
                  <a:srgbClr val="002060"/>
                </a:solidFill>
              </a:rPr>
              <a:t>2</a:t>
            </a:r>
            <a:r>
              <a:rPr lang="en-US" sz="2400">
                <a:solidFill>
                  <a:srgbClr val="002060"/>
                </a:solidFill>
              </a:rPr>
              <a:t> = 4</a:t>
            </a: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0" y="3618"/>
            <a:ext cx="9144000" cy="788422"/>
            <a:chOff x="576" y="0"/>
            <a:chExt cx="5280" cy="576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576" y="0"/>
              <a:ext cx="5280" cy="576"/>
              <a:chOff x="2352" y="960"/>
              <a:chExt cx="3360" cy="323"/>
            </a:xfrm>
          </p:grpSpPr>
          <p:sp>
            <p:nvSpPr>
              <p:cNvPr id="14" name="AutoShape 4"/>
              <p:cNvSpPr>
                <a:spLocks noChangeArrowheads="1"/>
              </p:cNvSpPr>
              <p:nvPr/>
            </p:nvSpPr>
            <p:spPr bwMode="gray">
              <a:xfrm>
                <a:off x="2352" y="960"/>
                <a:ext cx="3360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48BE67">
                      <a:gamma/>
                      <a:tint val="36471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45791" dir="3378596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pPr algn="r" rtl="1"/>
                <a:endParaRPr lang="en-US">
                  <a:latin typeface="VNI-Helve" pitchFamily="2" charset="0"/>
                  <a:cs typeface="Arial" pitchFamily="34" charset="0"/>
                </a:endParaRPr>
              </a:p>
            </p:txBody>
          </p:sp>
          <p:sp>
            <p:nvSpPr>
              <p:cNvPr id="15" name="AutoShape 5"/>
              <p:cNvSpPr>
                <a:spLocks noChangeArrowheads="1"/>
              </p:cNvSpPr>
              <p:nvPr/>
            </p:nvSpPr>
            <p:spPr bwMode="gray">
              <a:xfrm>
                <a:off x="2381" y="1197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>
                  <a:latin typeface="VNI-Helve" pitchFamily="2" charset="0"/>
                  <a:cs typeface="Arial" pitchFamily="34" charset="0"/>
                </a:endParaRPr>
              </a:p>
            </p:txBody>
          </p:sp>
          <p:sp>
            <p:nvSpPr>
              <p:cNvPr id="16" name="AutoShape 6"/>
              <p:cNvSpPr>
                <a:spLocks noChangeArrowheads="1"/>
              </p:cNvSpPr>
              <p:nvPr/>
            </p:nvSpPr>
            <p:spPr bwMode="gray">
              <a:xfrm>
                <a:off x="2381" y="967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>
                  <a:latin typeface="VNI-Helve" pitchFamily="2" charset="0"/>
                  <a:cs typeface="Arial" pitchFamily="34" charset="0"/>
                </a:endParaRPr>
              </a:p>
            </p:txBody>
          </p:sp>
        </p:grpSp>
        <p:sp>
          <p:nvSpPr>
            <p:cNvPr id="12" name="WordArt 9"/>
            <p:cNvSpPr>
              <a:spLocks noChangeArrowheads="1" noChangeShapeType="1" noTextEdit="1"/>
            </p:cNvSpPr>
            <p:nvPr/>
          </p:nvSpPr>
          <p:spPr bwMode="auto">
            <a:xfrm>
              <a:off x="864" y="34"/>
              <a:ext cx="4690" cy="3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§</a:t>
              </a:r>
              <a:r>
                <a:rPr lang="en-US" sz="3600" b="1">
                  <a:solidFill>
                    <a:srgbClr val="FF0000"/>
                  </a:solidFill>
                </a:rPr>
                <a:t>.6 HỆ THỨC VI- ÉT VÀ ỨNG DỤNG (TT)</a:t>
              </a:r>
            </a:p>
          </p:txBody>
        </p:sp>
        <p:pic>
          <p:nvPicPr>
            <p:cNvPr id="13" name="Picture 10" descr="smalborg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94"/>
              <a:ext cx="4020" cy="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3389330" y="3216812"/>
            <a:ext cx="1944216" cy="1008112"/>
            <a:chOff x="3419872" y="3216812"/>
            <a:chExt cx="1944216" cy="1008112"/>
          </a:xfrm>
        </p:grpSpPr>
        <p:sp>
          <p:nvSpPr>
            <p:cNvPr id="17" name="Horizontal Scroll 16"/>
            <p:cNvSpPr/>
            <p:nvPr/>
          </p:nvSpPr>
          <p:spPr>
            <a:xfrm rot="10800000">
              <a:off x="3419872" y="3216812"/>
              <a:ext cx="1944216" cy="1008112"/>
            </a:xfrm>
            <a:prstGeom prst="horizontalScroll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42695" y="3525174"/>
              <a:ext cx="698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chemeClr val="bg1"/>
                  </a:solidFill>
                </a:rPr>
                <a:t>SAI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20" name="Down Ribbon 19"/>
          <p:cNvSpPr/>
          <p:nvPr/>
        </p:nvSpPr>
        <p:spPr>
          <a:xfrm>
            <a:off x="2885273" y="3251950"/>
            <a:ext cx="2952328" cy="1008112"/>
          </a:xfrm>
          <a:prstGeom prst="ribb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CHÍNH XÁC</a:t>
            </a:r>
            <a:endParaRPr lang="en-US"/>
          </a:p>
        </p:txBody>
      </p:sp>
      <p:pic>
        <p:nvPicPr>
          <p:cNvPr id="2" name="dung-6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7.0883" end="7723.303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56592" y="5445224"/>
            <a:ext cx="609600" cy="609600"/>
          </a:xfrm>
          <a:prstGeom prst="rect">
            <a:avLst/>
          </a:prstGeom>
        </p:spPr>
      </p:pic>
      <p:pic>
        <p:nvPicPr>
          <p:cNvPr id="7" name="sai-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46.3708" end="144.975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56592" y="2833820"/>
            <a:ext cx="609600" cy="609600"/>
          </a:xfrm>
          <a:prstGeom prst="rect">
            <a:avLst/>
          </a:prstGeom>
        </p:spPr>
      </p:pic>
      <p:pic>
        <p:nvPicPr>
          <p:cNvPr id="8" name="sai-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50.1859" end="144.975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24528" y="2404120"/>
            <a:ext cx="609600" cy="609600"/>
          </a:xfrm>
          <a:prstGeom prst="rect">
            <a:avLst/>
          </a:prstGeom>
        </p:spPr>
      </p:pic>
      <p:pic>
        <p:nvPicPr>
          <p:cNvPr id="22" name="sai-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50.1859" end="129.714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34772" y="51408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01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3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3618"/>
            <a:ext cx="9144000" cy="788422"/>
            <a:chOff x="576" y="0"/>
            <a:chExt cx="5280" cy="576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576" y="0"/>
              <a:ext cx="5280" cy="576"/>
              <a:chOff x="2352" y="960"/>
              <a:chExt cx="3360" cy="323"/>
            </a:xfrm>
          </p:grpSpPr>
          <p:sp>
            <p:nvSpPr>
              <p:cNvPr id="7" name="AutoShape 4"/>
              <p:cNvSpPr>
                <a:spLocks noChangeArrowheads="1"/>
              </p:cNvSpPr>
              <p:nvPr/>
            </p:nvSpPr>
            <p:spPr bwMode="gray">
              <a:xfrm>
                <a:off x="2352" y="960"/>
                <a:ext cx="3360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48BE67">
                      <a:gamma/>
                      <a:tint val="36471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45791" dir="3378596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pPr algn="r" rtl="1"/>
                <a:endParaRPr lang="en-US">
                  <a:latin typeface="VNI-Helve" pitchFamily="2" charset="0"/>
                  <a:cs typeface="Arial" pitchFamily="34" charset="0"/>
                </a:endParaRPr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gray">
              <a:xfrm>
                <a:off x="2381" y="1197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>
                  <a:latin typeface="VNI-Helve" pitchFamily="2" charset="0"/>
                  <a:cs typeface="Arial" pitchFamily="34" charset="0"/>
                </a:endParaRPr>
              </a:p>
            </p:txBody>
          </p:sp>
          <p:sp>
            <p:nvSpPr>
              <p:cNvPr id="9" name="AutoShape 6"/>
              <p:cNvSpPr>
                <a:spLocks noChangeArrowheads="1"/>
              </p:cNvSpPr>
              <p:nvPr/>
            </p:nvSpPr>
            <p:spPr bwMode="gray">
              <a:xfrm>
                <a:off x="2381" y="967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>
                  <a:latin typeface="VNI-Helve" pitchFamily="2" charset="0"/>
                  <a:cs typeface="Arial" pitchFamily="34" charset="0"/>
                </a:endParaRPr>
              </a:p>
            </p:txBody>
          </p:sp>
        </p:grpSp>
        <p:sp>
          <p:nvSpPr>
            <p:cNvPr id="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864" y="34"/>
              <a:ext cx="4690" cy="3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§</a:t>
              </a:r>
              <a:r>
                <a:rPr lang="en-US" sz="3600" b="1">
                  <a:solidFill>
                    <a:srgbClr val="FF0000"/>
                  </a:solidFill>
                </a:rPr>
                <a:t>.6 HỆ THỨC VI- ÉT VÀ ỨNG DỤNG (TT)</a:t>
              </a:r>
            </a:p>
          </p:txBody>
        </p:sp>
        <p:pic>
          <p:nvPicPr>
            <p:cNvPr id="6" name="Picture 10" descr="smalborg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94"/>
              <a:ext cx="4020" cy="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2482453" y="3136613"/>
            <a:ext cx="4179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HỘP QUÀ MAY MẮN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20986" y="1052736"/>
            <a:ext cx="5040560" cy="504056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TRÒ CHƠI HỘP QUÀ MAY MẮN</a:t>
            </a:r>
            <a:endParaRPr lang="en-US" b="1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69" y="1949652"/>
            <a:ext cx="1537336" cy="1281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91" y="1932983"/>
            <a:ext cx="1314450" cy="13144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483" y="1753464"/>
            <a:ext cx="1681163" cy="16811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09" y="1753464"/>
            <a:ext cx="1938338" cy="1600895"/>
          </a:xfrm>
          <a:prstGeom prst="rect">
            <a:avLst/>
          </a:prstGeom>
        </p:spPr>
      </p:pic>
      <p:sp>
        <p:nvSpPr>
          <p:cNvPr id="23" name="Oval 22">
            <a:hlinkClick r:id="rId7" action="ppaction://hlinksldjump"/>
          </p:cNvPr>
          <p:cNvSpPr/>
          <p:nvPr/>
        </p:nvSpPr>
        <p:spPr>
          <a:xfrm>
            <a:off x="838202" y="3419477"/>
            <a:ext cx="623459" cy="6234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1</a:t>
            </a:r>
            <a:endParaRPr lang="en-US" sz="3200" b="1"/>
          </a:p>
        </p:txBody>
      </p:sp>
      <p:sp>
        <p:nvSpPr>
          <p:cNvPr id="24" name="Oval 23">
            <a:hlinkClick r:id="rId8" action="ppaction://hlinksldjump"/>
          </p:cNvPr>
          <p:cNvSpPr/>
          <p:nvPr/>
        </p:nvSpPr>
        <p:spPr>
          <a:xfrm>
            <a:off x="2445451" y="3434627"/>
            <a:ext cx="623459" cy="6234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2</a:t>
            </a:r>
            <a:endParaRPr lang="en-US" sz="3200" b="1"/>
          </a:p>
        </p:txBody>
      </p:sp>
      <p:sp>
        <p:nvSpPr>
          <p:cNvPr id="25" name="Oval 24">
            <a:hlinkClick r:id="rId9" action="ppaction://hlinksldjump"/>
          </p:cNvPr>
          <p:cNvSpPr/>
          <p:nvPr/>
        </p:nvSpPr>
        <p:spPr>
          <a:xfrm>
            <a:off x="4080174" y="3376266"/>
            <a:ext cx="623459" cy="6234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3</a:t>
            </a:r>
            <a:endParaRPr lang="en-US" sz="3200" b="1"/>
          </a:p>
        </p:txBody>
      </p:sp>
      <p:sp>
        <p:nvSpPr>
          <p:cNvPr id="26" name="Oval 25">
            <a:hlinkClick r:id="rId10" action="ppaction://hlinksldjump"/>
          </p:cNvPr>
          <p:cNvSpPr/>
          <p:nvPr/>
        </p:nvSpPr>
        <p:spPr>
          <a:xfrm>
            <a:off x="5732517" y="3409658"/>
            <a:ext cx="623459" cy="6234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4</a:t>
            </a:r>
            <a:endParaRPr lang="en-US" sz="3200" b="1"/>
          </a:p>
        </p:txBody>
      </p:sp>
      <p:sp>
        <p:nvSpPr>
          <p:cNvPr id="2" name="Rounded Rectangle 1"/>
          <p:cNvSpPr/>
          <p:nvPr/>
        </p:nvSpPr>
        <p:spPr>
          <a:xfrm>
            <a:off x="1854350" y="4293096"/>
            <a:ext cx="5038374" cy="158417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smtClean="0"/>
              <a:t>PHẦN THƯỞNG CỦA BẠN LÀ MỘT TRÀNG PHÁO TAY, XIN CHÚC MỪNG</a:t>
            </a:r>
            <a:endParaRPr lang="en-US" b="1" i="1"/>
          </a:p>
        </p:txBody>
      </p:sp>
      <p:sp>
        <p:nvSpPr>
          <p:cNvPr id="20" name="Rounded Rectangle 19"/>
          <p:cNvSpPr/>
          <p:nvPr/>
        </p:nvSpPr>
        <p:spPr>
          <a:xfrm>
            <a:off x="1907144" y="4293096"/>
            <a:ext cx="5038374" cy="158417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smtClean="0"/>
              <a:t>PHẦN THƯỞNG CỦA BẠN LÀ MỘT ĐIỂM 9, XIN CHÚC MỪNG</a:t>
            </a:r>
            <a:endParaRPr lang="en-US" b="1" i="1"/>
          </a:p>
        </p:txBody>
      </p:sp>
      <p:sp>
        <p:nvSpPr>
          <p:cNvPr id="21" name="Rounded Rectangle 20"/>
          <p:cNvSpPr/>
          <p:nvPr/>
        </p:nvSpPr>
        <p:spPr>
          <a:xfrm>
            <a:off x="1842598" y="4293096"/>
            <a:ext cx="5038374" cy="158417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smtClean="0"/>
              <a:t>PHẦN THƯỞNG CỦA BẠN LÀ MỘT ĐIỂM 10 , XIN CHÚC MỪNG</a:t>
            </a:r>
            <a:endParaRPr lang="en-US" b="1" i="1"/>
          </a:p>
        </p:txBody>
      </p:sp>
      <p:sp>
        <p:nvSpPr>
          <p:cNvPr id="22" name="Rounded Rectangle 21"/>
          <p:cNvSpPr/>
          <p:nvPr/>
        </p:nvSpPr>
        <p:spPr>
          <a:xfrm>
            <a:off x="1842598" y="4308287"/>
            <a:ext cx="5038374" cy="158417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smtClean="0"/>
              <a:t>PHẦN THƯỞNG CỦA BẠN LÀ  5 CÂY KẸO MÚT,  XIN CHÚC MỪNG</a:t>
            </a:r>
            <a:endParaRPr lang="en-US" b="1" i="1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972" y="1750655"/>
            <a:ext cx="1728192" cy="1728192"/>
          </a:xfrm>
          <a:prstGeom prst="rect">
            <a:avLst/>
          </a:prstGeom>
        </p:spPr>
      </p:pic>
      <p:sp>
        <p:nvSpPr>
          <p:cNvPr id="29" name="Oval 28">
            <a:hlinkClick r:id="rId12" action="ppaction://hlinksldjump"/>
          </p:cNvPr>
          <p:cNvSpPr/>
          <p:nvPr/>
        </p:nvSpPr>
        <p:spPr>
          <a:xfrm>
            <a:off x="7433338" y="3434776"/>
            <a:ext cx="623459" cy="6234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5</a:t>
            </a:r>
            <a:endParaRPr lang="en-US" sz="3200" b="1"/>
          </a:p>
        </p:txBody>
      </p:sp>
      <p:sp>
        <p:nvSpPr>
          <p:cNvPr id="30" name="Rounded Rectangle 29"/>
          <p:cNvSpPr/>
          <p:nvPr/>
        </p:nvSpPr>
        <p:spPr>
          <a:xfrm>
            <a:off x="1886572" y="4316880"/>
            <a:ext cx="5038374" cy="158417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smtClean="0"/>
              <a:t>PHẦN THƯỞNG CỦA BẠN LÀ  2 BÌ BIMBIM,  XIN CHÚC MỪNG</a:t>
            </a:r>
            <a:endParaRPr lang="en-US" b="1" i="1"/>
          </a:p>
        </p:txBody>
      </p:sp>
      <p:sp>
        <p:nvSpPr>
          <p:cNvPr id="31" name="Right Arrow 30">
            <a:hlinkClick r:id="rId13" action="ppaction://hlinksldjump"/>
          </p:cNvPr>
          <p:cNvSpPr/>
          <p:nvPr/>
        </p:nvSpPr>
        <p:spPr>
          <a:xfrm>
            <a:off x="8244408" y="6021288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9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0" grpId="0" animBg="1"/>
      <p:bldP spid="3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  <p:tag name="PRESENTER_SHAPEINFO" val="&lt;ThreeDShapeInfo&gt;&lt;uuid val=&quot;{D1F9C372-B3A9-46B4-B26A-E745D02C6801}&quot;/&gt;&lt;isInvalidForFieldText val=&quot;1&quot;/&gt;&lt;Image&gt;&lt;filename val=&quot;C:\Users\ltc9999\AppData\Local\Temp\PR\data\asimages\{D1F9C372-B3A9-46B4-B26A-E745D02C6801}_21_S.png&quot;/&gt;&lt;left val=&quot;54&quot;/&gt;&lt;top val=&quot;98&quot;/&gt;&lt;width val=&quot;622&quot;/&gt;&lt;height val=&quot;71&quot;/&gt;&lt;hasText val=&quot;0&quot;/&gt;&lt;/Image&gt;&lt;Image&gt;&lt;filename val=&quot;C:\Users\ltc9999\AppData\Local\Temp\PR\data\asimages\{D1F9C372-B3A9-46B4-B26A-E745D02C6801}_21_T.png&quot;/&gt;&lt;left val=&quot;57&quot;/&gt;&lt;top val=&quot;99&quot;/&gt;&lt;width val=&quot;625&quot;/&gt;&lt;height val=&quot;64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D1F8330D-45EF-4CF0-8B78-92261B249B6D}&quot;/&gt;&lt;isInvalidForFieldText val=&quot;0&quot;/&gt;&lt;Image&gt;&lt;filename val=&quot;C:\Users\ltc9999\AppData\Local\Temp\PR\data\asimages\{D1F8330D-45EF-4CF0-8B78-92261B249B6D}_21.png&quot;/&gt;&lt;left val=&quot;311&quot;/&gt;&lt;top val=&quot;283&quot;/&gt;&lt;width val=&quot;291&quot;/&gt;&lt;height val=&quot;44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39C5B1E9-DBD2-4DCC-8F94-7B2AB78577B3}&quot;/&gt;&lt;isInvalidForFieldText val=&quot;0&quot;/&gt;&lt;Image&gt;&lt;filename val=&quot;C:\Users\ltc9999\AppData\Local\Temp\PR\data\asimages\{39C5B1E9-DBD2-4DCC-8F94-7B2AB78577B3}_21.png&quot;/&gt;&lt;left val=&quot;244&quot;/&gt;&lt;top val=&quot;279&quot;/&gt;&lt;width val=&quot;376&quot;/&gt;&lt;height val=&quot;5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1319</Words>
  <Application>Microsoft Office PowerPoint</Application>
  <PresentationFormat>On-screen Show (4:3)</PresentationFormat>
  <Paragraphs>156</Paragraphs>
  <Slides>17</Slides>
  <Notes>1</Notes>
  <HiddenSlides>1</HiddenSlides>
  <MMClips>20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Default Design</vt:lpstr>
      <vt:lpstr>Equation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VNN.R9</dc:creator>
  <cp:lastModifiedBy>thu</cp:lastModifiedBy>
  <cp:revision>97</cp:revision>
  <dcterms:created xsi:type="dcterms:W3CDTF">2018-03-20T13:45:51Z</dcterms:created>
  <dcterms:modified xsi:type="dcterms:W3CDTF">2019-04-03T00:47:12Z</dcterms:modified>
</cp:coreProperties>
</file>