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87" r:id="rId3"/>
    <p:sldId id="259" r:id="rId4"/>
    <p:sldId id="262" r:id="rId5"/>
    <p:sldId id="260" r:id="rId6"/>
    <p:sldId id="292" r:id="rId7"/>
    <p:sldId id="264" r:id="rId8"/>
    <p:sldId id="265" r:id="rId9"/>
    <p:sldId id="266" r:id="rId10"/>
    <p:sldId id="267" r:id="rId11"/>
    <p:sldId id="269" r:id="rId12"/>
    <p:sldId id="268" r:id="rId13"/>
    <p:sldId id="271" r:id="rId14"/>
    <p:sldId id="293" r:id="rId15"/>
    <p:sldId id="294" r:id="rId16"/>
    <p:sldId id="295" r:id="rId17"/>
    <p:sldId id="290" r:id="rId18"/>
    <p:sldId id="291" r:id="rId19"/>
    <p:sldId id="284" r:id="rId20"/>
    <p:sldId id="29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FF"/>
    <a:srgbClr val="6600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368" autoAdjust="0"/>
    <p:restoredTop sz="94660"/>
  </p:normalViewPr>
  <p:slideViewPr>
    <p:cSldViewPr>
      <p:cViewPr>
        <p:scale>
          <a:sx n="76" d="100"/>
          <a:sy n="76" d="100"/>
        </p:scale>
        <p:origin x="-1212" y="-3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image" Target="../media/image6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A6EECC-E5C4-4840-9BD3-7F925D276341}"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662358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AB7BE9-8C73-43BF-9831-8EA0728452B5}"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4199452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B7A266-5F0A-44A0-8738-092D583B5541}"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747420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493B109-A648-4AB7-9979-37BAE4F31DA0}"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041613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C4D989F-888F-4208-A9C2-71A033ECD51F}"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82358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85CA70FF-4C12-4753-9657-2DCA851B757D}" type="slidenum">
              <a:rPr lang="en-US" altLang="en-US"/>
              <a:pPr/>
              <a:t>‹#›</a:t>
            </a:fld>
            <a:endParaRPr lang="en-US" altLang="en-US"/>
          </a:p>
        </p:txBody>
      </p:sp>
    </p:spTree>
    <p:extLst>
      <p:ext uri="{BB962C8B-B14F-4D97-AF65-F5344CB8AC3E}">
        <p14:creationId xmlns="" xmlns:p14="http://schemas.microsoft.com/office/powerpoint/2010/main" val="1767160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6C15C67-E799-4729-BA3F-DFB20928EA43}"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186931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11283CC-A342-47C1-BBBD-A6BA76C73647}"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634498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5DF070B-AFB6-4461-BCE6-5CB25BE32F6F}"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821081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3FEE173-4007-4C0E-AC7B-5C3F1CB1EFCD}"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037744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9AE1406-C54C-4E70-9747-D6F366CF32F8}"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434641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E8F22FC-28A5-4E14-87FF-DF3CFBA14A1A}"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542813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8F43D70-32D5-4648-ABC2-C535F48A8D6A}"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125311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CA9CD2F-9536-40C4-9F67-60774CFA1CF3}"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90562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619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3619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3619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C42D2FD3-776E-4DEF-949A-9CEBAF69E119}"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 xmlns:p14="http://schemas.microsoft.com/office/powerpoint/2010/main" val="1204369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7.xml"/><Relationship Id="rId5" Type="http://schemas.openxmlformats.org/officeDocument/2006/relationships/image" Target="../media/image5.wmf"/><Relationship Id="rId4" Type="http://schemas.openxmlformats.org/officeDocument/2006/relationships/image" Target="../media/image4.wmf"/></Relationships>
</file>

<file path=ppt/slides/_rels/slide10.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2.png"/><Relationship Id="rId18" Type="http://schemas.openxmlformats.org/officeDocument/2006/relationships/image" Target="../media/image56.png"/><Relationship Id="rId3" Type="http://schemas.openxmlformats.org/officeDocument/2006/relationships/image" Target="../media/image45.png"/><Relationship Id="rId7" Type="http://schemas.openxmlformats.org/officeDocument/2006/relationships/image" Target="../media/image48.png"/><Relationship Id="rId12" Type="http://schemas.openxmlformats.org/officeDocument/2006/relationships/oleObject" Target="../embeddings/oleObject4.bin"/><Relationship Id="rId17" Type="http://schemas.openxmlformats.org/officeDocument/2006/relationships/image" Target="../media/image55.png"/><Relationship Id="rId2" Type="http://schemas.openxmlformats.org/officeDocument/2006/relationships/slideLayout" Target="../slideLayouts/slideLayout7.xml"/><Relationship Id="rId16" Type="http://schemas.openxmlformats.org/officeDocument/2006/relationships/oleObject" Target="../embeddings/oleObject5.bin"/><Relationship Id="rId20" Type="http://schemas.openxmlformats.org/officeDocument/2006/relationships/image" Target="../media/image58.png"/><Relationship Id="rId1" Type="http://schemas.openxmlformats.org/officeDocument/2006/relationships/vmlDrawing" Target="../drawings/vmlDrawing2.vml"/><Relationship Id="rId6" Type="http://schemas.openxmlformats.org/officeDocument/2006/relationships/oleObject" Target="../embeddings/oleObject2.bin"/><Relationship Id="rId11" Type="http://schemas.openxmlformats.org/officeDocument/2006/relationships/oleObject" Target="../embeddings/oleObject3.bin"/><Relationship Id="rId5" Type="http://schemas.openxmlformats.org/officeDocument/2006/relationships/image" Target="../media/image47.png"/><Relationship Id="rId15" Type="http://schemas.openxmlformats.org/officeDocument/2006/relationships/image" Target="../media/image54.png"/><Relationship Id="rId10" Type="http://schemas.openxmlformats.org/officeDocument/2006/relationships/image" Target="../media/image51.png"/><Relationship Id="rId19" Type="http://schemas.openxmlformats.org/officeDocument/2006/relationships/image" Target="../media/image57.png"/><Relationship Id="rId4" Type="http://schemas.openxmlformats.org/officeDocument/2006/relationships/image" Target="../media/image46.png"/><Relationship Id="rId9" Type="http://schemas.openxmlformats.org/officeDocument/2006/relationships/image" Target="../media/image50.png"/><Relationship Id="rId14" Type="http://schemas.openxmlformats.org/officeDocument/2006/relationships/image" Target="../media/image53.png"/></Relationships>
</file>

<file path=ppt/slides/_rels/slide1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64.png"/><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_rels/slide14.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15.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w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image" Target="../media/image65.png"/><Relationship Id="rId1" Type="http://schemas.openxmlformats.org/officeDocument/2006/relationships/slideLayout" Target="../slideLayouts/slideLayout14.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1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84.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oleObject" Target="../embeddings/oleObject9.bin"/></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emf"/><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20.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65.png"/><Relationship Id="rId1" Type="http://schemas.openxmlformats.org/officeDocument/2006/relationships/slideLayout" Target="../slideLayouts/slideLayout2.xml"/><Relationship Id="rId5" Type="http://schemas.openxmlformats.org/officeDocument/2006/relationships/image" Target="../media/image87.gif"/><Relationship Id="rId4" Type="http://schemas.openxmlformats.org/officeDocument/2006/relationships/image" Target="../media/image86.jpeg"/></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hyperlink" Target="file:///C:\Documents%20and%20Settings\nit%20computer\My%20Documents\quan%20he%20goc%20va%20canh%20doi%20dien\Nga-%20Quan%20he%20giua%20goc%20va%20canh%20doi%20dien%20trong%201%20tam%20giac\NGA.gsp" TargetMode="External"/><Relationship Id="rId4" Type="http://schemas.openxmlformats.org/officeDocument/2006/relationships/image" Target="../media/image27.wmf"/></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29.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36.png"/><Relationship Id="rId5" Type="http://schemas.openxmlformats.org/officeDocument/2006/relationships/image" Target="../media/image31.png"/><Relationship Id="rId10" Type="http://schemas.openxmlformats.org/officeDocument/2006/relationships/image" Target="../media/image35.png"/><Relationship Id="rId4" Type="http://schemas.openxmlformats.org/officeDocument/2006/relationships/image" Target="../media/image30.png"/><Relationship Id="rId9" Type="http://schemas.openxmlformats.org/officeDocument/2006/relationships/image" Target="../media/image34.png"/><Relationship Id="rId14" Type="http://schemas.openxmlformats.org/officeDocument/2006/relationships/image" Target="../media/image39.png"/></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w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ChangeArrowheads="1"/>
          </p:cNvSpPr>
          <p:nvPr/>
        </p:nvSpPr>
        <p:spPr bwMode="auto">
          <a:xfrm>
            <a:off x="0" y="2396109"/>
            <a:ext cx="8686800" cy="7448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Font typeface="Arial" charset="0"/>
              <a:buNone/>
            </a:pPr>
            <a:r>
              <a:rPr lang="en-US" b="1" smtClean="0">
                <a:solidFill>
                  <a:srgbClr val="0000FF"/>
                </a:solidFill>
              </a:rPr>
              <a:t>Các </a:t>
            </a:r>
            <a:r>
              <a:rPr lang="en-US" b="1" dirty="0" err="1" smtClean="0">
                <a:solidFill>
                  <a:srgbClr val="0000FF"/>
                </a:solidFill>
              </a:rPr>
              <a:t>đường</a:t>
            </a:r>
            <a:r>
              <a:rPr lang="en-US" b="1" dirty="0" smtClean="0">
                <a:solidFill>
                  <a:srgbClr val="0000FF"/>
                </a:solidFill>
              </a:rPr>
              <a:t> </a:t>
            </a:r>
            <a:r>
              <a:rPr lang="en-US" b="1" dirty="0" err="1" smtClean="0">
                <a:solidFill>
                  <a:srgbClr val="0000FF"/>
                </a:solidFill>
              </a:rPr>
              <a:t>đồng</a:t>
            </a:r>
            <a:r>
              <a:rPr lang="en-US" b="1" dirty="0" smtClean="0">
                <a:solidFill>
                  <a:srgbClr val="0000FF"/>
                </a:solidFill>
              </a:rPr>
              <a:t> </a:t>
            </a:r>
            <a:r>
              <a:rPr lang="en-US" b="1" dirty="0" err="1" smtClean="0">
                <a:solidFill>
                  <a:srgbClr val="0000FF"/>
                </a:solidFill>
              </a:rPr>
              <a:t>quy</a:t>
            </a:r>
            <a:r>
              <a:rPr lang="en-US" b="1" dirty="0" smtClean="0">
                <a:solidFill>
                  <a:srgbClr val="0000FF"/>
                </a:solidFill>
              </a:rPr>
              <a:t> </a:t>
            </a:r>
            <a:r>
              <a:rPr lang="en-US" b="1" dirty="0" err="1" smtClean="0">
                <a:solidFill>
                  <a:srgbClr val="0000FF"/>
                </a:solidFill>
              </a:rPr>
              <a:t>trong</a:t>
            </a:r>
            <a:r>
              <a:rPr lang="en-US" b="1" dirty="0" smtClean="0">
                <a:solidFill>
                  <a:srgbClr val="0000FF"/>
                </a:solidFill>
              </a:rPr>
              <a:t> tam </a:t>
            </a:r>
            <a:r>
              <a:rPr lang="en-US" b="1" dirty="0" err="1" smtClean="0">
                <a:solidFill>
                  <a:srgbClr val="0000FF"/>
                </a:solidFill>
              </a:rPr>
              <a:t>giác</a:t>
            </a:r>
            <a:endParaRPr lang="en-US" b="1" dirty="0" smtClean="0">
              <a:solidFill>
                <a:srgbClr val="0000FF"/>
              </a:solidFill>
            </a:endParaRPr>
          </a:p>
          <a:p>
            <a:pPr marL="0" indent="0" algn="ctr" eaLnBrk="1" hangingPunct="1">
              <a:buFont typeface="Arial" charset="0"/>
              <a:buNone/>
            </a:pPr>
            <a:endParaRPr lang="en-US" dirty="0" smtClean="0">
              <a:solidFill>
                <a:srgbClr val="FF3300"/>
              </a:solidFill>
            </a:endParaRPr>
          </a:p>
          <a:p>
            <a:pPr marL="0" indent="0" algn="ctr" eaLnBrk="1" hangingPunct="1">
              <a:buFont typeface="Arial" charset="0"/>
              <a:buNone/>
            </a:pPr>
            <a:endParaRPr lang="en-US" dirty="0" smtClean="0">
              <a:solidFill>
                <a:srgbClr val="FF3300"/>
              </a:solidFill>
            </a:endParaRPr>
          </a:p>
        </p:txBody>
      </p:sp>
      <p:grpSp>
        <p:nvGrpSpPr>
          <p:cNvPr id="3" name="Group 2"/>
          <p:cNvGrpSpPr>
            <a:grpSpLocks/>
          </p:cNvGrpSpPr>
          <p:nvPr/>
        </p:nvGrpSpPr>
        <p:grpSpPr bwMode="auto">
          <a:xfrm>
            <a:off x="0" y="3162300"/>
            <a:ext cx="2028825" cy="2514600"/>
            <a:chOff x="0" y="1968"/>
            <a:chExt cx="1278" cy="1344"/>
          </a:xfrm>
        </p:grpSpPr>
        <p:pic>
          <p:nvPicPr>
            <p:cNvPr id="25" name="Picture 2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1968"/>
              <a:ext cx="1278" cy="13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 name="Line 6"/>
            <p:cNvSpPr>
              <a:spLocks noChangeShapeType="1"/>
            </p:cNvSpPr>
            <p:nvPr/>
          </p:nvSpPr>
          <p:spPr bwMode="auto">
            <a:xfrm flipH="1">
              <a:off x="336" y="3024"/>
              <a:ext cx="48" cy="96"/>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7" name="Line 7"/>
            <p:cNvSpPr>
              <a:spLocks noChangeShapeType="1"/>
            </p:cNvSpPr>
            <p:nvPr/>
          </p:nvSpPr>
          <p:spPr bwMode="auto">
            <a:xfrm flipH="1">
              <a:off x="816" y="3024"/>
              <a:ext cx="48" cy="96"/>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sp>
        <p:nvSpPr>
          <p:cNvPr id="4" name="Text Box 8"/>
          <p:cNvSpPr txBox="1">
            <a:spLocks noChangeArrowheads="1"/>
          </p:cNvSpPr>
          <p:nvPr/>
        </p:nvSpPr>
        <p:spPr bwMode="auto">
          <a:xfrm>
            <a:off x="0" y="5613400"/>
            <a:ext cx="167640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spcBef>
                <a:spcPct val="50000"/>
              </a:spcBef>
            </a:pPr>
            <a:r>
              <a:rPr lang="en-US" i="1">
                <a:solidFill>
                  <a:srgbClr val="FF3300"/>
                </a:solidFill>
                <a:cs typeface="Arial" charset="0"/>
              </a:rPr>
              <a:t>Đường trung tuyến</a:t>
            </a:r>
          </a:p>
        </p:txBody>
      </p:sp>
      <p:grpSp>
        <p:nvGrpSpPr>
          <p:cNvPr id="5" name="Group 4"/>
          <p:cNvGrpSpPr>
            <a:grpSpLocks/>
          </p:cNvGrpSpPr>
          <p:nvPr/>
        </p:nvGrpSpPr>
        <p:grpSpPr bwMode="auto">
          <a:xfrm>
            <a:off x="2133600" y="3238500"/>
            <a:ext cx="2000250" cy="2362200"/>
            <a:chOff x="1332" y="2016"/>
            <a:chExt cx="1260" cy="1248"/>
          </a:xfrm>
        </p:grpSpPr>
        <p:pic>
          <p:nvPicPr>
            <p:cNvPr id="22" name="Picture 21"/>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332" y="2016"/>
              <a:ext cx="1260" cy="1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 name="Line 12"/>
            <p:cNvSpPr>
              <a:spLocks noChangeShapeType="1"/>
            </p:cNvSpPr>
            <p:nvPr/>
          </p:nvSpPr>
          <p:spPr bwMode="auto">
            <a:xfrm>
              <a:off x="1776" y="2928"/>
              <a:ext cx="48" cy="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4" name="Line 13"/>
            <p:cNvSpPr>
              <a:spLocks noChangeShapeType="1"/>
            </p:cNvSpPr>
            <p:nvPr/>
          </p:nvSpPr>
          <p:spPr bwMode="auto">
            <a:xfrm>
              <a:off x="1824" y="2928"/>
              <a:ext cx="0" cy="96"/>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sp>
        <p:nvSpPr>
          <p:cNvPr id="6" name="Text Box 14"/>
          <p:cNvSpPr txBox="1">
            <a:spLocks noChangeArrowheads="1"/>
          </p:cNvSpPr>
          <p:nvPr/>
        </p:nvSpPr>
        <p:spPr bwMode="auto">
          <a:xfrm>
            <a:off x="1981200" y="5829300"/>
            <a:ext cx="16764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spcBef>
                <a:spcPct val="50000"/>
              </a:spcBef>
            </a:pPr>
            <a:r>
              <a:rPr lang="en-US" i="1">
                <a:solidFill>
                  <a:srgbClr val="FF3300"/>
                </a:solidFill>
                <a:cs typeface="Arial" charset="0"/>
              </a:rPr>
              <a:t>Đường cao</a:t>
            </a:r>
          </a:p>
        </p:txBody>
      </p:sp>
      <p:grpSp>
        <p:nvGrpSpPr>
          <p:cNvPr id="7" name="Group 6"/>
          <p:cNvGrpSpPr>
            <a:grpSpLocks/>
          </p:cNvGrpSpPr>
          <p:nvPr/>
        </p:nvGrpSpPr>
        <p:grpSpPr bwMode="auto">
          <a:xfrm>
            <a:off x="4191000" y="3314700"/>
            <a:ext cx="2438400" cy="2286000"/>
            <a:chOff x="2640" y="2112"/>
            <a:chExt cx="1584" cy="1200"/>
          </a:xfrm>
        </p:grpSpPr>
        <p:pic>
          <p:nvPicPr>
            <p:cNvPr id="19" name="Picture 18"/>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640" y="2112"/>
              <a:ext cx="1584" cy="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 name="Freeform 19"/>
            <p:cNvSpPr>
              <a:spLocks/>
            </p:cNvSpPr>
            <p:nvPr/>
          </p:nvSpPr>
          <p:spPr bwMode="auto">
            <a:xfrm>
              <a:off x="3102" y="2464"/>
              <a:ext cx="88" cy="28"/>
            </a:xfrm>
            <a:custGeom>
              <a:avLst/>
              <a:gdLst>
                <a:gd name="T0" fmla="*/ 0 w 88"/>
                <a:gd name="T1" fmla="*/ 0 h 28"/>
                <a:gd name="T2" fmla="*/ 26 w 88"/>
                <a:gd name="T3" fmla="*/ 8 h 28"/>
                <a:gd name="T4" fmla="*/ 53 w 88"/>
                <a:gd name="T5" fmla="*/ 26 h 28"/>
                <a:gd name="T6" fmla="*/ 88 w 88"/>
                <a:gd name="T7" fmla="*/ 17 h 28"/>
                <a:gd name="T8" fmla="*/ 0 60000 65536"/>
                <a:gd name="T9" fmla="*/ 0 60000 65536"/>
                <a:gd name="T10" fmla="*/ 0 60000 65536"/>
                <a:gd name="T11" fmla="*/ 0 60000 65536"/>
                <a:gd name="T12" fmla="*/ 0 w 88"/>
                <a:gd name="T13" fmla="*/ 0 h 28"/>
                <a:gd name="T14" fmla="*/ 88 w 88"/>
                <a:gd name="T15" fmla="*/ 28 h 28"/>
              </a:gdLst>
              <a:ahLst/>
              <a:cxnLst>
                <a:cxn ang="T8">
                  <a:pos x="T0" y="T1"/>
                </a:cxn>
                <a:cxn ang="T9">
                  <a:pos x="T2" y="T3"/>
                </a:cxn>
                <a:cxn ang="T10">
                  <a:pos x="T4" y="T5"/>
                </a:cxn>
                <a:cxn ang="T11">
                  <a:pos x="T6" y="T7"/>
                </a:cxn>
              </a:cxnLst>
              <a:rect l="T12" t="T13" r="T14" b="T15"/>
              <a:pathLst>
                <a:path w="88" h="28">
                  <a:moveTo>
                    <a:pt x="0" y="0"/>
                  </a:moveTo>
                  <a:cubicBezTo>
                    <a:pt x="9" y="3"/>
                    <a:pt x="18" y="4"/>
                    <a:pt x="26" y="8"/>
                  </a:cubicBezTo>
                  <a:cubicBezTo>
                    <a:pt x="36" y="13"/>
                    <a:pt x="42" y="24"/>
                    <a:pt x="53" y="26"/>
                  </a:cubicBezTo>
                  <a:cubicBezTo>
                    <a:pt x="65" y="28"/>
                    <a:pt x="76" y="17"/>
                    <a:pt x="88" y="17"/>
                  </a:cubicBezTo>
                </a:path>
              </a:pathLst>
            </a:cu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latin typeface="Times New Roman" pitchFamily="18" charset="0"/>
                <a:cs typeface="Times New Roman" pitchFamily="18" charset="0"/>
              </a:endParaRPr>
            </a:p>
          </p:txBody>
        </p:sp>
        <p:sp>
          <p:nvSpPr>
            <p:cNvPr id="21" name="Freeform 20"/>
            <p:cNvSpPr>
              <a:spLocks/>
            </p:cNvSpPr>
            <p:nvPr/>
          </p:nvSpPr>
          <p:spPr bwMode="auto">
            <a:xfrm>
              <a:off x="3199" y="2455"/>
              <a:ext cx="80" cy="18"/>
            </a:xfrm>
            <a:custGeom>
              <a:avLst/>
              <a:gdLst>
                <a:gd name="T0" fmla="*/ 0 w 80"/>
                <a:gd name="T1" fmla="*/ 9 h 18"/>
                <a:gd name="T2" fmla="*/ 80 w 80"/>
                <a:gd name="T3" fmla="*/ 0 h 18"/>
                <a:gd name="T4" fmla="*/ 0 60000 65536"/>
                <a:gd name="T5" fmla="*/ 0 60000 65536"/>
                <a:gd name="T6" fmla="*/ 0 w 80"/>
                <a:gd name="T7" fmla="*/ 0 h 18"/>
                <a:gd name="T8" fmla="*/ 80 w 80"/>
                <a:gd name="T9" fmla="*/ 18 h 18"/>
              </a:gdLst>
              <a:ahLst/>
              <a:cxnLst>
                <a:cxn ang="T4">
                  <a:pos x="T0" y="T1"/>
                </a:cxn>
                <a:cxn ang="T5">
                  <a:pos x="T2" y="T3"/>
                </a:cxn>
              </a:cxnLst>
              <a:rect l="T6" t="T7" r="T8" b="T9"/>
              <a:pathLst>
                <a:path w="80" h="18">
                  <a:moveTo>
                    <a:pt x="0" y="9"/>
                  </a:moveTo>
                  <a:cubicBezTo>
                    <a:pt x="32" y="18"/>
                    <a:pt x="50" y="15"/>
                    <a:pt x="80" y="0"/>
                  </a:cubicBezTo>
                </a:path>
              </a:pathLst>
            </a:cu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latin typeface="Times New Roman" pitchFamily="18" charset="0"/>
                <a:cs typeface="Times New Roman" pitchFamily="18" charset="0"/>
              </a:endParaRPr>
            </a:p>
          </p:txBody>
        </p:sp>
      </p:grpSp>
      <p:sp>
        <p:nvSpPr>
          <p:cNvPr id="8" name="Text Box 20"/>
          <p:cNvSpPr txBox="1">
            <a:spLocks noChangeArrowheads="1"/>
          </p:cNvSpPr>
          <p:nvPr/>
        </p:nvSpPr>
        <p:spPr bwMode="auto">
          <a:xfrm>
            <a:off x="4362450" y="5676900"/>
            <a:ext cx="167640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spcBef>
                <a:spcPct val="50000"/>
              </a:spcBef>
            </a:pPr>
            <a:r>
              <a:rPr lang="en-US" i="1">
                <a:solidFill>
                  <a:srgbClr val="FF3300"/>
                </a:solidFill>
                <a:cs typeface="Arial" charset="0"/>
              </a:rPr>
              <a:t>Đường phân giác</a:t>
            </a:r>
          </a:p>
        </p:txBody>
      </p:sp>
      <p:grpSp>
        <p:nvGrpSpPr>
          <p:cNvPr id="9" name="Group 8"/>
          <p:cNvGrpSpPr>
            <a:grpSpLocks/>
          </p:cNvGrpSpPr>
          <p:nvPr/>
        </p:nvGrpSpPr>
        <p:grpSpPr bwMode="auto">
          <a:xfrm>
            <a:off x="6829425" y="3314700"/>
            <a:ext cx="2314575" cy="2514600"/>
            <a:chOff x="4206" y="2064"/>
            <a:chExt cx="1458" cy="1440"/>
          </a:xfrm>
        </p:grpSpPr>
        <p:grpSp>
          <p:nvGrpSpPr>
            <p:cNvPr id="13" name="Group 12"/>
            <p:cNvGrpSpPr>
              <a:grpSpLocks/>
            </p:cNvGrpSpPr>
            <p:nvPr/>
          </p:nvGrpSpPr>
          <p:grpSpPr bwMode="auto">
            <a:xfrm>
              <a:off x="4206" y="2064"/>
              <a:ext cx="1458" cy="1440"/>
              <a:chOff x="4206" y="2064"/>
              <a:chExt cx="1458" cy="1440"/>
            </a:xfrm>
          </p:grpSpPr>
          <p:pic>
            <p:nvPicPr>
              <p:cNvPr id="16" name="Picture 15"/>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4206" y="2064"/>
                <a:ext cx="1458" cy="14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Line 25"/>
              <p:cNvSpPr>
                <a:spLocks noChangeShapeType="1"/>
              </p:cNvSpPr>
              <p:nvPr/>
            </p:nvSpPr>
            <p:spPr bwMode="auto">
              <a:xfrm flipH="1">
                <a:off x="4608" y="2928"/>
                <a:ext cx="48" cy="144"/>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8" name="Line 26"/>
              <p:cNvSpPr>
                <a:spLocks noChangeShapeType="1"/>
              </p:cNvSpPr>
              <p:nvPr/>
            </p:nvSpPr>
            <p:spPr bwMode="auto">
              <a:xfrm flipH="1">
                <a:off x="5136" y="2928"/>
                <a:ext cx="48" cy="144"/>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sp>
          <p:nvSpPr>
            <p:cNvPr id="14" name="Line 27"/>
            <p:cNvSpPr>
              <a:spLocks noChangeShapeType="1"/>
            </p:cNvSpPr>
            <p:nvPr/>
          </p:nvSpPr>
          <p:spPr bwMode="auto">
            <a:xfrm>
              <a:off x="4944" y="2880"/>
              <a:ext cx="96"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5" name="Line 28"/>
            <p:cNvSpPr>
              <a:spLocks noChangeShapeType="1"/>
            </p:cNvSpPr>
            <p:nvPr/>
          </p:nvSpPr>
          <p:spPr bwMode="auto">
            <a:xfrm>
              <a:off x="5040" y="2880"/>
              <a:ext cx="0" cy="144"/>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sp>
        <p:nvSpPr>
          <p:cNvPr id="10" name="Text Box 29"/>
          <p:cNvSpPr txBox="1">
            <a:spLocks noChangeArrowheads="1"/>
          </p:cNvSpPr>
          <p:nvPr/>
        </p:nvSpPr>
        <p:spPr bwMode="auto">
          <a:xfrm>
            <a:off x="7086600" y="5600700"/>
            <a:ext cx="167640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spcBef>
                <a:spcPct val="50000"/>
              </a:spcBef>
            </a:pPr>
            <a:r>
              <a:rPr lang="en-US" i="1">
                <a:solidFill>
                  <a:srgbClr val="FF3300"/>
                </a:solidFill>
                <a:cs typeface="Arial" charset="0"/>
              </a:rPr>
              <a:t>Đường trung trực</a:t>
            </a:r>
          </a:p>
        </p:txBody>
      </p:sp>
      <p:sp>
        <p:nvSpPr>
          <p:cNvPr id="11" name="Text Box 30"/>
          <p:cNvSpPr txBox="1">
            <a:spLocks noChangeArrowheads="1"/>
          </p:cNvSpPr>
          <p:nvPr/>
        </p:nvSpPr>
        <p:spPr bwMode="auto">
          <a:xfrm>
            <a:off x="76200" y="1866900"/>
            <a:ext cx="845624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spcBef>
                <a:spcPct val="50000"/>
              </a:spcBef>
            </a:pPr>
            <a:r>
              <a:rPr lang="en-US" sz="3200" b="1" smtClean="0">
                <a:solidFill>
                  <a:srgbClr val="0000FF"/>
                </a:solidFill>
                <a:cs typeface="Arial" charset="0"/>
              </a:rPr>
              <a:t>Quan </a:t>
            </a:r>
            <a:r>
              <a:rPr lang="en-US" sz="3200" b="1" dirty="0" err="1">
                <a:solidFill>
                  <a:srgbClr val="0000FF"/>
                </a:solidFill>
                <a:cs typeface="Arial" charset="0"/>
              </a:rPr>
              <a:t>hệ</a:t>
            </a:r>
            <a:r>
              <a:rPr lang="en-US" sz="3200" b="1" dirty="0">
                <a:solidFill>
                  <a:srgbClr val="0000FF"/>
                </a:solidFill>
                <a:cs typeface="Arial" charset="0"/>
              </a:rPr>
              <a:t> </a:t>
            </a:r>
            <a:r>
              <a:rPr lang="en-US" sz="3200" b="1" dirty="0" err="1">
                <a:solidFill>
                  <a:srgbClr val="0000FF"/>
                </a:solidFill>
                <a:cs typeface="Arial" charset="0"/>
              </a:rPr>
              <a:t>giữa</a:t>
            </a:r>
            <a:r>
              <a:rPr lang="en-US" sz="3200" b="1" dirty="0">
                <a:solidFill>
                  <a:srgbClr val="0000FF"/>
                </a:solidFill>
                <a:cs typeface="Arial" charset="0"/>
              </a:rPr>
              <a:t> </a:t>
            </a:r>
            <a:r>
              <a:rPr lang="en-US" sz="3200" b="1" dirty="0" err="1">
                <a:solidFill>
                  <a:srgbClr val="0000FF"/>
                </a:solidFill>
                <a:cs typeface="Arial" charset="0"/>
              </a:rPr>
              <a:t>các</a:t>
            </a:r>
            <a:r>
              <a:rPr lang="en-US" sz="3200" b="1" dirty="0">
                <a:solidFill>
                  <a:srgbClr val="0000FF"/>
                </a:solidFill>
                <a:cs typeface="Arial" charset="0"/>
              </a:rPr>
              <a:t> </a:t>
            </a:r>
            <a:r>
              <a:rPr lang="en-US" sz="3200" b="1" err="1">
                <a:solidFill>
                  <a:srgbClr val="0000FF"/>
                </a:solidFill>
                <a:cs typeface="Arial" charset="0"/>
              </a:rPr>
              <a:t>yếu</a:t>
            </a:r>
            <a:r>
              <a:rPr lang="en-US" sz="3200" b="1">
                <a:solidFill>
                  <a:srgbClr val="0000FF"/>
                </a:solidFill>
                <a:cs typeface="Arial" charset="0"/>
              </a:rPr>
              <a:t> </a:t>
            </a:r>
            <a:r>
              <a:rPr lang="en-US" sz="3200" b="1" smtClean="0">
                <a:solidFill>
                  <a:srgbClr val="0000FF"/>
                </a:solidFill>
                <a:cs typeface="Arial" charset="0"/>
              </a:rPr>
              <a:t>tố </a:t>
            </a:r>
            <a:r>
              <a:rPr lang="en-US" sz="3200" b="1" dirty="0" err="1">
                <a:solidFill>
                  <a:srgbClr val="0000FF"/>
                </a:solidFill>
                <a:cs typeface="Arial" charset="0"/>
              </a:rPr>
              <a:t>trong</a:t>
            </a:r>
            <a:r>
              <a:rPr lang="en-US" sz="3200" b="1" dirty="0">
                <a:solidFill>
                  <a:srgbClr val="0000FF"/>
                </a:solidFill>
                <a:cs typeface="Arial" charset="0"/>
              </a:rPr>
              <a:t> tam </a:t>
            </a:r>
            <a:r>
              <a:rPr lang="en-US" sz="3200" b="1" dirty="0" err="1">
                <a:solidFill>
                  <a:srgbClr val="0000FF"/>
                </a:solidFill>
                <a:cs typeface="Arial" charset="0"/>
              </a:rPr>
              <a:t>giác</a:t>
            </a:r>
            <a:endParaRPr lang="en-US" sz="3200" b="1" dirty="0">
              <a:solidFill>
                <a:srgbClr val="0000FF"/>
              </a:solidFill>
              <a:cs typeface="Arial" charset="0"/>
            </a:endParaRPr>
          </a:p>
        </p:txBody>
      </p:sp>
      <p:sp>
        <p:nvSpPr>
          <p:cNvPr id="12" name="WordArt 31"/>
          <p:cNvSpPr>
            <a:spLocks noChangeArrowheads="1" noChangeShapeType="1" noTextEdit="1"/>
          </p:cNvSpPr>
          <p:nvPr/>
        </p:nvSpPr>
        <p:spPr bwMode="auto">
          <a:xfrm>
            <a:off x="251520" y="332656"/>
            <a:ext cx="8511480" cy="1246212"/>
          </a:xfrm>
          <a:prstGeom prst="rect">
            <a:avLst/>
          </a:prstGeom>
        </p:spPr>
        <p:txBody>
          <a:bodyPr wrap="none" numCol="1" fromWordArt="1">
            <a:prstTxWarp prst="textTriangle">
              <a:avLst>
                <a:gd name="adj" fmla="val 50000"/>
              </a:avLst>
            </a:prstTxWarp>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vi-VN" sz="3600" b="1" kern="1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a:cs typeface="Arial"/>
              </a:rPr>
              <a:t>CHƯƠNG </a:t>
            </a:r>
            <a:r>
              <a:rPr lang="vi-VN" sz="3600" b="1" kern="1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a:cs typeface="Arial"/>
              </a:rPr>
              <a:t>III</a:t>
            </a:r>
            <a:endParaRPr lang="en-US" sz="3600" b="1" kern="1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a:cs typeface="Arial"/>
            </a:endParaRPr>
          </a:p>
        </p:txBody>
      </p:sp>
    </p:spTree>
    <p:extLst>
      <p:ext uri="{BB962C8B-B14F-4D97-AF65-F5344CB8AC3E}">
        <p14:creationId xmlns="" xmlns:p14="http://schemas.microsoft.com/office/powerpoint/2010/main" val="24399652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arn(inVertical)">
                                      <p:cBhvr>
                                        <p:cTn id="33" dur="500"/>
                                        <p:tgtEl>
                                          <p:spTgt spid="7"/>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inVertical)">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barn(inVertical)">
                                      <p:cBhvr>
                                        <p:cTn id="41" dur="500"/>
                                        <p:tgtEl>
                                          <p:spTgt spid="9"/>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barn(inVertical)">
                                      <p:cBhvr>
                                        <p:cTn id="4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8" grpId="0"/>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362575" y="3505200"/>
            <a:ext cx="3781425" cy="2630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9"/>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81000" y="233363"/>
            <a:ext cx="670560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10"/>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533400" y="776288"/>
            <a:ext cx="7467600" cy="474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13"/>
          <p:cNvSpPr>
            <a:spLocks noChangeArrowheads="1"/>
          </p:cNvSpPr>
          <p:nvPr/>
        </p:nvSpPr>
        <p:spPr bwMode="auto">
          <a:xfrm>
            <a:off x="0" y="335280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6" name="Object 12"/>
          <p:cNvGraphicFramePr>
            <a:graphicFrameLocks noChangeAspect="1"/>
          </p:cNvGraphicFramePr>
          <p:nvPr/>
        </p:nvGraphicFramePr>
        <p:xfrm>
          <a:off x="457200" y="1295400"/>
          <a:ext cx="685800" cy="547688"/>
        </p:xfrm>
        <a:graphic>
          <a:graphicData uri="http://schemas.openxmlformats.org/presentationml/2006/ole">
            <p:oleObj spid="_x0000_s4298" name="Equation" r:id="rId6" imgW="190417" imgH="152334" progId="Equation.3">
              <p:embed/>
            </p:oleObj>
          </a:graphicData>
        </a:graphic>
      </p:graphicFrame>
      <p:pic>
        <p:nvPicPr>
          <p:cNvPr id="7" name="Picture 14"/>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1143000" y="1219200"/>
            <a:ext cx="1143000" cy="55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15"/>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1295400" y="1828800"/>
            <a:ext cx="3048000" cy="407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Rectangle 16"/>
          <p:cNvSpPr>
            <a:spLocks noChangeArrowheads="1"/>
          </p:cNvSpPr>
          <p:nvPr/>
        </p:nvSpPr>
        <p:spPr bwMode="auto">
          <a:xfrm>
            <a:off x="457200" y="1752600"/>
            <a:ext cx="4619625"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2800" b="1"/>
              <a:t>Xét                                  có:</a:t>
            </a:r>
          </a:p>
        </p:txBody>
      </p:sp>
      <p:pic>
        <p:nvPicPr>
          <p:cNvPr id="10" name="Picture 18"/>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1295400" y="1828800"/>
            <a:ext cx="3048000" cy="407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20"/>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2667000" y="1905000"/>
            <a:ext cx="304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23"/>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5486400" y="228600"/>
            <a:ext cx="1600200" cy="528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Rectangle 24"/>
          <p:cNvSpPr>
            <a:spLocks noChangeArrowheads="1"/>
          </p:cNvSpPr>
          <p:nvPr/>
        </p:nvSpPr>
        <p:spPr bwMode="auto">
          <a:xfrm>
            <a:off x="2209800" y="2362200"/>
            <a:ext cx="1944688"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2400" b="1"/>
              <a:t>(cách dựng)</a:t>
            </a:r>
          </a:p>
        </p:txBody>
      </p:sp>
      <p:pic>
        <p:nvPicPr>
          <p:cNvPr id="14" name="Picture 25"/>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1143000" y="1219200"/>
            <a:ext cx="1143000" cy="55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Rectangle 26"/>
          <p:cNvSpPr>
            <a:spLocks noChangeArrowheads="1"/>
          </p:cNvSpPr>
          <p:nvPr/>
        </p:nvSpPr>
        <p:spPr bwMode="auto">
          <a:xfrm>
            <a:off x="1905000" y="2895600"/>
            <a:ext cx="1944688"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2400" b="1"/>
              <a:t>(cách dựng)</a:t>
            </a:r>
          </a:p>
        </p:txBody>
      </p:sp>
      <p:sp>
        <p:nvSpPr>
          <p:cNvPr id="16" name="Rectangle 29"/>
          <p:cNvSpPr>
            <a:spLocks noChangeArrowheads="1"/>
          </p:cNvSpPr>
          <p:nvPr/>
        </p:nvSpPr>
        <p:spPr bwMode="auto">
          <a:xfrm>
            <a:off x="381000" y="3352800"/>
            <a:ext cx="2530475"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2800" b="1"/>
              <a:t>AM</a:t>
            </a:r>
            <a:r>
              <a:rPr lang="en-US" sz="2400" b="1"/>
              <a:t> cạnh chung</a:t>
            </a:r>
          </a:p>
        </p:txBody>
      </p:sp>
      <p:graphicFrame>
        <p:nvGraphicFramePr>
          <p:cNvPr id="17" name="Object 31"/>
          <p:cNvGraphicFramePr>
            <a:graphicFrameLocks noChangeAspect="1"/>
          </p:cNvGraphicFramePr>
          <p:nvPr/>
        </p:nvGraphicFramePr>
        <p:xfrm>
          <a:off x="457200" y="3886200"/>
          <a:ext cx="685800" cy="549275"/>
        </p:xfrm>
        <a:graphic>
          <a:graphicData uri="http://schemas.openxmlformats.org/presentationml/2006/ole">
            <p:oleObj spid="_x0000_s4299" name="Equation" r:id="rId11" imgW="190417" imgH="152334" progId="Equation.3">
              <p:embed/>
            </p:oleObj>
          </a:graphicData>
        </a:graphic>
      </p:graphicFrame>
      <p:sp>
        <p:nvSpPr>
          <p:cNvPr id="18" name="Rectangle 46"/>
          <p:cNvSpPr>
            <a:spLocks noChangeArrowheads="1"/>
          </p:cNvSpPr>
          <p:nvPr/>
        </p:nvSpPr>
        <p:spPr bwMode="auto">
          <a:xfrm>
            <a:off x="0" y="320040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9" name="Object 45"/>
          <p:cNvGraphicFramePr>
            <a:graphicFrameLocks noChangeAspect="1"/>
          </p:cNvGraphicFramePr>
          <p:nvPr/>
        </p:nvGraphicFramePr>
        <p:xfrm>
          <a:off x="457200" y="4495800"/>
          <a:ext cx="685800" cy="542925"/>
        </p:xfrm>
        <a:graphic>
          <a:graphicData uri="http://schemas.openxmlformats.org/presentationml/2006/ole">
            <p:oleObj spid="_x0000_s4300" name="Equation" r:id="rId12" imgW="190417" imgH="152334" progId="Equation.3">
              <p:embed/>
            </p:oleObj>
          </a:graphicData>
        </a:graphic>
      </p:graphicFrame>
      <p:pic>
        <p:nvPicPr>
          <p:cNvPr id="20" name="Picture 49"/>
          <p:cNvPicPr>
            <a:picLocks noChangeAspect="1" noChangeArrowheads="1"/>
          </p:cNvPicPr>
          <p:nvPr/>
        </p:nvPicPr>
        <p:blipFill>
          <a:blip r:embed="rId13">
            <a:extLst>
              <a:ext uri="{28A0092B-C50C-407E-A947-70E740481C1C}">
                <a14:useLocalDpi xmlns="" xmlns:a14="http://schemas.microsoft.com/office/drawing/2010/main" val="0"/>
              </a:ext>
            </a:extLst>
          </a:blip>
          <a:srcRect/>
          <a:stretch>
            <a:fillRect/>
          </a:stretch>
        </p:blipFill>
        <p:spPr bwMode="auto">
          <a:xfrm>
            <a:off x="1676400" y="4419600"/>
            <a:ext cx="1600200" cy="541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 name="Picture 51"/>
          <p:cNvPicPr>
            <a:picLocks noChangeAspect="1" noChangeArrowheads="1"/>
          </p:cNvPicPr>
          <p:nvPr/>
        </p:nvPicPr>
        <p:blipFill>
          <a:blip r:embed="rId14">
            <a:extLst>
              <a:ext uri="{28A0092B-C50C-407E-A947-70E740481C1C}">
                <a14:useLocalDpi xmlns="" xmlns:a14="http://schemas.microsoft.com/office/drawing/2010/main" val="0"/>
              </a:ext>
            </a:extLst>
          </a:blip>
          <a:srcRect/>
          <a:stretch>
            <a:fillRect/>
          </a:stretch>
        </p:blipFill>
        <p:spPr bwMode="auto">
          <a:xfrm>
            <a:off x="457200" y="4953000"/>
            <a:ext cx="4419600" cy="576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 name="Picture 52"/>
          <p:cNvPicPr>
            <a:picLocks noChangeAspect="1" noChangeArrowheads="1"/>
          </p:cNvPicPr>
          <p:nvPr/>
        </p:nvPicPr>
        <p:blipFill>
          <a:blip r:embed="rId15">
            <a:extLst>
              <a:ext uri="{28A0092B-C50C-407E-A947-70E740481C1C}">
                <a14:useLocalDpi xmlns="" xmlns:a14="http://schemas.microsoft.com/office/drawing/2010/main" val="0"/>
              </a:ext>
            </a:extLst>
          </a:blip>
          <a:srcRect/>
          <a:stretch>
            <a:fillRect/>
          </a:stretch>
        </p:blipFill>
        <p:spPr bwMode="auto">
          <a:xfrm>
            <a:off x="1143000" y="5562600"/>
            <a:ext cx="16002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 name="Rectangle 54"/>
          <p:cNvSpPr>
            <a:spLocks noChangeArrowheads="1"/>
          </p:cNvSpPr>
          <p:nvPr/>
        </p:nvSpPr>
        <p:spPr bwMode="auto">
          <a:xfrm rot="2201787">
            <a:off x="6172200" y="4267200"/>
            <a:ext cx="17843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b="1">
                <a:solidFill>
                  <a:schemeClr val="folHlink"/>
                </a:solidFill>
              </a:rPr>
              <a:t>---------------------</a:t>
            </a:r>
          </a:p>
        </p:txBody>
      </p:sp>
      <p:graphicFrame>
        <p:nvGraphicFramePr>
          <p:cNvPr id="24" name="Object 53"/>
          <p:cNvGraphicFramePr>
            <a:graphicFrameLocks noChangeAspect="1"/>
          </p:cNvGraphicFramePr>
          <p:nvPr/>
        </p:nvGraphicFramePr>
        <p:xfrm>
          <a:off x="457200" y="5562600"/>
          <a:ext cx="685800" cy="542925"/>
        </p:xfrm>
        <a:graphic>
          <a:graphicData uri="http://schemas.openxmlformats.org/presentationml/2006/ole">
            <p:oleObj spid="_x0000_s4301" name="Equation" r:id="rId16" imgW="190417" imgH="152334" progId="Equation.3">
              <p:embed/>
            </p:oleObj>
          </a:graphicData>
        </a:graphic>
      </p:graphicFrame>
      <p:pic>
        <p:nvPicPr>
          <p:cNvPr id="25" name="Picture 56"/>
          <p:cNvPicPr>
            <a:picLocks noChangeAspect="1" noChangeArrowheads="1"/>
          </p:cNvPicPr>
          <p:nvPr/>
        </p:nvPicPr>
        <p:blipFill>
          <a:blip r:embed="rId17">
            <a:extLst>
              <a:ext uri="{28A0092B-C50C-407E-A947-70E740481C1C}">
                <a14:useLocalDpi xmlns="" xmlns:a14="http://schemas.microsoft.com/office/drawing/2010/main" val="0"/>
              </a:ext>
            </a:extLst>
          </a:blip>
          <a:srcRect/>
          <a:stretch>
            <a:fillRect/>
          </a:stretch>
        </p:blipFill>
        <p:spPr bwMode="auto">
          <a:xfrm>
            <a:off x="609600" y="6248400"/>
            <a:ext cx="1447800" cy="428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 name="Picture 58"/>
          <p:cNvPicPr>
            <a:picLocks noChangeAspect="1" noChangeArrowheads="1"/>
          </p:cNvPicPr>
          <p:nvPr/>
        </p:nvPicPr>
        <p:blipFill>
          <a:blip r:embed="rId15">
            <a:extLst>
              <a:ext uri="{28A0092B-C50C-407E-A947-70E740481C1C}">
                <a14:useLocalDpi xmlns="" xmlns:a14="http://schemas.microsoft.com/office/drawing/2010/main" val="0"/>
              </a:ext>
            </a:extLst>
          </a:blip>
          <a:srcRect/>
          <a:stretch>
            <a:fillRect/>
          </a:stretch>
        </p:blipFill>
        <p:spPr bwMode="auto">
          <a:xfrm>
            <a:off x="1143000" y="5562600"/>
            <a:ext cx="16002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 name="Picture 60"/>
          <p:cNvPicPr>
            <a:picLocks noChangeAspect="1" noChangeArrowheads="1"/>
          </p:cNvPicPr>
          <p:nvPr/>
        </p:nvPicPr>
        <p:blipFill>
          <a:blip r:embed="rId18">
            <a:extLst>
              <a:ext uri="{28A0092B-C50C-407E-A947-70E740481C1C}">
                <a14:useLocalDpi xmlns="" xmlns:a14="http://schemas.microsoft.com/office/drawing/2010/main" val="0"/>
              </a:ext>
            </a:extLst>
          </a:blip>
          <a:srcRect/>
          <a:stretch>
            <a:fillRect/>
          </a:stretch>
        </p:blipFill>
        <p:spPr bwMode="auto">
          <a:xfrm>
            <a:off x="1066800" y="4419600"/>
            <a:ext cx="914400" cy="522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 name="Rectangle 61"/>
          <p:cNvSpPr>
            <a:spLocks noChangeArrowheads="1"/>
          </p:cNvSpPr>
          <p:nvPr/>
        </p:nvSpPr>
        <p:spPr bwMode="auto">
          <a:xfrm>
            <a:off x="3886200" y="6172200"/>
            <a:ext cx="123507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r>
              <a:rPr lang="en-US" sz="2400" b="1"/>
              <a:t>(Đpcm)</a:t>
            </a:r>
          </a:p>
        </p:txBody>
      </p:sp>
      <p:sp>
        <p:nvSpPr>
          <p:cNvPr id="29" name="Rectangle 64"/>
          <p:cNvSpPr>
            <a:spLocks noChangeArrowheads="1"/>
          </p:cNvSpPr>
          <p:nvPr/>
        </p:nvSpPr>
        <p:spPr bwMode="auto">
          <a:xfrm rot="6753619">
            <a:off x="5234782" y="4595018"/>
            <a:ext cx="17843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b="1">
                <a:solidFill>
                  <a:schemeClr val="folHlink"/>
                </a:solidFill>
              </a:rPr>
              <a:t>---------------------</a:t>
            </a:r>
          </a:p>
        </p:txBody>
      </p:sp>
      <p:sp>
        <p:nvSpPr>
          <p:cNvPr id="30" name="Rectangle 67"/>
          <p:cNvSpPr>
            <a:spLocks noChangeArrowheads="1"/>
          </p:cNvSpPr>
          <p:nvPr/>
        </p:nvSpPr>
        <p:spPr bwMode="auto">
          <a:xfrm rot="4456332">
            <a:off x="5844382" y="4595018"/>
            <a:ext cx="17843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b="1">
                <a:solidFill>
                  <a:schemeClr val="folHlink"/>
                </a:solidFill>
              </a:rPr>
              <a:t>---------------------</a:t>
            </a:r>
          </a:p>
        </p:txBody>
      </p:sp>
      <p:pic>
        <p:nvPicPr>
          <p:cNvPr id="31" name="Picture 68"/>
          <p:cNvPicPr>
            <a:picLocks noChangeAspect="1" noChangeArrowheads="1"/>
          </p:cNvPicPr>
          <p:nvPr/>
        </p:nvPicPr>
        <p:blipFill>
          <a:blip r:embed="rId19">
            <a:extLst>
              <a:ext uri="{28A0092B-C50C-407E-A947-70E740481C1C}">
                <a14:useLocalDpi xmlns="" xmlns:a14="http://schemas.microsoft.com/office/drawing/2010/main" val="0"/>
              </a:ext>
            </a:extLst>
          </a:blip>
          <a:srcRect/>
          <a:stretch>
            <a:fillRect/>
          </a:stretch>
        </p:blipFill>
        <p:spPr bwMode="auto">
          <a:xfrm>
            <a:off x="8153400" y="5257800"/>
            <a:ext cx="457200"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2" name="Picture 69"/>
          <p:cNvPicPr>
            <a:picLocks noChangeAspect="1" noChangeArrowheads="1"/>
          </p:cNvPicPr>
          <p:nvPr/>
        </p:nvPicPr>
        <p:blipFill>
          <a:blip r:embed="rId20">
            <a:extLst>
              <a:ext uri="{28A0092B-C50C-407E-A947-70E740481C1C}">
                <a14:useLocalDpi xmlns="" xmlns:a14="http://schemas.microsoft.com/office/drawing/2010/main" val="0"/>
              </a:ext>
            </a:extLst>
          </a:blip>
          <a:srcRect/>
          <a:stretch>
            <a:fillRect/>
          </a:stretch>
        </p:blipFill>
        <p:spPr bwMode="auto">
          <a:xfrm>
            <a:off x="5715000" y="5334000"/>
            <a:ext cx="381000" cy="38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 name="Picture 70"/>
          <p:cNvPicPr>
            <a:picLocks noChangeAspect="1" noChangeArrowheads="1"/>
          </p:cNvPicPr>
          <p:nvPr/>
        </p:nvPicPr>
        <p:blipFill>
          <a:blip r:embed="rId20">
            <a:extLst>
              <a:ext uri="{28A0092B-C50C-407E-A947-70E740481C1C}">
                <a14:useLocalDpi xmlns="" xmlns:a14="http://schemas.microsoft.com/office/drawing/2010/main" val="0"/>
              </a:ext>
            </a:extLst>
          </a:blip>
          <a:srcRect/>
          <a:stretch>
            <a:fillRect/>
          </a:stretch>
        </p:blipFill>
        <p:spPr bwMode="auto">
          <a:xfrm rot="12818061">
            <a:off x="7391400" y="4876800"/>
            <a:ext cx="381000" cy="314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4" name="AutoShape 18"/>
          <p:cNvSpPr>
            <a:spLocks noChangeArrowheads="1"/>
          </p:cNvSpPr>
          <p:nvPr/>
        </p:nvSpPr>
        <p:spPr bwMode="auto">
          <a:xfrm rot="21462867" flipH="1">
            <a:off x="5715000" y="4038600"/>
            <a:ext cx="1143000" cy="1600200"/>
          </a:xfrm>
          <a:prstGeom prst="triangle">
            <a:avLst>
              <a:gd name="adj" fmla="val 29375"/>
            </a:avLst>
          </a:prstGeom>
          <a:solidFill>
            <a:schemeClr val="folHlink"/>
          </a:solidFill>
          <a:ln w="9525">
            <a:solidFill>
              <a:schemeClr val="tx1"/>
            </a:solidFill>
            <a:miter lim="800000"/>
            <a:headEnd/>
            <a:tailEnd/>
          </a:ln>
        </p:spPr>
        <p:txBody>
          <a:bodyPr wrap="none" anchor="ctr"/>
          <a:lstStyle/>
          <a:p>
            <a:pPr eaLnBrk="0" hangingPunct="0"/>
            <a:endParaRPr lang="en-US" sz="2400">
              <a:latin typeface=".VnTime" pitchFamily="34" charset="0"/>
            </a:endParaRPr>
          </a:p>
        </p:txBody>
      </p:sp>
      <p:sp>
        <p:nvSpPr>
          <p:cNvPr id="35" name="AutoShape 18"/>
          <p:cNvSpPr>
            <a:spLocks noChangeArrowheads="1"/>
          </p:cNvSpPr>
          <p:nvPr/>
        </p:nvSpPr>
        <p:spPr bwMode="auto">
          <a:xfrm rot="19976864">
            <a:off x="6472238" y="3795713"/>
            <a:ext cx="1143000" cy="1676400"/>
          </a:xfrm>
          <a:prstGeom prst="triangle">
            <a:avLst>
              <a:gd name="adj" fmla="val 29375"/>
            </a:avLst>
          </a:prstGeom>
          <a:solidFill>
            <a:schemeClr val="hlink"/>
          </a:solidFill>
          <a:ln w="9525">
            <a:solidFill>
              <a:schemeClr val="tx1"/>
            </a:solidFill>
            <a:miter lim="800000"/>
            <a:headEnd/>
            <a:tailEnd/>
          </a:ln>
        </p:spPr>
        <p:txBody>
          <a:bodyPr wrap="none" anchor="ctr"/>
          <a:lstStyle/>
          <a:p>
            <a:pPr eaLnBrk="0" hangingPunct="0"/>
            <a:endParaRPr lang="en-US" sz="2400">
              <a:latin typeface=".VnTime" pitchFamily="34" charset="0"/>
            </a:endParaRPr>
          </a:p>
        </p:txBody>
      </p:sp>
      <p:sp>
        <p:nvSpPr>
          <p:cNvPr id="36" name="Rectangle 79"/>
          <p:cNvSpPr>
            <a:spLocks noChangeArrowheads="1"/>
          </p:cNvSpPr>
          <p:nvPr/>
        </p:nvSpPr>
        <p:spPr bwMode="auto">
          <a:xfrm>
            <a:off x="4267200" y="3886200"/>
            <a:ext cx="123507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r>
              <a:rPr lang="en-US" sz="2400" b="1"/>
              <a:t>(c-g-c)</a:t>
            </a:r>
          </a:p>
        </p:txBody>
      </p:sp>
    </p:spTree>
    <p:extLst>
      <p:ext uri="{BB962C8B-B14F-4D97-AF65-F5344CB8AC3E}">
        <p14:creationId xmlns="" xmlns:p14="http://schemas.microsoft.com/office/powerpoint/2010/main" val="2783440340"/>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0.11632 -0.02035 C 0.13247 -0.01896 0.14532 -0.01688 0.16059 -0.01156 C 0.17344 0.00069 0.16754 -0.00255 0.17691 0.00139 C 0.18282 0.0067 0.1849 0.00902 0.19167 0.00578 C 0.19896 0.01595 0.20539 0.02682 0.21129 0.03861 C 0.21337 0.04277 0.21424 0.04763 0.21632 0.05179 C 0.21875 0.06196 0.21997 0.07098 0.22448 0.08 C 0.22639 0.08786 0.22934 0.10404 0.22934 0.10428 C 0.2283 0.16046 0.23577 0.19699 0.20469 0.2326 C 0.1967 0.24185 0.20348 0.23792 0.19497 0.24162 C 0.18351 0.25641 0.19601 0.24185 0.18507 0.25017 C 0.17639 0.25711 0.17309 0.26266 0.16372 0.26566 C 0.13993 0.28717 0.08629 0.29364 0.05886 0.2941 C -0.01823 0.29549 -0.09514 0.29549 -0.17222 0.29618 C -0.25486 0.3341 -0.34705 0.29919 -0.43455 0.29826 C -0.47951 0.31006 -0.4684 0.30289 -0.55416 0.30289 " pathEditMode="relative" rAng="0" ptsTypes="fffffffffffffffA">
                                      <p:cBhvr>
                                        <p:cTn id="18" dur="2000" fill="hold"/>
                                        <p:tgtEl>
                                          <p:spTgt spid="12"/>
                                        </p:tgtEl>
                                        <p:attrNameLst>
                                          <p:attrName>ppt_x</p:attrName>
                                          <p:attrName>ppt_y</p:attrName>
                                        </p:attrNameLst>
                                      </p:cBhvr>
                                      <p:rCtr x="-27552" y="17711"/>
                                    </p:animMotion>
                                  </p:childTnLst>
                                </p:cTn>
                              </p:par>
                              <p:par>
                                <p:cTn id="19" presetID="2" presetClass="entr" presetSubtype="4" fill="hold" nodeType="with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 calcmode="lin" valueType="num">
                                      <p:cBhvr additive="base">
                                        <p:cTn id="21"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3">
                                            <p:txEl>
                                              <p:pRg st="0" end="0"/>
                                            </p:txEl>
                                          </p:spTgt>
                                        </p:tgtEl>
                                        <p:attrNameLst>
                                          <p:attrName>ppt_y</p:attrName>
                                        </p:attrNameLst>
                                      </p:cBhvr>
                                      <p:tavLst>
                                        <p:tav tm="0">
                                          <p:val>
                                            <p:strVal val="1+#ppt_h/2"/>
                                          </p:val>
                                        </p:tav>
                                        <p:tav tm="100000">
                                          <p:val>
                                            <p:strVal val="#ppt_y"/>
                                          </p:val>
                                        </p:tav>
                                      </p:tavLst>
                                    </p:anim>
                                  </p:childTnLst>
                                </p:cTn>
                              </p:par>
                              <p:par>
                                <p:cTn id="23" presetID="1" presetClass="entr" presetSubtype="0" fill="hold" nodeType="withEffect">
                                  <p:stCondLst>
                                    <p:cond delay="0"/>
                                  </p:stCondLst>
                                  <p:childTnLst>
                                    <p:set>
                                      <p:cBhvr>
                                        <p:cTn id="24" dur="1" fill="hold">
                                          <p:stCondLst>
                                            <p:cond delay="0"/>
                                          </p:stCondLst>
                                        </p:cTn>
                                        <p:tgtEl>
                                          <p:spTgt spid="29">
                                            <p:txEl>
                                              <p:pRg st="0" end="0"/>
                                            </p:txEl>
                                          </p:spTgt>
                                        </p:tgtEl>
                                        <p:attrNameLst>
                                          <p:attrName>style.visibility</p:attrName>
                                        </p:attrNameLst>
                                      </p:cBhvr>
                                      <p:to>
                                        <p:strVal val="visible"/>
                                      </p:to>
                                    </p:set>
                                  </p:childTnLst>
                                </p:cTn>
                              </p:par>
                            </p:childTnLst>
                          </p:cTn>
                        </p:par>
                        <p:par>
                          <p:cTn id="25" fill="hold">
                            <p:stCondLst>
                              <p:cond delay="2000"/>
                            </p:stCondLst>
                            <p:childTnLst>
                              <p:par>
                                <p:cTn id="26" presetID="22" presetClass="emph" presetSubtype="0" repeatCount="indefinite" fill="hold" nodeType="afterEffect">
                                  <p:stCondLst>
                                    <p:cond delay="0"/>
                                  </p:stCondLst>
                                  <p:endCondLst>
                                    <p:cond evt="onNext" delay="0">
                                      <p:tgtEl>
                                        <p:sldTgt/>
                                      </p:tgtEl>
                                    </p:cond>
                                  </p:endCondLst>
                                  <p:childTnLst>
                                    <p:animClr clrSpc="hsl" dir="cw">
                                      <p:cBhvr override="childStyle">
                                        <p:cTn id="27" dur="500" fill="hold"/>
                                        <p:tgtEl>
                                          <p:spTgt spid="29">
                                            <p:txEl>
                                              <p:pRg st="0" end="0"/>
                                            </p:txEl>
                                          </p:spTgt>
                                        </p:tgtEl>
                                        <p:attrNameLst>
                                          <p:attrName>style.color</p:attrName>
                                        </p:attrNameLst>
                                      </p:cBhvr>
                                      <p:by>
                                        <p:hsl h="-7200000" s="0" l="0"/>
                                      </p:by>
                                    </p:animClr>
                                    <p:animClr clrSpc="hsl" dir="cw">
                                      <p:cBhvr>
                                        <p:cTn id="28" dur="500" fill="hold"/>
                                        <p:tgtEl>
                                          <p:spTgt spid="29">
                                            <p:txEl>
                                              <p:pRg st="0" end="0"/>
                                            </p:txEl>
                                          </p:spTgt>
                                        </p:tgtEl>
                                        <p:attrNameLst>
                                          <p:attrName>fillcolor</p:attrName>
                                        </p:attrNameLst>
                                      </p:cBhvr>
                                      <p:by>
                                        <p:hsl h="-7200000" s="0" l="0"/>
                                      </p:by>
                                    </p:animClr>
                                    <p:animClr clrSpc="hsl" dir="cw">
                                      <p:cBhvr>
                                        <p:cTn id="29" dur="500" fill="hold"/>
                                        <p:tgtEl>
                                          <p:spTgt spid="29">
                                            <p:txEl>
                                              <p:pRg st="0" end="0"/>
                                            </p:txEl>
                                          </p:spTgt>
                                        </p:tgtEl>
                                        <p:attrNameLst>
                                          <p:attrName>stroke.color</p:attrName>
                                        </p:attrNameLst>
                                      </p:cBhvr>
                                      <p:by>
                                        <p:hsl h="-7200000" s="0" l="0"/>
                                      </p:by>
                                    </p:animClr>
                                    <p:set>
                                      <p:cBhvr>
                                        <p:cTn id="30" dur="500" fill="hold"/>
                                        <p:tgtEl>
                                          <p:spTgt spid="29">
                                            <p:txEl>
                                              <p:pRg st="0" end="0"/>
                                            </p:txEl>
                                          </p:spTgt>
                                        </p:tgtEl>
                                        <p:attrNameLst>
                                          <p:attrName>fill.type</p:attrName>
                                        </p:attrNameLst>
                                      </p:cBhvr>
                                      <p:to>
                                        <p:strVal val="solid"/>
                                      </p:to>
                                    </p:set>
                                  </p:childTnLst>
                                </p:cTn>
                              </p:par>
                              <p:par>
                                <p:cTn id="31" presetID="1" presetClass="entr" presetSubtype="0" fill="hold" nodeType="withEffect">
                                  <p:stCondLst>
                                    <p:cond delay="0"/>
                                  </p:stCondLst>
                                  <p:childTnLst>
                                    <p:set>
                                      <p:cBhvr>
                                        <p:cTn id="32" dur="1" fill="hold">
                                          <p:stCondLst>
                                            <p:cond delay="0"/>
                                          </p:stCondLst>
                                        </p:cTn>
                                        <p:tgtEl>
                                          <p:spTgt spid="23">
                                            <p:txEl>
                                              <p:pRg st="0" end="0"/>
                                            </p:txEl>
                                          </p:spTgt>
                                        </p:tgtEl>
                                        <p:attrNameLst>
                                          <p:attrName>style.visibility</p:attrName>
                                        </p:attrNameLst>
                                      </p:cBhvr>
                                      <p:to>
                                        <p:strVal val="visible"/>
                                      </p:to>
                                    </p:set>
                                  </p:childTnLst>
                                </p:cTn>
                              </p:par>
                            </p:childTnLst>
                          </p:cTn>
                        </p:par>
                        <p:par>
                          <p:cTn id="33" fill="hold">
                            <p:stCondLst>
                              <p:cond delay="2500"/>
                            </p:stCondLst>
                            <p:childTnLst>
                              <p:par>
                                <p:cTn id="34" presetID="22" presetClass="emph" presetSubtype="0" repeatCount="indefinite" fill="hold" nodeType="afterEffect">
                                  <p:stCondLst>
                                    <p:cond delay="0"/>
                                  </p:stCondLst>
                                  <p:endCondLst>
                                    <p:cond evt="onNext" delay="0">
                                      <p:tgtEl>
                                        <p:sldTgt/>
                                      </p:tgtEl>
                                    </p:cond>
                                  </p:endCondLst>
                                  <p:childTnLst>
                                    <p:animClr clrSpc="hsl" dir="cw">
                                      <p:cBhvr override="childStyle">
                                        <p:cTn id="35" dur="500" fill="hold"/>
                                        <p:tgtEl>
                                          <p:spTgt spid="23">
                                            <p:txEl>
                                              <p:pRg st="0" end="0"/>
                                            </p:txEl>
                                          </p:spTgt>
                                        </p:tgtEl>
                                        <p:attrNameLst>
                                          <p:attrName>style.color</p:attrName>
                                        </p:attrNameLst>
                                      </p:cBhvr>
                                      <p:by>
                                        <p:hsl h="-7200000" s="0" l="0"/>
                                      </p:by>
                                    </p:animClr>
                                    <p:animClr clrSpc="hsl" dir="cw">
                                      <p:cBhvr>
                                        <p:cTn id="36" dur="500" fill="hold"/>
                                        <p:tgtEl>
                                          <p:spTgt spid="23">
                                            <p:txEl>
                                              <p:pRg st="0" end="0"/>
                                            </p:txEl>
                                          </p:spTgt>
                                        </p:tgtEl>
                                        <p:attrNameLst>
                                          <p:attrName>fillcolor</p:attrName>
                                        </p:attrNameLst>
                                      </p:cBhvr>
                                      <p:by>
                                        <p:hsl h="-7200000" s="0" l="0"/>
                                      </p:by>
                                    </p:animClr>
                                    <p:animClr clrSpc="hsl" dir="cw">
                                      <p:cBhvr>
                                        <p:cTn id="37" dur="500" fill="hold"/>
                                        <p:tgtEl>
                                          <p:spTgt spid="23">
                                            <p:txEl>
                                              <p:pRg st="0" end="0"/>
                                            </p:txEl>
                                          </p:spTgt>
                                        </p:tgtEl>
                                        <p:attrNameLst>
                                          <p:attrName>stroke.color</p:attrName>
                                        </p:attrNameLst>
                                      </p:cBhvr>
                                      <p:by>
                                        <p:hsl h="-7200000" s="0" l="0"/>
                                      </p:by>
                                    </p:animClr>
                                    <p:set>
                                      <p:cBhvr>
                                        <p:cTn id="38" dur="500" fill="hold"/>
                                        <p:tgtEl>
                                          <p:spTgt spid="23">
                                            <p:txEl>
                                              <p:pRg st="0" end="0"/>
                                            </p:txEl>
                                          </p:spTgt>
                                        </p:tgtEl>
                                        <p:attrNameLst>
                                          <p:attrName>fill.type</p:attrName>
                                        </p:attrNameLst>
                                      </p:cBhvr>
                                      <p:to>
                                        <p:strVal val="solid"/>
                                      </p:to>
                                    </p:set>
                                  </p:childTnLst>
                                </p:cTn>
                              </p:par>
                            </p:childTnLst>
                          </p:cTn>
                        </p:par>
                      </p:childTnLst>
                    </p:cTn>
                  </p:par>
                  <p:par>
                    <p:cTn id="39" fill="hold">
                      <p:stCondLst>
                        <p:cond delay="indefinite"/>
                      </p:stCondLst>
                      <p:childTnLst>
                        <p:par>
                          <p:cTn id="40" fill="hold">
                            <p:stCondLst>
                              <p:cond delay="0"/>
                            </p:stCondLst>
                            <p:childTnLst>
                              <p:par>
                                <p:cTn id="41" presetID="0" presetClass="path" presetSubtype="0" accel="50000" decel="50000" fill="hold" nodeType="clickEffect">
                                  <p:stCondLst>
                                    <p:cond delay="0"/>
                                  </p:stCondLst>
                                  <p:childTnLst>
                                    <p:animMotion origin="layout" path="M -0.00417 0.04809 L -0.07917 0.23676 " pathEditMode="relative" rAng="0" ptsTypes="AA">
                                      <p:cBhvr>
                                        <p:cTn id="42" dur="2000" fill="hold"/>
                                        <p:tgtEl>
                                          <p:spTgt spid="14"/>
                                        </p:tgtEl>
                                        <p:attrNameLst>
                                          <p:attrName>ppt_x</p:attrName>
                                          <p:attrName>ppt_y</p:attrName>
                                        </p:attrNameLst>
                                      </p:cBhvr>
                                      <p:rCtr x="-3750" y="9434"/>
                                    </p:animMotion>
                                  </p:childTnLst>
                                </p:cTn>
                              </p:par>
                              <p:par>
                                <p:cTn id="43" presetID="3" presetClass="exit" presetSubtype="10" fill="hold" nodeType="withEffect">
                                  <p:stCondLst>
                                    <p:cond delay="0"/>
                                  </p:stCondLst>
                                  <p:childTnLst>
                                    <p:animEffect transition="out" filter="blinds(horizontal)">
                                      <p:cBhvr>
                                        <p:cTn id="44" dur="500"/>
                                        <p:tgtEl>
                                          <p:spTgt spid="29">
                                            <p:txEl>
                                              <p:pRg st="0" end="0"/>
                                            </p:txEl>
                                          </p:spTgt>
                                        </p:tgtEl>
                                      </p:cBhvr>
                                    </p:animEffect>
                                    <p:set>
                                      <p:cBhvr>
                                        <p:cTn id="45" dur="1" fill="hold">
                                          <p:stCondLst>
                                            <p:cond delay="499"/>
                                          </p:stCondLst>
                                        </p:cTn>
                                        <p:tgtEl>
                                          <p:spTgt spid="29">
                                            <p:txEl>
                                              <p:pRg st="0" end="0"/>
                                            </p:txEl>
                                          </p:spTgt>
                                        </p:tgtEl>
                                        <p:attrNameLst>
                                          <p:attrName>style.visibility</p:attrName>
                                        </p:attrNameLst>
                                      </p:cBhvr>
                                      <p:to>
                                        <p:strVal val="hidden"/>
                                      </p:to>
                                    </p:set>
                                  </p:childTnLst>
                                </p:cTn>
                              </p:par>
                              <p:par>
                                <p:cTn id="46" presetID="3" presetClass="exit" presetSubtype="10" fill="hold" nodeType="withEffect">
                                  <p:stCondLst>
                                    <p:cond delay="0"/>
                                  </p:stCondLst>
                                  <p:childTnLst>
                                    <p:animEffect transition="out" filter="blinds(horizontal)">
                                      <p:cBhvr>
                                        <p:cTn id="47" dur="500"/>
                                        <p:tgtEl>
                                          <p:spTgt spid="23">
                                            <p:txEl>
                                              <p:pRg st="0" end="0"/>
                                            </p:txEl>
                                          </p:spTgt>
                                        </p:tgtEl>
                                      </p:cBhvr>
                                    </p:animEffect>
                                    <p:set>
                                      <p:cBhvr>
                                        <p:cTn id="48" dur="1" fill="hold">
                                          <p:stCondLst>
                                            <p:cond delay="499"/>
                                          </p:stCondLst>
                                        </p:cTn>
                                        <p:tgtEl>
                                          <p:spTgt spid="23">
                                            <p:txEl>
                                              <p:pRg st="0" end="0"/>
                                            </p:txEl>
                                          </p:spTgt>
                                        </p:tgtEl>
                                        <p:attrNameLst>
                                          <p:attrName>style.visibility</p:attrName>
                                        </p:attrNameLst>
                                      </p:cBhvr>
                                      <p:to>
                                        <p:strVal val="hidden"/>
                                      </p:to>
                                    </p:set>
                                  </p:childTnLst>
                                </p:cTn>
                              </p:par>
                              <p:par>
                                <p:cTn id="49" presetID="2" presetClass="entr" presetSubtype="4" fill="hold" nodeType="withEffect">
                                  <p:stCondLst>
                                    <p:cond delay="0"/>
                                  </p:stCondLst>
                                  <p:childTnLst>
                                    <p:set>
                                      <p:cBhvr>
                                        <p:cTn id="50" dur="1" fill="hold">
                                          <p:stCondLst>
                                            <p:cond delay="0"/>
                                          </p:stCondLst>
                                        </p:cTn>
                                        <p:tgtEl>
                                          <p:spTgt spid="15">
                                            <p:txEl>
                                              <p:pRg st="0" end="0"/>
                                            </p:txEl>
                                          </p:spTgt>
                                        </p:tgtEl>
                                        <p:attrNameLst>
                                          <p:attrName>style.visibility</p:attrName>
                                        </p:attrNameLst>
                                      </p:cBhvr>
                                      <p:to>
                                        <p:strVal val="visible"/>
                                      </p:to>
                                    </p:set>
                                    <p:anim calcmode="lin" valueType="num">
                                      <p:cBhvr additive="base">
                                        <p:cTn id="51"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0">
                                            <p:txEl>
                                              <p:pRg st="0" end="0"/>
                                            </p:txEl>
                                          </p:spTgt>
                                        </p:tgtEl>
                                        <p:attrNameLst>
                                          <p:attrName>style.visibility</p:attrName>
                                        </p:attrNameLst>
                                      </p:cBhvr>
                                      <p:to>
                                        <p:strVal val="visible"/>
                                      </p:to>
                                    </p:set>
                                  </p:childTnLst>
                                </p:cTn>
                              </p:par>
                            </p:childTnLst>
                          </p:cTn>
                        </p:par>
                        <p:par>
                          <p:cTn id="59" fill="hold">
                            <p:stCondLst>
                              <p:cond delay="0"/>
                            </p:stCondLst>
                            <p:childTnLst>
                              <p:par>
                                <p:cTn id="60" presetID="22" presetClass="emph" presetSubtype="0" repeatCount="indefinite" fill="hold" nodeType="afterEffect">
                                  <p:stCondLst>
                                    <p:cond delay="0"/>
                                  </p:stCondLst>
                                  <p:endCondLst>
                                    <p:cond evt="onNext" delay="0">
                                      <p:tgtEl>
                                        <p:sldTgt/>
                                      </p:tgtEl>
                                    </p:cond>
                                  </p:endCondLst>
                                  <p:childTnLst>
                                    <p:animClr clrSpc="hsl" dir="cw">
                                      <p:cBhvr override="childStyle">
                                        <p:cTn id="61" dur="500" fill="hold"/>
                                        <p:tgtEl>
                                          <p:spTgt spid="30">
                                            <p:txEl>
                                              <p:pRg st="0" end="0"/>
                                            </p:txEl>
                                          </p:spTgt>
                                        </p:tgtEl>
                                        <p:attrNameLst>
                                          <p:attrName>style.color</p:attrName>
                                        </p:attrNameLst>
                                      </p:cBhvr>
                                      <p:by>
                                        <p:hsl h="-7200000" s="0" l="0"/>
                                      </p:by>
                                    </p:animClr>
                                    <p:animClr clrSpc="hsl" dir="cw">
                                      <p:cBhvr>
                                        <p:cTn id="62" dur="500" fill="hold"/>
                                        <p:tgtEl>
                                          <p:spTgt spid="30">
                                            <p:txEl>
                                              <p:pRg st="0" end="0"/>
                                            </p:txEl>
                                          </p:spTgt>
                                        </p:tgtEl>
                                        <p:attrNameLst>
                                          <p:attrName>fillcolor</p:attrName>
                                        </p:attrNameLst>
                                      </p:cBhvr>
                                      <p:by>
                                        <p:hsl h="-7200000" s="0" l="0"/>
                                      </p:by>
                                    </p:animClr>
                                    <p:animClr clrSpc="hsl" dir="cw">
                                      <p:cBhvr>
                                        <p:cTn id="63" dur="500" fill="hold"/>
                                        <p:tgtEl>
                                          <p:spTgt spid="30">
                                            <p:txEl>
                                              <p:pRg st="0" end="0"/>
                                            </p:txEl>
                                          </p:spTgt>
                                        </p:tgtEl>
                                        <p:attrNameLst>
                                          <p:attrName>stroke.color</p:attrName>
                                        </p:attrNameLst>
                                      </p:cBhvr>
                                      <p:by>
                                        <p:hsl h="-7200000" s="0" l="0"/>
                                      </p:by>
                                    </p:animClr>
                                    <p:set>
                                      <p:cBhvr>
                                        <p:cTn id="64" dur="500" fill="hold"/>
                                        <p:tgtEl>
                                          <p:spTgt spid="30">
                                            <p:txEl>
                                              <p:pRg st="0" end="0"/>
                                            </p:txEl>
                                          </p:spTgt>
                                        </p:tgtEl>
                                        <p:attrNameLst>
                                          <p:attrName>fill.type</p:attrName>
                                        </p:attrNameLst>
                                      </p:cBhvr>
                                      <p:to>
                                        <p:strVal val="solid"/>
                                      </p:to>
                                    </p:set>
                                  </p:childTnLst>
                                </p:cTn>
                              </p:par>
                            </p:childTnLst>
                          </p:cTn>
                        </p:par>
                      </p:childTnLst>
                    </p:cTn>
                  </p:par>
                  <p:par>
                    <p:cTn id="65" fill="hold">
                      <p:stCondLst>
                        <p:cond delay="indefinite"/>
                      </p:stCondLst>
                      <p:childTnLst>
                        <p:par>
                          <p:cTn id="66" fill="hold">
                            <p:stCondLst>
                              <p:cond delay="0"/>
                            </p:stCondLst>
                            <p:childTnLst>
                              <p:par>
                                <p:cTn id="67" presetID="0" presetClass="path" presetSubtype="0" accel="50000" decel="50000" fill="hold" nodeType="clickEffect">
                                  <p:stCondLst>
                                    <p:cond delay="0"/>
                                  </p:stCondLst>
                                  <p:childTnLst>
                                    <p:animMotion origin="layout" path="M 0.2441 -0.01849 C 0.254 -0.01734 0.2625 -0.01711 0.27188 -0.0141 C 0.27778 -0.01225 0.28264 -0.00763 0.28837 -0.00531 C 0.29375 -0.00046 0.29931 -0.00069 0.30469 0.00347 C 0.30816 0.00602 0.31459 0.01226 0.31459 0.01249 C 0.31927 0.02128 0.32153 0.01827 0.32605 0.02752 C 0.3283 0.03977 0.32917 0.04787 0.3342 0.05804 C 0.33351 0.09827 0.3408 0.16139 0.31945 0.2 C 0.31407 0.22243 0.32257 0.18914 0.31459 0.21295 C 0.30938 0.22867 0.31389 0.22706 0.30313 0.24139 C 0.29983 0.24578 0.29723 0.2511 0.29323 0.25457 C 0.28993 0.25734 0.28334 0.26313 0.28334 0.26336 C 0.2823 0.26544 0.28143 0.26798 0.28004 0.26983 C 0.27865 0.27168 0.27639 0.27214 0.27518 0.27422 C 0.27414 0.27607 0.27466 0.27885 0.27361 0.2807 C 0.2724 0.28278 0.27014 0.28347 0.26858 0.28509 C 0.26007 0.29434 0.2533 0.29896 0.24236 0.30243 C 0.2408 0.30382 0.23941 0.3059 0.2375 0.30682 C 0.2349 0.30821 0.23125 0.30659 0.22934 0.30914 C 0.22813 0.31076 0.23039 0.31353 0.23091 0.31561 C 0.23039 0.32 0.23177 0.32555 0.22934 0.32879 C 0.22691 0.33203 0.22275 0.32995 0.21945 0.33087 C 0.21545 0.33203 0.21181 0.33365 0.20799 0.33526 C 0.1698 0.33457 0.13143 0.33503 0.09323 0.33318 C 0.07084 0.33203 0.04844 0.31885 0.02605 0.31561 C 0.01476 0.31099 0.01077 0.31052 -0.00347 0.30914 C -0.01319 0.30636 -0.00885 0.30682 -0.01666 0.30682 " pathEditMode="relative" rAng="0" ptsTypes="ffffffffffffffffffffffffffA">
                                      <p:cBhvr>
                                        <p:cTn id="68" dur="2000" fill="hold"/>
                                        <p:tgtEl>
                                          <p:spTgt spid="10"/>
                                        </p:tgtEl>
                                        <p:attrNameLst>
                                          <p:attrName>ppt_x</p:attrName>
                                          <p:attrName>ppt_y</p:attrName>
                                        </p:attrNameLst>
                                      </p:cBhvr>
                                      <p:rCtr x="-8212" y="17688"/>
                                    </p:animMotion>
                                  </p:childTnLst>
                                </p:cTn>
                              </p:par>
                              <p:par>
                                <p:cTn id="69" presetID="1" presetClass="entr" presetSubtype="0" fill="hold" nodeType="withEffect">
                                  <p:stCondLst>
                                    <p:cond delay="0"/>
                                  </p:stCondLst>
                                  <p:childTnLst>
                                    <p:set>
                                      <p:cBhvr>
                                        <p:cTn id="70" dur="1" fill="hold">
                                          <p:stCondLst>
                                            <p:cond delay="0"/>
                                          </p:stCondLst>
                                        </p:cTn>
                                        <p:tgtEl>
                                          <p:spTgt spid="17"/>
                                        </p:tgtEl>
                                        <p:attrNameLst>
                                          <p:attrName>style.visibility</p:attrName>
                                        </p:attrNameLst>
                                      </p:cBhvr>
                                      <p:to>
                                        <p:strVal val="visible"/>
                                      </p:to>
                                    </p:set>
                                  </p:childTnLst>
                                </p:cTn>
                              </p:par>
                              <p:par>
                                <p:cTn id="71" presetID="3" presetClass="exit" presetSubtype="10" fill="hold" nodeType="withEffect">
                                  <p:stCondLst>
                                    <p:cond delay="0"/>
                                  </p:stCondLst>
                                  <p:childTnLst>
                                    <p:animEffect transition="out" filter="blinds(horizontal)">
                                      <p:cBhvr>
                                        <p:cTn id="72" dur="500"/>
                                        <p:tgtEl>
                                          <p:spTgt spid="30">
                                            <p:txEl>
                                              <p:pRg st="0" end="0"/>
                                            </p:txEl>
                                          </p:spTgt>
                                        </p:tgtEl>
                                      </p:cBhvr>
                                    </p:animEffect>
                                    <p:set>
                                      <p:cBhvr>
                                        <p:cTn id="73" dur="1" fill="hold">
                                          <p:stCondLst>
                                            <p:cond delay="499"/>
                                          </p:stCondLst>
                                        </p:cTn>
                                        <p:tgtEl>
                                          <p:spTgt spid="30">
                                            <p:txEl>
                                              <p:pRg st="0" end="0"/>
                                            </p:txEl>
                                          </p:spTgt>
                                        </p:tgtEl>
                                        <p:attrNameLst>
                                          <p:attrName>style.visibility</p:attrName>
                                        </p:attrNameLst>
                                      </p:cBhvr>
                                      <p:to>
                                        <p:strVal val="hidden"/>
                                      </p:to>
                                    </p:set>
                                  </p:childTnLst>
                                </p:cTn>
                              </p:par>
                              <p:par>
                                <p:cTn id="74" presetID="1" presetClass="entr" presetSubtype="0" fill="hold" grpId="0" nodeType="withEffect">
                                  <p:stCondLst>
                                    <p:cond delay="0"/>
                                  </p:stCondLst>
                                  <p:childTnLst>
                                    <p:set>
                                      <p:cBhvr>
                                        <p:cTn id="75" dur="1" fill="hold">
                                          <p:stCondLst>
                                            <p:cond delay="0"/>
                                          </p:stCondLst>
                                        </p:cTn>
                                        <p:tgtEl>
                                          <p:spTgt spid="35"/>
                                        </p:tgtEl>
                                        <p:attrNameLst>
                                          <p:attrName>style.visibility</p:attrName>
                                        </p:attrNameLst>
                                      </p:cBhvr>
                                      <p:to>
                                        <p:strVal val="visible"/>
                                      </p:to>
                                    </p:set>
                                  </p:childTnLst>
                                </p:cTn>
                              </p:par>
                              <p:par>
                                <p:cTn id="76" presetID="21" presetClass="emph" presetSubtype="0" repeatCount="indefinite" fill="hold" grpId="1" nodeType="withEffect">
                                  <p:stCondLst>
                                    <p:cond delay="0"/>
                                  </p:stCondLst>
                                  <p:endCondLst>
                                    <p:cond evt="onNext" delay="0">
                                      <p:tgtEl>
                                        <p:sldTgt/>
                                      </p:tgtEl>
                                    </p:cond>
                                  </p:endCondLst>
                                  <p:childTnLst>
                                    <p:animClr clrSpc="hsl" dir="cw">
                                      <p:cBhvr override="childStyle">
                                        <p:cTn id="77" dur="500" fill="hold"/>
                                        <p:tgtEl>
                                          <p:spTgt spid="35"/>
                                        </p:tgtEl>
                                        <p:attrNameLst>
                                          <p:attrName>style.color</p:attrName>
                                        </p:attrNameLst>
                                      </p:cBhvr>
                                      <p:by>
                                        <p:hsl h="7200000" s="0" l="0"/>
                                      </p:by>
                                    </p:animClr>
                                    <p:animClr clrSpc="hsl" dir="cw">
                                      <p:cBhvr>
                                        <p:cTn id="78" dur="500" fill="hold"/>
                                        <p:tgtEl>
                                          <p:spTgt spid="35"/>
                                        </p:tgtEl>
                                        <p:attrNameLst>
                                          <p:attrName>fillcolor</p:attrName>
                                        </p:attrNameLst>
                                      </p:cBhvr>
                                      <p:by>
                                        <p:hsl h="7200000" s="0" l="0"/>
                                      </p:by>
                                    </p:animClr>
                                    <p:animClr clrSpc="hsl" dir="cw">
                                      <p:cBhvr>
                                        <p:cTn id="79" dur="500" fill="hold"/>
                                        <p:tgtEl>
                                          <p:spTgt spid="35"/>
                                        </p:tgtEl>
                                        <p:attrNameLst>
                                          <p:attrName>stroke.color</p:attrName>
                                        </p:attrNameLst>
                                      </p:cBhvr>
                                      <p:by>
                                        <p:hsl h="7200000" s="0" l="0"/>
                                      </p:by>
                                    </p:animClr>
                                    <p:set>
                                      <p:cBhvr>
                                        <p:cTn id="80" dur="500" fill="hold"/>
                                        <p:tgtEl>
                                          <p:spTgt spid="35"/>
                                        </p:tgtEl>
                                        <p:attrNameLst>
                                          <p:attrName>fill.type</p:attrName>
                                        </p:attrNameLst>
                                      </p:cBhvr>
                                      <p:to>
                                        <p:strVal val="solid"/>
                                      </p:to>
                                    </p:set>
                                  </p:childTnLst>
                                </p:cTn>
                              </p:par>
                              <p:par>
                                <p:cTn id="81" presetID="1" presetClass="entr" presetSubtype="0" fill="hold" grpId="0" nodeType="withEffect">
                                  <p:stCondLst>
                                    <p:cond delay="0"/>
                                  </p:stCondLst>
                                  <p:childTnLst>
                                    <p:set>
                                      <p:cBhvr>
                                        <p:cTn id="82" dur="1" fill="hold">
                                          <p:stCondLst>
                                            <p:cond delay="0"/>
                                          </p:stCondLst>
                                        </p:cTn>
                                        <p:tgtEl>
                                          <p:spTgt spid="34"/>
                                        </p:tgtEl>
                                        <p:attrNameLst>
                                          <p:attrName>style.visibility</p:attrName>
                                        </p:attrNameLst>
                                      </p:cBhvr>
                                      <p:to>
                                        <p:strVal val="visible"/>
                                      </p:to>
                                    </p:set>
                                  </p:childTnLst>
                                </p:cTn>
                              </p:par>
                              <p:par>
                                <p:cTn id="83" presetID="21" presetClass="emph" presetSubtype="0" repeatCount="indefinite" fill="hold" grpId="1" nodeType="withEffect">
                                  <p:stCondLst>
                                    <p:cond delay="0"/>
                                  </p:stCondLst>
                                  <p:endCondLst>
                                    <p:cond evt="onNext" delay="0">
                                      <p:tgtEl>
                                        <p:sldTgt/>
                                      </p:tgtEl>
                                    </p:cond>
                                  </p:endCondLst>
                                  <p:childTnLst>
                                    <p:animClr clrSpc="hsl" dir="cw">
                                      <p:cBhvr override="childStyle">
                                        <p:cTn id="84" dur="500" fill="hold"/>
                                        <p:tgtEl>
                                          <p:spTgt spid="34"/>
                                        </p:tgtEl>
                                        <p:attrNameLst>
                                          <p:attrName>style.color</p:attrName>
                                        </p:attrNameLst>
                                      </p:cBhvr>
                                      <p:by>
                                        <p:hsl h="7200000" s="0" l="0"/>
                                      </p:by>
                                    </p:animClr>
                                    <p:animClr clrSpc="hsl" dir="cw">
                                      <p:cBhvr>
                                        <p:cTn id="85" dur="500" fill="hold"/>
                                        <p:tgtEl>
                                          <p:spTgt spid="34"/>
                                        </p:tgtEl>
                                        <p:attrNameLst>
                                          <p:attrName>fillcolor</p:attrName>
                                        </p:attrNameLst>
                                      </p:cBhvr>
                                      <p:by>
                                        <p:hsl h="7200000" s="0" l="0"/>
                                      </p:by>
                                    </p:animClr>
                                    <p:animClr clrSpc="hsl" dir="cw">
                                      <p:cBhvr>
                                        <p:cTn id="86" dur="500" fill="hold"/>
                                        <p:tgtEl>
                                          <p:spTgt spid="34"/>
                                        </p:tgtEl>
                                        <p:attrNameLst>
                                          <p:attrName>stroke.color</p:attrName>
                                        </p:attrNameLst>
                                      </p:cBhvr>
                                      <p:by>
                                        <p:hsl h="7200000" s="0" l="0"/>
                                      </p:by>
                                    </p:animClr>
                                    <p:set>
                                      <p:cBhvr>
                                        <p:cTn id="87" dur="500" fill="hold"/>
                                        <p:tgtEl>
                                          <p:spTgt spid="34"/>
                                        </p:tgtEl>
                                        <p:attrNameLst>
                                          <p:attrName>fill.type</p:attrName>
                                        </p:attrNameLst>
                                      </p:cBhvr>
                                      <p:to>
                                        <p:strVal val="solid"/>
                                      </p:to>
                                    </p:set>
                                  </p:childTnLst>
                                </p:cTn>
                              </p:par>
                              <p:par>
                                <p:cTn id="88" presetID="2" presetClass="entr" presetSubtype="4" fill="hold" nodeType="withEffect">
                                  <p:stCondLst>
                                    <p:cond delay="0"/>
                                  </p:stCondLst>
                                  <p:childTnLst>
                                    <p:set>
                                      <p:cBhvr>
                                        <p:cTn id="89" dur="1" fill="hold">
                                          <p:stCondLst>
                                            <p:cond delay="0"/>
                                          </p:stCondLst>
                                        </p:cTn>
                                        <p:tgtEl>
                                          <p:spTgt spid="36">
                                            <p:txEl>
                                              <p:pRg st="0" end="0"/>
                                            </p:txEl>
                                          </p:spTgt>
                                        </p:tgtEl>
                                        <p:attrNameLst>
                                          <p:attrName>style.visibility</p:attrName>
                                        </p:attrNameLst>
                                      </p:cBhvr>
                                      <p:to>
                                        <p:strVal val="visible"/>
                                      </p:to>
                                    </p:set>
                                    <p:anim calcmode="lin" valueType="num">
                                      <p:cBhvr additive="base">
                                        <p:cTn id="90"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nodeType="clickEffect">
                                  <p:stCondLst>
                                    <p:cond delay="0"/>
                                  </p:stCondLst>
                                  <p:childTnLst>
                                    <p:set>
                                      <p:cBhvr>
                                        <p:cTn id="95" dur="1" fill="hold">
                                          <p:stCondLst>
                                            <p:cond delay="0"/>
                                          </p:stCondLst>
                                        </p:cTn>
                                        <p:tgtEl>
                                          <p:spTgt spid="19"/>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20"/>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27"/>
                                        </p:tgtEl>
                                        <p:attrNameLst>
                                          <p:attrName>style.visibility</p:attrName>
                                        </p:attrNameLst>
                                      </p:cBhvr>
                                      <p:to>
                                        <p:strVal val="visible"/>
                                      </p:to>
                                    </p:set>
                                  </p:childTnLst>
                                </p:cTn>
                              </p:par>
                              <p:par>
                                <p:cTn id="100" presetID="1" presetClass="entr" presetSubtype="0" fill="hold" nodeType="withEffect">
                                  <p:stCondLst>
                                    <p:cond delay="0"/>
                                  </p:stCondLst>
                                  <p:childTnLst>
                                    <p:set>
                                      <p:cBhvr>
                                        <p:cTn id="101" dur="1" fill="hold">
                                          <p:stCondLst>
                                            <p:cond delay="0"/>
                                          </p:stCondLst>
                                        </p:cTn>
                                        <p:tgtEl>
                                          <p:spTgt spid="32"/>
                                        </p:tgtEl>
                                        <p:attrNameLst>
                                          <p:attrName>style.visibility</p:attrName>
                                        </p:attrNameLst>
                                      </p:cBhvr>
                                      <p:to>
                                        <p:strVal val="visible"/>
                                      </p:to>
                                    </p:set>
                                  </p:childTnLst>
                                </p:cTn>
                              </p:par>
                              <p:par>
                                <p:cTn id="102" presetID="1" presetClass="entr" presetSubtype="0" fill="hold" nodeType="withEffect">
                                  <p:stCondLst>
                                    <p:cond delay="0"/>
                                  </p:stCondLst>
                                  <p:childTnLst>
                                    <p:set>
                                      <p:cBhvr>
                                        <p:cTn id="103" dur="1" fill="hold">
                                          <p:stCondLst>
                                            <p:cond delay="0"/>
                                          </p:stCondLst>
                                        </p:cTn>
                                        <p:tgtEl>
                                          <p:spTgt spid="33"/>
                                        </p:tgtEl>
                                        <p:attrNameLst>
                                          <p:attrName>style.visibility</p:attrName>
                                        </p:attrNameLst>
                                      </p:cBhvr>
                                      <p:to>
                                        <p:strVal val="visible"/>
                                      </p:to>
                                    </p:set>
                                  </p:childTnLst>
                                </p:cTn>
                              </p:par>
                              <p:par>
                                <p:cTn id="104" presetID="3" presetClass="exit" presetSubtype="10" fill="hold" grpId="2" nodeType="withEffect">
                                  <p:stCondLst>
                                    <p:cond delay="0"/>
                                  </p:stCondLst>
                                  <p:childTnLst>
                                    <p:animEffect transition="out" filter="blinds(horizontal)">
                                      <p:cBhvr>
                                        <p:cTn id="105" dur="500"/>
                                        <p:tgtEl>
                                          <p:spTgt spid="34"/>
                                        </p:tgtEl>
                                      </p:cBhvr>
                                    </p:animEffect>
                                    <p:set>
                                      <p:cBhvr>
                                        <p:cTn id="106" dur="1" fill="hold">
                                          <p:stCondLst>
                                            <p:cond delay="499"/>
                                          </p:stCondLst>
                                        </p:cTn>
                                        <p:tgtEl>
                                          <p:spTgt spid="34"/>
                                        </p:tgtEl>
                                        <p:attrNameLst>
                                          <p:attrName>style.visibility</p:attrName>
                                        </p:attrNameLst>
                                      </p:cBhvr>
                                      <p:to>
                                        <p:strVal val="hidden"/>
                                      </p:to>
                                    </p:set>
                                  </p:childTnLst>
                                </p:cTn>
                              </p:par>
                              <p:par>
                                <p:cTn id="107" presetID="3" presetClass="exit" presetSubtype="10" fill="hold" grpId="2" nodeType="withEffect">
                                  <p:stCondLst>
                                    <p:cond delay="0"/>
                                  </p:stCondLst>
                                  <p:childTnLst>
                                    <p:animEffect transition="out" filter="blinds(horizontal)">
                                      <p:cBhvr>
                                        <p:cTn id="108" dur="500"/>
                                        <p:tgtEl>
                                          <p:spTgt spid="35"/>
                                        </p:tgtEl>
                                      </p:cBhvr>
                                    </p:animEffect>
                                    <p:set>
                                      <p:cBhvr>
                                        <p:cTn id="109" dur="1" fill="hold">
                                          <p:stCondLst>
                                            <p:cond delay="499"/>
                                          </p:stCondLst>
                                        </p:cTn>
                                        <p:tgtEl>
                                          <p:spTgt spid="35"/>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nodeType="clickEffect">
                                  <p:stCondLst>
                                    <p:cond delay="0"/>
                                  </p:stCondLst>
                                  <p:childTnLst>
                                    <p:set>
                                      <p:cBhvr>
                                        <p:cTn id="113" dur="1" fill="hold">
                                          <p:stCondLst>
                                            <p:cond delay="0"/>
                                          </p:stCondLst>
                                        </p:cTn>
                                        <p:tgtEl>
                                          <p:spTgt spid="21"/>
                                        </p:tgtEl>
                                        <p:attrNameLst>
                                          <p:attrName>style.visibility</p:attrName>
                                        </p:attrNameLst>
                                      </p:cBhvr>
                                      <p:to>
                                        <p:strVal val="visible"/>
                                      </p:to>
                                    </p:set>
                                  </p:childTnLst>
                                </p:cTn>
                              </p:par>
                              <p:par>
                                <p:cTn id="114" presetID="3" presetClass="exit" presetSubtype="10" fill="hold" nodeType="withEffect">
                                  <p:stCondLst>
                                    <p:cond delay="0"/>
                                  </p:stCondLst>
                                  <p:childTnLst>
                                    <p:animEffect transition="out" filter="blinds(horizontal)">
                                      <p:cBhvr>
                                        <p:cTn id="115" dur="500"/>
                                        <p:tgtEl>
                                          <p:spTgt spid="32"/>
                                        </p:tgtEl>
                                      </p:cBhvr>
                                    </p:animEffect>
                                    <p:set>
                                      <p:cBhvr>
                                        <p:cTn id="116" dur="1" fill="hold">
                                          <p:stCondLst>
                                            <p:cond delay="499"/>
                                          </p:stCondLst>
                                        </p:cTn>
                                        <p:tgtEl>
                                          <p:spTgt spid="32"/>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nodeType="clickEffect">
                                  <p:stCondLst>
                                    <p:cond delay="0"/>
                                  </p:stCondLst>
                                  <p:childTnLst>
                                    <p:set>
                                      <p:cBhvr>
                                        <p:cTn id="120" dur="1" fill="hold">
                                          <p:stCondLst>
                                            <p:cond delay="0"/>
                                          </p:stCondLst>
                                        </p:cTn>
                                        <p:tgtEl>
                                          <p:spTgt spid="24"/>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22"/>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26"/>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31"/>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0" presetClass="path" presetSubtype="0" accel="50000" decel="50000" fill="hold" nodeType="clickEffect">
                                  <p:stCondLst>
                                    <p:cond delay="0"/>
                                  </p:stCondLst>
                                  <p:childTnLst>
                                    <p:animMotion origin="layout" path="M 0.07917 -0.00555 C 0.08785 -0.00185 0.09618 -0.00047 0.10538 0.00092 C 0.12448 0.00971 0.15972 0.00855 0.1776 0.00971 C 0.18924 0.0148 0.1908 0.01271 0.18247 0.01618 C 0.1849 0.03144 0.18837 0.02936 0.19063 0.04462 C 0.18906 0.0511 0.18906 0.05896 0.18576 0.06427 C 0.18403 0.06705 0.18021 0.06497 0.1776 0.06636 C 0.17569 0.06728 0.17465 0.06982 0.17274 0.07075 C 0.17014 0.07214 0.16719 0.07214 0.16441 0.07306 C 0.14688 0.07838 0.13003 0.08393 0.11198 0.08393 " pathEditMode="relative" rAng="0" ptsTypes="fffffffffA">
                                      <p:cBhvr>
                                        <p:cTn id="130" dur="2000" fill="hold"/>
                                        <p:tgtEl>
                                          <p:spTgt spid="26"/>
                                        </p:tgtEl>
                                        <p:attrNameLst>
                                          <p:attrName>ppt_x</p:attrName>
                                          <p:attrName>ppt_y</p:attrName>
                                        </p:attrNameLst>
                                      </p:cBhvr>
                                      <p:rCtr x="5573" y="4462"/>
                                    </p:animMotion>
                                  </p:childTnLst>
                                </p:cTn>
                              </p:par>
                              <p:par>
                                <p:cTn id="131" presetID="1" presetClass="entr" presetSubtype="0" fill="hold" nodeType="withEffect">
                                  <p:stCondLst>
                                    <p:cond delay="0"/>
                                  </p:stCondLst>
                                  <p:childTnLst>
                                    <p:set>
                                      <p:cBhvr>
                                        <p:cTn id="132" dur="1" fill="hold">
                                          <p:stCondLst>
                                            <p:cond delay="0"/>
                                          </p:stCondLst>
                                        </p:cTn>
                                        <p:tgtEl>
                                          <p:spTgt spid="25"/>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0" presetClass="path" presetSubtype="0" accel="50000" decel="50000" fill="hold" nodeType="clickEffect">
                                  <p:stCondLst>
                                    <p:cond delay="0"/>
                                  </p:stCondLst>
                                  <p:childTnLst>
                                    <p:animMotion origin="layout" path="M 0.025 0.05087 L 0.11666 0.25063 " pathEditMode="relative" rAng="0" ptsTypes="AA">
                                      <p:cBhvr>
                                        <p:cTn id="136" dur="2000" fill="hold"/>
                                        <p:tgtEl>
                                          <p:spTgt spid="27"/>
                                        </p:tgtEl>
                                        <p:attrNameLst>
                                          <p:attrName>ppt_x</p:attrName>
                                          <p:attrName>ppt_y</p:attrName>
                                        </p:attrNameLst>
                                      </p:cBhvr>
                                      <p:rCtr x="4583" y="9988"/>
                                    </p:animMotion>
                                  </p:childTnLst>
                                </p:cTn>
                              </p:par>
                              <p:par>
                                <p:cTn id="137" presetID="2" presetClass="entr" presetSubtype="4" fill="hold" nodeType="withEffect">
                                  <p:stCondLst>
                                    <p:cond delay="0"/>
                                  </p:stCondLst>
                                  <p:childTnLst>
                                    <p:set>
                                      <p:cBhvr>
                                        <p:cTn id="138" dur="1" fill="hold">
                                          <p:stCondLst>
                                            <p:cond delay="0"/>
                                          </p:stCondLst>
                                        </p:cTn>
                                        <p:tgtEl>
                                          <p:spTgt spid="28">
                                            <p:txEl>
                                              <p:pRg st="0" end="0"/>
                                            </p:txEl>
                                          </p:spTgt>
                                        </p:tgtEl>
                                        <p:attrNameLst>
                                          <p:attrName>style.visibility</p:attrName>
                                        </p:attrNameLst>
                                      </p:cBhvr>
                                      <p:to>
                                        <p:strVal val="visible"/>
                                      </p:to>
                                    </p:set>
                                    <p:anim calcmode="lin" valueType="num">
                                      <p:cBhvr additive="base">
                                        <p:cTn id="139"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140" dur="500" fill="hold"/>
                                        <p:tgtEl>
                                          <p:spTgt spid="28">
                                            <p:txEl>
                                              <p:pRg st="0" end="0"/>
                                            </p:txEl>
                                          </p:spTgt>
                                        </p:tgtEl>
                                        <p:attrNameLst>
                                          <p:attrName>ppt_y</p:attrName>
                                        </p:attrNameLst>
                                      </p:cBhvr>
                                      <p:tavLst>
                                        <p:tav tm="0">
                                          <p:val>
                                            <p:strVal val="1+#ppt_h/2"/>
                                          </p:val>
                                        </p:tav>
                                        <p:tav tm="100000">
                                          <p:val>
                                            <p:strVal val="#ppt_y"/>
                                          </p:val>
                                        </p:tav>
                                      </p:tavLst>
                                    </p:anim>
                                  </p:childTnLst>
                                </p:cTn>
                              </p:par>
                              <p:par>
                                <p:cTn id="141" presetID="1" presetClass="entr" presetSubtype="0" fill="hold" nodeType="withEffect">
                                  <p:stCondLst>
                                    <p:cond delay="0"/>
                                  </p:stCondLst>
                                  <p:childTnLst>
                                    <p:set>
                                      <p:cBhvr>
                                        <p:cTn id="142" dur="1" fill="hold">
                                          <p:stCondLst>
                                            <p:cond delay="0"/>
                                          </p:stCondLst>
                                        </p:cTn>
                                        <p:tgtEl>
                                          <p:spTgt spid="32"/>
                                        </p:tgtEl>
                                        <p:attrNameLst>
                                          <p:attrName>style.visibility</p:attrName>
                                        </p:attrNameLst>
                                      </p:cBhvr>
                                      <p:to>
                                        <p:strVal val="visible"/>
                                      </p:to>
                                    </p:set>
                                  </p:childTnLst>
                                </p:cTn>
                              </p:par>
                              <p:par>
                                <p:cTn id="143" presetID="3" presetClass="exit" presetSubtype="10" fill="hold" nodeType="withEffect">
                                  <p:stCondLst>
                                    <p:cond delay="0"/>
                                  </p:stCondLst>
                                  <p:childTnLst>
                                    <p:animEffect transition="out" filter="blinds(horizontal)">
                                      <p:cBhvr>
                                        <p:cTn id="144" dur="500"/>
                                        <p:tgtEl>
                                          <p:spTgt spid="33"/>
                                        </p:tgtEl>
                                      </p:cBhvr>
                                    </p:animEffect>
                                    <p:set>
                                      <p:cBhvr>
                                        <p:cTn id="145" dur="1" fill="hold">
                                          <p:stCondLst>
                                            <p:cond delay="499"/>
                                          </p:stCondLst>
                                        </p:cTn>
                                        <p:tgtEl>
                                          <p:spTgt spid="33"/>
                                        </p:tgtEl>
                                        <p:attrNameLst>
                                          <p:attrName>style.visibility</p:attrName>
                                        </p:attrNameLst>
                                      </p:cBhvr>
                                      <p:to>
                                        <p:strVal val="hidden"/>
                                      </p:to>
                                    </p:set>
                                  </p:childTnLst>
                                </p:cTn>
                              </p:par>
                            </p:childTnLst>
                          </p:cTn>
                        </p:par>
                      </p:childTnLst>
                    </p:cTn>
                  </p:par>
                  <p:par>
                    <p:cTn id="146" fill="hold">
                      <p:stCondLst>
                        <p:cond delay="indefinite"/>
                      </p:stCondLst>
                      <p:childTnLst>
                        <p:par>
                          <p:cTn id="147" fill="hold">
                            <p:stCondLst>
                              <p:cond delay="0"/>
                            </p:stCondLst>
                            <p:childTnLst>
                              <p:par>
                                <p:cTn id="148" presetID="3" presetClass="exit" presetSubtype="10" fill="hold" nodeType="clickEffect">
                                  <p:stCondLst>
                                    <p:cond delay="0"/>
                                  </p:stCondLst>
                                  <p:childTnLst>
                                    <p:animEffect transition="out" filter="blinds(horizontal)">
                                      <p:cBhvr>
                                        <p:cTn id="149" dur="500"/>
                                        <p:tgtEl>
                                          <p:spTgt spid="30">
                                            <p:txEl>
                                              <p:pRg st="0" end="0"/>
                                            </p:txEl>
                                          </p:spTgt>
                                        </p:tgtEl>
                                      </p:cBhvr>
                                    </p:animEffect>
                                    <p:set>
                                      <p:cBhvr>
                                        <p:cTn id="150" dur="1" fill="hold">
                                          <p:stCondLst>
                                            <p:cond delay="499"/>
                                          </p:stCondLst>
                                        </p:cTn>
                                        <p:tgtEl>
                                          <p:spTgt spid="30">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P spid="34" grpId="0" animBg="1"/>
      <p:bldP spid="34" grpId="1" animBg="1"/>
      <p:bldP spid="34" grpId="2" animBg="1"/>
      <p:bldP spid="35" grpId="0" animBg="1"/>
      <p:bldP spid="35" grpId="1" animBg="1"/>
      <p:bldP spid="35" grpId="2"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1"/>
          <p:cNvSpPr txBox="1">
            <a:spLocks noChangeArrowheads="1"/>
          </p:cNvSpPr>
          <p:nvPr/>
        </p:nvSpPr>
        <p:spPr bwMode="auto">
          <a:xfrm>
            <a:off x="135631" y="1556792"/>
            <a:ext cx="5074543"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50000"/>
              </a:spcBef>
            </a:pPr>
            <a:r>
              <a:rPr lang="en-US" sz="3200" smtClean="0">
                <a:latin typeface="Times New Roman" pitchFamily="18" charset="0"/>
                <a:cs typeface="Times New Roman" pitchFamily="18" charset="0"/>
              </a:rPr>
              <a:t>Khi </a:t>
            </a:r>
            <a:r>
              <a:rPr lang="en-US" sz="3200" dirty="0">
                <a:latin typeface="Times New Roman" pitchFamily="18" charset="0"/>
                <a:cs typeface="Times New Roman" pitchFamily="18" charset="0"/>
              </a:rPr>
              <a:t>so </a:t>
            </a:r>
            <a:r>
              <a:rPr lang="en-US" sz="3200" dirty="0" err="1">
                <a:latin typeface="Times New Roman" pitchFamily="18" charset="0"/>
                <a:cs typeface="Times New Roman" pitchFamily="18" charset="0"/>
              </a:rPr>
              <a:t>sánh</a:t>
            </a:r>
            <a:r>
              <a:rPr lang="en-US" sz="3200" dirty="0">
                <a:latin typeface="Times New Roman" pitchFamily="18" charset="0"/>
                <a:cs typeface="Times New Roman" pitchFamily="18" charset="0"/>
              </a:rPr>
              <a:t> AC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AB,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những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hợp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sau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xảy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ra</a:t>
            </a:r>
            <a:r>
              <a:rPr lang="en-US" sz="3200" dirty="0">
                <a:latin typeface="Times New Roman" pitchFamily="18" charset="0"/>
                <a:cs typeface="Times New Roman" pitchFamily="18" charset="0"/>
              </a:rPr>
              <a:t>?</a:t>
            </a:r>
          </a:p>
        </p:txBody>
      </p:sp>
      <p:sp>
        <p:nvSpPr>
          <p:cNvPr id="4" name="Text Box 26"/>
          <p:cNvSpPr txBox="1">
            <a:spLocks noChangeArrowheads="1"/>
          </p:cNvSpPr>
          <p:nvPr/>
        </p:nvSpPr>
        <p:spPr bwMode="auto">
          <a:xfrm>
            <a:off x="38100" y="4968081"/>
            <a:ext cx="2286000"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50000"/>
              </a:spcBef>
            </a:pPr>
            <a:r>
              <a:rPr lang="en-US" sz="3200" b="1" dirty="0">
                <a:latin typeface="Times New Roman" pitchFamily="18" charset="0"/>
                <a:cs typeface="Times New Roman" pitchFamily="18" charset="0"/>
              </a:rPr>
              <a:t>AC = AB  </a:t>
            </a:r>
          </a:p>
        </p:txBody>
      </p:sp>
      <p:sp>
        <p:nvSpPr>
          <p:cNvPr id="5" name="Text Box 27"/>
          <p:cNvSpPr txBox="1">
            <a:spLocks noChangeArrowheads="1"/>
          </p:cNvSpPr>
          <p:nvPr/>
        </p:nvSpPr>
        <p:spPr bwMode="auto">
          <a:xfrm>
            <a:off x="38100" y="6034881"/>
            <a:ext cx="2286000"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50000"/>
              </a:spcBef>
            </a:pPr>
            <a:r>
              <a:rPr lang="en-US" sz="3200" b="1" dirty="0">
                <a:latin typeface="Times New Roman" pitchFamily="18" charset="0"/>
                <a:cs typeface="Times New Roman" pitchFamily="18" charset="0"/>
              </a:rPr>
              <a:t>AC &gt; AB</a:t>
            </a:r>
          </a:p>
        </p:txBody>
      </p:sp>
      <p:grpSp>
        <p:nvGrpSpPr>
          <p:cNvPr id="6" name="Group 5"/>
          <p:cNvGrpSpPr>
            <a:grpSpLocks/>
          </p:cNvGrpSpPr>
          <p:nvPr/>
        </p:nvGrpSpPr>
        <p:grpSpPr bwMode="auto">
          <a:xfrm>
            <a:off x="4305300" y="877094"/>
            <a:ext cx="4876800" cy="3424238"/>
            <a:chOff x="2688" y="399"/>
            <a:chExt cx="3072" cy="2157"/>
          </a:xfrm>
        </p:grpSpPr>
        <p:grpSp>
          <p:nvGrpSpPr>
            <p:cNvPr id="17" name="Group 16"/>
            <p:cNvGrpSpPr>
              <a:grpSpLocks/>
            </p:cNvGrpSpPr>
            <p:nvPr/>
          </p:nvGrpSpPr>
          <p:grpSpPr bwMode="auto">
            <a:xfrm>
              <a:off x="2928" y="769"/>
              <a:ext cx="2592" cy="1536"/>
              <a:chOff x="3886256" y="2366640"/>
              <a:chExt cx="4114786" cy="2436341"/>
            </a:xfrm>
            <a:noFill/>
          </p:grpSpPr>
          <p:sp>
            <p:nvSpPr>
              <p:cNvPr id="26" name="AutoShape 20"/>
              <p:cNvSpPr>
                <a:spLocks noChangeArrowheads="1"/>
              </p:cNvSpPr>
              <p:nvPr/>
            </p:nvSpPr>
            <p:spPr bwMode="auto">
              <a:xfrm>
                <a:off x="3886256" y="2366640"/>
                <a:ext cx="4114786" cy="2131681"/>
              </a:xfrm>
              <a:prstGeom prst="triangle">
                <a:avLst>
                  <a:gd name="adj" fmla="val 28704"/>
                </a:avLst>
              </a:prstGeom>
              <a:grpFill/>
              <a:ln w="19050" algn="ctr">
                <a:solidFill>
                  <a:srgbClr val="0033CC"/>
                </a:solidFill>
                <a:miter lim="800000"/>
                <a:headEnd/>
                <a:tailEnd/>
              </a:ln>
            </p:spPr>
            <p:txBody>
              <a:bodyPr anchor="ctr">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just">
                  <a:lnSpc>
                    <a:spcPct val="150000"/>
                  </a:lnSpc>
                  <a:spcBef>
                    <a:spcPct val="50000"/>
                  </a:spcBef>
                  <a:defRPr/>
                </a:pPr>
                <a:endParaRPr lang="en-US" sz="2200">
                  <a:solidFill>
                    <a:srgbClr val="0033CC"/>
                  </a:solidFill>
                </a:endParaRPr>
              </a:p>
            </p:txBody>
          </p:sp>
          <p:grpSp>
            <p:nvGrpSpPr>
              <p:cNvPr id="27" name="Group 26"/>
              <p:cNvGrpSpPr>
                <a:grpSpLocks/>
              </p:cNvGrpSpPr>
              <p:nvPr/>
            </p:nvGrpSpPr>
            <p:grpSpPr bwMode="auto">
              <a:xfrm>
                <a:off x="4914896" y="2667000"/>
                <a:ext cx="1959773" cy="2135981"/>
                <a:chOff x="4914896" y="2667000"/>
                <a:chExt cx="1959773" cy="2135981"/>
              </a:xfrm>
              <a:grpFill/>
            </p:grpSpPr>
            <p:cxnSp>
              <p:nvCxnSpPr>
                <p:cNvPr id="28" name="Straight Connector 27"/>
                <p:cNvCxnSpPr>
                  <a:cxnSpLocks noChangeShapeType="1"/>
                </p:cNvCxnSpPr>
                <p:nvPr/>
              </p:nvCxnSpPr>
              <p:spPr bwMode="auto">
                <a:xfrm rot="16200000" flipV="1">
                  <a:off x="4083048" y="3498848"/>
                  <a:ext cx="2133600" cy="469904"/>
                </a:xfrm>
                <a:prstGeom prst="line">
                  <a:avLst/>
                </a:prstGeom>
                <a:grpFill/>
                <a:ln w="19050" algn="ctr">
                  <a:noFill/>
                  <a:prstDash val="dash"/>
                  <a:round/>
                  <a:headEnd/>
                  <a:tailEnd/>
                </a:ln>
              </p:spPr>
            </p:cxnSp>
            <p:cxnSp>
              <p:nvCxnSpPr>
                <p:cNvPr id="29" name="Straight Connector 28"/>
                <p:cNvCxnSpPr>
                  <a:cxnSpLocks noChangeShapeType="1"/>
                </p:cNvCxnSpPr>
                <p:nvPr/>
              </p:nvCxnSpPr>
              <p:spPr bwMode="auto">
                <a:xfrm flipV="1">
                  <a:off x="5386388" y="4095750"/>
                  <a:ext cx="1488281" cy="707231"/>
                </a:xfrm>
                <a:prstGeom prst="line">
                  <a:avLst/>
                </a:prstGeom>
                <a:grpFill/>
                <a:ln w="19050" algn="ctr">
                  <a:noFill/>
                  <a:prstDash val="dash"/>
                  <a:round/>
                  <a:headEnd/>
                  <a:tailEnd/>
                </a:ln>
              </p:spPr>
            </p:cxnSp>
          </p:grpSp>
        </p:grpSp>
        <p:sp>
          <p:nvSpPr>
            <p:cNvPr id="18" name="Text Box 42"/>
            <p:cNvSpPr txBox="1">
              <a:spLocks noChangeArrowheads="1"/>
            </p:cNvSpPr>
            <p:nvPr/>
          </p:nvSpPr>
          <p:spPr bwMode="auto">
            <a:xfrm>
              <a:off x="3562" y="399"/>
              <a:ext cx="288" cy="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just" eaLnBrk="1" hangingPunct="1">
                <a:lnSpc>
                  <a:spcPct val="150000"/>
                </a:lnSpc>
                <a:spcBef>
                  <a:spcPct val="50000"/>
                </a:spcBef>
              </a:pPr>
              <a:r>
                <a:rPr lang="en-US" sz="2200">
                  <a:solidFill>
                    <a:srgbClr val="0033CC"/>
                  </a:solidFill>
                  <a:cs typeface="Arial" charset="0"/>
                </a:rPr>
                <a:t>A</a:t>
              </a:r>
            </a:p>
          </p:txBody>
        </p:sp>
        <p:sp>
          <p:nvSpPr>
            <p:cNvPr id="19" name="Text Box 42"/>
            <p:cNvSpPr txBox="1">
              <a:spLocks noChangeArrowheads="1"/>
            </p:cNvSpPr>
            <p:nvPr/>
          </p:nvSpPr>
          <p:spPr bwMode="auto">
            <a:xfrm>
              <a:off x="2688" y="1995"/>
              <a:ext cx="288" cy="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just" eaLnBrk="1" hangingPunct="1">
                <a:lnSpc>
                  <a:spcPct val="150000"/>
                </a:lnSpc>
                <a:spcBef>
                  <a:spcPct val="50000"/>
                </a:spcBef>
              </a:pPr>
              <a:r>
                <a:rPr lang="en-US" sz="2200">
                  <a:solidFill>
                    <a:srgbClr val="0033CC"/>
                  </a:solidFill>
                  <a:cs typeface="Arial" charset="0"/>
                </a:rPr>
                <a:t>B</a:t>
              </a:r>
            </a:p>
          </p:txBody>
        </p:sp>
        <p:sp>
          <p:nvSpPr>
            <p:cNvPr id="20" name="Text Box 42"/>
            <p:cNvSpPr txBox="1">
              <a:spLocks noChangeArrowheads="1"/>
            </p:cNvSpPr>
            <p:nvPr/>
          </p:nvSpPr>
          <p:spPr bwMode="auto">
            <a:xfrm>
              <a:off x="5472" y="1983"/>
              <a:ext cx="288" cy="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just" eaLnBrk="1" hangingPunct="1">
                <a:lnSpc>
                  <a:spcPct val="150000"/>
                </a:lnSpc>
                <a:spcBef>
                  <a:spcPct val="50000"/>
                </a:spcBef>
              </a:pPr>
              <a:r>
                <a:rPr lang="en-US" sz="2200">
                  <a:solidFill>
                    <a:srgbClr val="0033CC"/>
                  </a:solidFill>
                  <a:cs typeface="Arial" charset="0"/>
                </a:rPr>
                <a:t>C</a:t>
              </a:r>
            </a:p>
          </p:txBody>
        </p:sp>
        <p:sp>
          <p:nvSpPr>
            <p:cNvPr id="21" name="Text Box 42"/>
            <p:cNvSpPr txBox="1">
              <a:spLocks noChangeArrowheads="1"/>
            </p:cNvSpPr>
            <p:nvPr/>
          </p:nvSpPr>
          <p:spPr bwMode="auto">
            <a:xfrm>
              <a:off x="4776" y="1533"/>
              <a:ext cx="648" cy="3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just" eaLnBrk="1" hangingPunct="1">
                <a:lnSpc>
                  <a:spcPct val="150000"/>
                </a:lnSpc>
                <a:spcBef>
                  <a:spcPct val="50000"/>
                </a:spcBef>
              </a:pPr>
              <a:r>
                <a:rPr lang="en-US" sz="2200">
                  <a:solidFill>
                    <a:schemeClr val="bg1"/>
                  </a:solidFill>
                  <a:cs typeface="Arial" charset="0"/>
                </a:rPr>
                <a:t>B’</a:t>
              </a:r>
            </a:p>
          </p:txBody>
        </p:sp>
        <p:sp>
          <p:nvSpPr>
            <p:cNvPr id="22" name="Text Box 42"/>
            <p:cNvSpPr txBox="1">
              <a:spLocks noChangeArrowheads="1"/>
            </p:cNvSpPr>
            <p:nvPr/>
          </p:nvSpPr>
          <p:spPr bwMode="auto">
            <a:xfrm>
              <a:off x="3768" y="2217"/>
              <a:ext cx="288" cy="3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just" eaLnBrk="1" hangingPunct="1">
                <a:lnSpc>
                  <a:spcPct val="150000"/>
                </a:lnSpc>
                <a:spcBef>
                  <a:spcPct val="50000"/>
                </a:spcBef>
              </a:pPr>
              <a:r>
                <a:rPr lang="en-US" sz="2200">
                  <a:solidFill>
                    <a:schemeClr val="bg1"/>
                  </a:solidFill>
                  <a:cs typeface="Arial" charset="0"/>
                </a:rPr>
                <a:t>M</a:t>
              </a:r>
            </a:p>
          </p:txBody>
        </p:sp>
        <p:sp>
          <p:nvSpPr>
            <p:cNvPr id="23" name="Arc 56"/>
            <p:cNvSpPr>
              <a:spLocks/>
            </p:cNvSpPr>
            <p:nvPr/>
          </p:nvSpPr>
          <p:spPr bwMode="auto">
            <a:xfrm>
              <a:off x="2940" y="1800"/>
              <a:ext cx="318" cy="278"/>
            </a:xfrm>
            <a:custGeom>
              <a:avLst/>
              <a:gdLst>
                <a:gd name="T0" fmla="*/ 0 w 21600"/>
                <a:gd name="T1" fmla="*/ 0 h 18913"/>
                <a:gd name="T2" fmla="*/ 0 w 21600"/>
                <a:gd name="T3" fmla="*/ 0 h 18913"/>
                <a:gd name="T4" fmla="*/ 0 w 21600"/>
                <a:gd name="T5" fmla="*/ 0 h 18913"/>
                <a:gd name="T6" fmla="*/ 0 60000 65536"/>
                <a:gd name="T7" fmla="*/ 0 60000 65536"/>
                <a:gd name="T8" fmla="*/ 0 60000 65536"/>
                <a:gd name="T9" fmla="*/ 0 w 21600"/>
                <a:gd name="T10" fmla="*/ 0 h 18913"/>
                <a:gd name="T11" fmla="*/ 21600 w 21600"/>
                <a:gd name="T12" fmla="*/ 18913 h 18913"/>
              </a:gdLst>
              <a:ahLst/>
              <a:cxnLst>
                <a:cxn ang="T6">
                  <a:pos x="T0" y="T1"/>
                </a:cxn>
                <a:cxn ang="T7">
                  <a:pos x="T2" y="T3"/>
                </a:cxn>
                <a:cxn ang="T8">
                  <a:pos x="T4" y="T5"/>
                </a:cxn>
              </a:cxnLst>
              <a:rect l="T9" t="T10" r="T11" b="T12"/>
              <a:pathLst>
                <a:path w="21600" h="18913" fill="none" extrusionOk="0">
                  <a:moveTo>
                    <a:pt x="10433" y="0"/>
                  </a:moveTo>
                  <a:cubicBezTo>
                    <a:pt x="17322" y="3800"/>
                    <a:pt x="21600" y="11045"/>
                    <a:pt x="21600" y="18913"/>
                  </a:cubicBezTo>
                </a:path>
                <a:path w="21600" h="18913" stroke="0" extrusionOk="0">
                  <a:moveTo>
                    <a:pt x="10433" y="0"/>
                  </a:moveTo>
                  <a:cubicBezTo>
                    <a:pt x="17322" y="3800"/>
                    <a:pt x="21600" y="11045"/>
                    <a:pt x="21600" y="18913"/>
                  </a:cubicBezTo>
                  <a:lnTo>
                    <a:pt x="0" y="18913"/>
                  </a:lnTo>
                  <a:close/>
                </a:path>
              </a:pathLst>
            </a:custGeom>
            <a:noFill/>
            <a:ln w="19050">
              <a:solidFill>
                <a:srgbClr val="0000FF"/>
              </a:solidFill>
              <a:round/>
              <a:headEnd/>
              <a:tailEnd/>
            </a:ln>
            <a:extLst>
              <a:ext uri="{909E8E84-426E-40DD-AFC4-6F175D3DCCD1}">
                <a14:hiddenFill xmlns="" xmlns:a14="http://schemas.microsoft.com/office/drawing/2010/main">
                  <a:solidFill>
                    <a:srgbClr val="FFFFFF"/>
                  </a:solidFill>
                </a14:hiddenFill>
              </a:ext>
            </a:extLst>
          </p:spPr>
          <p:txBody>
            <a:bodyPr anchor="ctr">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just">
                <a:lnSpc>
                  <a:spcPct val="150000"/>
                </a:lnSpc>
                <a:spcBef>
                  <a:spcPct val="50000"/>
                </a:spcBef>
              </a:pPr>
              <a:endParaRPr lang="en-US" sz="2200">
                <a:solidFill>
                  <a:srgbClr val="0033CC"/>
                </a:solidFill>
                <a:cs typeface="Arial" charset="0"/>
              </a:endParaRPr>
            </a:p>
          </p:txBody>
        </p:sp>
        <p:sp>
          <p:nvSpPr>
            <p:cNvPr id="24" name="Arc 57"/>
            <p:cNvSpPr>
              <a:spLocks/>
            </p:cNvSpPr>
            <p:nvPr/>
          </p:nvSpPr>
          <p:spPr bwMode="auto">
            <a:xfrm>
              <a:off x="2938" y="1776"/>
              <a:ext cx="352" cy="308"/>
            </a:xfrm>
            <a:custGeom>
              <a:avLst/>
              <a:gdLst>
                <a:gd name="T0" fmla="*/ 0 w 21600"/>
                <a:gd name="T1" fmla="*/ 0 h 18913"/>
                <a:gd name="T2" fmla="*/ 0 w 21600"/>
                <a:gd name="T3" fmla="*/ 0 h 18913"/>
                <a:gd name="T4" fmla="*/ 0 w 21600"/>
                <a:gd name="T5" fmla="*/ 0 h 18913"/>
                <a:gd name="T6" fmla="*/ 0 60000 65536"/>
                <a:gd name="T7" fmla="*/ 0 60000 65536"/>
                <a:gd name="T8" fmla="*/ 0 60000 65536"/>
                <a:gd name="T9" fmla="*/ 0 w 21600"/>
                <a:gd name="T10" fmla="*/ 0 h 18913"/>
                <a:gd name="T11" fmla="*/ 21600 w 21600"/>
                <a:gd name="T12" fmla="*/ 18913 h 18913"/>
              </a:gdLst>
              <a:ahLst/>
              <a:cxnLst>
                <a:cxn ang="T6">
                  <a:pos x="T0" y="T1"/>
                </a:cxn>
                <a:cxn ang="T7">
                  <a:pos x="T2" y="T3"/>
                </a:cxn>
                <a:cxn ang="T8">
                  <a:pos x="T4" y="T5"/>
                </a:cxn>
              </a:cxnLst>
              <a:rect l="T9" t="T10" r="T11" b="T12"/>
              <a:pathLst>
                <a:path w="21600" h="18913" fill="none" extrusionOk="0">
                  <a:moveTo>
                    <a:pt x="10433" y="0"/>
                  </a:moveTo>
                  <a:cubicBezTo>
                    <a:pt x="17322" y="3800"/>
                    <a:pt x="21600" y="11045"/>
                    <a:pt x="21600" y="18913"/>
                  </a:cubicBezTo>
                </a:path>
                <a:path w="21600" h="18913" stroke="0" extrusionOk="0">
                  <a:moveTo>
                    <a:pt x="10433" y="0"/>
                  </a:moveTo>
                  <a:cubicBezTo>
                    <a:pt x="17322" y="3800"/>
                    <a:pt x="21600" y="11045"/>
                    <a:pt x="21600" y="18913"/>
                  </a:cubicBezTo>
                  <a:lnTo>
                    <a:pt x="0" y="18913"/>
                  </a:lnTo>
                  <a:close/>
                </a:path>
              </a:pathLst>
            </a:custGeom>
            <a:noFill/>
            <a:ln w="19050">
              <a:solidFill>
                <a:srgbClr val="0000FF"/>
              </a:solidFill>
              <a:round/>
              <a:headEnd/>
              <a:tailEnd/>
            </a:ln>
            <a:extLst>
              <a:ext uri="{909E8E84-426E-40DD-AFC4-6F175D3DCCD1}">
                <a14:hiddenFill xmlns="" xmlns:a14="http://schemas.microsoft.com/office/drawing/2010/main">
                  <a:solidFill>
                    <a:srgbClr val="FFFFFF"/>
                  </a:solidFill>
                </a14:hiddenFill>
              </a:ext>
            </a:extLst>
          </p:spPr>
          <p:txBody>
            <a:bodyPr anchor="ctr">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just">
                <a:lnSpc>
                  <a:spcPct val="150000"/>
                </a:lnSpc>
                <a:spcBef>
                  <a:spcPct val="50000"/>
                </a:spcBef>
              </a:pPr>
              <a:endParaRPr lang="en-US" sz="2200">
                <a:solidFill>
                  <a:srgbClr val="0033CC"/>
                </a:solidFill>
                <a:cs typeface="Arial" charset="0"/>
              </a:endParaRPr>
            </a:p>
          </p:txBody>
        </p:sp>
        <p:sp>
          <p:nvSpPr>
            <p:cNvPr id="25" name="Arc 58"/>
            <p:cNvSpPr>
              <a:spLocks/>
            </p:cNvSpPr>
            <p:nvPr/>
          </p:nvSpPr>
          <p:spPr bwMode="auto">
            <a:xfrm rot="-5400000">
              <a:off x="5265" y="1847"/>
              <a:ext cx="193" cy="336"/>
            </a:xfrm>
            <a:custGeom>
              <a:avLst/>
              <a:gdLst>
                <a:gd name="T0" fmla="*/ 0 w 12404"/>
                <a:gd name="T1" fmla="*/ 0 h 21600"/>
                <a:gd name="T2" fmla="*/ 0 w 12404"/>
                <a:gd name="T3" fmla="*/ 0 h 21600"/>
                <a:gd name="T4" fmla="*/ 0 w 12404"/>
                <a:gd name="T5" fmla="*/ 0 h 21600"/>
                <a:gd name="T6" fmla="*/ 0 60000 65536"/>
                <a:gd name="T7" fmla="*/ 0 60000 65536"/>
                <a:gd name="T8" fmla="*/ 0 60000 65536"/>
                <a:gd name="T9" fmla="*/ 0 w 12404"/>
                <a:gd name="T10" fmla="*/ 0 h 21600"/>
                <a:gd name="T11" fmla="*/ 12404 w 12404"/>
                <a:gd name="T12" fmla="*/ 21600 h 21600"/>
              </a:gdLst>
              <a:ahLst/>
              <a:cxnLst>
                <a:cxn ang="T6">
                  <a:pos x="T0" y="T1"/>
                </a:cxn>
                <a:cxn ang="T7">
                  <a:pos x="T2" y="T3"/>
                </a:cxn>
                <a:cxn ang="T8">
                  <a:pos x="T4" y="T5"/>
                </a:cxn>
              </a:cxnLst>
              <a:rect l="T9" t="T10" r="T11" b="T12"/>
              <a:pathLst>
                <a:path w="12404" h="21600" fill="none" extrusionOk="0">
                  <a:moveTo>
                    <a:pt x="-1" y="0"/>
                  </a:moveTo>
                  <a:cubicBezTo>
                    <a:pt x="4438" y="0"/>
                    <a:pt x="8770" y="1367"/>
                    <a:pt x="12404" y="3916"/>
                  </a:cubicBezTo>
                </a:path>
                <a:path w="12404" h="21600" stroke="0" extrusionOk="0">
                  <a:moveTo>
                    <a:pt x="-1" y="0"/>
                  </a:moveTo>
                  <a:cubicBezTo>
                    <a:pt x="4438" y="0"/>
                    <a:pt x="8770" y="1367"/>
                    <a:pt x="12404" y="3916"/>
                  </a:cubicBezTo>
                  <a:lnTo>
                    <a:pt x="0" y="21600"/>
                  </a:lnTo>
                  <a:close/>
                </a:path>
              </a:pathLst>
            </a:custGeom>
            <a:noFill/>
            <a:ln w="19050">
              <a:solidFill>
                <a:srgbClr val="0033CC"/>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just">
                <a:lnSpc>
                  <a:spcPct val="150000"/>
                </a:lnSpc>
                <a:spcBef>
                  <a:spcPct val="50000"/>
                </a:spcBef>
              </a:pPr>
              <a:endParaRPr lang="en-US" sz="2200">
                <a:solidFill>
                  <a:srgbClr val="0033CC"/>
                </a:solidFill>
                <a:cs typeface="Arial" charset="0"/>
              </a:endParaRPr>
            </a:p>
          </p:txBody>
        </p:sp>
      </p:grpSp>
      <p:sp>
        <p:nvSpPr>
          <p:cNvPr id="7" name="Rectangle 6"/>
          <p:cNvSpPr>
            <a:spLocks noChangeArrowheads="1"/>
          </p:cNvSpPr>
          <p:nvPr/>
        </p:nvSpPr>
        <p:spPr bwMode="auto">
          <a:xfrm>
            <a:off x="38100" y="3482181"/>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8" name="Rectangle 7"/>
          <p:cNvSpPr>
            <a:spLocks noChangeArrowheads="1"/>
          </p:cNvSpPr>
          <p:nvPr/>
        </p:nvSpPr>
        <p:spPr bwMode="auto">
          <a:xfrm>
            <a:off x="38100" y="3520281"/>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mc:AlternateContent xmlns:mc="http://schemas.openxmlformats.org/markup-compatibility/2006">
        <mc:Choice xmlns="" xmlns:a14="http://schemas.microsoft.com/office/drawing/2010/main" Requires="a14">
          <p:sp>
            <p:nvSpPr>
              <p:cNvPr id="10" name="Rectangle 9"/>
              <p:cNvSpPr>
                <a:spLocks noChangeArrowheads="1"/>
              </p:cNvSpPr>
              <p:nvPr/>
            </p:nvSpPr>
            <p:spPr bwMode="auto">
              <a:xfrm>
                <a:off x="179512" y="764704"/>
                <a:ext cx="4267200" cy="8563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nchor="ct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3200" dirty="0" smtClean="0">
                    <a:latin typeface="Times New Roman" pitchFamily="18" charset="0"/>
                    <a:cs typeface="Times New Roman" pitchFamily="18" charset="0"/>
                  </a:rPr>
                  <a:t>Cho </a:t>
                </a:r>
                <a:r>
                  <a:rPr lang="en-US" sz="3200" dirty="0">
                    <a:latin typeface="Times New Roman" pitchFamily="18" charset="0"/>
                    <a:cs typeface="Times New Roman" pitchFamily="18" charset="0"/>
                    <a:sym typeface="Symbol" pitchFamily="18" charset="2"/>
                  </a:rPr>
                  <a:t></a:t>
                </a:r>
                <a:r>
                  <a:rPr lang="en-US" sz="3200">
                    <a:latin typeface="Times New Roman" pitchFamily="18" charset="0"/>
                    <a:cs typeface="Times New Roman" pitchFamily="18" charset="0"/>
                  </a:rPr>
                  <a:t>ABC </a:t>
                </a:r>
                <a:r>
                  <a:rPr lang="en-US" sz="3200" smtClean="0">
                    <a:latin typeface="Times New Roman" pitchFamily="18" charset="0"/>
                    <a:cs typeface="Times New Roman" pitchFamily="18" charset="0"/>
                  </a:rPr>
                  <a:t>với </a:t>
                </a:r>
                <a14:m>
                  <m:oMath xmlns:m="http://schemas.openxmlformats.org/officeDocument/2006/math">
                    <m:acc>
                      <m:accPr>
                        <m:chr m:val="̂"/>
                        <m:ctrlPr>
                          <a:rPr lang="en-US" sz="3200" i="1" smtClean="0">
                            <a:latin typeface="Cambria Math"/>
                            <a:cs typeface="Times New Roman" pitchFamily="18" charset="0"/>
                          </a:rPr>
                        </m:ctrlPr>
                      </m:accPr>
                      <m:e>
                        <m:r>
                          <m:rPr>
                            <m:sty m:val="p"/>
                          </m:rPr>
                          <a:rPr lang="en-US" sz="3200" b="0" i="0" smtClean="0">
                            <a:latin typeface="Cambria Math"/>
                            <a:cs typeface="Times New Roman" pitchFamily="18" charset="0"/>
                          </a:rPr>
                          <m:t>B</m:t>
                        </m:r>
                      </m:e>
                    </m:acc>
                    <m:r>
                      <a:rPr lang="en-US" sz="3200" b="0" i="0" smtClean="0">
                        <a:latin typeface="Cambria Math"/>
                        <a:cs typeface="Times New Roman" pitchFamily="18" charset="0"/>
                      </a:rPr>
                      <m:t>&gt;</m:t>
                    </m:r>
                    <m:acc>
                      <m:accPr>
                        <m:chr m:val="̂"/>
                        <m:ctrlPr>
                          <a:rPr lang="en-US" sz="3200" b="0" i="1" smtClean="0">
                            <a:latin typeface="Cambria Math"/>
                            <a:cs typeface="Times New Roman" pitchFamily="18" charset="0"/>
                          </a:rPr>
                        </m:ctrlPr>
                      </m:accPr>
                      <m:e>
                        <m:r>
                          <m:rPr>
                            <m:sty m:val="p"/>
                          </m:rPr>
                          <a:rPr lang="en-US" sz="3200" b="0" i="0" smtClean="0">
                            <a:latin typeface="Cambria Math"/>
                            <a:cs typeface="Times New Roman" pitchFamily="18" charset="0"/>
                          </a:rPr>
                          <m:t>C</m:t>
                        </m:r>
                      </m:e>
                    </m:acc>
                  </m:oMath>
                </a14:m>
                <a:r>
                  <a:rPr lang="en-US" sz="3200" smtClean="0">
                    <a:latin typeface="Times New Roman" pitchFamily="18" charset="0"/>
                    <a:cs typeface="Times New Roman" pitchFamily="18" charset="0"/>
                  </a:rPr>
                  <a:t/>
                </a:r>
                <a:endParaRPr lang="en-US" sz="3200" dirty="0">
                  <a:latin typeface="Times New Roman" pitchFamily="18" charset="0"/>
                  <a:cs typeface="Times New Roman" pitchFamily="18" charset="0"/>
                </a:endParaRPr>
              </a:p>
            </p:txBody>
          </p:sp>
        </mc:Choice>
        <mc:Fallback>
          <p:sp>
            <p:nvSpPr>
              <p:cNvPr id="10" name="Rectangle 9"/>
              <p:cNvSpPr>
                <a:spLocks noRot="1" noChangeAspect="1" noMove="1" noResize="1" noEditPoints="1" noAdjustHandles="1" noChangeArrowheads="1" noChangeShapeType="1" noTextEdit="1"/>
              </p:cNvSpPr>
              <p:nvPr/>
            </p:nvSpPr>
            <p:spPr bwMode="auto">
              <a:xfrm>
                <a:off x="179512" y="764704"/>
                <a:ext cx="4267200" cy="856363"/>
              </a:xfrm>
              <a:prstGeom prst="rect">
                <a:avLst/>
              </a:prstGeom>
              <a:blipFill rotWithShape="1">
                <a:blip r:embed="rId2"/>
                <a:stretch>
                  <a:fillRect l="-3571" b="-7801"/>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2" name="TextBox 51"/>
          <p:cNvSpPr txBox="1">
            <a:spLocks noChangeArrowheads="1"/>
          </p:cNvSpPr>
          <p:nvPr/>
        </p:nvSpPr>
        <p:spPr bwMode="auto">
          <a:xfrm>
            <a:off x="2095500" y="4048919"/>
            <a:ext cx="670560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r>
              <a:rPr lang="en-US" sz="2400" dirty="0">
                <a:latin typeface="Times New Roman" pitchFamily="18" charset="0"/>
                <a:cs typeface="Times New Roman" pitchFamily="18" charset="0"/>
              </a:rPr>
              <a:t>Theo </a:t>
            </a:r>
            <a:r>
              <a:rPr lang="en-US" sz="2400" dirty="0" err="1">
                <a:latin typeface="Times New Roman" pitchFamily="18" charset="0"/>
                <a:cs typeface="Times New Roman" pitchFamily="18" charset="0"/>
              </a:rPr>
              <a:t>định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lí</a:t>
            </a:r>
            <a:r>
              <a:rPr lang="en-US" sz="2400" dirty="0">
                <a:latin typeface="Times New Roman" pitchFamily="18" charset="0"/>
                <a:cs typeface="Times New Roman" pitchFamily="18" charset="0"/>
              </a:rPr>
              <a:t> 1, ta </a:t>
            </a:r>
            <a:r>
              <a:rPr lang="en-US" sz="2400" dirty="0" err="1">
                <a:latin typeface="Times New Roman" pitchFamily="18" charset="0"/>
                <a:cs typeface="Times New Roman" pitchFamily="18" charset="0"/>
              </a:rPr>
              <a:t>suy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thiết</a:t>
            </a:r>
            <a:r>
              <a:rPr lang="en-US" sz="2400" dirty="0">
                <a:latin typeface="Times New Roman" pitchFamily="18" charset="0"/>
                <a:cs typeface="Times New Roman" pitchFamily="18" charset="0"/>
              </a:rPr>
              <a:t>) </a:t>
            </a:r>
          </a:p>
        </p:txBody>
      </p:sp>
      <p:sp>
        <p:nvSpPr>
          <p:cNvPr id="14" name="TextBox 53"/>
          <p:cNvSpPr txBox="1">
            <a:spLocks noChangeArrowheads="1"/>
          </p:cNvSpPr>
          <p:nvPr/>
        </p:nvSpPr>
        <p:spPr bwMode="auto">
          <a:xfrm>
            <a:off x="2110581" y="4994563"/>
            <a:ext cx="670560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r>
              <a:rPr lang="en-US" sz="2400" dirty="0">
                <a:latin typeface="Times New Roman" pitchFamily="18" charset="0"/>
                <a:cs typeface="Times New Roman" pitchFamily="18" charset="0"/>
              </a:rPr>
              <a:t>Tam </a:t>
            </a:r>
            <a:r>
              <a:rPr lang="en-US" sz="2400" dirty="0" err="1">
                <a:latin typeface="Times New Roman" pitchFamily="18" charset="0"/>
                <a:cs typeface="Times New Roman" pitchFamily="18" charset="0"/>
              </a:rPr>
              <a:t>giác</a:t>
            </a:r>
            <a:r>
              <a:rPr lang="en-US" sz="2400" dirty="0">
                <a:latin typeface="Times New Roman" pitchFamily="18" charset="0"/>
                <a:cs typeface="Times New Roman" pitchFamily="18" charset="0"/>
              </a:rPr>
              <a:t> ABC </a:t>
            </a:r>
            <a:r>
              <a:rPr lang="en-US" sz="2400" dirty="0" err="1">
                <a:latin typeface="Times New Roman" pitchFamily="18" charset="0"/>
                <a:cs typeface="Times New Roman" pitchFamily="18" charset="0"/>
              </a:rPr>
              <a:t>cân</a:t>
            </a:r>
            <a:r>
              <a:rPr lang="en-US" sz="2400" dirty="0">
                <a:latin typeface="Times New Roman" pitchFamily="18" charset="0"/>
                <a:cs typeface="Times New Roman" pitchFamily="18" charset="0"/>
              </a:rPr>
              <a:t>, ta </a:t>
            </a:r>
            <a:r>
              <a:rPr lang="en-US" sz="2400" dirty="0" err="1">
                <a:latin typeface="Times New Roman" pitchFamily="18" charset="0"/>
                <a:cs typeface="Times New Roman" pitchFamily="18" charset="0"/>
              </a:rPr>
              <a:t>suy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thiết</a:t>
            </a:r>
            <a:r>
              <a:rPr lang="en-US" sz="2400" dirty="0">
                <a:latin typeface="Times New Roman" pitchFamily="18" charset="0"/>
                <a:cs typeface="Times New Roman" pitchFamily="18" charset="0"/>
              </a:rPr>
              <a:t>) </a:t>
            </a:r>
          </a:p>
        </p:txBody>
      </p:sp>
      <p:sp>
        <p:nvSpPr>
          <p:cNvPr id="16" name="TextBox 55"/>
          <p:cNvSpPr txBox="1">
            <a:spLocks noChangeArrowheads="1"/>
          </p:cNvSpPr>
          <p:nvPr/>
        </p:nvSpPr>
        <p:spPr bwMode="auto">
          <a:xfrm>
            <a:off x="2324100" y="6034881"/>
            <a:ext cx="41148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r>
              <a:rPr lang="en-US" sz="2400" dirty="0" err="1">
                <a:latin typeface="Times New Roman" pitchFamily="18" charset="0"/>
                <a:cs typeface="Times New Roman" pitchFamily="18" charset="0"/>
              </a:rPr>
              <a:t>Vậy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suy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AC &gt; AB</a:t>
            </a:r>
          </a:p>
        </p:txBody>
      </p:sp>
      <p:sp>
        <p:nvSpPr>
          <p:cNvPr id="30" name="Text Box 24"/>
          <p:cNvSpPr txBox="1">
            <a:spLocks noChangeArrowheads="1"/>
          </p:cNvSpPr>
          <p:nvPr/>
        </p:nvSpPr>
        <p:spPr bwMode="auto">
          <a:xfrm>
            <a:off x="129936" y="4001690"/>
            <a:ext cx="2286000"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50000"/>
              </a:spcBef>
            </a:pPr>
            <a:r>
              <a:rPr lang="en-US" sz="3200" b="1" dirty="0">
                <a:latin typeface="Times New Roman" pitchFamily="18" charset="0"/>
                <a:cs typeface="Times New Roman" pitchFamily="18" charset="0"/>
              </a:rPr>
              <a:t>AC &lt; AB</a:t>
            </a:r>
          </a:p>
        </p:txBody>
      </p:sp>
      <mc:AlternateContent xmlns:mc="http://schemas.openxmlformats.org/markup-compatibility/2006">
        <mc:Choice xmlns="" xmlns:a14="http://schemas.microsoft.com/office/drawing/2010/main" Requires="a14">
          <p:sp>
            <p:nvSpPr>
              <p:cNvPr id="3" name="Rectangle 2"/>
              <p:cNvSpPr/>
              <p:nvPr/>
            </p:nvSpPr>
            <p:spPr>
              <a:xfrm>
                <a:off x="5521572" y="4048919"/>
                <a:ext cx="1057725" cy="4739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2400" b="1" i="1" smtClean="0">
                              <a:latin typeface="Cambria Math"/>
                              <a:cs typeface="Times New Roman" pitchFamily="18" charset="0"/>
                            </a:rPr>
                          </m:ctrlPr>
                        </m:accPr>
                        <m:e>
                          <m:r>
                            <a:rPr lang="en-US" sz="2400" b="1" i="0">
                              <a:latin typeface="Cambria Math"/>
                              <a:cs typeface="Times New Roman" pitchFamily="18" charset="0"/>
                            </a:rPr>
                            <m:t>𝐁</m:t>
                          </m:r>
                        </m:e>
                      </m:acc>
                      <m:r>
                        <a:rPr lang="en-US" sz="2400" b="1" i="0" smtClean="0">
                          <a:latin typeface="Cambria Math"/>
                          <a:cs typeface="Times New Roman" pitchFamily="18" charset="0"/>
                        </a:rPr>
                        <m:t>&lt;</m:t>
                      </m:r>
                      <m:acc>
                        <m:accPr>
                          <m:chr m:val="̂"/>
                          <m:ctrlPr>
                            <a:rPr lang="en-US" sz="2400" b="1" i="1">
                              <a:latin typeface="Cambria Math"/>
                              <a:cs typeface="Times New Roman" pitchFamily="18" charset="0"/>
                            </a:rPr>
                          </m:ctrlPr>
                        </m:accPr>
                        <m:e>
                          <m:r>
                            <a:rPr lang="en-US" sz="2400" b="1" i="0">
                              <a:latin typeface="Cambria Math"/>
                              <a:cs typeface="Times New Roman" pitchFamily="18" charset="0"/>
                            </a:rPr>
                            <m:t>𝐂</m:t>
                          </m:r>
                        </m:e>
                      </m:acc>
                    </m:oMath>
                  </m:oMathPara>
                </a14:m>
                <a:endParaRPr lang="en-US" sz="2400" b="1"/>
              </a:p>
            </p:txBody>
          </p:sp>
        </mc:Choice>
        <mc:Fallback>
          <p:sp>
            <p:nvSpPr>
              <p:cNvPr id="3" name="Rectangle 2"/>
              <p:cNvSpPr>
                <a:spLocks noRot="1" noChangeAspect="1" noMove="1" noResize="1" noEditPoints="1" noAdjustHandles="1" noChangeArrowheads="1" noChangeShapeType="1" noTextEdit="1"/>
              </p:cNvSpPr>
              <p:nvPr/>
            </p:nvSpPr>
            <p:spPr>
              <a:xfrm>
                <a:off x="5521572" y="4048919"/>
                <a:ext cx="1057725" cy="473976"/>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31" name="Rectangle 30"/>
              <p:cNvSpPr/>
              <p:nvPr/>
            </p:nvSpPr>
            <p:spPr>
              <a:xfrm>
                <a:off x="5746523" y="4971248"/>
                <a:ext cx="1057725" cy="473976"/>
              </a:xfrm>
              <a:prstGeom prst="rect">
                <a:avLst/>
              </a:prstGeom>
            </p:spPr>
            <p:txBody>
              <a:bodyPr wrap="none">
                <a:spAutoFit/>
              </a:bodyPr>
              <a:lstStyle/>
              <a:p>
                <a14:m>
                  <m:oMath xmlns:m="http://schemas.openxmlformats.org/officeDocument/2006/math">
                    <m:acc>
                      <m:accPr>
                        <m:chr m:val="̂"/>
                        <m:ctrlPr>
                          <a:rPr lang="en-US" sz="2400" b="1" i="1" smtClean="0">
                            <a:latin typeface="Cambria Math"/>
                            <a:cs typeface="Times New Roman" pitchFamily="18" charset="0"/>
                          </a:rPr>
                        </m:ctrlPr>
                      </m:accPr>
                      <m:e>
                        <m:r>
                          <a:rPr lang="en-US" sz="2400" b="1" i="0">
                            <a:latin typeface="Cambria Math"/>
                            <a:cs typeface="Times New Roman" pitchFamily="18" charset="0"/>
                          </a:rPr>
                          <m:t>𝐁</m:t>
                        </m:r>
                      </m:e>
                    </m:acc>
                    <m:r>
                      <a:rPr lang="en-US" sz="2400" b="1" i="0" smtClean="0">
                        <a:latin typeface="Cambria Math"/>
                        <a:cs typeface="Times New Roman" pitchFamily="18" charset="0"/>
                      </a:rPr>
                      <m:t>=</m:t>
                    </m:r>
                    <m:acc>
                      <m:accPr>
                        <m:chr m:val="̂"/>
                        <m:ctrlPr>
                          <a:rPr lang="en-US" sz="2400" b="1" i="1">
                            <a:latin typeface="Cambria Math"/>
                            <a:cs typeface="Times New Roman" pitchFamily="18" charset="0"/>
                          </a:rPr>
                        </m:ctrlPr>
                      </m:accPr>
                      <m:e>
                        <m:r>
                          <a:rPr lang="en-US" sz="2400" b="1" i="0">
                            <a:latin typeface="Cambria Math"/>
                            <a:cs typeface="Times New Roman" pitchFamily="18" charset="0"/>
                          </a:rPr>
                          <m:t>𝐂</m:t>
                        </m:r>
                      </m:e>
                    </m:acc>
                  </m:oMath>
                </a14:m>
                <a:r>
                  <a:rPr lang="en-US" sz="2400" b="1" smtClean="0"/>
                  <a:t/>
                </a:r>
                <a:endParaRPr lang="en-US" sz="2400" b="1"/>
              </a:p>
            </p:txBody>
          </p:sp>
        </mc:Choice>
        <mc:Fallback>
          <p:sp>
            <p:nvSpPr>
              <p:cNvPr id="31" name="Rectangle 30"/>
              <p:cNvSpPr>
                <a:spLocks noRot="1" noChangeAspect="1" noMove="1" noResize="1" noEditPoints="1" noAdjustHandles="1" noChangeArrowheads="1" noChangeShapeType="1" noTextEdit="1"/>
              </p:cNvSpPr>
              <p:nvPr/>
            </p:nvSpPr>
            <p:spPr>
              <a:xfrm>
                <a:off x="5746523" y="4971248"/>
                <a:ext cx="1057725" cy="473976"/>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 xmlns:p14="http://schemas.microsoft.com/office/powerpoint/2010/main" val="1538953762"/>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ppt_x"/>
                                          </p:val>
                                        </p:tav>
                                        <p:tav tm="100000">
                                          <p:val>
                                            <p:strVal val="#ppt_x"/>
                                          </p:val>
                                        </p:tav>
                                      </p:tavLst>
                                    </p:anim>
                                    <p:anim calcmode="lin" valueType="num">
                                      <p:cBhvr additive="base">
                                        <p:cTn id="1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2" presetClass="entr" presetSubtype="4"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down)">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fill="hold"/>
                                        <p:tgtEl>
                                          <p:spTgt spid="14"/>
                                        </p:tgtEl>
                                        <p:attrNameLst>
                                          <p:attrName>ppt_x</p:attrName>
                                        </p:attrNameLst>
                                      </p:cBhvr>
                                      <p:tavLst>
                                        <p:tav tm="0">
                                          <p:val>
                                            <p:strVal val="#ppt_x"/>
                                          </p:val>
                                        </p:tav>
                                        <p:tav tm="100000">
                                          <p:val>
                                            <p:strVal val="#ppt_x"/>
                                          </p:val>
                                        </p:tav>
                                      </p:tavLst>
                                    </p:anim>
                                    <p:anim calcmode="lin" valueType="num">
                                      <p:cBhvr additive="base">
                                        <p:cTn id="41" dur="500" fill="hold"/>
                                        <p:tgtEl>
                                          <p:spTgt spid="14"/>
                                        </p:tgtEl>
                                        <p:attrNameLst>
                                          <p:attrName>ppt_y</p:attrName>
                                        </p:attrNameLst>
                                      </p:cBhvr>
                                      <p:tavLst>
                                        <p:tav tm="0">
                                          <p:val>
                                            <p:strVal val="1+#ppt_h/2"/>
                                          </p:val>
                                        </p:tav>
                                        <p:tav tm="100000">
                                          <p:val>
                                            <p:strVal val="#ppt_y"/>
                                          </p:val>
                                        </p:tav>
                                      </p:tavLst>
                                    </p:anim>
                                  </p:childTnLst>
                                </p:cTn>
                              </p:par>
                              <p:par>
                                <p:cTn id="42" presetID="22" presetClass="entr" presetSubtype="4" fill="hold" grpId="0"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down)">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12" grpId="0"/>
      <p:bldP spid="14" grpId="0"/>
      <p:bldP spid="16" grpId="0"/>
      <p:bldP spid="30" grpId="0"/>
      <p:bldP spid="3" grpId="0" animBg="1"/>
      <p:bldP spid="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6"/>
          <p:cNvSpPr>
            <a:spLocks noChangeArrowheads="1"/>
          </p:cNvSpPr>
          <p:nvPr/>
        </p:nvSpPr>
        <p:spPr bwMode="auto">
          <a:xfrm>
            <a:off x="266700" y="260648"/>
            <a:ext cx="8458200" cy="7025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571500" indent="-571500">
              <a:spcBef>
                <a:spcPct val="20000"/>
              </a:spcBef>
            </a:pPr>
            <a:r>
              <a:rPr lang="en-US" sz="2800" b="1" i="1" u="sng" dirty="0" err="1">
                <a:solidFill>
                  <a:srgbClr val="660066"/>
                </a:solidFill>
              </a:rPr>
              <a:t>Định</a:t>
            </a:r>
            <a:r>
              <a:rPr lang="en-US" sz="2800" b="1" i="1" u="sng" dirty="0">
                <a:solidFill>
                  <a:srgbClr val="660066"/>
                </a:solidFill>
              </a:rPr>
              <a:t> </a:t>
            </a:r>
            <a:r>
              <a:rPr lang="en-US" sz="2800" b="1" i="1" u="sng" dirty="0" err="1">
                <a:solidFill>
                  <a:srgbClr val="660066"/>
                </a:solidFill>
              </a:rPr>
              <a:t>lí</a:t>
            </a:r>
            <a:r>
              <a:rPr lang="en-US" sz="2800" b="1" i="1" u="sng" dirty="0">
                <a:solidFill>
                  <a:srgbClr val="660066"/>
                </a:solidFill>
              </a:rPr>
              <a:t> 2</a:t>
            </a:r>
            <a:r>
              <a:rPr lang="en-US" sz="2800" b="1" i="1" u="sng">
                <a:solidFill>
                  <a:srgbClr val="660066"/>
                </a:solidFill>
              </a:rPr>
              <a:t>.</a:t>
            </a:r>
            <a:r>
              <a:rPr lang="en-US" sz="2800" b="1" i="1">
                <a:solidFill>
                  <a:srgbClr val="660066"/>
                </a:solidFill>
              </a:rPr>
              <a:t>  </a:t>
            </a:r>
            <a:endParaRPr lang="en-US" sz="2800" b="1" i="1" smtClean="0">
              <a:solidFill>
                <a:srgbClr val="660066"/>
              </a:solidFill>
            </a:endParaRPr>
          </a:p>
        </p:txBody>
      </p:sp>
      <p:grpSp>
        <p:nvGrpSpPr>
          <p:cNvPr id="17" name="Group 17"/>
          <p:cNvGrpSpPr>
            <a:grpSpLocks/>
          </p:cNvGrpSpPr>
          <p:nvPr/>
        </p:nvGrpSpPr>
        <p:grpSpPr bwMode="auto">
          <a:xfrm>
            <a:off x="0" y="3200400"/>
            <a:ext cx="4419600" cy="2881313"/>
            <a:chOff x="1152" y="2304"/>
            <a:chExt cx="2784" cy="1815"/>
          </a:xfrm>
        </p:grpSpPr>
        <p:sp>
          <p:nvSpPr>
            <p:cNvPr id="18" name="Line 18"/>
            <p:cNvSpPr>
              <a:spLocks noChangeShapeType="1"/>
            </p:cNvSpPr>
            <p:nvPr/>
          </p:nvSpPr>
          <p:spPr bwMode="auto">
            <a:xfrm flipH="1">
              <a:off x="1392" y="2679"/>
              <a:ext cx="528" cy="1200"/>
            </a:xfrm>
            <a:prstGeom prst="line">
              <a:avLst/>
            </a:prstGeom>
            <a:noFill/>
            <a:ln w="38100">
              <a:solidFill>
                <a:srgbClr val="0064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19"/>
            <p:cNvSpPr>
              <a:spLocks noChangeShapeType="1"/>
            </p:cNvSpPr>
            <p:nvPr/>
          </p:nvSpPr>
          <p:spPr bwMode="auto">
            <a:xfrm>
              <a:off x="1392" y="3879"/>
              <a:ext cx="2112" cy="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20"/>
            <p:cNvSpPr>
              <a:spLocks noChangeShapeType="1"/>
            </p:cNvSpPr>
            <p:nvPr/>
          </p:nvSpPr>
          <p:spPr bwMode="auto">
            <a:xfrm flipH="1" flipV="1">
              <a:off x="1920" y="2679"/>
              <a:ext cx="1584" cy="1200"/>
            </a:xfrm>
            <a:prstGeom prst="line">
              <a:avLst/>
            </a:prstGeom>
            <a:noFill/>
            <a:ln w="38100">
              <a:solidFill>
                <a:srgbClr val="E6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1" name="Group 21"/>
            <p:cNvGrpSpPr>
              <a:grpSpLocks/>
            </p:cNvGrpSpPr>
            <p:nvPr/>
          </p:nvGrpSpPr>
          <p:grpSpPr bwMode="auto">
            <a:xfrm>
              <a:off x="1488" y="3639"/>
              <a:ext cx="144" cy="240"/>
              <a:chOff x="3120" y="3024"/>
              <a:chExt cx="144" cy="240"/>
            </a:xfrm>
          </p:grpSpPr>
          <p:sp>
            <p:nvSpPr>
              <p:cNvPr id="26" name="Arc 22"/>
              <p:cNvSpPr>
                <a:spLocks/>
              </p:cNvSpPr>
              <p:nvPr/>
            </p:nvSpPr>
            <p:spPr bwMode="auto">
              <a:xfrm>
                <a:off x="3120" y="3024"/>
                <a:ext cx="144" cy="240"/>
              </a:xfrm>
              <a:custGeom>
                <a:avLst/>
                <a:gdLst>
                  <a:gd name="T0" fmla="*/ 0 w 21600"/>
                  <a:gd name="T1" fmla="*/ 0 h 21600"/>
                  <a:gd name="T2" fmla="*/ 1 w 21600"/>
                  <a:gd name="T3" fmla="*/ 3 h 21600"/>
                  <a:gd name="T4" fmla="*/ 0 w 21600"/>
                  <a:gd name="T5" fmla="*/ 3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rgbClr val="E6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Arc 23"/>
              <p:cNvSpPr>
                <a:spLocks/>
              </p:cNvSpPr>
              <p:nvPr/>
            </p:nvSpPr>
            <p:spPr bwMode="auto">
              <a:xfrm>
                <a:off x="3120" y="3072"/>
                <a:ext cx="96" cy="192"/>
              </a:xfrm>
              <a:custGeom>
                <a:avLst/>
                <a:gdLst>
                  <a:gd name="T0" fmla="*/ 0 w 21600"/>
                  <a:gd name="T1" fmla="*/ 0 h 21600"/>
                  <a:gd name="T2" fmla="*/ 0 w 21600"/>
                  <a:gd name="T3" fmla="*/ 2 h 21600"/>
                  <a:gd name="T4" fmla="*/ 0 w 21600"/>
                  <a:gd name="T5" fmla="*/ 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rgbClr val="E6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2" name="Arc 24"/>
            <p:cNvSpPr>
              <a:spLocks/>
            </p:cNvSpPr>
            <p:nvPr/>
          </p:nvSpPr>
          <p:spPr bwMode="auto">
            <a:xfrm flipH="1">
              <a:off x="3225" y="3735"/>
              <a:ext cx="96" cy="144"/>
            </a:xfrm>
            <a:custGeom>
              <a:avLst/>
              <a:gdLst>
                <a:gd name="T0" fmla="*/ 0 w 21600"/>
                <a:gd name="T1" fmla="*/ 0 h 21600"/>
                <a:gd name="T2" fmla="*/ 0 w 21600"/>
                <a:gd name="T3" fmla="*/ 1 h 21600"/>
                <a:gd name="T4" fmla="*/ 0 w 21600"/>
                <a:gd name="T5" fmla="*/ 1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rgbClr val="0064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Text Box 25"/>
            <p:cNvSpPr txBox="1">
              <a:spLocks noChangeArrowheads="1"/>
            </p:cNvSpPr>
            <p:nvPr/>
          </p:nvSpPr>
          <p:spPr bwMode="auto">
            <a:xfrm>
              <a:off x="1824" y="2304"/>
              <a:ext cx="384" cy="3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A</a:t>
              </a:r>
            </a:p>
          </p:txBody>
        </p:sp>
        <p:sp>
          <p:nvSpPr>
            <p:cNvPr id="24" name="Text Box 26"/>
            <p:cNvSpPr txBox="1">
              <a:spLocks noChangeArrowheads="1"/>
            </p:cNvSpPr>
            <p:nvPr/>
          </p:nvSpPr>
          <p:spPr bwMode="auto">
            <a:xfrm>
              <a:off x="1152" y="3792"/>
              <a:ext cx="384" cy="3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B</a:t>
              </a:r>
            </a:p>
          </p:txBody>
        </p:sp>
        <p:sp>
          <p:nvSpPr>
            <p:cNvPr id="25" name="Text Box 27"/>
            <p:cNvSpPr txBox="1">
              <a:spLocks noChangeArrowheads="1"/>
            </p:cNvSpPr>
            <p:nvPr/>
          </p:nvSpPr>
          <p:spPr bwMode="auto">
            <a:xfrm>
              <a:off x="3552" y="3783"/>
              <a:ext cx="384" cy="3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C</a:t>
              </a:r>
            </a:p>
          </p:txBody>
        </p:sp>
      </p:grpSp>
      <p:grpSp>
        <p:nvGrpSpPr>
          <p:cNvPr id="28" name="Group 28"/>
          <p:cNvGrpSpPr>
            <a:grpSpLocks/>
          </p:cNvGrpSpPr>
          <p:nvPr/>
        </p:nvGrpSpPr>
        <p:grpSpPr bwMode="auto">
          <a:xfrm>
            <a:off x="4267200" y="4953000"/>
            <a:ext cx="4267200" cy="1465263"/>
            <a:chOff x="2832" y="2976"/>
            <a:chExt cx="2688" cy="923"/>
          </a:xfrm>
        </p:grpSpPr>
        <p:sp>
          <p:nvSpPr>
            <p:cNvPr id="29" name="Text Box 29"/>
            <p:cNvSpPr txBox="1">
              <a:spLocks noChangeArrowheads="1"/>
            </p:cNvSpPr>
            <p:nvPr/>
          </p:nvSpPr>
          <p:spPr bwMode="auto">
            <a:xfrm>
              <a:off x="2832" y="2976"/>
              <a:ext cx="2688" cy="92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600">
                  <a:solidFill>
                    <a:srgbClr val="0000CC"/>
                  </a:solidFill>
                </a:rPr>
                <a:t>Trong    ABC, nếu </a:t>
              </a:r>
            </a:p>
            <a:p>
              <a:pPr eaLnBrk="1" hangingPunct="1">
                <a:spcBef>
                  <a:spcPct val="50000"/>
                </a:spcBef>
              </a:pPr>
              <a:r>
                <a:rPr lang="en-US" sz="3600">
                  <a:solidFill>
                    <a:srgbClr val="0000CC"/>
                  </a:solidFill>
                </a:rPr>
                <a:t>B  &gt;  C  thì AC &gt; AB</a:t>
              </a:r>
            </a:p>
          </p:txBody>
        </p:sp>
        <p:grpSp>
          <p:nvGrpSpPr>
            <p:cNvPr id="30" name="Group 30"/>
            <p:cNvGrpSpPr>
              <a:grpSpLocks/>
            </p:cNvGrpSpPr>
            <p:nvPr/>
          </p:nvGrpSpPr>
          <p:grpSpPr bwMode="auto">
            <a:xfrm>
              <a:off x="3565" y="3478"/>
              <a:ext cx="192" cy="96"/>
              <a:chOff x="4944" y="1344"/>
              <a:chExt cx="192" cy="96"/>
            </a:xfrm>
          </p:grpSpPr>
          <p:sp>
            <p:nvSpPr>
              <p:cNvPr id="35" name="Line 31"/>
              <p:cNvSpPr>
                <a:spLocks noChangeShapeType="1"/>
              </p:cNvSpPr>
              <p:nvPr/>
            </p:nvSpPr>
            <p:spPr bwMode="auto">
              <a:xfrm flipV="1">
                <a:off x="4944" y="1344"/>
                <a:ext cx="96" cy="96"/>
              </a:xfrm>
              <a:prstGeom prst="line">
                <a:avLst/>
              </a:prstGeom>
              <a:noFill/>
              <a:ln w="38100">
                <a:solidFill>
                  <a:srgbClr val="0000CC"/>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Line 32"/>
              <p:cNvSpPr>
                <a:spLocks noChangeShapeType="1"/>
              </p:cNvSpPr>
              <p:nvPr/>
            </p:nvSpPr>
            <p:spPr bwMode="auto">
              <a:xfrm>
                <a:off x="5040" y="1344"/>
                <a:ext cx="96" cy="96"/>
              </a:xfrm>
              <a:prstGeom prst="line">
                <a:avLst/>
              </a:prstGeom>
              <a:noFill/>
              <a:ln w="38100">
                <a:solidFill>
                  <a:srgbClr val="0000CC"/>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1" name="AutoShape 33"/>
            <p:cNvSpPr>
              <a:spLocks noChangeArrowheads="1"/>
            </p:cNvSpPr>
            <p:nvPr/>
          </p:nvSpPr>
          <p:spPr bwMode="auto">
            <a:xfrm>
              <a:off x="3709" y="3111"/>
              <a:ext cx="192" cy="144"/>
            </a:xfrm>
            <a:prstGeom prst="triangle">
              <a:avLst>
                <a:gd name="adj" fmla="val 50000"/>
              </a:avLst>
            </a:prstGeom>
            <a:noFill/>
            <a:ln w="38100" algn="ctr">
              <a:solidFill>
                <a:srgbClr val="0000CC"/>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2" name="Group 34"/>
            <p:cNvGrpSpPr>
              <a:grpSpLocks/>
            </p:cNvGrpSpPr>
            <p:nvPr/>
          </p:nvGrpSpPr>
          <p:grpSpPr bwMode="auto">
            <a:xfrm>
              <a:off x="2880" y="3491"/>
              <a:ext cx="192" cy="96"/>
              <a:chOff x="4944" y="1344"/>
              <a:chExt cx="192" cy="96"/>
            </a:xfrm>
          </p:grpSpPr>
          <p:sp>
            <p:nvSpPr>
              <p:cNvPr id="33" name="Line 35"/>
              <p:cNvSpPr>
                <a:spLocks noChangeShapeType="1"/>
              </p:cNvSpPr>
              <p:nvPr/>
            </p:nvSpPr>
            <p:spPr bwMode="auto">
              <a:xfrm flipV="1">
                <a:off x="4944" y="1344"/>
                <a:ext cx="96" cy="96"/>
              </a:xfrm>
              <a:prstGeom prst="line">
                <a:avLst/>
              </a:prstGeom>
              <a:noFill/>
              <a:ln w="38100">
                <a:solidFill>
                  <a:srgbClr val="0000CC"/>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Line 36"/>
              <p:cNvSpPr>
                <a:spLocks noChangeShapeType="1"/>
              </p:cNvSpPr>
              <p:nvPr/>
            </p:nvSpPr>
            <p:spPr bwMode="auto">
              <a:xfrm>
                <a:off x="5040" y="1344"/>
                <a:ext cx="96" cy="96"/>
              </a:xfrm>
              <a:prstGeom prst="line">
                <a:avLst/>
              </a:prstGeom>
              <a:noFill/>
              <a:ln w="38100">
                <a:solidFill>
                  <a:srgbClr val="0000CC"/>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37" name="Group 37"/>
          <p:cNvGrpSpPr>
            <a:grpSpLocks/>
          </p:cNvGrpSpPr>
          <p:nvPr/>
        </p:nvGrpSpPr>
        <p:grpSpPr bwMode="auto">
          <a:xfrm>
            <a:off x="4724400" y="3276600"/>
            <a:ext cx="3733800" cy="1295400"/>
            <a:chOff x="3120" y="1920"/>
            <a:chExt cx="2352" cy="816"/>
          </a:xfrm>
        </p:grpSpPr>
        <p:sp>
          <p:nvSpPr>
            <p:cNvPr id="38" name="Line 38"/>
            <p:cNvSpPr>
              <a:spLocks noChangeShapeType="1"/>
            </p:cNvSpPr>
            <p:nvPr/>
          </p:nvSpPr>
          <p:spPr bwMode="auto">
            <a:xfrm flipH="1">
              <a:off x="3504" y="1920"/>
              <a:ext cx="0" cy="816"/>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Line 39"/>
            <p:cNvSpPr>
              <a:spLocks noChangeShapeType="1"/>
            </p:cNvSpPr>
            <p:nvPr/>
          </p:nvSpPr>
          <p:spPr bwMode="auto">
            <a:xfrm>
              <a:off x="3168" y="2352"/>
              <a:ext cx="192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 name="Text Box 40"/>
            <p:cNvSpPr txBox="1">
              <a:spLocks noChangeArrowheads="1"/>
            </p:cNvSpPr>
            <p:nvPr/>
          </p:nvSpPr>
          <p:spPr bwMode="auto">
            <a:xfrm>
              <a:off x="3744" y="2016"/>
              <a:ext cx="1728"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ABC, </a:t>
              </a:r>
            </a:p>
          </p:txBody>
        </p:sp>
        <p:sp>
          <p:nvSpPr>
            <p:cNvPr id="41" name="Text Box 41"/>
            <p:cNvSpPr txBox="1">
              <a:spLocks noChangeArrowheads="1"/>
            </p:cNvSpPr>
            <p:nvPr/>
          </p:nvSpPr>
          <p:spPr bwMode="auto">
            <a:xfrm>
              <a:off x="3120" y="2064"/>
              <a:ext cx="432"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GT</a:t>
              </a:r>
            </a:p>
          </p:txBody>
        </p:sp>
        <p:sp>
          <p:nvSpPr>
            <p:cNvPr id="42" name="Text Box 42"/>
            <p:cNvSpPr txBox="1">
              <a:spLocks noChangeArrowheads="1"/>
            </p:cNvSpPr>
            <p:nvPr/>
          </p:nvSpPr>
          <p:spPr bwMode="auto">
            <a:xfrm>
              <a:off x="3120" y="2400"/>
              <a:ext cx="384"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KL</a:t>
              </a:r>
            </a:p>
          </p:txBody>
        </p:sp>
        <p:grpSp>
          <p:nvGrpSpPr>
            <p:cNvPr id="43" name="Group 43"/>
            <p:cNvGrpSpPr>
              <a:grpSpLocks/>
            </p:cNvGrpSpPr>
            <p:nvPr/>
          </p:nvGrpSpPr>
          <p:grpSpPr bwMode="auto">
            <a:xfrm>
              <a:off x="4272" y="2004"/>
              <a:ext cx="1056" cy="348"/>
              <a:chOff x="3756" y="2400"/>
              <a:chExt cx="1056" cy="348"/>
            </a:xfrm>
          </p:grpSpPr>
          <p:sp>
            <p:nvSpPr>
              <p:cNvPr id="46" name="Text Box 44"/>
              <p:cNvSpPr txBox="1">
                <a:spLocks noChangeArrowheads="1"/>
              </p:cNvSpPr>
              <p:nvPr/>
            </p:nvSpPr>
            <p:spPr bwMode="auto">
              <a:xfrm>
                <a:off x="3756" y="2421"/>
                <a:ext cx="1056" cy="3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B &gt;  C</a:t>
                </a:r>
              </a:p>
            </p:txBody>
          </p:sp>
          <p:grpSp>
            <p:nvGrpSpPr>
              <p:cNvPr id="47" name="Group 45"/>
              <p:cNvGrpSpPr>
                <a:grpSpLocks/>
              </p:cNvGrpSpPr>
              <p:nvPr/>
            </p:nvGrpSpPr>
            <p:grpSpPr bwMode="auto">
              <a:xfrm>
                <a:off x="4272" y="2400"/>
                <a:ext cx="192" cy="96"/>
                <a:chOff x="4944" y="1344"/>
                <a:chExt cx="192" cy="96"/>
              </a:xfrm>
            </p:grpSpPr>
            <p:sp>
              <p:nvSpPr>
                <p:cNvPr id="51" name="Line 46"/>
                <p:cNvSpPr>
                  <a:spLocks noChangeShapeType="1"/>
                </p:cNvSpPr>
                <p:nvPr/>
              </p:nvSpPr>
              <p:spPr bwMode="auto">
                <a:xfrm flipV="1">
                  <a:off x="4944" y="1344"/>
                  <a:ext cx="96" cy="96"/>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 name="Line 47"/>
                <p:cNvSpPr>
                  <a:spLocks noChangeShapeType="1"/>
                </p:cNvSpPr>
                <p:nvPr/>
              </p:nvSpPr>
              <p:spPr bwMode="auto">
                <a:xfrm>
                  <a:off x="5040" y="1344"/>
                  <a:ext cx="96" cy="96"/>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8" name="Group 48"/>
              <p:cNvGrpSpPr>
                <a:grpSpLocks/>
              </p:cNvGrpSpPr>
              <p:nvPr/>
            </p:nvGrpSpPr>
            <p:grpSpPr bwMode="auto">
              <a:xfrm>
                <a:off x="3792" y="2400"/>
                <a:ext cx="192" cy="96"/>
                <a:chOff x="4944" y="1344"/>
                <a:chExt cx="192" cy="96"/>
              </a:xfrm>
            </p:grpSpPr>
            <p:sp>
              <p:nvSpPr>
                <p:cNvPr id="49" name="Line 49"/>
                <p:cNvSpPr>
                  <a:spLocks noChangeShapeType="1"/>
                </p:cNvSpPr>
                <p:nvPr/>
              </p:nvSpPr>
              <p:spPr bwMode="auto">
                <a:xfrm flipV="1">
                  <a:off x="4944" y="1344"/>
                  <a:ext cx="96" cy="96"/>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Line 50"/>
                <p:cNvSpPr>
                  <a:spLocks noChangeShapeType="1"/>
                </p:cNvSpPr>
                <p:nvPr/>
              </p:nvSpPr>
              <p:spPr bwMode="auto">
                <a:xfrm>
                  <a:off x="5040" y="1344"/>
                  <a:ext cx="96" cy="96"/>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44" name="AutoShape 51"/>
            <p:cNvSpPr>
              <a:spLocks noChangeArrowheads="1"/>
            </p:cNvSpPr>
            <p:nvPr/>
          </p:nvSpPr>
          <p:spPr bwMode="auto">
            <a:xfrm>
              <a:off x="3579" y="2076"/>
              <a:ext cx="144" cy="144"/>
            </a:xfrm>
            <a:prstGeom prst="triangle">
              <a:avLst>
                <a:gd name="adj" fmla="val 50000"/>
              </a:avLst>
            </a:prstGeom>
            <a:noFill/>
            <a:ln w="38100" algn="ctr">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Text Box 52"/>
            <p:cNvSpPr txBox="1">
              <a:spLocks noChangeArrowheads="1"/>
            </p:cNvSpPr>
            <p:nvPr/>
          </p:nvSpPr>
          <p:spPr bwMode="auto">
            <a:xfrm>
              <a:off x="3744" y="2352"/>
              <a:ext cx="1344" cy="3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t>AC &gt; AB</a:t>
              </a:r>
            </a:p>
          </p:txBody>
        </p:sp>
      </p:grpSp>
      <p:sp>
        <p:nvSpPr>
          <p:cNvPr id="2" name="TextBox 1"/>
          <p:cNvSpPr txBox="1"/>
          <p:nvPr/>
        </p:nvSpPr>
        <p:spPr>
          <a:xfrm>
            <a:off x="361950" y="963216"/>
            <a:ext cx="8362950" cy="830997"/>
          </a:xfrm>
          <a:prstGeom prst="rect">
            <a:avLst/>
          </a:prstGeom>
          <a:noFill/>
        </p:spPr>
        <p:txBody>
          <a:bodyPr wrap="square" rtlCol="0">
            <a:spAutoFit/>
          </a:bodyPr>
          <a:lstStyle/>
          <a:p>
            <a:pPr algn="just"/>
            <a:r>
              <a:rPr lang="en-US" sz="2400" b="1" i="1">
                <a:solidFill>
                  <a:srgbClr val="0000FF"/>
                </a:solidFill>
              </a:rPr>
              <a:t>Trong một tam giác, </a:t>
            </a:r>
            <a:r>
              <a:rPr lang="en-US" sz="2400" b="1" i="1" smtClean="0">
                <a:solidFill>
                  <a:srgbClr val="0000FF"/>
                </a:solidFill>
              </a:rPr>
              <a:t>đối </a:t>
            </a:r>
            <a:r>
              <a:rPr lang="en-US" sz="2400" b="1" i="1">
                <a:solidFill>
                  <a:srgbClr val="0000FF"/>
                </a:solidFill>
              </a:rPr>
              <a:t>diện với góc lớn hơn là cạnh lớn hơn</a:t>
            </a:r>
            <a:r>
              <a:rPr lang="en-US" sz="2400" b="1" i="1" smtClean="0">
                <a:solidFill>
                  <a:srgbClr val="0000FF"/>
                </a:solidFill>
              </a:rPr>
              <a:t>.</a:t>
            </a:r>
            <a:endParaRPr lang="en-US" sz="2400" b="1" i="1">
              <a:solidFill>
                <a:srgbClr val="0000FF"/>
              </a:solidFill>
            </a:endParaRPr>
          </a:p>
        </p:txBody>
      </p:sp>
    </p:spTree>
    <p:extLst>
      <p:ext uri="{BB962C8B-B14F-4D97-AF65-F5344CB8AC3E}">
        <p14:creationId xmlns="" xmlns:p14="http://schemas.microsoft.com/office/powerpoint/2010/main" val="1938428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checkerboard(across)">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checkerboard(across)">
                                      <p:cBhvr>
                                        <p:cTn id="1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77"/>
          <p:cNvGraphicFramePr>
            <a:graphicFrameLocks noGrp="1"/>
          </p:cNvGraphicFramePr>
          <p:nvPr>
            <p:extLst>
              <p:ext uri="{D42A27DB-BD31-4B8C-83A1-F6EECF244321}">
                <p14:modId xmlns="" xmlns:p14="http://schemas.microsoft.com/office/powerpoint/2010/main" val="1826753321"/>
              </p:ext>
            </p:extLst>
          </p:nvPr>
        </p:nvGraphicFramePr>
        <p:xfrm>
          <a:off x="146050" y="1143000"/>
          <a:ext cx="8915400" cy="5486400"/>
        </p:xfrm>
        <a:graphic>
          <a:graphicData uri="http://schemas.openxmlformats.org/drawingml/2006/table">
            <a:tbl>
              <a:tblPr/>
              <a:tblGrid>
                <a:gridCol w="2755900"/>
                <a:gridCol w="3187700"/>
                <a:gridCol w="2971800"/>
              </a:tblGrid>
              <a:tr h="5492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smtClean="0">
                          <a:ln>
                            <a:noFill/>
                          </a:ln>
                          <a:solidFill>
                            <a:schemeClr val="bg1"/>
                          </a:solidFill>
                          <a:effectLst/>
                          <a:latin typeface=".VnArial" pitchFamily="34" charset="0"/>
                        </a:rPr>
                        <a:t>Néi</a:t>
                      </a:r>
                      <a:r>
                        <a:rPr kumimoji="0" lang="en-US" sz="2800" b="0" i="0" u="none" strike="noStrike" cap="none" normalizeH="0" baseline="0" dirty="0" smtClean="0">
                          <a:ln>
                            <a:noFill/>
                          </a:ln>
                          <a:solidFill>
                            <a:schemeClr val="bg1"/>
                          </a:solidFill>
                          <a:effectLst/>
                          <a:latin typeface=".VnArial" pitchFamily="34" charset="0"/>
                        </a:rPr>
                        <a:t> dung</a:t>
                      </a:r>
                    </a:p>
                  </a:txBody>
                  <a:tcPr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VnArial" pitchFamily="34" charset="0"/>
                        </a:rPr>
                        <a:t>Tãm t¾t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VnArial" pitchFamily="34" charset="0"/>
                        </a:rPr>
                        <a:t>H×nh vÏ</a:t>
                      </a:r>
                    </a:p>
                  </a:txBody>
                  <a:tcP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CC"/>
                    </a:solidFill>
                  </a:tcPr>
                </a:tc>
              </a:tr>
              <a:tr h="164465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lang="vi-VN" sz="2400" b="1" i="1" u="sng" strike="noStrike" kern="1200" baseline="0" smtClean="0">
                          <a:solidFill>
                            <a:schemeClr val="tx1"/>
                          </a:solidFill>
                          <a:latin typeface="Times New Roman" pitchFamily="18" charset="0"/>
                          <a:ea typeface="+mn-ea"/>
                          <a:cs typeface="Times New Roman" pitchFamily="18" charset="0"/>
                        </a:rPr>
                        <a:t>Định lí 1</a:t>
                      </a:r>
                      <a:r>
                        <a:rPr lang="vi-VN" sz="2400" b="0" i="1" u="none" strike="noStrike" kern="1200" baseline="0" smtClean="0">
                          <a:solidFill>
                            <a:schemeClr val="tx1"/>
                          </a:solidFill>
                          <a:latin typeface="Times New Roman" pitchFamily="18" charset="0"/>
                          <a:ea typeface="+mn-ea"/>
                          <a:cs typeface="Times New Roman" pitchFamily="18" charset="0"/>
                        </a:rPr>
                        <a:t>: Trong một tam giác, góc đối diện với cạnh lớn hơn là góc lớn hơn.</a:t>
                      </a:r>
                      <a:endParaRPr kumimoji="0" lang="en-US" sz="2400" b="0" i="1"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164465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lang="vi-VN" sz="2400" b="1" i="1" u="sng" strike="noStrike" kern="1200" baseline="0" smtClean="0">
                          <a:solidFill>
                            <a:srgbClr val="0000FF"/>
                          </a:solidFill>
                          <a:latin typeface="Times New Roman" pitchFamily="18" charset="0"/>
                          <a:ea typeface="+mn-ea"/>
                          <a:cs typeface="Times New Roman" pitchFamily="18" charset="0"/>
                        </a:rPr>
                        <a:t>Định lí 2</a:t>
                      </a:r>
                      <a:r>
                        <a:rPr lang="vi-VN" sz="2400" b="0" i="1" u="none" strike="noStrike" kern="1200" baseline="0" smtClean="0">
                          <a:solidFill>
                            <a:srgbClr val="0000FF"/>
                          </a:solidFill>
                          <a:latin typeface="Times New Roman" pitchFamily="18" charset="0"/>
                          <a:ea typeface="+mn-ea"/>
                          <a:cs typeface="Times New Roman" pitchFamily="18" charset="0"/>
                        </a:rPr>
                        <a:t>: Trong một tam giác, cạnh đối diện với góc lớn hơn là cạnh lớn hơn.</a:t>
                      </a:r>
                      <a:endParaRPr kumimoji="0" lang="en-US" sz="2400" b="0" i="0" u="none" strike="noStrike" cap="none" normalizeH="0" baseline="0" smtClean="0">
                        <a:ln>
                          <a:noFill/>
                        </a:ln>
                        <a:solidFill>
                          <a:srgbClr val="0000FF"/>
                        </a:solidFill>
                        <a:effectLst/>
                        <a:latin typeface="Times New Roman" pitchFamily="18" charset="0"/>
                        <a:cs typeface="Times New Roman" pitchFamily="18" charset="0"/>
                      </a:endParaRPr>
                    </a:p>
                  </a:txBody>
                  <a:tcPr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1647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1" u="sng" strike="noStrike" cap="none" normalizeH="0" baseline="0" smtClean="0">
                          <a:ln>
                            <a:noFill/>
                          </a:ln>
                          <a:solidFill>
                            <a:schemeClr val="tx1"/>
                          </a:solidFill>
                          <a:effectLst/>
                          <a:latin typeface=".VnTime" pitchFamily="34" charset="0"/>
                        </a:rPr>
                        <a:t>NhËn xÐt:</a:t>
                      </a:r>
                      <a:r>
                        <a:rPr kumimoji="0" lang="en-US" sz="2400" b="1" i="1" u="none" strike="noStrike" cap="none" normalizeH="0" baseline="0" smtClean="0">
                          <a:ln>
                            <a:noFill/>
                          </a:ln>
                          <a:solidFill>
                            <a:schemeClr val="tx1"/>
                          </a:solidFill>
                          <a:effectLst/>
                          <a:latin typeface=".VnTime" pitchFamily="34"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smtClean="0">
                          <a:ln>
                            <a:noFill/>
                          </a:ln>
                          <a:solidFill>
                            <a:schemeClr val="tx1"/>
                          </a:solidFill>
                          <a:effectLst/>
                          <a:latin typeface=".VnTime" pitchFamily="34" charset="0"/>
                        </a:rPr>
                        <a:t>§Þnh lÝ 2 lµ ®Þnh lÝ ®¶o cña ®Þnh lÝ 1.</a:t>
                      </a:r>
                      <a:endParaRPr kumimoji="0" lang="en-US" sz="2400" b="1" i="1" u="none" strike="noStrike" cap="none" normalizeH="0" baseline="0" smtClean="0">
                        <a:ln>
                          <a:noFill/>
                        </a:ln>
                        <a:solidFill>
                          <a:schemeClr val="tx1"/>
                        </a:solidFill>
                        <a:effectLst/>
                        <a:latin typeface="Arial" charset="0"/>
                      </a:endParaRPr>
                    </a:p>
                  </a:txBody>
                  <a:tcPr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VnTime" pitchFamily="34" charset="0"/>
                        </a:rPr>
                        <a:t>ViÕt</a:t>
                      </a:r>
                      <a:r>
                        <a:rPr kumimoji="0" lang="en-US" sz="1800" b="0" i="0" u="none" strike="noStrike" cap="none" normalizeH="0" baseline="0" dirty="0" smtClean="0">
                          <a:ln>
                            <a:noFill/>
                          </a:ln>
                          <a:solidFill>
                            <a:schemeClr val="tx1"/>
                          </a:solidFill>
                          <a:effectLst/>
                          <a:latin typeface=".VnTime" pitchFamily="34" charset="0"/>
                        </a:rPr>
                        <a:t> </a:t>
                      </a:r>
                      <a:r>
                        <a:rPr kumimoji="0" lang="en-US" sz="1800" b="0" i="0" u="none" strike="noStrike" cap="none" normalizeH="0" baseline="0" dirty="0" err="1" smtClean="0">
                          <a:ln>
                            <a:noFill/>
                          </a:ln>
                          <a:solidFill>
                            <a:schemeClr val="tx1"/>
                          </a:solidFill>
                          <a:effectLst/>
                          <a:latin typeface=".VnTime" pitchFamily="34" charset="0"/>
                        </a:rPr>
                        <a:t>gän</a:t>
                      </a:r>
                      <a:r>
                        <a:rPr kumimoji="0" lang="en-US" sz="1800" b="0" i="0" u="none" strike="noStrike" cap="none" normalizeH="0" baseline="0" dirty="0" smtClean="0">
                          <a:ln>
                            <a:noFill/>
                          </a:ln>
                          <a:solidFill>
                            <a:schemeClr val="tx1"/>
                          </a:solidFill>
                          <a:effectLst/>
                          <a:latin typeface=".VnTime" pitchFamily="34" charset="0"/>
                        </a:rPr>
                        <a: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VnTime"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bl>
          </a:graphicData>
        </a:graphic>
      </p:graphicFrame>
      <p:grpSp>
        <p:nvGrpSpPr>
          <p:cNvPr id="3" name="Group 24"/>
          <p:cNvGrpSpPr>
            <a:grpSpLocks/>
          </p:cNvGrpSpPr>
          <p:nvPr/>
        </p:nvGrpSpPr>
        <p:grpSpPr bwMode="auto">
          <a:xfrm>
            <a:off x="3048000" y="1828800"/>
            <a:ext cx="2895600" cy="1295400"/>
            <a:chOff x="3456" y="1488"/>
            <a:chExt cx="1824" cy="720"/>
          </a:xfrm>
        </p:grpSpPr>
        <p:sp>
          <p:nvSpPr>
            <p:cNvPr id="4" name="Line 25"/>
            <p:cNvSpPr>
              <a:spLocks noChangeShapeType="1"/>
            </p:cNvSpPr>
            <p:nvPr/>
          </p:nvSpPr>
          <p:spPr bwMode="auto">
            <a:xfrm>
              <a:off x="3456" y="1920"/>
              <a:ext cx="1824"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26"/>
            <p:cNvSpPr>
              <a:spLocks noChangeShapeType="1"/>
            </p:cNvSpPr>
            <p:nvPr/>
          </p:nvSpPr>
          <p:spPr bwMode="auto">
            <a:xfrm>
              <a:off x="3888" y="1536"/>
              <a:ext cx="0" cy="672"/>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Text Box 27"/>
            <p:cNvSpPr txBox="1">
              <a:spLocks noChangeArrowheads="1"/>
            </p:cNvSpPr>
            <p:nvPr/>
          </p:nvSpPr>
          <p:spPr bwMode="auto">
            <a:xfrm>
              <a:off x="3456" y="1584"/>
              <a:ext cx="384" cy="2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GT</a:t>
              </a:r>
            </a:p>
          </p:txBody>
        </p:sp>
        <p:sp>
          <p:nvSpPr>
            <p:cNvPr id="7" name="Text Box 28"/>
            <p:cNvSpPr txBox="1">
              <a:spLocks noChangeArrowheads="1"/>
            </p:cNvSpPr>
            <p:nvPr/>
          </p:nvSpPr>
          <p:spPr bwMode="auto">
            <a:xfrm>
              <a:off x="3456" y="1968"/>
              <a:ext cx="384" cy="2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KL</a:t>
              </a:r>
            </a:p>
          </p:txBody>
        </p:sp>
        <p:sp>
          <p:nvSpPr>
            <p:cNvPr id="8" name="Text Box 29"/>
            <p:cNvSpPr txBox="1">
              <a:spLocks noChangeArrowheads="1"/>
            </p:cNvSpPr>
            <p:nvPr/>
          </p:nvSpPr>
          <p:spPr bwMode="auto">
            <a:xfrm>
              <a:off x="4032" y="1488"/>
              <a:ext cx="816" cy="3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b="1">
                  <a:latin typeface=".VnTime" pitchFamily="34" charset="0"/>
                  <a:cs typeface="Arial" charset="0"/>
                </a:rPr>
                <a:t>∆ </a:t>
              </a:r>
              <a:r>
                <a:rPr lang="en-US" sz="1600" b="1">
                  <a:latin typeface=".VnTime" pitchFamily="34" charset="0"/>
                </a:rPr>
                <a:t>ABC</a:t>
              </a:r>
            </a:p>
            <a:p>
              <a:pPr eaLnBrk="1" hangingPunct="1">
                <a:spcBef>
                  <a:spcPct val="50000"/>
                </a:spcBef>
              </a:pPr>
              <a:r>
                <a:rPr lang="en-US" sz="1600" b="1">
                  <a:latin typeface=".VnTime" pitchFamily="34" charset="0"/>
                </a:rPr>
                <a:t>AC&gt;AB</a:t>
              </a:r>
            </a:p>
          </p:txBody>
        </p:sp>
        <p:graphicFrame>
          <p:nvGraphicFramePr>
            <p:cNvPr id="9" name="Object 30"/>
            <p:cNvGraphicFramePr>
              <a:graphicFrameLocks noChangeAspect="1"/>
            </p:cNvGraphicFramePr>
            <p:nvPr/>
          </p:nvGraphicFramePr>
          <p:xfrm>
            <a:off x="4064" y="1981"/>
            <a:ext cx="464" cy="207"/>
          </p:xfrm>
          <a:graphic>
            <a:graphicData uri="http://schemas.openxmlformats.org/presentationml/2006/ole">
              <p:oleObj spid="_x0000_s7326" name="Equation" r:id="rId3" imgW="368300" imgH="190500" progId="Equation.3">
                <p:embed/>
              </p:oleObj>
            </a:graphicData>
          </a:graphic>
        </p:graphicFrame>
      </p:grpSp>
      <p:grpSp>
        <p:nvGrpSpPr>
          <p:cNvPr id="10" name="Group 31"/>
          <p:cNvGrpSpPr>
            <a:grpSpLocks/>
          </p:cNvGrpSpPr>
          <p:nvPr/>
        </p:nvGrpSpPr>
        <p:grpSpPr bwMode="auto">
          <a:xfrm>
            <a:off x="3048000" y="3505200"/>
            <a:ext cx="2895600" cy="1371600"/>
            <a:chOff x="1920" y="2112"/>
            <a:chExt cx="1824" cy="720"/>
          </a:xfrm>
        </p:grpSpPr>
        <p:sp>
          <p:nvSpPr>
            <p:cNvPr id="11" name="Line 32"/>
            <p:cNvSpPr>
              <a:spLocks noChangeShapeType="1"/>
            </p:cNvSpPr>
            <p:nvPr/>
          </p:nvSpPr>
          <p:spPr bwMode="auto">
            <a:xfrm>
              <a:off x="1920" y="2544"/>
              <a:ext cx="1824"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Line 33"/>
            <p:cNvSpPr>
              <a:spLocks noChangeShapeType="1"/>
            </p:cNvSpPr>
            <p:nvPr/>
          </p:nvSpPr>
          <p:spPr bwMode="auto">
            <a:xfrm>
              <a:off x="2352" y="2160"/>
              <a:ext cx="0" cy="672"/>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Text Box 34"/>
            <p:cNvSpPr txBox="1">
              <a:spLocks noChangeArrowheads="1"/>
            </p:cNvSpPr>
            <p:nvPr/>
          </p:nvSpPr>
          <p:spPr bwMode="auto">
            <a:xfrm>
              <a:off x="1920" y="2208"/>
              <a:ext cx="384"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GT</a:t>
              </a:r>
            </a:p>
          </p:txBody>
        </p:sp>
        <p:sp>
          <p:nvSpPr>
            <p:cNvPr id="14" name="Text Box 35"/>
            <p:cNvSpPr txBox="1">
              <a:spLocks noChangeArrowheads="1"/>
            </p:cNvSpPr>
            <p:nvPr/>
          </p:nvSpPr>
          <p:spPr bwMode="auto">
            <a:xfrm>
              <a:off x="1920" y="2592"/>
              <a:ext cx="384" cy="1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KL</a:t>
              </a:r>
            </a:p>
          </p:txBody>
        </p:sp>
        <p:sp>
          <p:nvSpPr>
            <p:cNvPr id="15" name="Text Box 36"/>
            <p:cNvSpPr txBox="1">
              <a:spLocks noChangeArrowheads="1"/>
            </p:cNvSpPr>
            <p:nvPr/>
          </p:nvSpPr>
          <p:spPr bwMode="auto">
            <a:xfrm>
              <a:off x="2496" y="2112"/>
              <a:ext cx="816" cy="1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b="1">
                  <a:latin typeface=".VnTime" pitchFamily="34" charset="0"/>
                  <a:cs typeface="Arial" charset="0"/>
                </a:rPr>
                <a:t>∆ </a:t>
              </a:r>
              <a:r>
                <a:rPr lang="en-US" sz="1600" b="1">
                  <a:latin typeface=".VnTime" pitchFamily="34" charset="0"/>
                </a:rPr>
                <a:t>ABC</a:t>
              </a:r>
            </a:p>
          </p:txBody>
        </p:sp>
        <p:graphicFrame>
          <p:nvGraphicFramePr>
            <p:cNvPr id="16" name="Object 37"/>
            <p:cNvGraphicFramePr>
              <a:graphicFrameLocks noChangeAspect="1"/>
            </p:cNvGraphicFramePr>
            <p:nvPr/>
          </p:nvGraphicFramePr>
          <p:xfrm>
            <a:off x="2512" y="2304"/>
            <a:ext cx="464" cy="207"/>
          </p:xfrm>
          <a:graphic>
            <a:graphicData uri="http://schemas.openxmlformats.org/presentationml/2006/ole">
              <p:oleObj spid="_x0000_s7327" name="Equation" r:id="rId4" imgW="368300" imgH="190500" progId="Equation.3">
                <p:embed/>
              </p:oleObj>
            </a:graphicData>
          </a:graphic>
        </p:graphicFrame>
        <p:sp>
          <p:nvSpPr>
            <p:cNvPr id="17" name="Text Box 38"/>
            <p:cNvSpPr txBox="1">
              <a:spLocks noChangeArrowheads="1"/>
            </p:cNvSpPr>
            <p:nvPr/>
          </p:nvSpPr>
          <p:spPr bwMode="auto">
            <a:xfrm>
              <a:off x="2496" y="2592"/>
              <a:ext cx="816" cy="1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b="1">
                  <a:latin typeface=".VnTime" pitchFamily="34" charset="0"/>
                </a:rPr>
                <a:t>AC&gt;AB</a:t>
              </a:r>
            </a:p>
          </p:txBody>
        </p:sp>
      </p:grpSp>
      <p:sp>
        <p:nvSpPr>
          <p:cNvPr id="18" name="Rectangle 39"/>
          <p:cNvSpPr>
            <a:spLocks noChangeArrowheads="1"/>
          </p:cNvSpPr>
          <p:nvPr/>
        </p:nvSpPr>
        <p:spPr bwMode="auto">
          <a:xfrm>
            <a:off x="2895600" y="5715000"/>
            <a:ext cx="22098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US" b="1" i="1">
                <a:cs typeface="Arial" charset="0"/>
              </a:rPr>
              <a:t>∆</a:t>
            </a:r>
            <a:r>
              <a:rPr lang="en-US" b="1" i="1"/>
              <a:t> </a:t>
            </a:r>
            <a:r>
              <a:rPr lang="en-US" i="1"/>
              <a:t>ABC: AC&gt;AB</a:t>
            </a:r>
            <a:r>
              <a:rPr lang="en-US" b="1" i="1"/>
              <a:t> </a:t>
            </a:r>
            <a:r>
              <a:rPr lang="en-US" b="1" i="1">
                <a:sym typeface="Symbol" pitchFamily="18" charset="2"/>
              </a:rPr>
              <a:t></a:t>
            </a:r>
          </a:p>
        </p:txBody>
      </p:sp>
      <p:graphicFrame>
        <p:nvGraphicFramePr>
          <p:cNvPr id="19" name="Object 40"/>
          <p:cNvGraphicFramePr>
            <a:graphicFrameLocks noChangeAspect="1"/>
          </p:cNvGraphicFramePr>
          <p:nvPr/>
        </p:nvGraphicFramePr>
        <p:xfrm>
          <a:off x="5181600" y="5715000"/>
          <a:ext cx="838200" cy="371475"/>
        </p:xfrm>
        <a:graphic>
          <a:graphicData uri="http://schemas.openxmlformats.org/presentationml/2006/ole">
            <p:oleObj spid="_x0000_s7328" name="Equation" r:id="rId5" imgW="418918" imgH="215806" progId="Equation.3">
              <p:embed/>
            </p:oleObj>
          </a:graphicData>
        </a:graphic>
      </p:graphicFrame>
      <p:grpSp>
        <p:nvGrpSpPr>
          <p:cNvPr id="20" name="Group 41"/>
          <p:cNvGrpSpPr>
            <a:grpSpLocks/>
          </p:cNvGrpSpPr>
          <p:nvPr/>
        </p:nvGrpSpPr>
        <p:grpSpPr bwMode="auto">
          <a:xfrm>
            <a:off x="5715000" y="2667000"/>
            <a:ext cx="3429000" cy="2057400"/>
            <a:chOff x="3600" y="1728"/>
            <a:chExt cx="1913" cy="1043"/>
          </a:xfrm>
        </p:grpSpPr>
        <p:sp>
          <p:nvSpPr>
            <p:cNvPr id="21" name="Text Box 42"/>
            <p:cNvSpPr txBox="1">
              <a:spLocks noChangeArrowheads="1"/>
            </p:cNvSpPr>
            <p:nvPr/>
          </p:nvSpPr>
          <p:spPr bwMode="auto">
            <a:xfrm>
              <a:off x="3798" y="2543"/>
              <a:ext cx="161" cy="1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B</a:t>
              </a:r>
            </a:p>
          </p:txBody>
        </p:sp>
        <p:grpSp>
          <p:nvGrpSpPr>
            <p:cNvPr id="22" name="Group 43"/>
            <p:cNvGrpSpPr>
              <a:grpSpLocks/>
            </p:cNvGrpSpPr>
            <p:nvPr/>
          </p:nvGrpSpPr>
          <p:grpSpPr bwMode="auto">
            <a:xfrm>
              <a:off x="3600" y="1728"/>
              <a:ext cx="1913" cy="1043"/>
              <a:chOff x="3600" y="1728"/>
              <a:chExt cx="1913" cy="1043"/>
            </a:xfrm>
          </p:grpSpPr>
          <p:sp>
            <p:nvSpPr>
              <p:cNvPr id="23" name="AutoShape 44"/>
              <p:cNvSpPr>
                <a:spLocks noChangeArrowheads="1"/>
              </p:cNvSpPr>
              <p:nvPr/>
            </p:nvSpPr>
            <p:spPr bwMode="auto">
              <a:xfrm>
                <a:off x="3959" y="1923"/>
                <a:ext cx="1421" cy="620"/>
              </a:xfrm>
              <a:prstGeom prst="triangle">
                <a:avLst>
                  <a:gd name="adj" fmla="val 23690"/>
                </a:avLst>
              </a:prstGeom>
              <a:solidFill>
                <a:srgbClr val="FFFFCC">
                  <a:alpha val="45882"/>
                </a:srgbClr>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Text Box 45"/>
              <p:cNvSpPr txBox="1">
                <a:spLocks noChangeArrowheads="1"/>
              </p:cNvSpPr>
              <p:nvPr/>
            </p:nvSpPr>
            <p:spPr bwMode="auto">
              <a:xfrm>
                <a:off x="4185" y="1728"/>
                <a:ext cx="162" cy="1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A</a:t>
                </a:r>
              </a:p>
            </p:txBody>
          </p:sp>
          <p:sp>
            <p:nvSpPr>
              <p:cNvPr id="25" name="Text Box 46"/>
              <p:cNvSpPr txBox="1">
                <a:spLocks noChangeArrowheads="1"/>
              </p:cNvSpPr>
              <p:nvPr/>
            </p:nvSpPr>
            <p:spPr bwMode="auto">
              <a:xfrm>
                <a:off x="5328" y="2496"/>
                <a:ext cx="161" cy="1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C</a:t>
                </a:r>
              </a:p>
            </p:txBody>
          </p:sp>
          <p:sp>
            <p:nvSpPr>
              <p:cNvPr id="26" name="AutoShape 47"/>
              <p:cNvSpPr>
                <a:spLocks noChangeArrowheads="1"/>
              </p:cNvSpPr>
              <p:nvPr/>
            </p:nvSpPr>
            <p:spPr bwMode="auto">
              <a:xfrm rot="3136111">
                <a:off x="3743" y="2365"/>
                <a:ext cx="283" cy="494"/>
              </a:xfrm>
              <a:custGeom>
                <a:avLst/>
                <a:gdLst>
                  <a:gd name="T0" fmla="*/ 2 w 21600"/>
                  <a:gd name="T1" fmla="*/ 0 h 21600"/>
                  <a:gd name="T2" fmla="*/ 1 w 21600"/>
                  <a:gd name="T3" fmla="*/ 1 h 21600"/>
                  <a:gd name="T4" fmla="*/ 2 w 21600"/>
                  <a:gd name="T5" fmla="*/ 0 h 21600"/>
                  <a:gd name="T6" fmla="*/ 3 w 21600"/>
                  <a:gd name="T7" fmla="*/ 1 h 21600"/>
                  <a:gd name="T8" fmla="*/ 0 60000 65536"/>
                  <a:gd name="T9" fmla="*/ 0 60000 65536"/>
                  <a:gd name="T10" fmla="*/ 0 60000 65536"/>
                  <a:gd name="T11" fmla="*/ 0 60000 65536"/>
                  <a:gd name="T12" fmla="*/ 4198 w 21600"/>
                  <a:gd name="T13" fmla="*/ 0 h 21600"/>
                  <a:gd name="T14" fmla="*/ 17402 w 21600"/>
                  <a:gd name="T15" fmla="*/ 2274 h 21600"/>
                </a:gdLst>
                <a:ahLst/>
                <a:cxnLst>
                  <a:cxn ang="T8">
                    <a:pos x="T0" y="T1"/>
                  </a:cxn>
                  <a:cxn ang="T9">
                    <a:pos x="T2" y="T3"/>
                  </a:cxn>
                  <a:cxn ang="T10">
                    <a:pos x="T4" y="T5"/>
                  </a:cxn>
                  <a:cxn ang="T11">
                    <a:pos x="T6" y="T7"/>
                  </a:cxn>
                </a:cxnLst>
                <a:rect l="T12" t="T13" r="T14" b="T15"/>
                <a:pathLst>
                  <a:path w="21600" h="21600">
                    <a:moveTo>
                      <a:pt x="5894" y="1178"/>
                    </a:moveTo>
                    <a:cubicBezTo>
                      <a:pt x="7413" y="403"/>
                      <a:pt x="9094" y="-1"/>
                      <a:pt x="10800" y="0"/>
                    </a:cubicBezTo>
                    <a:cubicBezTo>
                      <a:pt x="12505" y="0"/>
                      <a:pt x="14186" y="403"/>
                      <a:pt x="15705" y="1178"/>
                    </a:cubicBezTo>
                    <a:cubicBezTo>
                      <a:pt x="14186" y="403"/>
                      <a:pt x="12505" y="-1"/>
                      <a:pt x="10799" y="0"/>
                    </a:cubicBezTo>
                    <a:cubicBezTo>
                      <a:pt x="9094" y="0"/>
                      <a:pt x="7413" y="403"/>
                      <a:pt x="5894" y="1178"/>
                    </a:cubicBezTo>
                    <a:close/>
                  </a:path>
                </a:pathLst>
              </a:custGeom>
              <a:noFill/>
              <a:ln w="9525">
                <a:solidFill>
                  <a:schemeClr val="tx1"/>
                </a:solidFill>
                <a:miter lim="800000"/>
                <a:headEnd/>
                <a:tailEn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AutoShape 48"/>
              <p:cNvSpPr>
                <a:spLocks noChangeArrowheads="1"/>
              </p:cNvSpPr>
              <p:nvPr/>
            </p:nvSpPr>
            <p:spPr bwMode="auto">
              <a:xfrm rot="-4122473">
                <a:off x="5271" y="2398"/>
                <a:ext cx="177" cy="306"/>
              </a:xfrm>
              <a:custGeom>
                <a:avLst/>
                <a:gdLst>
                  <a:gd name="T0" fmla="*/ 1 w 21600"/>
                  <a:gd name="T1" fmla="*/ 0 h 21600"/>
                  <a:gd name="T2" fmla="*/ 0 w 21600"/>
                  <a:gd name="T3" fmla="*/ 0 h 21600"/>
                  <a:gd name="T4" fmla="*/ 1 w 21600"/>
                  <a:gd name="T5" fmla="*/ 0 h 21600"/>
                  <a:gd name="T6" fmla="*/ 1 w 21600"/>
                  <a:gd name="T7" fmla="*/ 0 h 21600"/>
                  <a:gd name="T8" fmla="*/ 0 60000 65536"/>
                  <a:gd name="T9" fmla="*/ 0 60000 65536"/>
                  <a:gd name="T10" fmla="*/ 0 60000 65536"/>
                  <a:gd name="T11" fmla="*/ 0 60000 65536"/>
                  <a:gd name="T12" fmla="*/ 4149 w 21600"/>
                  <a:gd name="T13" fmla="*/ 0 h 21600"/>
                  <a:gd name="T14" fmla="*/ 17451 w 21600"/>
                  <a:gd name="T15" fmla="*/ 2259 h 21600"/>
                </a:gdLst>
                <a:ahLst/>
                <a:cxnLst>
                  <a:cxn ang="T8">
                    <a:pos x="T0" y="T1"/>
                  </a:cxn>
                  <a:cxn ang="T9">
                    <a:pos x="T2" y="T3"/>
                  </a:cxn>
                  <a:cxn ang="T10">
                    <a:pos x="T4" y="T5"/>
                  </a:cxn>
                  <a:cxn ang="T11">
                    <a:pos x="T6" y="T7"/>
                  </a:cxn>
                </a:cxnLst>
                <a:rect l="T12" t="T13" r="T14" b="T15"/>
                <a:pathLst>
                  <a:path w="21600" h="21600">
                    <a:moveTo>
                      <a:pt x="5894" y="1178"/>
                    </a:moveTo>
                    <a:cubicBezTo>
                      <a:pt x="7413" y="403"/>
                      <a:pt x="9094" y="-1"/>
                      <a:pt x="10800" y="0"/>
                    </a:cubicBezTo>
                    <a:cubicBezTo>
                      <a:pt x="12505" y="0"/>
                      <a:pt x="14186" y="403"/>
                      <a:pt x="15705" y="1178"/>
                    </a:cubicBezTo>
                    <a:cubicBezTo>
                      <a:pt x="14186" y="403"/>
                      <a:pt x="12505" y="-1"/>
                      <a:pt x="10799" y="0"/>
                    </a:cubicBezTo>
                    <a:cubicBezTo>
                      <a:pt x="9094" y="0"/>
                      <a:pt x="7413" y="403"/>
                      <a:pt x="5894" y="1178"/>
                    </a:cubicBezTo>
                    <a:close/>
                  </a:path>
                </a:pathLst>
              </a:custGeom>
              <a:noFill/>
              <a:ln w="9525">
                <a:solidFill>
                  <a:schemeClr val="tx1"/>
                </a:solidFill>
                <a:miter lim="800000"/>
                <a:headEnd/>
                <a:tailEn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AutoShape 49"/>
              <p:cNvSpPr>
                <a:spLocks noChangeArrowheads="1"/>
              </p:cNvSpPr>
              <p:nvPr/>
            </p:nvSpPr>
            <p:spPr bwMode="auto">
              <a:xfrm rot="3136111">
                <a:off x="3717" y="2371"/>
                <a:ext cx="283" cy="517"/>
              </a:xfrm>
              <a:custGeom>
                <a:avLst/>
                <a:gdLst>
                  <a:gd name="T0" fmla="*/ 2 w 21600"/>
                  <a:gd name="T1" fmla="*/ 0 h 21600"/>
                  <a:gd name="T2" fmla="*/ 1 w 21600"/>
                  <a:gd name="T3" fmla="*/ 1 h 21600"/>
                  <a:gd name="T4" fmla="*/ 2 w 21600"/>
                  <a:gd name="T5" fmla="*/ 0 h 21600"/>
                  <a:gd name="T6" fmla="*/ 3 w 21600"/>
                  <a:gd name="T7" fmla="*/ 1 h 21600"/>
                  <a:gd name="T8" fmla="*/ 0 60000 65536"/>
                  <a:gd name="T9" fmla="*/ 0 60000 65536"/>
                  <a:gd name="T10" fmla="*/ 0 60000 65536"/>
                  <a:gd name="T11" fmla="*/ 0 60000 65536"/>
                  <a:gd name="T12" fmla="*/ 4732 w 21600"/>
                  <a:gd name="T13" fmla="*/ 0 h 21600"/>
                  <a:gd name="T14" fmla="*/ 16868 w 21600"/>
                  <a:gd name="T15" fmla="*/ 1880 h 21600"/>
                </a:gdLst>
                <a:ahLst/>
                <a:cxnLst>
                  <a:cxn ang="T8">
                    <a:pos x="T0" y="T1"/>
                  </a:cxn>
                  <a:cxn ang="T9">
                    <a:pos x="T2" y="T3"/>
                  </a:cxn>
                  <a:cxn ang="T10">
                    <a:pos x="T4" y="T5"/>
                  </a:cxn>
                  <a:cxn ang="T11">
                    <a:pos x="T6" y="T7"/>
                  </a:cxn>
                </a:cxnLst>
                <a:rect l="T12" t="T13" r="T14" b="T15"/>
                <a:pathLst>
                  <a:path w="21600" h="21600">
                    <a:moveTo>
                      <a:pt x="6460" y="910"/>
                    </a:moveTo>
                    <a:cubicBezTo>
                      <a:pt x="7828" y="309"/>
                      <a:pt x="9306" y="-1"/>
                      <a:pt x="10800" y="0"/>
                    </a:cubicBezTo>
                    <a:cubicBezTo>
                      <a:pt x="12293" y="0"/>
                      <a:pt x="13771" y="309"/>
                      <a:pt x="15139" y="910"/>
                    </a:cubicBezTo>
                    <a:cubicBezTo>
                      <a:pt x="13771" y="309"/>
                      <a:pt x="12293" y="-1"/>
                      <a:pt x="10799" y="0"/>
                    </a:cubicBezTo>
                    <a:cubicBezTo>
                      <a:pt x="9306" y="0"/>
                      <a:pt x="7828" y="309"/>
                      <a:pt x="6460" y="910"/>
                    </a:cubicBezTo>
                    <a:close/>
                  </a:path>
                </a:pathLst>
              </a:custGeom>
              <a:noFill/>
              <a:ln w="9525">
                <a:solidFill>
                  <a:schemeClr val="tx1"/>
                </a:solidFill>
                <a:miter lim="800000"/>
                <a:headEnd/>
                <a:tailEn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30" name="Rectangle 54"/>
          <p:cNvSpPr>
            <a:spLocks noChangeArrowheads="1"/>
          </p:cNvSpPr>
          <p:nvPr/>
        </p:nvSpPr>
        <p:spPr bwMode="auto">
          <a:xfrm>
            <a:off x="76199" y="142528"/>
            <a:ext cx="9024781" cy="406152"/>
          </a:xfrm>
          <a:prstGeom prst="rect">
            <a:avLst/>
          </a:prstGeom>
          <a:solidFill>
            <a:srgbClr val="FFFF00"/>
          </a:solidFill>
          <a:ln>
            <a:noFill/>
          </a:ln>
          <a:effectLst/>
          <a:extLst/>
        </p:spPr>
        <p:txBody>
          <a:bodyPr/>
          <a:lstStyle/>
          <a:p>
            <a:pPr algn="ctr">
              <a:spcBef>
                <a:spcPct val="20000"/>
              </a:spcBef>
              <a:buClr>
                <a:schemeClr val="tx1"/>
              </a:buClr>
              <a:buSzPct val="120000"/>
              <a:buFont typeface="Times New Roman" pitchFamily="18" charset="0"/>
              <a:buNone/>
            </a:pPr>
            <a:r>
              <a:rPr lang="en-US" sz="2400" b="1" dirty="0">
                <a:solidFill>
                  <a:srgbClr val="FF0000"/>
                </a:solidFill>
                <a:latin typeface="UVN Gia Dinh Hep" pitchFamily="18" charset="0"/>
              </a:rPr>
              <a:t>   </a:t>
            </a:r>
            <a:r>
              <a:rPr lang="en-US" sz="2400" b="1" err="1">
                <a:solidFill>
                  <a:srgbClr val="FF0000"/>
                </a:solidFill>
                <a:latin typeface="UVN Gia Dinh Hep" pitchFamily="18" charset="0"/>
                <a:cs typeface="Times New Roman" pitchFamily="18" charset="0"/>
              </a:rPr>
              <a:t>Ti</a:t>
            </a:r>
            <a:r>
              <a:rPr lang="en-US" sz="2400" b="1" err="1">
                <a:solidFill>
                  <a:srgbClr val="FF0000"/>
                </a:solidFill>
                <a:latin typeface="UVN Gia Dinh Hep" pitchFamily="18" charset="0"/>
              </a:rPr>
              <a:t>ết</a:t>
            </a:r>
            <a:r>
              <a:rPr lang="en-US" sz="2400" b="1">
                <a:solidFill>
                  <a:srgbClr val="FF0000"/>
                </a:solidFill>
                <a:latin typeface="UVN Gia Dinh Hep" pitchFamily="18" charset="0"/>
              </a:rPr>
              <a:t> </a:t>
            </a:r>
            <a:r>
              <a:rPr lang="en-US" sz="2400" b="1" smtClean="0">
                <a:solidFill>
                  <a:srgbClr val="FF0000"/>
                </a:solidFill>
                <a:latin typeface="UVN Gia Dinh Hep" pitchFamily="18" charset="0"/>
              </a:rPr>
              <a:t>38. QUAN </a:t>
            </a:r>
            <a:r>
              <a:rPr lang="en-US" sz="2400" b="1" dirty="0">
                <a:solidFill>
                  <a:srgbClr val="FF0000"/>
                </a:solidFill>
                <a:latin typeface="UVN Gia Dinh Hep" pitchFamily="18" charset="0"/>
              </a:rPr>
              <a:t>HỆ GIỮA GÓC VÀ CẠNH ĐỐI DIỆN TRONG MỘT TAM GIÁC</a:t>
            </a:r>
          </a:p>
        </p:txBody>
      </p:sp>
      <p:pic>
        <p:nvPicPr>
          <p:cNvPr id="31" name="Picture 78"/>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228600" y="5105400"/>
            <a:ext cx="2667000" cy="137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2" name="Picture 79"/>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2971800" y="5029200"/>
            <a:ext cx="3048000" cy="1449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3" name="Rectangle 82"/>
          <p:cNvSpPr>
            <a:spLocks noChangeArrowheads="1"/>
          </p:cNvSpPr>
          <p:nvPr/>
        </p:nvSpPr>
        <p:spPr bwMode="auto">
          <a:xfrm>
            <a:off x="3733800" y="1752600"/>
            <a:ext cx="2286000" cy="822325"/>
          </a:xfrm>
          <a:prstGeom prst="rect">
            <a:avLst/>
          </a:prstGeom>
          <a:solidFill>
            <a:srgbClr val="0000FF">
              <a:alpha val="38823"/>
            </a:srgb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r>
              <a:rPr lang="en-US" sz="2400">
                <a:solidFill>
                  <a:schemeClr val="bg1"/>
                </a:solidFill>
                <a:cs typeface="Arial" charset="0"/>
              </a:rPr>
              <a:t>             </a:t>
            </a:r>
          </a:p>
          <a:p>
            <a:endParaRPr lang="en-US" sz="2400">
              <a:solidFill>
                <a:schemeClr val="bg1"/>
              </a:solidFill>
              <a:cs typeface="Arial" charset="0"/>
            </a:endParaRPr>
          </a:p>
        </p:txBody>
      </p:sp>
      <p:sp>
        <p:nvSpPr>
          <p:cNvPr id="34" name="Rectangle 83"/>
          <p:cNvSpPr>
            <a:spLocks noChangeArrowheads="1"/>
          </p:cNvSpPr>
          <p:nvPr/>
        </p:nvSpPr>
        <p:spPr bwMode="auto">
          <a:xfrm>
            <a:off x="3733800" y="4419600"/>
            <a:ext cx="2209800" cy="457200"/>
          </a:xfrm>
          <a:prstGeom prst="rect">
            <a:avLst/>
          </a:prstGeom>
          <a:solidFill>
            <a:srgbClr val="0000FF">
              <a:alpha val="38823"/>
            </a:srgb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r>
              <a:rPr lang="en-US" sz="2400">
                <a:solidFill>
                  <a:schemeClr val="bg1"/>
                </a:solidFill>
                <a:cs typeface="Arial" charset="0"/>
              </a:rPr>
              <a:t>             </a:t>
            </a:r>
          </a:p>
        </p:txBody>
      </p:sp>
      <p:sp>
        <p:nvSpPr>
          <p:cNvPr id="35" name="Rectangle 84"/>
          <p:cNvSpPr>
            <a:spLocks noChangeArrowheads="1"/>
          </p:cNvSpPr>
          <p:nvPr/>
        </p:nvSpPr>
        <p:spPr bwMode="auto">
          <a:xfrm>
            <a:off x="3733800" y="3429000"/>
            <a:ext cx="2286000" cy="822325"/>
          </a:xfrm>
          <a:prstGeom prst="rect">
            <a:avLst/>
          </a:prstGeom>
          <a:solidFill>
            <a:srgbClr val="0000FF">
              <a:alpha val="38823"/>
            </a:srgb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r>
              <a:rPr lang="en-US" sz="2400">
                <a:solidFill>
                  <a:schemeClr val="bg1"/>
                </a:solidFill>
                <a:cs typeface="Arial" charset="0"/>
              </a:rPr>
              <a:t>             </a:t>
            </a:r>
          </a:p>
          <a:p>
            <a:endParaRPr lang="en-US" sz="2400">
              <a:solidFill>
                <a:schemeClr val="bg1"/>
              </a:solidFill>
              <a:cs typeface="Arial" charset="0"/>
            </a:endParaRPr>
          </a:p>
        </p:txBody>
      </p:sp>
      <p:sp>
        <p:nvSpPr>
          <p:cNvPr id="36" name="Rectangle 85"/>
          <p:cNvSpPr>
            <a:spLocks noChangeArrowheads="1"/>
          </p:cNvSpPr>
          <p:nvPr/>
        </p:nvSpPr>
        <p:spPr bwMode="auto">
          <a:xfrm>
            <a:off x="3810000" y="2667000"/>
            <a:ext cx="2209800" cy="457200"/>
          </a:xfrm>
          <a:prstGeom prst="rect">
            <a:avLst/>
          </a:prstGeom>
          <a:solidFill>
            <a:srgbClr val="0000FF">
              <a:alpha val="38823"/>
            </a:srgb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r>
              <a:rPr lang="en-US" sz="2400">
                <a:solidFill>
                  <a:schemeClr val="bg1"/>
                </a:solidFill>
                <a:cs typeface="Arial" charset="0"/>
              </a:rPr>
              <a:t>             </a:t>
            </a:r>
          </a:p>
        </p:txBody>
      </p:sp>
    </p:spTree>
    <p:extLst>
      <p:ext uri="{BB962C8B-B14F-4D97-AF65-F5344CB8AC3E}">
        <p14:creationId xmlns="" xmlns:p14="http://schemas.microsoft.com/office/powerpoint/2010/main" val="240656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par>
                          <p:cTn id="7" fill="hold">
                            <p:stCondLst>
                              <p:cond delay="0"/>
                            </p:stCondLst>
                            <p:childTnLst>
                              <p:par>
                                <p:cTn id="8" presetID="22" presetClass="emph" presetSubtype="0" repeatCount="10000" fill="hold" grpId="1" nodeType="afterEffect">
                                  <p:stCondLst>
                                    <p:cond delay="0"/>
                                  </p:stCondLst>
                                  <p:childTnLst>
                                    <p:animClr clrSpc="hsl" dir="cw">
                                      <p:cBhvr override="childStyle">
                                        <p:cTn id="9" dur="500" fill="hold"/>
                                        <p:tgtEl>
                                          <p:spTgt spid="33"/>
                                        </p:tgtEl>
                                        <p:attrNameLst>
                                          <p:attrName>style.color</p:attrName>
                                        </p:attrNameLst>
                                      </p:cBhvr>
                                      <p:by>
                                        <p:hsl h="-7200000" s="0" l="0"/>
                                      </p:by>
                                    </p:animClr>
                                    <p:animClr clrSpc="hsl" dir="cw">
                                      <p:cBhvr>
                                        <p:cTn id="10" dur="500" fill="hold"/>
                                        <p:tgtEl>
                                          <p:spTgt spid="33"/>
                                        </p:tgtEl>
                                        <p:attrNameLst>
                                          <p:attrName>fillcolor</p:attrName>
                                        </p:attrNameLst>
                                      </p:cBhvr>
                                      <p:by>
                                        <p:hsl h="-7200000" s="0" l="0"/>
                                      </p:by>
                                    </p:animClr>
                                    <p:animClr clrSpc="hsl" dir="cw">
                                      <p:cBhvr>
                                        <p:cTn id="11" dur="500" fill="hold"/>
                                        <p:tgtEl>
                                          <p:spTgt spid="33"/>
                                        </p:tgtEl>
                                        <p:attrNameLst>
                                          <p:attrName>stroke.color</p:attrName>
                                        </p:attrNameLst>
                                      </p:cBhvr>
                                      <p:by>
                                        <p:hsl h="-7200000" s="0" l="0"/>
                                      </p:by>
                                    </p:animClr>
                                    <p:set>
                                      <p:cBhvr>
                                        <p:cTn id="12" dur="500" fill="hold"/>
                                        <p:tgtEl>
                                          <p:spTgt spid="33"/>
                                        </p:tgtEl>
                                        <p:attrNameLst>
                                          <p:attrName>fill.type</p:attrName>
                                        </p:attrNameLst>
                                      </p:cBhvr>
                                      <p:to>
                                        <p:strVal val="solid"/>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childTnLst>
                          </p:cTn>
                        </p:par>
                        <p:par>
                          <p:cTn id="17" fill="hold">
                            <p:stCondLst>
                              <p:cond delay="0"/>
                            </p:stCondLst>
                            <p:childTnLst>
                              <p:par>
                                <p:cTn id="18" presetID="22" presetClass="emph" presetSubtype="0" repeatCount="10000" fill="hold" grpId="1" nodeType="afterEffect">
                                  <p:stCondLst>
                                    <p:cond delay="0"/>
                                  </p:stCondLst>
                                  <p:childTnLst>
                                    <p:animClr clrSpc="hsl" dir="cw">
                                      <p:cBhvr override="childStyle">
                                        <p:cTn id="19" dur="500" fill="hold"/>
                                        <p:tgtEl>
                                          <p:spTgt spid="34"/>
                                        </p:tgtEl>
                                        <p:attrNameLst>
                                          <p:attrName>style.color</p:attrName>
                                        </p:attrNameLst>
                                      </p:cBhvr>
                                      <p:by>
                                        <p:hsl h="-7200000" s="0" l="0"/>
                                      </p:by>
                                    </p:animClr>
                                    <p:animClr clrSpc="hsl" dir="cw">
                                      <p:cBhvr>
                                        <p:cTn id="20" dur="500" fill="hold"/>
                                        <p:tgtEl>
                                          <p:spTgt spid="34"/>
                                        </p:tgtEl>
                                        <p:attrNameLst>
                                          <p:attrName>fillcolor</p:attrName>
                                        </p:attrNameLst>
                                      </p:cBhvr>
                                      <p:by>
                                        <p:hsl h="-7200000" s="0" l="0"/>
                                      </p:by>
                                    </p:animClr>
                                    <p:animClr clrSpc="hsl" dir="cw">
                                      <p:cBhvr>
                                        <p:cTn id="21" dur="500" fill="hold"/>
                                        <p:tgtEl>
                                          <p:spTgt spid="34"/>
                                        </p:tgtEl>
                                        <p:attrNameLst>
                                          <p:attrName>stroke.color</p:attrName>
                                        </p:attrNameLst>
                                      </p:cBhvr>
                                      <p:by>
                                        <p:hsl h="-7200000" s="0" l="0"/>
                                      </p:by>
                                    </p:animClr>
                                    <p:set>
                                      <p:cBhvr>
                                        <p:cTn id="22" dur="500" fill="hold"/>
                                        <p:tgtEl>
                                          <p:spTgt spid="34"/>
                                        </p:tgtEl>
                                        <p:attrNameLst>
                                          <p:attrName>fill.type</p:attrName>
                                        </p:attrNameLst>
                                      </p:cBhvr>
                                      <p:to>
                                        <p:strVal val="solid"/>
                                      </p:to>
                                    </p:se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2" nodeType="clickEffect">
                                  <p:stCondLst>
                                    <p:cond delay="0"/>
                                  </p:stCondLst>
                                  <p:childTnLst>
                                    <p:animEffect transition="out" filter="blinds(horizontal)">
                                      <p:cBhvr>
                                        <p:cTn id="26" dur="500"/>
                                        <p:tgtEl>
                                          <p:spTgt spid="33"/>
                                        </p:tgtEl>
                                      </p:cBhvr>
                                    </p:animEffect>
                                    <p:set>
                                      <p:cBhvr>
                                        <p:cTn id="27" dur="1" fill="hold">
                                          <p:stCondLst>
                                            <p:cond delay="499"/>
                                          </p:stCondLst>
                                        </p:cTn>
                                        <p:tgtEl>
                                          <p:spTgt spid="33"/>
                                        </p:tgtEl>
                                        <p:attrNameLst>
                                          <p:attrName>style.visibility</p:attrName>
                                        </p:attrNameLst>
                                      </p:cBhvr>
                                      <p:to>
                                        <p:strVal val="hidden"/>
                                      </p:to>
                                    </p:set>
                                  </p:childTnLst>
                                </p:cTn>
                              </p:par>
                              <p:par>
                                <p:cTn id="28" presetID="3" presetClass="exit" presetSubtype="10" fill="hold" grpId="2" nodeType="withEffect">
                                  <p:stCondLst>
                                    <p:cond delay="0"/>
                                  </p:stCondLst>
                                  <p:childTnLst>
                                    <p:animEffect transition="out" filter="blinds(horizontal)">
                                      <p:cBhvr>
                                        <p:cTn id="29" dur="500"/>
                                        <p:tgtEl>
                                          <p:spTgt spid="34"/>
                                        </p:tgtEl>
                                      </p:cBhvr>
                                    </p:animEffect>
                                    <p:set>
                                      <p:cBhvr>
                                        <p:cTn id="30" dur="1" fill="hold">
                                          <p:stCondLst>
                                            <p:cond delay="499"/>
                                          </p:stCondLst>
                                        </p:cTn>
                                        <p:tgtEl>
                                          <p:spTgt spid="3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par>
                          <p:cTn id="35" fill="hold">
                            <p:stCondLst>
                              <p:cond delay="0"/>
                            </p:stCondLst>
                            <p:childTnLst>
                              <p:par>
                                <p:cTn id="36" presetID="22" presetClass="emph" presetSubtype="0" repeatCount="10000" fill="hold" grpId="1" nodeType="afterEffect">
                                  <p:stCondLst>
                                    <p:cond delay="0"/>
                                  </p:stCondLst>
                                  <p:childTnLst>
                                    <p:animClr clrSpc="hsl" dir="cw">
                                      <p:cBhvr override="childStyle">
                                        <p:cTn id="37" dur="500" fill="hold"/>
                                        <p:tgtEl>
                                          <p:spTgt spid="36"/>
                                        </p:tgtEl>
                                        <p:attrNameLst>
                                          <p:attrName>style.color</p:attrName>
                                        </p:attrNameLst>
                                      </p:cBhvr>
                                      <p:by>
                                        <p:hsl h="-7200000" s="0" l="0"/>
                                      </p:by>
                                    </p:animClr>
                                    <p:animClr clrSpc="hsl" dir="cw">
                                      <p:cBhvr>
                                        <p:cTn id="38" dur="500" fill="hold"/>
                                        <p:tgtEl>
                                          <p:spTgt spid="36"/>
                                        </p:tgtEl>
                                        <p:attrNameLst>
                                          <p:attrName>fillcolor</p:attrName>
                                        </p:attrNameLst>
                                      </p:cBhvr>
                                      <p:by>
                                        <p:hsl h="-7200000" s="0" l="0"/>
                                      </p:by>
                                    </p:animClr>
                                    <p:animClr clrSpc="hsl" dir="cw">
                                      <p:cBhvr>
                                        <p:cTn id="39" dur="500" fill="hold"/>
                                        <p:tgtEl>
                                          <p:spTgt spid="36"/>
                                        </p:tgtEl>
                                        <p:attrNameLst>
                                          <p:attrName>stroke.color</p:attrName>
                                        </p:attrNameLst>
                                      </p:cBhvr>
                                      <p:by>
                                        <p:hsl h="-7200000" s="0" l="0"/>
                                      </p:by>
                                    </p:animClr>
                                    <p:set>
                                      <p:cBhvr>
                                        <p:cTn id="40" dur="500" fill="hold"/>
                                        <p:tgtEl>
                                          <p:spTgt spid="36"/>
                                        </p:tgtEl>
                                        <p:attrNameLst>
                                          <p:attrName>fill.type</p:attrName>
                                        </p:attrNameLst>
                                      </p:cBhvr>
                                      <p:to>
                                        <p:strVal val="solid"/>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childTnLst>
                          </p:cTn>
                        </p:par>
                        <p:par>
                          <p:cTn id="45" fill="hold">
                            <p:stCondLst>
                              <p:cond delay="0"/>
                            </p:stCondLst>
                            <p:childTnLst>
                              <p:par>
                                <p:cTn id="46" presetID="22" presetClass="emph" presetSubtype="0" repeatCount="10000" fill="hold" grpId="1" nodeType="afterEffect">
                                  <p:stCondLst>
                                    <p:cond delay="0"/>
                                  </p:stCondLst>
                                  <p:childTnLst>
                                    <p:animClr clrSpc="hsl" dir="cw">
                                      <p:cBhvr override="childStyle">
                                        <p:cTn id="47" dur="500" fill="hold"/>
                                        <p:tgtEl>
                                          <p:spTgt spid="35"/>
                                        </p:tgtEl>
                                        <p:attrNameLst>
                                          <p:attrName>style.color</p:attrName>
                                        </p:attrNameLst>
                                      </p:cBhvr>
                                      <p:by>
                                        <p:hsl h="-7200000" s="0" l="0"/>
                                      </p:by>
                                    </p:animClr>
                                    <p:animClr clrSpc="hsl" dir="cw">
                                      <p:cBhvr>
                                        <p:cTn id="48" dur="500" fill="hold"/>
                                        <p:tgtEl>
                                          <p:spTgt spid="35"/>
                                        </p:tgtEl>
                                        <p:attrNameLst>
                                          <p:attrName>fillcolor</p:attrName>
                                        </p:attrNameLst>
                                      </p:cBhvr>
                                      <p:by>
                                        <p:hsl h="-7200000" s="0" l="0"/>
                                      </p:by>
                                    </p:animClr>
                                    <p:animClr clrSpc="hsl" dir="cw">
                                      <p:cBhvr>
                                        <p:cTn id="49" dur="500" fill="hold"/>
                                        <p:tgtEl>
                                          <p:spTgt spid="35"/>
                                        </p:tgtEl>
                                        <p:attrNameLst>
                                          <p:attrName>stroke.color</p:attrName>
                                        </p:attrNameLst>
                                      </p:cBhvr>
                                      <p:by>
                                        <p:hsl h="-7200000" s="0" l="0"/>
                                      </p:by>
                                    </p:animClr>
                                    <p:set>
                                      <p:cBhvr>
                                        <p:cTn id="50" dur="500" fill="hold"/>
                                        <p:tgtEl>
                                          <p:spTgt spid="35"/>
                                        </p:tgtEl>
                                        <p:attrNameLst>
                                          <p:attrName>fill.type</p:attrName>
                                        </p:attrNameLst>
                                      </p:cBhvr>
                                      <p:to>
                                        <p:strVal val="solid"/>
                                      </p:to>
                                    </p:set>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31"/>
                                        </p:tgtEl>
                                        <p:attrNameLst>
                                          <p:attrName>ppt_x</p:attrName>
                                        </p:attrNameLst>
                                      </p:cBhvr>
                                      <p:tavLst>
                                        <p:tav tm="0">
                                          <p:val>
                                            <p:strVal val="ppt_x"/>
                                          </p:val>
                                        </p:tav>
                                        <p:tav tm="100000">
                                          <p:val>
                                            <p:strVal val="ppt_x"/>
                                          </p:val>
                                        </p:tav>
                                      </p:tavLst>
                                    </p:anim>
                                    <p:anim calcmode="lin" valueType="num">
                                      <p:cBhvr additive="base">
                                        <p:cTn id="55" dur="500"/>
                                        <p:tgtEl>
                                          <p:spTgt spid="31"/>
                                        </p:tgtEl>
                                        <p:attrNameLst>
                                          <p:attrName>ppt_y</p:attrName>
                                        </p:attrNameLst>
                                      </p:cBhvr>
                                      <p:tavLst>
                                        <p:tav tm="0">
                                          <p:val>
                                            <p:strVal val="ppt_y"/>
                                          </p:val>
                                        </p:tav>
                                        <p:tav tm="100000">
                                          <p:val>
                                            <p:strVal val="1+ppt_h/2"/>
                                          </p:val>
                                        </p:tav>
                                      </p:tavLst>
                                    </p:anim>
                                    <p:set>
                                      <p:cBhvr>
                                        <p:cTn id="56" dur="1" fill="hold">
                                          <p:stCondLst>
                                            <p:cond delay="499"/>
                                          </p:stCondLst>
                                        </p:cTn>
                                        <p:tgtEl>
                                          <p:spTgt spid="31"/>
                                        </p:tgtEl>
                                        <p:attrNameLst>
                                          <p:attrName>style.visibility</p:attrName>
                                        </p:attrNameLst>
                                      </p:cBhvr>
                                      <p:to>
                                        <p:strVal val="hidden"/>
                                      </p:to>
                                    </p:set>
                                  </p:childTnLst>
                                </p:cTn>
                              </p:par>
                              <p:par>
                                <p:cTn id="57" presetID="2" presetClass="exit" presetSubtype="4" fill="hold" nodeType="withEffect">
                                  <p:stCondLst>
                                    <p:cond delay="0"/>
                                  </p:stCondLst>
                                  <p:childTnLst>
                                    <p:anim calcmode="lin" valueType="num">
                                      <p:cBhvr additive="base">
                                        <p:cTn id="58" dur="500"/>
                                        <p:tgtEl>
                                          <p:spTgt spid="32"/>
                                        </p:tgtEl>
                                        <p:attrNameLst>
                                          <p:attrName>ppt_x</p:attrName>
                                        </p:attrNameLst>
                                      </p:cBhvr>
                                      <p:tavLst>
                                        <p:tav tm="0">
                                          <p:val>
                                            <p:strVal val="ppt_x"/>
                                          </p:val>
                                        </p:tav>
                                        <p:tav tm="100000">
                                          <p:val>
                                            <p:strVal val="ppt_x"/>
                                          </p:val>
                                        </p:tav>
                                      </p:tavLst>
                                    </p:anim>
                                    <p:anim calcmode="lin" valueType="num">
                                      <p:cBhvr additive="base">
                                        <p:cTn id="59" dur="500"/>
                                        <p:tgtEl>
                                          <p:spTgt spid="32"/>
                                        </p:tgtEl>
                                        <p:attrNameLst>
                                          <p:attrName>ppt_y</p:attrName>
                                        </p:attrNameLst>
                                      </p:cBhvr>
                                      <p:tavLst>
                                        <p:tav tm="0">
                                          <p:val>
                                            <p:strVal val="ppt_y"/>
                                          </p:val>
                                        </p:tav>
                                        <p:tav tm="100000">
                                          <p:val>
                                            <p:strVal val="1+ppt_h/2"/>
                                          </p:val>
                                        </p:tav>
                                      </p:tavLst>
                                    </p:anim>
                                    <p:set>
                                      <p:cBhvr>
                                        <p:cTn id="60" dur="1" fill="hold">
                                          <p:stCondLst>
                                            <p:cond delay="4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3" grpId="2" animBg="1"/>
      <p:bldP spid="34" grpId="0" animBg="1"/>
      <p:bldP spid="34" grpId="1" animBg="1"/>
      <p:bldP spid="34" grpId="2" animBg="1"/>
      <p:bldP spid="35" grpId="0" animBg="1"/>
      <p:bldP spid="35" grpId="1" animBg="1"/>
      <p:bldP spid="36" grpId="0" animBg="1"/>
      <p:bldP spid="3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2" name="TextBox 1"/>
              <p:cNvSpPr txBox="1"/>
              <p:nvPr/>
            </p:nvSpPr>
            <p:spPr>
              <a:xfrm>
                <a:off x="251520" y="929648"/>
                <a:ext cx="8352928" cy="830997"/>
              </a:xfrm>
              <a:prstGeom prst="rect">
                <a:avLst/>
              </a:prstGeom>
              <a:noFill/>
            </p:spPr>
            <p:txBody>
              <a:bodyPr wrap="square" rtlCol="0">
                <a:spAutoFit/>
              </a:bodyPr>
              <a:lstStyle/>
              <a:p>
                <a:r>
                  <a:rPr lang="en-US" sz="2400" b="1" smtClean="0">
                    <a:solidFill>
                      <a:schemeClr val="bg1"/>
                    </a:solidFill>
                    <a:latin typeface="Times New Roman" pitchFamily="18" charset="0"/>
                    <a:cs typeface="Times New Roman" pitchFamily="18" charset="0"/>
                  </a:rPr>
                  <a:t>* Cho </a:t>
                </a:r>
                <a14:m>
                  <m:oMath xmlns:m="http://schemas.openxmlformats.org/officeDocument/2006/math">
                    <m:r>
                      <a:rPr lang="en-US" sz="2400" b="1" i="0" smtClean="0">
                        <a:solidFill>
                          <a:schemeClr val="bg1"/>
                        </a:solidFill>
                        <a:latin typeface="Cambria Math"/>
                        <a:ea typeface="Cambria Math"/>
                      </a:rPr>
                      <m:t>∆ </m:t>
                    </m:r>
                    <m:r>
                      <a:rPr lang="en-US" sz="2400" b="1" i="0" smtClean="0">
                        <a:solidFill>
                          <a:schemeClr val="bg1"/>
                        </a:solidFill>
                        <a:latin typeface="Cambria Math"/>
                        <a:ea typeface="Cambria Math"/>
                      </a:rPr>
                      <m:t>𝐌𝐍𝐏</m:t>
                    </m:r>
                    <m:r>
                      <a:rPr lang="en-US" sz="2400" b="1" i="0" smtClean="0">
                        <a:solidFill>
                          <a:schemeClr val="bg1"/>
                        </a:solidFill>
                        <a:latin typeface="Cambria Math"/>
                        <a:ea typeface="Cambria Math"/>
                      </a:rPr>
                      <m:t>, </m:t>
                    </m:r>
                  </m:oMath>
                </a14:m>
                <a:r>
                  <a:rPr lang="en-US" sz="2400" b="1" smtClean="0">
                    <a:solidFill>
                      <a:schemeClr val="bg1"/>
                    </a:solidFill>
                    <a:latin typeface="Times New Roman" pitchFamily="18" charset="0"/>
                    <a:cs typeface="Times New Roman" pitchFamily="18" charset="0"/>
                  </a:rPr>
                  <a:t>có MN = 8cm, NP  = 10cm, PM = 12cm.</a:t>
                </a:r>
              </a:p>
              <a:p>
                <a:r>
                  <a:rPr lang="en-US" sz="2400" b="1" smtClean="0">
                    <a:solidFill>
                      <a:schemeClr val="bg1"/>
                    </a:solidFill>
                    <a:latin typeface="Times New Roman" pitchFamily="18" charset="0"/>
                    <a:cs typeface="Times New Roman" pitchFamily="18" charset="0"/>
                  </a:rPr>
                  <a:t>    Hãy so sánh độ lớn các góc của tam giác?</a:t>
                </a:r>
              </a:p>
            </p:txBody>
          </p:sp>
        </mc:Choice>
        <mc:Fallback>
          <p:sp>
            <p:nvSpPr>
              <p:cNvPr id="2" name="TextBox 1"/>
              <p:cNvSpPr txBox="1">
                <a:spLocks noRot="1" noChangeAspect="1" noMove="1" noResize="1" noEditPoints="1" noAdjustHandles="1" noChangeArrowheads="1" noChangeShapeType="1" noTextEdit="1"/>
              </p:cNvSpPr>
              <p:nvPr/>
            </p:nvSpPr>
            <p:spPr>
              <a:xfrm>
                <a:off x="251520" y="929648"/>
                <a:ext cx="8352928" cy="830997"/>
              </a:xfrm>
              <a:prstGeom prst="rect">
                <a:avLst/>
              </a:prstGeom>
              <a:blipFill rotWithShape="1">
                <a:blip r:embed="rId3"/>
                <a:stretch>
                  <a:fillRect l="-1095" t="-5882" b="-16176"/>
                </a:stretch>
              </a:blipFill>
            </p:spPr>
            <p:txBody>
              <a:bodyPr/>
              <a:lstStyle/>
              <a:p>
                <a:r>
                  <a:rPr lang="en-US">
                    <a:noFill/>
                  </a:rPr>
                  <a:t> </a:t>
                </a:r>
              </a:p>
            </p:txBody>
          </p:sp>
        </mc:Fallback>
      </mc:AlternateContent>
      <p:sp>
        <p:nvSpPr>
          <p:cNvPr id="3" name="TextBox 2"/>
          <p:cNvSpPr txBox="1"/>
          <p:nvPr/>
        </p:nvSpPr>
        <p:spPr>
          <a:xfrm>
            <a:off x="611560" y="1796644"/>
            <a:ext cx="7992888" cy="461665"/>
          </a:xfrm>
          <a:prstGeom prst="rect">
            <a:avLst/>
          </a:prstGeom>
          <a:noFill/>
        </p:spPr>
        <p:txBody>
          <a:bodyPr wrap="square" rtlCol="0">
            <a:spAutoFit/>
          </a:bodyPr>
          <a:lstStyle/>
          <a:p>
            <a:r>
              <a:rPr lang="en-US" sz="2400" b="1" smtClean="0">
                <a:solidFill>
                  <a:srgbClr val="FFFF00"/>
                </a:solidFill>
                <a:latin typeface="Times New Roman" pitchFamily="18" charset="0"/>
                <a:cs typeface="Times New Roman" pitchFamily="18" charset="0"/>
              </a:rPr>
              <a:t>Ta có: MN &lt; NP &lt; PM (8 &lt; 10 &lt; 12)</a:t>
            </a:r>
          </a:p>
        </p:txBody>
      </p:sp>
      <mc:AlternateContent xmlns:mc="http://schemas.openxmlformats.org/markup-compatibility/2006">
        <mc:Choice xmlns="" xmlns:a14="http://schemas.microsoft.com/office/drawing/2010/main" Requires="a14">
          <p:sp>
            <p:nvSpPr>
              <p:cNvPr id="4" name="TextBox 3"/>
              <p:cNvSpPr txBox="1"/>
              <p:nvPr/>
            </p:nvSpPr>
            <p:spPr>
              <a:xfrm>
                <a:off x="683568" y="2330317"/>
                <a:ext cx="7992888" cy="471539"/>
              </a:xfrm>
              <a:prstGeom prst="rect">
                <a:avLst/>
              </a:prstGeom>
              <a:noFill/>
            </p:spPr>
            <p:txBody>
              <a:bodyPr wrap="square" rtlCol="0">
                <a:spAutoFit/>
              </a:bodyPr>
              <a:lstStyle/>
              <a:p>
                <a:r>
                  <a:rPr lang="en-US" sz="2400" b="1" smtClean="0">
                    <a:solidFill>
                      <a:srgbClr val="FFFF00"/>
                    </a:solidFill>
                    <a:latin typeface="Times New Roman" pitchFamily="18" charset="0"/>
                    <a:cs typeface="Times New Roman" pitchFamily="18" charset="0"/>
                  </a:rPr>
                  <a:t>Nên </a:t>
                </a:r>
                <a14:m>
                  <m:oMath xmlns:m="http://schemas.openxmlformats.org/officeDocument/2006/math">
                    <m:acc>
                      <m:accPr>
                        <m:chr m:val="̂"/>
                        <m:ctrlPr>
                          <a:rPr lang="en-US" sz="2400" b="1" i="1">
                            <a:solidFill>
                              <a:srgbClr val="FFFF00"/>
                            </a:solidFill>
                            <a:latin typeface="Cambria Math"/>
                            <a:cs typeface="Times New Roman" pitchFamily="18" charset="0"/>
                          </a:rPr>
                        </m:ctrlPr>
                      </m:accPr>
                      <m:e>
                        <m:r>
                          <a:rPr lang="en-US" sz="2400" b="1" i="1">
                            <a:solidFill>
                              <a:srgbClr val="FFFF00"/>
                            </a:solidFill>
                            <a:latin typeface="Cambria Math"/>
                            <a:cs typeface="Times New Roman" pitchFamily="18" charset="0"/>
                          </a:rPr>
                          <m:t>𝑷</m:t>
                        </m:r>
                      </m:e>
                    </m:acc>
                  </m:oMath>
                </a14:m>
                <a:r>
                  <a:rPr lang="en-US" sz="2400" b="1">
                    <a:solidFill>
                      <a:srgbClr val="FFFF00"/>
                    </a:solidFill>
                    <a:latin typeface="Times New Roman" pitchFamily="18" charset="0"/>
                    <a:cs typeface="Times New Roman" pitchFamily="18" charset="0"/>
                  </a:rPr>
                  <a:t/>
                </a:r>
                <a:r>
                  <a:rPr lang="en-US" sz="2400" b="1" smtClean="0">
                    <a:solidFill>
                      <a:srgbClr val="FFFF00"/>
                    </a:solidFill>
                    <a:latin typeface="Times New Roman" pitchFamily="18" charset="0"/>
                    <a:cs typeface="Times New Roman" pitchFamily="18" charset="0"/>
                  </a:rPr>
                  <a:t>&lt;</a:t>
                </a:r>
                <a14:m>
                  <m:oMath xmlns:m="http://schemas.openxmlformats.org/officeDocument/2006/math">
                    <m:acc>
                      <m:accPr>
                        <m:chr m:val="̂"/>
                        <m:ctrlPr>
                          <a:rPr lang="en-US" sz="2400" b="1" i="1" smtClean="0">
                            <a:solidFill>
                              <a:srgbClr val="FFFF00"/>
                            </a:solidFill>
                            <a:latin typeface="Cambria Math"/>
                            <a:cs typeface="Times New Roman" pitchFamily="18" charset="0"/>
                          </a:rPr>
                        </m:ctrlPr>
                      </m:accPr>
                      <m:e>
                        <m:r>
                          <a:rPr lang="en-US" sz="2400" b="1" i="1" smtClean="0">
                            <a:solidFill>
                              <a:srgbClr val="FFFF00"/>
                            </a:solidFill>
                            <a:latin typeface="Cambria Math"/>
                            <a:cs typeface="Times New Roman" pitchFamily="18" charset="0"/>
                          </a:rPr>
                          <m:t>𝑴</m:t>
                        </m:r>
                      </m:e>
                    </m:acc>
                  </m:oMath>
                </a14:m>
                <a:r>
                  <a:rPr lang="en-US" sz="2400" b="1" smtClean="0">
                    <a:solidFill>
                      <a:srgbClr val="FFFF00"/>
                    </a:solidFill>
                    <a:latin typeface="Times New Roman" pitchFamily="18" charset="0"/>
                    <a:cs typeface="Times New Roman" pitchFamily="18" charset="0"/>
                  </a:rPr>
                  <a:t>&lt;</a:t>
                </a:r>
                <a14:m>
                  <m:oMath xmlns:m="http://schemas.openxmlformats.org/officeDocument/2006/math">
                    <m:acc>
                      <m:accPr>
                        <m:chr m:val="̂"/>
                        <m:ctrlPr>
                          <a:rPr lang="en-US" sz="2400" b="1" i="1" smtClean="0">
                            <a:solidFill>
                              <a:srgbClr val="FFFF00"/>
                            </a:solidFill>
                            <a:latin typeface="Cambria Math"/>
                            <a:cs typeface="Times New Roman" pitchFamily="18" charset="0"/>
                          </a:rPr>
                        </m:ctrlPr>
                      </m:accPr>
                      <m:e>
                        <m:r>
                          <a:rPr lang="en-US" sz="2400" b="1" i="1" smtClean="0">
                            <a:solidFill>
                              <a:srgbClr val="FFFF00"/>
                            </a:solidFill>
                            <a:latin typeface="Cambria Math"/>
                            <a:cs typeface="Times New Roman" pitchFamily="18" charset="0"/>
                          </a:rPr>
                          <m:t>𝑵</m:t>
                        </m:r>
                      </m:e>
                    </m:acc>
                  </m:oMath>
                </a14:m>
                <a:endParaRPr lang="en-US" sz="2400" b="1" smtClean="0">
                  <a:solidFill>
                    <a:srgbClr val="FFFF00"/>
                  </a:solidFill>
                  <a:latin typeface="Times New Roman" pitchFamily="18" charset="0"/>
                  <a:cs typeface="Times New Roman" pitchFamily="18" charset="0"/>
                </a:endParaRPr>
              </a:p>
            </p:txBody>
          </p:sp>
        </mc:Choice>
        <mc:Fallback>
          <p:sp>
            <p:nvSpPr>
              <p:cNvPr id="4" name="TextBox 3"/>
              <p:cNvSpPr txBox="1">
                <a:spLocks noRot="1" noChangeAspect="1" noMove="1" noResize="1" noEditPoints="1" noAdjustHandles="1" noChangeArrowheads="1" noChangeShapeType="1" noTextEdit="1"/>
              </p:cNvSpPr>
              <p:nvPr/>
            </p:nvSpPr>
            <p:spPr>
              <a:xfrm>
                <a:off x="683568" y="2330317"/>
                <a:ext cx="7992888" cy="471539"/>
              </a:xfrm>
              <a:prstGeom prst="rect">
                <a:avLst/>
              </a:prstGeom>
              <a:blipFill rotWithShape="1">
                <a:blip r:embed="rId4"/>
                <a:stretch>
                  <a:fillRect l="-1144" t="-7692" b="-28205"/>
                </a:stretch>
              </a:blipFill>
            </p:spPr>
            <p:txBody>
              <a:bodyPr/>
              <a:lstStyle/>
              <a:p>
                <a:r>
                  <a:rPr lang="en-US">
                    <a:noFill/>
                  </a:rPr>
                  <a:t> </a:t>
                </a:r>
              </a:p>
            </p:txBody>
          </p:sp>
        </mc:Fallback>
      </mc:AlternateContent>
      <p:sp>
        <p:nvSpPr>
          <p:cNvPr id="5" name="TextBox 4"/>
          <p:cNvSpPr txBox="1"/>
          <p:nvPr/>
        </p:nvSpPr>
        <p:spPr>
          <a:xfrm>
            <a:off x="3779912" y="2348880"/>
            <a:ext cx="1620180" cy="461665"/>
          </a:xfrm>
          <a:prstGeom prst="rect">
            <a:avLst/>
          </a:prstGeom>
          <a:noFill/>
        </p:spPr>
        <p:txBody>
          <a:bodyPr wrap="square" rtlCol="0">
            <a:spAutoFit/>
          </a:bodyPr>
          <a:lstStyle/>
          <a:p>
            <a:r>
              <a:rPr lang="en-US" sz="2400" i="1" smtClean="0">
                <a:solidFill>
                  <a:schemeClr val="bg1"/>
                </a:solidFill>
                <a:latin typeface="Times New Roman" pitchFamily="18" charset="0"/>
                <a:cs typeface="Times New Roman" pitchFamily="18" charset="0"/>
              </a:rPr>
              <a:t>(Định lý 1) </a:t>
            </a:r>
            <a:endParaRPr lang="en-US" sz="2400" i="1">
              <a:solidFill>
                <a:schemeClr val="bg1"/>
              </a:solidFill>
              <a:latin typeface="Times New Roman" pitchFamily="18" charset="0"/>
              <a:cs typeface="Times New Roman" pitchFamily="18" charset="0"/>
            </a:endParaRPr>
          </a:p>
        </p:txBody>
      </p:sp>
      <mc:AlternateContent xmlns:mc="http://schemas.openxmlformats.org/markup-compatibility/2006">
        <mc:Choice xmlns="" xmlns:a14="http://schemas.microsoft.com/office/drawing/2010/main" Requires="a14">
          <p:sp>
            <p:nvSpPr>
              <p:cNvPr id="6" name="TextBox 5"/>
              <p:cNvSpPr txBox="1"/>
              <p:nvPr/>
            </p:nvSpPr>
            <p:spPr>
              <a:xfrm>
                <a:off x="151892" y="3633435"/>
                <a:ext cx="8352928" cy="840871"/>
              </a:xfrm>
              <a:prstGeom prst="rect">
                <a:avLst/>
              </a:prstGeom>
              <a:noFill/>
            </p:spPr>
            <p:txBody>
              <a:bodyPr wrap="square" rtlCol="0">
                <a:spAutoFit/>
              </a:bodyPr>
              <a:lstStyle/>
              <a:p>
                <a:r>
                  <a:rPr lang="en-US" sz="2400" b="1" smtClean="0">
                    <a:solidFill>
                      <a:schemeClr val="bg1"/>
                    </a:solidFill>
                    <a:latin typeface="Times New Roman" pitchFamily="18" charset="0"/>
                    <a:cs typeface="Times New Roman" pitchFamily="18" charset="0"/>
                  </a:rPr>
                  <a:t>* Cho </a:t>
                </a:r>
                <a14:m>
                  <m:oMath xmlns:m="http://schemas.openxmlformats.org/officeDocument/2006/math">
                    <m:r>
                      <a:rPr lang="en-US" sz="2400" b="1" i="0" smtClean="0">
                        <a:solidFill>
                          <a:schemeClr val="bg1"/>
                        </a:solidFill>
                        <a:latin typeface="Cambria Math"/>
                        <a:ea typeface="Cambria Math"/>
                      </a:rPr>
                      <m:t>∆ </m:t>
                    </m:r>
                    <m:r>
                      <a:rPr lang="en-US" sz="2400" b="1" i="0" smtClean="0">
                        <a:solidFill>
                          <a:schemeClr val="bg1"/>
                        </a:solidFill>
                        <a:latin typeface="Cambria Math"/>
                        <a:ea typeface="Cambria Math"/>
                      </a:rPr>
                      <m:t>𝐗𝐘𝐙</m:t>
                    </m:r>
                    <m:r>
                      <a:rPr lang="en-US" sz="2400" b="1" i="0" smtClean="0">
                        <a:solidFill>
                          <a:schemeClr val="bg1"/>
                        </a:solidFill>
                        <a:latin typeface="Cambria Math"/>
                        <a:ea typeface="Cambria Math"/>
                      </a:rPr>
                      <m:t>, </m:t>
                    </m:r>
                  </m:oMath>
                </a14:m>
                <a:r>
                  <a:rPr lang="en-US" sz="2400" b="1" smtClean="0">
                    <a:solidFill>
                      <a:schemeClr val="bg1"/>
                    </a:solidFill>
                    <a:latin typeface="Times New Roman" pitchFamily="18" charset="0"/>
                    <a:cs typeface="Times New Roman" pitchFamily="18" charset="0"/>
                  </a:rPr>
                  <a:t>có </a:t>
                </a:r>
                <a14:m>
                  <m:oMath xmlns:m="http://schemas.openxmlformats.org/officeDocument/2006/math">
                    <m:acc>
                      <m:accPr>
                        <m:chr m:val="̂"/>
                        <m:ctrlPr>
                          <a:rPr lang="en-US" sz="2400" b="1" i="1" smtClean="0">
                            <a:solidFill>
                              <a:schemeClr val="bg1"/>
                            </a:solidFill>
                            <a:latin typeface="Cambria Math"/>
                            <a:cs typeface="Times New Roman" pitchFamily="18" charset="0"/>
                          </a:rPr>
                        </m:ctrlPr>
                      </m:accPr>
                      <m:e>
                        <m:r>
                          <a:rPr lang="en-US" sz="2400" b="1" i="1" smtClean="0">
                            <a:solidFill>
                              <a:schemeClr val="bg1"/>
                            </a:solidFill>
                            <a:latin typeface="Cambria Math"/>
                            <a:cs typeface="Times New Roman" pitchFamily="18" charset="0"/>
                          </a:rPr>
                          <m:t>𝑿</m:t>
                        </m:r>
                      </m:e>
                    </m:acc>
                    <m:r>
                      <a:rPr lang="en-US" sz="2400" b="1" i="1" smtClean="0">
                        <a:solidFill>
                          <a:schemeClr val="bg1"/>
                        </a:solidFill>
                        <a:latin typeface="Cambria Math"/>
                        <a:cs typeface="Times New Roman" pitchFamily="18" charset="0"/>
                      </a:rPr>
                      <m:t>=</m:t>
                    </m:r>
                    <m:sSup>
                      <m:sSupPr>
                        <m:ctrlPr>
                          <a:rPr lang="en-US" sz="2400" b="1" i="1" smtClean="0">
                            <a:solidFill>
                              <a:schemeClr val="bg1"/>
                            </a:solidFill>
                            <a:latin typeface="Cambria Math"/>
                            <a:cs typeface="Times New Roman" pitchFamily="18" charset="0"/>
                          </a:rPr>
                        </m:ctrlPr>
                      </m:sSupPr>
                      <m:e>
                        <m:r>
                          <a:rPr lang="en-US" sz="2400" b="1" i="1" smtClean="0">
                            <a:solidFill>
                              <a:schemeClr val="bg1"/>
                            </a:solidFill>
                            <a:latin typeface="Cambria Math"/>
                            <a:cs typeface="Times New Roman" pitchFamily="18" charset="0"/>
                          </a:rPr>
                          <m:t>𝟑𝟎</m:t>
                        </m:r>
                      </m:e>
                      <m:sup>
                        <m:r>
                          <a:rPr lang="en-US" sz="2400" b="1" i="1" smtClean="0">
                            <a:solidFill>
                              <a:schemeClr val="bg1"/>
                            </a:solidFill>
                            <a:latin typeface="Cambria Math"/>
                            <a:cs typeface="Times New Roman" pitchFamily="18" charset="0"/>
                          </a:rPr>
                          <m:t>𝟎</m:t>
                        </m:r>
                      </m:sup>
                    </m:sSup>
                  </m:oMath>
                </a14:m>
                <a:r>
                  <a:rPr lang="en-US" sz="2400" b="1" smtClean="0">
                    <a:solidFill>
                      <a:schemeClr val="bg1"/>
                    </a:solidFill>
                    <a:latin typeface="Times New Roman" pitchFamily="18" charset="0"/>
                    <a:cs typeface="Times New Roman" pitchFamily="18" charset="0"/>
                  </a:rPr>
                  <a:t>, </a:t>
                </a:r>
                <a14:m>
                  <m:oMath xmlns:m="http://schemas.openxmlformats.org/officeDocument/2006/math">
                    <m:acc>
                      <m:accPr>
                        <m:chr m:val="̂"/>
                        <m:ctrlPr>
                          <a:rPr lang="en-US" sz="2400" b="1" i="1">
                            <a:solidFill>
                              <a:schemeClr val="bg1"/>
                            </a:solidFill>
                            <a:latin typeface="Cambria Math"/>
                            <a:cs typeface="Times New Roman" pitchFamily="18" charset="0"/>
                          </a:rPr>
                        </m:ctrlPr>
                      </m:accPr>
                      <m:e>
                        <m:r>
                          <a:rPr lang="en-US" sz="2400" b="1" i="1" smtClean="0">
                            <a:solidFill>
                              <a:schemeClr val="bg1"/>
                            </a:solidFill>
                            <a:latin typeface="Cambria Math"/>
                            <a:cs typeface="Times New Roman" pitchFamily="18" charset="0"/>
                          </a:rPr>
                          <m:t>𝒀</m:t>
                        </m:r>
                      </m:e>
                    </m:acc>
                    <m:r>
                      <a:rPr lang="en-US" sz="2400" b="1" i="1">
                        <a:solidFill>
                          <a:schemeClr val="bg1"/>
                        </a:solidFill>
                        <a:latin typeface="Cambria Math"/>
                        <a:cs typeface="Times New Roman" pitchFamily="18" charset="0"/>
                      </a:rPr>
                      <m:t>=</m:t>
                    </m:r>
                    <m:sSup>
                      <m:sSupPr>
                        <m:ctrlPr>
                          <a:rPr lang="en-US" sz="2400" b="1" i="1">
                            <a:solidFill>
                              <a:schemeClr val="bg1"/>
                            </a:solidFill>
                            <a:latin typeface="Cambria Math"/>
                            <a:cs typeface="Times New Roman" pitchFamily="18" charset="0"/>
                          </a:rPr>
                        </m:ctrlPr>
                      </m:sSupPr>
                      <m:e>
                        <m:r>
                          <a:rPr lang="en-US" sz="2400" b="1" i="1" smtClean="0">
                            <a:solidFill>
                              <a:schemeClr val="bg1"/>
                            </a:solidFill>
                            <a:latin typeface="Cambria Math"/>
                            <a:cs typeface="Times New Roman" pitchFamily="18" charset="0"/>
                          </a:rPr>
                          <m:t>𝟔</m:t>
                        </m:r>
                        <m:r>
                          <a:rPr lang="en-US" sz="2400" b="1" i="1">
                            <a:solidFill>
                              <a:schemeClr val="bg1"/>
                            </a:solidFill>
                            <a:latin typeface="Cambria Math"/>
                            <a:cs typeface="Times New Roman" pitchFamily="18" charset="0"/>
                          </a:rPr>
                          <m:t>𝟎</m:t>
                        </m:r>
                      </m:e>
                      <m:sup>
                        <m:r>
                          <a:rPr lang="en-US" sz="2400" b="1" i="1">
                            <a:solidFill>
                              <a:schemeClr val="bg1"/>
                            </a:solidFill>
                            <a:latin typeface="Cambria Math"/>
                            <a:cs typeface="Times New Roman" pitchFamily="18" charset="0"/>
                          </a:rPr>
                          <m:t>𝟎</m:t>
                        </m:r>
                      </m:sup>
                    </m:sSup>
                  </m:oMath>
                </a14:m>
                <a:r>
                  <a:rPr lang="en-US" sz="2400" b="1">
                    <a:solidFill>
                      <a:schemeClr val="bg1"/>
                    </a:solidFill>
                    <a:latin typeface="Times New Roman" pitchFamily="18" charset="0"/>
                    <a:cs typeface="Times New Roman" pitchFamily="18" charset="0"/>
                  </a:rPr>
                  <a:t>, </a:t>
                </a:r>
                <a14:m>
                  <m:oMath xmlns:m="http://schemas.openxmlformats.org/officeDocument/2006/math">
                    <m:acc>
                      <m:accPr>
                        <m:chr m:val="̂"/>
                        <m:ctrlPr>
                          <a:rPr lang="en-US" sz="2400" b="1" i="1">
                            <a:solidFill>
                              <a:schemeClr val="bg1"/>
                            </a:solidFill>
                            <a:latin typeface="Cambria Math"/>
                            <a:cs typeface="Times New Roman" pitchFamily="18" charset="0"/>
                          </a:rPr>
                        </m:ctrlPr>
                      </m:accPr>
                      <m:e>
                        <m:r>
                          <a:rPr lang="en-US" sz="2400" b="1" i="1" smtClean="0">
                            <a:solidFill>
                              <a:schemeClr val="bg1"/>
                            </a:solidFill>
                            <a:latin typeface="Cambria Math"/>
                            <a:cs typeface="Times New Roman" pitchFamily="18" charset="0"/>
                          </a:rPr>
                          <m:t>𝒁</m:t>
                        </m:r>
                      </m:e>
                    </m:acc>
                    <m:r>
                      <a:rPr lang="en-US" sz="2400" b="1" i="1">
                        <a:solidFill>
                          <a:schemeClr val="bg1"/>
                        </a:solidFill>
                        <a:latin typeface="Cambria Math"/>
                        <a:cs typeface="Times New Roman" pitchFamily="18" charset="0"/>
                      </a:rPr>
                      <m:t>=</m:t>
                    </m:r>
                    <m:sSup>
                      <m:sSupPr>
                        <m:ctrlPr>
                          <a:rPr lang="en-US" sz="2400" b="1" i="1">
                            <a:solidFill>
                              <a:schemeClr val="bg1"/>
                            </a:solidFill>
                            <a:latin typeface="Cambria Math"/>
                            <a:cs typeface="Times New Roman" pitchFamily="18" charset="0"/>
                          </a:rPr>
                        </m:ctrlPr>
                      </m:sSupPr>
                      <m:e>
                        <m:r>
                          <a:rPr lang="en-US" sz="2400" b="1" i="1" smtClean="0">
                            <a:solidFill>
                              <a:schemeClr val="bg1"/>
                            </a:solidFill>
                            <a:latin typeface="Cambria Math"/>
                            <a:cs typeface="Times New Roman" pitchFamily="18" charset="0"/>
                          </a:rPr>
                          <m:t>𝟗</m:t>
                        </m:r>
                        <m:r>
                          <a:rPr lang="en-US" sz="2400" b="1" i="1">
                            <a:solidFill>
                              <a:schemeClr val="bg1"/>
                            </a:solidFill>
                            <a:latin typeface="Cambria Math"/>
                            <a:cs typeface="Times New Roman" pitchFamily="18" charset="0"/>
                          </a:rPr>
                          <m:t>𝟎</m:t>
                        </m:r>
                      </m:e>
                      <m:sup>
                        <m:r>
                          <a:rPr lang="en-US" sz="2400" b="1" i="1">
                            <a:solidFill>
                              <a:schemeClr val="bg1"/>
                            </a:solidFill>
                            <a:latin typeface="Cambria Math"/>
                            <a:cs typeface="Times New Roman" pitchFamily="18" charset="0"/>
                          </a:rPr>
                          <m:t>𝟎</m:t>
                        </m:r>
                      </m:sup>
                    </m:sSup>
                    <m:r>
                      <a:rPr lang="en-US" sz="2400" b="1" i="0" smtClean="0">
                        <a:solidFill>
                          <a:schemeClr val="bg1"/>
                        </a:solidFill>
                        <a:latin typeface="Cambria Math"/>
                        <a:cs typeface="Times New Roman" pitchFamily="18" charset="0"/>
                      </a:rPr>
                      <m:t>.</m:t>
                    </m:r>
                  </m:oMath>
                </a14:m>
                <a:r>
                  <a:rPr lang="en-US" sz="2400" b="1">
                    <a:solidFill>
                      <a:schemeClr val="bg1"/>
                    </a:solidFill>
                    <a:latin typeface="Times New Roman" pitchFamily="18" charset="0"/>
                    <a:cs typeface="Times New Roman" pitchFamily="18" charset="0"/>
                  </a:rPr>
                  <a:t/>
                </a:r>
                <a:endParaRPr lang="en-US" sz="2400" b="1" smtClean="0">
                  <a:solidFill>
                    <a:schemeClr val="bg1"/>
                  </a:solidFill>
                  <a:latin typeface="Times New Roman" pitchFamily="18" charset="0"/>
                  <a:cs typeface="Times New Roman" pitchFamily="18" charset="0"/>
                </a:endParaRPr>
              </a:p>
              <a:p>
                <a:r>
                  <a:rPr lang="en-US" sz="2400" b="1" smtClean="0">
                    <a:solidFill>
                      <a:schemeClr val="bg1"/>
                    </a:solidFill>
                    <a:latin typeface="Times New Roman" pitchFamily="18" charset="0"/>
                    <a:cs typeface="Times New Roman" pitchFamily="18" charset="0"/>
                  </a:rPr>
                  <a:t>   Hãy so sánh độ lớn các cạnh của tam giác?</a:t>
                </a:r>
              </a:p>
            </p:txBody>
          </p:sp>
        </mc:Choice>
        <mc:Fallback>
          <p:sp>
            <p:nvSpPr>
              <p:cNvPr id="6" name="TextBox 5"/>
              <p:cNvSpPr txBox="1">
                <a:spLocks noRot="1" noChangeAspect="1" noMove="1" noResize="1" noEditPoints="1" noAdjustHandles="1" noChangeArrowheads="1" noChangeShapeType="1" noTextEdit="1"/>
              </p:cNvSpPr>
              <p:nvPr/>
            </p:nvSpPr>
            <p:spPr>
              <a:xfrm>
                <a:off x="151892" y="3633435"/>
                <a:ext cx="8352928" cy="840871"/>
              </a:xfrm>
              <a:prstGeom prst="rect">
                <a:avLst/>
              </a:prstGeom>
              <a:blipFill rotWithShape="1">
                <a:blip r:embed="rId5"/>
                <a:stretch>
                  <a:fillRect l="-1168" t="-4348" b="-15942"/>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7" name="TextBox 6"/>
              <p:cNvSpPr txBox="1"/>
              <p:nvPr/>
            </p:nvSpPr>
            <p:spPr>
              <a:xfrm>
                <a:off x="367916" y="4555282"/>
                <a:ext cx="5356212" cy="471539"/>
              </a:xfrm>
              <a:prstGeom prst="rect">
                <a:avLst/>
              </a:prstGeom>
              <a:noFill/>
            </p:spPr>
            <p:txBody>
              <a:bodyPr wrap="square" rtlCol="0">
                <a:spAutoFit/>
              </a:bodyPr>
              <a:lstStyle/>
              <a:p>
                <a:r>
                  <a:rPr lang="en-US" sz="2400" b="1" smtClean="0">
                    <a:solidFill>
                      <a:srgbClr val="FFFF00"/>
                    </a:solidFill>
                    <a:latin typeface="Times New Roman" pitchFamily="18" charset="0"/>
                    <a:cs typeface="Times New Roman" pitchFamily="18" charset="0"/>
                  </a:rPr>
                  <a:t>Ta có: </a:t>
                </a:r>
                <a14:m>
                  <m:oMath xmlns:m="http://schemas.openxmlformats.org/officeDocument/2006/math">
                    <m:acc>
                      <m:accPr>
                        <m:chr m:val="̂"/>
                        <m:ctrlPr>
                          <a:rPr lang="en-US" sz="2400" b="1" i="1">
                            <a:solidFill>
                              <a:srgbClr val="FFFF00"/>
                            </a:solidFill>
                            <a:latin typeface="Cambria Math"/>
                            <a:cs typeface="Times New Roman" pitchFamily="18" charset="0"/>
                          </a:rPr>
                        </m:ctrlPr>
                      </m:accPr>
                      <m:e>
                        <m:r>
                          <a:rPr lang="en-US" sz="2400" b="1" i="1">
                            <a:solidFill>
                              <a:srgbClr val="FFFF00"/>
                            </a:solidFill>
                            <a:latin typeface="Cambria Math"/>
                            <a:cs typeface="Times New Roman" pitchFamily="18" charset="0"/>
                          </a:rPr>
                          <m:t>𝑿</m:t>
                        </m:r>
                      </m:e>
                    </m:acc>
                  </m:oMath>
                </a14:m>
                <a:r>
                  <a:rPr lang="en-US" sz="2400" b="1">
                    <a:solidFill>
                      <a:srgbClr val="FFFF00"/>
                    </a:solidFill>
                    <a:latin typeface="Times New Roman" pitchFamily="18" charset="0"/>
                    <a:cs typeface="Times New Roman" pitchFamily="18" charset="0"/>
                  </a:rPr>
                  <a:t>&lt;</a:t>
                </a:r>
                <a14:m>
                  <m:oMath xmlns:m="http://schemas.openxmlformats.org/officeDocument/2006/math">
                    <m:acc>
                      <m:accPr>
                        <m:chr m:val="̂"/>
                        <m:ctrlPr>
                          <a:rPr lang="en-US" sz="2400" b="1" i="1">
                            <a:solidFill>
                              <a:srgbClr val="FFFF00"/>
                            </a:solidFill>
                            <a:latin typeface="Cambria Math"/>
                            <a:cs typeface="Times New Roman" pitchFamily="18" charset="0"/>
                          </a:rPr>
                        </m:ctrlPr>
                      </m:accPr>
                      <m:e>
                        <m:r>
                          <a:rPr lang="en-US" sz="2400" b="1" i="1">
                            <a:solidFill>
                              <a:srgbClr val="FFFF00"/>
                            </a:solidFill>
                            <a:latin typeface="Cambria Math"/>
                            <a:cs typeface="Times New Roman" pitchFamily="18" charset="0"/>
                          </a:rPr>
                          <m:t>𝒀</m:t>
                        </m:r>
                      </m:e>
                    </m:acc>
                  </m:oMath>
                </a14:m>
                <a:r>
                  <a:rPr lang="en-US" sz="2400" b="1">
                    <a:solidFill>
                      <a:srgbClr val="FFFF00"/>
                    </a:solidFill>
                    <a:latin typeface="Times New Roman" pitchFamily="18" charset="0"/>
                    <a:cs typeface="Times New Roman" pitchFamily="18" charset="0"/>
                  </a:rPr>
                  <a:t>&lt;</a:t>
                </a:r>
                <a14:m>
                  <m:oMath xmlns:m="http://schemas.openxmlformats.org/officeDocument/2006/math">
                    <m:acc>
                      <m:accPr>
                        <m:chr m:val="̂"/>
                        <m:ctrlPr>
                          <a:rPr lang="en-US" sz="2400" b="1" i="1">
                            <a:solidFill>
                              <a:srgbClr val="FFFF00"/>
                            </a:solidFill>
                            <a:latin typeface="Cambria Math"/>
                            <a:cs typeface="Times New Roman" pitchFamily="18" charset="0"/>
                          </a:rPr>
                        </m:ctrlPr>
                      </m:accPr>
                      <m:e>
                        <m:r>
                          <a:rPr lang="en-US" sz="2400" b="1" i="1">
                            <a:solidFill>
                              <a:srgbClr val="FFFF00"/>
                            </a:solidFill>
                            <a:latin typeface="Cambria Math"/>
                            <a:cs typeface="Times New Roman" pitchFamily="18" charset="0"/>
                          </a:rPr>
                          <m:t>𝒁</m:t>
                        </m:r>
                      </m:e>
                    </m:acc>
                  </m:oMath>
                </a14:m>
                <a:r>
                  <a:rPr lang="en-US" sz="2400" b="1">
                    <a:solidFill>
                      <a:srgbClr val="FFFF00"/>
                    </a:solidFill>
                    <a:latin typeface="Times New Roman" pitchFamily="18" charset="0"/>
                    <a:cs typeface="Times New Roman" pitchFamily="18" charset="0"/>
                  </a:rPr>
                  <a:t/>
                </a:r>
                <a14:m>
                  <m:oMath xmlns:m="http://schemas.openxmlformats.org/officeDocument/2006/math">
                    <m:sSup>
                      <m:sSupPr>
                        <m:ctrlPr>
                          <a:rPr lang="en-US" sz="2400" b="1" i="1">
                            <a:solidFill>
                              <a:srgbClr val="FFFF00"/>
                            </a:solidFill>
                            <a:latin typeface="Cambria Math"/>
                            <a:cs typeface="Times New Roman" pitchFamily="18" charset="0"/>
                          </a:rPr>
                        </m:ctrlPr>
                      </m:sSupPr>
                      <m:e>
                        <m:r>
                          <a:rPr lang="en-US" sz="2400" b="1" i="1">
                            <a:solidFill>
                              <a:srgbClr val="FFFF00"/>
                            </a:solidFill>
                            <a:latin typeface="Cambria Math"/>
                            <a:cs typeface="Times New Roman" pitchFamily="18" charset="0"/>
                          </a:rPr>
                          <m:t>(</m:t>
                        </m:r>
                        <m:r>
                          <a:rPr lang="en-US" sz="2400" b="1" i="1">
                            <a:solidFill>
                              <a:srgbClr val="FFFF00"/>
                            </a:solidFill>
                            <a:latin typeface="Cambria Math"/>
                            <a:cs typeface="Times New Roman" pitchFamily="18" charset="0"/>
                          </a:rPr>
                          <m:t>𝟑𝟎</m:t>
                        </m:r>
                      </m:e>
                      <m:sup>
                        <m:r>
                          <a:rPr lang="en-US" sz="2400" b="1" i="1">
                            <a:solidFill>
                              <a:srgbClr val="FFFF00"/>
                            </a:solidFill>
                            <a:latin typeface="Cambria Math"/>
                            <a:cs typeface="Times New Roman" pitchFamily="18" charset="0"/>
                          </a:rPr>
                          <m:t>𝟎</m:t>
                        </m:r>
                      </m:sup>
                    </m:sSup>
                    <m:r>
                      <a:rPr lang="en-US" sz="2400" b="1">
                        <a:solidFill>
                          <a:srgbClr val="FFFF00"/>
                        </a:solidFill>
                        <a:latin typeface="Cambria Math"/>
                        <a:cs typeface="Times New Roman" pitchFamily="18" charset="0"/>
                      </a:rPr>
                      <m:t>&lt;</m:t>
                    </m:r>
                  </m:oMath>
                </a14:m>
                <a:r>
                  <a:rPr lang="en-US" sz="2400" b="1">
                    <a:solidFill>
                      <a:srgbClr val="FFFF00"/>
                    </a:solidFill>
                    <a:latin typeface="Times New Roman" pitchFamily="18" charset="0"/>
                    <a:cs typeface="Times New Roman" pitchFamily="18" charset="0"/>
                  </a:rPr>
                  <a:t/>
                </a:r>
                <a14:m>
                  <m:oMath xmlns:m="http://schemas.openxmlformats.org/officeDocument/2006/math">
                    <m:sSup>
                      <m:sSupPr>
                        <m:ctrlPr>
                          <a:rPr lang="en-US" sz="2400" b="1" i="1">
                            <a:solidFill>
                              <a:srgbClr val="FFFF00"/>
                            </a:solidFill>
                            <a:latin typeface="Cambria Math"/>
                            <a:cs typeface="Times New Roman" pitchFamily="18" charset="0"/>
                          </a:rPr>
                        </m:ctrlPr>
                      </m:sSupPr>
                      <m:e>
                        <m:r>
                          <a:rPr lang="en-US" sz="2400" b="1" i="1">
                            <a:solidFill>
                              <a:srgbClr val="FFFF00"/>
                            </a:solidFill>
                            <a:latin typeface="Cambria Math"/>
                            <a:cs typeface="Times New Roman" pitchFamily="18" charset="0"/>
                          </a:rPr>
                          <m:t>𝟔𝟎</m:t>
                        </m:r>
                      </m:e>
                      <m:sup>
                        <m:r>
                          <a:rPr lang="en-US" sz="2400" b="1" i="1">
                            <a:solidFill>
                              <a:srgbClr val="FFFF00"/>
                            </a:solidFill>
                            <a:latin typeface="Cambria Math"/>
                            <a:cs typeface="Times New Roman" pitchFamily="18" charset="0"/>
                          </a:rPr>
                          <m:t>𝟎</m:t>
                        </m:r>
                      </m:sup>
                    </m:sSup>
                    <m:r>
                      <a:rPr lang="en-US" sz="2400" b="1" i="1">
                        <a:solidFill>
                          <a:srgbClr val="FFFF00"/>
                        </a:solidFill>
                        <a:latin typeface="Cambria Math"/>
                        <a:cs typeface="Times New Roman" pitchFamily="18" charset="0"/>
                      </a:rPr>
                      <m:t>&lt;</m:t>
                    </m:r>
                    <m:sSup>
                      <m:sSupPr>
                        <m:ctrlPr>
                          <a:rPr lang="en-US" sz="2400" b="1" i="1">
                            <a:solidFill>
                              <a:srgbClr val="FFFF00"/>
                            </a:solidFill>
                            <a:latin typeface="Cambria Math"/>
                            <a:cs typeface="Times New Roman" pitchFamily="18" charset="0"/>
                          </a:rPr>
                        </m:ctrlPr>
                      </m:sSupPr>
                      <m:e>
                        <m:r>
                          <a:rPr lang="en-US" sz="2400" b="1" i="1">
                            <a:solidFill>
                              <a:srgbClr val="FFFF00"/>
                            </a:solidFill>
                            <a:latin typeface="Cambria Math"/>
                            <a:cs typeface="Times New Roman" pitchFamily="18" charset="0"/>
                          </a:rPr>
                          <m:t>𝟗𝟎</m:t>
                        </m:r>
                      </m:e>
                      <m:sup>
                        <m:r>
                          <a:rPr lang="en-US" sz="2400" b="1" i="1">
                            <a:solidFill>
                              <a:srgbClr val="FFFF00"/>
                            </a:solidFill>
                            <a:latin typeface="Cambria Math"/>
                            <a:cs typeface="Times New Roman" pitchFamily="18" charset="0"/>
                          </a:rPr>
                          <m:t>𝟎</m:t>
                        </m:r>
                      </m:sup>
                    </m:sSup>
                    <m:r>
                      <a:rPr lang="en-US" sz="2400" b="1" i="1">
                        <a:solidFill>
                          <a:srgbClr val="FFFF00"/>
                        </a:solidFill>
                        <a:latin typeface="Cambria Math"/>
                        <a:cs typeface="Times New Roman" pitchFamily="18" charset="0"/>
                      </a:rPr>
                      <m:t>) </m:t>
                    </m:r>
                  </m:oMath>
                </a14:m>
                <a:endParaRPr lang="en-US" sz="2400" b="1" smtClean="0">
                  <a:solidFill>
                    <a:srgbClr val="FFFF00"/>
                  </a:solidFill>
                  <a:latin typeface="Times New Roman" pitchFamily="18" charset="0"/>
                  <a:cs typeface="Times New Roman" pitchFamily="18" charset="0"/>
                </a:endParaRPr>
              </a:p>
            </p:txBody>
          </p:sp>
        </mc:Choice>
        <mc:Fallback>
          <p:sp>
            <p:nvSpPr>
              <p:cNvPr id="7" name="TextBox 6"/>
              <p:cNvSpPr txBox="1">
                <a:spLocks noRot="1" noChangeAspect="1" noMove="1" noResize="1" noEditPoints="1" noAdjustHandles="1" noChangeArrowheads="1" noChangeShapeType="1" noTextEdit="1"/>
              </p:cNvSpPr>
              <p:nvPr/>
            </p:nvSpPr>
            <p:spPr>
              <a:xfrm>
                <a:off x="367916" y="4555282"/>
                <a:ext cx="5356212" cy="471539"/>
              </a:xfrm>
              <a:prstGeom prst="rect">
                <a:avLst/>
              </a:prstGeom>
              <a:blipFill rotWithShape="1">
                <a:blip r:embed="rId6"/>
                <a:stretch>
                  <a:fillRect l="-1706" t="-7692" b="-28205"/>
                </a:stretch>
              </a:blipFill>
            </p:spPr>
            <p:txBody>
              <a:bodyPr/>
              <a:lstStyle/>
              <a:p>
                <a:r>
                  <a:rPr lang="en-US">
                    <a:noFill/>
                  </a:rPr>
                  <a:t> </a:t>
                </a:r>
              </a:p>
            </p:txBody>
          </p:sp>
        </mc:Fallback>
      </mc:AlternateContent>
      <p:sp>
        <p:nvSpPr>
          <p:cNvPr id="8" name="TextBox 7"/>
          <p:cNvSpPr txBox="1"/>
          <p:nvPr/>
        </p:nvSpPr>
        <p:spPr>
          <a:xfrm>
            <a:off x="570798" y="5045693"/>
            <a:ext cx="3556012" cy="471539"/>
          </a:xfrm>
          <a:prstGeom prst="rect">
            <a:avLst/>
          </a:prstGeom>
          <a:noFill/>
        </p:spPr>
        <p:txBody>
          <a:bodyPr wrap="square" rtlCol="0">
            <a:spAutoFit/>
          </a:bodyPr>
          <a:lstStyle/>
          <a:p>
            <a:r>
              <a:rPr lang="en-US" sz="2400" b="1" smtClean="0">
                <a:solidFill>
                  <a:srgbClr val="FFFF00"/>
                </a:solidFill>
                <a:latin typeface="Times New Roman" pitchFamily="18" charset="0"/>
                <a:cs typeface="Times New Roman" pitchFamily="18" charset="0"/>
              </a:rPr>
              <a:t>Nên YZ &lt; ZX &lt; XY.</a:t>
            </a:r>
          </a:p>
        </p:txBody>
      </p:sp>
      <p:sp>
        <p:nvSpPr>
          <p:cNvPr id="9" name="TextBox 8"/>
          <p:cNvSpPr txBox="1"/>
          <p:nvPr/>
        </p:nvSpPr>
        <p:spPr>
          <a:xfrm>
            <a:off x="3887924" y="5039345"/>
            <a:ext cx="1620180" cy="461665"/>
          </a:xfrm>
          <a:prstGeom prst="rect">
            <a:avLst/>
          </a:prstGeom>
          <a:noFill/>
        </p:spPr>
        <p:txBody>
          <a:bodyPr wrap="square" rtlCol="0">
            <a:spAutoFit/>
          </a:bodyPr>
          <a:lstStyle/>
          <a:p>
            <a:r>
              <a:rPr lang="en-US" sz="2400" i="1" smtClean="0">
                <a:solidFill>
                  <a:schemeClr val="bg1"/>
                </a:solidFill>
                <a:latin typeface="Times New Roman" pitchFamily="18" charset="0"/>
                <a:cs typeface="Times New Roman" pitchFamily="18" charset="0"/>
              </a:rPr>
              <a:t>(Định lý 2) </a:t>
            </a:r>
            <a:endParaRPr lang="en-US" sz="2400" i="1">
              <a:solidFill>
                <a:schemeClr val="bg1"/>
              </a:solidFill>
              <a:latin typeface="Times New Roman" pitchFamily="18" charset="0"/>
              <a:cs typeface="Times New Roman" pitchFamily="18" charset="0"/>
            </a:endParaRPr>
          </a:p>
        </p:txBody>
      </p:sp>
      <p:pic>
        <p:nvPicPr>
          <p:cNvPr id="10" name="Picture 9"/>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6715834" y="4469045"/>
            <a:ext cx="2200315" cy="2200315"/>
          </a:xfrm>
          <a:prstGeom prst="rect">
            <a:avLst/>
          </a:prstGeom>
        </p:spPr>
      </p:pic>
      <p:sp>
        <p:nvSpPr>
          <p:cNvPr id="11" name="TextBox 10"/>
          <p:cNvSpPr txBox="1"/>
          <p:nvPr/>
        </p:nvSpPr>
        <p:spPr>
          <a:xfrm>
            <a:off x="323527" y="2852936"/>
            <a:ext cx="8592621" cy="830997"/>
          </a:xfrm>
          <a:prstGeom prst="rect">
            <a:avLst/>
          </a:prstGeom>
          <a:noFill/>
        </p:spPr>
        <p:txBody>
          <a:bodyPr wrap="square" rtlCol="0">
            <a:spAutoFit/>
          </a:bodyPr>
          <a:lstStyle/>
          <a:p>
            <a:pPr algn="just"/>
            <a:r>
              <a:rPr lang="en-US" sz="2400" b="1" smtClean="0">
                <a:solidFill>
                  <a:schemeClr val="bg1"/>
                </a:solidFill>
                <a:latin typeface="Times New Roman" pitchFamily="18" charset="0"/>
                <a:cs typeface="Times New Roman" pitchFamily="18" charset="0"/>
              </a:rPr>
              <a:t>? Chỉ với thước thẳng ta có thể so sánh các góc của một tam giác hay không? Làm như thế nào?</a:t>
            </a:r>
            <a:endParaRPr lang="en-US" sz="2400" b="1">
              <a:solidFill>
                <a:schemeClr val="bg1"/>
              </a:solidFill>
              <a:latin typeface="Times New Roman" pitchFamily="18" charset="0"/>
              <a:cs typeface="Times New Roman" pitchFamily="18" charset="0"/>
            </a:endParaRPr>
          </a:p>
        </p:txBody>
      </p:sp>
      <p:sp>
        <p:nvSpPr>
          <p:cNvPr id="12" name="TextBox 11"/>
          <p:cNvSpPr txBox="1"/>
          <p:nvPr/>
        </p:nvSpPr>
        <p:spPr>
          <a:xfrm>
            <a:off x="268969" y="5517232"/>
            <a:ext cx="6535279" cy="830997"/>
          </a:xfrm>
          <a:prstGeom prst="rect">
            <a:avLst/>
          </a:prstGeom>
          <a:noFill/>
        </p:spPr>
        <p:txBody>
          <a:bodyPr wrap="square" rtlCol="0">
            <a:spAutoFit/>
          </a:bodyPr>
          <a:lstStyle/>
          <a:p>
            <a:pPr algn="just"/>
            <a:r>
              <a:rPr lang="en-US" sz="2400" b="1" smtClean="0">
                <a:solidFill>
                  <a:schemeClr val="bg1"/>
                </a:solidFill>
                <a:latin typeface="Times New Roman" pitchFamily="18" charset="0"/>
                <a:cs typeface="Times New Roman" pitchFamily="18" charset="0"/>
              </a:rPr>
              <a:t>Chỉ với thước đo góc ta có thể so sánh các cạnh của một tam giác hay không? </a:t>
            </a:r>
            <a:r>
              <a:rPr lang="en-US" sz="2400" b="1">
                <a:solidFill>
                  <a:schemeClr val="bg1"/>
                </a:solidFill>
                <a:latin typeface="Times New Roman" pitchFamily="18" charset="0"/>
                <a:cs typeface="Times New Roman" pitchFamily="18" charset="0"/>
              </a:rPr>
              <a:t>Làm như thế nào?</a:t>
            </a:r>
            <a:r>
              <a:rPr lang="en-US" sz="2400" b="1" smtClean="0">
                <a:solidFill>
                  <a:schemeClr val="bg1"/>
                </a:solidFill>
                <a:latin typeface="Times New Roman" pitchFamily="18" charset="0"/>
                <a:cs typeface="Times New Roman" pitchFamily="18" charset="0"/>
              </a:rPr>
              <a:t> </a:t>
            </a:r>
            <a:endParaRPr lang="en-US" sz="2400" b="1">
              <a:solidFill>
                <a:schemeClr val="bg1"/>
              </a:solidFill>
              <a:latin typeface="Times New Roman" pitchFamily="18" charset="0"/>
              <a:cs typeface="Times New Roman" pitchFamily="18" charset="0"/>
            </a:endParaRPr>
          </a:p>
        </p:txBody>
      </p:sp>
      <p:sp>
        <p:nvSpPr>
          <p:cNvPr id="13" name="Rectangle 3"/>
          <p:cNvSpPr txBox="1">
            <a:spLocks noChangeArrowheads="1"/>
          </p:cNvSpPr>
          <p:nvPr/>
        </p:nvSpPr>
        <p:spPr>
          <a:xfrm>
            <a:off x="232162" y="159296"/>
            <a:ext cx="8876342" cy="533400"/>
          </a:xfrm>
          <a:prstGeom prst="rect">
            <a:avLst/>
          </a:prstGeom>
          <a:noFill/>
        </p:spPr>
        <p:txBody>
          <a:bodyPr anchor="b"/>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sz="2800" b="1" dirty="0">
                <a:solidFill>
                  <a:srgbClr val="FFFF00"/>
                </a:solidFill>
                <a:latin typeface="Times New Roman" pitchFamily="18" charset="0"/>
                <a:cs typeface="Times New Roman" pitchFamily="18" charset="0"/>
              </a:rPr>
              <a:t>2</a:t>
            </a:r>
            <a:r>
              <a:rPr lang="en-US" sz="2800" b="1" smtClean="0">
                <a:solidFill>
                  <a:srgbClr val="FFFF00"/>
                </a:solidFill>
                <a:latin typeface="Times New Roman" pitchFamily="18" charset="0"/>
                <a:cs typeface="Times New Roman" pitchFamily="18" charset="0"/>
              </a:rPr>
              <a:t>. Luyện tập</a:t>
            </a:r>
            <a:endParaRPr lang="en-US" sz="2800" b="1" dirty="0" smtClean="0">
              <a:solidFill>
                <a:srgbClr val="FFFF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2861661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1000"/>
                                        <p:tgtEl>
                                          <p:spTgt spid="6"/>
                                        </p:tgtEl>
                                      </p:cBhvr>
                                    </p:animEffect>
                                    <p:anim calcmode="lin" valueType="num">
                                      <p:cBhvr>
                                        <p:cTn id="45" dur="1000" fill="hold"/>
                                        <p:tgtEl>
                                          <p:spTgt spid="6"/>
                                        </p:tgtEl>
                                        <p:attrNameLst>
                                          <p:attrName>ppt_x</p:attrName>
                                        </p:attrNameLst>
                                      </p:cBhvr>
                                      <p:tavLst>
                                        <p:tav tm="0">
                                          <p:val>
                                            <p:strVal val="#ppt_x"/>
                                          </p:val>
                                        </p:tav>
                                        <p:tav tm="100000">
                                          <p:val>
                                            <p:strVal val="#ppt_x"/>
                                          </p:val>
                                        </p:tav>
                                      </p:tavLst>
                                    </p:anim>
                                    <p:anim calcmode="lin" valueType="num">
                                      <p:cBhvr>
                                        <p:cTn id="46" dur="1000" fill="hold"/>
                                        <p:tgtEl>
                                          <p:spTgt spid="6"/>
                                        </p:tgtEl>
                                        <p:attrNameLst>
                                          <p:attrName>ppt_y</p:attrName>
                                        </p:attrNameLst>
                                      </p:cBhvr>
                                      <p:tavLst>
                                        <p:tav tm="0">
                                          <p:val>
                                            <p:strVal val="#ppt_y+.1"/>
                                          </p:val>
                                        </p:tav>
                                        <p:tav tm="100000">
                                          <p:val>
                                            <p:strVal val="#ppt_y"/>
                                          </p:val>
                                        </p:tav>
                                      </p:tavLst>
                                    </p:anim>
                                  </p:childTnLst>
                                </p:cTn>
                              </p:par>
                              <p:par>
                                <p:cTn id="47" presetID="10" presetClass="exit" presetSubtype="0" fill="hold" nodeType="withEffect">
                                  <p:stCondLst>
                                    <p:cond delay="0"/>
                                  </p:stCondLst>
                                  <p:childTnLst>
                                    <p:animEffect transition="out" filter="fade">
                                      <p:cBhvr>
                                        <p:cTn id="48" dur="500"/>
                                        <p:tgtEl>
                                          <p:spTgt spid="10"/>
                                        </p:tgtEl>
                                      </p:cBhvr>
                                    </p:animEffect>
                                    <p:set>
                                      <p:cBhvr>
                                        <p:cTn id="49" dur="1" fill="hold">
                                          <p:stCondLst>
                                            <p:cond delay="499"/>
                                          </p:stCondLst>
                                        </p:cTn>
                                        <p:tgtEl>
                                          <p:spTgt spid="10"/>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11"/>
                                        </p:tgtEl>
                                      </p:cBhvr>
                                    </p:animEffect>
                                    <p:set>
                                      <p:cBhvr>
                                        <p:cTn id="52" dur="1" fill="hold">
                                          <p:stCondLst>
                                            <p:cond delay="499"/>
                                          </p:stCondLst>
                                        </p:cTn>
                                        <p:tgtEl>
                                          <p:spTgt spid="11"/>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down)">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wipe(down)">
                                      <p:cBhvr>
                                        <p:cTn id="62" dur="500"/>
                                        <p:tgtEl>
                                          <p:spTgt spid="8"/>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p:cTn id="67" dur="500" fill="hold"/>
                                        <p:tgtEl>
                                          <p:spTgt spid="9"/>
                                        </p:tgtEl>
                                        <p:attrNameLst>
                                          <p:attrName>ppt_w</p:attrName>
                                        </p:attrNameLst>
                                      </p:cBhvr>
                                      <p:tavLst>
                                        <p:tav tm="0">
                                          <p:val>
                                            <p:fltVal val="0"/>
                                          </p:val>
                                        </p:tav>
                                        <p:tav tm="100000">
                                          <p:val>
                                            <p:strVal val="#ppt_w"/>
                                          </p:val>
                                        </p:tav>
                                      </p:tavLst>
                                    </p:anim>
                                    <p:anim calcmode="lin" valueType="num">
                                      <p:cBhvr>
                                        <p:cTn id="68" dur="500" fill="hold"/>
                                        <p:tgtEl>
                                          <p:spTgt spid="9"/>
                                        </p:tgtEl>
                                        <p:attrNameLst>
                                          <p:attrName>ppt_h</p:attrName>
                                        </p:attrNameLst>
                                      </p:cBhvr>
                                      <p:tavLst>
                                        <p:tav tm="0">
                                          <p:val>
                                            <p:fltVal val="0"/>
                                          </p:val>
                                        </p:tav>
                                        <p:tav tm="100000">
                                          <p:val>
                                            <p:strVal val="#ppt_h"/>
                                          </p:val>
                                        </p:tav>
                                      </p:tavLst>
                                    </p:anim>
                                    <p:animEffect transition="in" filter="fade">
                                      <p:cBhvr>
                                        <p:cTn id="69" dur="500"/>
                                        <p:tgtEl>
                                          <p:spTgt spid="9"/>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12"/>
                                        </p:tgtEl>
                                        <p:attrNameLst>
                                          <p:attrName>style.visibility</p:attrName>
                                        </p:attrNameLst>
                                      </p:cBhvr>
                                      <p:to>
                                        <p:strVal val="visible"/>
                                      </p:to>
                                    </p:set>
                                    <p:anim calcmode="lin" valueType="num">
                                      <p:cBhvr additive="base">
                                        <p:cTn id="74" dur="500" fill="hold"/>
                                        <p:tgtEl>
                                          <p:spTgt spid="12"/>
                                        </p:tgtEl>
                                        <p:attrNameLst>
                                          <p:attrName>ppt_x</p:attrName>
                                        </p:attrNameLst>
                                      </p:cBhvr>
                                      <p:tavLst>
                                        <p:tav tm="0">
                                          <p:val>
                                            <p:strVal val="#ppt_x"/>
                                          </p:val>
                                        </p:tav>
                                        <p:tav tm="100000">
                                          <p:val>
                                            <p:strVal val="#ppt_x"/>
                                          </p:val>
                                        </p:tav>
                                      </p:tavLst>
                                    </p:anim>
                                    <p:anim calcmode="lin" valueType="num">
                                      <p:cBhvr additive="base">
                                        <p:cTn id="75" dur="500" fill="hold"/>
                                        <p:tgtEl>
                                          <p:spTgt spid="12"/>
                                        </p:tgtEl>
                                        <p:attrNameLst>
                                          <p:attrName>ppt_y</p:attrName>
                                        </p:attrNameLst>
                                      </p:cBhvr>
                                      <p:tavLst>
                                        <p:tav tm="0">
                                          <p:val>
                                            <p:strVal val="1+#ppt_h/2"/>
                                          </p:val>
                                        </p:tav>
                                        <p:tav tm="100000">
                                          <p:val>
                                            <p:strVal val="#ppt_y"/>
                                          </p:val>
                                        </p:tav>
                                      </p:tavLst>
                                    </p:anim>
                                  </p:childTnLst>
                                </p:cTn>
                              </p:par>
                              <p:par>
                                <p:cTn id="76" presetID="53" presetClass="entr" presetSubtype="16"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 calcmode="lin" valueType="num">
                                      <p:cBhvr>
                                        <p:cTn id="78" dur="500" fill="hold"/>
                                        <p:tgtEl>
                                          <p:spTgt spid="10"/>
                                        </p:tgtEl>
                                        <p:attrNameLst>
                                          <p:attrName>ppt_w</p:attrName>
                                        </p:attrNameLst>
                                      </p:cBhvr>
                                      <p:tavLst>
                                        <p:tav tm="0">
                                          <p:val>
                                            <p:fltVal val="0"/>
                                          </p:val>
                                        </p:tav>
                                        <p:tav tm="100000">
                                          <p:val>
                                            <p:strVal val="#ppt_w"/>
                                          </p:val>
                                        </p:tav>
                                      </p:tavLst>
                                    </p:anim>
                                    <p:anim calcmode="lin" valueType="num">
                                      <p:cBhvr>
                                        <p:cTn id="79" dur="500" fill="hold"/>
                                        <p:tgtEl>
                                          <p:spTgt spid="10"/>
                                        </p:tgtEl>
                                        <p:attrNameLst>
                                          <p:attrName>ppt_h</p:attrName>
                                        </p:attrNameLst>
                                      </p:cBhvr>
                                      <p:tavLst>
                                        <p:tav tm="0">
                                          <p:val>
                                            <p:fltVal val="0"/>
                                          </p:val>
                                        </p:tav>
                                        <p:tav tm="100000">
                                          <p:val>
                                            <p:strVal val="#ppt_h"/>
                                          </p:val>
                                        </p:tav>
                                      </p:tavLst>
                                    </p:anim>
                                    <p:animEffect transition="in" filter="fade">
                                      <p:cBhvr>
                                        <p:cTn id="8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6" grpId="0" animBg="1"/>
      <p:bldP spid="7" grpId="0" animBg="1"/>
      <p:bldP spid="8" grpId="0"/>
      <p:bldP spid="9" grpId="0"/>
      <p:bldP spid="11" grpId="0"/>
      <p:bldP spid="11" grpId="1"/>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723903" y="3017044"/>
            <a:ext cx="3197235" cy="2452689"/>
            <a:chOff x="432" y="855"/>
            <a:chExt cx="2014" cy="1545"/>
          </a:xfrm>
        </p:grpSpPr>
        <p:sp>
          <p:nvSpPr>
            <p:cNvPr id="27" name="Rectangle 26"/>
            <p:cNvSpPr>
              <a:spLocks noChangeArrowheads="1"/>
            </p:cNvSpPr>
            <p:nvPr/>
          </p:nvSpPr>
          <p:spPr bwMode="auto">
            <a:xfrm>
              <a:off x="647" y="1959"/>
              <a:ext cx="107" cy="102"/>
            </a:xfrm>
            <a:prstGeom prst="rect">
              <a:avLst/>
            </a:prstGeom>
            <a:noFill/>
            <a:ln w="38100" algn="ctr">
              <a:solidFill>
                <a:srgbClr val="9E00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8" name="Line 4"/>
            <p:cNvSpPr>
              <a:spLocks noChangeShapeType="1"/>
            </p:cNvSpPr>
            <p:nvPr/>
          </p:nvSpPr>
          <p:spPr bwMode="auto">
            <a:xfrm flipH="1">
              <a:off x="647" y="1150"/>
              <a:ext cx="0" cy="914"/>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9" name="Line 5"/>
            <p:cNvSpPr>
              <a:spLocks noChangeShapeType="1"/>
            </p:cNvSpPr>
            <p:nvPr/>
          </p:nvSpPr>
          <p:spPr bwMode="auto">
            <a:xfrm>
              <a:off x="647" y="2064"/>
              <a:ext cx="1575" cy="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0" name="Line 6"/>
            <p:cNvSpPr>
              <a:spLocks noChangeShapeType="1"/>
            </p:cNvSpPr>
            <p:nvPr/>
          </p:nvSpPr>
          <p:spPr bwMode="auto">
            <a:xfrm flipH="1" flipV="1">
              <a:off x="647" y="1150"/>
              <a:ext cx="1575" cy="914"/>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1" name="Text Box 7"/>
            <p:cNvSpPr txBox="1">
              <a:spLocks noChangeArrowheads="1"/>
            </p:cNvSpPr>
            <p:nvPr/>
          </p:nvSpPr>
          <p:spPr bwMode="auto">
            <a:xfrm>
              <a:off x="432" y="2070"/>
              <a:ext cx="286" cy="3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50000"/>
                </a:spcBef>
              </a:pPr>
              <a:r>
                <a:rPr lang="en-US" sz="2800" b="1">
                  <a:cs typeface="Arial" charset="0"/>
                </a:rPr>
                <a:t>A</a:t>
              </a:r>
            </a:p>
          </p:txBody>
        </p:sp>
        <p:sp>
          <p:nvSpPr>
            <p:cNvPr id="32" name="Text Box 8"/>
            <p:cNvSpPr txBox="1">
              <a:spLocks noChangeArrowheads="1"/>
            </p:cNvSpPr>
            <p:nvPr/>
          </p:nvSpPr>
          <p:spPr bwMode="auto">
            <a:xfrm>
              <a:off x="467" y="855"/>
              <a:ext cx="287" cy="3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50000"/>
                </a:spcBef>
              </a:pPr>
              <a:r>
                <a:rPr lang="en-US" sz="2800" b="1">
                  <a:cs typeface="Arial" charset="0"/>
                </a:rPr>
                <a:t>B</a:t>
              </a:r>
            </a:p>
          </p:txBody>
        </p:sp>
        <p:sp>
          <p:nvSpPr>
            <p:cNvPr id="33" name="Text Box 9"/>
            <p:cNvSpPr txBox="1">
              <a:spLocks noChangeArrowheads="1"/>
            </p:cNvSpPr>
            <p:nvPr/>
          </p:nvSpPr>
          <p:spPr bwMode="auto">
            <a:xfrm>
              <a:off x="2160" y="2073"/>
              <a:ext cx="286" cy="3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50000"/>
                </a:spcBef>
              </a:pPr>
              <a:r>
                <a:rPr lang="en-US" sz="2800" b="1">
                  <a:cs typeface="Arial" charset="0"/>
                </a:rPr>
                <a:t>C</a:t>
              </a:r>
            </a:p>
          </p:txBody>
        </p:sp>
      </p:grpSp>
      <p:sp>
        <p:nvSpPr>
          <p:cNvPr id="3" name="Text Box 10"/>
          <p:cNvSpPr txBox="1">
            <a:spLocks noChangeArrowheads="1"/>
          </p:cNvSpPr>
          <p:nvPr/>
        </p:nvSpPr>
        <p:spPr bwMode="auto">
          <a:xfrm>
            <a:off x="419100" y="6369843"/>
            <a:ext cx="23622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50000"/>
              </a:spcBef>
            </a:pPr>
            <a:endParaRPr lang="en-US">
              <a:cs typeface="Arial" charset="0"/>
            </a:endParaRPr>
          </a:p>
        </p:txBody>
      </p:sp>
      <p:grpSp>
        <p:nvGrpSpPr>
          <p:cNvPr id="4" name="Group 3"/>
          <p:cNvGrpSpPr>
            <a:grpSpLocks/>
          </p:cNvGrpSpPr>
          <p:nvPr/>
        </p:nvGrpSpPr>
        <p:grpSpPr bwMode="auto">
          <a:xfrm>
            <a:off x="4381500" y="2712244"/>
            <a:ext cx="4572000" cy="3429003"/>
            <a:chOff x="2592" y="576"/>
            <a:chExt cx="2880" cy="2160"/>
          </a:xfrm>
        </p:grpSpPr>
        <p:grpSp>
          <p:nvGrpSpPr>
            <p:cNvPr id="17" name="Group 16"/>
            <p:cNvGrpSpPr>
              <a:grpSpLocks/>
            </p:cNvGrpSpPr>
            <p:nvPr/>
          </p:nvGrpSpPr>
          <p:grpSpPr bwMode="auto">
            <a:xfrm>
              <a:off x="2592" y="576"/>
              <a:ext cx="2880" cy="2160"/>
              <a:chOff x="192" y="1392"/>
              <a:chExt cx="2880" cy="2160"/>
            </a:xfrm>
          </p:grpSpPr>
          <p:sp>
            <p:nvSpPr>
              <p:cNvPr id="19" name="Text Box 13"/>
              <p:cNvSpPr txBox="1">
                <a:spLocks noChangeArrowheads="1"/>
              </p:cNvSpPr>
              <p:nvPr/>
            </p:nvSpPr>
            <p:spPr bwMode="auto">
              <a:xfrm>
                <a:off x="2688" y="2064"/>
                <a:ext cx="384" cy="3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50000"/>
                  </a:spcBef>
                </a:pPr>
                <a:r>
                  <a:rPr lang="en-US" sz="2800">
                    <a:cs typeface="Arial" charset="0"/>
                  </a:rPr>
                  <a:t>P</a:t>
                </a:r>
              </a:p>
            </p:txBody>
          </p:sp>
          <p:sp>
            <p:nvSpPr>
              <p:cNvPr id="20" name="Text Box 14"/>
              <p:cNvSpPr txBox="1">
                <a:spLocks noChangeArrowheads="1"/>
              </p:cNvSpPr>
              <p:nvPr/>
            </p:nvSpPr>
            <p:spPr bwMode="auto">
              <a:xfrm>
                <a:off x="192" y="2880"/>
                <a:ext cx="384" cy="3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50000"/>
                  </a:spcBef>
                </a:pPr>
                <a:r>
                  <a:rPr lang="en-US" sz="2800">
                    <a:cs typeface="Arial" charset="0"/>
                  </a:rPr>
                  <a:t>N</a:t>
                </a:r>
              </a:p>
            </p:txBody>
          </p:sp>
          <p:sp>
            <p:nvSpPr>
              <p:cNvPr id="21" name="Text Box 15"/>
              <p:cNvSpPr txBox="1">
                <a:spLocks noChangeArrowheads="1"/>
              </p:cNvSpPr>
              <p:nvPr/>
            </p:nvSpPr>
            <p:spPr bwMode="auto">
              <a:xfrm>
                <a:off x="1248" y="1392"/>
                <a:ext cx="384" cy="3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50000"/>
                  </a:spcBef>
                </a:pPr>
                <a:r>
                  <a:rPr lang="en-US" sz="2800">
                    <a:cs typeface="Arial" charset="0"/>
                  </a:rPr>
                  <a:t>M</a:t>
                </a:r>
              </a:p>
            </p:txBody>
          </p:sp>
          <p:grpSp>
            <p:nvGrpSpPr>
              <p:cNvPr id="22" name="Group 21"/>
              <p:cNvGrpSpPr>
                <a:grpSpLocks/>
              </p:cNvGrpSpPr>
              <p:nvPr/>
            </p:nvGrpSpPr>
            <p:grpSpPr bwMode="auto">
              <a:xfrm rot="7925989">
                <a:off x="452" y="1852"/>
                <a:ext cx="2112" cy="1287"/>
                <a:chOff x="1872" y="2409"/>
                <a:chExt cx="2112" cy="1287"/>
              </a:xfrm>
            </p:grpSpPr>
            <p:sp>
              <p:nvSpPr>
                <p:cNvPr id="23" name="Line 17"/>
                <p:cNvSpPr>
                  <a:spLocks noChangeShapeType="1"/>
                </p:cNvSpPr>
                <p:nvPr/>
              </p:nvSpPr>
              <p:spPr bwMode="auto">
                <a:xfrm>
                  <a:off x="1872" y="2409"/>
                  <a:ext cx="624" cy="1287"/>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4" name="Line 18"/>
                <p:cNvSpPr>
                  <a:spLocks noChangeShapeType="1"/>
                </p:cNvSpPr>
                <p:nvPr/>
              </p:nvSpPr>
              <p:spPr bwMode="auto">
                <a:xfrm>
                  <a:off x="2496" y="3696"/>
                  <a:ext cx="1488" cy="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5" name="Line 19"/>
                <p:cNvSpPr>
                  <a:spLocks noChangeShapeType="1"/>
                </p:cNvSpPr>
                <p:nvPr/>
              </p:nvSpPr>
              <p:spPr bwMode="auto">
                <a:xfrm flipH="1" flipV="1">
                  <a:off x="1872" y="2409"/>
                  <a:ext cx="2112" cy="1287"/>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6" name="Arc 20"/>
                <p:cNvSpPr>
                  <a:spLocks/>
                </p:cNvSpPr>
                <p:nvPr/>
              </p:nvSpPr>
              <p:spPr bwMode="auto">
                <a:xfrm>
                  <a:off x="2413" y="3539"/>
                  <a:ext cx="240"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sp>
          <p:nvSpPr>
            <p:cNvPr id="18" name="Text Box 21"/>
            <p:cNvSpPr txBox="1">
              <a:spLocks noChangeArrowheads="1"/>
            </p:cNvSpPr>
            <p:nvPr/>
          </p:nvSpPr>
          <p:spPr bwMode="auto">
            <a:xfrm>
              <a:off x="3600" y="1056"/>
              <a:ext cx="528"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50000"/>
                </a:spcBef>
              </a:pPr>
              <a:r>
                <a:rPr lang="en-US" dirty="0" smtClean="0">
                  <a:cs typeface="Arial" charset="0"/>
                </a:rPr>
                <a:t>&gt;90</a:t>
              </a:r>
              <a:r>
                <a:rPr lang="en-US" baseline="30000" dirty="0" smtClean="0">
                  <a:cs typeface="Arial" charset="0"/>
                </a:rPr>
                <a:t>0</a:t>
              </a:r>
              <a:endParaRPr lang="en-US" dirty="0">
                <a:cs typeface="Arial" charset="0"/>
              </a:endParaRPr>
            </a:p>
          </p:txBody>
        </p:sp>
      </p:grpSp>
      <p:sp>
        <p:nvSpPr>
          <p:cNvPr id="5" name="Line 22"/>
          <p:cNvSpPr>
            <a:spLocks noChangeShapeType="1"/>
          </p:cNvSpPr>
          <p:nvPr/>
        </p:nvSpPr>
        <p:spPr bwMode="auto">
          <a:xfrm>
            <a:off x="38100" y="1035843"/>
            <a:ext cx="9144000" cy="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6" name="Rectangle 5"/>
          <p:cNvSpPr>
            <a:spLocks noChangeArrowheads="1"/>
          </p:cNvSpPr>
          <p:nvPr/>
        </p:nvSpPr>
        <p:spPr bwMode="auto">
          <a:xfrm>
            <a:off x="114300" y="121443"/>
            <a:ext cx="8915400" cy="144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342900" indent="-342900" algn="ctr">
              <a:spcBef>
                <a:spcPct val="20000"/>
              </a:spcBef>
              <a:buClr>
                <a:schemeClr val="tx1"/>
              </a:buClr>
              <a:buSzPct val="120000"/>
              <a:buFont typeface="Times New Roman" pitchFamily="18" charset="0"/>
              <a:buNone/>
            </a:pPr>
            <a:r>
              <a:rPr lang="en-US" sz="2800" b="1">
                <a:solidFill>
                  <a:srgbClr val="006600"/>
                </a:solidFill>
                <a:latin typeface="Calibri" pitchFamily="34" charset="0"/>
              </a:rPr>
              <a:t>   </a:t>
            </a:r>
          </a:p>
        </p:txBody>
      </p:sp>
      <p:pic>
        <p:nvPicPr>
          <p:cNvPr id="7" name="Picture 6"/>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771900" y="2102643"/>
            <a:ext cx="914400" cy="1984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nvGrpSpPr>
          <p:cNvPr id="8" name="Group 7"/>
          <p:cNvGrpSpPr>
            <a:grpSpLocks/>
          </p:cNvGrpSpPr>
          <p:nvPr/>
        </p:nvGrpSpPr>
        <p:grpSpPr bwMode="auto">
          <a:xfrm rot="-1406468">
            <a:off x="2087563" y="3196431"/>
            <a:ext cx="2260600" cy="412750"/>
            <a:chOff x="876" y="3001"/>
            <a:chExt cx="1424" cy="260"/>
          </a:xfrm>
        </p:grpSpPr>
        <p:sp>
          <p:nvSpPr>
            <p:cNvPr id="15" name="Text Box 105"/>
            <p:cNvSpPr txBox="1">
              <a:spLocks noChangeArrowheads="1"/>
            </p:cNvSpPr>
            <p:nvPr/>
          </p:nvSpPr>
          <p:spPr bwMode="auto">
            <a:xfrm>
              <a:off x="1292" y="3001"/>
              <a:ext cx="1008" cy="2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lgn="ctr">
                  <a:solidFill>
                    <a:srgbClr val="000000"/>
                  </a:solidFill>
                  <a:miter lim="800000"/>
                  <a:headEnd/>
                  <a:tailEnd/>
                </a14:hiddenLine>
              </a:ext>
            </a:extLst>
          </p:spPr>
          <p:txBody>
            <a:bodyPr lIns="0" tIns="0" rIns="0" bIns="0">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lnSpc>
                  <a:spcPct val="150000"/>
                </a:lnSpc>
                <a:spcBef>
                  <a:spcPct val="50000"/>
                </a:spcBef>
              </a:pPr>
              <a:r>
                <a:rPr lang="vi-VN">
                  <a:solidFill>
                    <a:srgbClr val="FF0000"/>
                  </a:solidFill>
                  <a:cs typeface="Arial" charset="0"/>
                </a:rPr>
                <a:t>Cạnh lớn nhất</a:t>
              </a:r>
              <a:endParaRPr lang="en-US">
                <a:solidFill>
                  <a:srgbClr val="FF0000"/>
                </a:solidFill>
                <a:cs typeface="Arial" charset="0"/>
              </a:endParaRPr>
            </a:p>
          </p:txBody>
        </p:sp>
        <p:sp>
          <p:nvSpPr>
            <p:cNvPr id="16" name="Line 110"/>
            <p:cNvSpPr>
              <a:spLocks noChangeShapeType="1"/>
            </p:cNvSpPr>
            <p:nvPr/>
          </p:nvSpPr>
          <p:spPr bwMode="auto">
            <a:xfrm flipH="1">
              <a:off x="876" y="3216"/>
              <a:ext cx="324" cy="29"/>
            </a:xfrm>
            <a:prstGeom prst="line">
              <a:avLst/>
            </a:prstGeom>
            <a:noFill/>
            <a:ln w="19050">
              <a:solidFill>
                <a:srgbClr val="FF0000"/>
              </a:solidFill>
              <a:round/>
              <a:headEnd/>
              <a:tailEnd type="triangle" w="med" len="med"/>
            </a:ln>
            <a:extLst>
              <a:ext uri="{909E8E84-426E-40DD-AFC4-6F175D3DCCD1}">
                <a14:hiddenFill xmlns="" xmlns:a14="http://schemas.microsoft.com/office/drawing/2010/main">
                  <a:noFill/>
                </a14:hiddenFill>
              </a:ext>
            </a:extLst>
          </p:spPr>
          <p:txBody>
            <a:bodyPr>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9" name="Group 8"/>
          <p:cNvGrpSpPr>
            <a:grpSpLocks/>
          </p:cNvGrpSpPr>
          <p:nvPr/>
        </p:nvGrpSpPr>
        <p:grpSpPr bwMode="auto">
          <a:xfrm rot="-1017229">
            <a:off x="5600703" y="4541053"/>
            <a:ext cx="1600200" cy="852489"/>
            <a:chOff x="3600" y="3754"/>
            <a:chExt cx="1008" cy="353"/>
          </a:xfrm>
        </p:grpSpPr>
        <p:sp>
          <p:nvSpPr>
            <p:cNvPr id="13" name="Text Box 109"/>
            <p:cNvSpPr txBox="1">
              <a:spLocks noChangeArrowheads="1"/>
            </p:cNvSpPr>
            <p:nvPr/>
          </p:nvSpPr>
          <p:spPr bwMode="auto">
            <a:xfrm>
              <a:off x="3600" y="3936"/>
              <a:ext cx="1008" cy="1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lgn="ctr">
                  <a:solidFill>
                    <a:srgbClr val="000000"/>
                  </a:solidFill>
                  <a:miter lim="800000"/>
                  <a:headEnd/>
                  <a:tailEnd/>
                </a14:hiddenLine>
              </a:ext>
            </a:extLst>
          </p:spPr>
          <p:txBody>
            <a:bodyPr lIns="0" tIns="0" rIns="0" bIns="0">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lnSpc>
                  <a:spcPct val="150000"/>
                </a:lnSpc>
                <a:spcBef>
                  <a:spcPct val="50000"/>
                </a:spcBef>
              </a:pPr>
              <a:r>
                <a:rPr lang="vi-VN" dirty="0">
                  <a:solidFill>
                    <a:srgbClr val="FF0000"/>
                  </a:solidFill>
                  <a:cs typeface="Arial" charset="0"/>
                </a:rPr>
                <a:t>Cạnh lớn nhất</a:t>
              </a:r>
              <a:endParaRPr lang="en-US" dirty="0">
                <a:solidFill>
                  <a:srgbClr val="FF0000"/>
                </a:solidFill>
                <a:cs typeface="Arial" charset="0"/>
              </a:endParaRPr>
            </a:p>
          </p:txBody>
        </p:sp>
        <p:sp>
          <p:nvSpPr>
            <p:cNvPr id="14" name="Line 112"/>
            <p:cNvSpPr>
              <a:spLocks noChangeShapeType="1"/>
            </p:cNvSpPr>
            <p:nvPr/>
          </p:nvSpPr>
          <p:spPr bwMode="auto">
            <a:xfrm flipH="1" flipV="1">
              <a:off x="4032" y="3754"/>
              <a:ext cx="0" cy="152"/>
            </a:xfrm>
            <a:prstGeom prst="line">
              <a:avLst/>
            </a:prstGeom>
            <a:noFill/>
            <a:ln w="19050">
              <a:solidFill>
                <a:srgbClr val="FF0000"/>
              </a:solidFill>
              <a:round/>
              <a:headEnd/>
              <a:tailEnd type="triangle" w="med" len="med"/>
            </a:ln>
            <a:extLst>
              <a:ext uri="{909E8E84-426E-40DD-AFC4-6F175D3DCCD1}">
                <a14:hiddenFill xmlns="" xmlns:a14="http://schemas.microsoft.com/office/drawing/2010/main">
                  <a:noFill/>
                </a14:hiddenFill>
              </a:ext>
            </a:extLst>
          </p:spPr>
          <p:txBody>
            <a:bodyPr>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pic>
        <p:nvPicPr>
          <p:cNvPr id="10" name="Picture 9" descr="images (1)"/>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51520" y="502443"/>
            <a:ext cx="8778180" cy="1781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ectangle 10"/>
          <p:cNvSpPr>
            <a:spLocks noChangeArrowheads="1"/>
          </p:cNvSpPr>
          <p:nvPr/>
        </p:nvSpPr>
        <p:spPr bwMode="auto">
          <a:xfrm>
            <a:off x="1170384" y="692696"/>
            <a:ext cx="6858000" cy="1143000"/>
          </a:xfrm>
          <a:prstGeom prst="rect">
            <a:avLst/>
          </a:prstGeom>
          <a:noFill/>
          <a:ln w="9525">
            <a:noFill/>
            <a:miter lim="800000"/>
            <a:headEnd/>
            <a:tailEnd/>
          </a:ln>
        </p:spPr>
        <p:txBody>
          <a:bodyPr wrap="none" anchor="ct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vi-VN" sz="2800" i="1" dirty="0">
                <a:solidFill>
                  <a:schemeClr val="bg1"/>
                </a:solidFill>
                <a:latin typeface="+mj-lt"/>
              </a:rPr>
              <a:t>Trong </a:t>
            </a:r>
            <a:r>
              <a:rPr lang="vi-VN" sz="2800" i="1">
                <a:solidFill>
                  <a:schemeClr val="bg1"/>
                </a:solidFill>
                <a:latin typeface="+mj-lt"/>
              </a:rPr>
              <a:t>mỗi </a:t>
            </a:r>
            <a:r>
              <a:rPr lang="en-US" sz="2800" i="1" smtClean="0">
                <a:solidFill>
                  <a:schemeClr val="bg1"/>
                </a:solidFill>
                <a:latin typeface="+mj-lt"/>
                <a:sym typeface="Symbol" pitchFamily="18" charset="2"/>
              </a:rPr>
              <a:t>tam giác </a:t>
            </a:r>
            <a:r>
              <a:rPr lang="vi-VN" sz="2800" i="1" smtClean="0">
                <a:solidFill>
                  <a:schemeClr val="bg1"/>
                </a:solidFill>
                <a:latin typeface="+mj-lt"/>
              </a:rPr>
              <a:t>dưới </a:t>
            </a:r>
            <a:r>
              <a:rPr lang="vi-VN" sz="2800" i="1" dirty="0">
                <a:solidFill>
                  <a:schemeClr val="bg1"/>
                </a:solidFill>
                <a:latin typeface="+mj-lt"/>
              </a:rPr>
              <a:t>đây, cạnh nào lớn nhất </a:t>
            </a:r>
            <a:endParaRPr lang="en-US" sz="2800" i="1" dirty="0">
              <a:solidFill>
                <a:schemeClr val="bg1"/>
              </a:solidFill>
              <a:latin typeface="+mj-lt"/>
            </a:endParaRPr>
          </a:p>
          <a:p>
            <a:pPr algn="ctr">
              <a:defRPr/>
            </a:pPr>
            <a:r>
              <a:rPr lang="en-US" sz="2800" i="1" dirty="0">
                <a:solidFill>
                  <a:schemeClr val="bg1"/>
                </a:solidFill>
                <a:latin typeface="+mj-lt"/>
              </a:rPr>
              <a:t>V</a:t>
            </a:r>
            <a:r>
              <a:rPr lang="vi-VN" sz="2800" i="1" dirty="0">
                <a:solidFill>
                  <a:schemeClr val="bg1"/>
                </a:solidFill>
                <a:latin typeface="+mj-lt"/>
              </a:rPr>
              <a:t>ì sao?</a:t>
            </a:r>
            <a:endParaRPr lang="en-US" sz="2800" i="1" dirty="0">
              <a:solidFill>
                <a:schemeClr val="bg1"/>
              </a:solidFill>
              <a:latin typeface="+mj-lt"/>
            </a:endParaRPr>
          </a:p>
        </p:txBody>
      </p:sp>
      <p:sp>
        <p:nvSpPr>
          <p:cNvPr id="12" name="Rectangle 11"/>
          <p:cNvSpPr>
            <a:spLocks noChangeArrowheads="1"/>
          </p:cNvSpPr>
          <p:nvPr/>
        </p:nvSpPr>
        <p:spPr bwMode="auto">
          <a:xfrm>
            <a:off x="768930" y="2397234"/>
            <a:ext cx="8001000" cy="39624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defPPr>
              <a:defRPr lang="fr-FR"/>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just">
              <a:defRPr/>
            </a:pPr>
            <a:r>
              <a:rPr lang="en-US" sz="3200" b="1" i="1" dirty="0">
                <a:solidFill>
                  <a:srgbClr val="FF0000"/>
                </a:solidFill>
                <a:latin typeface="Times New Roman" pitchFamily="18" charset="0"/>
                <a:cs typeface="Times New Roman" pitchFamily="18" charset="0"/>
              </a:rPr>
              <a:t>NHẬN XÉT</a:t>
            </a:r>
          </a:p>
          <a:p>
            <a:pPr algn="just">
              <a:buFont typeface="Wingdings" pitchFamily="2" charset="2"/>
              <a:buChar char="v"/>
              <a:defRPr/>
            </a:pP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tam </a:t>
            </a:r>
            <a:r>
              <a:rPr lang="en-US" sz="3200" dirty="0" err="1">
                <a:latin typeface="Times New Roman" pitchFamily="18" charset="0"/>
                <a:cs typeface="Times New Roman" pitchFamily="18" charset="0"/>
              </a:rPr>
              <a:t>giác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vuông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góc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vuông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góc</a:t>
            </a:r>
            <a:r>
              <a:rPr lang="en-US" sz="3200" dirty="0">
                <a:latin typeface="Times New Roman" pitchFamily="18" charset="0"/>
                <a:cs typeface="Times New Roman" pitchFamily="18" charset="0"/>
              </a:rPr>
              <a:t> </a:t>
            </a:r>
          </a:p>
          <a:p>
            <a:pPr algn="just">
              <a:defRPr/>
            </a:pP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lớn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cạnh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huyền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cạnh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lớn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nhất</a:t>
            </a:r>
            <a:r>
              <a:rPr lang="en-US" sz="3200" dirty="0">
                <a:latin typeface="Times New Roman" pitchFamily="18" charset="0"/>
                <a:cs typeface="Times New Roman" pitchFamily="18" charset="0"/>
              </a:rPr>
              <a:t>.</a:t>
            </a:r>
          </a:p>
          <a:p>
            <a:pPr algn="just">
              <a:buFont typeface="Wingdings" pitchFamily="2" charset="2"/>
              <a:buChar char="v"/>
              <a:defRPr/>
            </a:pP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tam </a:t>
            </a:r>
            <a:r>
              <a:rPr lang="en-US" sz="3200" dirty="0" err="1">
                <a:latin typeface="Times New Roman" pitchFamily="18" charset="0"/>
                <a:cs typeface="Times New Roman" pitchFamily="18" charset="0"/>
              </a:rPr>
              <a:t>giác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tù</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góc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tù</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góc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lớn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nhất</a:t>
            </a:r>
            <a:r>
              <a:rPr lang="en-US" sz="3200" dirty="0">
                <a:latin typeface="Times New Roman" pitchFamily="18" charset="0"/>
                <a:cs typeface="Times New Roman" pitchFamily="18" charset="0"/>
              </a:rPr>
              <a:t>, </a:t>
            </a:r>
          </a:p>
          <a:p>
            <a:pPr algn="just">
              <a:defRPr/>
            </a:pP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cạnh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diện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góc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tù</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cạnh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lớn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nhất</a:t>
            </a:r>
            <a:r>
              <a:rPr lang="en-US" sz="3200" dirty="0">
                <a:latin typeface="Times New Roman" pitchFamily="18" charset="0"/>
                <a:cs typeface="Times New Roman" pitchFamily="18" charset="0"/>
              </a:rPr>
              <a:t>.</a:t>
            </a:r>
          </a:p>
        </p:txBody>
      </p:sp>
    </p:spTree>
    <p:extLst>
      <p:ext uri="{BB962C8B-B14F-4D97-AF65-F5344CB8AC3E}">
        <p14:creationId xmlns="" xmlns:p14="http://schemas.microsoft.com/office/powerpoint/2010/main" val="1394081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8194" name="Rectangle 2"/>
              <p:cNvSpPr>
                <a:spLocks noGrp="1" noChangeArrowheads="1"/>
              </p:cNvSpPr>
              <p:nvPr>
                <p:ph type="body" sz="half" idx="1"/>
              </p:nvPr>
            </p:nvSpPr>
            <p:spPr>
              <a:xfrm>
                <a:off x="179513" y="260350"/>
                <a:ext cx="8640638" cy="4896842"/>
              </a:xfrm>
            </p:spPr>
            <p:txBody>
              <a:bodyPr/>
              <a:lstStyle/>
              <a:p>
                <a:pPr algn="just">
                  <a:lnSpc>
                    <a:spcPct val="90000"/>
                  </a:lnSpc>
                  <a:buFontTx/>
                  <a:buNone/>
                </a:pPr>
                <a:r>
                  <a:rPr lang="en-US" altLang="en-US" sz="2400" b="1" u="sng" smtClean="0">
                    <a:solidFill>
                      <a:srgbClr val="FFFF00"/>
                    </a:solidFill>
                    <a:latin typeface="Times New Roman" pitchFamily="18" charset="0"/>
                    <a:cs typeface="Times New Roman" pitchFamily="18" charset="0"/>
                  </a:rPr>
                  <a:t>BÀI TẬP 1b (SHD-Tr64) </a:t>
                </a:r>
                <a:endParaRPr lang="en-US" altLang="en-US" sz="2400" b="1">
                  <a:solidFill>
                    <a:srgbClr val="FFFF00"/>
                  </a:solidFill>
                  <a:latin typeface="Times New Roman" pitchFamily="18" charset="0"/>
                  <a:cs typeface="Times New Roman" pitchFamily="18" charset="0"/>
                </a:endParaRPr>
              </a:p>
              <a:p>
                <a:pPr algn="just">
                  <a:lnSpc>
                    <a:spcPct val="130000"/>
                  </a:lnSpc>
                  <a:spcBef>
                    <a:spcPts val="1200"/>
                  </a:spcBef>
                  <a:buFontTx/>
                  <a:buNone/>
                </a:pPr>
                <a:r>
                  <a:rPr lang="en-US" altLang="en-US" sz="2400" smtClean="0">
                    <a:solidFill>
                      <a:srgbClr val="FFFF00"/>
                    </a:solidFill>
                    <a:latin typeface="Times New Roman" pitchFamily="18" charset="0"/>
                    <a:cs typeface="Times New Roman" pitchFamily="18" charset="0"/>
                  </a:rPr>
                  <a:t/>
                </a:r>
                <a:r>
                  <a:rPr lang="en-US" altLang="en-US" sz="2400" b="1" smtClean="0">
                    <a:solidFill>
                      <a:schemeClr val="bg1"/>
                    </a:solidFill>
                    <a:latin typeface="Times New Roman" pitchFamily="18" charset="0"/>
                    <a:cs typeface="Times New Roman" pitchFamily="18" charset="0"/>
                  </a:rPr>
                  <a:t>i) Sắp xết thứ tự từ nhỏ đến lớn các </a:t>
                </a:r>
                <a:r>
                  <a:rPr lang="en-US" altLang="en-US" sz="2400" b="1">
                    <a:solidFill>
                      <a:schemeClr val="bg1"/>
                    </a:solidFill>
                    <a:latin typeface="Times New Roman" pitchFamily="18" charset="0"/>
                    <a:cs typeface="Times New Roman" pitchFamily="18" charset="0"/>
                  </a:rPr>
                  <a:t>góc của tam giác </a:t>
                </a:r>
                <a:r>
                  <a:rPr lang="en-US" altLang="en-US" sz="2400" b="1" smtClean="0">
                    <a:solidFill>
                      <a:schemeClr val="bg1"/>
                    </a:solidFill>
                    <a:latin typeface="Times New Roman" pitchFamily="18" charset="0"/>
                    <a:cs typeface="Times New Roman" pitchFamily="18" charset="0"/>
                  </a:rPr>
                  <a:t>DEF, biết DE = 5cm, FE = 12cm và FD = 13cm.</a:t>
                </a:r>
              </a:p>
              <a:p>
                <a:pPr algn="just">
                  <a:lnSpc>
                    <a:spcPct val="130000"/>
                  </a:lnSpc>
                  <a:spcBef>
                    <a:spcPts val="1200"/>
                  </a:spcBef>
                  <a:buNone/>
                </a:pPr>
                <a:endParaRPr lang="en-US" altLang="en-US" sz="2400" b="1" smtClean="0">
                  <a:solidFill>
                    <a:schemeClr val="bg1"/>
                  </a:solidFill>
                  <a:latin typeface="Times New Roman" pitchFamily="18" charset="0"/>
                  <a:cs typeface="Times New Roman" pitchFamily="18" charset="0"/>
                </a:endParaRPr>
              </a:p>
              <a:p>
                <a:pPr algn="just">
                  <a:lnSpc>
                    <a:spcPct val="130000"/>
                  </a:lnSpc>
                  <a:spcBef>
                    <a:spcPts val="1200"/>
                  </a:spcBef>
                  <a:buNone/>
                </a:pPr>
                <a:endParaRPr lang="en-US" altLang="en-US" sz="2400" b="1">
                  <a:solidFill>
                    <a:schemeClr val="bg1"/>
                  </a:solidFill>
                  <a:latin typeface="Times New Roman" pitchFamily="18" charset="0"/>
                  <a:cs typeface="Times New Roman" pitchFamily="18" charset="0"/>
                </a:endParaRPr>
              </a:p>
              <a:p>
                <a:pPr algn="just">
                  <a:lnSpc>
                    <a:spcPct val="130000"/>
                  </a:lnSpc>
                  <a:spcBef>
                    <a:spcPts val="1200"/>
                  </a:spcBef>
                  <a:buNone/>
                </a:pPr>
                <a:r>
                  <a:rPr lang="en-US" altLang="en-US" sz="2400" b="1" smtClean="0">
                    <a:solidFill>
                      <a:schemeClr val="bg1"/>
                    </a:solidFill>
                    <a:latin typeface="Times New Roman" pitchFamily="18" charset="0"/>
                    <a:cs typeface="Times New Roman" pitchFamily="18" charset="0"/>
                  </a:rPr>
                  <a:t>ii) </a:t>
                </a:r>
                <a:r>
                  <a:rPr lang="en-US" altLang="en-US" sz="2400" b="1">
                    <a:solidFill>
                      <a:schemeClr val="bg1"/>
                    </a:solidFill>
                    <a:latin typeface="Times New Roman" pitchFamily="18" charset="0"/>
                    <a:cs typeface="Times New Roman" pitchFamily="18" charset="0"/>
                  </a:rPr>
                  <a:t>Sắp xết thứ tự từ nhỏ đến lớn các </a:t>
                </a:r>
                <a:r>
                  <a:rPr lang="en-US" altLang="en-US" sz="2400" b="1" smtClean="0">
                    <a:solidFill>
                      <a:schemeClr val="bg1"/>
                    </a:solidFill>
                    <a:latin typeface="Times New Roman" pitchFamily="18" charset="0"/>
                    <a:cs typeface="Times New Roman" pitchFamily="18" charset="0"/>
                  </a:rPr>
                  <a:t>cạnh </a:t>
                </a:r>
                <a:r>
                  <a:rPr lang="en-US" altLang="en-US" sz="2400" b="1">
                    <a:solidFill>
                      <a:schemeClr val="bg1"/>
                    </a:solidFill>
                    <a:latin typeface="Times New Roman" pitchFamily="18" charset="0"/>
                    <a:cs typeface="Times New Roman" pitchFamily="18" charset="0"/>
                  </a:rPr>
                  <a:t>của tam giác </a:t>
                </a:r>
                <a:r>
                  <a:rPr lang="en-US" altLang="en-US" sz="2400" b="1" smtClean="0">
                    <a:solidFill>
                      <a:schemeClr val="bg1"/>
                    </a:solidFill>
                    <a:latin typeface="Times New Roman" pitchFamily="18" charset="0"/>
                    <a:cs typeface="Times New Roman" pitchFamily="18" charset="0"/>
                  </a:rPr>
                  <a:t>PQR, biết </a:t>
                </a:r>
                <a14:m>
                  <m:oMath xmlns:m="http://schemas.openxmlformats.org/officeDocument/2006/math">
                    <m:acc>
                      <m:accPr>
                        <m:chr m:val="̂"/>
                        <m:ctrlPr>
                          <a:rPr lang="en-US" altLang="en-US" sz="2400" b="1" i="1" smtClean="0">
                            <a:solidFill>
                              <a:schemeClr val="bg1"/>
                            </a:solidFill>
                            <a:latin typeface="Cambria Math"/>
                            <a:cs typeface="Times New Roman" pitchFamily="18" charset="0"/>
                          </a:rPr>
                        </m:ctrlPr>
                      </m:accPr>
                      <m:e>
                        <m:r>
                          <a:rPr lang="en-US" altLang="en-US" sz="2400" b="1" i="0" smtClean="0">
                            <a:solidFill>
                              <a:schemeClr val="bg1"/>
                            </a:solidFill>
                            <a:latin typeface="Cambria Math"/>
                            <a:cs typeface="Times New Roman" pitchFamily="18" charset="0"/>
                          </a:rPr>
                          <m:t>𝐏</m:t>
                        </m:r>
                      </m:e>
                    </m:acc>
                    <m:r>
                      <a:rPr lang="en-US" altLang="en-US" sz="2400" b="1" i="0" smtClean="0">
                        <a:solidFill>
                          <a:schemeClr val="bg1"/>
                        </a:solidFill>
                        <a:latin typeface="Cambria Math"/>
                        <a:cs typeface="Times New Roman" pitchFamily="18" charset="0"/>
                      </a:rPr>
                      <m:t>= </m:t>
                    </m:r>
                    <m:sSup>
                      <m:sSupPr>
                        <m:ctrlPr>
                          <a:rPr lang="en-US" altLang="en-US" sz="2400" b="1" i="1" smtClean="0">
                            <a:solidFill>
                              <a:schemeClr val="bg1"/>
                            </a:solidFill>
                            <a:latin typeface="Cambria Math"/>
                            <a:cs typeface="Times New Roman" pitchFamily="18" charset="0"/>
                          </a:rPr>
                        </m:ctrlPr>
                      </m:sSupPr>
                      <m:e>
                        <m:r>
                          <a:rPr lang="en-US" altLang="en-US" sz="2400" b="1" i="0" smtClean="0">
                            <a:solidFill>
                              <a:schemeClr val="bg1"/>
                            </a:solidFill>
                            <a:latin typeface="Cambria Math"/>
                            <a:cs typeface="Times New Roman" pitchFamily="18" charset="0"/>
                          </a:rPr>
                          <m:t>𝟒𝟎</m:t>
                        </m:r>
                      </m:e>
                      <m:sup>
                        <m:r>
                          <a:rPr lang="en-US" altLang="en-US" sz="2400" b="1" i="0" smtClean="0">
                            <a:solidFill>
                              <a:schemeClr val="bg1"/>
                            </a:solidFill>
                            <a:latin typeface="Cambria Math"/>
                            <a:cs typeface="Times New Roman" pitchFamily="18" charset="0"/>
                          </a:rPr>
                          <m:t>𝟎</m:t>
                        </m:r>
                      </m:sup>
                    </m:sSup>
                  </m:oMath>
                </a14:m>
                <a:r>
                  <a:rPr lang="en-US" altLang="en-US" sz="2400" b="1" smtClean="0">
                    <a:solidFill>
                      <a:schemeClr val="bg1"/>
                    </a:solidFill>
                    <a:latin typeface="Times New Roman" pitchFamily="18" charset="0"/>
                    <a:cs typeface="Times New Roman" pitchFamily="18" charset="0"/>
                  </a:rPr>
                  <a:t>, </a:t>
                </a:r>
                <a14:m>
                  <m:oMath xmlns:m="http://schemas.openxmlformats.org/officeDocument/2006/math">
                    <m:acc>
                      <m:accPr>
                        <m:chr m:val="̂"/>
                        <m:ctrlPr>
                          <a:rPr lang="en-US" altLang="en-US" sz="2400" b="1" i="1">
                            <a:solidFill>
                              <a:schemeClr val="bg1"/>
                            </a:solidFill>
                            <a:latin typeface="Cambria Math"/>
                            <a:cs typeface="Times New Roman" pitchFamily="18" charset="0"/>
                          </a:rPr>
                        </m:ctrlPr>
                      </m:accPr>
                      <m:e>
                        <m:r>
                          <a:rPr lang="en-US" altLang="en-US" sz="2400" b="1" i="0" smtClean="0">
                            <a:solidFill>
                              <a:schemeClr val="bg1"/>
                            </a:solidFill>
                            <a:latin typeface="Cambria Math"/>
                            <a:cs typeface="Times New Roman" pitchFamily="18" charset="0"/>
                          </a:rPr>
                          <m:t>𝐑</m:t>
                        </m:r>
                      </m:e>
                    </m:acc>
                    <m:r>
                      <a:rPr lang="en-US" altLang="en-US" sz="2400" b="1">
                        <a:solidFill>
                          <a:schemeClr val="bg1"/>
                        </a:solidFill>
                        <a:latin typeface="Cambria Math"/>
                        <a:cs typeface="Times New Roman" pitchFamily="18" charset="0"/>
                      </a:rPr>
                      <m:t>= </m:t>
                    </m:r>
                    <m:sSup>
                      <m:sSupPr>
                        <m:ctrlPr>
                          <a:rPr lang="en-US" altLang="en-US" sz="2400" b="1" i="1">
                            <a:solidFill>
                              <a:schemeClr val="bg1"/>
                            </a:solidFill>
                            <a:latin typeface="Cambria Math"/>
                            <a:cs typeface="Times New Roman" pitchFamily="18" charset="0"/>
                          </a:rPr>
                        </m:ctrlPr>
                      </m:sSupPr>
                      <m:e>
                        <m:r>
                          <a:rPr lang="en-US" altLang="en-US" sz="2400" b="1" i="0" smtClean="0">
                            <a:solidFill>
                              <a:schemeClr val="bg1"/>
                            </a:solidFill>
                            <a:latin typeface="Cambria Math"/>
                            <a:cs typeface="Times New Roman" pitchFamily="18" charset="0"/>
                          </a:rPr>
                          <m:t>𝟖</m:t>
                        </m:r>
                        <m:r>
                          <a:rPr lang="en-US" altLang="en-US" sz="2400" b="1">
                            <a:solidFill>
                              <a:schemeClr val="bg1"/>
                            </a:solidFill>
                            <a:latin typeface="Cambria Math"/>
                            <a:cs typeface="Times New Roman" pitchFamily="18" charset="0"/>
                          </a:rPr>
                          <m:t>𝟎</m:t>
                        </m:r>
                      </m:e>
                      <m:sup>
                        <m:r>
                          <a:rPr lang="en-US" altLang="en-US" sz="2400" b="1">
                            <a:solidFill>
                              <a:schemeClr val="bg1"/>
                            </a:solidFill>
                            <a:latin typeface="Cambria Math"/>
                            <a:cs typeface="Times New Roman" pitchFamily="18" charset="0"/>
                          </a:rPr>
                          <m:t>𝟎</m:t>
                        </m:r>
                      </m:sup>
                    </m:sSup>
                  </m:oMath>
                </a14:m>
                <a:endParaRPr lang="en-US" altLang="en-US" sz="2400" b="1">
                  <a:solidFill>
                    <a:srgbClr val="FFFF00"/>
                  </a:solidFill>
                  <a:latin typeface="Times New Roman" pitchFamily="18" charset="0"/>
                  <a:cs typeface="Times New Roman" pitchFamily="18" charset="0"/>
                </a:endParaRPr>
              </a:p>
            </p:txBody>
          </p:sp>
        </mc:Choice>
        <mc:Fallback>
          <p:sp>
            <p:nvSpPr>
              <p:cNvPr id="8194" name="Rectangle 2"/>
              <p:cNvSpPr>
                <a:spLocks noGrp="1" noRot="1" noChangeAspect="1" noMove="1" noResize="1" noEditPoints="1" noAdjustHandles="1" noChangeArrowheads="1" noChangeShapeType="1" noTextEdit="1"/>
              </p:cNvSpPr>
              <p:nvPr>
                <p:ph type="body" sz="half" idx="1"/>
              </p:nvPr>
            </p:nvSpPr>
            <p:spPr>
              <a:xfrm>
                <a:off x="179513" y="260350"/>
                <a:ext cx="8640638" cy="4896842"/>
              </a:xfrm>
              <a:blipFill rotWithShape="1">
                <a:blip r:embed="rId3"/>
                <a:stretch>
                  <a:fillRect l="-1058" t="-1743" r="-1058"/>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3" name="TextBox 2"/>
              <p:cNvSpPr txBox="1"/>
              <p:nvPr/>
            </p:nvSpPr>
            <p:spPr>
              <a:xfrm>
                <a:off x="539552" y="1847724"/>
                <a:ext cx="6480720" cy="473591"/>
              </a:xfrm>
              <a:prstGeom prst="rect">
                <a:avLst/>
              </a:prstGeom>
              <a:noFill/>
            </p:spPr>
            <p:txBody>
              <a:bodyPr wrap="square" rtlCol="0">
                <a:spAutoFit/>
              </a:bodyPr>
              <a:lstStyle/>
              <a:p>
                <a14:m>
                  <m:oMath xmlns:m="http://schemas.openxmlformats.org/officeDocument/2006/math">
                    <m:r>
                      <a:rPr lang="en-US" sz="2400" b="1" i="0" smtClean="0">
                        <a:solidFill>
                          <a:srgbClr val="FFFF00"/>
                        </a:solidFill>
                        <a:latin typeface="Cambria Math"/>
                        <a:ea typeface="Cambria Math"/>
                      </a:rPr>
                      <m:t>𝐗</m:t>
                    </m:r>
                    <m:r>
                      <a:rPr lang="en-US" sz="2400" b="1" i="0" smtClean="0">
                        <a:solidFill>
                          <a:srgbClr val="FFFF00"/>
                        </a:solidFill>
                        <a:latin typeface="Cambria Math"/>
                        <a:ea typeface="Cambria Math"/>
                      </a:rPr>
                      <m:t>é</m:t>
                    </m:r>
                    <m:r>
                      <a:rPr lang="en-US" sz="2400" b="1" i="0" smtClean="0">
                        <a:solidFill>
                          <a:srgbClr val="FFFF00"/>
                        </a:solidFill>
                        <a:latin typeface="Cambria Math"/>
                        <a:ea typeface="Cambria Math"/>
                      </a:rPr>
                      <m:t>𝐭</m:t>
                    </m:r>
                    <m:r>
                      <a:rPr lang="en-US" sz="2400" b="1" i="0" smtClean="0">
                        <a:solidFill>
                          <a:srgbClr val="FFFF00"/>
                        </a:solidFill>
                        <a:latin typeface="Cambria Math"/>
                        <a:ea typeface="Cambria Math"/>
                      </a:rPr>
                      <m:t> ∆ </m:t>
                    </m:r>
                    <m:r>
                      <a:rPr lang="en-US" sz="2400" b="1" i="0" smtClean="0">
                        <a:solidFill>
                          <a:srgbClr val="FFFF00"/>
                        </a:solidFill>
                        <a:latin typeface="Cambria Math"/>
                        <a:ea typeface="Cambria Math"/>
                      </a:rPr>
                      <m:t>𝐃𝐄𝐅</m:t>
                    </m:r>
                    <m:r>
                      <a:rPr lang="en-US" sz="2400" b="1" i="0">
                        <a:solidFill>
                          <a:srgbClr val="FFFF00"/>
                        </a:solidFill>
                        <a:latin typeface="Cambria Math"/>
                        <a:ea typeface="Cambria Math"/>
                      </a:rPr>
                      <m:t> </m:t>
                    </m:r>
                  </m:oMath>
                </a14:m>
                <a:r>
                  <a:rPr lang="en-US" sz="2400" b="1" smtClean="0">
                    <a:solidFill>
                      <a:srgbClr val="FFFF00"/>
                    </a:solidFill>
                    <a:latin typeface="Times New Roman" pitchFamily="18" charset="0"/>
                    <a:cs typeface="Times New Roman" pitchFamily="18" charset="0"/>
                  </a:rPr>
                  <a:t>có: DE &lt; EF &lt; FD (5 &lt; 12 &lt; 13)</a:t>
                </a:r>
              </a:p>
            </p:txBody>
          </p:sp>
        </mc:Choice>
        <mc:Fallback>
          <p:sp>
            <p:nvSpPr>
              <p:cNvPr id="3" name="TextBox 2"/>
              <p:cNvSpPr txBox="1">
                <a:spLocks noRot="1" noChangeAspect="1" noMove="1" noResize="1" noEditPoints="1" noAdjustHandles="1" noChangeArrowheads="1" noChangeShapeType="1" noTextEdit="1"/>
              </p:cNvSpPr>
              <p:nvPr/>
            </p:nvSpPr>
            <p:spPr>
              <a:xfrm>
                <a:off x="539552" y="1847724"/>
                <a:ext cx="6480720" cy="473591"/>
              </a:xfrm>
              <a:prstGeom prst="rect">
                <a:avLst/>
              </a:prstGeom>
              <a:blipFill rotWithShape="1">
                <a:blip r:embed="rId4"/>
                <a:stretch>
                  <a:fillRect l="-282" t="-10256" b="-25641"/>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4" name="TextBox 3"/>
              <p:cNvSpPr txBox="1"/>
              <p:nvPr/>
            </p:nvSpPr>
            <p:spPr>
              <a:xfrm>
                <a:off x="611560" y="2381397"/>
                <a:ext cx="7992888" cy="471539"/>
              </a:xfrm>
              <a:prstGeom prst="rect">
                <a:avLst/>
              </a:prstGeom>
              <a:noFill/>
            </p:spPr>
            <p:txBody>
              <a:bodyPr wrap="square" rtlCol="0">
                <a:spAutoFit/>
              </a:bodyPr>
              <a:lstStyle/>
              <a:p>
                <a:r>
                  <a:rPr lang="en-US" sz="2400" b="1" smtClean="0">
                    <a:solidFill>
                      <a:srgbClr val="FFFF00"/>
                    </a:solidFill>
                    <a:latin typeface="Times New Roman" pitchFamily="18" charset="0"/>
                    <a:cs typeface="Times New Roman" pitchFamily="18" charset="0"/>
                  </a:rPr>
                  <a:t>Nên </a:t>
                </a:r>
                <a14:m>
                  <m:oMath xmlns:m="http://schemas.openxmlformats.org/officeDocument/2006/math">
                    <m:acc>
                      <m:accPr>
                        <m:chr m:val="̂"/>
                        <m:ctrlPr>
                          <a:rPr lang="en-US" sz="2400" b="1" i="1">
                            <a:solidFill>
                              <a:srgbClr val="FFFF00"/>
                            </a:solidFill>
                            <a:latin typeface="Cambria Math"/>
                            <a:cs typeface="Times New Roman" pitchFamily="18" charset="0"/>
                          </a:rPr>
                        </m:ctrlPr>
                      </m:accPr>
                      <m:e>
                        <m:r>
                          <a:rPr lang="en-US" sz="2400" b="1" i="1" smtClean="0">
                            <a:solidFill>
                              <a:srgbClr val="FFFF00"/>
                            </a:solidFill>
                            <a:latin typeface="Cambria Math"/>
                            <a:cs typeface="Times New Roman" pitchFamily="18" charset="0"/>
                          </a:rPr>
                          <m:t>𝑭</m:t>
                        </m:r>
                      </m:e>
                    </m:acc>
                  </m:oMath>
                </a14:m>
                <a:r>
                  <a:rPr lang="en-US" sz="2400" b="1">
                    <a:solidFill>
                      <a:srgbClr val="FFFF00"/>
                    </a:solidFill>
                    <a:latin typeface="Times New Roman" pitchFamily="18" charset="0"/>
                    <a:cs typeface="Times New Roman" pitchFamily="18" charset="0"/>
                  </a:rPr>
                  <a:t/>
                </a:r>
                <a:r>
                  <a:rPr lang="en-US" sz="2400" b="1" smtClean="0">
                    <a:solidFill>
                      <a:srgbClr val="FFFF00"/>
                    </a:solidFill>
                    <a:latin typeface="Times New Roman" pitchFamily="18" charset="0"/>
                    <a:cs typeface="Times New Roman" pitchFamily="18" charset="0"/>
                  </a:rPr>
                  <a:t>&lt;</a:t>
                </a:r>
                <a14:m>
                  <m:oMath xmlns:m="http://schemas.openxmlformats.org/officeDocument/2006/math">
                    <m:acc>
                      <m:accPr>
                        <m:chr m:val="̂"/>
                        <m:ctrlPr>
                          <a:rPr lang="en-US" sz="2400" b="1" i="1" smtClean="0">
                            <a:solidFill>
                              <a:srgbClr val="FFFF00"/>
                            </a:solidFill>
                            <a:latin typeface="Cambria Math"/>
                            <a:cs typeface="Times New Roman" pitchFamily="18" charset="0"/>
                          </a:rPr>
                        </m:ctrlPr>
                      </m:accPr>
                      <m:e>
                        <m:r>
                          <a:rPr lang="en-US" sz="2400" b="1" i="1" smtClean="0">
                            <a:solidFill>
                              <a:srgbClr val="FFFF00"/>
                            </a:solidFill>
                            <a:latin typeface="Cambria Math"/>
                            <a:cs typeface="Times New Roman" pitchFamily="18" charset="0"/>
                          </a:rPr>
                          <m:t>𝑫</m:t>
                        </m:r>
                      </m:e>
                    </m:acc>
                  </m:oMath>
                </a14:m>
                <a:r>
                  <a:rPr lang="en-US" sz="2400" b="1" smtClean="0">
                    <a:solidFill>
                      <a:srgbClr val="FFFF00"/>
                    </a:solidFill>
                    <a:latin typeface="Times New Roman" pitchFamily="18" charset="0"/>
                    <a:cs typeface="Times New Roman" pitchFamily="18" charset="0"/>
                  </a:rPr>
                  <a:t>&lt;</a:t>
                </a:r>
                <a14:m>
                  <m:oMath xmlns:m="http://schemas.openxmlformats.org/officeDocument/2006/math">
                    <m:acc>
                      <m:accPr>
                        <m:chr m:val="̂"/>
                        <m:ctrlPr>
                          <a:rPr lang="en-US" sz="2400" b="1" i="1" smtClean="0">
                            <a:solidFill>
                              <a:srgbClr val="FFFF00"/>
                            </a:solidFill>
                            <a:latin typeface="Cambria Math"/>
                            <a:cs typeface="Times New Roman" pitchFamily="18" charset="0"/>
                          </a:rPr>
                        </m:ctrlPr>
                      </m:accPr>
                      <m:e>
                        <m:r>
                          <a:rPr lang="en-US" sz="2400" b="1" i="1" smtClean="0">
                            <a:solidFill>
                              <a:srgbClr val="FFFF00"/>
                            </a:solidFill>
                            <a:latin typeface="Cambria Math"/>
                            <a:cs typeface="Times New Roman" pitchFamily="18" charset="0"/>
                          </a:rPr>
                          <m:t>𝑬</m:t>
                        </m:r>
                      </m:e>
                    </m:acc>
                  </m:oMath>
                </a14:m>
                <a:endParaRPr lang="en-US" sz="2400" b="1" smtClean="0">
                  <a:solidFill>
                    <a:srgbClr val="FFFF00"/>
                  </a:solidFill>
                  <a:latin typeface="Times New Roman" pitchFamily="18" charset="0"/>
                  <a:cs typeface="Times New Roman" pitchFamily="18" charset="0"/>
                </a:endParaRPr>
              </a:p>
            </p:txBody>
          </p:sp>
        </mc:Choice>
        <mc:Fallback>
          <p:sp>
            <p:nvSpPr>
              <p:cNvPr id="4" name="TextBox 3"/>
              <p:cNvSpPr txBox="1">
                <a:spLocks noRot="1" noChangeAspect="1" noMove="1" noResize="1" noEditPoints="1" noAdjustHandles="1" noChangeArrowheads="1" noChangeShapeType="1" noTextEdit="1"/>
              </p:cNvSpPr>
              <p:nvPr/>
            </p:nvSpPr>
            <p:spPr>
              <a:xfrm>
                <a:off x="611560" y="2381397"/>
                <a:ext cx="7992888" cy="471539"/>
              </a:xfrm>
              <a:prstGeom prst="rect">
                <a:avLst/>
              </a:prstGeom>
              <a:blipFill rotWithShape="1">
                <a:blip r:embed="rId5"/>
                <a:stretch>
                  <a:fillRect l="-1144" t="-7792" b="-29870"/>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5" name="TextBox 4"/>
              <p:cNvSpPr txBox="1"/>
              <p:nvPr/>
            </p:nvSpPr>
            <p:spPr>
              <a:xfrm>
                <a:off x="251520" y="5045693"/>
                <a:ext cx="7804484" cy="471539"/>
              </a:xfrm>
              <a:prstGeom prst="rect">
                <a:avLst/>
              </a:prstGeom>
              <a:noFill/>
            </p:spPr>
            <p:txBody>
              <a:bodyPr wrap="square" rtlCol="0">
                <a:spAutoFit/>
              </a:bodyPr>
              <a:lstStyle/>
              <a:p>
                <a14:m>
                  <m:oMath xmlns:m="http://schemas.openxmlformats.org/officeDocument/2006/math">
                    <m:r>
                      <a:rPr lang="en-US" sz="2400" b="1" i="0" smtClean="0">
                        <a:solidFill>
                          <a:srgbClr val="FFFF00"/>
                        </a:solidFill>
                        <a:latin typeface="Cambria Math"/>
                        <a:ea typeface="Cambria Math"/>
                      </a:rPr>
                      <m:t>+) </m:t>
                    </m:r>
                    <m:r>
                      <a:rPr lang="en-US" sz="2400" b="1" smtClean="0">
                        <a:solidFill>
                          <a:srgbClr val="FFFF00"/>
                        </a:solidFill>
                        <a:latin typeface="Cambria Math"/>
                        <a:ea typeface="Cambria Math"/>
                      </a:rPr>
                      <m:t>𝐗</m:t>
                    </m:r>
                    <m:r>
                      <a:rPr lang="en-US" sz="2400" b="1" smtClean="0">
                        <a:solidFill>
                          <a:srgbClr val="FFFF00"/>
                        </a:solidFill>
                        <a:latin typeface="Cambria Math"/>
                        <a:ea typeface="Cambria Math"/>
                      </a:rPr>
                      <m:t>é</m:t>
                    </m:r>
                    <m:r>
                      <a:rPr lang="en-US" sz="2400" b="1" smtClean="0">
                        <a:solidFill>
                          <a:srgbClr val="FFFF00"/>
                        </a:solidFill>
                        <a:latin typeface="Cambria Math"/>
                        <a:ea typeface="Cambria Math"/>
                      </a:rPr>
                      <m:t>𝐭</m:t>
                    </m:r>
                    <m:r>
                      <a:rPr lang="en-US" sz="2400" b="1" smtClean="0">
                        <a:solidFill>
                          <a:srgbClr val="FFFF00"/>
                        </a:solidFill>
                        <a:latin typeface="Cambria Math"/>
                        <a:ea typeface="Cambria Math"/>
                      </a:rPr>
                      <m:t> ∆ </m:t>
                    </m:r>
                    <m:r>
                      <a:rPr lang="en-US" sz="2400" b="1" i="0" smtClean="0">
                        <a:solidFill>
                          <a:srgbClr val="FFFF00"/>
                        </a:solidFill>
                        <a:latin typeface="Cambria Math"/>
                        <a:ea typeface="Cambria Math"/>
                      </a:rPr>
                      <m:t>𝐏𝐐𝐑</m:t>
                    </m:r>
                    <m:r>
                      <a:rPr lang="en-US" sz="2400" b="1">
                        <a:solidFill>
                          <a:srgbClr val="FFFF00"/>
                        </a:solidFill>
                        <a:latin typeface="Cambria Math"/>
                        <a:ea typeface="Cambria Math"/>
                      </a:rPr>
                      <m:t> </m:t>
                    </m:r>
                  </m:oMath>
                </a14:m>
                <a:r>
                  <a:rPr lang="en-US" sz="2400" b="1">
                    <a:solidFill>
                      <a:srgbClr val="FFFF00"/>
                    </a:solidFill>
                    <a:latin typeface="Times New Roman" pitchFamily="18" charset="0"/>
                    <a:cs typeface="Times New Roman" pitchFamily="18" charset="0"/>
                  </a:rPr>
                  <a:t>có:</a:t>
                </a:r>
                <a:r>
                  <a:rPr lang="en-US" sz="2400" b="1" smtClean="0">
                    <a:solidFill>
                      <a:srgbClr val="FFFF00"/>
                    </a:solidFill>
                    <a:latin typeface="Times New Roman" pitchFamily="18" charset="0"/>
                    <a:cs typeface="Times New Roman" pitchFamily="18" charset="0"/>
                  </a:rPr>
                  <a:t/>
                </a:r>
                <a14:m>
                  <m:oMath xmlns:m="http://schemas.openxmlformats.org/officeDocument/2006/math">
                    <m:acc>
                      <m:accPr>
                        <m:chr m:val="̂"/>
                        <m:ctrlPr>
                          <a:rPr lang="en-US" sz="2400" b="1" i="1">
                            <a:solidFill>
                              <a:srgbClr val="FFFF00"/>
                            </a:solidFill>
                            <a:latin typeface="Cambria Math"/>
                            <a:cs typeface="Times New Roman" pitchFamily="18" charset="0"/>
                          </a:rPr>
                        </m:ctrlPr>
                      </m:accPr>
                      <m:e>
                        <m:r>
                          <a:rPr lang="en-US" sz="2400" b="1" i="1" smtClean="0">
                            <a:solidFill>
                              <a:srgbClr val="FFFF00"/>
                            </a:solidFill>
                            <a:latin typeface="Cambria Math"/>
                            <a:cs typeface="Times New Roman" pitchFamily="18" charset="0"/>
                          </a:rPr>
                          <m:t>𝑷</m:t>
                        </m:r>
                      </m:e>
                    </m:acc>
                  </m:oMath>
                </a14:m>
                <a:r>
                  <a:rPr lang="en-US" sz="2400" b="1">
                    <a:solidFill>
                      <a:srgbClr val="FFFF00"/>
                    </a:solidFill>
                    <a:latin typeface="Times New Roman" pitchFamily="18" charset="0"/>
                    <a:cs typeface="Times New Roman" pitchFamily="18" charset="0"/>
                  </a:rPr>
                  <a:t>&lt;</a:t>
                </a:r>
                <a14:m>
                  <m:oMath xmlns:m="http://schemas.openxmlformats.org/officeDocument/2006/math">
                    <m:acc>
                      <m:accPr>
                        <m:chr m:val="̂"/>
                        <m:ctrlPr>
                          <a:rPr lang="en-US" sz="2400" b="1" i="1">
                            <a:solidFill>
                              <a:srgbClr val="FFFF00"/>
                            </a:solidFill>
                            <a:latin typeface="Cambria Math"/>
                            <a:cs typeface="Times New Roman" pitchFamily="18" charset="0"/>
                          </a:rPr>
                        </m:ctrlPr>
                      </m:accPr>
                      <m:e>
                        <m:r>
                          <a:rPr lang="en-US" sz="2400" b="1" i="1" smtClean="0">
                            <a:solidFill>
                              <a:srgbClr val="FFFF00"/>
                            </a:solidFill>
                            <a:latin typeface="Cambria Math"/>
                            <a:cs typeface="Times New Roman" pitchFamily="18" charset="0"/>
                          </a:rPr>
                          <m:t>𝑸</m:t>
                        </m:r>
                      </m:e>
                    </m:acc>
                  </m:oMath>
                </a14:m>
                <a:r>
                  <a:rPr lang="en-US" sz="2400" b="1">
                    <a:solidFill>
                      <a:srgbClr val="FFFF00"/>
                    </a:solidFill>
                    <a:latin typeface="Times New Roman" pitchFamily="18" charset="0"/>
                    <a:cs typeface="Times New Roman" pitchFamily="18" charset="0"/>
                  </a:rPr>
                  <a:t>&lt;</a:t>
                </a:r>
                <a14:m>
                  <m:oMath xmlns:m="http://schemas.openxmlformats.org/officeDocument/2006/math">
                    <m:acc>
                      <m:accPr>
                        <m:chr m:val="̂"/>
                        <m:ctrlPr>
                          <a:rPr lang="en-US" sz="2400" b="1" i="1">
                            <a:solidFill>
                              <a:srgbClr val="FFFF00"/>
                            </a:solidFill>
                            <a:latin typeface="Cambria Math"/>
                            <a:cs typeface="Times New Roman" pitchFamily="18" charset="0"/>
                          </a:rPr>
                        </m:ctrlPr>
                      </m:accPr>
                      <m:e>
                        <m:r>
                          <a:rPr lang="en-US" sz="2400" b="1" i="1" smtClean="0">
                            <a:solidFill>
                              <a:srgbClr val="FFFF00"/>
                            </a:solidFill>
                            <a:latin typeface="Cambria Math"/>
                            <a:cs typeface="Times New Roman" pitchFamily="18" charset="0"/>
                          </a:rPr>
                          <m:t>𝑹</m:t>
                        </m:r>
                      </m:e>
                    </m:acc>
                  </m:oMath>
                </a14:m>
                <a:r>
                  <a:rPr lang="en-US" sz="2400" b="1">
                    <a:solidFill>
                      <a:srgbClr val="FFFF00"/>
                    </a:solidFill>
                    <a:latin typeface="Times New Roman" pitchFamily="18" charset="0"/>
                    <a:cs typeface="Times New Roman" pitchFamily="18" charset="0"/>
                  </a:rPr>
                  <a:t/>
                </a:r>
                <a14:m>
                  <m:oMath xmlns:m="http://schemas.openxmlformats.org/officeDocument/2006/math">
                    <m:sSup>
                      <m:sSupPr>
                        <m:ctrlPr>
                          <a:rPr lang="en-US" sz="2400" b="1" i="1">
                            <a:solidFill>
                              <a:srgbClr val="FFFF00"/>
                            </a:solidFill>
                            <a:latin typeface="Cambria Math"/>
                            <a:cs typeface="Times New Roman" pitchFamily="18" charset="0"/>
                          </a:rPr>
                        </m:ctrlPr>
                      </m:sSupPr>
                      <m:e>
                        <m:r>
                          <a:rPr lang="en-US" sz="2400" b="1" i="1">
                            <a:solidFill>
                              <a:srgbClr val="FFFF00"/>
                            </a:solidFill>
                            <a:latin typeface="Cambria Math"/>
                            <a:cs typeface="Times New Roman" pitchFamily="18" charset="0"/>
                          </a:rPr>
                          <m:t>(</m:t>
                        </m:r>
                        <m:r>
                          <a:rPr lang="en-US" sz="2400" b="1" i="1" smtClean="0">
                            <a:solidFill>
                              <a:srgbClr val="FFFF00"/>
                            </a:solidFill>
                            <a:latin typeface="Cambria Math"/>
                            <a:cs typeface="Times New Roman" pitchFamily="18" charset="0"/>
                          </a:rPr>
                          <m:t>𝟒</m:t>
                        </m:r>
                        <m:r>
                          <a:rPr lang="en-US" sz="2400" b="1" i="1">
                            <a:solidFill>
                              <a:srgbClr val="FFFF00"/>
                            </a:solidFill>
                            <a:latin typeface="Cambria Math"/>
                            <a:cs typeface="Times New Roman" pitchFamily="18" charset="0"/>
                          </a:rPr>
                          <m:t>𝟎</m:t>
                        </m:r>
                      </m:e>
                      <m:sup>
                        <m:r>
                          <a:rPr lang="en-US" sz="2400" b="1" i="1">
                            <a:solidFill>
                              <a:srgbClr val="FFFF00"/>
                            </a:solidFill>
                            <a:latin typeface="Cambria Math"/>
                            <a:cs typeface="Times New Roman" pitchFamily="18" charset="0"/>
                          </a:rPr>
                          <m:t>𝟎</m:t>
                        </m:r>
                      </m:sup>
                    </m:sSup>
                    <m:r>
                      <a:rPr lang="en-US" sz="2400" b="1">
                        <a:solidFill>
                          <a:srgbClr val="FFFF00"/>
                        </a:solidFill>
                        <a:latin typeface="Cambria Math"/>
                        <a:cs typeface="Times New Roman" pitchFamily="18" charset="0"/>
                      </a:rPr>
                      <m:t>&lt;</m:t>
                    </m:r>
                  </m:oMath>
                </a14:m>
                <a:r>
                  <a:rPr lang="en-US" sz="2400" b="1">
                    <a:solidFill>
                      <a:srgbClr val="FFFF00"/>
                    </a:solidFill>
                    <a:latin typeface="Times New Roman" pitchFamily="18" charset="0"/>
                    <a:cs typeface="Times New Roman" pitchFamily="18" charset="0"/>
                  </a:rPr>
                  <a:t/>
                </a:r>
                <a14:m>
                  <m:oMath xmlns:m="http://schemas.openxmlformats.org/officeDocument/2006/math">
                    <m:sSup>
                      <m:sSupPr>
                        <m:ctrlPr>
                          <a:rPr lang="en-US" sz="2400" b="1" i="1">
                            <a:solidFill>
                              <a:srgbClr val="FFFF00"/>
                            </a:solidFill>
                            <a:latin typeface="Cambria Math"/>
                            <a:cs typeface="Times New Roman" pitchFamily="18" charset="0"/>
                          </a:rPr>
                        </m:ctrlPr>
                      </m:sSupPr>
                      <m:e>
                        <m:r>
                          <a:rPr lang="en-US" sz="2400" b="1" i="1">
                            <a:solidFill>
                              <a:srgbClr val="FFFF00"/>
                            </a:solidFill>
                            <a:latin typeface="Cambria Math"/>
                            <a:cs typeface="Times New Roman" pitchFamily="18" charset="0"/>
                          </a:rPr>
                          <m:t>𝟔𝟎</m:t>
                        </m:r>
                      </m:e>
                      <m:sup>
                        <m:r>
                          <a:rPr lang="en-US" sz="2400" b="1" i="1">
                            <a:solidFill>
                              <a:srgbClr val="FFFF00"/>
                            </a:solidFill>
                            <a:latin typeface="Cambria Math"/>
                            <a:cs typeface="Times New Roman" pitchFamily="18" charset="0"/>
                          </a:rPr>
                          <m:t>𝟎</m:t>
                        </m:r>
                      </m:sup>
                    </m:sSup>
                    <m:r>
                      <a:rPr lang="en-US" sz="2400" b="1" i="1">
                        <a:solidFill>
                          <a:srgbClr val="FFFF00"/>
                        </a:solidFill>
                        <a:latin typeface="Cambria Math"/>
                        <a:cs typeface="Times New Roman" pitchFamily="18" charset="0"/>
                      </a:rPr>
                      <m:t>&lt;</m:t>
                    </m:r>
                    <m:sSup>
                      <m:sSupPr>
                        <m:ctrlPr>
                          <a:rPr lang="en-US" sz="2400" b="1" i="1">
                            <a:solidFill>
                              <a:srgbClr val="FFFF00"/>
                            </a:solidFill>
                            <a:latin typeface="Cambria Math"/>
                            <a:cs typeface="Times New Roman" pitchFamily="18" charset="0"/>
                          </a:rPr>
                        </m:ctrlPr>
                      </m:sSupPr>
                      <m:e>
                        <m:r>
                          <a:rPr lang="en-US" sz="2400" b="1" i="1" smtClean="0">
                            <a:solidFill>
                              <a:srgbClr val="FFFF00"/>
                            </a:solidFill>
                            <a:latin typeface="Cambria Math"/>
                            <a:cs typeface="Times New Roman" pitchFamily="18" charset="0"/>
                          </a:rPr>
                          <m:t>𝟖</m:t>
                        </m:r>
                        <m:r>
                          <a:rPr lang="en-US" sz="2400" b="1" i="1">
                            <a:solidFill>
                              <a:srgbClr val="FFFF00"/>
                            </a:solidFill>
                            <a:latin typeface="Cambria Math"/>
                            <a:cs typeface="Times New Roman" pitchFamily="18" charset="0"/>
                          </a:rPr>
                          <m:t>𝟎</m:t>
                        </m:r>
                      </m:e>
                      <m:sup>
                        <m:r>
                          <a:rPr lang="en-US" sz="2400" b="1" i="1">
                            <a:solidFill>
                              <a:srgbClr val="FFFF00"/>
                            </a:solidFill>
                            <a:latin typeface="Cambria Math"/>
                            <a:cs typeface="Times New Roman" pitchFamily="18" charset="0"/>
                          </a:rPr>
                          <m:t>𝟎</m:t>
                        </m:r>
                      </m:sup>
                    </m:sSup>
                    <m:r>
                      <a:rPr lang="en-US" sz="2400" b="1" i="1">
                        <a:solidFill>
                          <a:srgbClr val="FFFF00"/>
                        </a:solidFill>
                        <a:latin typeface="Cambria Math"/>
                        <a:cs typeface="Times New Roman" pitchFamily="18" charset="0"/>
                      </a:rPr>
                      <m:t>) </m:t>
                    </m:r>
                  </m:oMath>
                </a14:m>
                <a:endParaRPr lang="en-US" sz="2400" b="1" smtClean="0">
                  <a:solidFill>
                    <a:srgbClr val="FFFF00"/>
                  </a:solidFill>
                  <a:latin typeface="Times New Roman" pitchFamily="18" charset="0"/>
                  <a:cs typeface="Times New Roman" pitchFamily="18" charset="0"/>
                </a:endParaRPr>
              </a:p>
            </p:txBody>
          </p:sp>
        </mc:Choice>
        <mc:Fallback>
          <p:sp>
            <p:nvSpPr>
              <p:cNvPr id="5" name="TextBox 4"/>
              <p:cNvSpPr txBox="1">
                <a:spLocks noRot="1" noChangeAspect="1" noMove="1" noResize="1" noEditPoints="1" noAdjustHandles="1" noChangeArrowheads="1" noChangeShapeType="1" noTextEdit="1"/>
              </p:cNvSpPr>
              <p:nvPr/>
            </p:nvSpPr>
            <p:spPr>
              <a:xfrm>
                <a:off x="251520" y="5045693"/>
                <a:ext cx="7804484" cy="471539"/>
              </a:xfrm>
              <a:prstGeom prst="rect">
                <a:avLst/>
              </a:prstGeom>
              <a:blipFill rotWithShape="1">
                <a:blip r:embed="rId6"/>
                <a:stretch>
                  <a:fillRect t="-7792" b="-29870"/>
                </a:stretch>
              </a:blipFill>
            </p:spPr>
            <p:txBody>
              <a:bodyPr/>
              <a:lstStyle/>
              <a:p>
                <a:r>
                  <a:rPr lang="en-US">
                    <a:noFill/>
                  </a:rPr>
                  <a:t> </a:t>
                </a:r>
              </a:p>
            </p:txBody>
          </p:sp>
        </mc:Fallback>
      </mc:AlternateContent>
      <p:sp>
        <p:nvSpPr>
          <p:cNvPr id="6" name="TextBox 5"/>
          <p:cNvSpPr txBox="1"/>
          <p:nvPr/>
        </p:nvSpPr>
        <p:spPr>
          <a:xfrm>
            <a:off x="611560" y="5549749"/>
            <a:ext cx="3556012" cy="471539"/>
          </a:xfrm>
          <a:prstGeom prst="rect">
            <a:avLst/>
          </a:prstGeom>
          <a:noFill/>
        </p:spPr>
        <p:txBody>
          <a:bodyPr wrap="square" rtlCol="0">
            <a:spAutoFit/>
          </a:bodyPr>
          <a:lstStyle/>
          <a:p>
            <a:r>
              <a:rPr lang="en-US" sz="2400" b="1" smtClean="0">
                <a:solidFill>
                  <a:srgbClr val="FFFF00"/>
                </a:solidFill>
                <a:latin typeface="Times New Roman" pitchFamily="18" charset="0"/>
                <a:cs typeface="Times New Roman" pitchFamily="18" charset="0"/>
              </a:rPr>
              <a:t>Nên QR &lt; RP &lt; PQ.</a:t>
            </a:r>
          </a:p>
        </p:txBody>
      </p:sp>
      <mc:AlternateContent xmlns:mc="http://schemas.openxmlformats.org/markup-compatibility/2006">
        <mc:Choice xmlns="" xmlns:a14="http://schemas.microsoft.com/office/drawing/2010/main" Requires="a14">
          <p:sp>
            <p:nvSpPr>
              <p:cNvPr id="7" name="TextBox 6"/>
              <p:cNvSpPr txBox="1"/>
              <p:nvPr/>
            </p:nvSpPr>
            <p:spPr>
              <a:xfrm>
                <a:off x="251520" y="4149080"/>
                <a:ext cx="8784976" cy="855619"/>
              </a:xfrm>
              <a:prstGeom prst="rect">
                <a:avLst/>
              </a:prstGeom>
              <a:noFill/>
            </p:spPr>
            <p:txBody>
              <a:bodyPr wrap="square" rtlCol="0">
                <a:spAutoFit/>
              </a:bodyPr>
              <a:lstStyle/>
              <a:p>
                <a14:m>
                  <m:oMath xmlns:m="http://schemas.openxmlformats.org/officeDocument/2006/math">
                    <m:r>
                      <a:rPr lang="en-US" sz="2400" b="1" i="0" smtClean="0">
                        <a:solidFill>
                          <a:srgbClr val="FFFF00"/>
                        </a:solidFill>
                        <a:latin typeface="Cambria Math"/>
                        <a:ea typeface="Cambria Math"/>
                      </a:rPr>
                      <m:t>+)  ∆ </m:t>
                    </m:r>
                    <m:r>
                      <a:rPr lang="en-US" sz="2400" b="1" i="0" smtClean="0">
                        <a:solidFill>
                          <a:srgbClr val="FFFF00"/>
                        </a:solidFill>
                        <a:latin typeface="Cambria Math"/>
                        <a:ea typeface="Cambria Math"/>
                      </a:rPr>
                      <m:t>𝐏𝐐𝐑</m:t>
                    </m:r>
                    <m:r>
                      <a:rPr lang="en-US" sz="2400" b="1" i="0">
                        <a:solidFill>
                          <a:srgbClr val="FFFF00"/>
                        </a:solidFill>
                        <a:latin typeface="Cambria Math"/>
                        <a:ea typeface="Cambria Math"/>
                      </a:rPr>
                      <m:t> </m:t>
                    </m:r>
                    <m:r>
                      <a:rPr lang="en-US" sz="2400" b="1" i="0" smtClean="0">
                        <a:solidFill>
                          <a:srgbClr val="FFFF00"/>
                        </a:solidFill>
                        <a:latin typeface="Cambria Math"/>
                        <a:ea typeface="Cambria Math"/>
                      </a:rPr>
                      <m:t> </m:t>
                    </m:r>
                    <m:r>
                      <a:rPr lang="en-US" sz="2400" b="1" i="0" smtClean="0">
                        <a:solidFill>
                          <a:srgbClr val="FFFF00"/>
                        </a:solidFill>
                        <a:latin typeface="Cambria Math"/>
                        <a:ea typeface="Cambria Math"/>
                      </a:rPr>
                      <m:t>𝐜</m:t>
                    </m:r>
                    <m:r>
                      <a:rPr lang="en-US" sz="2400" b="1" i="0" smtClean="0">
                        <a:solidFill>
                          <a:srgbClr val="FFFF00"/>
                        </a:solidFill>
                        <a:latin typeface="Cambria Math"/>
                        <a:ea typeface="Cambria Math"/>
                      </a:rPr>
                      <m:t>ó: </m:t>
                    </m:r>
                    <m:acc>
                      <m:accPr>
                        <m:chr m:val="̂"/>
                        <m:ctrlPr>
                          <a:rPr lang="en-US" sz="2400" b="1" i="1">
                            <a:solidFill>
                              <a:srgbClr val="FFFF00"/>
                            </a:solidFill>
                            <a:latin typeface="Cambria Math"/>
                            <a:cs typeface="Times New Roman" pitchFamily="18" charset="0"/>
                          </a:rPr>
                        </m:ctrlPr>
                      </m:accPr>
                      <m:e>
                        <m:r>
                          <a:rPr lang="en-US" sz="2400" b="1" i="0" smtClean="0">
                            <a:solidFill>
                              <a:srgbClr val="FFFF00"/>
                            </a:solidFill>
                            <a:latin typeface="Cambria Math"/>
                            <a:cs typeface="Times New Roman" pitchFamily="18" charset="0"/>
                          </a:rPr>
                          <m:t>𝐏</m:t>
                        </m:r>
                      </m:e>
                    </m:acc>
                  </m:oMath>
                </a14:m>
                <a:r>
                  <a:rPr lang="en-US" sz="2400" b="1">
                    <a:solidFill>
                      <a:srgbClr val="FFFF00"/>
                    </a:solidFill>
                    <a:latin typeface="Times New Roman" pitchFamily="18" charset="0"/>
                    <a:cs typeface="Times New Roman" pitchFamily="18" charset="0"/>
                  </a:rPr>
                  <a:t/>
                </a:r>
                <a:r>
                  <a:rPr lang="en-US" sz="2400" b="1" smtClean="0">
                    <a:solidFill>
                      <a:srgbClr val="FFFF00"/>
                    </a:solidFill>
                    <a:latin typeface="Times New Roman" pitchFamily="18" charset="0"/>
                    <a:cs typeface="Times New Roman" pitchFamily="18" charset="0"/>
                  </a:rPr>
                  <a:t>+  </a:t>
                </a:r>
                <a14:m>
                  <m:oMath xmlns:m="http://schemas.openxmlformats.org/officeDocument/2006/math">
                    <m:acc>
                      <m:accPr>
                        <m:chr m:val="̂"/>
                        <m:ctrlPr>
                          <a:rPr lang="en-US" sz="2400" b="1" i="1">
                            <a:solidFill>
                              <a:srgbClr val="FFFF00"/>
                            </a:solidFill>
                            <a:latin typeface="Cambria Math"/>
                            <a:cs typeface="Times New Roman" pitchFamily="18" charset="0"/>
                          </a:rPr>
                        </m:ctrlPr>
                      </m:accPr>
                      <m:e>
                        <m:r>
                          <a:rPr lang="en-US" sz="2400" b="1" i="0" smtClean="0">
                            <a:solidFill>
                              <a:srgbClr val="FFFF00"/>
                            </a:solidFill>
                            <a:latin typeface="Cambria Math"/>
                            <a:cs typeface="Times New Roman" pitchFamily="18" charset="0"/>
                          </a:rPr>
                          <m:t>𝐐</m:t>
                        </m:r>
                      </m:e>
                    </m:acc>
                  </m:oMath>
                </a14:m>
                <a:r>
                  <a:rPr lang="en-US" sz="2400" b="1">
                    <a:solidFill>
                      <a:srgbClr val="FFFF00"/>
                    </a:solidFill>
                    <a:latin typeface="Times New Roman" pitchFamily="18" charset="0"/>
                    <a:cs typeface="Times New Roman" pitchFamily="18" charset="0"/>
                  </a:rPr>
                  <a:t/>
                </a:r>
                <a:r>
                  <a:rPr lang="en-US" sz="2400" b="1" smtClean="0">
                    <a:solidFill>
                      <a:srgbClr val="FFFF00"/>
                    </a:solidFill>
                    <a:latin typeface="Times New Roman" pitchFamily="18" charset="0"/>
                    <a:cs typeface="Times New Roman" pitchFamily="18" charset="0"/>
                  </a:rPr>
                  <a:t> +  </a:t>
                </a:r>
                <a14:m>
                  <m:oMath xmlns:m="http://schemas.openxmlformats.org/officeDocument/2006/math">
                    <m:acc>
                      <m:accPr>
                        <m:chr m:val="̂"/>
                        <m:ctrlPr>
                          <a:rPr lang="en-US" sz="2400" b="1" i="1">
                            <a:solidFill>
                              <a:srgbClr val="FFFF00"/>
                            </a:solidFill>
                            <a:latin typeface="Cambria Math"/>
                            <a:cs typeface="Times New Roman" pitchFamily="18" charset="0"/>
                          </a:rPr>
                        </m:ctrlPr>
                      </m:accPr>
                      <m:e>
                        <m:r>
                          <a:rPr lang="en-US" sz="2400" b="1" i="0" smtClean="0">
                            <a:solidFill>
                              <a:srgbClr val="FFFF00"/>
                            </a:solidFill>
                            <a:latin typeface="Cambria Math"/>
                            <a:cs typeface="Times New Roman" pitchFamily="18" charset="0"/>
                          </a:rPr>
                          <m:t>𝐑</m:t>
                        </m:r>
                      </m:e>
                    </m:acc>
                  </m:oMath>
                </a14:m>
                <a:r>
                  <a:rPr lang="en-US" sz="2400" b="1">
                    <a:solidFill>
                      <a:srgbClr val="FFFF00"/>
                    </a:solidFill>
                    <a:latin typeface="Times New Roman" pitchFamily="18" charset="0"/>
                    <a:cs typeface="Times New Roman" pitchFamily="18" charset="0"/>
                  </a:rPr>
                  <a:t/>
                </a:r>
                <a:r>
                  <a:rPr lang="en-US" sz="2400" b="1" smtClean="0">
                    <a:solidFill>
                      <a:srgbClr val="FFFF00"/>
                    </a:solidFill>
                    <a:latin typeface="Times New Roman" pitchFamily="18" charset="0"/>
                    <a:cs typeface="Times New Roman" pitchFamily="18" charset="0"/>
                  </a:rPr>
                  <a:t>= 180</a:t>
                </a:r>
                <a:r>
                  <a:rPr lang="en-US" sz="2400" b="1" baseline="30000" smtClean="0">
                    <a:solidFill>
                      <a:srgbClr val="FFFF00"/>
                    </a:solidFill>
                    <a:latin typeface="Times New Roman" pitchFamily="18" charset="0"/>
                    <a:cs typeface="Times New Roman" pitchFamily="18" charset="0"/>
                  </a:rPr>
                  <a:t>0 </a:t>
                </a:r>
                <a:r>
                  <a:rPr lang="en-US" sz="2400" b="1" smtClean="0">
                    <a:solidFill>
                      <a:srgbClr val="FFFF00"/>
                    </a:solidFill>
                    <a:latin typeface="Times New Roman" pitchFamily="18" charset="0"/>
                    <a:cs typeface="Times New Roman" pitchFamily="18" charset="0"/>
                  </a:rPr>
                  <a:t>( tổng ba góc trong tam giác)</a:t>
                </a:r>
              </a:p>
              <a:p>
                <a:r>
                  <a:rPr lang="en-US" sz="2400" b="1" smtClean="0">
                    <a:solidFill>
                      <a:srgbClr val="FFFF00"/>
                    </a:solidFill>
                    <a:latin typeface="Times New Roman" pitchFamily="18" charset="0"/>
                    <a:cs typeface="Times New Roman" pitchFamily="18" charset="0"/>
                  </a:rPr>
                  <a:t>=&gt;</a:t>
                </a:r>
                <a:r>
                  <a:rPr lang="en-US" sz="2400" b="1">
                    <a:solidFill>
                      <a:srgbClr val="FFFF00"/>
                    </a:solidFill>
                    <a:latin typeface="Times New Roman" pitchFamily="18" charset="0"/>
                    <a:cs typeface="Times New Roman" pitchFamily="18" charset="0"/>
                  </a:rPr>
                  <a:t/>
                </a:r>
                <a14:m>
                  <m:oMath xmlns:m="http://schemas.openxmlformats.org/officeDocument/2006/math">
                    <m:acc>
                      <m:accPr>
                        <m:chr m:val="̂"/>
                        <m:ctrlPr>
                          <a:rPr lang="en-US" sz="2400" b="1" i="1">
                            <a:solidFill>
                              <a:srgbClr val="FFFF00"/>
                            </a:solidFill>
                            <a:latin typeface="Cambria Math"/>
                            <a:cs typeface="Times New Roman" pitchFamily="18" charset="0"/>
                          </a:rPr>
                        </m:ctrlPr>
                      </m:accPr>
                      <m:e>
                        <m:r>
                          <a:rPr lang="en-US" sz="2400" b="1">
                            <a:solidFill>
                              <a:srgbClr val="FFFF00"/>
                            </a:solidFill>
                            <a:latin typeface="Cambria Math"/>
                            <a:cs typeface="Times New Roman" pitchFamily="18" charset="0"/>
                          </a:rPr>
                          <m:t>𝐐</m:t>
                        </m:r>
                      </m:e>
                    </m:acc>
                  </m:oMath>
                </a14:m>
                <a:r>
                  <a:rPr lang="en-US" sz="2400" b="1" smtClean="0">
                    <a:solidFill>
                      <a:srgbClr val="FFFF00"/>
                    </a:solidFill>
                    <a:latin typeface="Times New Roman" pitchFamily="18" charset="0"/>
                    <a:cs typeface="Times New Roman" pitchFamily="18" charset="0"/>
                  </a:rPr>
                  <a:t> = 180</a:t>
                </a:r>
                <a:r>
                  <a:rPr lang="en-US" sz="2400" b="1" baseline="30000" smtClean="0">
                    <a:solidFill>
                      <a:srgbClr val="FFFF00"/>
                    </a:solidFill>
                    <a:latin typeface="Times New Roman" pitchFamily="18" charset="0"/>
                    <a:cs typeface="Times New Roman" pitchFamily="18" charset="0"/>
                  </a:rPr>
                  <a:t>0</a:t>
                </a:r>
                <a:r>
                  <a:rPr lang="en-US" sz="2400" b="1" smtClean="0">
                    <a:solidFill>
                      <a:srgbClr val="FFFF00"/>
                    </a:solidFill>
                    <a:latin typeface="Times New Roman" pitchFamily="18" charset="0"/>
                    <a:cs typeface="Times New Roman" pitchFamily="18" charset="0"/>
                  </a:rPr>
                  <a:t> – (</a:t>
                </a:r>
                <a14:m>
                  <m:oMath xmlns:m="http://schemas.openxmlformats.org/officeDocument/2006/math">
                    <m:acc>
                      <m:accPr>
                        <m:chr m:val="̂"/>
                        <m:ctrlPr>
                          <a:rPr lang="en-US" sz="2400" b="1" i="1">
                            <a:solidFill>
                              <a:srgbClr val="FFFF00"/>
                            </a:solidFill>
                            <a:latin typeface="Cambria Math"/>
                            <a:cs typeface="Times New Roman" pitchFamily="18" charset="0"/>
                          </a:rPr>
                        </m:ctrlPr>
                      </m:accPr>
                      <m:e>
                        <m:r>
                          <a:rPr lang="en-US" sz="2400" b="1">
                            <a:solidFill>
                              <a:srgbClr val="FFFF00"/>
                            </a:solidFill>
                            <a:latin typeface="Cambria Math"/>
                            <a:cs typeface="Times New Roman" pitchFamily="18" charset="0"/>
                          </a:rPr>
                          <m:t>𝐏</m:t>
                        </m:r>
                      </m:e>
                    </m:acc>
                  </m:oMath>
                </a14:m>
                <a:r>
                  <a:rPr lang="en-US" sz="2400" b="1">
                    <a:solidFill>
                      <a:srgbClr val="FFFF00"/>
                    </a:solidFill>
                    <a:latin typeface="Times New Roman" pitchFamily="18" charset="0"/>
                    <a:cs typeface="Times New Roman" pitchFamily="18" charset="0"/>
                  </a:rPr>
                  <a:t/>
                </a:r>
                <a:r>
                  <a:rPr lang="en-US" sz="2400" b="1" smtClean="0">
                    <a:solidFill>
                      <a:srgbClr val="FFFF00"/>
                    </a:solidFill>
                    <a:latin typeface="Times New Roman" pitchFamily="18" charset="0"/>
                    <a:cs typeface="Times New Roman" pitchFamily="18" charset="0"/>
                  </a:rPr>
                  <a:t>+  </a:t>
                </a:r>
                <a14:m>
                  <m:oMath xmlns:m="http://schemas.openxmlformats.org/officeDocument/2006/math">
                    <m:acc>
                      <m:accPr>
                        <m:chr m:val="̂"/>
                        <m:ctrlPr>
                          <a:rPr lang="en-US" sz="2400" b="1" i="1">
                            <a:solidFill>
                              <a:srgbClr val="FFFF00"/>
                            </a:solidFill>
                            <a:latin typeface="Cambria Math"/>
                            <a:cs typeface="Times New Roman" pitchFamily="18" charset="0"/>
                          </a:rPr>
                        </m:ctrlPr>
                      </m:accPr>
                      <m:e>
                        <m:r>
                          <a:rPr lang="en-US" sz="2400" b="1">
                            <a:solidFill>
                              <a:srgbClr val="FFFF00"/>
                            </a:solidFill>
                            <a:latin typeface="Cambria Math"/>
                            <a:cs typeface="Times New Roman" pitchFamily="18" charset="0"/>
                          </a:rPr>
                          <m:t>𝐑</m:t>
                        </m:r>
                      </m:e>
                    </m:acc>
                  </m:oMath>
                </a14:m>
                <a:r>
                  <a:rPr lang="en-US" sz="2400" b="1">
                    <a:solidFill>
                      <a:srgbClr val="FFFF00"/>
                    </a:solidFill>
                    <a:latin typeface="Times New Roman" pitchFamily="18" charset="0"/>
                    <a:cs typeface="Times New Roman" pitchFamily="18" charset="0"/>
                  </a:rPr>
                  <a:t/>
                </a:r>
                <a:r>
                  <a:rPr lang="en-US" sz="2400" b="1" smtClean="0">
                    <a:solidFill>
                      <a:srgbClr val="FFFF00"/>
                    </a:solidFill>
                    <a:latin typeface="Times New Roman" pitchFamily="18" charset="0"/>
                    <a:cs typeface="Times New Roman" pitchFamily="18" charset="0"/>
                  </a:rPr>
                  <a:t>) = </a:t>
                </a:r>
                <a:r>
                  <a:rPr lang="en-US" sz="2400" b="1">
                    <a:solidFill>
                      <a:srgbClr val="FFFF00"/>
                    </a:solidFill>
                    <a:latin typeface="Times New Roman" pitchFamily="18" charset="0"/>
                    <a:cs typeface="Times New Roman" pitchFamily="18" charset="0"/>
                  </a:rPr>
                  <a:t>180</a:t>
                </a:r>
                <a:r>
                  <a:rPr lang="en-US" sz="2400" b="1" baseline="30000">
                    <a:solidFill>
                      <a:srgbClr val="FFFF00"/>
                    </a:solidFill>
                    <a:latin typeface="Times New Roman" pitchFamily="18" charset="0"/>
                    <a:cs typeface="Times New Roman" pitchFamily="18" charset="0"/>
                  </a:rPr>
                  <a:t>0</a:t>
                </a:r>
                <a:r>
                  <a:rPr lang="en-US" sz="2400" b="1">
                    <a:solidFill>
                      <a:srgbClr val="FFFF00"/>
                    </a:solidFill>
                    <a:latin typeface="Times New Roman" pitchFamily="18" charset="0"/>
                    <a:cs typeface="Times New Roman" pitchFamily="18" charset="0"/>
                  </a:rPr>
                  <a:t/>
                </a:r>
                <a:r>
                  <a:rPr lang="en-US" sz="2400" b="1" smtClean="0">
                    <a:solidFill>
                      <a:srgbClr val="FFFF00"/>
                    </a:solidFill>
                    <a:latin typeface="Times New Roman" pitchFamily="18" charset="0"/>
                    <a:cs typeface="Times New Roman" pitchFamily="18" charset="0"/>
                  </a:rPr>
                  <a:t>– (40</a:t>
                </a:r>
                <a:r>
                  <a:rPr lang="en-US" sz="2400" b="1" baseline="30000" smtClean="0">
                    <a:solidFill>
                      <a:srgbClr val="FFFF00"/>
                    </a:solidFill>
                    <a:latin typeface="Times New Roman" pitchFamily="18" charset="0"/>
                    <a:cs typeface="Times New Roman" pitchFamily="18" charset="0"/>
                  </a:rPr>
                  <a:t>0</a:t>
                </a:r>
                <a:r>
                  <a:rPr lang="en-US" sz="2400" b="1" smtClean="0">
                    <a:solidFill>
                      <a:srgbClr val="FFFF00"/>
                    </a:solidFill>
                    <a:latin typeface="Times New Roman" pitchFamily="18" charset="0"/>
                    <a:cs typeface="Times New Roman" pitchFamily="18" charset="0"/>
                  </a:rPr>
                  <a:t> + 80</a:t>
                </a:r>
                <a:r>
                  <a:rPr lang="en-US" sz="2400" b="1" baseline="30000" smtClean="0">
                    <a:solidFill>
                      <a:srgbClr val="FFFF00"/>
                    </a:solidFill>
                    <a:latin typeface="Times New Roman" pitchFamily="18" charset="0"/>
                    <a:cs typeface="Times New Roman" pitchFamily="18" charset="0"/>
                  </a:rPr>
                  <a:t>0</a:t>
                </a:r>
                <a:r>
                  <a:rPr lang="en-US" sz="2400" b="1" smtClean="0">
                    <a:solidFill>
                      <a:srgbClr val="FFFF00"/>
                    </a:solidFill>
                    <a:latin typeface="Times New Roman" pitchFamily="18" charset="0"/>
                    <a:cs typeface="Times New Roman" pitchFamily="18" charset="0"/>
                  </a:rPr>
                  <a:t>) = 60</a:t>
                </a:r>
                <a:r>
                  <a:rPr lang="en-US" sz="2400" b="1" baseline="30000" smtClean="0">
                    <a:solidFill>
                      <a:srgbClr val="FFFF00"/>
                    </a:solidFill>
                    <a:latin typeface="Times New Roman" pitchFamily="18" charset="0"/>
                    <a:cs typeface="Times New Roman" pitchFamily="18" charset="0"/>
                  </a:rPr>
                  <a:t>0</a:t>
                </a:r>
                <a:endParaRPr lang="en-US" sz="2400" b="1" smtClean="0">
                  <a:solidFill>
                    <a:srgbClr val="FFFF00"/>
                  </a:solidFill>
                  <a:latin typeface="Times New Roman" pitchFamily="18" charset="0"/>
                  <a:cs typeface="Times New Roman" pitchFamily="18" charset="0"/>
                </a:endParaRPr>
              </a:p>
            </p:txBody>
          </p:sp>
        </mc:Choice>
        <mc:Fallback>
          <p:sp>
            <p:nvSpPr>
              <p:cNvPr id="7" name="TextBox 6"/>
              <p:cNvSpPr txBox="1">
                <a:spLocks noRot="1" noChangeAspect="1" noMove="1" noResize="1" noEditPoints="1" noAdjustHandles="1" noChangeArrowheads="1" noChangeShapeType="1" noTextEdit="1"/>
              </p:cNvSpPr>
              <p:nvPr/>
            </p:nvSpPr>
            <p:spPr>
              <a:xfrm>
                <a:off x="251520" y="4149080"/>
                <a:ext cx="8784976" cy="855619"/>
              </a:xfrm>
              <a:prstGeom prst="rect">
                <a:avLst/>
              </a:prstGeom>
              <a:blipFill rotWithShape="1">
                <a:blip r:embed="rId7"/>
                <a:stretch>
                  <a:fillRect l="-1041" t="-4286" b="-15714"/>
                </a:stretch>
              </a:blipFill>
            </p:spPr>
            <p:txBody>
              <a:bodyPr/>
              <a:lstStyle/>
              <a:p>
                <a:r>
                  <a:rPr lang="en-US">
                    <a:noFill/>
                  </a:rPr>
                  <a:t> </a:t>
                </a:r>
              </a:p>
            </p:txBody>
          </p:sp>
        </mc:Fallback>
      </mc:AlternateContent>
    </p:spTree>
    <p:extLst>
      <p:ext uri="{BB962C8B-B14F-4D97-AF65-F5344CB8AC3E}">
        <p14:creationId xmlns="" xmlns:p14="http://schemas.microsoft.com/office/powerpoint/2010/main" val="389949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900113" y="206375"/>
            <a:ext cx="6600825" cy="25781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10243" name="Oval 3"/>
          <p:cNvSpPr>
            <a:spLocks noChangeArrowheads="1"/>
          </p:cNvSpPr>
          <p:nvPr/>
        </p:nvSpPr>
        <p:spPr bwMode="auto">
          <a:xfrm>
            <a:off x="900113" y="2317750"/>
            <a:ext cx="503237" cy="576263"/>
          </a:xfrm>
          <a:prstGeom prst="ellipse">
            <a:avLst/>
          </a:prstGeom>
          <a:noFill/>
          <a:ln w="38100" cap="flat"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endParaRPr lang="en-US"/>
          </a:p>
        </p:txBody>
      </p:sp>
      <p:pic>
        <p:nvPicPr>
          <p:cNvPr id="10244"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044575" y="3213100"/>
            <a:ext cx="7327900" cy="30956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10245" name="Oval 5"/>
          <p:cNvSpPr>
            <a:spLocks noChangeArrowheads="1"/>
          </p:cNvSpPr>
          <p:nvPr/>
        </p:nvSpPr>
        <p:spPr bwMode="auto">
          <a:xfrm>
            <a:off x="1025525" y="4556125"/>
            <a:ext cx="504825" cy="576263"/>
          </a:xfrm>
          <a:prstGeom prst="ellipse">
            <a:avLst/>
          </a:prstGeom>
          <a:noFill/>
          <a:ln w="38100" cap="flat"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endParaRPr lang="en-US"/>
          </a:p>
        </p:txBody>
      </p:sp>
    </p:spTree>
    <p:extLst>
      <p:ext uri="{BB962C8B-B14F-4D97-AF65-F5344CB8AC3E}">
        <p14:creationId xmlns="" xmlns:p14="http://schemas.microsoft.com/office/powerpoint/2010/main" val="20932016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anim from="(-#ppt_w/2)" to="(#ppt_x)" calcmode="lin" valueType="num">
                                      <p:cBhvr>
                                        <p:cTn id="7" dur="300" fill="hold">
                                          <p:stCondLst>
                                            <p:cond delay="0"/>
                                          </p:stCondLst>
                                        </p:cTn>
                                        <p:tgtEl>
                                          <p:spTgt spid="10243"/>
                                        </p:tgtEl>
                                        <p:attrNameLst>
                                          <p:attrName>ppt_x</p:attrName>
                                        </p:attrNameLst>
                                      </p:cBhvr>
                                    </p:anim>
                                    <p:anim from="0" to="-1.0" calcmode="lin" valueType="num">
                                      <p:cBhvr>
                                        <p:cTn id="8" dur="100" decel="50000" autoRev="1" fill="hold">
                                          <p:stCondLst>
                                            <p:cond delay="300"/>
                                          </p:stCondLst>
                                        </p:cTn>
                                        <p:tgtEl>
                                          <p:spTgt spid="10243"/>
                                        </p:tgtEl>
                                        <p:attrNameLst>
                                          <p:attrName>xshear</p:attrName>
                                        </p:attrNameLst>
                                      </p:cBhvr>
                                    </p:anim>
                                    <p:animScale>
                                      <p:cBhvr>
                                        <p:cTn id="9" dur="100" decel="100000" autoRev="1" fill="hold">
                                          <p:stCondLst>
                                            <p:cond delay="300"/>
                                          </p:stCondLst>
                                        </p:cTn>
                                        <p:tgtEl>
                                          <p:spTgt spid="10243"/>
                                        </p:tgtEl>
                                      </p:cBhvr>
                                      <p:from x="100000" y="100000"/>
                                      <p:to x="80000" y="100000"/>
                                    </p:animScale>
                                    <p:anim by="(#ppt_h/3+#ppt_w*0.1)" calcmode="lin" valueType="num">
                                      <p:cBhvr additive="sum">
                                        <p:cTn id="10" dur="100" decel="100000" autoRev="1" fill="hold">
                                          <p:stCondLst>
                                            <p:cond delay="300"/>
                                          </p:stCondLst>
                                        </p:cTn>
                                        <p:tgtEl>
                                          <p:spTgt spid="10243"/>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10244"/>
                                        </p:tgtEl>
                                        <p:attrNameLst>
                                          <p:attrName>style.visibility</p:attrName>
                                        </p:attrNameLst>
                                      </p:cBhvr>
                                      <p:to>
                                        <p:strVal val="visible"/>
                                      </p:to>
                                    </p:set>
                                    <p:animEffect transition="in" filter="blinds(horizontal)">
                                      <p:cBhvr>
                                        <p:cTn id="15" dur="500"/>
                                        <p:tgtEl>
                                          <p:spTgt spid="1024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4" presetClass="entr" presetSubtype="0" fill="hold" grpId="0" nodeType="clickEffect">
                                  <p:stCondLst>
                                    <p:cond delay="0"/>
                                  </p:stCondLst>
                                  <p:childTnLst>
                                    <p:set>
                                      <p:cBhvr>
                                        <p:cTn id="19" dur="1" fill="hold">
                                          <p:stCondLst>
                                            <p:cond delay="0"/>
                                          </p:stCondLst>
                                        </p:cTn>
                                        <p:tgtEl>
                                          <p:spTgt spid="10245"/>
                                        </p:tgtEl>
                                        <p:attrNameLst>
                                          <p:attrName>style.visibility</p:attrName>
                                        </p:attrNameLst>
                                      </p:cBhvr>
                                      <p:to>
                                        <p:strVal val="visible"/>
                                      </p:to>
                                    </p:set>
                                    <p:anim from="(-#ppt_w/2)" to="(#ppt_x)" calcmode="lin" valueType="num">
                                      <p:cBhvr>
                                        <p:cTn id="20" dur="300" fill="hold">
                                          <p:stCondLst>
                                            <p:cond delay="0"/>
                                          </p:stCondLst>
                                        </p:cTn>
                                        <p:tgtEl>
                                          <p:spTgt spid="10245"/>
                                        </p:tgtEl>
                                        <p:attrNameLst>
                                          <p:attrName>ppt_x</p:attrName>
                                        </p:attrNameLst>
                                      </p:cBhvr>
                                    </p:anim>
                                    <p:anim from="0" to="-1.0" calcmode="lin" valueType="num">
                                      <p:cBhvr>
                                        <p:cTn id="21" dur="100" decel="50000" autoRev="1" fill="hold">
                                          <p:stCondLst>
                                            <p:cond delay="300"/>
                                          </p:stCondLst>
                                        </p:cTn>
                                        <p:tgtEl>
                                          <p:spTgt spid="10245"/>
                                        </p:tgtEl>
                                        <p:attrNameLst>
                                          <p:attrName>xshear</p:attrName>
                                        </p:attrNameLst>
                                      </p:cBhvr>
                                    </p:anim>
                                    <p:animScale>
                                      <p:cBhvr>
                                        <p:cTn id="22" dur="100" decel="100000" autoRev="1" fill="hold">
                                          <p:stCondLst>
                                            <p:cond delay="300"/>
                                          </p:stCondLst>
                                        </p:cTn>
                                        <p:tgtEl>
                                          <p:spTgt spid="10245"/>
                                        </p:tgtEl>
                                      </p:cBhvr>
                                      <p:from x="100000" y="100000"/>
                                      <p:to x="80000" y="100000"/>
                                    </p:animScale>
                                    <p:anim by="(#ppt_h/3+#ppt_w*0.1)" calcmode="lin" valueType="num">
                                      <p:cBhvr additive="sum">
                                        <p:cTn id="23" dur="100" decel="100000" autoRev="1" fill="hold">
                                          <p:stCondLst>
                                            <p:cond delay="300"/>
                                          </p:stCondLst>
                                        </p:cTn>
                                        <p:tgtEl>
                                          <p:spTgt spid="1024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animBg="1"/>
      <p:bldP spid="1024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a:xfrm>
            <a:off x="755650" y="476250"/>
            <a:ext cx="7561263" cy="2522538"/>
          </a:xfrm>
          <a:noFill/>
          <a:ln/>
        </p:spPr>
      </p:pic>
      <p:sp>
        <p:nvSpPr>
          <p:cNvPr id="11267" name="Oval 3"/>
          <p:cNvSpPr>
            <a:spLocks noChangeArrowheads="1"/>
          </p:cNvSpPr>
          <p:nvPr/>
        </p:nvSpPr>
        <p:spPr bwMode="auto">
          <a:xfrm>
            <a:off x="684213" y="1989138"/>
            <a:ext cx="503237" cy="576262"/>
          </a:xfrm>
          <a:prstGeom prst="ellipse">
            <a:avLst/>
          </a:prstGeom>
          <a:noFill/>
          <a:ln w="38100" cap="flat"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endParaRPr lang="en-US"/>
          </a:p>
        </p:txBody>
      </p:sp>
    </p:spTree>
    <p:extLst>
      <p:ext uri="{BB962C8B-B14F-4D97-AF65-F5344CB8AC3E}">
        <p14:creationId xmlns="" xmlns:p14="http://schemas.microsoft.com/office/powerpoint/2010/main" val="38790218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1267"/>
                                        </p:tgtEl>
                                        <p:attrNameLst>
                                          <p:attrName>style.visibility</p:attrName>
                                        </p:attrNameLst>
                                      </p:cBhvr>
                                      <p:to>
                                        <p:strVal val="visible"/>
                                      </p:to>
                                    </p:set>
                                    <p:anim calcmode="lin" valueType="num">
                                      <p:cBhvr>
                                        <p:cTn id="7" dur="1000" fill="hold"/>
                                        <p:tgtEl>
                                          <p:spTgt spid="11267"/>
                                        </p:tgtEl>
                                        <p:attrNameLst>
                                          <p:attrName>ppt_w</p:attrName>
                                        </p:attrNameLst>
                                      </p:cBhvr>
                                      <p:tavLst>
                                        <p:tav tm="0">
                                          <p:val>
                                            <p:fltVal val="0"/>
                                          </p:val>
                                        </p:tav>
                                        <p:tav tm="100000">
                                          <p:val>
                                            <p:strVal val="#ppt_w"/>
                                          </p:val>
                                        </p:tav>
                                      </p:tavLst>
                                    </p:anim>
                                    <p:anim calcmode="lin" valueType="num">
                                      <p:cBhvr>
                                        <p:cTn id="8" dur="1000" fill="hold"/>
                                        <p:tgtEl>
                                          <p:spTgt spid="11267"/>
                                        </p:tgtEl>
                                        <p:attrNameLst>
                                          <p:attrName>ppt_h</p:attrName>
                                        </p:attrNameLst>
                                      </p:cBhvr>
                                      <p:tavLst>
                                        <p:tav tm="0">
                                          <p:val>
                                            <p:fltVal val="0"/>
                                          </p:val>
                                        </p:tav>
                                        <p:tav tm="100000">
                                          <p:val>
                                            <p:strVal val="#ppt_h"/>
                                          </p:val>
                                        </p:tav>
                                      </p:tavLst>
                                    </p:anim>
                                    <p:anim calcmode="lin" valueType="num">
                                      <p:cBhvr>
                                        <p:cTn id="9" dur="1000" fill="hold"/>
                                        <p:tgtEl>
                                          <p:spTgt spid="11267"/>
                                        </p:tgtEl>
                                        <p:attrNameLst>
                                          <p:attrName>style.rotation</p:attrName>
                                        </p:attrNameLst>
                                      </p:cBhvr>
                                      <p:tavLst>
                                        <p:tav tm="0">
                                          <p:val>
                                            <p:fltVal val="90"/>
                                          </p:val>
                                        </p:tav>
                                        <p:tav tm="100000">
                                          <p:val>
                                            <p:fltVal val="0"/>
                                          </p:val>
                                        </p:tav>
                                      </p:tavLst>
                                    </p:anim>
                                    <p:animEffect transition="in" filter="fade">
                                      <p:cBhvr>
                                        <p:cTn id="10" dur="10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endParaRPr lang="en-US" smtClean="0"/>
          </a:p>
        </p:txBody>
      </p:sp>
      <p:graphicFrame>
        <p:nvGraphicFramePr>
          <p:cNvPr id="30723" name="Object 3"/>
          <p:cNvGraphicFramePr>
            <a:graphicFrameLocks noGrp="1" noChangeAspect="1"/>
          </p:cNvGraphicFramePr>
          <p:nvPr>
            <p:ph idx="1"/>
          </p:nvPr>
        </p:nvGraphicFramePr>
        <p:xfrm>
          <a:off x="0" y="0"/>
          <a:ext cx="9144000" cy="6770688"/>
        </p:xfrm>
        <a:graphic>
          <a:graphicData uri="http://schemas.openxmlformats.org/presentationml/2006/ole">
            <p:oleObj spid="_x0000_s11315" name="Bitmap Image" r:id="rId4" imgW="3409524" imgH="2771429" progId="PBrush">
              <p:embed/>
            </p:oleObj>
          </a:graphicData>
        </a:graphic>
      </p:graphicFrame>
      <p:pic>
        <p:nvPicPr>
          <p:cNvPr id="30724" name="Picture 4"/>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0" y="-685800"/>
            <a:ext cx="9144000" cy="441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725" name="Picture 5"/>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7239000" y="0"/>
            <a:ext cx="1143000" cy="2419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7638" name="Rectangle 6"/>
          <p:cNvSpPr>
            <a:spLocks noChangeArrowheads="1"/>
          </p:cNvSpPr>
          <p:nvPr/>
        </p:nvSpPr>
        <p:spPr bwMode="auto">
          <a:xfrm>
            <a:off x="685800" y="4876800"/>
            <a:ext cx="6324600" cy="457200"/>
          </a:xfrm>
          <a:prstGeom prst="rect">
            <a:avLst/>
          </a:prstGeom>
          <a:solidFill>
            <a:schemeClr val="tx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r>
              <a:rPr lang="en-US" sz="2400">
                <a:solidFill>
                  <a:schemeClr val="bg1"/>
                </a:solidFill>
                <a:cs typeface="Arial" charset="0"/>
              </a:rPr>
              <a:t>A. An</a:t>
            </a:r>
            <a:r>
              <a:rPr lang="en-US">
                <a:solidFill>
                  <a:schemeClr val="bg1"/>
                </a:solidFill>
                <a:cs typeface="Arial" charset="0"/>
              </a:rPr>
              <a:t> </a:t>
            </a:r>
          </a:p>
        </p:txBody>
      </p:sp>
      <p:sp>
        <p:nvSpPr>
          <p:cNvPr id="197639" name="Rectangle 7"/>
          <p:cNvSpPr>
            <a:spLocks noChangeArrowheads="1"/>
          </p:cNvSpPr>
          <p:nvPr/>
        </p:nvSpPr>
        <p:spPr bwMode="auto">
          <a:xfrm>
            <a:off x="685800" y="5486400"/>
            <a:ext cx="6324600" cy="457200"/>
          </a:xfrm>
          <a:prstGeom prst="rect">
            <a:avLst/>
          </a:prstGeom>
          <a:solidFill>
            <a:srgbClr val="00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r>
              <a:rPr lang="en-US" sz="2400">
                <a:solidFill>
                  <a:schemeClr val="bg1"/>
                </a:solidFill>
                <a:cs typeface="Arial" charset="0"/>
              </a:rPr>
              <a:t>B. Hoa</a:t>
            </a:r>
          </a:p>
        </p:txBody>
      </p:sp>
      <p:sp>
        <p:nvSpPr>
          <p:cNvPr id="197640" name="Rectangle 8"/>
          <p:cNvSpPr>
            <a:spLocks noChangeArrowheads="1"/>
          </p:cNvSpPr>
          <p:nvPr/>
        </p:nvSpPr>
        <p:spPr bwMode="auto">
          <a:xfrm>
            <a:off x="685800" y="6096000"/>
            <a:ext cx="6324600" cy="457200"/>
          </a:xfrm>
          <a:prstGeom prst="rect">
            <a:avLst/>
          </a:prstGeom>
          <a:solidFill>
            <a:schemeClr val="tx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r>
              <a:rPr lang="en-US" sz="2400">
                <a:solidFill>
                  <a:schemeClr val="bg1"/>
                </a:solidFill>
                <a:cs typeface="Arial" charset="0"/>
              </a:rPr>
              <a:t>C. Phúc </a:t>
            </a:r>
          </a:p>
        </p:txBody>
      </p:sp>
      <p:sp>
        <p:nvSpPr>
          <p:cNvPr id="197641" name="Rectangle 9"/>
          <p:cNvSpPr>
            <a:spLocks noChangeArrowheads="1"/>
          </p:cNvSpPr>
          <p:nvPr/>
        </p:nvSpPr>
        <p:spPr bwMode="auto">
          <a:xfrm>
            <a:off x="838200" y="3824288"/>
            <a:ext cx="5867400" cy="1006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r>
              <a:rPr lang="en-US" b="1" dirty="0">
                <a:cs typeface="Arial" charset="0"/>
              </a:rPr>
              <a:t> </a:t>
            </a:r>
            <a:r>
              <a:rPr lang="en-US" sz="2000" b="1" dirty="0" err="1">
                <a:cs typeface="Arial" charset="0"/>
              </a:rPr>
              <a:t>Giả</a:t>
            </a:r>
            <a:r>
              <a:rPr lang="en-US" sz="2000" b="1" dirty="0">
                <a:cs typeface="Arial" charset="0"/>
              </a:rPr>
              <a:t> </a:t>
            </a:r>
            <a:r>
              <a:rPr lang="en-US" sz="2000" b="1" dirty="0" err="1">
                <a:cs typeface="Arial" charset="0"/>
              </a:rPr>
              <a:t>sử</a:t>
            </a:r>
            <a:r>
              <a:rPr lang="en-US" sz="2000" b="1" dirty="0">
                <a:cs typeface="Arial" charset="0"/>
              </a:rPr>
              <a:t> 3 </a:t>
            </a:r>
            <a:r>
              <a:rPr lang="en-US" sz="2000" b="1" dirty="0" err="1">
                <a:cs typeface="Arial" charset="0"/>
              </a:rPr>
              <a:t>bạn</a:t>
            </a:r>
            <a:r>
              <a:rPr lang="en-US" sz="2000" b="1" dirty="0">
                <a:cs typeface="Arial" charset="0"/>
              </a:rPr>
              <a:t> An , </a:t>
            </a:r>
            <a:r>
              <a:rPr lang="en-US" sz="2000" b="1" dirty="0" err="1">
                <a:cs typeface="Arial" charset="0"/>
              </a:rPr>
              <a:t>Hoa</a:t>
            </a:r>
            <a:r>
              <a:rPr lang="en-US" sz="2000" b="1" dirty="0">
                <a:cs typeface="Arial" charset="0"/>
              </a:rPr>
              <a:t>, </a:t>
            </a:r>
            <a:r>
              <a:rPr lang="en-US" sz="2000" b="1" dirty="0" err="1">
                <a:cs typeface="Arial" charset="0"/>
              </a:rPr>
              <a:t>Phúc</a:t>
            </a:r>
            <a:r>
              <a:rPr lang="en-US" sz="2000" b="1" dirty="0">
                <a:cs typeface="Arial" charset="0"/>
              </a:rPr>
              <a:t> </a:t>
            </a:r>
            <a:r>
              <a:rPr lang="en-US" sz="2000" b="1" dirty="0" err="1">
                <a:cs typeface="Arial" charset="0"/>
              </a:rPr>
              <a:t>đi</a:t>
            </a:r>
            <a:r>
              <a:rPr lang="en-US" sz="2000" b="1" dirty="0">
                <a:cs typeface="Arial" charset="0"/>
              </a:rPr>
              <a:t> </a:t>
            </a:r>
            <a:r>
              <a:rPr lang="en-US" sz="2000" b="1" dirty="0" err="1">
                <a:cs typeface="Arial" charset="0"/>
              </a:rPr>
              <a:t>cùng</a:t>
            </a:r>
            <a:r>
              <a:rPr lang="en-US" sz="2000" b="1" dirty="0">
                <a:cs typeface="Arial" charset="0"/>
              </a:rPr>
              <a:t> </a:t>
            </a:r>
            <a:r>
              <a:rPr lang="en-US" sz="2000" b="1" dirty="0" err="1">
                <a:cs typeface="Arial" charset="0"/>
              </a:rPr>
              <a:t>một</a:t>
            </a:r>
            <a:r>
              <a:rPr lang="en-US" sz="2000" b="1" dirty="0">
                <a:cs typeface="Arial" charset="0"/>
              </a:rPr>
              <a:t> </a:t>
            </a:r>
            <a:r>
              <a:rPr lang="en-US" sz="2000" b="1" dirty="0" err="1">
                <a:cs typeface="Arial" charset="0"/>
              </a:rPr>
              <a:t>tốc</a:t>
            </a:r>
            <a:r>
              <a:rPr lang="en-US" sz="2000" b="1" dirty="0">
                <a:cs typeface="Arial" charset="0"/>
              </a:rPr>
              <a:t> </a:t>
            </a:r>
            <a:r>
              <a:rPr lang="en-US" sz="2000" b="1" dirty="0" err="1">
                <a:cs typeface="Arial" charset="0"/>
              </a:rPr>
              <a:t>độ</a:t>
            </a:r>
            <a:r>
              <a:rPr lang="en-US" sz="2000" b="1" dirty="0">
                <a:cs typeface="Arial" charset="0"/>
              </a:rPr>
              <a:t>, </a:t>
            </a:r>
            <a:r>
              <a:rPr lang="en-US" sz="2000" b="1" dirty="0" err="1">
                <a:cs typeface="Arial" charset="0"/>
              </a:rPr>
              <a:t>hãy</a:t>
            </a:r>
            <a:r>
              <a:rPr lang="en-US" sz="2000" b="1" dirty="0">
                <a:cs typeface="Arial" charset="0"/>
              </a:rPr>
              <a:t> </a:t>
            </a:r>
            <a:r>
              <a:rPr lang="en-US" sz="2000" b="1" dirty="0" err="1">
                <a:cs typeface="Arial" charset="0"/>
              </a:rPr>
              <a:t>nhìn</a:t>
            </a:r>
            <a:r>
              <a:rPr lang="en-US" sz="2000" b="1" dirty="0">
                <a:cs typeface="Arial" charset="0"/>
              </a:rPr>
              <a:t> </a:t>
            </a:r>
            <a:r>
              <a:rPr lang="en-US" sz="2000" b="1" dirty="0" err="1">
                <a:cs typeface="Arial" charset="0"/>
              </a:rPr>
              <a:t>hình</a:t>
            </a:r>
            <a:r>
              <a:rPr lang="en-US" sz="2000" b="1" dirty="0">
                <a:cs typeface="Arial" charset="0"/>
              </a:rPr>
              <a:t> </a:t>
            </a:r>
            <a:r>
              <a:rPr lang="en-US" sz="2000" b="1" dirty="0" err="1">
                <a:cs typeface="Arial" charset="0"/>
              </a:rPr>
              <a:t>vẽ</a:t>
            </a:r>
            <a:r>
              <a:rPr lang="en-US" sz="2000" b="1" dirty="0">
                <a:cs typeface="Arial" charset="0"/>
              </a:rPr>
              <a:t> </a:t>
            </a:r>
            <a:r>
              <a:rPr lang="en-US" sz="2000" b="1" dirty="0" err="1">
                <a:cs typeface="Arial" charset="0"/>
              </a:rPr>
              <a:t>và</a:t>
            </a:r>
            <a:r>
              <a:rPr lang="en-US" sz="2000" b="1" dirty="0">
                <a:cs typeface="Arial" charset="0"/>
              </a:rPr>
              <a:t> </a:t>
            </a:r>
            <a:r>
              <a:rPr lang="en-US" sz="2000" b="1" dirty="0" err="1">
                <a:cs typeface="Arial" charset="0"/>
              </a:rPr>
              <a:t>cho</a:t>
            </a:r>
            <a:r>
              <a:rPr lang="en-US" sz="2000" b="1" dirty="0">
                <a:cs typeface="Arial" charset="0"/>
              </a:rPr>
              <a:t> </a:t>
            </a:r>
            <a:r>
              <a:rPr lang="en-US" sz="2000" b="1" dirty="0" err="1">
                <a:cs typeface="Arial" charset="0"/>
              </a:rPr>
              <a:t>biết</a:t>
            </a:r>
            <a:r>
              <a:rPr lang="en-US" sz="2000" b="1" dirty="0">
                <a:cs typeface="Arial" charset="0"/>
              </a:rPr>
              <a:t> </a:t>
            </a:r>
            <a:r>
              <a:rPr lang="en-US" sz="2000" b="1" dirty="0" err="1">
                <a:cs typeface="Arial" charset="0"/>
              </a:rPr>
              <a:t>bạn</a:t>
            </a:r>
            <a:r>
              <a:rPr lang="en-US" sz="2000" b="1" dirty="0">
                <a:cs typeface="Arial" charset="0"/>
              </a:rPr>
              <a:t> </a:t>
            </a:r>
            <a:r>
              <a:rPr lang="en-US" sz="2000" b="1" dirty="0" err="1">
                <a:cs typeface="Arial" charset="0"/>
              </a:rPr>
              <a:t>nào</a:t>
            </a:r>
            <a:r>
              <a:rPr lang="en-US" sz="2000" b="1" dirty="0">
                <a:cs typeface="Arial" charset="0"/>
              </a:rPr>
              <a:t> </a:t>
            </a:r>
            <a:r>
              <a:rPr lang="en-US" sz="2000" b="1" dirty="0" err="1">
                <a:cs typeface="Arial" charset="0"/>
              </a:rPr>
              <a:t>đến</a:t>
            </a:r>
            <a:r>
              <a:rPr lang="en-US" sz="2000" b="1" dirty="0">
                <a:cs typeface="Arial" charset="0"/>
              </a:rPr>
              <a:t> </a:t>
            </a:r>
            <a:r>
              <a:rPr lang="en-US" sz="2000" b="1" dirty="0" err="1">
                <a:cs typeface="Arial" charset="0"/>
              </a:rPr>
              <a:t>trường</a:t>
            </a:r>
            <a:r>
              <a:rPr lang="en-US" sz="2000" b="1" dirty="0">
                <a:cs typeface="Arial" charset="0"/>
              </a:rPr>
              <a:t> </a:t>
            </a:r>
            <a:r>
              <a:rPr lang="en-US" sz="2000" b="1" dirty="0" err="1">
                <a:cs typeface="Arial" charset="0"/>
              </a:rPr>
              <a:t>sớm</a:t>
            </a:r>
            <a:r>
              <a:rPr lang="en-US" sz="2000" b="1" dirty="0">
                <a:cs typeface="Arial" charset="0"/>
              </a:rPr>
              <a:t> </a:t>
            </a:r>
            <a:r>
              <a:rPr lang="en-US" sz="2000" b="1" dirty="0" err="1">
                <a:cs typeface="Arial" charset="0"/>
              </a:rPr>
              <a:t>nhất</a:t>
            </a:r>
            <a:r>
              <a:rPr lang="en-US" sz="2000" b="1" dirty="0">
                <a:cs typeface="Arial" charset="0"/>
              </a:rPr>
              <a:t>: </a:t>
            </a:r>
          </a:p>
        </p:txBody>
      </p:sp>
      <p:sp>
        <p:nvSpPr>
          <p:cNvPr id="197642" name="Rectangle 10"/>
          <p:cNvSpPr>
            <a:spLocks noChangeArrowheads="1"/>
          </p:cNvSpPr>
          <p:nvPr/>
        </p:nvSpPr>
        <p:spPr bwMode="auto">
          <a:xfrm>
            <a:off x="685800" y="6096000"/>
            <a:ext cx="6324600" cy="457200"/>
          </a:xfrm>
          <a:prstGeom prst="rect">
            <a:avLst/>
          </a:prstGeom>
          <a:solidFill>
            <a:srgbClr val="0000FF">
              <a:alpha val="38823"/>
            </a:srgb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endParaRPr lang="en-US" sz="2400">
              <a:solidFill>
                <a:schemeClr val="bg1"/>
              </a:solidFill>
              <a:cs typeface="Arial" charset="0"/>
            </a:endParaRPr>
          </a:p>
        </p:txBody>
      </p:sp>
      <p:pic>
        <p:nvPicPr>
          <p:cNvPr id="197643" name="Picture 11"/>
          <p:cNvPicPr>
            <a:picLocks noChangeAspect="1" noChangeArrowheads="1"/>
          </p:cNvPicPr>
          <p:nvPr/>
        </p:nvPicPr>
        <p:blipFill>
          <a:blip r:embed="rId7">
            <a:lum bright="20000"/>
            <a:extLst>
              <a:ext uri="{28A0092B-C50C-407E-A947-70E740481C1C}">
                <a14:useLocalDpi xmlns="" xmlns:a14="http://schemas.microsoft.com/office/drawing/2010/main" val="0"/>
              </a:ext>
            </a:extLst>
          </a:blip>
          <a:srcRect/>
          <a:stretch>
            <a:fillRect/>
          </a:stretch>
        </p:blipFill>
        <p:spPr bwMode="auto">
          <a:xfrm>
            <a:off x="0" y="-626368"/>
            <a:ext cx="9144000" cy="434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7644" name="Rectangle 12"/>
          <p:cNvSpPr>
            <a:spLocks noChangeArrowheads="1"/>
          </p:cNvSpPr>
          <p:nvPr/>
        </p:nvSpPr>
        <p:spPr bwMode="auto">
          <a:xfrm>
            <a:off x="457200" y="1752600"/>
            <a:ext cx="619125" cy="519113"/>
          </a:xfrm>
          <a:prstGeom prst="rect">
            <a:avLst/>
          </a:prstGeom>
          <a:noFill/>
          <a:ln>
            <a:noFill/>
          </a:ln>
          <a:effectLst/>
          <a:extLst>
            <a:ext uri="{909E8E84-426E-40DD-AFC4-6F175D3DCCD1}">
              <a14:hiddenFill xmlns="" xmlns:a14="http://schemas.microsoft.com/office/drawing/2010/main">
                <a:solidFill>
                  <a:schemeClr val="accent2"/>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US" sz="2800">
                <a:solidFill>
                  <a:srgbClr val="FF0000"/>
                </a:solidFill>
                <a:cs typeface="Arial" charset="0"/>
              </a:rPr>
              <a:t>An</a:t>
            </a:r>
          </a:p>
        </p:txBody>
      </p:sp>
      <p:sp>
        <p:nvSpPr>
          <p:cNvPr id="197645" name="Rectangle 13"/>
          <p:cNvSpPr>
            <a:spLocks noChangeArrowheads="1"/>
          </p:cNvSpPr>
          <p:nvPr/>
        </p:nvSpPr>
        <p:spPr bwMode="auto">
          <a:xfrm>
            <a:off x="3276600" y="1752600"/>
            <a:ext cx="838200" cy="519113"/>
          </a:xfrm>
          <a:prstGeom prst="rect">
            <a:avLst/>
          </a:prstGeom>
          <a:noFill/>
          <a:ln>
            <a:noFill/>
          </a:ln>
          <a:effectLst/>
          <a:extLst>
            <a:ext uri="{909E8E84-426E-40DD-AFC4-6F175D3DCCD1}">
              <a14:hiddenFill xmlns="" xmlns:a14="http://schemas.microsoft.com/office/drawing/2010/main">
                <a:solidFill>
                  <a:schemeClr val="accent2"/>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sz="2800">
                <a:solidFill>
                  <a:srgbClr val="FF0000"/>
                </a:solidFill>
                <a:cs typeface="Arial" charset="0"/>
              </a:rPr>
              <a:t>Hoa</a:t>
            </a:r>
          </a:p>
        </p:txBody>
      </p:sp>
      <p:sp>
        <p:nvSpPr>
          <p:cNvPr id="197646" name="Rectangle 14"/>
          <p:cNvSpPr>
            <a:spLocks noChangeArrowheads="1"/>
          </p:cNvSpPr>
          <p:nvPr/>
        </p:nvSpPr>
        <p:spPr bwMode="auto">
          <a:xfrm>
            <a:off x="5867400" y="1828800"/>
            <a:ext cx="995363" cy="519113"/>
          </a:xfrm>
          <a:prstGeom prst="rect">
            <a:avLst/>
          </a:prstGeom>
          <a:noFill/>
          <a:ln>
            <a:noFill/>
          </a:ln>
          <a:effectLst/>
          <a:extLst>
            <a:ext uri="{909E8E84-426E-40DD-AFC4-6F175D3DCCD1}">
              <a14:hiddenFill xmlns="" xmlns:a14="http://schemas.microsoft.com/office/drawing/2010/main">
                <a:solidFill>
                  <a:schemeClr val="accent2"/>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sz="2800">
                <a:solidFill>
                  <a:srgbClr val="FF0000"/>
                </a:solidFill>
                <a:cs typeface="Arial" charset="0"/>
              </a:rPr>
              <a:t>Phúc</a:t>
            </a:r>
          </a:p>
        </p:txBody>
      </p:sp>
      <p:sp>
        <p:nvSpPr>
          <p:cNvPr id="30735" name="Rectangle 15"/>
          <p:cNvSpPr>
            <a:spLocks noChangeArrowheads="1"/>
          </p:cNvSpPr>
          <p:nvPr/>
        </p:nvSpPr>
        <p:spPr bwMode="auto">
          <a:xfrm>
            <a:off x="6858000" y="4100513"/>
            <a:ext cx="8763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2000" b="1" dirty="0" err="1">
                <a:solidFill>
                  <a:srgbClr val="0000FF"/>
                </a:solidFill>
                <a:cs typeface="Arial" charset="0"/>
              </a:rPr>
              <a:t>Câu</a:t>
            </a:r>
            <a:r>
              <a:rPr lang="en-US" sz="2000" b="1" dirty="0">
                <a:solidFill>
                  <a:srgbClr val="0000FF"/>
                </a:solidFill>
                <a:cs typeface="Arial" charset="0"/>
              </a:rPr>
              <a:t> 4</a:t>
            </a:r>
          </a:p>
        </p:txBody>
      </p:sp>
    </p:spTree>
    <p:extLst>
      <p:ext uri="{BB962C8B-B14F-4D97-AF65-F5344CB8AC3E}">
        <p14:creationId xmlns="" xmlns:p14="http://schemas.microsoft.com/office/powerpoint/2010/main" val="14899589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7641">
                                            <p:txEl>
                                              <p:pRg st="0" end="0"/>
                                            </p:txEl>
                                          </p:spTgt>
                                        </p:tgtEl>
                                        <p:attrNameLst>
                                          <p:attrName>style.visibility</p:attrName>
                                        </p:attrNameLst>
                                      </p:cBhvr>
                                      <p:to>
                                        <p:strVal val="visible"/>
                                      </p:to>
                                    </p:set>
                                  </p:childTnLst>
                                </p:cTn>
                              </p:par>
                              <p:par>
                                <p:cTn id="7" presetID="21" presetClass="entr" presetSubtype="4" fill="hold" nodeType="withEffect">
                                  <p:stCondLst>
                                    <p:cond delay="0"/>
                                  </p:stCondLst>
                                  <p:childTnLst>
                                    <p:set>
                                      <p:cBhvr>
                                        <p:cTn id="8" dur="1" fill="hold">
                                          <p:stCondLst>
                                            <p:cond delay="0"/>
                                          </p:stCondLst>
                                        </p:cTn>
                                        <p:tgtEl>
                                          <p:spTgt spid="197643"/>
                                        </p:tgtEl>
                                        <p:attrNameLst>
                                          <p:attrName>style.visibility</p:attrName>
                                        </p:attrNameLst>
                                      </p:cBhvr>
                                      <p:to>
                                        <p:strVal val="visible"/>
                                      </p:to>
                                    </p:set>
                                    <p:animEffect transition="in" filter="wheel(4)">
                                      <p:cBhvr>
                                        <p:cTn id="9" dur="2000"/>
                                        <p:tgtEl>
                                          <p:spTgt spid="197643"/>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197646"/>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97644"/>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97645"/>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197638">
                                            <p:txEl>
                                              <p:pRg st="0" end="0"/>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197639">
                                            <p:txEl>
                                              <p:pRg st="0" end="0"/>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197640">
                                            <p:txEl>
                                              <p:pRg st="0" end="0"/>
                                            </p:txEl>
                                          </p:spTgt>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97642"/>
                                        </p:tgtEl>
                                        <p:attrNameLst>
                                          <p:attrName>style.visibility</p:attrName>
                                        </p:attrNameLst>
                                      </p:cBhvr>
                                      <p:to>
                                        <p:strVal val="visible"/>
                                      </p:to>
                                    </p:set>
                                  </p:childTnLst>
                                </p:cTn>
                              </p:par>
                            </p:childTnLst>
                          </p:cTn>
                        </p:par>
                        <p:par>
                          <p:cTn id="32" fill="hold" nodeType="afterGroup">
                            <p:stCondLst>
                              <p:cond delay="0"/>
                            </p:stCondLst>
                            <p:childTnLst>
                              <p:par>
                                <p:cTn id="33" presetID="22" presetClass="emph" presetSubtype="0" repeatCount="10000" fill="hold" grpId="1" nodeType="afterEffect">
                                  <p:stCondLst>
                                    <p:cond delay="0"/>
                                  </p:stCondLst>
                                  <p:childTnLst>
                                    <p:animClr clrSpc="hsl" dir="cw">
                                      <p:cBhvr override="childStyle">
                                        <p:cTn id="34" dur="500" fill="hold"/>
                                        <p:tgtEl>
                                          <p:spTgt spid="197642"/>
                                        </p:tgtEl>
                                        <p:attrNameLst>
                                          <p:attrName>style.color</p:attrName>
                                        </p:attrNameLst>
                                      </p:cBhvr>
                                      <p:by>
                                        <p:hsl h="-7200000" s="0" l="0"/>
                                      </p:by>
                                    </p:animClr>
                                    <p:animClr clrSpc="hsl" dir="cw">
                                      <p:cBhvr>
                                        <p:cTn id="35" dur="500" fill="hold"/>
                                        <p:tgtEl>
                                          <p:spTgt spid="197642"/>
                                        </p:tgtEl>
                                        <p:attrNameLst>
                                          <p:attrName>fillcolor</p:attrName>
                                        </p:attrNameLst>
                                      </p:cBhvr>
                                      <p:by>
                                        <p:hsl h="-7200000" s="0" l="0"/>
                                      </p:by>
                                    </p:animClr>
                                    <p:animClr clrSpc="hsl" dir="cw">
                                      <p:cBhvr>
                                        <p:cTn id="36" dur="500" fill="hold"/>
                                        <p:tgtEl>
                                          <p:spTgt spid="197642"/>
                                        </p:tgtEl>
                                        <p:attrNameLst>
                                          <p:attrName>stroke.color</p:attrName>
                                        </p:attrNameLst>
                                      </p:cBhvr>
                                      <p:by>
                                        <p:hsl h="-7200000" s="0" l="0"/>
                                      </p:by>
                                    </p:animClr>
                                    <p:set>
                                      <p:cBhvr>
                                        <p:cTn id="37" dur="500" fill="hold"/>
                                        <p:tgtEl>
                                          <p:spTgt spid="19764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42" grpId="0" animBg="1"/>
      <p:bldP spid="197642" grpId="1" animBg="1"/>
      <p:bldP spid="197644" grpId="0"/>
      <p:bldP spid="197645" grpId="0"/>
      <p:bldP spid="19764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627313" y="476250"/>
            <a:ext cx="3368675" cy="20161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606800" y="3059113"/>
            <a:ext cx="323850" cy="381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95288" y="3140075"/>
            <a:ext cx="3238500" cy="30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466725" y="3573463"/>
            <a:ext cx="3181350" cy="3333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126" name="Picture 6"/>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3635375" y="3500438"/>
            <a:ext cx="266700" cy="3905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127" name="Picture 7"/>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450850" y="4005263"/>
            <a:ext cx="3248025" cy="3429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128" name="Picture 8"/>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3643313" y="3941763"/>
            <a:ext cx="238125" cy="3714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129" name="Picture 9"/>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4716463" y="3068638"/>
            <a:ext cx="2495550" cy="381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130" name="Picture 10"/>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7229475" y="3130550"/>
            <a:ext cx="1057275" cy="30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131" name="Picture 11"/>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4719638" y="3486150"/>
            <a:ext cx="2495550" cy="3905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132" name="Picture 12"/>
          <p:cNvPicPr>
            <a:picLocks noChangeAspect="1" noChangeArrowheads="1"/>
          </p:cNvPicPr>
          <p:nvPr/>
        </p:nvPicPr>
        <p:blipFill>
          <a:blip r:embed="rId12">
            <a:extLst>
              <a:ext uri="{28A0092B-C50C-407E-A947-70E740481C1C}">
                <a14:useLocalDpi xmlns="" xmlns:a14="http://schemas.microsoft.com/office/drawing/2010/main" val="0"/>
              </a:ext>
            </a:extLst>
          </a:blip>
          <a:srcRect/>
          <a:stretch>
            <a:fillRect/>
          </a:stretch>
        </p:blipFill>
        <p:spPr bwMode="auto">
          <a:xfrm>
            <a:off x="7235825" y="3595688"/>
            <a:ext cx="1038225" cy="2857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133" name="Picture 13"/>
          <p:cNvPicPr>
            <a:picLocks noChangeAspect="1" noChangeArrowheads="1"/>
          </p:cNvPicPr>
          <p:nvPr/>
        </p:nvPicPr>
        <p:blipFill>
          <a:blip r:embed="rId13">
            <a:extLst>
              <a:ext uri="{28A0092B-C50C-407E-A947-70E740481C1C}">
                <a14:useLocalDpi xmlns="" xmlns:a14="http://schemas.microsoft.com/office/drawing/2010/main" val="0"/>
              </a:ext>
            </a:extLst>
          </a:blip>
          <a:srcRect/>
          <a:stretch>
            <a:fillRect/>
          </a:stretch>
        </p:blipFill>
        <p:spPr bwMode="auto">
          <a:xfrm>
            <a:off x="4727575" y="3943350"/>
            <a:ext cx="2486025" cy="381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134" name="Picture 14"/>
          <p:cNvPicPr>
            <a:picLocks noChangeAspect="1" noChangeArrowheads="1"/>
          </p:cNvPicPr>
          <p:nvPr/>
        </p:nvPicPr>
        <p:blipFill>
          <a:blip r:embed="rId14">
            <a:extLst>
              <a:ext uri="{28A0092B-C50C-407E-A947-70E740481C1C}">
                <a14:useLocalDpi xmlns="" xmlns:a14="http://schemas.microsoft.com/office/drawing/2010/main" val="0"/>
              </a:ext>
            </a:extLst>
          </a:blip>
          <a:srcRect/>
          <a:stretch>
            <a:fillRect/>
          </a:stretch>
        </p:blipFill>
        <p:spPr bwMode="auto">
          <a:xfrm>
            <a:off x="7248525" y="4024313"/>
            <a:ext cx="1000125" cy="30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 xmlns:p14="http://schemas.microsoft.com/office/powerpoint/2010/main" val="17886480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box(in)">
                                      <p:cBhvr>
                                        <p:cTn id="7" dur="500"/>
                                        <p:tgtEl>
                                          <p:spTgt spid="51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5123"/>
                                        </p:tgtEl>
                                        <p:attrNameLst>
                                          <p:attrName>style.visibility</p:attrName>
                                        </p:attrNameLst>
                                      </p:cBhvr>
                                      <p:to>
                                        <p:strVal val="visible"/>
                                      </p:to>
                                    </p:set>
                                    <p:anim calcmode="lin" valueType="num">
                                      <p:cBhvr additive="base">
                                        <p:cTn id="12" dur="500" fill="hold"/>
                                        <p:tgtEl>
                                          <p:spTgt spid="5123"/>
                                        </p:tgtEl>
                                        <p:attrNameLst>
                                          <p:attrName>ppt_x</p:attrName>
                                        </p:attrNameLst>
                                      </p:cBhvr>
                                      <p:tavLst>
                                        <p:tav tm="0">
                                          <p:val>
                                            <p:strVal val="#ppt_x"/>
                                          </p:val>
                                        </p:tav>
                                        <p:tav tm="100000">
                                          <p:val>
                                            <p:strVal val="#ppt_x"/>
                                          </p:val>
                                        </p:tav>
                                      </p:tavLst>
                                    </p:anim>
                                    <p:anim calcmode="lin" valueType="num">
                                      <p:cBhvr additive="base">
                                        <p:cTn id="13"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nodeType="clickEffect">
                                  <p:stCondLst>
                                    <p:cond delay="0"/>
                                  </p:stCondLst>
                                  <p:childTnLst>
                                    <p:set>
                                      <p:cBhvr>
                                        <p:cTn id="17" dur="1" fill="hold">
                                          <p:stCondLst>
                                            <p:cond delay="0"/>
                                          </p:stCondLst>
                                        </p:cTn>
                                        <p:tgtEl>
                                          <p:spTgt spid="5125"/>
                                        </p:tgtEl>
                                        <p:attrNameLst>
                                          <p:attrName>style.visibility</p:attrName>
                                        </p:attrNameLst>
                                      </p:cBhvr>
                                      <p:to>
                                        <p:strVal val="visible"/>
                                      </p:to>
                                    </p:set>
                                    <p:animEffect transition="in" filter="box(in)">
                                      <p:cBhvr>
                                        <p:cTn id="18" dur="500"/>
                                        <p:tgtEl>
                                          <p:spTgt spid="512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5126"/>
                                        </p:tgtEl>
                                        <p:attrNameLst>
                                          <p:attrName>style.visibility</p:attrName>
                                        </p:attrNameLst>
                                      </p:cBhvr>
                                      <p:to>
                                        <p:strVal val="visible"/>
                                      </p:to>
                                    </p:set>
                                    <p:anim calcmode="lin" valueType="num">
                                      <p:cBhvr additive="base">
                                        <p:cTn id="23" dur="500" fill="hold"/>
                                        <p:tgtEl>
                                          <p:spTgt spid="5126"/>
                                        </p:tgtEl>
                                        <p:attrNameLst>
                                          <p:attrName>ppt_x</p:attrName>
                                        </p:attrNameLst>
                                      </p:cBhvr>
                                      <p:tavLst>
                                        <p:tav tm="0">
                                          <p:val>
                                            <p:strVal val="#ppt_x"/>
                                          </p:val>
                                        </p:tav>
                                        <p:tav tm="100000">
                                          <p:val>
                                            <p:strVal val="#ppt_x"/>
                                          </p:val>
                                        </p:tav>
                                      </p:tavLst>
                                    </p:anim>
                                    <p:anim calcmode="lin" valueType="num">
                                      <p:cBhvr additive="base">
                                        <p:cTn id="24" dur="500" fill="hold"/>
                                        <p:tgtEl>
                                          <p:spTgt spid="5126"/>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16" fill="hold" nodeType="clickEffect">
                                  <p:stCondLst>
                                    <p:cond delay="0"/>
                                  </p:stCondLst>
                                  <p:childTnLst>
                                    <p:set>
                                      <p:cBhvr>
                                        <p:cTn id="28" dur="1" fill="hold">
                                          <p:stCondLst>
                                            <p:cond delay="0"/>
                                          </p:stCondLst>
                                        </p:cTn>
                                        <p:tgtEl>
                                          <p:spTgt spid="5127"/>
                                        </p:tgtEl>
                                        <p:attrNameLst>
                                          <p:attrName>style.visibility</p:attrName>
                                        </p:attrNameLst>
                                      </p:cBhvr>
                                      <p:to>
                                        <p:strVal val="visible"/>
                                      </p:to>
                                    </p:set>
                                    <p:animEffect transition="in" filter="box(in)">
                                      <p:cBhvr>
                                        <p:cTn id="29" dur="500"/>
                                        <p:tgtEl>
                                          <p:spTgt spid="5127"/>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5128"/>
                                        </p:tgtEl>
                                        <p:attrNameLst>
                                          <p:attrName>style.visibility</p:attrName>
                                        </p:attrNameLst>
                                      </p:cBhvr>
                                      <p:to>
                                        <p:strVal val="visible"/>
                                      </p:to>
                                    </p:set>
                                    <p:anim calcmode="lin" valueType="num">
                                      <p:cBhvr additive="base">
                                        <p:cTn id="34" dur="500" fill="hold"/>
                                        <p:tgtEl>
                                          <p:spTgt spid="5128"/>
                                        </p:tgtEl>
                                        <p:attrNameLst>
                                          <p:attrName>ppt_x</p:attrName>
                                        </p:attrNameLst>
                                      </p:cBhvr>
                                      <p:tavLst>
                                        <p:tav tm="0">
                                          <p:val>
                                            <p:strVal val="#ppt_x"/>
                                          </p:val>
                                        </p:tav>
                                        <p:tav tm="100000">
                                          <p:val>
                                            <p:strVal val="#ppt_x"/>
                                          </p:val>
                                        </p:tav>
                                      </p:tavLst>
                                    </p:anim>
                                    <p:anim calcmode="lin" valueType="num">
                                      <p:cBhvr additive="base">
                                        <p:cTn id="35" dur="500" fill="hold"/>
                                        <p:tgtEl>
                                          <p:spTgt spid="5128"/>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nodeType="clickEffect">
                                  <p:stCondLst>
                                    <p:cond delay="0"/>
                                  </p:stCondLst>
                                  <p:childTnLst>
                                    <p:set>
                                      <p:cBhvr>
                                        <p:cTn id="39" dur="1" fill="hold">
                                          <p:stCondLst>
                                            <p:cond delay="0"/>
                                          </p:stCondLst>
                                        </p:cTn>
                                        <p:tgtEl>
                                          <p:spTgt spid="5129"/>
                                        </p:tgtEl>
                                        <p:attrNameLst>
                                          <p:attrName>style.visibility</p:attrName>
                                        </p:attrNameLst>
                                      </p:cBhvr>
                                      <p:to>
                                        <p:strVal val="visible"/>
                                      </p:to>
                                    </p:set>
                                    <p:animEffect transition="in" filter="blinds(horizontal)">
                                      <p:cBhvr>
                                        <p:cTn id="40" dur="500"/>
                                        <p:tgtEl>
                                          <p:spTgt spid="5129"/>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9" presetClass="entr" presetSubtype="0" fill="hold" nodeType="clickEffect">
                                  <p:stCondLst>
                                    <p:cond delay="0"/>
                                  </p:stCondLst>
                                  <p:childTnLst>
                                    <p:set>
                                      <p:cBhvr>
                                        <p:cTn id="44" dur="1" fill="hold">
                                          <p:stCondLst>
                                            <p:cond delay="0"/>
                                          </p:stCondLst>
                                        </p:cTn>
                                        <p:tgtEl>
                                          <p:spTgt spid="5130"/>
                                        </p:tgtEl>
                                        <p:attrNameLst>
                                          <p:attrName>style.visibility</p:attrName>
                                        </p:attrNameLst>
                                      </p:cBhvr>
                                      <p:to>
                                        <p:strVal val="visible"/>
                                      </p:to>
                                    </p:set>
                                    <p:anim calcmode="lin" valueType="num">
                                      <p:cBhvr>
                                        <p:cTn id="45" dur="1000" fill="hold"/>
                                        <p:tgtEl>
                                          <p:spTgt spid="5130"/>
                                        </p:tgtEl>
                                        <p:attrNameLst>
                                          <p:attrName>ppt_x</p:attrName>
                                        </p:attrNameLst>
                                      </p:cBhvr>
                                      <p:tavLst>
                                        <p:tav tm="0">
                                          <p:val>
                                            <p:strVal val="#ppt_x-.2"/>
                                          </p:val>
                                        </p:tav>
                                        <p:tav tm="100000">
                                          <p:val>
                                            <p:strVal val="#ppt_x"/>
                                          </p:val>
                                        </p:tav>
                                      </p:tavLst>
                                    </p:anim>
                                    <p:anim calcmode="lin" valueType="num">
                                      <p:cBhvr>
                                        <p:cTn id="46" dur="1000" fill="hold"/>
                                        <p:tgtEl>
                                          <p:spTgt spid="5130"/>
                                        </p:tgtEl>
                                        <p:attrNameLst>
                                          <p:attrName>ppt_y</p:attrName>
                                        </p:attrNameLst>
                                      </p:cBhvr>
                                      <p:tavLst>
                                        <p:tav tm="0">
                                          <p:val>
                                            <p:strVal val="#ppt_y"/>
                                          </p:val>
                                        </p:tav>
                                        <p:tav tm="100000">
                                          <p:val>
                                            <p:strVal val="#ppt_y"/>
                                          </p:val>
                                        </p:tav>
                                      </p:tavLst>
                                    </p:anim>
                                    <p:animEffect transition="in" filter="wipe(right)" prLst="gradientSize: 0.1">
                                      <p:cBhvr>
                                        <p:cTn id="47" dur="1000"/>
                                        <p:tgtEl>
                                          <p:spTgt spid="513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5131"/>
                                        </p:tgtEl>
                                        <p:attrNameLst>
                                          <p:attrName>style.visibility</p:attrName>
                                        </p:attrNameLst>
                                      </p:cBhvr>
                                      <p:to>
                                        <p:strVal val="visible"/>
                                      </p:to>
                                    </p:set>
                                    <p:animEffect transition="in" filter="blinds(horizontal)">
                                      <p:cBhvr>
                                        <p:cTn id="52" dur="500"/>
                                        <p:tgtEl>
                                          <p:spTgt spid="5131"/>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9" presetClass="entr" presetSubtype="0" fill="hold" nodeType="clickEffect">
                                  <p:stCondLst>
                                    <p:cond delay="0"/>
                                  </p:stCondLst>
                                  <p:childTnLst>
                                    <p:set>
                                      <p:cBhvr>
                                        <p:cTn id="56" dur="1" fill="hold">
                                          <p:stCondLst>
                                            <p:cond delay="0"/>
                                          </p:stCondLst>
                                        </p:cTn>
                                        <p:tgtEl>
                                          <p:spTgt spid="5132"/>
                                        </p:tgtEl>
                                        <p:attrNameLst>
                                          <p:attrName>style.visibility</p:attrName>
                                        </p:attrNameLst>
                                      </p:cBhvr>
                                      <p:to>
                                        <p:strVal val="visible"/>
                                      </p:to>
                                    </p:set>
                                    <p:anim calcmode="lin" valueType="num">
                                      <p:cBhvr>
                                        <p:cTn id="57" dur="1000" fill="hold"/>
                                        <p:tgtEl>
                                          <p:spTgt spid="5132"/>
                                        </p:tgtEl>
                                        <p:attrNameLst>
                                          <p:attrName>ppt_x</p:attrName>
                                        </p:attrNameLst>
                                      </p:cBhvr>
                                      <p:tavLst>
                                        <p:tav tm="0">
                                          <p:val>
                                            <p:strVal val="#ppt_x-.2"/>
                                          </p:val>
                                        </p:tav>
                                        <p:tav tm="100000">
                                          <p:val>
                                            <p:strVal val="#ppt_x"/>
                                          </p:val>
                                        </p:tav>
                                      </p:tavLst>
                                    </p:anim>
                                    <p:anim calcmode="lin" valueType="num">
                                      <p:cBhvr>
                                        <p:cTn id="58" dur="1000" fill="hold"/>
                                        <p:tgtEl>
                                          <p:spTgt spid="5132"/>
                                        </p:tgtEl>
                                        <p:attrNameLst>
                                          <p:attrName>ppt_y</p:attrName>
                                        </p:attrNameLst>
                                      </p:cBhvr>
                                      <p:tavLst>
                                        <p:tav tm="0">
                                          <p:val>
                                            <p:strVal val="#ppt_y"/>
                                          </p:val>
                                        </p:tav>
                                        <p:tav tm="100000">
                                          <p:val>
                                            <p:strVal val="#ppt_y"/>
                                          </p:val>
                                        </p:tav>
                                      </p:tavLst>
                                    </p:anim>
                                    <p:animEffect transition="in" filter="wipe(right)" prLst="gradientSize: 0.1">
                                      <p:cBhvr>
                                        <p:cTn id="59" dur="1000"/>
                                        <p:tgtEl>
                                          <p:spTgt spid="5132"/>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3" presetClass="entr" presetSubtype="10" fill="hold" nodeType="clickEffect">
                                  <p:stCondLst>
                                    <p:cond delay="0"/>
                                  </p:stCondLst>
                                  <p:childTnLst>
                                    <p:set>
                                      <p:cBhvr>
                                        <p:cTn id="63" dur="1" fill="hold">
                                          <p:stCondLst>
                                            <p:cond delay="0"/>
                                          </p:stCondLst>
                                        </p:cTn>
                                        <p:tgtEl>
                                          <p:spTgt spid="5133"/>
                                        </p:tgtEl>
                                        <p:attrNameLst>
                                          <p:attrName>style.visibility</p:attrName>
                                        </p:attrNameLst>
                                      </p:cBhvr>
                                      <p:to>
                                        <p:strVal val="visible"/>
                                      </p:to>
                                    </p:set>
                                    <p:animEffect transition="in" filter="blinds(horizontal)">
                                      <p:cBhvr>
                                        <p:cTn id="64" dur="500"/>
                                        <p:tgtEl>
                                          <p:spTgt spid="5133"/>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9" presetClass="entr" presetSubtype="0" fill="hold" nodeType="clickEffect">
                                  <p:stCondLst>
                                    <p:cond delay="0"/>
                                  </p:stCondLst>
                                  <p:childTnLst>
                                    <p:set>
                                      <p:cBhvr>
                                        <p:cTn id="68" dur="1" fill="hold">
                                          <p:stCondLst>
                                            <p:cond delay="0"/>
                                          </p:stCondLst>
                                        </p:cTn>
                                        <p:tgtEl>
                                          <p:spTgt spid="5134"/>
                                        </p:tgtEl>
                                        <p:attrNameLst>
                                          <p:attrName>style.visibility</p:attrName>
                                        </p:attrNameLst>
                                      </p:cBhvr>
                                      <p:to>
                                        <p:strVal val="visible"/>
                                      </p:to>
                                    </p:set>
                                    <p:anim calcmode="lin" valueType="num">
                                      <p:cBhvr>
                                        <p:cTn id="69" dur="1000" fill="hold"/>
                                        <p:tgtEl>
                                          <p:spTgt spid="5134"/>
                                        </p:tgtEl>
                                        <p:attrNameLst>
                                          <p:attrName>ppt_x</p:attrName>
                                        </p:attrNameLst>
                                      </p:cBhvr>
                                      <p:tavLst>
                                        <p:tav tm="0">
                                          <p:val>
                                            <p:strVal val="#ppt_x-.2"/>
                                          </p:val>
                                        </p:tav>
                                        <p:tav tm="100000">
                                          <p:val>
                                            <p:strVal val="#ppt_x"/>
                                          </p:val>
                                        </p:tav>
                                      </p:tavLst>
                                    </p:anim>
                                    <p:anim calcmode="lin" valueType="num">
                                      <p:cBhvr>
                                        <p:cTn id="70" dur="1000" fill="hold"/>
                                        <p:tgtEl>
                                          <p:spTgt spid="5134"/>
                                        </p:tgtEl>
                                        <p:attrNameLst>
                                          <p:attrName>ppt_y</p:attrName>
                                        </p:attrNameLst>
                                      </p:cBhvr>
                                      <p:tavLst>
                                        <p:tav tm="0">
                                          <p:val>
                                            <p:strVal val="#ppt_y"/>
                                          </p:val>
                                        </p:tav>
                                        <p:tav tm="100000">
                                          <p:val>
                                            <p:strVal val="#ppt_y"/>
                                          </p:val>
                                        </p:tav>
                                      </p:tavLst>
                                    </p:anim>
                                    <p:animEffect transition="in" filter="wipe(right)" prLst="gradientSize: 0.1">
                                      <p:cBhvr>
                                        <p:cTn id="71" dur="1000"/>
                                        <p:tgtEl>
                                          <p:spTgt spid="5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201" name="Picture 6" descr="huy0002"/>
          <p:cNvPicPr>
            <a:picLocks noChangeAspect="1" noChangeArrowheads="1"/>
          </p:cNvPicPr>
          <p:nvPr/>
        </p:nvPicPr>
        <p:blipFill>
          <a:blip r:embed="rId3">
            <a:lum bright="6000" contrast="16000"/>
            <a:extLst>
              <a:ext uri="{28A0092B-C50C-407E-A947-70E740481C1C}">
                <a14:useLocalDpi xmlns="" xmlns:a14="http://schemas.microsoft.com/office/drawing/2010/main" val="0"/>
              </a:ext>
            </a:extLst>
          </a:blip>
          <a:srcRect l="26047" t="70937" r="16280" b="9718"/>
          <a:stretch>
            <a:fillRect/>
          </a:stretch>
        </p:blipFill>
        <p:spPr bwMode="auto">
          <a:xfrm>
            <a:off x="193965" y="152400"/>
            <a:ext cx="2667000" cy="2667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389" name="Text Box 5"/>
          <p:cNvSpPr txBox="1">
            <a:spLocks noChangeArrowheads="1"/>
          </p:cNvSpPr>
          <p:nvPr/>
        </p:nvSpPr>
        <p:spPr bwMode="auto">
          <a:xfrm>
            <a:off x="3276600" y="2258291"/>
            <a:ext cx="4495800" cy="608013"/>
          </a:xfrm>
          <a:prstGeom prst="rect">
            <a:avLst/>
          </a:prstGeom>
          <a:blipFill dpi="0" rotWithShape="1">
            <a:blip r:embed="rId4">
              <a:extLst>
                <a:ext uri="{28A0092B-C50C-407E-A947-70E740481C1C}">
                  <a14:useLocalDpi xmlns="" xmlns:a14="http://schemas.microsoft.com/office/drawing/2010/main" val="0"/>
                </a:ext>
              </a:extLst>
            </a:blip>
            <a:srcRect/>
            <a:stretch>
              <a:fillRect/>
            </a:stretch>
          </a:blipFill>
          <a:ln w="28575">
            <a:solidFill>
              <a:srgbClr val="CC00FF"/>
            </a:solidFill>
            <a:miter lim="800000"/>
            <a:headEnd/>
            <a:tailEnd/>
          </a:ln>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3200" b="1">
                <a:solidFill>
                  <a:srgbClr val="FF0000"/>
                </a:solidFill>
              </a:rPr>
              <a:t>HƯỚNG DẪN </a:t>
            </a:r>
            <a:r>
              <a:rPr lang="en-US" sz="3200" b="1" smtClean="0">
                <a:solidFill>
                  <a:srgbClr val="FF0000"/>
                </a:solidFill>
              </a:rPr>
              <a:t>TỰ HỌC</a:t>
            </a:r>
            <a:endParaRPr lang="en-US" sz="3200" b="1">
              <a:solidFill>
                <a:srgbClr val="FF0000"/>
              </a:solidFill>
            </a:endParaRPr>
          </a:p>
        </p:txBody>
      </p:sp>
      <p:pic>
        <p:nvPicPr>
          <p:cNvPr id="15364" name="Picture 6" descr="Buombay"/>
          <p:cNvPicPr>
            <a:picLocks noChangeAspect="1" noChangeArrowheads="1" noCrop="1"/>
          </p:cNvPicPr>
          <p:nvPr/>
        </p:nvPicPr>
        <p:blipFill>
          <a:blip r:embed="rId5">
            <a:extLst>
              <a:ext uri="{28A0092B-C50C-407E-A947-70E740481C1C}">
                <a14:useLocalDpi xmlns="" xmlns:a14="http://schemas.microsoft.com/office/drawing/2010/main" val="0"/>
              </a:ext>
            </a:extLst>
          </a:blip>
          <a:srcRect/>
          <a:stretch>
            <a:fillRect/>
          </a:stretch>
        </p:blipFill>
        <p:spPr bwMode="auto">
          <a:xfrm>
            <a:off x="0" y="5562600"/>
            <a:ext cx="9144000"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391" name="Text Box 7"/>
          <p:cNvSpPr txBox="1">
            <a:spLocks noChangeArrowheads="1"/>
          </p:cNvSpPr>
          <p:nvPr/>
        </p:nvSpPr>
        <p:spPr bwMode="auto">
          <a:xfrm>
            <a:off x="193965" y="2895600"/>
            <a:ext cx="8797635" cy="34163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en-US" b="1" smtClean="0">
                <a:solidFill>
                  <a:srgbClr val="FFFF00"/>
                </a:solidFill>
              </a:rPr>
              <a:t>* Nắm chắc: Q</a:t>
            </a:r>
            <a:r>
              <a:rPr lang="en-US" b="1" smtClean="0">
                <a:solidFill>
                  <a:srgbClr val="FFFF00"/>
                </a:solidFill>
                <a:cs typeface="Times New Roman" pitchFamily="18" charset="0"/>
              </a:rPr>
              <a:t>uan </a:t>
            </a:r>
            <a:r>
              <a:rPr lang="en-US" b="1">
                <a:solidFill>
                  <a:srgbClr val="FFFF00"/>
                </a:solidFill>
                <a:cs typeface="Times New Roman" pitchFamily="18" charset="0"/>
              </a:rPr>
              <a:t>hệ giữa góc và cạnh đối diện trong một tam </a:t>
            </a:r>
            <a:r>
              <a:rPr lang="en-US" b="1" smtClean="0">
                <a:solidFill>
                  <a:srgbClr val="FFFF00"/>
                </a:solidFill>
                <a:cs typeface="Times New Roman" pitchFamily="18" charset="0"/>
              </a:rPr>
              <a:t>giác (Định lí  1, 2) </a:t>
            </a:r>
            <a:endParaRPr lang="en-US" b="1">
              <a:solidFill>
                <a:srgbClr val="FFFF00"/>
              </a:solidFill>
            </a:endParaRPr>
          </a:p>
          <a:p>
            <a:pPr algn="just" eaLnBrk="1" hangingPunct="1">
              <a:spcBef>
                <a:spcPct val="50000"/>
              </a:spcBef>
            </a:pPr>
            <a:r>
              <a:rPr lang="en-US" b="1" smtClean="0">
                <a:solidFill>
                  <a:srgbClr val="FFFF00"/>
                </a:solidFill>
              </a:rPr>
              <a:t>* Làm </a:t>
            </a:r>
            <a:r>
              <a:rPr lang="en-US" b="1">
                <a:solidFill>
                  <a:srgbClr val="FFFF00"/>
                </a:solidFill>
              </a:rPr>
              <a:t>các bài tập </a:t>
            </a:r>
            <a:r>
              <a:rPr lang="en-US" b="1" smtClean="0">
                <a:solidFill>
                  <a:srgbClr val="FFFF00"/>
                </a:solidFill>
              </a:rPr>
              <a:t>còn lại phần C (SHD/Tr64)</a:t>
            </a:r>
          </a:p>
          <a:p>
            <a:pPr algn="just" eaLnBrk="1" hangingPunct="1">
              <a:spcBef>
                <a:spcPct val="50000"/>
              </a:spcBef>
            </a:pPr>
            <a:r>
              <a:rPr lang="en-US" b="1" smtClean="0">
                <a:solidFill>
                  <a:srgbClr val="FFFF00"/>
                </a:solidFill>
              </a:rPr>
              <a:t>* Đọc và tìm hiểu phần D,E (Tr64, 65)</a:t>
            </a:r>
          </a:p>
          <a:p>
            <a:pPr algn="just" eaLnBrk="1" hangingPunct="1">
              <a:spcBef>
                <a:spcPct val="50000"/>
              </a:spcBef>
            </a:pPr>
            <a:r>
              <a:rPr lang="en-US" b="1" smtClean="0">
                <a:solidFill>
                  <a:srgbClr val="FFFF00"/>
                </a:solidFill>
              </a:rPr>
              <a:t>* Chuẩn bị trước bài sau: Tiết 39 – Bài 2: Quan hệ giữa ba cạnh của một tam giác.</a:t>
            </a:r>
            <a:endParaRPr lang="en-US" b="1">
              <a:solidFill>
                <a:srgbClr val="FFFF00"/>
              </a:solidFill>
            </a:endParaRPr>
          </a:p>
          <a:p>
            <a:pPr algn="just" eaLnBrk="1" hangingPunct="1">
              <a:spcBef>
                <a:spcPct val="50000"/>
              </a:spcBef>
            </a:pPr>
            <a:endParaRPr lang="en-US" b="1">
              <a:solidFill>
                <a:srgbClr val="FFFF00"/>
              </a:solidFill>
            </a:endParaRPr>
          </a:p>
        </p:txBody>
      </p:sp>
    </p:spTree>
    <p:extLst>
      <p:ext uri="{BB962C8B-B14F-4D97-AF65-F5344CB8AC3E}">
        <p14:creationId xmlns="" xmlns:p14="http://schemas.microsoft.com/office/powerpoint/2010/main" val="15134567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0"/>
                                  </p:stCondLst>
                                  <p:childTnLst>
                                    <p:set>
                                      <p:cBhvr>
                                        <p:cTn id="6" dur="1" fill="hold">
                                          <p:stCondLst>
                                            <p:cond delay="0"/>
                                          </p:stCondLst>
                                        </p:cTn>
                                        <p:tgtEl>
                                          <p:spTgt spid="8201"/>
                                        </p:tgtEl>
                                        <p:attrNameLst>
                                          <p:attrName>style.visibility</p:attrName>
                                        </p:attrNameLst>
                                      </p:cBhvr>
                                      <p:to>
                                        <p:strVal val="visible"/>
                                      </p:to>
                                    </p:set>
                                    <p:animEffect transition="in" filter="wheel(4)">
                                      <p:cBhvr>
                                        <p:cTn id="7" dur="500"/>
                                        <p:tgtEl>
                                          <p:spTgt spid="8201"/>
                                        </p:tgtEl>
                                      </p:cBhvr>
                                    </p:animEffect>
                                  </p:childTnLst>
                                </p:cTn>
                              </p:par>
                            </p:childTnLst>
                          </p:cTn>
                        </p:par>
                        <p:par>
                          <p:cTn id="8" fill="hold" nodeType="afterGroup">
                            <p:stCondLst>
                              <p:cond delay="500"/>
                            </p:stCondLst>
                            <p:childTnLst>
                              <p:par>
                                <p:cTn id="9" presetID="21" presetClass="emph" presetSubtype="0" repeatCount="indefinite" fill="hold" nodeType="afterEffect">
                                  <p:stCondLst>
                                    <p:cond delay="0"/>
                                  </p:stCondLst>
                                  <p:childTnLst>
                                    <p:animClr clrSpc="hsl" dir="cw">
                                      <p:cBhvr override="childStyle">
                                        <p:cTn id="10" dur="500" fill="hold"/>
                                        <p:tgtEl>
                                          <p:spTgt spid="16389">
                                            <p:txEl>
                                              <p:pRg st="0" end="0"/>
                                            </p:txEl>
                                          </p:spTgt>
                                        </p:tgtEl>
                                        <p:attrNameLst>
                                          <p:attrName>style.color</p:attrName>
                                        </p:attrNameLst>
                                      </p:cBhvr>
                                      <p:by>
                                        <p:hsl h="7200000" s="0" l="0"/>
                                      </p:by>
                                    </p:animClr>
                                    <p:animClr clrSpc="hsl" dir="cw">
                                      <p:cBhvr>
                                        <p:cTn id="11" dur="500" fill="hold"/>
                                        <p:tgtEl>
                                          <p:spTgt spid="16389">
                                            <p:txEl>
                                              <p:pRg st="0" end="0"/>
                                            </p:txEl>
                                          </p:spTgt>
                                        </p:tgtEl>
                                        <p:attrNameLst>
                                          <p:attrName>fillcolor</p:attrName>
                                        </p:attrNameLst>
                                      </p:cBhvr>
                                      <p:by>
                                        <p:hsl h="7200000" s="0" l="0"/>
                                      </p:by>
                                    </p:animClr>
                                    <p:animClr clrSpc="hsl" dir="cw">
                                      <p:cBhvr>
                                        <p:cTn id="12" dur="500" fill="hold"/>
                                        <p:tgtEl>
                                          <p:spTgt spid="16389">
                                            <p:txEl>
                                              <p:pRg st="0" end="0"/>
                                            </p:txEl>
                                          </p:spTgt>
                                        </p:tgtEl>
                                        <p:attrNameLst>
                                          <p:attrName>stroke.color</p:attrName>
                                        </p:attrNameLst>
                                      </p:cBhvr>
                                      <p:by>
                                        <p:hsl h="7200000" s="0" l="0"/>
                                      </p:by>
                                    </p:animClr>
                                    <p:set>
                                      <p:cBhvr>
                                        <p:cTn id="13" dur="500" fill="hold"/>
                                        <p:tgtEl>
                                          <p:spTgt spid="16389">
                                            <p:txEl>
                                              <p:pRg st="0" end="0"/>
                                            </p:txEl>
                                          </p:spTgt>
                                        </p:tgtEl>
                                        <p:attrNameLst>
                                          <p:attrName>fill.type</p:attrName>
                                        </p:attrNameLst>
                                      </p:cBhvr>
                                      <p:to>
                                        <p:strVal val="solid"/>
                                      </p:to>
                                    </p:set>
                                  </p:childTnLst>
                                </p:cTn>
                              </p:par>
                            </p:childTnLst>
                          </p:cTn>
                        </p:par>
                        <p:par>
                          <p:cTn id="14" fill="hold" nodeType="afterGroup">
                            <p:stCondLst>
                              <p:cond delay="1000"/>
                            </p:stCondLst>
                            <p:childTnLst>
                              <p:par>
                                <p:cTn id="15" presetID="27" presetClass="entr" presetSubtype="0" fill="hold" nodeType="afterEffect">
                                  <p:stCondLst>
                                    <p:cond delay="0"/>
                                  </p:stCondLst>
                                  <p:iterate type="lt">
                                    <p:tmPct val="50000"/>
                                  </p:iterate>
                                  <p:childTnLst>
                                    <p:set>
                                      <p:cBhvr>
                                        <p:cTn id="16" dur="1" fill="hold">
                                          <p:stCondLst>
                                            <p:cond delay="0"/>
                                          </p:stCondLst>
                                        </p:cTn>
                                        <p:tgtEl>
                                          <p:spTgt spid="16391">
                                            <p:txEl>
                                              <p:pRg st="0" end="0"/>
                                            </p:txEl>
                                          </p:spTgt>
                                        </p:tgtEl>
                                        <p:attrNameLst>
                                          <p:attrName>style.visibility</p:attrName>
                                        </p:attrNameLst>
                                      </p:cBhvr>
                                      <p:to>
                                        <p:strVal val="visible"/>
                                      </p:to>
                                    </p:set>
                                    <p:anim calcmode="discrete" valueType="clr">
                                      <p:cBhvr override="childStyle">
                                        <p:cTn id="17" dur="80"/>
                                        <p:tgtEl>
                                          <p:spTgt spid="1639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6391">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16391">
                                            <p:txEl>
                                              <p:pRg st="0" end="0"/>
                                            </p:txEl>
                                          </p:spTgt>
                                        </p:tgtEl>
                                        <p:attrNameLst>
                                          <p:attrName>fill.type</p:attrName>
                                        </p:attrNameLst>
                                      </p:cBhvr>
                                      <p:to>
                                        <p:strVal val="solid"/>
                                      </p:to>
                                    </p:set>
                                  </p:childTnLst>
                                </p:cTn>
                              </p:par>
                            </p:childTnLst>
                          </p:cTn>
                        </p:par>
                        <p:par>
                          <p:cTn id="20" fill="hold" nodeType="afterGroup">
                            <p:stCondLst>
                              <p:cond delay="3480"/>
                            </p:stCondLst>
                            <p:childTnLst>
                              <p:par>
                                <p:cTn id="21" presetID="27" presetClass="entr" presetSubtype="0" fill="hold" nodeType="afterEffect">
                                  <p:stCondLst>
                                    <p:cond delay="0"/>
                                  </p:stCondLst>
                                  <p:iterate type="lt">
                                    <p:tmPct val="50000"/>
                                  </p:iterate>
                                  <p:childTnLst>
                                    <p:set>
                                      <p:cBhvr>
                                        <p:cTn id="22" dur="1" fill="hold">
                                          <p:stCondLst>
                                            <p:cond delay="0"/>
                                          </p:stCondLst>
                                        </p:cTn>
                                        <p:tgtEl>
                                          <p:spTgt spid="16391">
                                            <p:txEl>
                                              <p:pRg st="1" end="1"/>
                                            </p:txEl>
                                          </p:spTgt>
                                        </p:tgtEl>
                                        <p:attrNameLst>
                                          <p:attrName>style.visibility</p:attrName>
                                        </p:attrNameLst>
                                      </p:cBhvr>
                                      <p:to>
                                        <p:strVal val="visible"/>
                                      </p:to>
                                    </p:set>
                                    <p:anim calcmode="discrete" valueType="clr">
                                      <p:cBhvr override="childStyle">
                                        <p:cTn id="23" dur="80"/>
                                        <p:tgtEl>
                                          <p:spTgt spid="16391">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16391">
                                            <p:txEl>
                                              <p:pRg st="1" end="1"/>
                                            </p:txEl>
                                          </p:spTgt>
                                        </p:tgtEl>
                                        <p:attrNameLst>
                                          <p:attrName>fillcolor</p:attrName>
                                        </p:attrNameLst>
                                      </p:cBhvr>
                                      <p:tavLst>
                                        <p:tav tm="0">
                                          <p:val>
                                            <p:clrVal>
                                              <a:schemeClr val="accent2"/>
                                            </p:clrVal>
                                          </p:val>
                                        </p:tav>
                                        <p:tav tm="50000">
                                          <p:val>
                                            <p:clrVal>
                                              <a:schemeClr val="hlink"/>
                                            </p:clrVal>
                                          </p:val>
                                        </p:tav>
                                      </p:tavLst>
                                    </p:anim>
                                    <p:set>
                                      <p:cBhvr>
                                        <p:cTn id="25" dur="80"/>
                                        <p:tgtEl>
                                          <p:spTgt spid="16391">
                                            <p:txEl>
                                              <p:pRg st="1" end="1"/>
                                            </p:txEl>
                                          </p:spTgt>
                                        </p:tgtEl>
                                        <p:attrNameLst>
                                          <p:attrName>fill.type</p:attrName>
                                        </p:attrNameLst>
                                      </p:cBhvr>
                                      <p:to>
                                        <p:strVal val="solid"/>
                                      </p:to>
                                    </p:set>
                                  </p:childTnLst>
                                </p:cTn>
                              </p:par>
                            </p:childTnLst>
                          </p:cTn>
                        </p:par>
                        <p:par>
                          <p:cTn id="26" fill="hold">
                            <p:stCondLst>
                              <p:cond delay="4880"/>
                            </p:stCondLst>
                            <p:childTnLst>
                              <p:par>
                                <p:cTn id="27" presetID="27" presetClass="entr" presetSubtype="0" fill="hold" nodeType="afterEffect">
                                  <p:stCondLst>
                                    <p:cond delay="0"/>
                                  </p:stCondLst>
                                  <p:iterate type="lt">
                                    <p:tmPct val="50000"/>
                                  </p:iterate>
                                  <p:childTnLst>
                                    <p:set>
                                      <p:cBhvr>
                                        <p:cTn id="28" dur="1" fill="hold">
                                          <p:stCondLst>
                                            <p:cond delay="0"/>
                                          </p:stCondLst>
                                        </p:cTn>
                                        <p:tgtEl>
                                          <p:spTgt spid="16391">
                                            <p:txEl>
                                              <p:pRg st="2" end="2"/>
                                            </p:txEl>
                                          </p:spTgt>
                                        </p:tgtEl>
                                        <p:attrNameLst>
                                          <p:attrName>style.visibility</p:attrName>
                                        </p:attrNameLst>
                                      </p:cBhvr>
                                      <p:to>
                                        <p:strVal val="visible"/>
                                      </p:to>
                                    </p:set>
                                    <p:anim calcmode="discrete" valueType="clr">
                                      <p:cBhvr override="childStyle">
                                        <p:cTn id="29" dur="80"/>
                                        <p:tgtEl>
                                          <p:spTgt spid="16391">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16391">
                                            <p:txEl>
                                              <p:pRg st="2" end="2"/>
                                            </p:txEl>
                                          </p:spTgt>
                                        </p:tgtEl>
                                        <p:attrNameLst>
                                          <p:attrName>fillcolor</p:attrName>
                                        </p:attrNameLst>
                                      </p:cBhvr>
                                      <p:tavLst>
                                        <p:tav tm="0">
                                          <p:val>
                                            <p:clrVal>
                                              <a:schemeClr val="accent2"/>
                                            </p:clrVal>
                                          </p:val>
                                        </p:tav>
                                        <p:tav tm="50000">
                                          <p:val>
                                            <p:clrVal>
                                              <a:schemeClr val="hlink"/>
                                            </p:clrVal>
                                          </p:val>
                                        </p:tav>
                                      </p:tavLst>
                                    </p:anim>
                                    <p:set>
                                      <p:cBhvr>
                                        <p:cTn id="31" dur="80"/>
                                        <p:tgtEl>
                                          <p:spTgt spid="16391">
                                            <p:txEl>
                                              <p:pRg st="2" end="2"/>
                                            </p:txEl>
                                          </p:spTgt>
                                        </p:tgtEl>
                                        <p:attrNameLst>
                                          <p:attrName>fill.type</p:attrName>
                                        </p:attrNameLst>
                                      </p:cBhvr>
                                      <p:to>
                                        <p:strVal val="solid"/>
                                      </p:to>
                                    </p:set>
                                  </p:childTnLst>
                                </p:cTn>
                              </p:par>
                            </p:childTnLst>
                          </p:cTn>
                        </p:par>
                        <p:par>
                          <p:cTn id="32" fill="hold">
                            <p:stCondLst>
                              <p:cond delay="6080"/>
                            </p:stCondLst>
                            <p:childTnLst>
                              <p:par>
                                <p:cTn id="33" presetID="27" presetClass="entr" presetSubtype="0" fill="hold" nodeType="afterEffect">
                                  <p:stCondLst>
                                    <p:cond delay="0"/>
                                  </p:stCondLst>
                                  <p:iterate type="lt">
                                    <p:tmPct val="50000"/>
                                  </p:iterate>
                                  <p:childTnLst>
                                    <p:set>
                                      <p:cBhvr>
                                        <p:cTn id="34" dur="1" fill="hold">
                                          <p:stCondLst>
                                            <p:cond delay="0"/>
                                          </p:stCondLst>
                                        </p:cTn>
                                        <p:tgtEl>
                                          <p:spTgt spid="16391">
                                            <p:txEl>
                                              <p:pRg st="3" end="3"/>
                                            </p:txEl>
                                          </p:spTgt>
                                        </p:tgtEl>
                                        <p:attrNameLst>
                                          <p:attrName>style.visibility</p:attrName>
                                        </p:attrNameLst>
                                      </p:cBhvr>
                                      <p:to>
                                        <p:strVal val="visible"/>
                                      </p:to>
                                    </p:set>
                                    <p:anim calcmode="discrete" valueType="clr">
                                      <p:cBhvr override="childStyle">
                                        <p:cTn id="35" dur="80"/>
                                        <p:tgtEl>
                                          <p:spTgt spid="16391">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6391">
                                            <p:txEl>
                                              <p:pRg st="3" end="3"/>
                                            </p:txEl>
                                          </p:spTgt>
                                        </p:tgtEl>
                                        <p:attrNameLst>
                                          <p:attrName>fillcolor</p:attrName>
                                        </p:attrNameLst>
                                      </p:cBhvr>
                                      <p:tavLst>
                                        <p:tav tm="0">
                                          <p:val>
                                            <p:clrVal>
                                              <a:schemeClr val="accent2"/>
                                            </p:clrVal>
                                          </p:val>
                                        </p:tav>
                                        <p:tav tm="50000">
                                          <p:val>
                                            <p:clrVal>
                                              <a:schemeClr val="hlink"/>
                                            </p:clrVal>
                                          </p:val>
                                        </p:tav>
                                      </p:tavLst>
                                    </p:anim>
                                    <p:set>
                                      <p:cBhvr>
                                        <p:cTn id="37" dur="80"/>
                                        <p:tgtEl>
                                          <p:spTgt spid="16391">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hình ảnh\images (4).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6512" y="23695"/>
            <a:ext cx="9144000" cy="6857999"/>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407530" y="1775718"/>
            <a:ext cx="4926504" cy="1138773"/>
          </a:xfrm>
          <a:prstGeom prst="rect">
            <a:avLst/>
          </a:prstGeom>
          <a:noFill/>
        </p:spPr>
        <p:txBody>
          <a:bodyPr wrap="square" rtlCol="0">
            <a:spAutoFit/>
          </a:bodyPr>
          <a:lstStyle/>
          <a:p>
            <a:r>
              <a:rPr lang="en-US" sz="3600" dirty="0" err="1" smtClean="0">
                <a:latin typeface="Times New Roman" pitchFamily="18" charset="0"/>
                <a:cs typeface="Times New Roman" pitchFamily="18" charset="0"/>
              </a:rPr>
              <a:t>Trong</a:t>
            </a:r>
            <a:r>
              <a:rPr lang="en-US" sz="3600" dirty="0" smtClean="0">
                <a:latin typeface="Times New Roman" pitchFamily="18" charset="0"/>
                <a:cs typeface="Times New Roman" pitchFamily="18" charset="0"/>
              </a:rPr>
              <a:t> tam </a:t>
            </a:r>
            <a:r>
              <a:rPr lang="en-US" sz="3600" dirty="0" err="1" smtClean="0">
                <a:latin typeface="Times New Roman" pitchFamily="18" charset="0"/>
                <a:cs typeface="Times New Roman" pitchFamily="18" charset="0"/>
              </a:rPr>
              <a:t>giác</a:t>
            </a:r>
            <a:r>
              <a:rPr lang="en-US" sz="3600" dirty="0" smtClean="0">
                <a:latin typeface="Times New Roman" pitchFamily="18" charset="0"/>
                <a:cs typeface="Times New Roman" pitchFamily="18" charset="0"/>
              </a:rPr>
              <a:t> ABC,</a:t>
            </a:r>
          </a:p>
          <a:p>
            <a:endParaRPr lang="en-US" sz="3200" dirty="0">
              <a:latin typeface="Times New Roman" pitchFamily="18" charset="0"/>
              <a:cs typeface="Times New Roman" pitchFamily="18" charset="0"/>
            </a:endParaRPr>
          </a:p>
        </p:txBody>
      </p:sp>
      <p:grpSp>
        <p:nvGrpSpPr>
          <p:cNvPr id="8" name="Group 7"/>
          <p:cNvGrpSpPr>
            <a:grpSpLocks/>
          </p:cNvGrpSpPr>
          <p:nvPr/>
        </p:nvGrpSpPr>
        <p:grpSpPr bwMode="auto">
          <a:xfrm>
            <a:off x="5139859" y="1692731"/>
            <a:ext cx="3641732" cy="3127379"/>
            <a:chOff x="3717" y="510"/>
            <a:chExt cx="1818" cy="1543"/>
          </a:xfrm>
        </p:grpSpPr>
        <p:sp>
          <p:nvSpPr>
            <p:cNvPr id="9" name="Rectangle 8"/>
            <p:cNvSpPr>
              <a:spLocks noChangeArrowheads="1"/>
            </p:cNvSpPr>
            <p:nvPr/>
          </p:nvSpPr>
          <p:spPr bwMode="auto">
            <a:xfrm>
              <a:off x="5424" y="1873"/>
              <a:ext cx="111" cy="1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400" b="1">
                  <a:solidFill>
                    <a:srgbClr val="0000FF"/>
                  </a:solidFill>
                  <a:cs typeface="Arial" charset="0"/>
                </a:rPr>
                <a:t>C</a:t>
              </a:r>
            </a:p>
          </p:txBody>
        </p:sp>
        <p:sp>
          <p:nvSpPr>
            <p:cNvPr id="10" name="Rectangle 9"/>
            <p:cNvSpPr>
              <a:spLocks noChangeArrowheads="1"/>
            </p:cNvSpPr>
            <p:nvPr/>
          </p:nvSpPr>
          <p:spPr bwMode="auto">
            <a:xfrm>
              <a:off x="3717" y="1851"/>
              <a:ext cx="110" cy="1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400" b="1">
                  <a:solidFill>
                    <a:srgbClr val="0000FF"/>
                  </a:solidFill>
                  <a:cs typeface="Arial" charset="0"/>
                </a:rPr>
                <a:t>B</a:t>
              </a:r>
            </a:p>
          </p:txBody>
        </p:sp>
        <p:grpSp>
          <p:nvGrpSpPr>
            <p:cNvPr id="11" name="Group 10"/>
            <p:cNvGrpSpPr>
              <a:grpSpLocks/>
            </p:cNvGrpSpPr>
            <p:nvPr/>
          </p:nvGrpSpPr>
          <p:grpSpPr bwMode="auto">
            <a:xfrm>
              <a:off x="3853" y="702"/>
              <a:ext cx="1526" cy="1252"/>
              <a:chOff x="3849" y="721"/>
              <a:chExt cx="1526" cy="1252"/>
            </a:xfrm>
          </p:grpSpPr>
          <p:sp>
            <p:nvSpPr>
              <p:cNvPr id="13" name="Line 59"/>
              <p:cNvSpPr>
                <a:spLocks noChangeShapeType="1"/>
              </p:cNvSpPr>
              <p:nvPr/>
            </p:nvSpPr>
            <p:spPr bwMode="auto">
              <a:xfrm>
                <a:off x="3857" y="1972"/>
                <a:ext cx="1518" cy="1"/>
              </a:xfrm>
              <a:prstGeom prst="line">
                <a:avLst/>
              </a:prstGeom>
              <a:noFill/>
              <a:ln w="49276">
                <a:solidFill>
                  <a:srgbClr val="FF3300"/>
                </a:solidFill>
                <a:round/>
                <a:headEnd/>
                <a:tailEnd/>
              </a:ln>
              <a:extLst>
                <a:ext uri="{909E8E84-426E-40DD-AFC4-6F175D3DCCD1}">
                  <a14:hiddenFill xmlns="" xmlns:a14="http://schemas.microsoft.com/office/drawing/2010/main">
                    <a:noFill/>
                  </a14:hiddenFill>
                </a:ext>
              </a:extLst>
            </p:spPr>
            <p:txBody>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4" name="Line 60"/>
              <p:cNvSpPr>
                <a:spLocks noChangeShapeType="1"/>
              </p:cNvSpPr>
              <p:nvPr/>
            </p:nvSpPr>
            <p:spPr bwMode="auto">
              <a:xfrm flipH="1">
                <a:off x="3849" y="721"/>
                <a:ext cx="759" cy="1251"/>
              </a:xfrm>
              <a:prstGeom prst="line">
                <a:avLst/>
              </a:prstGeom>
              <a:noFill/>
              <a:ln w="49276">
                <a:solidFill>
                  <a:srgbClr val="FF0000"/>
                </a:solidFill>
                <a:round/>
                <a:headEnd/>
                <a:tailEnd/>
              </a:ln>
              <a:extLst>
                <a:ext uri="{909E8E84-426E-40DD-AFC4-6F175D3DCCD1}">
                  <a14:hiddenFill xmlns="" xmlns:a14="http://schemas.microsoft.com/office/drawing/2010/main">
                    <a:noFill/>
                  </a14:hiddenFill>
                </a:ext>
              </a:extLst>
            </p:spPr>
            <p:txBody>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5" name="Line 61"/>
              <p:cNvSpPr>
                <a:spLocks noChangeShapeType="1"/>
              </p:cNvSpPr>
              <p:nvPr/>
            </p:nvSpPr>
            <p:spPr bwMode="auto">
              <a:xfrm>
                <a:off x="4608" y="721"/>
                <a:ext cx="759" cy="1251"/>
              </a:xfrm>
              <a:prstGeom prst="line">
                <a:avLst/>
              </a:prstGeom>
              <a:noFill/>
              <a:ln w="49276">
                <a:solidFill>
                  <a:srgbClr val="FF0000"/>
                </a:solidFill>
                <a:round/>
                <a:headEnd/>
                <a:tailEnd/>
              </a:ln>
              <a:extLst>
                <a:ext uri="{909E8E84-426E-40DD-AFC4-6F175D3DCCD1}">
                  <a14:hiddenFill xmlns="" xmlns:a14="http://schemas.microsoft.com/office/drawing/2010/main">
                    <a:noFill/>
                  </a14:hiddenFill>
                </a:ext>
              </a:extLst>
            </p:spPr>
            <p:txBody>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sp>
          <p:nvSpPr>
            <p:cNvPr id="12" name="Rectangle 11"/>
            <p:cNvSpPr>
              <a:spLocks noChangeArrowheads="1"/>
            </p:cNvSpPr>
            <p:nvPr/>
          </p:nvSpPr>
          <p:spPr bwMode="auto">
            <a:xfrm>
              <a:off x="4607" y="510"/>
              <a:ext cx="110" cy="1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400" b="1">
                  <a:solidFill>
                    <a:srgbClr val="0000FF"/>
                  </a:solidFill>
                  <a:cs typeface="Arial" charset="0"/>
                </a:rPr>
                <a:t>A</a:t>
              </a:r>
            </a:p>
          </p:txBody>
        </p:sp>
      </p:grpSp>
      <p:sp>
        <p:nvSpPr>
          <p:cNvPr id="4" name="TextBox 3"/>
          <p:cNvSpPr txBox="1"/>
          <p:nvPr/>
        </p:nvSpPr>
        <p:spPr>
          <a:xfrm>
            <a:off x="1547664" y="404664"/>
            <a:ext cx="5485174" cy="523220"/>
          </a:xfrm>
          <a:prstGeom prst="rect">
            <a:avLst/>
          </a:prstGeom>
          <a:noFill/>
        </p:spPr>
        <p:txBody>
          <a:bodyPr wrap="square" rtlCol="0">
            <a:spAutoFit/>
          </a:bodyPr>
          <a:lstStyle/>
          <a:p>
            <a:r>
              <a:rPr lang="en-US" sz="2800" dirty="0" smtClean="0"/>
              <a:t>NHẮC LẠI VỀ TAM GIÁC CÂN</a:t>
            </a:r>
            <a:endParaRPr lang="en-US" sz="2800" dirty="0"/>
          </a:p>
        </p:txBody>
      </p:sp>
      <mc:AlternateContent xmlns:mc="http://schemas.openxmlformats.org/markup-compatibility/2006">
        <mc:Choice xmlns="" xmlns:a14="http://schemas.microsoft.com/office/drawing/2010/main" Requires="a14">
          <p:sp>
            <p:nvSpPr>
              <p:cNvPr id="3" name="TextBox 2"/>
              <p:cNvSpPr txBox="1"/>
              <p:nvPr/>
            </p:nvSpPr>
            <p:spPr>
              <a:xfrm>
                <a:off x="407530" y="2780928"/>
                <a:ext cx="4200982" cy="665182"/>
              </a:xfrm>
              <a:prstGeom prst="rect">
                <a:avLst/>
              </a:prstGeom>
              <a:noFill/>
            </p:spPr>
            <p:txBody>
              <a:bodyPr wrap="square" rtlCol="0">
                <a:spAutoFit/>
              </a:bodyPr>
              <a:lstStyle/>
              <a:p>
                <a:pPr algn="ctr"/>
                <a:r>
                  <a:rPr lang="en-US" sz="3400" b="1" smtClean="0">
                    <a:latin typeface="Times New Roman" pitchFamily="18" charset="0"/>
                    <a:cs typeface="Times New Roman" pitchFamily="18" charset="0"/>
                  </a:rPr>
                  <a:t>AB = AC</a:t>
                </a:r>
                <a:r>
                  <a:rPr lang="en-US" sz="3600" b="1" smtClean="0">
                    <a:latin typeface="Times New Roman" pitchFamily="18" charset="0"/>
                    <a:cs typeface="Times New Roman" pitchFamily="18" charset="0"/>
                  </a:rPr>
                  <a:t/>
                </a:r>
                <a14:m>
                  <m:oMath xmlns:m="http://schemas.openxmlformats.org/officeDocument/2006/math">
                    <m:r>
                      <a:rPr lang="en-US" sz="3600" b="1" i="0" smtClean="0">
                        <a:latin typeface="Cambria Math"/>
                        <a:ea typeface="Cambria Math"/>
                      </a:rPr>
                      <m:t>⟺</m:t>
                    </m:r>
                  </m:oMath>
                </a14:m>
                <a:r>
                  <a:rPr lang="en-US" sz="3600" b="1" smtClean="0">
                    <a:latin typeface="Times New Roman" pitchFamily="18" charset="0"/>
                    <a:cs typeface="Times New Roman" pitchFamily="18" charset="0"/>
                  </a:rPr>
                  <a:t/>
                </a:r>
                <a14:m>
                  <m:oMath xmlns:m="http://schemas.openxmlformats.org/officeDocument/2006/math">
                    <m:acc>
                      <m:accPr>
                        <m:chr m:val="̂"/>
                        <m:ctrlPr>
                          <a:rPr lang="en-US" sz="3600" b="1" i="1" smtClean="0">
                            <a:latin typeface="Cambria Math"/>
                          </a:rPr>
                        </m:ctrlPr>
                      </m:accPr>
                      <m:e>
                        <m:r>
                          <a:rPr lang="en-US" sz="3600" b="1" i="0" smtClean="0">
                            <a:latin typeface="Cambria Math"/>
                          </a:rPr>
                          <m:t>𝐁</m:t>
                        </m:r>
                      </m:e>
                    </m:acc>
                    <m:r>
                      <a:rPr lang="en-US" sz="3600" b="1" i="0" smtClean="0">
                        <a:latin typeface="Cambria Math"/>
                      </a:rPr>
                      <m:t>=</m:t>
                    </m:r>
                    <m:acc>
                      <m:accPr>
                        <m:chr m:val="̂"/>
                        <m:ctrlPr>
                          <a:rPr lang="en-US" sz="3600" b="1" i="1" smtClean="0">
                            <a:latin typeface="Cambria Math"/>
                          </a:rPr>
                        </m:ctrlPr>
                      </m:accPr>
                      <m:e>
                        <m:r>
                          <a:rPr lang="en-US" sz="3600" b="1" i="0" smtClean="0">
                            <a:latin typeface="Cambria Math"/>
                          </a:rPr>
                          <m:t>𝐂</m:t>
                        </m:r>
                      </m:e>
                    </m:acc>
                  </m:oMath>
                </a14:m>
                <a:endParaRPr lang="en-US" sz="3600" b="1">
                  <a:latin typeface="Times New Roman" pitchFamily="18" charset="0"/>
                  <a:cs typeface="Times New Roman" pitchFamily="18" charset="0"/>
                </a:endParaRPr>
              </a:p>
            </p:txBody>
          </p:sp>
        </mc:Choice>
        <mc:Fallback>
          <p:sp>
            <p:nvSpPr>
              <p:cNvPr id="3" name="TextBox 2"/>
              <p:cNvSpPr txBox="1">
                <a:spLocks noRot="1" noChangeAspect="1" noMove="1" noResize="1" noEditPoints="1" noAdjustHandles="1" noChangeArrowheads="1" noChangeShapeType="1" noTextEdit="1"/>
              </p:cNvSpPr>
              <p:nvPr/>
            </p:nvSpPr>
            <p:spPr>
              <a:xfrm>
                <a:off x="407530" y="2780928"/>
                <a:ext cx="4200982" cy="665182"/>
              </a:xfrm>
              <a:prstGeom prst="rect">
                <a:avLst/>
              </a:prstGeom>
              <a:blipFill rotWithShape="1">
                <a:blip r:embed="rId3"/>
                <a:stretch>
                  <a:fillRect t="-6422" b="-30275"/>
                </a:stretch>
              </a:blipFill>
            </p:spPr>
            <p:txBody>
              <a:bodyPr/>
              <a:lstStyle/>
              <a:p>
                <a:r>
                  <a:rPr lang="en-US">
                    <a:noFill/>
                  </a:rPr>
                  <a:t> </a:t>
                </a:r>
              </a:p>
            </p:txBody>
          </p:sp>
        </mc:Fallback>
      </mc:AlternateContent>
    </p:spTree>
    <p:extLst>
      <p:ext uri="{BB962C8B-B14F-4D97-AF65-F5344CB8AC3E}">
        <p14:creationId xmlns="" xmlns:p14="http://schemas.microsoft.com/office/powerpoint/2010/main" val="131023231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Picture2"/>
          <p:cNvPicPr>
            <a:picLocks noChangeAspect="1" noChangeArrowheads="1" noCrop="1"/>
          </p:cNvPicPr>
          <p:nvPr/>
        </p:nvPicPr>
        <p:blipFill>
          <a:blip r:embed="rId2">
            <a:extLst>
              <a:ext uri="{28A0092B-C50C-407E-A947-70E740481C1C}">
                <a14:useLocalDpi xmlns="" xmlns:a14="http://schemas.microsoft.com/office/drawing/2010/main" val="0"/>
              </a:ext>
            </a:extLst>
          </a:blip>
          <a:srcRect/>
          <a:stretch>
            <a:fillRect/>
          </a:stretch>
        </p:blipFill>
        <p:spPr bwMode="auto">
          <a:xfrm>
            <a:off x="169995" y="3440807"/>
            <a:ext cx="3393893" cy="33005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 name="Group 5"/>
          <p:cNvGrpSpPr>
            <a:grpSpLocks/>
          </p:cNvGrpSpPr>
          <p:nvPr/>
        </p:nvGrpSpPr>
        <p:grpSpPr bwMode="auto">
          <a:xfrm>
            <a:off x="4419600" y="3886200"/>
            <a:ext cx="4114800" cy="2008188"/>
            <a:chOff x="1680" y="480"/>
            <a:chExt cx="2592" cy="1265"/>
          </a:xfrm>
        </p:grpSpPr>
        <p:sp>
          <p:nvSpPr>
            <p:cNvPr id="14341" name="Line 6"/>
            <p:cNvSpPr>
              <a:spLocks noChangeShapeType="1"/>
            </p:cNvSpPr>
            <p:nvPr/>
          </p:nvSpPr>
          <p:spPr bwMode="auto">
            <a:xfrm flipH="1">
              <a:off x="1680" y="480"/>
              <a:ext cx="768" cy="1248"/>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4342" name="Line 7"/>
            <p:cNvSpPr>
              <a:spLocks noChangeShapeType="1"/>
            </p:cNvSpPr>
            <p:nvPr/>
          </p:nvSpPr>
          <p:spPr bwMode="auto">
            <a:xfrm>
              <a:off x="2448" y="480"/>
              <a:ext cx="1824" cy="1248"/>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4343" name="Line 8"/>
            <p:cNvSpPr>
              <a:spLocks noChangeShapeType="1"/>
            </p:cNvSpPr>
            <p:nvPr/>
          </p:nvSpPr>
          <p:spPr bwMode="auto">
            <a:xfrm flipH="1">
              <a:off x="1680" y="1728"/>
              <a:ext cx="2592" cy="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4344" name="Arc 9"/>
            <p:cNvSpPr>
              <a:spLocks/>
            </p:cNvSpPr>
            <p:nvPr/>
          </p:nvSpPr>
          <p:spPr bwMode="auto">
            <a:xfrm>
              <a:off x="1843" y="1489"/>
              <a:ext cx="173" cy="240"/>
            </a:xfrm>
            <a:custGeom>
              <a:avLst/>
              <a:gdLst>
                <a:gd name="T0" fmla="*/ 0 w 26005"/>
                <a:gd name="T1" fmla="*/ 0 h 21600"/>
                <a:gd name="T2" fmla="*/ 0 w 26005"/>
                <a:gd name="T3" fmla="*/ 0 h 21600"/>
                <a:gd name="T4" fmla="*/ 0 w 26005"/>
                <a:gd name="T5" fmla="*/ 0 h 21600"/>
                <a:gd name="T6" fmla="*/ 0 60000 65536"/>
                <a:gd name="T7" fmla="*/ 0 60000 65536"/>
                <a:gd name="T8" fmla="*/ 0 60000 65536"/>
                <a:gd name="T9" fmla="*/ 0 w 26005"/>
                <a:gd name="T10" fmla="*/ 0 h 21600"/>
                <a:gd name="T11" fmla="*/ 26005 w 26005"/>
                <a:gd name="T12" fmla="*/ 21600 h 21600"/>
              </a:gdLst>
              <a:ahLst/>
              <a:cxnLst>
                <a:cxn ang="T6">
                  <a:pos x="T0" y="T1"/>
                </a:cxn>
                <a:cxn ang="T7">
                  <a:pos x="T2" y="T3"/>
                </a:cxn>
                <a:cxn ang="T8">
                  <a:pos x="T4" y="T5"/>
                </a:cxn>
              </a:cxnLst>
              <a:rect l="T9" t="T10" r="T11" b="T12"/>
              <a:pathLst>
                <a:path w="26005" h="21600" fill="none" extrusionOk="0">
                  <a:moveTo>
                    <a:pt x="-1" y="453"/>
                  </a:moveTo>
                  <a:cubicBezTo>
                    <a:pt x="1448" y="152"/>
                    <a:pt x="2924" y="-1"/>
                    <a:pt x="4405" y="0"/>
                  </a:cubicBezTo>
                  <a:cubicBezTo>
                    <a:pt x="16334" y="0"/>
                    <a:pt x="26005" y="9670"/>
                    <a:pt x="26005" y="21600"/>
                  </a:cubicBezTo>
                </a:path>
                <a:path w="26005" h="21600" stroke="0" extrusionOk="0">
                  <a:moveTo>
                    <a:pt x="-1" y="453"/>
                  </a:moveTo>
                  <a:cubicBezTo>
                    <a:pt x="1448" y="152"/>
                    <a:pt x="2924" y="-1"/>
                    <a:pt x="4405" y="0"/>
                  </a:cubicBezTo>
                  <a:cubicBezTo>
                    <a:pt x="16334" y="0"/>
                    <a:pt x="26005" y="9670"/>
                    <a:pt x="26005" y="21600"/>
                  </a:cubicBezTo>
                  <a:lnTo>
                    <a:pt x="4405" y="21600"/>
                  </a:lnTo>
                  <a:close/>
                </a:path>
              </a:pathLst>
            </a:cu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4345" name="Arc 10"/>
            <p:cNvSpPr>
              <a:spLocks/>
            </p:cNvSpPr>
            <p:nvPr/>
          </p:nvSpPr>
          <p:spPr bwMode="auto">
            <a:xfrm flipH="1">
              <a:off x="3842" y="1505"/>
              <a:ext cx="98" cy="240"/>
            </a:xfrm>
            <a:custGeom>
              <a:avLst/>
              <a:gdLst>
                <a:gd name="T0" fmla="*/ 0 w 22063"/>
                <a:gd name="T1" fmla="*/ 0 h 21600"/>
                <a:gd name="T2" fmla="*/ 0 w 22063"/>
                <a:gd name="T3" fmla="*/ 0 h 21600"/>
                <a:gd name="T4" fmla="*/ 0 w 22063"/>
                <a:gd name="T5" fmla="*/ 0 h 21600"/>
                <a:gd name="T6" fmla="*/ 0 60000 65536"/>
                <a:gd name="T7" fmla="*/ 0 60000 65536"/>
                <a:gd name="T8" fmla="*/ 0 60000 65536"/>
                <a:gd name="T9" fmla="*/ 0 w 22063"/>
                <a:gd name="T10" fmla="*/ 0 h 21600"/>
                <a:gd name="T11" fmla="*/ 22063 w 22063"/>
                <a:gd name="T12" fmla="*/ 21600 h 21600"/>
              </a:gdLst>
              <a:ahLst/>
              <a:cxnLst>
                <a:cxn ang="T6">
                  <a:pos x="T0" y="T1"/>
                </a:cxn>
                <a:cxn ang="T7">
                  <a:pos x="T2" y="T3"/>
                </a:cxn>
                <a:cxn ang="T8">
                  <a:pos x="T4" y="T5"/>
                </a:cxn>
              </a:cxnLst>
              <a:rect l="T9" t="T10" r="T11" b="T12"/>
              <a:pathLst>
                <a:path w="22063" h="21600" fill="none" extrusionOk="0">
                  <a:moveTo>
                    <a:pt x="-1" y="4"/>
                  </a:moveTo>
                  <a:cubicBezTo>
                    <a:pt x="154" y="1"/>
                    <a:pt x="308" y="-1"/>
                    <a:pt x="463" y="0"/>
                  </a:cubicBezTo>
                  <a:cubicBezTo>
                    <a:pt x="12392" y="0"/>
                    <a:pt x="22063" y="9670"/>
                    <a:pt x="22063" y="21600"/>
                  </a:cubicBezTo>
                </a:path>
                <a:path w="22063" h="21600" stroke="0" extrusionOk="0">
                  <a:moveTo>
                    <a:pt x="-1" y="4"/>
                  </a:moveTo>
                  <a:cubicBezTo>
                    <a:pt x="154" y="1"/>
                    <a:pt x="308" y="-1"/>
                    <a:pt x="463" y="0"/>
                  </a:cubicBezTo>
                  <a:cubicBezTo>
                    <a:pt x="12392" y="0"/>
                    <a:pt x="22063" y="9670"/>
                    <a:pt x="22063" y="21600"/>
                  </a:cubicBezTo>
                  <a:lnTo>
                    <a:pt x="463" y="21600"/>
                  </a:lnTo>
                  <a:close/>
                </a:path>
              </a:pathLst>
            </a:custGeom>
            <a:noFill/>
            <a:ln w="76200" cmpd="tri">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4346" name="Arc 11"/>
            <p:cNvSpPr>
              <a:spLocks/>
            </p:cNvSpPr>
            <p:nvPr/>
          </p:nvSpPr>
          <p:spPr bwMode="auto">
            <a:xfrm flipV="1">
              <a:off x="2304" y="624"/>
              <a:ext cx="384" cy="96"/>
            </a:xfrm>
            <a:custGeom>
              <a:avLst/>
              <a:gdLst>
                <a:gd name="T0" fmla="*/ 0 w 33712"/>
                <a:gd name="T1" fmla="*/ 0 h 21600"/>
                <a:gd name="T2" fmla="*/ 0 w 33712"/>
                <a:gd name="T3" fmla="*/ 0 h 21600"/>
                <a:gd name="T4" fmla="*/ 0 w 33712"/>
                <a:gd name="T5" fmla="*/ 0 h 21600"/>
                <a:gd name="T6" fmla="*/ 0 60000 65536"/>
                <a:gd name="T7" fmla="*/ 0 60000 65536"/>
                <a:gd name="T8" fmla="*/ 0 60000 65536"/>
                <a:gd name="T9" fmla="*/ 0 w 33712"/>
                <a:gd name="T10" fmla="*/ 0 h 21600"/>
                <a:gd name="T11" fmla="*/ 33712 w 33712"/>
                <a:gd name="T12" fmla="*/ 21600 h 21600"/>
              </a:gdLst>
              <a:ahLst/>
              <a:cxnLst>
                <a:cxn ang="T6">
                  <a:pos x="T0" y="T1"/>
                </a:cxn>
                <a:cxn ang="T7">
                  <a:pos x="T2" y="T3"/>
                </a:cxn>
                <a:cxn ang="T8">
                  <a:pos x="T4" y="T5"/>
                </a:cxn>
              </a:cxnLst>
              <a:rect l="T9" t="T10" r="T11" b="T12"/>
              <a:pathLst>
                <a:path w="33712" h="21600" fill="none" extrusionOk="0">
                  <a:moveTo>
                    <a:pt x="0" y="5968"/>
                  </a:moveTo>
                  <a:cubicBezTo>
                    <a:pt x="4017" y="2137"/>
                    <a:pt x="9355" y="-1"/>
                    <a:pt x="14907" y="0"/>
                  </a:cubicBezTo>
                  <a:cubicBezTo>
                    <a:pt x="22695" y="0"/>
                    <a:pt x="29880" y="4192"/>
                    <a:pt x="33711" y="10973"/>
                  </a:cubicBezTo>
                </a:path>
                <a:path w="33712" h="21600" stroke="0" extrusionOk="0">
                  <a:moveTo>
                    <a:pt x="0" y="5968"/>
                  </a:moveTo>
                  <a:cubicBezTo>
                    <a:pt x="4017" y="2137"/>
                    <a:pt x="9355" y="-1"/>
                    <a:pt x="14907" y="0"/>
                  </a:cubicBezTo>
                  <a:cubicBezTo>
                    <a:pt x="22695" y="0"/>
                    <a:pt x="29880" y="4192"/>
                    <a:pt x="33711" y="10973"/>
                  </a:cubicBezTo>
                  <a:lnTo>
                    <a:pt x="14907" y="21600"/>
                  </a:lnTo>
                  <a:close/>
                </a:path>
              </a:pathLst>
            </a:custGeom>
            <a:noFill/>
            <a:ln w="57150" cmpd="thinThick">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sp>
        <p:nvSpPr>
          <p:cNvPr id="14340" name="AutoShape 12"/>
          <p:cNvSpPr>
            <a:spLocks noChangeArrowheads="1"/>
          </p:cNvSpPr>
          <p:nvPr/>
        </p:nvSpPr>
        <p:spPr bwMode="auto">
          <a:xfrm>
            <a:off x="2057400" y="0"/>
            <a:ext cx="6019800" cy="3429000"/>
          </a:xfrm>
          <a:prstGeom prst="cloudCallout">
            <a:avLst>
              <a:gd name="adj1" fmla="val -36630"/>
              <a:gd name="adj2" fmla="val 71296"/>
            </a:avLst>
          </a:prstGeom>
          <a:gradFill rotWithShape="1">
            <a:gsLst>
              <a:gs pos="0">
                <a:srgbClr val="ADB8F1"/>
              </a:gs>
              <a:gs pos="100000">
                <a:srgbClr val="0099FF"/>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r>
              <a:rPr lang="en-US" sz="2400" i="1">
                <a:solidFill>
                  <a:schemeClr val="bg1"/>
                </a:solidFill>
                <a:cs typeface="Arial" charset="0"/>
              </a:rPr>
              <a:t>Với thước đo độ dài, ta có thể  so sánh các góc của một tam giác, và với thước đo góc có thể so sánh các cạnh của một tam giác hay không?</a:t>
            </a:r>
          </a:p>
        </p:txBody>
      </p:sp>
    </p:spTree>
    <p:extLst>
      <p:ext uri="{BB962C8B-B14F-4D97-AF65-F5344CB8AC3E}">
        <p14:creationId xmlns="" xmlns:p14="http://schemas.microsoft.com/office/powerpoint/2010/main" val="21780302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E:\hình ảnh\images (34).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41934" y="169068"/>
            <a:ext cx="8894562" cy="6597352"/>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 Box 30"/>
          <p:cNvSpPr txBox="1">
            <a:spLocks noChangeArrowheads="1"/>
          </p:cNvSpPr>
          <p:nvPr/>
        </p:nvSpPr>
        <p:spPr bwMode="auto">
          <a:xfrm>
            <a:off x="1187624" y="1412777"/>
            <a:ext cx="6696744" cy="34563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spcBef>
                <a:spcPct val="50000"/>
              </a:spcBef>
            </a:pPr>
            <a:r>
              <a:rPr lang="en-US" sz="4400" b="1" dirty="0" err="1">
                <a:solidFill>
                  <a:srgbClr val="FF0000"/>
                </a:solidFill>
                <a:latin typeface="Times New Roman" pitchFamily="18" charset="0"/>
                <a:cs typeface="Times New Roman" pitchFamily="18" charset="0"/>
              </a:rPr>
              <a:t>Tiết</a:t>
            </a:r>
            <a:r>
              <a:rPr lang="en-US" sz="4400" b="1">
                <a:solidFill>
                  <a:srgbClr val="FF0000"/>
                </a:solidFill>
                <a:latin typeface="Times New Roman" pitchFamily="18" charset="0"/>
                <a:cs typeface="Times New Roman" pitchFamily="18" charset="0"/>
              </a:rPr>
              <a:t> </a:t>
            </a:r>
            <a:r>
              <a:rPr lang="en-US" sz="4400" b="1" smtClean="0">
                <a:solidFill>
                  <a:srgbClr val="FF0000"/>
                </a:solidFill>
                <a:latin typeface="Times New Roman" pitchFamily="18" charset="0"/>
                <a:cs typeface="Times New Roman" pitchFamily="18" charset="0"/>
              </a:rPr>
              <a:t>44</a:t>
            </a:r>
            <a:r>
              <a:rPr lang="en-US" sz="4400" b="1" smtClean="0">
                <a:solidFill>
                  <a:srgbClr val="FF0000"/>
                </a:solidFill>
                <a:latin typeface="Times New Roman" pitchFamily="18" charset="0"/>
                <a:cs typeface="Times New Roman" pitchFamily="18" charset="0"/>
              </a:rPr>
              <a:t>:</a:t>
            </a:r>
            <a:r>
              <a:rPr lang="en-US" sz="4400" b="1" dirty="0">
                <a:solidFill>
                  <a:srgbClr val="FF0000"/>
                </a:solidFill>
                <a:latin typeface="Times New Roman" pitchFamily="18" charset="0"/>
                <a:cs typeface="Times New Roman" pitchFamily="18" charset="0"/>
              </a:rPr>
              <a:t/>
            </a:r>
            <a:br>
              <a:rPr lang="en-US" sz="4400" b="1" dirty="0">
                <a:solidFill>
                  <a:srgbClr val="FF0000"/>
                </a:solidFill>
                <a:latin typeface="Times New Roman" pitchFamily="18" charset="0"/>
                <a:cs typeface="Times New Roman" pitchFamily="18" charset="0"/>
              </a:rPr>
            </a:br>
            <a:r>
              <a:rPr lang="en-US" sz="4400" b="1" dirty="0" err="1">
                <a:solidFill>
                  <a:srgbClr val="FF0000"/>
                </a:solidFill>
                <a:latin typeface="Times New Roman" pitchFamily="18" charset="0"/>
                <a:cs typeface="Times New Roman" pitchFamily="18" charset="0"/>
              </a:rPr>
              <a:t>Quan</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hệ</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giữa</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góc</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và</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cạnh</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đối</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diện</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trong</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một</a:t>
            </a:r>
            <a:r>
              <a:rPr lang="en-US" sz="4400" b="1" dirty="0">
                <a:solidFill>
                  <a:srgbClr val="FF0000"/>
                </a:solidFill>
                <a:latin typeface="Times New Roman" pitchFamily="18" charset="0"/>
                <a:cs typeface="Times New Roman" pitchFamily="18" charset="0"/>
              </a:rPr>
              <a:t> tam </a:t>
            </a:r>
            <a:r>
              <a:rPr lang="en-US" sz="4400" b="1" dirty="0" err="1">
                <a:solidFill>
                  <a:srgbClr val="FF0000"/>
                </a:solidFill>
                <a:latin typeface="Times New Roman" pitchFamily="18" charset="0"/>
                <a:cs typeface="Times New Roman" pitchFamily="18" charset="0"/>
              </a:rPr>
              <a:t>giác</a:t>
            </a:r>
            <a:endParaRPr lang="en-US" sz="4400" i="1" dirty="0">
              <a:solidFill>
                <a:srgbClr val="FF00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3017011683"/>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04771" y="15280"/>
            <a:ext cx="8876342" cy="533400"/>
          </a:xfrm>
          <a:prstGeom prst="rect">
            <a:avLst/>
          </a:prstGeom>
          <a:noFill/>
        </p:spPr>
        <p:txBody>
          <a:bodyPr anchor="b"/>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sz="2800" b="1" dirty="0" smtClean="0">
                <a:solidFill>
                  <a:srgbClr val="FF0000"/>
                </a:solidFill>
                <a:latin typeface="Times New Roman" pitchFamily="18" charset="0"/>
                <a:cs typeface="Times New Roman" pitchFamily="18" charset="0"/>
              </a:rPr>
              <a:t>1</a:t>
            </a:r>
            <a:r>
              <a:rPr lang="en-US" sz="2800" b="1" smtClean="0">
                <a:solidFill>
                  <a:srgbClr val="FF0000"/>
                </a:solidFill>
                <a:latin typeface="Times New Roman" pitchFamily="18" charset="0"/>
                <a:cs typeface="Times New Roman" pitchFamily="18" charset="0"/>
              </a:rPr>
              <a:t>. Quan hệ giữa góc và cạnh đối diện trong một tam giác</a:t>
            </a:r>
            <a:endParaRPr lang="en-US" sz="2800" b="1" dirty="0" smtClean="0">
              <a:solidFill>
                <a:srgbClr val="FF0000"/>
              </a:solidFill>
              <a:latin typeface="Times New Roman" pitchFamily="18" charset="0"/>
              <a:cs typeface="Times New Roman" pitchFamily="18" charset="0"/>
            </a:endParaRPr>
          </a:p>
        </p:txBody>
      </p:sp>
      <p:sp>
        <p:nvSpPr>
          <p:cNvPr id="2" name="TextBox 1"/>
          <p:cNvSpPr txBox="1"/>
          <p:nvPr/>
        </p:nvSpPr>
        <p:spPr>
          <a:xfrm>
            <a:off x="179512" y="446229"/>
            <a:ext cx="5688632" cy="461665"/>
          </a:xfrm>
          <a:prstGeom prst="rect">
            <a:avLst/>
          </a:prstGeom>
          <a:noFill/>
        </p:spPr>
        <p:txBody>
          <a:bodyPr wrap="square" rtlCol="0">
            <a:spAutoFit/>
          </a:bodyPr>
          <a:lstStyle/>
          <a:p>
            <a:r>
              <a:rPr lang="en-US" sz="2400" b="1" smtClean="0">
                <a:solidFill>
                  <a:srgbClr val="0070C0"/>
                </a:solidFill>
                <a:latin typeface="Times New Roman" pitchFamily="18" charset="0"/>
                <a:cs typeface="Times New Roman" pitchFamily="18" charset="0"/>
              </a:rPr>
              <a:t>a) Đọc và làm theo yêu cầu:</a:t>
            </a:r>
            <a:endParaRPr lang="en-US" sz="2400" b="1">
              <a:solidFill>
                <a:srgbClr val="0070C0"/>
              </a:solidFill>
              <a:latin typeface="Times New Roman" pitchFamily="18" charset="0"/>
              <a:cs typeface="Times New Roman" pitchFamily="18" charset="0"/>
            </a:endParaRPr>
          </a:p>
        </p:txBody>
      </p:sp>
      <p:grpSp>
        <p:nvGrpSpPr>
          <p:cNvPr id="4" name="Group 3"/>
          <p:cNvGrpSpPr/>
          <p:nvPr/>
        </p:nvGrpSpPr>
        <p:grpSpPr>
          <a:xfrm>
            <a:off x="179512" y="927884"/>
            <a:ext cx="8801601" cy="5165412"/>
            <a:chOff x="323527" y="927884"/>
            <a:chExt cx="8657586" cy="5165412"/>
          </a:xfrm>
        </p:grpSpPr>
        <p:pic>
          <p:nvPicPr>
            <p:cNvPr id="14340"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23527" y="927884"/>
              <a:ext cx="8657585" cy="2400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341" name="Picture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23528" y="3049860"/>
              <a:ext cx="8657585" cy="30434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sp>
        <p:nvSpPr>
          <p:cNvPr id="5" name="TextBox 4"/>
          <p:cNvSpPr txBox="1"/>
          <p:nvPr/>
        </p:nvSpPr>
        <p:spPr>
          <a:xfrm>
            <a:off x="323528" y="6135687"/>
            <a:ext cx="8496944" cy="461665"/>
          </a:xfrm>
          <a:prstGeom prst="rect">
            <a:avLst/>
          </a:prstGeom>
          <a:noFill/>
        </p:spPr>
        <p:txBody>
          <a:bodyPr wrap="square" rtlCol="0">
            <a:spAutoFit/>
          </a:bodyPr>
          <a:lstStyle/>
          <a:p>
            <a:pPr algn="ctr"/>
            <a:r>
              <a:rPr lang="en-US" sz="2400" b="1" smtClean="0">
                <a:solidFill>
                  <a:srgbClr val="0070C0"/>
                </a:solidFill>
                <a:latin typeface="Times New Roman" pitchFamily="18" charset="0"/>
                <a:cs typeface="Times New Roman" pitchFamily="18" charset="0"/>
              </a:rPr>
              <a:t>Nêu nhận xét về độ lớn của cạnh và góc trong một tam giác?</a:t>
            </a:r>
            <a:endParaRPr lang="en-US" sz="2400" b="1">
              <a:solidFill>
                <a:srgbClr val="0070C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1902909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
          <p:cNvPicPr>
            <a:picLocks noChangeAspect="1" noChangeArrowheads="1"/>
          </p:cNvPicPr>
          <p:nvPr/>
        </p:nvPicPr>
        <p:blipFill>
          <a:blip r:embed="rId2">
            <a:lum bright="6000" contrast="6000"/>
            <a:extLst>
              <a:ext uri="{28A0092B-C50C-407E-A947-70E740481C1C}">
                <a14:useLocalDpi xmlns="" xmlns:a14="http://schemas.microsoft.com/office/drawing/2010/main" val="0"/>
              </a:ext>
            </a:extLst>
          </a:blip>
          <a:srcRect/>
          <a:stretch>
            <a:fillRect/>
          </a:stretch>
        </p:blipFill>
        <p:spPr bwMode="auto">
          <a:xfrm>
            <a:off x="417513" y="2705100"/>
            <a:ext cx="6172200" cy="335280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pic>
      <p:sp>
        <p:nvSpPr>
          <p:cNvPr id="3" name="Line 4"/>
          <p:cNvSpPr>
            <a:spLocks noChangeShapeType="1"/>
          </p:cNvSpPr>
          <p:nvPr/>
        </p:nvSpPr>
        <p:spPr bwMode="auto">
          <a:xfrm flipV="1">
            <a:off x="3389313" y="5448300"/>
            <a:ext cx="4648200" cy="9525"/>
          </a:xfrm>
          <a:prstGeom prst="line">
            <a:avLst/>
          </a:prstGeom>
          <a:noFill/>
          <a:ln w="57150">
            <a:solidFill>
              <a:srgbClr val="FF0000"/>
            </a:solidFill>
            <a:round/>
            <a:headEnd/>
            <a:tailEnd/>
          </a:ln>
          <a:extLst>
            <a:ext uri="{909E8E84-426E-40DD-AFC4-6F175D3DCCD1}">
              <a14:hiddenFill xmlns="" xmlns:a14="http://schemas.microsoft.com/office/drawing/2010/main">
                <a:noFill/>
              </a14:hiddenFill>
            </a:ext>
          </a:extLst>
        </p:spPr>
        <p:txBody>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4" name="Line 5"/>
          <p:cNvSpPr>
            <a:spLocks noChangeShapeType="1"/>
          </p:cNvSpPr>
          <p:nvPr/>
        </p:nvSpPr>
        <p:spPr bwMode="auto">
          <a:xfrm flipV="1">
            <a:off x="3389313" y="2857500"/>
            <a:ext cx="1066800" cy="2590800"/>
          </a:xfrm>
          <a:prstGeom prst="line">
            <a:avLst/>
          </a:prstGeom>
          <a:noFill/>
          <a:ln w="57150">
            <a:solidFill>
              <a:srgbClr val="FF0000"/>
            </a:solidFill>
            <a:round/>
            <a:headEnd/>
            <a:tailEnd/>
          </a:ln>
          <a:extLst>
            <a:ext uri="{909E8E84-426E-40DD-AFC4-6F175D3DCCD1}">
              <a14:hiddenFill xmlns="" xmlns:a14="http://schemas.microsoft.com/office/drawing/2010/main">
                <a:noFill/>
              </a14:hiddenFill>
            </a:ext>
          </a:extLst>
        </p:spPr>
        <p:txBody>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5" name="Line 6"/>
          <p:cNvSpPr>
            <a:spLocks noChangeShapeType="1"/>
          </p:cNvSpPr>
          <p:nvPr/>
        </p:nvSpPr>
        <p:spPr bwMode="auto">
          <a:xfrm>
            <a:off x="4456113" y="2857500"/>
            <a:ext cx="3581400" cy="2590800"/>
          </a:xfrm>
          <a:prstGeom prst="line">
            <a:avLst/>
          </a:prstGeom>
          <a:noFill/>
          <a:ln w="57150">
            <a:solidFill>
              <a:srgbClr val="FF0000"/>
            </a:solidFill>
            <a:round/>
            <a:headEnd/>
            <a:tailEnd/>
          </a:ln>
          <a:extLst>
            <a:ext uri="{909E8E84-426E-40DD-AFC4-6F175D3DCCD1}">
              <a14:hiddenFill xmlns="" xmlns:a14="http://schemas.microsoft.com/office/drawing/2010/main">
                <a:noFill/>
              </a14:hiddenFill>
            </a:ext>
          </a:extLst>
        </p:spPr>
        <p:txBody>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6" name="Text Box 7"/>
          <p:cNvSpPr txBox="1">
            <a:spLocks noChangeArrowheads="1"/>
          </p:cNvSpPr>
          <p:nvPr/>
        </p:nvSpPr>
        <p:spPr bwMode="auto">
          <a:xfrm>
            <a:off x="4227513" y="2400300"/>
            <a:ext cx="5334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50000"/>
              </a:spcBef>
            </a:pPr>
            <a:r>
              <a:rPr lang="en-US" b="1">
                <a:solidFill>
                  <a:srgbClr val="0033CC"/>
                </a:solidFill>
              </a:rPr>
              <a:t>A</a:t>
            </a:r>
          </a:p>
        </p:txBody>
      </p:sp>
      <p:sp>
        <p:nvSpPr>
          <p:cNvPr id="7" name="Text Box 8"/>
          <p:cNvSpPr txBox="1">
            <a:spLocks noChangeArrowheads="1"/>
          </p:cNvSpPr>
          <p:nvPr/>
        </p:nvSpPr>
        <p:spPr bwMode="auto">
          <a:xfrm>
            <a:off x="3160713" y="5448300"/>
            <a:ext cx="3810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50000"/>
              </a:spcBef>
            </a:pPr>
            <a:r>
              <a:rPr lang="en-US" b="1" dirty="0">
                <a:solidFill>
                  <a:srgbClr val="0033CC"/>
                </a:solidFill>
              </a:rPr>
              <a:t>B</a:t>
            </a:r>
          </a:p>
        </p:txBody>
      </p:sp>
      <p:sp>
        <p:nvSpPr>
          <p:cNvPr id="8" name="Text Box 9"/>
          <p:cNvSpPr txBox="1">
            <a:spLocks noChangeArrowheads="1"/>
          </p:cNvSpPr>
          <p:nvPr/>
        </p:nvSpPr>
        <p:spPr bwMode="auto">
          <a:xfrm>
            <a:off x="8116888" y="5372100"/>
            <a:ext cx="6096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50000"/>
              </a:spcBef>
            </a:pPr>
            <a:r>
              <a:rPr lang="en-US" b="1">
                <a:solidFill>
                  <a:srgbClr val="0033CC"/>
                </a:solidFill>
              </a:rPr>
              <a:t>C</a:t>
            </a:r>
          </a:p>
        </p:txBody>
      </p:sp>
      <p:pic>
        <p:nvPicPr>
          <p:cNvPr id="9" name="Picture 8"/>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846513" y="4991100"/>
            <a:ext cx="381000" cy="3698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660066"/>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10" name="Picture 9"/>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123113" y="5051425"/>
            <a:ext cx="381000" cy="3968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11" name="Arc 14"/>
          <p:cNvSpPr>
            <a:spLocks/>
          </p:cNvSpPr>
          <p:nvPr/>
        </p:nvSpPr>
        <p:spPr bwMode="auto">
          <a:xfrm rot="1784642">
            <a:off x="3465513" y="5143500"/>
            <a:ext cx="434975" cy="415925"/>
          </a:xfrm>
          <a:custGeom>
            <a:avLst/>
            <a:gdLst>
              <a:gd name="T0" fmla="*/ 0 w 22524"/>
              <a:gd name="T1" fmla="*/ 754500925 h 21600"/>
              <a:gd name="T2" fmla="*/ 2147483647 w 22524"/>
              <a:gd name="T3" fmla="*/ 2147483647 h 21600"/>
              <a:gd name="T4" fmla="*/ 2147483647 w 22524"/>
              <a:gd name="T5" fmla="*/ 2147483647 h 21600"/>
              <a:gd name="T6" fmla="*/ 0 60000 65536"/>
              <a:gd name="T7" fmla="*/ 0 60000 65536"/>
              <a:gd name="T8" fmla="*/ 0 60000 65536"/>
              <a:gd name="T9" fmla="*/ 0 w 22524"/>
              <a:gd name="T10" fmla="*/ 0 h 21600"/>
              <a:gd name="T11" fmla="*/ 22524 w 22524"/>
              <a:gd name="T12" fmla="*/ 21600 h 21600"/>
            </a:gdLst>
            <a:ahLst/>
            <a:cxnLst>
              <a:cxn ang="T6">
                <a:pos x="T0" y="T1"/>
              </a:cxn>
              <a:cxn ang="T7">
                <a:pos x="T2" y="T3"/>
              </a:cxn>
              <a:cxn ang="T8">
                <a:pos x="T4" y="T5"/>
              </a:cxn>
            </a:cxnLst>
            <a:rect l="T9" t="T10" r="T11" b="T12"/>
            <a:pathLst>
              <a:path w="22524" h="21600" fill="none" extrusionOk="0">
                <a:moveTo>
                  <a:pt x="0" y="285"/>
                </a:moveTo>
                <a:cubicBezTo>
                  <a:pt x="1156" y="95"/>
                  <a:pt x="2326" y="-1"/>
                  <a:pt x="3499" y="0"/>
                </a:cubicBezTo>
                <a:cubicBezTo>
                  <a:pt x="11450" y="0"/>
                  <a:pt x="18759" y="4368"/>
                  <a:pt x="22524" y="11372"/>
                </a:cubicBezTo>
              </a:path>
              <a:path w="22524" h="21600" stroke="0" extrusionOk="0">
                <a:moveTo>
                  <a:pt x="0" y="285"/>
                </a:moveTo>
                <a:cubicBezTo>
                  <a:pt x="1156" y="95"/>
                  <a:pt x="2326" y="-1"/>
                  <a:pt x="3499" y="0"/>
                </a:cubicBezTo>
                <a:cubicBezTo>
                  <a:pt x="11450" y="0"/>
                  <a:pt x="18759" y="4368"/>
                  <a:pt x="22524" y="11372"/>
                </a:cubicBezTo>
                <a:lnTo>
                  <a:pt x="3499" y="21600"/>
                </a:lnTo>
                <a:close/>
              </a:path>
            </a:pathLst>
          </a:custGeom>
          <a:noFill/>
          <a:ln w="28575">
            <a:solidFill>
              <a:schemeClr val="hlink"/>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2" name="Arc 15"/>
          <p:cNvSpPr>
            <a:spLocks/>
          </p:cNvSpPr>
          <p:nvPr/>
        </p:nvSpPr>
        <p:spPr bwMode="auto">
          <a:xfrm rot="16383012">
            <a:off x="7665244" y="5134769"/>
            <a:ext cx="246063" cy="415925"/>
          </a:xfrm>
          <a:custGeom>
            <a:avLst/>
            <a:gdLst>
              <a:gd name="T0" fmla="*/ 0 w 14390"/>
              <a:gd name="T1" fmla="*/ 179964598 h 21600"/>
              <a:gd name="T2" fmla="*/ 2147483647 w 14390"/>
              <a:gd name="T3" fmla="*/ 2147483647 h 21600"/>
              <a:gd name="T4" fmla="*/ 2147483647 w 14390"/>
              <a:gd name="T5" fmla="*/ 2147483647 h 21600"/>
              <a:gd name="T6" fmla="*/ 0 60000 65536"/>
              <a:gd name="T7" fmla="*/ 0 60000 65536"/>
              <a:gd name="T8" fmla="*/ 0 60000 65536"/>
              <a:gd name="T9" fmla="*/ 0 w 14390"/>
              <a:gd name="T10" fmla="*/ 0 h 21600"/>
              <a:gd name="T11" fmla="*/ 14390 w 14390"/>
              <a:gd name="T12" fmla="*/ 21600 h 21600"/>
            </a:gdLst>
            <a:ahLst/>
            <a:cxnLst>
              <a:cxn ang="T6">
                <a:pos x="T0" y="T1"/>
              </a:cxn>
              <a:cxn ang="T7">
                <a:pos x="T2" y="T3"/>
              </a:cxn>
              <a:cxn ang="T8">
                <a:pos x="T4" y="T5"/>
              </a:cxn>
            </a:cxnLst>
            <a:rect l="T9" t="T10" r="T11" b="T12"/>
            <a:pathLst>
              <a:path w="14390" h="21600" fill="none" extrusionOk="0">
                <a:moveTo>
                  <a:pt x="0" y="68"/>
                </a:moveTo>
                <a:cubicBezTo>
                  <a:pt x="570" y="22"/>
                  <a:pt x="1141" y="-1"/>
                  <a:pt x="1714" y="0"/>
                </a:cubicBezTo>
                <a:cubicBezTo>
                  <a:pt x="6266" y="0"/>
                  <a:pt x="10703" y="1438"/>
                  <a:pt x="14389" y="4110"/>
                </a:cubicBezTo>
              </a:path>
              <a:path w="14390" h="21600" stroke="0" extrusionOk="0">
                <a:moveTo>
                  <a:pt x="0" y="68"/>
                </a:moveTo>
                <a:cubicBezTo>
                  <a:pt x="570" y="22"/>
                  <a:pt x="1141" y="-1"/>
                  <a:pt x="1714" y="0"/>
                </a:cubicBezTo>
                <a:cubicBezTo>
                  <a:pt x="6266" y="0"/>
                  <a:pt x="10703" y="1438"/>
                  <a:pt x="14389" y="4110"/>
                </a:cubicBezTo>
                <a:lnTo>
                  <a:pt x="1714" y="21600"/>
                </a:lnTo>
                <a:close/>
              </a:path>
            </a:pathLst>
          </a:custGeom>
          <a:noFill/>
          <a:ln w="28575">
            <a:solidFill>
              <a:srgbClr val="0000FF"/>
            </a:solidFill>
            <a:round/>
            <a:headEnd/>
            <a:tailEnd/>
          </a:ln>
          <a:extLst>
            <a:ext uri="{909E8E84-426E-40DD-AFC4-6F175D3DCCD1}">
              <a14:hiddenFill xmlns="" xmlns:a14="http://schemas.microsoft.com/office/drawing/2010/main">
                <a:solidFill>
                  <a:srgbClr val="FFFFFF"/>
                </a:solidFill>
              </a14:hiddenFill>
            </a:ext>
          </a:extLst>
        </p:spPr>
        <p:txBody>
          <a:bodyPr vert="eaVert" wrap="none" anchor="ct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endParaRPr lang="en-US"/>
          </a:p>
        </p:txBody>
      </p:sp>
      <p:sp>
        <p:nvSpPr>
          <p:cNvPr id="13" name="AutoShape 16">
            <a:hlinkClick r:id="rId5" action="ppaction://program" highlightClick="1"/>
          </p:cNvPr>
          <p:cNvSpPr>
            <a:spLocks noChangeArrowheads="1"/>
          </p:cNvSpPr>
          <p:nvPr/>
        </p:nvSpPr>
        <p:spPr bwMode="auto">
          <a:xfrm>
            <a:off x="7732713" y="6819900"/>
            <a:ext cx="914400" cy="228600"/>
          </a:xfrm>
          <a:prstGeom prst="actionButtonForwardNex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6" name="Rectangle 3"/>
          <p:cNvSpPr txBox="1">
            <a:spLocks noChangeArrowheads="1"/>
          </p:cNvSpPr>
          <p:nvPr/>
        </p:nvSpPr>
        <p:spPr>
          <a:xfrm>
            <a:off x="104771" y="15280"/>
            <a:ext cx="8876342" cy="533400"/>
          </a:xfrm>
          <a:prstGeom prst="rect">
            <a:avLst/>
          </a:prstGeom>
          <a:noFill/>
        </p:spPr>
        <p:txBody>
          <a:bodyPr anchor="b"/>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sz="2800" b="1" dirty="0" smtClean="0">
                <a:solidFill>
                  <a:srgbClr val="FF0000"/>
                </a:solidFill>
                <a:latin typeface="Times New Roman" pitchFamily="18" charset="0"/>
                <a:cs typeface="Times New Roman" pitchFamily="18" charset="0"/>
              </a:rPr>
              <a:t>1</a:t>
            </a:r>
            <a:r>
              <a:rPr lang="en-US" sz="2800" b="1" smtClean="0">
                <a:solidFill>
                  <a:srgbClr val="FF0000"/>
                </a:solidFill>
                <a:latin typeface="Times New Roman" pitchFamily="18" charset="0"/>
                <a:cs typeface="Times New Roman" pitchFamily="18" charset="0"/>
              </a:rPr>
              <a:t>. Quan hệ giữa góc và cạnh đối diện trong một tam giác</a:t>
            </a:r>
            <a:endParaRPr lang="en-US" sz="2800" b="1" dirty="0" smtClean="0">
              <a:solidFill>
                <a:srgbClr val="FF0000"/>
              </a:solidFill>
              <a:latin typeface="Times New Roman" pitchFamily="18" charset="0"/>
              <a:cs typeface="Times New Roman" pitchFamily="18" charset="0"/>
            </a:endParaRPr>
          </a:p>
        </p:txBody>
      </p:sp>
      <p:sp>
        <p:nvSpPr>
          <p:cNvPr id="17" name="Rectangle 16"/>
          <p:cNvSpPr>
            <a:spLocks noChangeArrowheads="1"/>
          </p:cNvSpPr>
          <p:nvPr/>
        </p:nvSpPr>
        <p:spPr bwMode="auto">
          <a:xfrm>
            <a:off x="395536" y="764704"/>
            <a:ext cx="4493840" cy="576063"/>
          </a:xfrm>
          <a:prstGeom prst="rect">
            <a:avLst/>
          </a:prstGeom>
          <a:solidFill>
            <a:srgbClr val="CCFFFF"/>
          </a:solidFill>
          <a:ln w="9525">
            <a:noFill/>
            <a:miter lim="800000"/>
            <a:headEnd/>
            <a:tailEnd/>
          </a:ln>
        </p:spPr>
        <p:txBody>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indent="122238" algn="ctr" eaLnBrk="0" hangingPunct="0">
              <a:spcBef>
                <a:spcPct val="20000"/>
              </a:spcBef>
              <a:defRPr/>
            </a:pPr>
            <a:r>
              <a:rPr lang="en-US" sz="2800">
                <a:solidFill>
                  <a:srgbClr val="0033CC"/>
                </a:solidFill>
                <a:latin typeface="Times New Roman" pitchFamily="18" charset="0"/>
                <a:cs typeface="Times New Roman" pitchFamily="18" charset="0"/>
              </a:rPr>
              <a:t>Vẽ </a:t>
            </a:r>
            <a:r>
              <a:rPr lang="en-US" sz="2800" b="1" smtClean="0">
                <a:solidFill>
                  <a:srgbClr val="0033CC"/>
                </a:solidFill>
                <a:latin typeface="Times New Roman" pitchFamily="18" charset="0"/>
                <a:cs typeface="Times New Roman" pitchFamily="18" charset="0"/>
                <a:sym typeface="Symbol" pitchFamily="18" charset="2"/>
              </a:rPr>
              <a:t></a:t>
            </a:r>
            <a:r>
              <a:rPr lang="en-US" sz="2800" smtClean="0">
                <a:solidFill>
                  <a:srgbClr val="0033CC"/>
                </a:solidFill>
                <a:latin typeface="Times New Roman" pitchFamily="18" charset="0"/>
                <a:cs typeface="Times New Roman" pitchFamily="18" charset="0"/>
              </a:rPr>
              <a:t> </a:t>
            </a:r>
            <a:r>
              <a:rPr lang="en-US" sz="2800" dirty="0">
                <a:solidFill>
                  <a:srgbClr val="0033CC"/>
                </a:solidFill>
                <a:latin typeface="Times New Roman" pitchFamily="18" charset="0"/>
                <a:cs typeface="Times New Roman" pitchFamily="18" charset="0"/>
              </a:rPr>
              <a:t>ABC </a:t>
            </a:r>
            <a:r>
              <a:rPr lang="en-US" sz="2800" err="1">
                <a:solidFill>
                  <a:srgbClr val="0033CC"/>
                </a:solidFill>
                <a:latin typeface="Times New Roman" pitchFamily="18" charset="0"/>
                <a:cs typeface="Times New Roman" pitchFamily="18" charset="0"/>
              </a:rPr>
              <a:t>với</a:t>
            </a:r>
            <a:r>
              <a:rPr lang="en-US" sz="2800">
                <a:solidFill>
                  <a:srgbClr val="0033CC"/>
                </a:solidFill>
                <a:latin typeface="Times New Roman" pitchFamily="18" charset="0"/>
                <a:cs typeface="Times New Roman" pitchFamily="18" charset="0"/>
              </a:rPr>
              <a:t> </a:t>
            </a:r>
            <a:r>
              <a:rPr lang="en-US" sz="2800" b="1" smtClean="0">
                <a:solidFill>
                  <a:srgbClr val="FF3300"/>
                </a:solidFill>
                <a:latin typeface="Times New Roman" pitchFamily="18" charset="0"/>
                <a:cs typeface="Times New Roman" pitchFamily="18" charset="0"/>
              </a:rPr>
              <a:t>AC</a:t>
            </a:r>
            <a:r>
              <a:rPr lang="en-US" sz="2800" b="1" smtClean="0">
                <a:solidFill>
                  <a:srgbClr val="0033CC"/>
                </a:solidFill>
                <a:latin typeface="Times New Roman" pitchFamily="18" charset="0"/>
                <a:cs typeface="Times New Roman" pitchFamily="18" charset="0"/>
              </a:rPr>
              <a:t> </a:t>
            </a:r>
            <a:r>
              <a:rPr lang="en-US" sz="2800" b="1">
                <a:solidFill>
                  <a:srgbClr val="0033CC"/>
                </a:solidFill>
                <a:latin typeface="Times New Roman" pitchFamily="18" charset="0"/>
                <a:cs typeface="Times New Roman" pitchFamily="18" charset="0"/>
              </a:rPr>
              <a:t>&gt; </a:t>
            </a:r>
            <a:r>
              <a:rPr lang="en-US" sz="2800" b="1" smtClean="0">
                <a:solidFill>
                  <a:srgbClr val="FF0000"/>
                </a:solidFill>
                <a:latin typeface="Times New Roman" pitchFamily="18" charset="0"/>
                <a:cs typeface="Times New Roman" pitchFamily="18" charset="0"/>
              </a:rPr>
              <a:t>AB</a:t>
            </a:r>
            <a:r>
              <a:rPr lang="en-US" sz="2800" smtClean="0">
                <a:solidFill>
                  <a:srgbClr val="0033CC"/>
                </a:solidFill>
                <a:latin typeface="Times New Roman" pitchFamily="18" charset="0"/>
                <a:cs typeface="Times New Roman" pitchFamily="18" charset="0"/>
              </a:rPr>
              <a:t>.</a:t>
            </a:r>
          </a:p>
        </p:txBody>
      </p:sp>
    </p:spTree>
    <p:extLst>
      <p:ext uri="{BB962C8B-B14F-4D97-AF65-F5344CB8AC3E}">
        <p14:creationId xmlns="" xmlns:p14="http://schemas.microsoft.com/office/powerpoint/2010/main" val="35792032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fade">
                                      <p:cBhvr>
                                        <p:cTn id="54" dur="1000"/>
                                        <p:tgtEl>
                                          <p:spTgt spid="2"/>
                                        </p:tgtEl>
                                      </p:cBhvr>
                                    </p:animEffect>
                                    <p:anim calcmode="lin" valueType="num">
                                      <p:cBhvr>
                                        <p:cTn id="55" dur="1000" fill="hold"/>
                                        <p:tgtEl>
                                          <p:spTgt spid="2"/>
                                        </p:tgtEl>
                                        <p:attrNameLst>
                                          <p:attrName>ppt_x</p:attrName>
                                        </p:attrNameLst>
                                      </p:cBhvr>
                                      <p:tavLst>
                                        <p:tav tm="0">
                                          <p:val>
                                            <p:strVal val="#ppt_x"/>
                                          </p:val>
                                        </p:tav>
                                        <p:tav tm="100000">
                                          <p:val>
                                            <p:strVal val="#ppt_x"/>
                                          </p:val>
                                        </p:tav>
                                      </p:tavLst>
                                    </p:anim>
                                    <p:anim calcmode="lin" valueType="num">
                                      <p:cBhvr>
                                        <p:cTn id="5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1000"/>
                                        <p:tgtEl>
                                          <p:spTgt spid="9"/>
                                        </p:tgtEl>
                                      </p:cBhvr>
                                    </p:animEffect>
                                    <p:anim calcmode="lin" valueType="num">
                                      <p:cBhvr>
                                        <p:cTn id="62" dur="1000" fill="hold"/>
                                        <p:tgtEl>
                                          <p:spTgt spid="9"/>
                                        </p:tgtEl>
                                        <p:attrNameLst>
                                          <p:attrName>ppt_x</p:attrName>
                                        </p:attrNameLst>
                                      </p:cBhvr>
                                      <p:tavLst>
                                        <p:tav tm="0">
                                          <p:val>
                                            <p:strVal val="#ppt_x"/>
                                          </p:val>
                                        </p:tav>
                                        <p:tav tm="100000">
                                          <p:val>
                                            <p:strVal val="#ppt_x"/>
                                          </p:val>
                                        </p:tav>
                                      </p:tavLst>
                                    </p:anim>
                                    <p:anim calcmode="lin" valueType="num">
                                      <p:cBhvr>
                                        <p:cTn id="6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63" presetClass="path" presetSubtype="0" accel="50000" decel="50000" fill="hold" nodeType="clickEffect">
                                  <p:stCondLst>
                                    <p:cond delay="0"/>
                                  </p:stCondLst>
                                  <p:childTnLst>
                                    <p:animMotion origin="layout" path="M 2.77778E-7 1.11111E-6 L 0.49479 -0.00232 " pathEditMode="relative" rAng="0" ptsTypes="AA">
                                      <p:cBhvr>
                                        <p:cTn id="67" dur="2000" fill="hold"/>
                                        <p:tgtEl>
                                          <p:spTgt spid="2"/>
                                        </p:tgtEl>
                                        <p:attrNameLst>
                                          <p:attrName>ppt_x</p:attrName>
                                          <p:attrName>ppt_y</p:attrName>
                                        </p:attrNameLst>
                                      </p:cBhvr>
                                      <p:rCtr x="24740" y="-116"/>
                                    </p:animMotion>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1000"/>
                                        <p:tgtEl>
                                          <p:spTgt spid="10"/>
                                        </p:tgtEl>
                                      </p:cBhvr>
                                    </p:animEffect>
                                    <p:anim calcmode="lin" valueType="num">
                                      <p:cBhvr>
                                        <p:cTn id="73" dur="1000" fill="hold"/>
                                        <p:tgtEl>
                                          <p:spTgt spid="10"/>
                                        </p:tgtEl>
                                        <p:attrNameLst>
                                          <p:attrName>ppt_x</p:attrName>
                                        </p:attrNameLst>
                                      </p:cBhvr>
                                      <p:tavLst>
                                        <p:tav tm="0">
                                          <p:val>
                                            <p:strVal val="#ppt_x"/>
                                          </p:val>
                                        </p:tav>
                                        <p:tav tm="100000">
                                          <p:val>
                                            <p:strVal val="#ppt_x"/>
                                          </p:val>
                                        </p:tav>
                                      </p:tavLst>
                                    </p:anim>
                                    <p:anim calcmode="lin" valueType="num">
                                      <p:cBhvr>
                                        <p:cTn id="7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P spid="7" grpId="0"/>
      <p:bldP spid="8" grpId="0"/>
      <p:bldP spid="11" grpId="0" animBg="1"/>
      <p:bldP spid="12"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2"/>
          <p:cNvGrpSpPr>
            <a:grpSpLocks/>
          </p:cNvGrpSpPr>
          <p:nvPr/>
        </p:nvGrpSpPr>
        <p:grpSpPr bwMode="auto">
          <a:xfrm>
            <a:off x="2514600" y="2514600"/>
            <a:ext cx="3643313" cy="1684338"/>
            <a:chOff x="2463" y="667"/>
            <a:chExt cx="2295" cy="1061"/>
          </a:xfrm>
        </p:grpSpPr>
        <p:sp>
          <p:nvSpPr>
            <p:cNvPr id="8" name="AutoShape 13"/>
            <p:cNvSpPr>
              <a:spLocks noChangeArrowheads="1"/>
            </p:cNvSpPr>
            <p:nvPr/>
          </p:nvSpPr>
          <p:spPr bwMode="auto">
            <a:xfrm>
              <a:off x="2463" y="667"/>
              <a:ext cx="720" cy="1056"/>
            </a:xfrm>
            <a:prstGeom prst="triangle">
              <a:avLst>
                <a:gd name="adj" fmla="val 27361"/>
              </a:avLst>
            </a:prstGeom>
            <a:solidFill>
              <a:schemeClr val="accent1"/>
            </a:solidFill>
            <a:ln w="9525">
              <a:solidFill>
                <a:schemeClr val="tx1"/>
              </a:solidFill>
              <a:miter lim="800000"/>
              <a:headEnd/>
              <a:tailEnd/>
            </a:ln>
          </p:spPr>
          <p:txBody>
            <a:bodyPr wrap="none" anchor="ctr"/>
            <a:lstStyle/>
            <a:p>
              <a:pPr eaLnBrk="0" hangingPunct="0"/>
              <a:endParaRPr lang="en-US" sz="2400">
                <a:latin typeface=".VnTime" pitchFamily="34" charset="0"/>
              </a:endParaRPr>
            </a:p>
          </p:txBody>
        </p:sp>
        <p:sp>
          <p:nvSpPr>
            <p:cNvPr id="9" name="AutoShape 14"/>
            <p:cNvSpPr>
              <a:spLocks noChangeArrowheads="1"/>
            </p:cNvSpPr>
            <p:nvPr/>
          </p:nvSpPr>
          <p:spPr bwMode="auto">
            <a:xfrm rot="18488898" flipH="1">
              <a:off x="2634" y="588"/>
              <a:ext cx="720" cy="1056"/>
            </a:xfrm>
            <a:prstGeom prst="triangle">
              <a:avLst>
                <a:gd name="adj" fmla="val 29375"/>
              </a:avLst>
            </a:prstGeom>
            <a:solidFill>
              <a:schemeClr val="accent1"/>
            </a:solidFill>
            <a:ln w="9525">
              <a:solidFill>
                <a:schemeClr val="tx1"/>
              </a:solidFill>
              <a:miter lim="800000"/>
              <a:headEnd/>
              <a:tailEnd/>
            </a:ln>
          </p:spPr>
          <p:txBody>
            <a:bodyPr vert="eaVert" wrap="none" anchor="ctr"/>
            <a:lstStyle/>
            <a:p>
              <a:pPr eaLnBrk="0" hangingPunct="0"/>
              <a:endParaRPr lang="en-US" sz="2400">
                <a:latin typeface=".VnTime" pitchFamily="34" charset="0"/>
              </a:endParaRPr>
            </a:p>
          </p:txBody>
        </p:sp>
        <p:sp>
          <p:nvSpPr>
            <p:cNvPr id="10" name="Line 15"/>
            <p:cNvSpPr>
              <a:spLocks noChangeShapeType="1"/>
            </p:cNvSpPr>
            <p:nvPr/>
          </p:nvSpPr>
          <p:spPr bwMode="auto">
            <a:xfrm>
              <a:off x="3174" y="1720"/>
              <a:ext cx="1584"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 name="Line 16"/>
            <p:cNvSpPr>
              <a:spLocks noChangeShapeType="1"/>
            </p:cNvSpPr>
            <p:nvPr/>
          </p:nvSpPr>
          <p:spPr bwMode="auto">
            <a:xfrm>
              <a:off x="3632" y="1160"/>
              <a:ext cx="1120" cy="56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 name="AutoShape 17"/>
            <p:cNvSpPr>
              <a:spLocks noChangeArrowheads="1"/>
            </p:cNvSpPr>
            <p:nvPr/>
          </p:nvSpPr>
          <p:spPr bwMode="auto">
            <a:xfrm>
              <a:off x="3168" y="1152"/>
              <a:ext cx="1584" cy="570"/>
            </a:xfrm>
            <a:prstGeom prst="triangle">
              <a:avLst>
                <a:gd name="adj" fmla="val 28032"/>
              </a:avLst>
            </a:prstGeom>
            <a:solidFill>
              <a:schemeClr val="accent1"/>
            </a:solidFill>
            <a:ln w="9525">
              <a:solidFill>
                <a:schemeClr val="tx1"/>
              </a:solidFill>
              <a:miter lim="800000"/>
              <a:headEnd/>
              <a:tailEnd/>
            </a:ln>
          </p:spPr>
          <p:txBody>
            <a:bodyPr wrap="none" anchor="ctr"/>
            <a:lstStyle/>
            <a:p>
              <a:pPr eaLnBrk="0" hangingPunct="0"/>
              <a:endParaRPr lang="en-US" sz="2400">
                <a:latin typeface=".VnTime" pitchFamily="34" charset="0"/>
              </a:endParaRPr>
            </a:p>
          </p:txBody>
        </p:sp>
      </p:grpSp>
      <p:sp>
        <p:nvSpPr>
          <p:cNvPr id="13" name="AutoShape 18"/>
          <p:cNvSpPr>
            <a:spLocks noChangeArrowheads="1"/>
          </p:cNvSpPr>
          <p:nvPr/>
        </p:nvSpPr>
        <p:spPr bwMode="auto">
          <a:xfrm rot="18488898" flipH="1">
            <a:off x="2781300" y="2400300"/>
            <a:ext cx="1143000" cy="1676400"/>
          </a:xfrm>
          <a:prstGeom prst="triangle">
            <a:avLst>
              <a:gd name="adj" fmla="val 29375"/>
            </a:avLst>
          </a:prstGeom>
          <a:solidFill>
            <a:schemeClr val="hlink"/>
          </a:solidFill>
          <a:ln w="9525">
            <a:solidFill>
              <a:schemeClr val="tx1"/>
            </a:solidFill>
            <a:miter lim="800000"/>
            <a:headEnd/>
            <a:tailEnd/>
          </a:ln>
        </p:spPr>
        <p:txBody>
          <a:bodyPr vert="eaVert" wrap="none" anchor="ctr"/>
          <a:lstStyle/>
          <a:p>
            <a:pPr eaLnBrk="0" hangingPunct="0"/>
            <a:endParaRPr lang="en-US" sz="2400">
              <a:latin typeface=".VnTime" pitchFamily="34" charset="0"/>
            </a:endParaRPr>
          </a:p>
        </p:txBody>
      </p:sp>
      <p:sp useBgFill="1">
        <p:nvSpPr>
          <p:cNvPr id="14" name="AutoShape 19"/>
          <p:cNvSpPr>
            <a:spLocks noChangeArrowheads="1"/>
          </p:cNvSpPr>
          <p:nvPr/>
        </p:nvSpPr>
        <p:spPr bwMode="auto">
          <a:xfrm>
            <a:off x="2438400" y="2438400"/>
            <a:ext cx="1295400" cy="1828800"/>
          </a:xfrm>
          <a:prstGeom prst="triangle">
            <a:avLst>
              <a:gd name="adj" fmla="val 27361"/>
            </a:avLst>
          </a:prstGeom>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0" hangingPunct="0"/>
            <a:endParaRPr lang="en-US" sz="2400">
              <a:latin typeface=".VnTime" pitchFamily="34" charset="0"/>
            </a:endParaRPr>
          </a:p>
        </p:txBody>
      </p:sp>
      <p:sp>
        <p:nvSpPr>
          <p:cNvPr id="15" name="Text Box 37"/>
          <p:cNvSpPr txBox="1">
            <a:spLocks noChangeArrowheads="1"/>
          </p:cNvSpPr>
          <p:nvPr/>
        </p:nvSpPr>
        <p:spPr bwMode="auto">
          <a:xfrm>
            <a:off x="914400" y="4724400"/>
            <a:ext cx="7848600" cy="150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lnSpc>
                <a:spcPct val="95000"/>
              </a:lnSpc>
              <a:spcBef>
                <a:spcPct val="50000"/>
              </a:spcBef>
            </a:pPr>
            <a:r>
              <a:rPr lang="en-US" sz="2400" b="1" i="1" dirty="0" err="1">
                <a:latin typeface="Times New Roman" pitchFamily="18" charset="0"/>
              </a:rPr>
              <a:t>Tờ</a:t>
            </a:r>
            <a:r>
              <a:rPr lang="en-US" sz="2400" b="1" i="1" dirty="0">
                <a:latin typeface="Times New Roman" pitchFamily="18" charset="0"/>
              </a:rPr>
              <a:t> </a:t>
            </a:r>
            <a:r>
              <a:rPr lang="en-US" sz="2400" b="1" i="1" dirty="0" err="1">
                <a:latin typeface="Times New Roman" pitchFamily="18" charset="0"/>
              </a:rPr>
              <a:t>giấy</a:t>
            </a:r>
            <a:r>
              <a:rPr lang="en-US" sz="2400" b="1" i="1" dirty="0">
                <a:latin typeface="Times New Roman" pitchFamily="18" charset="0"/>
              </a:rPr>
              <a:t> </a:t>
            </a:r>
            <a:r>
              <a:rPr lang="en-US" sz="2400" b="1" i="1" dirty="0" err="1">
                <a:latin typeface="Times New Roman" pitchFamily="18" charset="0"/>
              </a:rPr>
              <a:t>hình</a:t>
            </a:r>
            <a:r>
              <a:rPr lang="en-US" sz="2400" b="1" i="1" dirty="0">
                <a:latin typeface="Times New Roman" pitchFamily="18" charset="0"/>
              </a:rPr>
              <a:t> tam </a:t>
            </a:r>
            <a:r>
              <a:rPr lang="en-US" sz="2400" b="1" i="1" dirty="0" err="1">
                <a:latin typeface="Times New Roman" pitchFamily="18" charset="0"/>
              </a:rPr>
              <a:t>giác</a:t>
            </a:r>
            <a:r>
              <a:rPr lang="en-US" sz="2400" b="1" i="1" dirty="0">
                <a:latin typeface="Times New Roman" pitchFamily="18" charset="0"/>
              </a:rPr>
              <a:t> </a:t>
            </a:r>
            <a:r>
              <a:rPr lang="en-US" sz="2400" b="1" i="1" dirty="0" err="1">
                <a:latin typeface="Times New Roman" pitchFamily="18" charset="0"/>
              </a:rPr>
              <a:t>có</a:t>
            </a:r>
            <a:r>
              <a:rPr lang="en-US" sz="2400" b="1" i="1" dirty="0">
                <a:latin typeface="Times New Roman" pitchFamily="18" charset="0"/>
              </a:rPr>
              <a:t> </a:t>
            </a:r>
            <a:r>
              <a:rPr lang="en-US" sz="2400" b="1" i="1" dirty="0" err="1">
                <a:latin typeface="Times New Roman" pitchFamily="18" charset="0"/>
              </a:rPr>
              <a:t>cạnh</a:t>
            </a:r>
            <a:r>
              <a:rPr lang="en-US" sz="2400" b="1" i="1" dirty="0">
                <a:latin typeface="Times New Roman" pitchFamily="18" charset="0"/>
              </a:rPr>
              <a:t> AC &gt; AB</a:t>
            </a:r>
          </a:p>
          <a:p>
            <a:pPr algn="ctr">
              <a:lnSpc>
                <a:spcPct val="95000"/>
              </a:lnSpc>
              <a:spcBef>
                <a:spcPct val="50000"/>
              </a:spcBef>
            </a:pPr>
            <a:r>
              <a:rPr lang="en-US" sz="2400" b="1" i="1" dirty="0" err="1">
                <a:latin typeface=".VnTime" pitchFamily="34" charset="0"/>
              </a:rPr>
              <a:t>GÊp</a:t>
            </a:r>
            <a:r>
              <a:rPr lang="en-US" sz="2400" b="1" i="1" dirty="0">
                <a:latin typeface=".VnTime" pitchFamily="34" charset="0"/>
              </a:rPr>
              <a:t> </a:t>
            </a:r>
            <a:r>
              <a:rPr lang="en-US" sz="2400" b="1" i="1" dirty="0">
                <a:latin typeface=".VnTime" pitchFamily="34" charset="0"/>
                <a:sym typeface="Symbol" pitchFamily="18" charset="2"/>
              </a:rPr>
              <a:t>ABC </a:t>
            </a:r>
            <a:r>
              <a:rPr lang="en-US" sz="2400" b="1" i="1" dirty="0" err="1">
                <a:latin typeface=".VnTime" pitchFamily="34" charset="0"/>
                <a:sym typeface="Symbol" pitchFamily="18" charset="2"/>
              </a:rPr>
              <a:t>tõ</a:t>
            </a:r>
            <a:r>
              <a:rPr lang="en-US" sz="2400" b="1" i="1" dirty="0">
                <a:latin typeface=".VnTime" pitchFamily="34" charset="0"/>
                <a:sym typeface="Symbol" pitchFamily="18" charset="2"/>
              </a:rPr>
              <a:t> ®</a:t>
            </a:r>
            <a:r>
              <a:rPr lang="en-US" sz="2400" b="1" i="1" dirty="0" err="1">
                <a:latin typeface=".VnTime" pitchFamily="34" charset="0"/>
                <a:sym typeface="Symbol" pitchFamily="18" charset="2"/>
              </a:rPr>
              <a:t>Ønh</a:t>
            </a:r>
            <a:r>
              <a:rPr lang="en-US" sz="2400" b="1" i="1" dirty="0">
                <a:latin typeface=".VnTime" pitchFamily="34" charset="0"/>
                <a:sym typeface="Symbol" pitchFamily="18" charset="2"/>
              </a:rPr>
              <a:t> A </a:t>
            </a:r>
            <a:r>
              <a:rPr lang="en-US" sz="2400" b="1" i="1" dirty="0" err="1">
                <a:latin typeface=".VnTime" pitchFamily="34" charset="0"/>
                <a:sym typeface="Symbol" pitchFamily="18" charset="2"/>
              </a:rPr>
              <a:t>sao</a:t>
            </a:r>
            <a:r>
              <a:rPr lang="en-US" sz="2400" b="1" i="1" dirty="0">
                <a:latin typeface=".VnTime" pitchFamily="34" charset="0"/>
                <a:sym typeface="Symbol" pitchFamily="18" charset="2"/>
              </a:rPr>
              <a:t> </a:t>
            </a:r>
            <a:r>
              <a:rPr lang="en-US" sz="2400" b="1" i="1" dirty="0" err="1">
                <a:latin typeface=".VnTime" pitchFamily="34" charset="0"/>
                <a:sym typeface="Symbol" pitchFamily="18" charset="2"/>
              </a:rPr>
              <a:t>cho</a:t>
            </a:r>
            <a:r>
              <a:rPr lang="en-US" sz="2400" b="1" i="1" dirty="0">
                <a:latin typeface=".VnTime" pitchFamily="34" charset="0"/>
                <a:sym typeface="Symbol" pitchFamily="18" charset="2"/>
              </a:rPr>
              <a:t> c¹nh AB </a:t>
            </a:r>
            <a:r>
              <a:rPr lang="en-US" sz="2400" b="1" i="1" dirty="0" err="1">
                <a:latin typeface=".VnTime" pitchFamily="34" charset="0"/>
                <a:sym typeface="Symbol" pitchFamily="18" charset="2"/>
              </a:rPr>
              <a:t>chång</a:t>
            </a:r>
            <a:r>
              <a:rPr lang="en-US" sz="2400" b="1" i="1" dirty="0">
                <a:latin typeface=".VnTime" pitchFamily="34" charset="0"/>
                <a:sym typeface="Symbol" pitchFamily="18" charset="2"/>
              </a:rPr>
              <a:t> </a:t>
            </a:r>
            <a:r>
              <a:rPr lang="en-US" sz="2400" b="1" i="1" dirty="0" err="1">
                <a:latin typeface=".VnTime" pitchFamily="34" charset="0"/>
                <a:sym typeface="Symbol" pitchFamily="18" charset="2"/>
              </a:rPr>
              <a:t>lªn</a:t>
            </a:r>
            <a:r>
              <a:rPr lang="en-US" sz="2400" b="1" i="1" dirty="0">
                <a:latin typeface=".VnTime" pitchFamily="34" charset="0"/>
                <a:sym typeface="Symbol" pitchFamily="18" charset="2"/>
              </a:rPr>
              <a:t> c¹nh AC </a:t>
            </a:r>
          </a:p>
          <a:p>
            <a:pPr algn="ctr">
              <a:lnSpc>
                <a:spcPct val="95000"/>
              </a:lnSpc>
              <a:spcBef>
                <a:spcPct val="50000"/>
              </a:spcBef>
            </a:pPr>
            <a:r>
              <a:rPr lang="en-US" sz="2400" b="1" i="1" dirty="0" err="1">
                <a:solidFill>
                  <a:srgbClr val="FF0000"/>
                </a:solidFill>
                <a:latin typeface=".VnTime" pitchFamily="34" charset="0"/>
                <a:sym typeface="Symbol" pitchFamily="18" charset="2"/>
              </a:rPr>
              <a:t>H·y</a:t>
            </a:r>
            <a:r>
              <a:rPr lang="en-US" sz="2400" b="1" i="1" dirty="0">
                <a:solidFill>
                  <a:srgbClr val="FF0000"/>
                </a:solidFill>
                <a:latin typeface=".VnTime" pitchFamily="34" charset="0"/>
                <a:sym typeface="Symbol" pitchFamily="18" charset="2"/>
              </a:rPr>
              <a:t> so </a:t>
            </a:r>
            <a:r>
              <a:rPr lang="en-US" sz="2400" b="1" i="1" dirty="0" err="1">
                <a:solidFill>
                  <a:srgbClr val="FF0000"/>
                </a:solidFill>
                <a:latin typeface=".VnTime" pitchFamily="34" charset="0"/>
                <a:sym typeface="Symbol" pitchFamily="18" charset="2"/>
              </a:rPr>
              <a:t>s¸nh</a:t>
            </a:r>
            <a:r>
              <a:rPr lang="en-US" sz="2400" b="1" i="1" dirty="0">
                <a:solidFill>
                  <a:srgbClr val="FF0000"/>
                </a:solidFill>
                <a:latin typeface=".VnTime" pitchFamily="34" charset="0"/>
                <a:sym typeface="Symbol" pitchFamily="18" charset="2"/>
              </a:rPr>
              <a:t> </a:t>
            </a:r>
            <a:r>
              <a:rPr lang="en-US" sz="2400" b="1" i="1" dirty="0" err="1">
                <a:solidFill>
                  <a:srgbClr val="FF0000"/>
                </a:solidFill>
                <a:latin typeface=".VnTime" pitchFamily="34" charset="0"/>
                <a:sym typeface="Symbol" pitchFamily="18" charset="2"/>
              </a:rPr>
              <a:t>gãc</a:t>
            </a:r>
            <a:r>
              <a:rPr lang="en-US" sz="2400" b="1" i="1" dirty="0">
                <a:solidFill>
                  <a:srgbClr val="FF0000"/>
                </a:solidFill>
                <a:latin typeface=".VnTime" pitchFamily="34" charset="0"/>
                <a:sym typeface="Symbol" pitchFamily="18" charset="2"/>
              </a:rPr>
              <a:t> B vµ </a:t>
            </a:r>
            <a:r>
              <a:rPr lang="en-US" sz="2400" b="1" i="1" dirty="0" err="1">
                <a:solidFill>
                  <a:srgbClr val="FF0000"/>
                </a:solidFill>
                <a:latin typeface=".VnTime" pitchFamily="34" charset="0"/>
                <a:sym typeface="Symbol" pitchFamily="18" charset="2"/>
              </a:rPr>
              <a:t>gãc</a:t>
            </a:r>
            <a:r>
              <a:rPr lang="en-US" sz="2400" b="1" i="1" dirty="0">
                <a:solidFill>
                  <a:srgbClr val="FF0000"/>
                </a:solidFill>
                <a:latin typeface=".VnTime" pitchFamily="34" charset="0"/>
                <a:sym typeface="Symbol" pitchFamily="18" charset="2"/>
              </a:rPr>
              <a:t> C?</a:t>
            </a:r>
          </a:p>
        </p:txBody>
      </p:sp>
      <p:sp>
        <p:nvSpPr>
          <p:cNvPr id="16" name="Text Box 32"/>
          <p:cNvSpPr txBox="1">
            <a:spLocks noChangeArrowheads="1"/>
          </p:cNvSpPr>
          <p:nvPr/>
        </p:nvSpPr>
        <p:spPr bwMode="auto">
          <a:xfrm>
            <a:off x="2057400" y="3962400"/>
            <a:ext cx="914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a:solidFill>
                  <a:srgbClr val="FF0000"/>
                </a:solidFill>
                <a:latin typeface=".VnTime" pitchFamily="34" charset="0"/>
              </a:rPr>
              <a:t>B</a:t>
            </a:r>
          </a:p>
        </p:txBody>
      </p:sp>
      <p:sp>
        <p:nvSpPr>
          <p:cNvPr id="17" name="Text Box 31"/>
          <p:cNvSpPr txBox="1">
            <a:spLocks noChangeArrowheads="1"/>
          </p:cNvSpPr>
          <p:nvPr/>
        </p:nvSpPr>
        <p:spPr bwMode="auto">
          <a:xfrm>
            <a:off x="2590800" y="2057400"/>
            <a:ext cx="914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a:latin typeface=".VnTime" pitchFamily="34" charset="0"/>
              </a:rPr>
              <a:t>A</a:t>
            </a:r>
          </a:p>
        </p:txBody>
      </p:sp>
      <p:sp>
        <p:nvSpPr>
          <p:cNvPr id="18" name="Text Box 28"/>
          <p:cNvSpPr txBox="1">
            <a:spLocks noChangeArrowheads="1"/>
          </p:cNvSpPr>
          <p:nvPr/>
        </p:nvSpPr>
        <p:spPr bwMode="auto">
          <a:xfrm>
            <a:off x="3429000" y="4191000"/>
            <a:ext cx="914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a:solidFill>
                  <a:srgbClr val="FF00FF"/>
                </a:solidFill>
                <a:latin typeface=".VnTime" pitchFamily="34" charset="0"/>
              </a:rPr>
              <a:t>M</a:t>
            </a:r>
          </a:p>
        </p:txBody>
      </p:sp>
      <p:sp>
        <p:nvSpPr>
          <p:cNvPr id="19" name="Text Box 36"/>
          <p:cNvSpPr txBox="1">
            <a:spLocks noChangeArrowheads="1"/>
          </p:cNvSpPr>
          <p:nvPr/>
        </p:nvSpPr>
        <p:spPr bwMode="auto">
          <a:xfrm>
            <a:off x="6172200" y="3962400"/>
            <a:ext cx="914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a:solidFill>
                  <a:srgbClr val="660066"/>
                </a:solidFill>
                <a:latin typeface=".VnTime" pitchFamily="34" charset="0"/>
              </a:rPr>
              <a:t>C</a:t>
            </a:r>
          </a:p>
        </p:txBody>
      </p:sp>
      <p:pic>
        <p:nvPicPr>
          <p:cNvPr id="20" name="Picture 6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438400" y="3886200"/>
            <a:ext cx="381000" cy="33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 name="Picture 66"/>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114800" y="3200400"/>
            <a:ext cx="304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 name="Picture 68"/>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3657600" y="3962400"/>
            <a:ext cx="428625" cy="266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24" name="Object 74"/>
          <p:cNvGraphicFramePr>
            <a:graphicFrameLocks noChangeAspect="1"/>
          </p:cNvGraphicFramePr>
          <p:nvPr/>
        </p:nvGraphicFramePr>
        <p:xfrm>
          <a:off x="0" y="3109913"/>
          <a:ext cx="114300" cy="219075"/>
        </p:xfrm>
        <a:graphic>
          <a:graphicData uri="http://schemas.openxmlformats.org/presentationml/2006/ole">
            <p:oleObj spid="_x0000_s3125" name="Equation" r:id="rId6" imgW="114151" imgH="215619" progId="Equation.3">
              <p:embed/>
            </p:oleObj>
          </a:graphicData>
        </a:graphic>
      </p:graphicFrame>
      <p:sp>
        <p:nvSpPr>
          <p:cNvPr id="25" name="Rectangle 75"/>
          <p:cNvSpPr>
            <a:spLocks noChangeArrowheads="1"/>
          </p:cNvSpPr>
          <p:nvPr/>
        </p:nvSpPr>
        <p:spPr bwMode="auto">
          <a:xfrm>
            <a:off x="0" y="312420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26" name="Picture 78"/>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rot="9398538">
            <a:off x="3124200" y="3429000"/>
            <a:ext cx="1143000" cy="342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 name="Picture 79"/>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rot="825512">
            <a:off x="2667000" y="3429000"/>
            <a:ext cx="1600200" cy="342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 name="Text Box 37"/>
          <p:cNvSpPr txBox="1">
            <a:spLocks noChangeArrowheads="1"/>
          </p:cNvSpPr>
          <p:nvPr/>
        </p:nvSpPr>
        <p:spPr bwMode="auto">
          <a:xfrm>
            <a:off x="1828800" y="4876800"/>
            <a:ext cx="5943600" cy="1482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lnSpc>
                <a:spcPct val="95000"/>
              </a:lnSpc>
              <a:spcBef>
                <a:spcPct val="50000"/>
              </a:spcBef>
            </a:pPr>
            <a:r>
              <a:rPr lang="en-US" sz="3200" b="1" i="1">
                <a:latin typeface="Times New Roman" pitchFamily="18" charset="0"/>
                <a:sym typeface="Symbol" pitchFamily="18" charset="2"/>
              </a:rPr>
              <a:t>Nhắc lại: Góc ngoài của một tam giác</a:t>
            </a:r>
            <a:r>
              <a:rPr lang="en-US" sz="3200" b="1" i="1">
                <a:solidFill>
                  <a:srgbClr val="FF0000"/>
                </a:solidFill>
                <a:latin typeface="Times New Roman" pitchFamily="18" charset="0"/>
                <a:sym typeface="Symbol" pitchFamily="18" charset="2"/>
              </a:rPr>
              <a:t> </a:t>
            </a:r>
            <a:r>
              <a:rPr lang="en-US" sz="3200" b="1" i="1">
                <a:solidFill>
                  <a:srgbClr val="006600"/>
                </a:solidFill>
                <a:latin typeface="Times New Roman" pitchFamily="18" charset="0"/>
                <a:sym typeface="Symbol" pitchFamily="18" charset="2"/>
              </a:rPr>
              <a:t>bằng</a:t>
            </a:r>
            <a:r>
              <a:rPr lang="en-US" sz="3200" b="1" i="1">
                <a:solidFill>
                  <a:srgbClr val="FF0000"/>
                </a:solidFill>
                <a:latin typeface="Times New Roman" pitchFamily="18" charset="0"/>
                <a:sym typeface="Symbol" pitchFamily="18" charset="2"/>
              </a:rPr>
              <a:t> </a:t>
            </a:r>
            <a:r>
              <a:rPr lang="en-US" sz="3200" b="1" i="1">
                <a:solidFill>
                  <a:srgbClr val="004800"/>
                </a:solidFill>
                <a:latin typeface="Times New Roman" pitchFamily="18" charset="0"/>
                <a:sym typeface="Symbol" pitchFamily="18" charset="2"/>
              </a:rPr>
              <a:t>tổng</a:t>
            </a:r>
            <a:r>
              <a:rPr lang="en-US" sz="3200" b="1" i="1">
                <a:solidFill>
                  <a:srgbClr val="FF0000"/>
                </a:solidFill>
                <a:latin typeface="Times New Roman" pitchFamily="18" charset="0"/>
                <a:sym typeface="Symbol" pitchFamily="18" charset="2"/>
              </a:rPr>
              <a:t> hai góc trong không kề với nó.</a:t>
            </a:r>
          </a:p>
        </p:txBody>
      </p:sp>
      <p:sp>
        <p:nvSpPr>
          <p:cNvPr id="29" name="Rectangle 84"/>
          <p:cNvSpPr>
            <a:spLocks noChangeArrowheads="1"/>
          </p:cNvSpPr>
          <p:nvPr/>
        </p:nvSpPr>
        <p:spPr bwMode="auto">
          <a:xfrm>
            <a:off x="4953000" y="1905000"/>
            <a:ext cx="3886200" cy="12493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r>
              <a:rPr lang="en-US" sz="2400">
                <a:solidFill>
                  <a:srgbClr val="FF0000"/>
                </a:solidFill>
                <a:cs typeface="Times New Roman" pitchFamily="18" charset="0"/>
              </a:rPr>
              <a:t>B</a:t>
            </a:r>
            <a:r>
              <a:rPr lang="en-US" sz="2400">
                <a:cs typeface="Times New Roman" pitchFamily="18" charset="0"/>
              </a:rPr>
              <a:t> màu đỏ là góc ngoài của tam giác </a:t>
            </a:r>
            <a:r>
              <a:rPr lang="en-US" sz="2400">
                <a:solidFill>
                  <a:srgbClr val="FF00FF"/>
                </a:solidFill>
                <a:cs typeface="Times New Roman" pitchFamily="18" charset="0"/>
              </a:rPr>
              <a:t>M</a:t>
            </a:r>
            <a:r>
              <a:rPr lang="en-US" sz="2400">
                <a:solidFill>
                  <a:srgbClr val="FF0000"/>
                </a:solidFill>
                <a:cs typeface="Times New Roman" pitchFamily="18" charset="0"/>
              </a:rPr>
              <a:t>B</a:t>
            </a:r>
            <a:r>
              <a:rPr lang="en-US" sz="2400">
                <a:solidFill>
                  <a:srgbClr val="660066"/>
                </a:solidFill>
                <a:cs typeface="Times New Roman" pitchFamily="18" charset="0"/>
              </a:rPr>
              <a:t>C</a:t>
            </a:r>
            <a:r>
              <a:rPr lang="en-US" sz="2400">
                <a:cs typeface="Times New Roman" pitchFamily="18" charset="0"/>
              </a:rPr>
              <a:t> Hai góc trong không kề với</a:t>
            </a:r>
            <a:r>
              <a:rPr lang="en-US" sz="2800">
                <a:cs typeface="Times New Roman" pitchFamily="18" charset="0"/>
              </a:rPr>
              <a:t> </a:t>
            </a:r>
            <a:endParaRPr lang="en-US" sz="2800"/>
          </a:p>
        </p:txBody>
      </p:sp>
      <p:pic>
        <p:nvPicPr>
          <p:cNvPr id="30" name="Picture 88"/>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7596336" y="2667000"/>
            <a:ext cx="457200" cy="40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 name="Picture 89"/>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6400800" y="3124200"/>
            <a:ext cx="4572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2" name="Picture 90"/>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7391400" y="3124200"/>
            <a:ext cx="457200" cy="436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3" name="Rectangle 91"/>
          <p:cNvSpPr>
            <a:spLocks noChangeArrowheads="1"/>
          </p:cNvSpPr>
          <p:nvPr/>
        </p:nvSpPr>
        <p:spPr bwMode="auto">
          <a:xfrm>
            <a:off x="5791200" y="3124200"/>
            <a:ext cx="16700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2400"/>
              <a:t>là:          và</a:t>
            </a:r>
          </a:p>
        </p:txBody>
      </p:sp>
      <p:pic>
        <p:nvPicPr>
          <p:cNvPr id="34" name="Picture 92"/>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5791200" y="3200400"/>
            <a:ext cx="533400" cy="258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5" name="Picture 93"/>
          <p:cNvPicPr>
            <a:picLocks noChangeAspect="1" noChangeArrowheads="1"/>
          </p:cNvPicPr>
          <p:nvPr/>
        </p:nvPicPr>
        <p:blipFill>
          <a:blip r:embed="rId12">
            <a:extLst>
              <a:ext uri="{28A0092B-C50C-407E-A947-70E740481C1C}">
                <a14:useLocalDpi xmlns="" xmlns:a14="http://schemas.microsoft.com/office/drawing/2010/main" val="0"/>
              </a:ext>
            </a:extLst>
          </a:blip>
          <a:srcRect/>
          <a:stretch>
            <a:fillRect/>
          </a:stretch>
        </p:blipFill>
        <p:spPr bwMode="auto">
          <a:xfrm>
            <a:off x="5791200" y="3124200"/>
            <a:ext cx="60960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6" name="Picture 94"/>
          <p:cNvPicPr>
            <a:picLocks noChangeAspect="1" noChangeArrowheads="1"/>
          </p:cNvPicPr>
          <p:nvPr/>
        </p:nvPicPr>
        <p:blipFill>
          <a:blip r:embed="rId13">
            <a:extLst>
              <a:ext uri="{28A0092B-C50C-407E-A947-70E740481C1C}">
                <a14:useLocalDpi xmlns="" xmlns:a14="http://schemas.microsoft.com/office/drawing/2010/main" val="0"/>
              </a:ext>
            </a:extLst>
          </a:blip>
          <a:srcRect/>
          <a:stretch>
            <a:fillRect/>
          </a:stretch>
        </p:blipFill>
        <p:spPr bwMode="auto">
          <a:xfrm>
            <a:off x="6858000" y="3124200"/>
            <a:ext cx="533400" cy="477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 name="Picture 72"/>
          <p:cNvPicPr>
            <a:picLocks noChangeAspect="1" noChangeArrowheads="1"/>
          </p:cNvPicPr>
          <p:nvPr/>
        </p:nvPicPr>
        <p:blipFill>
          <a:blip r:embed="rId14">
            <a:extLst>
              <a:ext uri="{28A0092B-C50C-407E-A947-70E740481C1C}">
                <a14:useLocalDpi xmlns="" xmlns:a14="http://schemas.microsoft.com/office/drawing/2010/main" val="0"/>
              </a:ext>
            </a:extLst>
          </a:blip>
          <a:srcRect/>
          <a:stretch>
            <a:fillRect/>
          </a:stretch>
        </p:blipFill>
        <p:spPr bwMode="auto">
          <a:xfrm>
            <a:off x="5794226" y="4049638"/>
            <a:ext cx="361950" cy="171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409484777"/>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par>
                                <p:cTn id="12" presetID="3" presetClass="exit" presetSubtype="10" fill="hold" nodeType="withEffect">
                                  <p:stCondLst>
                                    <p:cond delay="0"/>
                                  </p:stCondLst>
                                  <p:childTnLst>
                                    <p:animEffect transition="out" filter="blinds(horizontal)">
                                      <p:cBhvr>
                                        <p:cTn id="13" dur="500"/>
                                        <p:tgtEl>
                                          <p:spTgt spid="26"/>
                                        </p:tgtEl>
                                      </p:cBhvr>
                                    </p:animEffect>
                                    <p:set>
                                      <p:cBhvr>
                                        <p:cTn id="14" dur="1" fill="hold">
                                          <p:stCondLst>
                                            <p:cond delay="499"/>
                                          </p:stCondLst>
                                        </p:cTn>
                                        <p:tgtEl>
                                          <p:spTgt spid="2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blinds(horizontal)">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 presetClass="exit" presetSubtype="10" fill="hold" nodeType="withEffect">
                                  <p:stCondLst>
                                    <p:cond delay="0"/>
                                  </p:stCondLst>
                                  <p:childTnLst>
                                    <p:animEffect transition="out" filter="blinds(horizontal)">
                                      <p:cBhvr>
                                        <p:cTn id="25" dur="500"/>
                                        <p:tgtEl>
                                          <p:spTgt spid="27"/>
                                        </p:tgtEl>
                                      </p:cBhvr>
                                    </p:animEffect>
                                    <p:set>
                                      <p:cBhvr>
                                        <p:cTn id="26" dur="1" fill="hold">
                                          <p:stCondLst>
                                            <p:cond delay="499"/>
                                          </p:stCondLst>
                                        </p:cTn>
                                        <p:tgtEl>
                                          <p:spTgt spid="2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3" presetClass="exit" presetSubtype="10" fill="hold" nodeType="withEffect">
                                  <p:stCondLst>
                                    <p:cond delay="0"/>
                                  </p:stCondLst>
                                  <p:childTnLst>
                                    <p:animEffect transition="out" filter="blinds(horizontal)">
                                      <p:cBhvr>
                                        <p:cTn id="34" dur="500"/>
                                        <p:tgtEl>
                                          <p:spTgt spid="20"/>
                                        </p:tgtEl>
                                      </p:cBhvr>
                                    </p:animEffect>
                                    <p:set>
                                      <p:cBhvr>
                                        <p:cTn id="35" dur="1" fill="hold">
                                          <p:stCondLst>
                                            <p:cond delay="499"/>
                                          </p:stCondLst>
                                        </p:cTn>
                                        <p:tgtEl>
                                          <p:spTgt spid="20"/>
                                        </p:tgtEl>
                                        <p:attrNameLst>
                                          <p:attrName>style.visibility</p:attrName>
                                        </p:attrNameLst>
                                      </p:cBhvr>
                                      <p:to>
                                        <p:strVal val="hidden"/>
                                      </p:to>
                                    </p:set>
                                  </p:childTnLst>
                                </p:cTn>
                              </p:par>
                              <p:par>
                                <p:cTn id="36" presetID="0" presetClass="path" presetSubtype="0" accel="50000" decel="50000" fill="hold" grpId="0" nodeType="withEffect">
                                  <p:stCondLst>
                                    <p:cond delay="0"/>
                                  </p:stCondLst>
                                  <p:childTnLst>
                                    <p:animMotion origin="layout" path="M 0.10833 -0.03329 L 0.225 -0.16647 " pathEditMode="relative" rAng="0" ptsTypes="AA">
                                      <p:cBhvr>
                                        <p:cTn id="37" dur="2000" fill="hold"/>
                                        <p:tgtEl>
                                          <p:spTgt spid="16"/>
                                        </p:tgtEl>
                                        <p:attrNameLst>
                                          <p:attrName>ppt_x</p:attrName>
                                          <p:attrName>ppt_y</p:attrName>
                                        </p:attrNameLst>
                                      </p:cBhvr>
                                      <p:rCtr x="5833" y="-6659"/>
                                    </p:animMotion>
                                  </p:childTnLst>
                                </p:cTn>
                              </p:par>
                              <p:par>
                                <p:cTn id="38" presetID="1"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childTnLst>
                                </p:cTn>
                              </p:par>
                              <p:par>
                                <p:cTn id="50" presetID="3" presetClass="exit" presetSubtype="10" fill="hold" grpId="0" nodeType="withEffect">
                                  <p:stCondLst>
                                    <p:cond delay="0"/>
                                  </p:stCondLst>
                                  <p:childTnLst>
                                    <p:animEffect transition="out" filter="blinds(horizontal)">
                                      <p:cBhvr>
                                        <p:cTn id="51" dur="500"/>
                                        <p:tgtEl>
                                          <p:spTgt spid="15"/>
                                        </p:tgtEl>
                                      </p:cBhvr>
                                    </p:animEffect>
                                    <p:set>
                                      <p:cBhvr>
                                        <p:cTn id="52" dur="1" fill="hold">
                                          <p:stCondLst>
                                            <p:cond delay="499"/>
                                          </p:stCondLst>
                                        </p:cTn>
                                        <p:tgtEl>
                                          <p:spTgt spid="15"/>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2"/>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0" presetClass="path" presetSubtype="0" accel="50000" decel="50000" fill="hold" nodeType="clickEffect">
                                  <p:stCondLst>
                                    <p:cond delay="0"/>
                                  </p:stCondLst>
                                  <p:childTnLst>
                                    <p:animMotion origin="layout" path="M 1.11022E-16 0.0037 L -0.23333 0.0592 " pathEditMode="relative" rAng="0" ptsTypes="AA">
                                      <p:cBhvr>
                                        <p:cTn id="68" dur="2000" fill="hold"/>
                                        <p:tgtEl>
                                          <p:spTgt spid="30"/>
                                        </p:tgtEl>
                                        <p:attrNameLst>
                                          <p:attrName>ppt_x</p:attrName>
                                          <p:attrName>ppt_y</p:attrName>
                                        </p:attrNameLst>
                                      </p:cBhvr>
                                      <p:rCtr x="-11667" y="2775"/>
                                    </p:animMotion>
                                  </p:childTnLst>
                                </p:cTn>
                              </p:par>
                              <p:par>
                                <p:cTn id="69" presetID="1" presetClass="entr" presetSubtype="0" fill="hold" nodeType="withEffect">
                                  <p:stCondLst>
                                    <p:cond delay="0"/>
                                  </p:stCondLst>
                                  <p:childTnLst>
                                    <p:set>
                                      <p:cBhvr>
                                        <p:cTn id="70" dur="1" fill="hold">
                                          <p:stCondLst>
                                            <p:cond delay="0"/>
                                          </p:stCondLst>
                                        </p:cTn>
                                        <p:tgtEl>
                                          <p:spTgt spid="34"/>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6"/>
                                        </p:tgtEl>
                                        <p:attrNameLst>
                                          <p:attrName>style.visibility</p:attrName>
                                        </p:attrNameLst>
                                      </p:cBhvr>
                                      <p:to>
                                        <p:strVal val="visible"/>
                                      </p:to>
                                    </p:set>
                                  </p:childTnLst>
                                </p:cTn>
                              </p:par>
                              <p:par>
                                <p:cTn id="73" presetID="3" presetClass="exit" presetSubtype="10" fill="hold" grpId="1" nodeType="withEffect">
                                  <p:stCondLst>
                                    <p:cond delay="0"/>
                                  </p:stCondLst>
                                  <p:childTnLst>
                                    <p:animEffect transition="out" filter="blinds(horizontal)">
                                      <p:cBhvr>
                                        <p:cTn id="74" dur="500"/>
                                        <p:tgtEl>
                                          <p:spTgt spid="33"/>
                                        </p:tgtEl>
                                      </p:cBhvr>
                                    </p:animEffect>
                                    <p:set>
                                      <p:cBhvr>
                                        <p:cTn id="75" dur="1" fill="hold">
                                          <p:stCondLst>
                                            <p:cond delay="499"/>
                                          </p:stCondLst>
                                        </p:cTn>
                                        <p:tgtEl>
                                          <p:spTgt spid="33"/>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3" presetClass="exit" presetSubtype="10" fill="hold" nodeType="clickEffect">
                                  <p:stCondLst>
                                    <p:cond delay="0"/>
                                  </p:stCondLst>
                                  <p:childTnLst>
                                    <p:animEffect transition="out" filter="blinds(horizontal)">
                                      <p:cBhvr>
                                        <p:cTn id="79" dur="500"/>
                                        <p:tgtEl>
                                          <p:spTgt spid="31"/>
                                        </p:tgtEl>
                                      </p:cBhvr>
                                    </p:animEffect>
                                    <p:set>
                                      <p:cBhvr>
                                        <p:cTn id="80" dur="1" fill="hold">
                                          <p:stCondLst>
                                            <p:cond delay="499"/>
                                          </p:stCondLst>
                                        </p:cTn>
                                        <p:tgtEl>
                                          <p:spTgt spid="31"/>
                                        </p:tgtEl>
                                        <p:attrNameLst>
                                          <p:attrName>style.visibility</p:attrName>
                                        </p:attrNameLst>
                                      </p:cBhvr>
                                      <p:to>
                                        <p:strVal val="hidden"/>
                                      </p:to>
                                    </p:set>
                                  </p:childTnLst>
                                </p:cTn>
                              </p:par>
                              <p:par>
                                <p:cTn id="81" presetID="3" presetClass="exit" presetSubtype="10" fill="hold" nodeType="withEffect">
                                  <p:stCondLst>
                                    <p:cond delay="0"/>
                                  </p:stCondLst>
                                  <p:childTnLst>
                                    <p:animEffect transition="out" filter="blinds(horizontal)">
                                      <p:cBhvr>
                                        <p:cTn id="82" dur="500"/>
                                        <p:tgtEl>
                                          <p:spTgt spid="36"/>
                                        </p:tgtEl>
                                      </p:cBhvr>
                                    </p:animEffect>
                                    <p:set>
                                      <p:cBhvr>
                                        <p:cTn id="83" dur="1" fill="hold">
                                          <p:stCondLst>
                                            <p:cond delay="499"/>
                                          </p:stCondLst>
                                        </p:cTn>
                                        <p:tgtEl>
                                          <p:spTgt spid="36"/>
                                        </p:tgtEl>
                                        <p:attrNameLst>
                                          <p:attrName>style.visibility</p:attrName>
                                        </p:attrNameLst>
                                      </p:cBhvr>
                                      <p:to>
                                        <p:strVal val="hidden"/>
                                      </p:to>
                                    </p:set>
                                  </p:childTnLst>
                                </p:cTn>
                              </p:par>
                              <p:par>
                                <p:cTn id="84" presetID="1" presetClass="entr" presetSubtype="0" fill="hold" nodeType="withEffect">
                                  <p:stCondLst>
                                    <p:cond delay="0"/>
                                  </p:stCondLst>
                                  <p:childTnLst>
                                    <p:set>
                                      <p:cBhvr>
                                        <p:cTn id="85" dur="1" fill="hold">
                                          <p:stCondLst>
                                            <p:cond delay="0"/>
                                          </p:stCondLst>
                                        </p:cTn>
                                        <p:tgtEl>
                                          <p:spTgt spid="35"/>
                                        </p:tgtEl>
                                        <p:attrNameLst>
                                          <p:attrName>style.visibility</p:attrName>
                                        </p:attrNameLst>
                                      </p:cBhvr>
                                      <p:to>
                                        <p:strVal val="visible"/>
                                      </p:to>
                                    </p:set>
                                  </p:childTnLst>
                                </p:cTn>
                              </p:par>
                              <p:par>
                                <p:cTn id="86" presetID="0" presetClass="path" presetSubtype="0" accel="50000" decel="50000" fill="hold" nodeType="withEffect">
                                  <p:stCondLst>
                                    <p:cond delay="0"/>
                                  </p:stCondLst>
                                  <p:childTnLst>
                                    <p:animMotion origin="layout" path="M -3.33333E-6 -0.00948 L -0.10833 -0.00948 " pathEditMode="relative" rAng="0" ptsTypes="AA">
                                      <p:cBhvr>
                                        <p:cTn id="87" dur="2000" fill="hold"/>
                                        <p:tgtEl>
                                          <p:spTgt spid="32"/>
                                        </p:tgtEl>
                                        <p:attrNameLst>
                                          <p:attrName>ppt_x</p:attrName>
                                          <p:attrName>ppt_y</p:attrName>
                                        </p:attrNameLst>
                                      </p:cBhvr>
                                      <p:rCtr x="-541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P spid="16" grpId="0"/>
      <p:bldP spid="18" grpId="0"/>
      <p:bldP spid="28" grpId="0"/>
      <p:bldP spid="29" grpId="0"/>
      <p:bldP spid="33" grpId="0"/>
      <p:bldP spid="33"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3"/>
          <p:cNvSpPr>
            <a:spLocks noChangeShapeType="1"/>
          </p:cNvSpPr>
          <p:nvPr/>
        </p:nvSpPr>
        <p:spPr bwMode="auto">
          <a:xfrm flipH="1">
            <a:off x="4355976" y="1424776"/>
            <a:ext cx="23019" cy="4127505"/>
          </a:xfrm>
          <a:prstGeom prst="line">
            <a:avLst/>
          </a:prstGeom>
          <a:ln>
            <a:headEnd/>
            <a:tailEnd/>
          </a:ln>
        </p:spPr>
        <p:style>
          <a:lnRef idx="3">
            <a:schemeClr val="accent2"/>
          </a:lnRef>
          <a:fillRef idx="0">
            <a:schemeClr val="accent2"/>
          </a:fillRef>
          <a:effectRef idx="2">
            <a:schemeClr val="accent2"/>
          </a:effectRef>
          <a:fontRef idx="minor">
            <a:schemeClr val="tx1"/>
          </a:fontRef>
        </p:style>
        <p:txBody>
          <a:bodyPr/>
          <a:lstStyle>
            <a:defPPr>
              <a:defRPr lang="fr-FR"/>
            </a:defPPr>
            <a:lvl1pPr algn="l" rtl="0" fontAlgn="base">
              <a:spcBef>
                <a:spcPct val="0"/>
              </a:spcBef>
              <a:spcAft>
                <a:spcPct val="0"/>
              </a:spcAft>
              <a:defRPr kern="120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mn-lt"/>
                <a:ea typeface="+mn-ea"/>
                <a:cs typeface="+mn-cs"/>
              </a:defRPr>
            </a:lvl2pPr>
            <a:lvl3pPr marL="914400" algn="l" rtl="0" fontAlgn="base">
              <a:spcBef>
                <a:spcPct val="0"/>
              </a:spcBef>
              <a:spcAft>
                <a:spcPct val="0"/>
              </a:spcAft>
              <a:defRPr kern="1200">
                <a:solidFill>
                  <a:schemeClr val="tx1"/>
                </a:solidFill>
                <a:latin typeface="+mn-lt"/>
                <a:ea typeface="+mn-ea"/>
                <a:cs typeface="+mn-cs"/>
              </a:defRPr>
            </a:lvl3pPr>
            <a:lvl4pPr marL="1371600" algn="l" rtl="0" fontAlgn="base">
              <a:spcBef>
                <a:spcPct val="0"/>
              </a:spcBef>
              <a:spcAft>
                <a:spcPct val="0"/>
              </a:spcAft>
              <a:defRPr kern="1200">
                <a:solidFill>
                  <a:schemeClr val="tx1"/>
                </a:solidFill>
                <a:latin typeface="+mn-lt"/>
                <a:ea typeface="+mn-ea"/>
                <a:cs typeface="+mn-cs"/>
              </a:defRPr>
            </a:lvl4pPr>
            <a:lvl5pPr marL="1828800" algn="l" rtl="0" fontAlgn="base">
              <a:spcBef>
                <a:spcPct val="0"/>
              </a:spcBef>
              <a:spcAft>
                <a:spcPct val="0"/>
              </a:spcAft>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a:pPr>
              <a:defRPr/>
            </a:pPr>
            <a:endParaRPr lang="en-US"/>
          </a:p>
        </p:txBody>
      </p:sp>
      <p:grpSp>
        <p:nvGrpSpPr>
          <p:cNvPr id="4" name="Group 3"/>
          <p:cNvGrpSpPr>
            <a:grpSpLocks/>
          </p:cNvGrpSpPr>
          <p:nvPr/>
        </p:nvGrpSpPr>
        <p:grpSpPr bwMode="auto">
          <a:xfrm>
            <a:off x="523875" y="1647056"/>
            <a:ext cx="3200400" cy="1984375"/>
            <a:chOff x="3648" y="1726"/>
            <a:chExt cx="2016" cy="1250"/>
          </a:xfrm>
        </p:grpSpPr>
        <p:sp>
          <p:nvSpPr>
            <p:cNvPr id="26" name="Line 6"/>
            <p:cNvSpPr>
              <a:spLocks noChangeShapeType="1"/>
            </p:cNvSpPr>
            <p:nvPr/>
          </p:nvSpPr>
          <p:spPr bwMode="auto">
            <a:xfrm flipV="1">
              <a:off x="3648" y="2970"/>
              <a:ext cx="2016" cy="4"/>
            </a:xfrm>
            <a:prstGeom prst="line">
              <a:avLst/>
            </a:prstGeom>
            <a:noFill/>
            <a:ln w="57150">
              <a:solidFill>
                <a:srgbClr val="0000FF"/>
              </a:solidFill>
              <a:round/>
              <a:headEnd/>
              <a:tailEnd/>
            </a:ln>
            <a:extLst>
              <a:ext uri="{909E8E84-426E-40DD-AFC4-6F175D3DCCD1}">
                <a14:hiddenFill xmlns="" xmlns:a14="http://schemas.microsoft.com/office/drawing/2010/main">
                  <a:noFill/>
                </a14:hiddenFill>
              </a:ext>
            </a:extLst>
          </p:spPr>
          <p:txBody>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7" name="Line 7"/>
            <p:cNvSpPr>
              <a:spLocks noChangeShapeType="1"/>
            </p:cNvSpPr>
            <p:nvPr/>
          </p:nvSpPr>
          <p:spPr bwMode="auto">
            <a:xfrm flipV="1">
              <a:off x="3648" y="1728"/>
              <a:ext cx="288" cy="1248"/>
            </a:xfrm>
            <a:prstGeom prst="line">
              <a:avLst/>
            </a:prstGeom>
            <a:noFill/>
            <a:ln w="57150">
              <a:solidFill>
                <a:srgbClr val="0000FF"/>
              </a:solidFill>
              <a:round/>
              <a:headEnd/>
              <a:tailEnd/>
            </a:ln>
            <a:extLst>
              <a:ext uri="{909E8E84-426E-40DD-AFC4-6F175D3DCCD1}">
                <a14:hiddenFill xmlns="" xmlns:a14="http://schemas.microsoft.com/office/drawing/2010/main">
                  <a:noFill/>
                </a14:hiddenFill>
              </a:ext>
            </a:extLst>
          </p:spPr>
          <p:txBody>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8" name="Line 8"/>
            <p:cNvSpPr>
              <a:spLocks noChangeShapeType="1"/>
            </p:cNvSpPr>
            <p:nvPr/>
          </p:nvSpPr>
          <p:spPr bwMode="auto">
            <a:xfrm>
              <a:off x="3936" y="1726"/>
              <a:ext cx="1728" cy="1250"/>
            </a:xfrm>
            <a:prstGeom prst="line">
              <a:avLst/>
            </a:prstGeom>
            <a:noFill/>
            <a:ln w="57150">
              <a:solidFill>
                <a:srgbClr val="0000FF"/>
              </a:solidFill>
              <a:round/>
              <a:headEnd/>
              <a:tailEnd/>
            </a:ln>
            <a:extLst>
              <a:ext uri="{909E8E84-426E-40DD-AFC4-6F175D3DCCD1}">
                <a14:hiddenFill xmlns="" xmlns:a14="http://schemas.microsoft.com/office/drawing/2010/main">
                  <a:noFill/>
                </a14:hiddenFill>
              </a:ext>
            </a:extLst>
          </p:spPr>
          <p:txBody>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5" name="Group 4"/>
          <p:cNvGrpSpPr>
            <a:grpSpLocks/>
          </p:cNvGrpSpPr>
          <p:nvPr/>
        </p:nvGrpSpPr>
        <p:grpSpPr bwMode="auto">
          <a:xfrm>
            <a:off x="142875" y="1290163"/>
            <a:ext cx="4216400" cy="2543175"/>
            <a:chOff x="3056" y="1672"/>
            <a:chExt cx="2656" cy="1602"/>
          </a:xfrm>
        </p:grpSpPr>
        <p:sp>
          <p:nvSpPr>
            <p:cNvPr id="23" name="Text Box 10"/>
            <p:cNvSpPr txBox="1">
              <a:spLocks noChangeArrowheads="1"/>
            </p:cNvSpPr>
            <p:nvPr/>
          </p:nvSpPr>
          <p:spPr bwMode="auto">
            <a:xfrm>
              <a:off x="3480" y="1672"/>
              <a:ext cx="384"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50000"/>
                </a:spcBef>
              </a:pPr>
              <a:r>
                <a:rPr lang="en-US" sz="2000" b="1">
                  <a:cs typeface="Arial" charset="0"/>
                </a:rPr>
                <a:t>A</a:t>
              </a:r>
            </a:p>
          </p:txBody>
        </p:sp>
        <p:sp>
          <p:nvSpPr>
            <p:cNvPr id="24" name="Text Box 11"/>
            <p:cNvSpPr txBox="1">
              <a:spLocks noChangeArrowheads="1"/>
            </p:cNvSpPr>
            <p:nvPr/>
          </p:nvSpPr>
          <p:spPr bwMode="auto">
            <a:xfrm>
              <a:off x="3056" y="3024"/>
              <a:ext cx="384"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50000"/>
                </a:spcBef>
              </a:pPr>
              <a:r>
                <a:rPr lang="en-US" sz="2000" b="1">
                  <a:cs typeface="Arial" charset="0"/>
                </a:rPr>
                <a:t>B</a:t>
              </a:r>
            </a:p>
          </p:txBody>
        </p:sp>
        <p:sp>
          <p:nvSpPr>
            <p:cNvPr id="25" name="Text Box 12"/>
            <p:cNvSpPr txBox="1">
              <a:spLocks noChangeArrowheads="1"/>
            </p:cNvSpPr>
            <p:nvPr/>
          </p:nvSpPr>
          <p:spPr bwMode="auto">
            <a:xfrm>
              <a:off x="5328" y="3024"/>
              <a:ext cx="384"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50000"/>
                </a:spcBef>
              </a:pPr>
              <a:r>
                <a:rPr lang="en-US" sz="2000" b="1">
                  <a:cs typeface="Arial" charset="0"/>
                </a:rPr>
                <a:t>C</a:t>
              </a:r>
            </a:p>
          </p:txBody>
        </p:sp>
      </p:grpSp>
      <p:grpSp>
        <p:nvGrpSpPr>
          <p:cNvPr id="6" name="Group 5"/>
          <p:cNvGrpSpPr>
            <a:grpSpLocks/>
          </p:cNvGrpSpPr>
          <p:nvPr/>
        </p:nvGrpSpPr>
        <p:grpSpPr bwMode="auto">
          <a:xfrm>
            <a:off x="-9141" y="4419600"/>
            <a:ext cx="1824" cy="1371600"/>
            <a:chOff x="384" y="3024"/>
            <a:chExt cx="1824" cy="864"/>
          </a:xfrm>
        </p:grpSpPr>
        <p:sp>
          <p:nvSpPr>
            <p:cNvPr id="21" name="Line 14"/>
            <p:cNvSpPr>
              <a:spLocks noChangeShapeType="1"/>
            </p:cNvSpPr>
            <p:nvPr/>
          </p:nvSpPr>
          <p:spPr bwMode="auto">
            <a:xfrm>
              <a:off x="720" y="3024"/>
              <a:ext cx="0" cy="864"/>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2" name="Line 15"/>
            <p:cNvSpPr>
              <a:spLocks noChangeShapeType="1"/>
            </p:cNvSpPr>
            <p:nvPr/>
          </p:nvSpPr>
          <p:spPr bwMode="auto">
            <a:xfrm>
              <a:off x="384" y="3552"/>
              <a:ext cx="1824"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7" name="Group 6"/>
          <p:cNvGrpSpPr>
            <a:grpSpLocks/>
          </p:cNvGrpSpPr>
          <p:nvPr/>
        </p:nvGrpSpPr>
        <p:grpSpPr bwMode="auto">
          <a:xfrm>
            <a:off x="480121" y="4189145"/>
            <a:ext cx="762000" cy="1163638"/>
            <a:chOff x="384" y="3163"/>
            <a:chExt cx="480" cy="733"/>
          </a:xfrm>
        </p:grpSpPr>
        <p:sp>
          <p:nvSpPr>
            <p:cNvPr id="19" name="Text Box 17"/>
            <p:cNvSpPr txBox="1">
              <a:spLocks noChangeArrowheads="1"/>
            </p:cNvSpPr>
            <p:nvPr/>
          </p:nvSpPr>
          <p:spPr bwMode="auto">
            <a:xfrm>
              <a:off x="384" y="3163"/>
              <a:ext cx="480"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50000"/>
                </a:spcBef>
              </a:pPr>
              <a:r>
                <a:rPr lang="en-US" sz="2000" b="1" dirty="0">
                  <a:cs typeface="Arial" charset="0"/>
                </a:rPr>
                <a:t>GT</a:t>
              </a:r>
            </a:p>
          </p:txBody>
        </p:sp>
        <p:sp>
          <p:nvSpPr>
            <p:cNvPr id="20" name="Text Box 18"/>
            <p:cNvSpPr txBox="1">
              <a:spLocks noChangeArrowheads="1"/>
            </p:cNvSpPr>
            <p:nvPr/>
          </p:nvSpPr>
          <p:spPr bwMode="auto">
            <a:xfrm>
              <a:off x="384" y="3646"/>
              <a:ext cx="480"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50000"/>
                </a:spcBef>
              </a:pPr>
              <a:r>
                <a:rPr lang="en-US" sz="2000" b="1" dirty="0">
                  <a:cs typeface="Arial" charset="0"/>
                </a:rPr>
                <a:t>KL</a:t>
              </a:r>
            </a:p>
          </p:txBody>
        </p:sp>
      </p:grpSp>
      <p:pic>
        <p:nvPicPr>
          <p:cNvPr id="8" name="Picture 7"/>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65921" y="4206603"/>
            <a:ext cx="2284413" cy="3714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nvGrpSpPr>
          <p:cNvPr id="10" name="Group 9"/>
          <p:cNvGrpSpPr>
            <a:grpSpLocks/>
          </p:cNvGrpSpPr>
          <p:nvPr/>
        </p:nvGrpSpPr>
        <p:grpSpPr bwMode="auto">
          <a:xfrm>
            <a:off x="85725" y="3197224"/>
            <a:ext cx="4083050" cy="923925"/>
            <a:chOff x="60" y="2254"/>
            <a:chExt cx="2572" cy="582"/>
          </a:xfrm>
        </p:grpSpPr>
        <p:grpSp>
          <p:nvGrpSpPr>
            <p:cNvPr id="13" name="Group 12"/>
            <p:cNvGrpSpPr>
              <a:grpSpLocks/>
            </p:cNvGrpSpPr>
            <p:nvPr/>
          </p:nvGrpSpPr>
          <p:grpSpPr bwMode="auto">
            <a:xfrm>
              <a:off x="60" y="2254"/>
              <a:ext cx="2572" cy="582"/>
              <a:chOff x="3152" y="1966"/>
              <a:chExt cx="2572" cy="582"/>
            </a:xfrm>
          </p:grpSpPr>
          <p:grpSp>
            <p:nvGrpSpPr>
              <p:cNvPr id="15" name="Group 14"/>
              <p:cNvGrpSpPr>
                <a:grpSpLocks/>
              </p:cNvGrpSpPr>
              <p:nvPr/>
            </p:nvGrpSpPr>
            <p:grpSpPr bwMode="auto">
              <a:xfrm>
                <a:off x="3152" y="1966"/>
                <a:ext cx="493" cy="582"/>
                <a:chOff x="3152" y="1966"/>
                <a:chExt cx="493" cy="582"/>
              </a:xfrm>
            </p:grpSpPr>
            <p:sp>
              <p:nvSpPr>
                <p:cNvPr id="17" name="Arc 24"/>
                <p:cNvSpPr>
                  <a:spLocks/>
                </p:cNvSpPr>
                <p:nvPr/>
              </p:nvSpPr>
              <p:spPr bwMode="auto">
                <a:xfrm rot="550120">
                  <a:off x="3168" y="2018"/>
                  <a:ext cx="449" cy="524"/>
                </a:xfrm>
                <a:custGeom>
                  <a:avLst/>
                  <a:gdLst>
                    <a:gd name="T0" fmla="*/ 0 w 16840"/>
                    <a:gd name="T1" fmla="*/ 0 h 19645"/>
                    <a:gd name="T2" fmla="*/ 0 w 16840"/>
                    <a:gd name="T3" fmla="*/ 0 h 19645"/>
                    <a:gd name="T4" fmla="*/ 0 w 16840"/>
                    <a:gd name="T5" fmla="*/ 0 h 19645"/>
                    <a:gd name="T6" fmla="*/ 0 60000 65536"/>
                    <a:gd name="T7" fmla="*/ 0 60000 65536"/>
                    <a:gd name="T8" fmla="*/ 0 60000 65536"/>
                    <a:gd name="T9" fmla="*/ 0 w 16840"/>
                    <a:gd name="T10" fmla="*/ 0 h 19645"/>
                    <a:gd name="T11" fmla="*/ 16840 w 16840"/>
                    <a:gd name="T12" fmla="*/ 19645 h 19645"/>
                  </a:gdLst>
                  <a:ahLst/>
                  <a:cxnLst>
                    <a:cxn ang="T6">
                      <a:pos x="T0" y="T1"/>
                    </a:cxn>
                    <a:cxn ang="T7">
                      <a:pos x="T2" y="T3"/>
                    </a:cxn>
                    <a:cxn ang="T8">
                      <a:pos x="T4" y="T5"/>
                    </a:cxn>
                  </a:cxnLst>
                  <a:rect l="T9" t="T10" r="T11" b="T12"/>
                  <a:pathLst>
                    <a:path w="16840" h="19645" fill="none" extrusionOk="0">
                      <a:moveTo>
                        <a:pt x="8979" y="0"/>
                      </a:moveTo>
                      <a:cubicBezTo>
                        <a:pt x="12040" y="1399"/>
                        <a:pt x="14732" y="3494"/>
                        <a:pt x="16839" y="6118"/>
                      </a:cubicBezTo>
                    </a:path>
                    <a:path w="16840" h="19645" stroke="0" extrusionOk="0">
                      <a:moveTo>
                        <a:pt x="8979" y="0"/>
                      </a:moveTo>
                      <a:cubicBezTo>
                        <a:pt x="12040" y="1399"/>
                        <a:pt x="14732" y="3494"/>
                        <a:pt x="16839" y="6118"/>
                      </a:cubicBezTo>
                      <a:lnTo>
                        <a:pt x="0" y="19645"/>
                      </a:lnTo>
                      <a:close/>
                    </a:path>
                  </a:pathLst>
                </a:cu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8" name="Arc 25"/>
                <p:cNvSpPr>
                  <a:spLocks/>
                </p:cNvSpPr>
                <p:nvPr/>
              </p:nvSpPr>
              <p:spPr bwMode="auto">
                <a:xfrm rot="550120">
                  <a:off x="3152" y="1966"/>
                  <a:ext cx="493" cy="582"/>
                </a:xfrm>
                <a:custGeom>
                  <a:avLst/>
                  <a:gdLst>
                    <a:gd name="T0" fmla="*/ 0 w 16840"/>
                    <a:gd name="T1" fmla="*/ 0 h 19645"/>
                    <a:gd name="T2" fmla="*/ 0 w 16840"/>
                    <a:gd name="T3" fmla="*/ 0 h 19645"/>
                    <a:gd name="T4" fmla="*/ 0 w 16840"/>
                    <a:gd name="T5" fmla="*/ 0 h 19645"/>
                    <a:gd name="T6" fmla="*/ 0 60000 65536"/>
                    <a:gd name="T7" fmla="*/ 0 60000 65536"/>
                    <a:gd name="T8" fmla="*/ 0 60000 65536"/>
                    <a:gd name="T9" fmla="*/ 0 w 16840"/>
                    <a:gd name="T10" fmla="*/ 0 h 19645"/>
                    <a:gd name="T11" fmla="*/ 16840 w 16840"/>
                    <a:gd name="T12" fmla="*/ 19645 h 19645"/>
                  </a:gdLst>
                  <a:ahLst/>
                  <a:cxnLst>
                    <a:cxn ang="T6">
                      <a:pos x="T0" y="T1"/>
                    </a:cxn>
                    <a:cxn ang="T7">
                      <a:pos x="T2" y="T3"/>
                    </a:cxn>
                    <a:cxn ang="T8">
                      <a:pos x="T4" y="T5"/>
                    </a:cxn>
                  </a:cxnLst>
                  <a:rect l="T9" t="T10" r="T11" b="T12"/>
                  <a:pathLst>
                    <a:path w="16840" h="19645" fill="none" extrusionOk="0">
                      <a:moveTo>
                        <a:pt x="8979" y="0"/>
                      </a:moveTo>
                      <a:cubicBezTo>
                        <a:pt x="12040" y="1399"/>
                        <a:pt x="14732" y="3494"/>
                        <a:pt x="16839" y="6118"/>
                      </a:cubicBezTo>
                    </a:path>
                    <a:path w="16840" h="19645" stroke="0" extrusionOk="0">
                      <a:moveTo>
                        <a:pt x="8979" y="0"/>
                      </a:moveTo>
                      <a:cubicBezTo>
                        <a:pt x="12040" y="1399"/>
                        <a:pt x="14732" y="3494"/>
                        <a:pt x="16839" y="6118"/>
                      </a:cubicBezTo>
                      <a:lnTo>
                        <a:pt x="0" y="19645"/>
                      </a:lnTo>
                      <a:close/>
                    </a:path>
                  </a:pathLst>
                </a:cu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sp>
            <p:nvSpPr>
              <p:cNvPr id="16" name="Arc 26"/>
              <p:cNvSpPr>
                <a:spLocks/>
              </p:cNvSpPr>
              <p:nvPr/>
            </p:nvSpPr>
            <p:spPr bwMode="auto">
              <a:xfrm rot="14616773">
                <a:off x="5269" y="1922"/>
                <a:ext cx="408" cy="503"/>
              </a:xfrm>
              <a:custGeom>
                <a:avLst/>
                <a:gdLst>
                  <a:gd name="T0" fmla="*/ 0 w 15293"/>
                  <a:gd name="T1" fmla="*/ 0 h 18859"/>
                  <a:gd name="T2" fmla="*/ 0 w 15293"/>
                  <a:gd name="T3" fmla="*/ 0 h 18859"/>
                  <a:gd name="T4" fmla="*/ 0 w 15293"/>
                  <a:gd name="T5" fmla="*/ 0 h 18859"/>
                  <a:gd name="T6" fmla="*/ 0 60000 65536"/>
                  <a:gd name="T7" fmla="*/ 0 60000 65536"/>
                  <a:gd name="T8" fmla="*/ 0 60000 65536"/>
                  <a:gd name="T9" fmla="*/ 0 w 15293"/>
                  <a:gd name="T10" fmla="*/ 0 h 18859"/>
                  <a:gd name="T11" fmla="*/ 15293 w 15293"/>
                  <a:gd name="T12" fmla="*/ 18859 h 18859"/>
                </a:gdLst>
                <a:ahLst/>
                <a:cxnLst>
                  <a:cxn ang="T6">
                    <a:pos x="T0" y="T1"/>
                  </a:cxn>
                  <a:cxn ang="T7">
                    <a:pos x="T2" y="T3"/>
                  </a:cxn>
                  <a:cxn ang="T8">
                    <a:pos x="T4" y="T5"/>
                  </a:cxn>
                </a:cxnLst>
                <a:rect l="T9" t="T10" r="T11" b="T12"/>
                <a:pathLst>
                  <a:path w="15293" h="18859" fill="none" extrusionOk="0">
                    <a:moveTo>
                      <a:pt x="10530" y="-1"/>
                    </a:moveTo>
                    <a:cubicBezTo>
                      <a:pt x="12277" y="975"/>
                      <a:pt x="13880" y="2188"/>
                      <a:pt x="15292" y="3605"/>
                    </a:cubicBezTo>
                  </a:path>
                  <a:path w="15293" h="18859" stroke="0" extrusionOk="0">
                    <a:moveTo>
                      <a:pt x="10530" y="-1"/>
                    </a:moveTo>
                    <a:cubicBezTo>
                      <a:pt x="12277" y="975"/>
                      <a:pt x="13880" y="2188"/>
                      <a:pt x="15292" y="3605"/>
                    </a:cubicBezTo>
                    <a:lnTo>
                      <a:pt x="0" y="18859"/>
                    </a:lnTo>
                    <a:close/>
                  </a:path>
                </a:pathLst>
              </a:custGeom>
              <a:noFill/>
              <a:ln w="28575">
                <a:solidFill>
                  <a:srgbClr val="3333FF"/>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sp>
          <p:nvSpPr>
            <p:cNvPr id="14" name="Line 27"/>
            <p:cNvSpPr>
              <a:spLocks noChangeShapeType="1"/>
            </p:cNvSpPr>
            <p:nvPr/>
          </p:nvSpPr>
          <p:spPr bwMode="auto">
            <a:xfrm>
              <a:off x="2076" y="2445"/>
              <a:ext cx="96" cy="0"/>
            </a:xfrm>
            <a:prstGeom prst="line">
              <a:avLst/>
            </a:prstGeom>
            <a:noFill/>
            <a:ln w="28575">
              <a:solidFill>
                <a:srgbClr val="0000CC"/>
              </a:solidFill>
              <a:round/>
              <a:headEnd/>
              <a:tailEnd/>
            </a:ln>
            <a:extLst>
              <a:ext uri="{909E8E84-426E-40DD-AFC4-6F175D3DCCD1}">
                <a14:hiddenFill xmlns="" xmlns:a14="http://schemas.microsoft.com/office/drawing/2010/main">
                  <a:noFill/>
                </a14:hiddenFill>
              </a:ext>
            </a:extLst>
          </p:spPr>
          <p:txBody>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sp>
        <p:nvSpPr>
          <p:cNvPr id="11" name="Text Box 28"/>
          <p:cNvSpPr txBox="1">
            <a:spLocks noChangeArrowheads="1"/>
          </p:cNvSpPr>
          <p:nvPr/>
        </p:nvSpPr>
        <p:spPr bwMode="auto">
          <a:xfrm>
            <a:off x="4542942" y="2260029"/>
            <a:ext cx="4421546"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just" eaLnBrk="1" hangingPunct="1">
              <a:spcBef>
                <a:spcPct val="50000"/>
              </a:spcBef>
            </a:pPr>
            <a:r>
              <a:rPr lang="en-US" sz="2400" b="1" dirty="0" err="1">
                <a:solidFill>
                  <a:srgbClr val="0000FF"/>
                </a:solidFill>
                <a:latin typeface="Times New Roman" pitchFamily="18" charset="0"/>
                <a:cs typeface="Times New Roman" pitchFamily="18" charset="0"/>
              </a:rPr>
              <a:t>Trong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một</a:t>
            </a:r>
            <a:r>
              <a:rPr lang="en-US" sz="2400" b="1" dirty="0">
                <a:solidFill>
                  <a:srgbClr val="0000FF"/>
                </a:solidFill>
                <a:latin typeface="Times New Roman" pitchFamily="18" charset="0"/>
                <a:cs typeface="Times New Roman" pitchFamily="18" charset="0"/>
              </a:rPr>
              <a:t> tam </a:t>
            </a:r>
            <a:r>
              <a:rPr lang="en-US" sz="2400" b="1" err="1">
                <a:solidFill>
                  <a:srgbClr val="0000FF"/>
                </a:solidFill>
                <a:latin typeface="Times New Roman" pitchFamily="18" charset="0"/>
                <a:cs typeface="Times New Roman" pitchFamily="18" charset="0"/>
              </a:rPr>
              <a:t>giác</a:t>
            </a:r>
            <a:r>
              <a:rPr lang="en-US" sz="2400" b="1" smtClean="0">
                <a:solidFill>
                  <a:srgbClr val="0000FF"/>
                </a:solidFill>
                <a:latin typeface="Times New Roman" pitchFamily="18" charset="0"/>
                <a:cs typeface="Times New Roman" pitchFamily="18" charset="0"/>
              </a:rPr>
              <a:t>, đối </a:t>
            </a:r>
            <a:r>
              <a:rPr lang="en-US" sz="2400" b="1" dirty="0" err="1">
                <a:solidFill>
                  <a:srgbClr val="0000FF"/>
                </a:solidFill>
                <a:latin typeface="Times New Roman" pitchFamily="18" charset="0"/>
                <a:cs typeface="Times New Roman" pitchFamily="18" charset="0"/>
              </a:rPr>
              <a:t>diện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với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cạnh</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lớn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hơn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là</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góc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lớn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hơn</a:t>
            </a:r>
            <a:r>
              <a:rPr lang="en-US" sz="2400" b="1" dirty="0">
                <a:solidFill>
                  <a:srgbClr val="0000FF"/>
                </a:solidFill>
                <a:latin typeface="Times New Roman" pitchFamily="18" charset="0"/>
                <a:cs typeface="Times New Roman" pitchFamily="18" charset="0"/>
              </a:rPr>
              <a:t>.</a:t>
            </a:r>
          </a:p>
        </p:txBody>
      </p:sp>
      <p:sp>
        <p:nvSpPr>
          <p:cNvPr id="12" name="Rectangle 11"/>
          <p:cNvSpPr>
            <a:spLocks noChangeArrowheads="1"/>
          </p:cNvSpPr>
          <p:nvPr/>
        </p:nvSpPr>
        <p:spPr bwMode="auto">
          <a:xfrm>
            <a:off x="4644008" y="1621904"/>
            <a:ext cx="2516187" cy="58296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defPPr>
              <a:defRPr lang="fr-F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US" sz="3600" dirty="0" err="1">
                <a:latin typeface="Times New Roman" pitchFamily="18" charset="0"/>
                <a:cs typeface="Times New Roman" pitchFamily="18" charset="0"/>
              </a:rPr>
              <a:t>Định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lí</a:t>
            </a:r>
            <a:r>
              <a:rPr lang="en-US" sz="3600" dirty="0">
                <a:latin typeface="Times New Roman" pitchFamily="18" charset="0"/>
                <a:cs typeface="Times New Roman" pitchFamily="18" charset="0"/>
              </a:rPr>
              <a:t> 1</a:t>
            </a:r>
          </a:p>
        </p:txBody>
      </p:sp>
      <p:cxnSp>
        <p:nvCxnSpPr>
          <p:cNvPr id="30" name="Straight Connector 29"/>
          <p:cNvCxnSpPr/>
          <p:nvPr/>
        </p:nvCxnSpPr>
        <p:spPr>
          <a:xfrm>
            <a:off x="251520" y="4806678"/>
            <a:ext cx="319881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013232" y="4150439"/>
            <a:ext cx="0" cy="129478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29" name="TextBox 28"/>
              <p:cNvSpPr txBox="1"/>
              <p:nvPr/>
            </p:nvSpPr>
            <p:spPr>
              <a:xfrm>
                <a:off x="1165921" y="4955908"/>
                <a:ext cx="1186754" cy="474169"/>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acc>
                        <m:accPr>
                          <m:chr m:val="̂"/>
                          <m:ctrlPr>
                            <a:rPr lang="en-US" sz="2400" i="1" smtClean="0">
                              <a:latin typeface="Cambria Math"/>
                            </a:rPr>
                          </m:ctrlPr>
                        </m:accPr>
                        <m:e>
                          <m:r>
                            <m:rPr>
                              <m:sty m:val="p"/>
                            </m:rPr>
                            <a:rPr lang="en-US" sz="2400" b="0" i="0" smtClean="0">
                              <a:latin typeface="Cambria Math"/>
                            </a:rPr>
                            <m:t>B</m:t>
                          </m:r>
                        </m:e>
                      </m:acc>
                      <m:r>
                        <a:rPr lang="en-US" sz="2400" b="0" i="0" smtClean="0">
                          <a:latin typeface="Cambria Math"/>
                        </a:rPr>
                        <m:t>&gt;</m:t>
                      </m:r>
                      <m:acc>
                        <m:accPr>
                          <m:chr m:val="̂"/>
                          <m:ctrlPr>
                            <a:rPr lang="en-US" sz="2400" i="1" smtClean="0">
                              <a:latin typeface="Cambria Math"/>
                            </a:rPr>
                          </m:ctrlPr>
                        </m:accPr>
                        <m:e>
                          <m:r>
                            <m:rPr>
                              <m:sty m:val="p"/>
                            </m:rPr>
                            <a:rPr lang="en-US" sz="2400" b="0" i="0" smtClean="0">
                              <a:latin typeface="Cambria Math"/>
                            </a:rPr>
                            <m:t>C</m:t>
                          </m:r>
                        </m:e>
                      </m:acc>
                    </m:oMath>
                  </m:oMathPara>
                </a14:m>
                <a:endParaRPr lang="en-US" sz="2400"/>
              </a:p>
            </p:txBody>
          </p:sp>
        </mc:Choice>
        <mc:Fallback>
          <p:sp>
            <p:nvSpPr>
              <p:cNvPr id="29" name="TextBox 28"/>
              <p:cNvSpPr txBox="1">
                <a:spLocks noRot="1" noChangeAspect="1" noMove="1" noResize="1" noEditPoints="1" noAdjustHandles="1" noChangeArrowheads="1" noChangeShapeType="1" noTextEdit="1"/>
              </p:cNvSpPr>
              <p:nvPr/>
            </p:nvSpPr>
            <p:spPr>
              <a:xfrm>
                <a:off x="1165921" y="4955908"/>
                <a:ext cx="1186754" cy="474169"/>
              </a:xfrm>
              <a:prstGeom prst="rect">
                <a:avLst/>
              </a:prstGeom>
              <a:blipFill rotWithShape="1">
                <a:blip r:embed="rId3"/>
                <a:stretch>
                  <a:fillRect/>
                </a:stretch>
              </a:blipFill>
            </p:spPr>
            <p:txBody>
              <a:bodyPr/>
              <a:lstStyle/>
              <a:p>
                <a:r>
                  <a:rPr lang="en-US">
                    <a:noFill/>
                  </a:rPr>
                  <a:t> </a:t>
                </a:r>
              </a:p>
            </p:txBody>
          </p:sp>
        </mc:Fallback>
      </mc:AlternateContent>
      <p:sp>
        <p:nvSpPr>
          <p:cNvPr id="32" name="Rectangle 3"/>
          <p:cNvSpPr txBox="1">
            <a:spLocks noChangeArrowheads="1"/>
          </p:cNvSpPr>
          <p:nvPr/>
        </p:nvSpPr>
        <p:spPr>
          <a:xfrm>
            <a:off x="104771" y="15280"/>
            <a:ext cx="8876342" cy="533400"/>
          </a:xfrm>
          <a:prstGeom prst="rect">
            <a:avLst/>
          </a:prstGeom>
          <a:noFill/>
        </p:spPr>
        <p:txBody>
          <a:bodyPr anchor="b"/>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sz="2800" b="1" dirty="0" smtClean="0">
                <a:solidFill>
                  <a:srgbClr val="FF0000"/>
                </a:solidFill>
                <a:latin typeface="Times New Roman" pitchFamily="18" charset="0"/>
                <a:cs typeface="Times New Roman" pitchFamily="18" charset="0"/>
              </a:rPr>
              <a:t>1</a:t>
            </a:r>
            <a:r>
              <a:rPr lang="en-US" sz="2800" b="1" smtClean="0">
                <a:solidFill>
                  <a:srgbClr val="FF0000"/>
                </a:solidFill>
                <a:latin typeface="Times New Roman" pitchFamily="18" charset="0"/>
                <a:cs typeface="Times New Roman" pitchFamily="18" charset="0"/>
              </a:rPr>
              <a:t>. Quan hệ giữa góc và cạnh đối diện trong một tam giác</a:t>
            </a:r>
            <a:endParaRPr lang="en-US" sz="2800" b="1" dirty="0" smtClean="0">
              <a:solidFill>
                <a:srgbClr val="FF0000"/>
              </a:solidFill>
              <a:latin typeface="Times New Roman" pitchFamily="18" charset="0"/>
              <a:cs typeface="Times New Roman" pitchFamily="18" charset="0"/>
            </a:endParaRPr>
          </a:p>
        </p:txBody>
      </p:sp>
      <p:sp>
        <p:nvSpPr>
          <p:cNvPr id="33" name="Rectangle 32"/>
          <p:cNvSpPr/>
          <p:nvPr/>
        </p:nvSpPr>
        <p:spPr>
          <a:xfrm>
            <a:off x="301284" y="540291"/>
            <a:ext cx="8663204" cy="830997"/>
          </a:xfrm>
          <a:prstGeom prst="rect">
            <a:avLst/>
          </a:prstGeom>
        </p:spPr>
        <p:txBody>
          <a:bodyPr wrap="square">
            <a:spAutoFit/>
          </a:bodyPr>
          <a:lstStyle/>
          <a:p>
            <a:pPr algn="just"/>
            <a:r>
              <a:rPr lang="en-US" sz="2400" b="1">
                <a:solidFill>
                  <a:srgbClr val="002060"/>
                </a:solidFill>
                <a:latin typeface="Times New Roman" pitchFamily="18" charset="0"/>
                <a:cs typeface="Times New Roman" pitchFamily="18" charset="0"/>
              </a:rPr>
              <a:t>? Nêu kết luận về quan hệ giữa góc và cạnh đối diện trong  một tam giác?</a:t>
            </a:r>
          </a:p>
        </p:txBody>
      </p:sp>
    </p:spTree>
    <p:extLst>
      <p:ext uri="{BB962C8B-B14F-4D97-AF65-F5344CB8AC3E}">
        <p14:creationId xmlns="" xmlns:p14="http://schemas.microsoft.com/office/powerpoint/2010/main" val="42894945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16" presetClass="exit" presetSubtype="21" fill="hold" grpId="1" nodeType="withEffect">
                                  <p:stCondLst>
                                    <p:cond delay="0"/>
                                  </p:stCondLst>
                                  <p:childTnLst>
                                    <p:animEffect transition="out" filter="barn(inVertical)">
                                      <p:cBhvr>
                                        <p:cTn id="22" dur="500"/>
                                        <p:tgtEl>
                                          <p:spTgt spid="33"/>
                                        </p:tgtEl>
                                      </p:cBhvr>
                                    </p:animEffect>
                                    <p:set>
                                      <p:cBhvr>
                                        <p:cTn id="23" dur="1" fill="hold">
                                          <p:stCondLst>
                                            <p:cond delay="499"/>
                                          </p:stCondLst>
                                        </p:cTn>
                                        <p:tgtEl>
                                          <p:spTgt spid="3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1000"/>
                                        <p:tgtEl>
                                          <p:spTgt spid="30"/>
                                        </p:tgtEl>
                                      </p:cBhvr>
                                    </p:animEffect>
                                    <p:anim calcmode="lin" valueType="num">
                                      <p:cBhvr>
                                        <p:cTn id="39" dur="1000" fill="hold"/>
                                        <p:tgtEl>
                                          <p:spTgt spid="30"/>
                                        </p:tgtEl>
                                        <p:attrNameLst>
                                          <p:attrName>ppt_x</p:attrName>
                                        </p:attrNameLst>
                                      </p:cBhvr>
                                      <p:tavLst>
                                        <p:tav tm="0">
                                          <p:val>
                                            <p:strVal val="#ppt_x"/>
                                          </p:val>
                                        </p:tav>
                                        <p:tav tm="100000">
                                          <p:val>
                                            <p:strVal val="#ppt_x"/>
                                          </p:val>
                                        </p:tav>
                                      </p:tavLst>
                                    </p:anim>
                                    <p:anim calcmode="lin" valueType="num">
                                      <p:cBhvr>
                                        <p:cTn id="40" dur="1000" fill="hold"/>
                                        <p:tgtEl>
                                          <p:spTgt spid="30"/>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1000"/>
                                        <p:tgtEl>
                                          <p:spTgt spid="37"/>
                                        </p:tgtEl>
                                      </p:cBhvr>
                                    </p:animEffect>
                                    <p:anim calcmode="lin" valueType="num">
                                      <p:cBhvr>
                                        <p:cTn id="44" dur="1000" fill="hold"/>
                                        <p:tgtEl>
                                          <p:spTgt spid="37"/>
                                        </p:tgtEl>
                                        <p:attrNameLst>
                                          <p:attrName>ppt_x</p:attrName>
                                        </p:attrNameLst>
                                      </p:cBhvr>
                                      <p:tavLst>
                                        <p:tav tm="0">
                                          <p:val>
                                            <p:strVal val="#ppt_x"/>
                                          </p:val>
                                        </p:tav>
                                        <p:tav tm="100000">
                                          <p:val>
                                            <p:strVal val="#ppt_x"/>
                                          </p:val>
                                        </p:tav>
                                      </p:tavLst>
                                    </p:anim>
                                    <p:anim calcmode="lin" valueType="num">
                                      <p:cBhvr>
                                        <p:cTn id="45" dur="1000" fill="hold"/>
                                        <p:tgtEl>
                                          <p:spTgt spid="37"/>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fade">
                                      <p:cBhvr>
                                        <p:cTn id="48" dur="1000"/>
                                        <p:tgtEl>
                                          <p:spTgt spid="29"/>
                                        </p:tgtEl>
                                      </p:cBhvr>
                                    </p:animEffect>
                                    <p:anim calcmode="lin" valueType="num">
                                      <p:cBhvr>
                                        <p:cTn id="49" dur="1000" fill="hold"/>
                                        <p:tgtEl>
                                          <p:spTgt spid="29"/>
                                        </p:tgtEl>
                                        <p:attrNameLst>
                                          <p:attrName>ppt_x</p:attrName>
                                        </p:attrNameLst>
                                      </p:cBhvr>
                                      <p:tavLst>
                                        <p:tav tm="0">
                                          <p:val>
                                            <p:strVal val="#ppt_x"/>
                                          </p:val>
                                        </p:tav>
                                        <p:tav tm="100000">
                                          <p:val>
                                            <p:strVal val="#ppt_x"/>
                                          </p:val>
                                        </p:tav>
                                      </p:tavLst>
                                    </p:anim>
                                    <p:anim calcmode="lin" valueType="num">
                                      <p:cBhvr>
                                        <p:cTn id="50"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29" grpId="0" animBg="1"/>
      <p:bldP spid="33" grpId="0"/>
      <p:bldP spid="33" grpId="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497</TotalTime>
  <Words>793</Words>
  <Application>Microsoft Office PowerPoint</Application>
  <PresentationFormat>On-screen Show (4:3)</PresentationFormat>
  <Paragraphs>151</Paragraphs>
  <Slides>20</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20</vt:i4>
      </vt:variant>
    </vt:vector>
  </HeadingPairs>
  <TitlesOfParts>
    <vt:vector size="23" baseType="lpstr">
      <vt:lpstr>Default Design</vt:lpstr>
      <vt:lpstr>Equation</vt:lpstr>
      <vt:lpstr>Bitmap Image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doan</dc:creator>
  <cp:lastModifiedBy>Admin</cp:lastModifiedBy>
  <cp:revision>59</cp:revision>
  <dcterms:created xsi:type="dcterms:W3CDTF">2014-03-04T03:29:33Z</dcterms:created>
  <dcterms:modified xsi:type="dcterms:W3CDTF">2020-04-25T00:46:41Z</dcterms:modified>
</cp:coreProperties>
</file>