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9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66" r:id="rId14"/>
    <p:sldId id="267" r:id="rId15"/>
    <p:sldId id="280" r:id="rId16"/>
    <p:sldId id="274" r:id="rId17"/>
    <p:sldId id="281" r:id="rId18"/>
    <p:sldId id="278" r:id="rId19"/>
    <p:sldId id="27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B2A35-7E3B-4356-ADA2-5159178124C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1A6E1-85F3-467F-8D42-CB676D320B5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1A6E1-85F3-467F-8D42-CB676D320B5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D575CA-5BBA-49A0-B6DF-EE2B86308B5E}" type="slidenum">
              <a:rPr lang="en-US" smtClean="0">
                <a:latin typeface="Arial" panose="020B0604020202020204" pitchFamily="34" charset="0"/>
              </a:rPr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3A04-B837-453F-B8AB-8BDD764B6BD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FA9-D947-443C-BDA9-B3683EF63E2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41.png"/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1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55.png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.bin"/><Relationship Id="rId3" Type="http://schemas.openxmlformats.org/officeDocument/2006/relationships/oleObject" Target="../embeddings/oleObject2.bin"/><Relationship Id="rId2" Type="http://schemas.openxmlformats.org/officeDocument/2006/relationships/image" Target="../media/image19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64385"/>
            <a:ext cx="8229600" cy="21132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Tiết 42: KHÁI NIỆM HAI TAM GIÁC ĐỒNG DẠNG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9655" y="819150"/>
            <a:ext cx="4719320" cy="1076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Đinh Thanh Chà</a:t>
            </a:r>
            <a:endParaRPr lang="en-US" sz="32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2142" y="438656"/>
                <a:ext cx="8338458" cy="152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b="1" u="sng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24 </a:t>
                </a:r>
                <a:r>
                  <a:rPr lang="en-US" sz="2200" u="sng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(trang 72/sgk):</a:t>
                </a: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 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A’’B’’C’’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 </a:t>
                </a: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 dạng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000" i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A’’B’’C’’ 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 i="1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 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 đồng dạng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 </a:t>
                </a:r>
                <a:r>
                  <a:rPr lang="en-US" sz="2000" i="1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</a:t>
                </a:r>
                <a:r>
                  <a:rPr lang="en-US" sz="2000" i="1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 i="1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 đồng dạng nào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2000" i="1" u="sng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2" y="438656"/>
                <a:ext cx="8338458" cy="1523494"/>
              </a:xfrm>
              <a:prstGeom prst="rect">
                <a:avLst/>
              </a:prstGeom>
              <a:blipFill rotWithShape="1">
                <a:blip r:embed="rId1"/>
                <a:stretch>
                  <a:fillRect l="-4" t="-3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2441" y="1885950"/>
            <a:ext cx="737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81000" y="2419350"/>
                <a:ext cx="5720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 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 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A’’B’’C’’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số đồng dạng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19350"/>
                <a:ext cx="5720349" cy="400110"/>
              </a:xfrm>
              <a:prstGeom prst="rect">
                <a:avLst/>
              </a:prstGeom>
              <a:blipFill rotWithShape="1">
                <a:blip r:embed="rId2"/>
                <a:stretch>
                  <a:fillRect r="5" b="1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922157" y="2290590"/>
                <a:ext cx="1644361" cy="570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/>
                  <a:t>=&gt;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157" y="2290590"/>
                <a:ext cx="1644361" cy="570541"/>
              </a:xfrm>
              <a:prstGeom prst="rect">
                <a:avLst/>
              </a:prstGeom>
              <a:blipFill rotWithShape="1">
                <a:blip r:embed="rId3"/>
                <a:stretch>
                  <a:fillRect l="-9" t="-25" r="30" b="8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40225" y="3053382"/>
                <a:ext cx="55587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 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’’B’’C’’ 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</a:t>
                </a: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số đồng dạng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25" y="3053382"/>
                <a:ext cx="5558766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9" t="-75" r="9" b="9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881382" y="2915609"/>
                <a:ext cx="1712841" cy="570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/>
                  <a:t>=&gt;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82" y="2915609"/>
                <a:ext cx="1712841" cy="570541"/>
              </a:xfrm>
              <a:prstGeom prst="rect">
                <a:avLst/>
              </a:prstGeom>
              <a:blipFill rotWithShape="1">
                <a:blip r:embed="rId5"/>
                <a:stretch>
                  <a:fillRect l="-1" t="-57" r="1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257800" y="1419494"/>
                <a:ext cx="2133600" cy="82326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u="sng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Gợi ý</a:t>
                </a:r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𝑩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000" b="1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en-US" sz="2000" b="1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419494"/>
                <a:ext cx="2133600" cy="823262"/>
              </a:xfrm>
              <a:prstGeom prst="rect">
                <a:avLst/>
              </a:prstGeom>
              <a:blipFill rotWithShape="1">
                <a:blip r:embed="rId6"/>
                <a:stretch>
                  <a:fillRect l="-595" t="-1575" r="-595" b="-1473"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685312" y="237580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0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8273" y="299363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20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2770" y="3812720"/>
            <a:ext cx="2201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sz="20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có: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93022" y="3723082"/>
                <a:ext cx="2355068" cy="570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</m:den>
                    </m:f>
                    <m:r>
                      <a:rPr lang="en-US" sz="2000" b="0" i="0" smtClean="0">
                        <a:latin typeface="Cambria Math" panose="02040503050406030204"/>
                      </a:rPr>
                      <m:t>.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/>
                  <a:t>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022" y="3723082"/>
                <a:ext cx="2355068" cy="570541"/>
              </a:xfrm>
              <a:prstGeom prst="rect">
                <a:avLst/>
              </a:prstGeom>
              <a:blipFill rotWithShape="1">
                <a:blip r:embed="rId7"/>
                <a:stretch>
                  <a:fillRect l="-13" t="-13" r="7" b="6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953000" y="3677609"/>
                <a:ext cx="1829732" cy="570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/>
                  <a:t>=&gt;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677609"/>
                <a:ext cx="1829732" cy="570541"/>
              </a:xfrm>
              <a:prstGeom prst="rect">
                <a:avLst/>
              </a:prstGeom>
              <a:blipFill rotWithShape="1">
                <a:blip r:embed="rId8"/>
                <a:stretch>
                  <a:fillRect t="-57" r="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02770" y="4476750"/>
                <a:ext cx="56240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Vậy, </a:t>
                </a:r>
                <a:r>
                  <a:rPr lang="en-US" sz="2000" i="1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 ∽</a:t>
                </a:r>
                <a:r>
                  <a:rPr lang="en-US" sz="2000" i="1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 đồng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 là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0" y="4476750"/>
                <a:ext cx="562404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3" b="1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Hình Chữ nhật 19"/>
          <p:cNvSpPr/>
          <p:nvPr/>
        </p:nvSpPr>
        <p:spPr>
          <a:xfrm>
            <a:off x="304800" y="59055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4"/>
          <p:cNvGrpSpPr/>
          <p:nvPr/>
        </p:nvGrpSpPr>
        <p:grpSpPr bwMode="auto">
          <a:xfrm>
            <a:off x="701946" y="1563356"/>
            <a:ext cx="3371850" cy="2084321"/>
            <a:chOff x="2736" y="1375"/>
            <a:chExt cx="2832" cy="1013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3165" y="1527"/>
              <a:ext cx="576" cy="7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3741" y="1527"/>
              <a:ext cx="1392" cy="7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 flipH="1">
              <a:off x="3165" y="2295"/>
              <a:ext cx="196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623" y="1375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A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2970" y="2209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B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5088" y="2171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C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V="1">
              <a:off x="2736" y="1956"/>
              <a:ext cx="2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 rot="180597">
              <a:off x="3175" y="1796"/>
              <a:ext cx="38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M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4437" y="1796"/>
              <a:ext cx="38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N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5184" y="1806"/>
              <a:ext cx="38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a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" y="187777"/>
            <a:ext cx="13147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3.Định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712" y="623208"/>
            <a:ext cx="87044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724400" y="1931661"/>
            <a:ext cx="3756323" cy="1524662"/>
            <a:chOff x="4724400" y="1931661"/>
            <a:chExt cx="3756323" cy="1524662"/>
          </a:xfrm>
        </p:grpSpPr>
        <p:grpSp>
          <p:nvGrpSpPr>
            <p:cNvPr id="35" name="Group 34"/>
            <p:cNvGrpSpPr/>
            <p:nvPr/>
          </p:nvGrpSpPr>
          <p:grpSpPr>
            <a:xfrm>
              <a:off x="4724400" y="1931661"/>
              <a:ext cx="3756323" cy="1524662"/>
              <a:chOff x="4724400" y="1931661"/>
              <a:chExt cx="3756323" cy="152466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4724400" y="2758806"/>
                <a:ext cx="3505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410200" y="1931661"/>
                <a:ext cx="0" cy="15246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876800" y="2190750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GT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2912761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KL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51717" y="1943040"/>
                <a:ext cx="8915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endParaRPr lang="en-US" sz="200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51716" y="2324660"/>
                <a:ext cx="29290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MN//BC (M∊AB; N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 </a:t>
                </a: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∊AC)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503016" y="2915091"/>
              <a:ext cx="19479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smtClean="0">
                  <a:latin typeface="Times New Roman" panose="02020603050405020304" pitchFamily="18" charset="0"/>
                  <a:ea typeface="Cambria Math" panose="02040503050406030204"/>
                  <a:cs typeface="Times New Roman" panose="02020603050405020304" pitchFamily="18" charset="0"/>
                </a:rPr>
                <a:t>∆</a:t>
              </a:r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AMN </a:t>
              </a:r>
              <a:r>
                <a:rPr lang="en-US" sz="2000">
                  <a:latin typeface="Yu Gothic UI Semilight" panose="020B0400000000000000" pitchFamily="34" charset="-128"/>
                  <a:ea typeface="Yu Gothic UI Semilight" panose="020B0400000000000000" pitchFamily="34" charset="-128"/>
                  <a:cs typeface="Times New Roman" panose="02020603050405020304" pitchFamily="18" charset="0"/>
                </a:rPr>
                <a:t>∽</a:t>
              </a:r>
              <a:r>
                <a:rPr lang="en-US" sz="2000" smtClean="0">
                  <a:latin typeface="Times New Roman" panose="02020603050405020304" pitchFamily="18" charset="0"/>
                  <a:ea typeface="Cambria Math" panose="02040503050406030204"/>
                  <a:cs typeface="Times New Roman" panose="02020603050405020304" pitchFamily="18" charset="0"/>
                </a:rPr>
                <a:t>∆</a:t>
              </a:r>
              <a:r>
                <a:rPr 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16757" y="133350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  <a:endParaRPr lang="en-US" sz="22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712" y="514348"/>
            <a:ext cx="87044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70807" y="231323"/>
            <a:ext cx="202406" cy="228600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grpSp>
        <p:nvGrpSpPr>
          <p:cNvPr id="62" name="Group 61"/>
          <p:cNvGrpSpPr/>
          <p:nvPr/>
        </p:nvGrpSpPr>
        <p:grpSpPr>
          <a:xfrm>
            <a:off x="823821" y="1383719"/>
            <a:ext cx="7329579" cy="3474031"/>
            <a:chOff x="266700" y="746125"/>
            <a:chExt cx="8877300" cy="4628559"/>
          </a:xfrm>
        </p:grpSpPr>
        <p:sp>
          <p:nvSpPr>
            <p:cNvPr id="63" name="Line 5"/>
            <p:cNvSpPr>
              <a:spLocks noChangeShapeType="1"/>
            </p:cNvSpPr>
            <p:nvPr/>
          </p:nvSpPr>
          <p:spPr bwMode="auto">
            <a:xfrm flipH="1" flipV="1">
              <a:off x="1295400" y="1341438"/>
              <a:ext cx="68580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64" name="Line 6"/>
            <p:cNvSpPr>
              <a:spLocks noChangeShapeType="1"/>
            </p:cNvSpPr>
            <p:nvPr/>
          </p:nvSpPr>
          <p:spPr bwMode="auto">
            <a:xfrm flipV="1">
              <a:off x="1981200" y="1341438"/>
              <a:ext cx="685800" cy="1066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200"/>
            </a:p>
          </p:txBody>
        </p:sp>
        <p:grpSp>
          <p:nvGrpSpPr>
            <p:cNvPr id="65" name="Group 11"/>
            <p:cNvGrpSpPr/>
            <p:nvPr/>
          </p:nvGrpSpPr>
          <p:grpSpPr bwMode="auto">
            <a:xfrm>
              <a:off x="266700" y="2027238"/>
              <a:ext cx="3314700" cy="2484437"/>
              <a:chOff x="168" y="2208"/>
              <a:chExt cx="2088" cy="1565"/>
            </a:xfrm>
          </p:grpSpPr>
          <p:sp>
            <p:nvSpPr>
              <p:cNvPr id="86" name="AutoShape 4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1536" cy="120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200"/>
              </a:p>
            </p:txBody>
          </p:sp>
          <p:sp>
            <p:nvSpPr>
              <p:cNvPr id="87" name="Text Box 8"/>
              <p:cNvSpPr txBox="1">
                <a:spLocks noChangeArrowheads="1"/>
              </p:cNvSpPr>
              <p:nvPr/>
            </p:nvSpPr>
            <p:spPr bwMode="auto">
              <a:xfrm>
                <a:off x="1296" y="2208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A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88" name="Text Box 9"/>
              <p:cNvSpPr txBox="1">
                <a:spLocks noChangeArrowheads="1"/>
              </p:cNvSpPr>
              <p:nvPr/>
            </p:nvSpPr>
            <p:spPr bwMode="auto">
              <a:xfrm>
                <a:off x="168" y="3397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B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89" name="Text Box 10"/>
              <p:cNvSpPr txBox="1">
                <a:spLocks noChangeArrowheads="1"/>
              </p:cNvSpPr>
              <p:nvPr/>
            </p:nvSpPr>
            <p:spPr bwMode="auto">
              <a:xfrm>
                <a:off x="2016" y="3408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C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66" name="Group 15"/>
            <p:cNvGrpSpPr/>
            <p:nvPr/>
          </p:nvGrpSpPr>
          <p:grpSpPr bwMode="auto">
            <a:xfrm>
              <a:off x="304800" y="881064"/>
              <a:ext cx="3975100" cy="579438"/>
              <a:chOff x="192" y="1467"/>
              <a:chExt cx="2504" cy="365"/>
            </a:xfrm>
          </p:grpSpPr>
          <p:sp>
            <p:nvSpPr>
              <p:cNvPr id="84" name="Line 7"/>
              <p:cNvSpPr>
                <a:spLocks noChangeShapeType="1"/>
              </p:cNvSpPr>
              <p:nvPr/>
            </p:nvSpPr>
            <p:spPr bwMode="auto">
              <a:xfrm>
                <a:off x="192" y="1776"/>
                <a:ext cx="235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200"/>
              </a:p>
            </p:txBody>
          </p:sp>
          <p:sp>
            <p:nvSpPr>
              <p:cNvPr id="85" name="Text Box 14"/>
              <p:cNvSpPr txBox="1">
                <a:spLocks noChangeArrowheads="1"/>
              </p:cNvSpPr>
              <p:nvPr/>
            </p:nvSpPr>
            <p:spPr bwMode="auto">
              <a:xfrm>
                <a:off x="2312" y="1467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a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67" name="Group 18"/>
            <p:cNvGrpSpPr/>
            <p:nvPr/>
          </p:nvGrpSpPr>
          <p:grpSpPr bwMode="auto">
            <a:xfrm>
              <a:off x="1039813" y="862010"/>
              <a:ext cx="1970088" cy="581025"/>
              <a:chOff x="655" y="1474"/>
              <a:chExt cx="1241" cy="366"/>
            </a:xfrm>
          </p:grpSpPr>
          <p:sp>
            <p:nvSpPr>
              <p:cNvPr id="82" name="Text Box 16"/>
              <p:cNvSpPr txBox="1">
                <a:spLocks noChangeArrowheads="1"/>
              </p:cNvSpPr>
              <p:nvPr/>
            </p:nvSpPr>
            <p:spPr bwMode="auto">
              <a:xfrm>
                <a:off x="1512" y="1474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M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83" name="Text Box 17"/>
              <p:cNvSpPr txBox="1">
                <a:spLocks noChangeArrowheads="1"/>
              </p:cNvSpPr>
              <p:nvPr/>
            </p:nvSpPr>
            <p:spPr bwMode="auto">
              <a:xfrm>
                <a:off x="655" y="1475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N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68" name="Group 36"/>
            <p:cNvGrpSpPr/>
            <p:nvPr/>
          </p:nvGrpSpPr>
          <p:grpSpPr bwMode="auto">
            <a:xfrm>
              <a:off x="5145088" y="746125"/>
              <a:ext cx="3236913" cy="2479676"/>
              <a:chOff x="3241" y="470"/>
              <a:chExt cx="2039" cy="1562"/>
            </a:xfrm>
          </p:grpSpPr>
          <p:sp>
            <p:nvSpPr>
              <p:cNvPr id="78" name="AutoShape 22"/>
              <p:cNvSpPr>
                <a:spLocks noChangeArrowheads="1"/>
              </p:cNvSpPr>
              <p:nvPr/>
            </p:nvSpPr>
            <p:spPr bwMode="auto">
              <a:xfrm>
                <a:off x="3504" y="787"/>
                <a:ext cx="1536" cy="120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200"/>
              </a:p>
            </p:txBody>
          </p:sp>
          <p:sp>
            <p:nvSpPr>
              <p:cNvPr id="79" name="Text Box 23"/>
              <p:cNvSpPr txBox="1">
                <a:spLocks noChangeArrowheads="1"/>
              </p:cNvSpPr>
              <p:nvPr/>
            </p:nvSpPr>
            <p:spPr bwMode="auto">
              <a:xfrm>
                <a:off x="4136" y="470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A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80" name="Text Box 24"/>
              <p:cNvSpPr txBox="1">
                <a:spLocks noChangeArrowheads="1"/>
              </p:cNvSpPr>
              <p:nvPr/>
            </p:nvSpPr>
            <p:spPr bwMode="auto">
              <a:xfrm>
                <a:off x="3241" y="1667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B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81" name="Text Box 25"/>
              <p:cNvSpPr txBox="1">
                <a:spLocks noChangeArrowheads="1"/>
              </p:cNvSpPr>
              <p:nvPr/>
            </p:nvSpPr>
            <p:spPr bwMode="auto">
              <a:xfrm>
                <a:off x="5040" y="1657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C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V="1">
              <a:off x="5250567" y="3129405"/>
              <a:ext cx="323849" cy="5572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200"/>
            </a:p>
          </p:txBody>
        </p:sp>
        <p:sp>
          <p:nvSpPr>
            <p:cNvPr id="70" name="Line 27"/>
            <p:cNvSpPr>
              <a:spLocks noChangeShapeType="1"/>
            </p:cNvSpPr>
            <p:nvPr/>
          </p:nvSpPr>
          <p:spPr bwMode="auto">
            <a:xfrm flipH="1" flipV="1">
              <a:off x="7987815" y="3124200"/>
              <a:ext cx="381000" cy="60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200"/>
            </a:p>
          </p:txBody>
        </p:sp>
        <p:grpSp>
          <p:nvGrpSpPr>
            <p:cNvPr id="71" name="Group 32"/>
            <p:cNvGrpSpPr/>
            <p:nvPr/>
          </p:nvGrpSpPr>
          <p:grpSpPr bwMode="auto">
            <a:xfrm>
              <a:off x="4267200" y="3100398"/>
              <a:ext cx="4876800" cy="1136654"/>
              <a:chOff x="2688" y="1953"/>
              <a:chExt cx="3072" cy="716"/>
            </a:xfrm>
          </p:grpSpPr>
          <p:sp>
            <p:nvSpPr>
              <p:cNvPr id="74" name="Line 28"/>
              <p:cNvSpPr>
                <a:spLocks noChangeShapeType="1"/>
              </p:cNvSpPr>
              <p:nvPr/>
            </p:nvSpPr>
            <p:spPr bwMode="auto">
              <a:xfrm>
                <a:off x="2688" y="2352"/>
                <a:ext cx="307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200"/>
              </a:p>
            </p:txBody>
          </p:sp>
          <p:sp>
            <p:nvSpPr>
              <p:cNvPr id="75" name="Text Box 29"/>
              <p:cNvSpPr txBox="1">
                <a:spLocks noChangeArrowheads="1"/>
              </p:cNvSpPr>
              <p:nvPr/>
            </p:nvSpPr>
            <p:spPr bwMode="auto">
              <a:xfrm>
                <a:off x="5536" y="1953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>
                    <a:solidFill>
                      <a:srgbClr val="0000FF"/>
                    </a:solidFill>
                  </a:rPr>
                  <a:t>a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76" name="Text Box 30"/>
              <p:cNvSpPr txBox="1">
                <a:spLocks noChangeArrowheads="1"/>
              </p:cNvSpPr>
              <p:nvPr/>
            </p:nvSpPr>
            <p:spPr bwMode="auto">
              <a:xfrm>
                <a:off x="3024" y="2304"/>
                <a:ext cx="42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sz="2200">
                    <a:solidFill>
                      <a:srgbClr val="0000FF"/>
                    </a:solidFill>
                  </a:rPr>
                  <a:t>M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  <p:sp>
            <p:nvSpPr>
              <p:cNvPr id="77" name="Text Box 31"/>
              <p:cNvSpPr txBox="1">
                <a:spLocks noChangeArrowheads="1"/>
              </p:cNvSpPr>
              <p:nvPr/>
            </p:nvSpPr>
            <p:spPr bwMode="auto">
              <a:xfrm>
                <a:off x="5099" y="2304"/>
                <a:ext cx="42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sz="2200">
                    <a:solidFill>
                      <a:srgbClr val="0000FF"/>
                    </a:solidFill>
                  </a:rPr>
                  <a:t>N</a:t>
                </a:r>
                <a:endParaRPr lang="en-US" sz="22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72" name="Text Box 38"/>
            <p:cNvSpPr txBox="1">
              <a:spLocks noChangeArrowheads="1"/>
            </p:cNvSpPr>
            <p:nvPr/>
          </p:nvSpPr>
          <p:spPr bwMode="auto">
            <a:xfrm>
              <a:off x="963635" y="4800600"/>
              <a:ext cx="1780636" cy="574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u="sng">
                  <a:solidFill>
                    <a:srgbClr val="FF0000"/>
                  </a:solidFill>
                </a:rPr>
                <a:t>Hình </a:t>
              </a:r>
              <a:r>
                <a:rPr lang="en-US" sz="2200" u="sng" smtClean="0">
                  <a:solidFill>
                    <a:srgbClr val="FF0000"/>
                  </a:solidFill>
                </a:rPr>
                <a:t>a</a:t>
              </a:r>
              <a:endParaRPr lang="en-US" sz="2200" u="sng">
                <a:solidFill>
                  <a:srgbClr val="FF0000"/>
                </a:solidFill>
              </a:endParaRPr>
            </a:p>
          </p:txBody>
        </p:sp>
        <p:sp>
          <p:nvSpPr>
            <p:cNvPr id="73" name="Text Box 39"/>
            <p:cNvSpPr txBox="1">
              <a:spLocks noChangeArrowheads="1"/>
            </p:cNvSpPr>
            <p:nvPr/>
          </p:nvSpPr>
          <p:spPr bwMode="auto">
            <a:xfrm>
              <a:off x="6096000" y="4648200"/>
              <a:ext cx="28956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u="sng">
                  <a:solidFill>
                    <a:srgbClr val="FF0000"/>
                  </a:solidFill>
                </a:rPr>
                <a:t>Hình </a:t>
              </a:r>
              <a:r>
                <a:rPr lang="en-US" sz="2200" u="sng" smtClean="0">
                  <a:solidFill>
                    <a:srgbClr val="FF0000"/>
                  </a:solidFill>
                </a:rPr>
                <a:t>b</a:t>
              </a:r>
              <a:endParaRPr lang="en-US" sz="2200" u="sng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5586414" y="1221879"/>
            <a:ext cx="2668587" cy="1332310"/>
          </a:xfrm>
          <a:prstGeom prst="triangle">
            <a:avLst>
              <a:gd name="adj" fmla="val 26065"/>
            </a:avLst>
          </a:prstGeom>
          <a:solidFill>
            <a:schemeClr val="bg1">
              <a:alpha val="0"/>
            </a:schemeClr>
          </a:solidFill>
          <a:ln w="12700">
            <a:solidFill>
              <a:srgbClr val="0033CC"/>
            </a:solidFill>
            <a:miter lim="800000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5977164" y="1808687"/>
            <a:ext cx="990600" cy="74295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80126" y="871835"/>
            <a:ext cx="390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  <a:latin typeface=".VnTime" panose="020B7200000000000000" pitchFamily="34" charset="0"/>
              </a:rPr>
              <a:t>A</a:t>
            </a:r>
            <a:endParaRPr lang="en-US" sz="2400">
              <a:solidFill>
                <a:srgbClr val="0033CC"/>
              </a:solidFill>
              <a:latin typeface=".VnTime" panose="020B7200000000000000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257801" y="2554189"/>
            <a:ext cx="390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  <a:latin typeface=".VnTime" panose="020B7200000000000000" pitchFamily="34" charset="0"/>
              </a:rPr>
              <a:t>B</a:t>
            </a:r>
            <a:endParaRPr lang="en-US" sz="2400">
              <a:solidFill>
                <a:srgbClr val="0033CC"/>
              </a:solidFill>
              <a:latin typeface=".VnTime" panose="020B7200000000000000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239126" y="2525614"/>
            <a:ext cx="390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  <a:latin typeface=".VnTime" panose="020B7200000000000000" pitchFamily="34" charset="0"/>
              </a:rPr>
              <a:t>C</a:t>
            </a:r>
            <a:endParaRPr lang="en-US" sz="2400">
              <a:solidFill>
                <a:srgbClr val="0033CC"/>
              </a:solidFill>
              <a:latin typeface=".VnTime" panose="020B7200000000000000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414964" y="1580257"/>
            <a:ext cx="390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.VnTime" panose="020B7200000000000000" pitchFamily="34" charset="0"/>
              </a:rPr>
              <a:t>M</a:t>
            </a:r>
            <a:endParaRPr lang="en-US" sz="240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934200" y="2643485"/>
            <a:ext cx="390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.VnTime" panose="020B7200000000000000" pitchFamily="34" charset="0"/>
              </a:rPr>
              <a:t>N</a:t>
            </a:r>
            <a:endParaRPr lang="en-US" sz="240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3400" y="571500"/>
            <a:ext cx="388620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81000" y="1428750"/>
            <a:ext cx="4495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Cho ∆ ABC cã MN // AC ta cã: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990600" y="1943100"/>
            <a:ext cx="44958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.VnTime" panose="020B7200000000000000" pitchFamily="34" charset="0"/>
              </a:rPr>
              <a:t>A.</a:t>
            </a: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  ∆ BMN         ∆ </a:t>
            </a:r>
            <a:r>
              <a:rPr lang="en-US" sz="2400" smtClean="0">
                <a:solidFill>
                  <a:srgbClr val="0000FF"/>
                </a:solidFill>
                <a:latin typeface=".VnTime" panose="020B7200000000000000" pitchFamily="34" charset="0"/>
              </a:rPr>
              <a:t>BCA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.VnTime" panose="020B7200000000000000" pitchFamily="34" charset="0"/>
              </a:rPr>
              <a:t>B.</a:t>
            </a: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  ∆ ABC          ∆ </a:t>
            </a:r>
            <a:r>
              <a:rPr lang="en-US" sz="2400" smtClean="0">
                <a:solidFill>
                  <a:srgbClr val="0000FF"/>
                </a:solidFill>
                <a:latin typeface=".VnTime" panose="020B7200000000000000" pitchFamily="34" charset="0"/>
              </a:rPr>
              <a:t>MBN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.VnTime" panose="020B7200000000000000" pitchFamily="34" charset="0"/>
              </a:rPr>
              <a:t>C.</a:t>
            </a: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  ∆ BMN          ∆ ABC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.VnTime" panose="020B7200000000000000" pitchFamily="34" charset="0"/>
              </a:rPr>
              <a:t>D.</a:t>
            </a: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  ∆ ABC          ∆ MNB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WordArt 16"/>
          <p:cNvSpPr>
            <a:spLocks noChangeArrowheads="1" noChangeShapeType="1" noTextEdit="1"/>
          </p:cNvSpPr>
          <p:nvPr/>
        </p:nvSpPr>
        <p:spPr bwMode="auto">
          <a:xfrm rot="167747">
            <a:off x="2667000" y="2114550"/>
            <a:ext cx="217488" cy="72629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vi-VN" kern="10">
                <a:ln w="0">
                  <a:solidFill>
                    <a:srgbClr val="0000FF"/>
                  </a:solidFill>
                  <a:round/>
                </a:ln>
              </a:rPr>
              <a:t>s</a:t>
            </a:r>
            <a:endParaRPr lang="vi-VN" kern="10">
              <a:ln w="0">
                <a:solidFill>
                  <a:srgbClr val="0000FF"/>
                </a:solidFill>
                <a:round/>
              </a:ln>
            </a:endParaRPr>
          </a:p>
        </p:txBody>
      </p:sp>
      <p:sp>
        <p:nvSpPr>
          <p:cNvPr id="13" name="WordArt 17"/>
          <p:cNvSpPr>
            <a:spLocks noChangeArrowheads="1" noChangeShapeType="1" noTextEdit="1"/>
          </p:cNvSpPr>
          <p:nvPr/>
        </p:nvSpPr>
        <p:spPr bwMode="auto">
          <a:xfrm rot="167747">
            <a:off x="2667000" y="2681276"/>
            <a:ext cx="217488" cy="72629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vi-VN" kern="10">
                <a:ln w="0">
                  <a:solidFill>
                    <a:srgbClr val="0000FF"/>
                  </a:solidFill>
                  <a:round/>
                </a:ln>
              </a:rPr>
              <a:t>s</a:t>
            </a:r>
            <a:endParaRPr lang="vi-VN" kern="10">
              <a:ln w="0">
                <a:solidFill>
                  <a:srgbClr val="0000FF"/>
                </a:solidFill>
                <a:round/>
              </a:ln>
            </a:endParaRPr>
          </a:p>
        </p:txBody>
      </p:sp>
      <p:sp>
        <p:nvSpPr>
          <p:cNvPr id="14" name="WordArt 18"/>
          <p:cNvSpPr>
            <a:spLocks noChangeArrowheads="1" noChangeShapeType="1" noTextEdit="1"/>
          </p:cNvSpPr>
          <p:nvPr/>
        </p:nvSpPr>
        <p:spPr bwMode="auto">
          <a:xfrm rot="167747">
            <a:off x="2688543" y="3777160"/>
            <a:ext cx="217488" cy="72629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vi-VN" kern="10">
                <a:ln w="0">
                  <a:solidFill>
                    <a:srgbClr val="0000FF"/>
                  </a:solidFill>
                  <a:round/>
                </a:ln>
              </a:rPr>
              <a:t>s</a:t>
            </a:r>
            <a:endParaRPr lang="vi-VN" kern="10">
              <a:ln w="0">
                <a:solidFill>
                  <a:srgbClr val="0000FF"/>
                </a:solidFill>
                <a:round/>
              </a:ln>
            </a:endParaRPr>
          </a:p>
        </p:txBody>
      </p:sp>
      <p:sp>
        <p:nvSpPr>
          <p:cNvPr id="15" name="WordArt 19"/>
          <p:cNvSpPr>
            <a:spLocks noChangeArrowheads="1" noChangeShapeType="1" noTextEdit="1"/>
          </p:cNvSpPr>
          <p:nvPr/>
        </p:nvSpPr>
        <p:spPr bwMode="auto">
          <a:xfrm rot="167747">
            <a:off x="2688657" y="3231549"/>
            <a:ext cx="217488" cy="72629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vi-VN" kern="10">
                <a:ln w="0">
                  <a:solidFill>
                    <a:srgbClr val="0000FF"/>
                  </a:solidFill>
                  <a:round/>
                </a:ln>
              </a:rPr>
              <a:t>s</a:t>
            </a:r>
            <a:endParaRPr lang="vi-VN" kern="10">
              <a:ln w="0">
                <a:solidFill>
                  <a:srgbClr val="0000FF"/>
                </a:solidFill>
                <a:round/>
              </a:ln>
            </a:endParaRP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857224" y="2571750"/>
            <a:ext cx="571500" cy="3429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00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01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02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03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04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05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06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07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08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09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10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11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12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13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31" name="Text Box 64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14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32" name="Text Box 65"/>
          <p:cNvSpPr txBox="1">
            <a:spLocks noChangeArrowheads="1"/>
          </p:cNvSpPr>
          <p:nvPr/>
        </p:nvSpPr>
        <p:spPr bwMode="auto">
          <a:xfrm>
            <a:off x="7048500" y="128587"/>
            <a:ext cx="1828800" cy="707886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0 : 15</a:t>
            </a:r>
            <a:endParaRPr lang="en-US" sz="40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55540" y="3309439"/>
            <a:ext cx="31074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2800" b="1" smtClean="0">
                <a:solidFill>
                  <a:srgbClr val="FF000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MBN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3606"/>
                <a:ext cx="8610600" cy="1667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b="1" u="sng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27 </a:t>
                </a:r>
                <a:r>
                  <a:rPr lang="en-US" sz="2200" u="sng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(trang 72/sgk):</a:t>
                </a: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Từ điểm M thuộc cạnh AB của </a:t>
                </a:r>
                <a:r>
                  <a:rPr lang="en-US" sz="2000" i="1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với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𝐴𝑀</m:t>
                    </m:r>
                    <m:r>
                      <a:rPr lang="en-US" sz="2000" b="0" i="1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𝑀𝐵</m:t>
                    </m:r>
                    <m:r>
                      <a:rPr lang="en-US" sz="2000" b="0" i="1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000" b="0" i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kẻ các tia song song với AC và BC, chúng cắt BC và AC lần lượt tại L và N.</a:t>
                </a:r>
                <a:endParaRPr lang="en-US" sz="2000" smtClean="0">
                  <a:latin typeface="Times New Roman" panose="02020603050405020304" pitchFamily="18" charset="0"/>
                  <a:ea typeface="Cambria Math" panose="02040503050406030204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a) </a:t>
                </a: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Nêu tất cả các cặp tam giác đồng dạng.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3606"/>
                <a:ext cx="8610600" cy="1667572"/>
              </a:xfrm>
              <a:prstGeom prst="rect">
                <a:avLst/>
              </a:prstGeom>
              <a:blipFill rotWithShape="1">
                <a:blip r:embed="rId1"/>
                <a:stretch>
                  <a:fillRect t="-16" b="2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5057" y="2084556"/>
            <a:ext cx="3183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Xét </a:t>
            </a:r>
            <a:r>
              <a:rPr lang="en-US" sz="2000" i="1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MN//BC nên:</a:t>
            </a: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09" y="1542991"/>
            <a:ext cx="4109123" cy="245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2563526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AMN </a:t>
            </a:r>
            <a:r>
              <a:rPr lang="en-US" sz="200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 </a:t>
            </a:r>
            <a:r>
              <a:rPr lang="en-US" sz="2000" i="1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286" y="3042500"/>
            <a:ext cx="3183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Xét </a:t>
            </a:r>
            <a:r>
              <a:rPr lang="en-US" sz="2000" i="1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ML//AC nên:</a:t>
            </a: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229" y="3554128"/>
            <a:ext cx="1900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MBL </a:t>
            </a:r>
            <a:r>
              <a:rPr lang="en-US" sz="200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 </a:t>
            </a:r>
            <a:r>
              <a:rPr lang="en-US" sz="2000" i="1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251943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0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0967" y="355412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20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285" y="4152840"/>
            <a:ext cx="2473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Từ </a:t>
            </a:r>
            <a:r>
              <a:rPr lang="en-US" sz="20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0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suy ra: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7232" y="4152840"/>
            <a:ext cx="2084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AMN </a:t>
            </a:r>
            <a:r>
              <a:rPr lang="en-US" sz="200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 </a:t>
            </a:r>
            <a:r>
              <a:rPr lang="en-US" sz="2000" i="1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MBL </a:t>
            </a:r>
            <a:endParaRPr lang="en-US" sz="2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5328" y="160292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dẫn:</a:t>
            </a:r>
            <a:endParaRPr lang="en-US" sz="20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ình Chữ nhật 14"/>
          <p:cNvSpPr/>
          <p:nvPr/>
        </p:nvSpPr>
        <p:spPr>
          <a:xfrm flipH="1">
            <a:off x="228599" y="13335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29778"/>
            <a:ext cx="8458200" cy="114657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sz="2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000" dirty="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 = 3/5.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Cho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40dm.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200151"/>
            <a:ext cx="2057400" cy="533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ũi tên Phải 10"/>
          <p:cNvSpPr/>
          <p:nvPr/>
        </p:nvSpPr>
        <p:spPr>
          <a:xfrm>
            <a:off x="762000" y="3076575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90600" y="2876550"/>
            <a:ext cx="3667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Hộp_Văn_Bản 15"/>
          <p:cNvSpPr txBox="1"/>
          <p:nvPr/>
        </p:nvSpPr>
        <p:spPr>
          <a:xfrm>
            <a:off x="381000" y="17335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 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57350"/>
            <a:ext cx="2114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Hộp_Văn_Bản 17"/>
          <p:cNvSpPr txBox="1"/>
          <p:nvPr/>
        </p:nvSpPr>
        <p:spPr>
          <a:xfrm>
            <a:off x="762000" y="241935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t/c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ũi tên Phải 18"/>
          <p:cNvSpPr/>
          <p:nvPr/>
        </p:nvSpPr>
        <p:spPr>
          <a:xfrm>
            <a:off x="762000" y="3838575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533775"/>
            <a:ext cx="107372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Đường kết nối thẳng 22"/>
          <p:cNvCxnSpPr/>
          <p:nvPr/>
        </p:nvCxnSpPr>
        <p:spPr>
          <a:xfrm rot="16200000" flipH="1">
            <a:off x="3314700" y="3143250"/>
            <a:ext cx="304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Hộp_Văn_Bản 23"/>
          <p:cNvSpPr txBox="1"/>
          <p:nvPr/>
        </p:nvSpPr>
        <p:spPr>
          <a:xfrm>
            <a:off x="4876800" y="17335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581150"/>
            <a:ext cx="2057400" cy="62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114550"/>
            <a:ext cx="1371600" cy="101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Hộp_Văn_Bản 28"/>
          <p:cNvSpPr txBox="1"/>
          <p:nvPr/>
        </p:nvSpPr>
        <p:spPr>
          <a:xfrm>
            <a:off x="5105400" y="3181350"/>
            <a:ext cx="25699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= 60dm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100dm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6" grpId="0"/>
      <p:bldP spid="18" grpId="0"/>
      <p:bldP spid="19" grpId="0" animBg="1"/>
      <p:bldP spid="24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53" y="2037514"/>
            <a:ext cx="4120547" cy="124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3" y="902272"/>
            <a:ext cx="1674602" cy="200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0781"/>
            <a:ext cx="2554042" cy="137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885" y="2422784"/>
            <a:ext cx="3015749" cy="82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132" y="2403235"/>
            <a:ext cx="1518868" cy="5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654" y="1794248"/>
            <a:ext cx="1889541" cy="185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70" y="290887"/>
            <a:ext cx="4207388" cy="122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4"/>
          <p:cNvGrpSpPr/>
          <p:nvPr/>
        </p:nvGrpSpPr>
        <p:grpSpPr bwMode="auto">
          <a:xfrm>
            <a:off x="5715000" y="3036566"/>
            <a:ext cx="3013650" cy="1952282"/>
            <a:chOff x="2736" y="1375"/>
            <a:chExt cx="2832" cy="1013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3165" y="1527"/>
              <a:ext cx="576" cy="7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3741" y="1527"/>
              <a:ext cx="1392" cy="7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3165" y="2295"/>
              <a:ext cx="196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623" y="1375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A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2970" y="2209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B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5088" y="2171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C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2736" y="1956"/>
              <a:ext cx="2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 rot="180597">
              <a:off x="3175" y="1796"/>
              <a:ext cx="38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M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437" y="1796"/>
              <a:ext cx="38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N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84" y="1806"/>
              <a:ext cx="38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+mj-lt"/>
                </a:rPr>
                <a:t>a</a:t>
              </a:r>
              <a:endParaRPr lang="en-US" altLang="en-US" b="1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6"/>
          <p:cNvSpPr txBox="1">
            <a:spLocks noChangeArrowheads="1"/>
          </p:cNvSpPr>
          <p:nvPr/>
        </p:nvSpPr>
        <p:spPr bwMode="auto">
          <a:xfrm>
            <a:off x="2286000" y="227013"/>
            <a:ext cx="46482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3300"/>
                </a:solidFill>
                <a:latin typeface="VNI-Times" pitchFamily="2" charset="0"/>
              </a:rPr>
              <a:t>HÖÔÙNG DAÃN VEÀ NHAØ</a:t>
            </a:r>
            <a:endParaRPr lang="en-US" sz="32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26627" name="Text Box 17"/>
          <p:cNvSpPr txBox="1">
            <a:spLocks noChangeArrowheads="1"/>
          </p:cNvSpPr>
          <p:nvPr/>
        </p:nvSpPr>
        <p:spPr bwMode="auto">
          <a:xfrm>
            <a:off x="152400" y="971550"/>
            <a:ext cx="8610600" cy="341632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66FF33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cs typeface="Times New Roman" panose="02020603050405020304" pitchFamily="18" charset="0"/>
              </a:rPr>
              <a:t>Học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thuộc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định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bài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tập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2; 3  </a:t>
            </a:r>
            <a:r>
              <a:rPr lang="en-US" sz="2400" dirty="0" err="1" smtClean="0"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C </a:t>
            </a:r>
            <a:r>
              <a:rPr lang="en-US" sz="2400" dirty="0" err="1" smtClean="0"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cs typeface="Times New Roman" panose="02020603050405020304" pitchFamily="18" charset="0"/>
              </a:rPr>
              <a:t> D </a:t>
            </a:r>
            <a:r>
              <a:rPr lang="en-US" sz="2400" dirty="0" err="1" smtClean="0"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cs typeface="Times New Roman" panose="02020603050405020304" pitchFamily="18" charset="0"/>
              </a:rPr>
              <a:t> 63 SHD </a:t>
            </a:r>
            <a:r>
              <a:rPr lang="en-US" sz="2400" dirty="0" err="1" smtClean="0">
                <a:cs typeface="Times New Roman" panose="02020603050405020304" pitchFamily="18" charset="0"/>
              </a:rPr>
              <a:t>toán</a:t>
            </a:r>
            <a:r>
              <a:rPr lang="en-US" sz="2400" dirty="0" smtClean="0">
                <a:cs typeface="Times New Roman" panose="02020603050405020304" pitchFamily="18" charset="0"/>
              </a:rPr>
              <a:t> 8 </a:t>
            </a:r>
            <a:r>
              <a:rPr lang="en-US" sz="2400" dirty="0" err="1" smtClean="0"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cs typeface="Times New Roman" panose="02020603050405020304" pitchFamily="18" charset="0"/>
              </a:rPr>
              <a:t> 2.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cs typeface="Times New Roman" panose="02020603050405020304" pitchFamily="18" charset="0"/>
              </a:rPr>
              <a:t> ‘</a:t>
            </a:r>
            <a:r>
              <a:rPr lang="en-US" sz="2400" dirty="0" err="1" smtClean="0"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toán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cs typeface="Times New Roman" panose="02020603050405020304" pitchFamily="18" charset="0"/>
              </a:rPr>
              <a:t> Ta-let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cs typeface="Times New Roman" panose="02020603050405020304" pitchFamily="18" charset="0"/>
              </a:rPr>
              <a:t> :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trường</a:t>
            </a:r>
            <a:r>
              <a:rPr lang="en-US" sz="2400" b="1" i="1" dirty="0" smtClean="0"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hợp</a:t>
            </a:r>
            <a:r>
              <a:rPr lang="en-US" sz="2400" b="1" i="1" dirty="0" smtClean="0"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đồng</a:t>
            </a:r>
            <a:r>
              <a:rPr lang="en-US" sz="2400" b="1" i="1" dirty="0" smtClean="0"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dạng</a:t>
            </a:r>
            <a:r>
              <a:rPr lang="en-US" sz="2400" b="1" i="1" dirty="0" smtClean="0"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cs typeface="Times New Roman" panose="02020603050405020304" pitchFamily="18" charset="0"/>
              </a:rPr>
              <a:t> tam </a:t>
            </a:r>
            <a:r>
              <a:rPr lang="en-US" sz="2400" b="1" i="1" dirty="0" err="1" smtClean="0">
                <a:cs typeface="Times New Roman" panose="02020603050405020304" pitchFamily="18" charset="0"/>
              </a:rPr>
              <a:t>giác</a:t>
            </a:r>
            <a:r>
              <a:rPr lang="en-US" sz="2400" b="1" i="1" dirty="0" smtClean="0"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cs typeface="Times New Roman" panose="02020603050405020304" pitchFamily="18" charset="0"/>
              </a:rPr>
              <a:t>)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1143000" y="4704456"/>
            <a:ext cx="685800" cy="33855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H1</a:t>
            </a:r>
            <a:endParaRPr lang="en-US" sz="1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4451874" y="4705350"/>
            <a:ext cx="685800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Times New Roman" panose="02020603050405020304" pitchFamily="18" charset="0"/>
              </a:rPr>
              <a:t>H3</a:t>
            </a:r>
            <a:endParaRPr lang="en-US" sz="1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5" name="Text Box 15"/>
          <p:cNvSpPr txBox="1">
            <a:spLocks noChangeArrowheads="1"/>
          </p:cNvSpPr>
          <p:nvPr/>
        </p:nvSpPr>
        <p:spPr bwMode="auto">
          <a:xfrm>
            <a:off x="7606553" y="4707732"/>
            <a:ext cx="685800" cy="338554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H5</a:t>
            </a:r>
            <a:endParaRPr lang="en-US" sz="1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1219200" y="1928396"/>
            <a:ext cx="685800" cy="33855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H2</a:t>
            </a:r>
            <a:endParaRPr lang="en-US" sz="1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Text Box 22"/>
          <p:cNvSpPr txBox="1">
            <a:spLocks noChangeArrowheads="1"/>
          </p:cNvSpPr>
          <p:nvPr/>
        </p:nvSpPr>
        <p:spPr bwMode="auto">
          <a:xfrm>
            <a:off x="4495800" y="1885950"/>
            <a:ext cx="685800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Times New Roman" panose="02020603050405020304" pitchFamily="18" charset="0"/>
              </a:rPr>
              <a:t>H4</a:t>
            </a:r>
            <a:endParaRPr lang="en-US" sz="1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7570694" y="1885950"/>
            <a:ext cx="685800" cy="338554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H6</a:t>
            </a:r>
            <a:endParaRPr lang="en-US" sz="1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08694" y="361950"/>
            <a:ext cx="2209800" cy="1618476"/>
            <a:chOff x="6781800" y="4281488"/>
            <a:chExt cx="2209800" cy="2157968"/>
          </a:xfrm>
        </p:grpSpPr>
        <p:sp>
          <p:nvSpPr>
            <p:cNvPr id="4102" name="AutoShape 11"/>
            <p:cNvSpPr>
              <a:spLocks noChangeArrowheads="1"/>
            </p:cNvSpPr>
            <p:nvPr/>
          </p:nvSpPr>
          <p:spPr bwMode="auto">
            <a:xfrm>
              <a:off x="7086600" y="4572000"/>
              <a:ext cx="1524000" cy="1447800"/>
            </a:xfrm>
            <a:prstGeom prst="rtTriangle">
              <a:avLst/>
            </a:prstGeom>
            <a:solidFill>
              <a:srgbClr val="FF66FF"/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4112" name="Text Box 28"/>
            <p:cNvSpPr txBox="1">
              <a:spLocks noChangeArrowheads="1"/>
            </p:cNvSpPr>
            <p:nvPr/>
          </p:nvSpPr>
          <p:spPr bwMode="auto">
            <a:xfrm>
              <a:off x="6781800" y="4281488"/>
              <a:ext cx="457200" cy="4514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imes New Roman" panose="02020603050405020304" pitchFamily="18" charset="0"/>
                </a:rPr>
                <a:t>C'</a:t>
              </a:r>
              <a:endParaRPr 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4113" name="Text Box 31"/>
            <p:cNvSpPr txBox="1">
              <a:spLocks noChangeArrowheads="1"/>
            </p:cNvSpPr>
            <p:nvPr/>
          </p:nvSpPr>
          <p:spPr bwMode="auto">
            <a:xfrm>
              <a:off x="6781800" y="5988051"/>
              <a:ext cx="457200" cy="4514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imes New Roman" panose="02020603050405020304" pitchFamily="18" charset="0"/>
                </a:rPr>
                <a:t>A'</a:t>
              </a:r>
              <a:endParaRPr 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4114" name="Text Box 32"/>
            <p:cNvSpPr txBox="1">
              <a:spLocks noChangeArrowheads="1"/>
            </p:cNvSpPr>
            <p:nvPr/>
          </p:nvSpPr>
          <p:spPr bwMode="auto">
            <a:xfrm>
              <a:off x="8610600" y="5988051"/>
              <a:ext cx="381000" cy="4514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imes New Roman" panose="02020603050405020304" pitchFamily="18" charset="0"/>
                </a:rPr>
                <a:t>B'</a:t>
              </a:r>
              <a:endParaRPr lang="en-US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4115" name="Rectangle 34"/>
            <p:cNvSpPr>
              <a:spLocks noChangeArrowheads="1"/>
            </p:cNvSpPr>
            <p:nvPr/>
          </p:nvSpPr>
          <p:spPr bwMode="auto">
            <a:xfrm>
              <a:off x="7097486" y="5838371"/>
              <a:ext cx="152400" cy="1524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4117" name="Freeform 38"/>
            <p:cNvSpPr/>
            <p:nvPr/>
          </p:nvSpPr>
          <p:spPr bwMode="auto">
            <a:xfrm>
              <a:off x="8293100" y="5842000"/>
              <a:ext cx="165100" cy="177800"/>
            </a:xfrm>
            <a:custGeom>
              <a:avLst/>
              <a:gdLst>
                <a:gd name="T0" fmla="*/ 2147483647 w 104"/>
                <a:gd name="T1" fmla="*/ 2147483647 h 112"/>
                <a:gd name="T2" fmla="*/ 2147483647 w 104"/>
                <a:gd name="T3" fmla="*/ 2147483647 h 112"/>
                <a:gd name="T4" fmla="*/ 2147483647 w 104"/>
                <a:gd name="T5" fmla="*/ 2147483647 h 112"/>
                <a:gd name="T6" fmla="*/ 0 60000 65536"/>
                <a:gd name="T7" fmla="*/ 0 60000 65536"/>
                <a:gd name="T8" fmla="*/ 0 60000 65536"/>
                <a:gd name="T9" fmla="*/ 0 w 104"/>
                <a:gd name="T10" fmla="*/ 0 h 112"/>
                <a:gd name="T11" fmla="*/ 104 w 104"/>
                <a:gd name="T12" fmla="*/ 112 h 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12">
                  <a:moveTo>
                    <a:pt x="104" y="16"/>
                  </a:moveTo>
                  <a:cubicBezTo>
                    <a:pt x="60" y="8"/>
                    <a:pt x="16" y="0"/>
                    <a:pt x="8" y="16"/>
                  </a:cubicBezTo>
                  <a:cubicBezTo>
                    <a:pt x="0" y="32"/>
                    <a:pt x="48" y="96"/>
                    <a:pt x="56" y="11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53200" y="2418650"/>
            <a:ext cx="2743200" cy="2551748"/>
            <a:chOff x="6477000" y="304800"/>
            <a:chExt cx="2743200" cy="3402331"/>
          </a:xfrm>
        </p:grpSpPr>
        <p:sp>
          <p:nvSpPr>
            <p:cNvPr id="4109" name="Text Box 25"/>
            <p:cNvSpPr txBox="1">
              <a:spLocks noChangeArrowheads="1"/>
            </p:cNvSpPr>
            <p:nvPr/>
          </p:nvSpPr>
          <p:spPr bwMode="auto">
            <a:xfrm>
              <a:off x="6477000" y="304800"/>
              <a:ext cx="381000" cy="4924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</a:rPr>
                <a:t>C</a:t>
              </a:r>
              <a:endParaRPr lang="en-US" b="1">
                <a:latin typeface="Times New Roman" panose="02020603050405020304" pitchFamily="18" charset="0"/>
              </a:endParaRPr>
            </a:p>
          </p:txBody>
        </p:sp>
        <p:sp>
          <p:nvSpPr>
            <p:cNvPr id="4110" name="Text Box 26"/>
            <p:cNvSpPr txBox="1">
              <a:spLocks noChangeArrowheads="1"/>
            </p:cNvSpPr>
            <p:nvPr/>
          </p:nvSpPr>
          <p:spPr bwMode="auto">
            <a:xfrm>
              <a:off x="6553200" y="3214688"/>
              <a:ext cx="381000" cy="4924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</a:rPr>
                <a:t>A</a:t>
              </a:r>
              <a:endParaRPr lang="en-US" b="1">
                <a:latin typeface="Times New Roman" panose="02020603050405020304" pitchFamily="18" charset="0"/>
              </a:endParaRPr>
            </a:p>
          </p:txBody>
        </p:sp>
        <p:sp>
          <p:nvSpPr>
            <p:cNvPr id="4111" name="Text Box 27"/>
            <p:cNvSpPr txBox="1">
              <a:spLocks noChangeArrowheads="1"/>
            </p:cNvSpPr>
            <p:nvPr/>
          </p:nvSpPr>
          <p:spPr bwMode="auto">
            <a:xfrm>
              <a:off x="8839200" y="3214688"/>
              <a:ext cx="381000" cy="4924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anose="02020603050405020304" pitchFamily="18" charset="0"/>
                </a:rPr>
                <a:t>B</a:t>
              </a:r>
              <a:endParaRPr lang="en-US" b="1">
                <a:latin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781800" y="609600"/>
              <a:ext cx="2133600" cy="2590800"/>
              <a:chOff x="6781800" y="609600"/>
              <a:chExt cx="2133600" cy="2590800"/>
            </a:xfrm>
          </p:grpSpPr>
          <p:sp>
            <p:nvSpPr>
              <p:cNvPr id="4101" name="AutoShape 10"/>
              <p:cNvSpPr>
                <a:spLocks noChangeArrowheads="1"/>
              </p:cNvSpPr>
              <p:nvPr/>
            </p:nvSpPr>
            <p:spPr bwMode="auto">
              <a:xfrm>
                <a:off x="6781800" y="609600"/>
                <a:ext cx="2133600" cy="2590800"/>
              </a:xfrm>
              <a:prstGeom prst="rtTriangle">
                <a:avLst/>
              </a:prstGeom>
              <a:solidFill>
                <a:srgbClr val="FF66FF"/>
              </a:solidFill>
              <a:ln w="381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6" name="Freeform 37"/>
              <p:cNvSpPr/>
              <p:nvPr/>
            </p:nvSpPr>
            <p:spPr bwMode="auto">
              <a:xfrm>
                <a:off x="8647974" y="3022600"/>
                <a:ext cx="165100" cy="177800"/>
              </a:xfrm>
              <a:custGeom>
                <a:avLst/>
                <a:gdLst>
                  <a:gd name="T0" fmla="*/ 2147483647 w 104"/>
                  <a:gd name="T1" fmla="*/ 2147483647 h 112"/>
                  <a:gd name="T2" fmla="*/ 2147483647 w 104"/>
                  <a:gd name="T3" fmla="*/ 2147483647 h 112"/>
                  <a:gd name="T4" fmla="*/ 2147483647 w 104"/>
                  <a:gd name="T5" fmla="*/ 2147483647 h 112"/>
                  <a:gd name="T6" fmla="*/ 0 60000 65536"/>
                  <a:gd name="T7" fmla="*/ 0 60000 65536"/>
                  <a:gd name="T8" fmla="*/ 0 60000 65536"/>
                  <a:gd name="T9" fmla="*/ 0 w 104"/>
                  <a:gd name="T10" fmla="*/ 0 h 112"/>
                  <a:gd name="T11" fmla="*/ 104 w 104"/>
                  <a:gd name="T12" fmla="*/ 112 h 1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4" h="112">
                    <a:moveTo>
                      <a:pt x="104" y="16"/>
                    </a:moveTo>
                    <a:cubicBezTo>
                      <a:pt x="60" y="8"/>
                      <a:pt x="16" y="0"/>
                      <a:pt x="8" y="16"/>
                    </a:cubicBezTo>
                    <a:cubicBezTo>
                      <a:pt x="0" y="32"/>
                      <a:pt x="48" y="96"/>
                      <a:pt x="56" y="11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Rectangle 39"/>
              <p:cNvSpPr>
                <a:spLocks noChangeArrowheads="1"/>
              </p:cNvSpPr>
              <p:nvPr/>
            </p:nvSpPr>
            <p:spPr bwMode="auto">
              <a:xfrm>
                <a:off x="6797039" y="3009537"/>
                <a:ext cx="139337" cy="177800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19" name="Rectangle 41"/>
          <p:cNvSpPr>
            <a:spLocks noChangeArrowheads="1"/>
          </p:cNvSpPr>
          <p:nvPr/>
        </p:nvSpPr>
        <p:spPr bwMode="auto">
          <a:xfrm>
            <a:off x="0" y="0"/>
            <a:ext cx="3200400" cy="51435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120" name="Rectangle 42"/>
          <p:cNvSpPr>
            <a:spLocks noChangeArrowheads="1"/>
          </p:cNvSpPr>
          <p:nvPr/>
        </p:nvSpPr>
        <p:spPr bwMode="auto">
          <a:xfrm>
            <a:off x="3352800" y="0"/>
            <a:ext cx="2819400" cy="51435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121" name="Rectangle 43"/>
          <p:cNvSpPr>
            <a:spLocks noChangeArrowheads="1"/>
          </p:cNvSpPr>
          <p:nvPr/>
        </p:nvSpPr>
        <p:spPr bwMode="auto">
          <a:xfrm>
            <a:off x="6400800" y="0"/>
            <a:ext cx="2743200" cy="51435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4122" name="Picture 45" descr="IMAGE003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81400" y="2571750"/>
            <a:ext cx="2362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46" descr="IMAGE0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2526" y="438150"/>
            <a:ext cx="1447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61950"/>
            <a:ext cx="1752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42" y="2294640"/>
            <a:ext cx="2439294" cy="239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7" grpId="0" animBg="1"/>
      <p:bldP spid="4108" grpId="0" animBg="1"/>
      <p:bldP spid="4120" grpId="0" animBg="1"/>
      <p:bldP spid="41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43" name="Text Box 104"/>
          <p:cNvSpPr txBox="1">
            <a:spLocks noChangeArrowheads="1"/>
          </p:cNvSpPr>
          <p:nvPr/>
        </p:nvSpPr>
        <p:spPr bwMode="auto">
          <a:xfrm>
            <a:off x="116795" y="312063"/>
            <a:ext cx="54458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Chỗ dành sẵn cho Nội dung 2"/>
          <p:cNvSpPr txBox="1"/>
          <p:nvPr/>
        </p:nvSpPr>
        <p:spPr>
          <a:xfrm>
            <a:off x="-304800" y="814491"/>
            <a:ext cx="9144000" cy="432900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8"/>
          <p:cNvGrpSpPr/>
          <p:nvPr/>
        </p:nvGrpSpPr>
        <p:grpSpPr bwMode="auto">
          <a:xfrm>
            <a:off x="1929475" y="1437113"/>
            <a:ext cx="2642525" cy="2125237"/>
            <a:chOff x="66" y="754"/>
            <a:chExt cx="1685" cy="1224"/>
          </a:xfrm>
        </p:grpSpPr>
        <p:grpSp>
          <p:nvGrpSpPr>
            <p:cNvPr id="80" name="Group 9"/>
            <p:cNvGrpSpPr/>
            <p:nvPr/>
          </p:nvGrpSpPr>
          <p:grpSpPr bwMode="auto">
            <a:xfrm>
              <a:off x="249" y="981"/>
              <a:ext cx="1316" cy="785"/>
              <a:chOff x="249" y="1162"/>
              <a:chExt cx="1316" cy="785"/>
            </a:xfrm>
          </p:grpSpPr>
          <p:grpSp>
            <p:nvGrpSpPr>
              <p:cNvPr id="87" name="Group 10"/>
              <p:cNvGrpSpPr/>
              <p:nvPr/>
            </p:nvGrpSpPr>
            <p:grpSpPr bwMode="auto">
              <a:xfrm>
                <a:off x="249" y="1162"/>
                <a:ext cx="1316" cy="771"/>
                <a:chOff x="249" y="1162"/>
                <a:chExt cx="1316" cy="771"/>
              </a:xfrm>
            </p:grpSpPr>
            <p:sp>
              <p:nvSpPr>
                <p:cNvPr id="9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49" y="1162"/>
                  <a:ext cx="499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Line 12"/>
                <p:cNvSpPr>
                  <a:spLocks noChangeShapeType="1"/>
                </p:cNvSpPr>
                <p:nvPr/>
              </p:nvSpPr>
              <p:spPr bwMode="auto">
                <a:xfrm>
                  <a:off x="249" y="1933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5" name="Line 13"/>
                <p:cNvSpPr>
                  <a:spLocks noChangeShapeType="1"/>
                </p:cNvSpPr>
                <p:nvPr/>
              </p:nvSpPr>
              <p:spPr bwMode="auto">
                <a:xfrm>
                  <a:off x="748" y="1162"/>
                  <a:ext cx="817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8" name="Arc 14"/>
              <p:cNvSpPr/>
              <p:nvPr/>
            </p:nvSpPr>
            <p:spPr bwMode="auto">
              <a:xfrm rot="-3172411" flipH="1" flipV="1">
                <a:off x="661" y="1175"/>
                <a:ext cx="177" cy="178"/>
              </a:xfrm>
              <a:custGeom>
                <a:avLst/>
                <a:gdLst>
                  <a:gd name="G0" fmla="+- 0 0 0"/>
                  <a:gd name="G1" fmla="+- 21222 0 0"/>
                  <a:gd name="G2" fmla="+- 21600 0 0"/>
                  <a:gd name="T0" fmla="*/ 4025 w 21107"/>
                  <a:gd name="T1" fmla="*/ 0 h 21222"/>
                  <a:gd name="T2" fmla="*/ 21107 w 21107"/>
                  <a:gd name="T3" fmla="*/ 16635 h 21222"/>
                  <a:gd name="T4" fmla="*/ 0 w 21107"/>
                  <a:gd name="T5" fmla="*/ 21222 h 2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07" h="21222" fill="none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</a:path>
                  <a:path w="21107" h="21222" stroke="0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  <a:lnTo>
                      <a:pt x="0" y="21222"/>
                    </a:lnTo>
                    <a:close/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endPara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Arc 15"/>
              <p:cNvSpPr/>
              <p:nvPr/>
            </p:nvSpPr>
            <p:spPr bwMode="auto">
              <a:xfrm rot="1092111" flipV="1">
                <a:off x="283" y="1772"/>
                <a:ext cx="176" cy="17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911 w 20911"/>
                  <a:gd name="T1" fmla="*/ 5412 h 20801"/>
                  <a:gd name="T2" fmla="*/ 5819 w 20911"/>
                  <a:gd name="T3" fmla="*/ 20801 h 20801"/>
                  <a:gd name="T4" fmla="*/ 0 w 20911"/>
                  <a:gd name="T5" fmla="*/ 0 h 20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11" h="20801" fill="none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</a:path>
                  <a:path w="20911" h="20801" stroke="0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 eaLnBrk="0" hangingPunct="0"/>
                <a:endParaRPr lang="en-US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Line 16"/>
              <p:cNvSpPr>
                <a:spLocks noChangeShapeType="1"/>
              </p:cNvSpPr>
              <p:nvPr/>
            </p:nvSpPr>
            <p:spPr bwMode="auto">
              <a:xfrm flipV="1">
                <a:off x="379" y="1815"/>
                <a:ext cx="91" cy="4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Arc 17"/>
              <p:cNvSpPr/>
              <p:nvPr/>
            </p:nvSpPr>
            <p:spPr bwMode="auto">
              <a:xfrm rot="-687437" flipH="1" flipV="1">
                <a:off x="1324" y="1786"/>
                <a:ext cx="136" cy="128"/>
              </a:xfrm>
              <a:custGeom>
                <a:avLst/>
                <a:gdLst>
                  <a:gd name="G0" fmla="+- 0 0 0"/>
                  <a:gd name="G1" fmla="+- 213 0 0"/>
                  <a:gd name="G2" fmla="+- 21600 0 0"/>
                  <a:gd name="T0" fmla="*/ 21599 w 21600"/>
                  <a:gd name="T1" fmla="*/ 0 h 20374"/>
                  <a:gd name="T2" fmla="*/ 7751 w 21600"/>
                  <a:gd name="T3" fmla="*/ 20374 h 20374"/>
                  <a:gd name="T4" fmla="*/ 0 w 21600"/>
                  <a:gd name="T5" fmla="*/ 213 h 20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74" fill="none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</a:path>
                  <a:path w="21600" h="20374" stroke="0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  <a:lnTo>
                      <a:pt x="0" y="213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Arc 18"/>
              <p:cNvSpPr/>
              <p:nvPr/>
            </p:nvSpPr>
            <p:spPr bwMode="auto">
              <a:xfrm rot="-687437" flipH="1" flipV="1">
                <a:off x="1353" y="1800"/>
                <a:ext cx="136" cy="12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587 w 21587"/>
                  <a:gd name="T1" fmla="*/ 763 h 19285"/>
                  <a:gd name="T2" fmla="*/ 9728 w 21587"/>
                  <a:gd name="T3" fmla="*/ 19285 h 19285"/>
                  <a:gd name="T4" fmla="*/ 0 w 21587"/>
                  <a:gd name="T5" fmla="*/ 0 h 19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7" h="19285" fill="none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</a:path>
                  <a:path w="21587" h="19285" stroke="0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1" name="Text Box 19"/>
            <p:cNvSpPr txBox="1">
              <a:spLocks noChangeArrowheads="1"/>
            </p:cNvSpPr>
            <p:nvPr/>
          </p:nvSpPr>
          <p:spPr bwMode="auto">
            <a:xfrm>
              <a:off x="612" y="754"/>
              <a:ext cx="22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 Box 20"/>
            <p:cNvSpPr txBox="1">
              <a:spLocks noChangeArrowheads="1"/>
            </p:cNvSpPr>
            <p:nvPr/>
          </p:nvSpPr>
          <p:spPr bwMode="auto">
            <a:xfrm>
              <a:off x="1524" y="1634"/>
              <a:ext cx="22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66" y="1644"/>
              <a:ext cx="22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 Box 22"/>
            <p:cNvSpPr txBox="1">
              <a:spLocks noChangeArrowheads="1"/>
            </p:cNvSpPr>
            <p:nvPr/>
          </p:nvSpPr>
          <p:spPr bwMode="auto">
            <a:xfrm>
              <a:off x="249" y="1208"/>
              <a:ext cx="31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 Box 23"/>
            <p:cNvSpPr txBox="1">
              <a:spLocks noChangeArrowheads="1"/>
            </p:cNvSpPr>
            <p:nvPr/>
          </p:nvSpPr>
          <p:spPr bwMode="auto">
            <a:xfrm>
              <a:off x="1112" y="1208"/>
              <a:ext cx="31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 Box 24"/>
            <p:cNvSpPr txBox="1">
              <a:spLocks noChangeArrowheads="1"/>
            </p:cNvSpPr>
            <p:nvPr/>
          </p:nvSpPr>
          <p:spPr bwMode="auto">
            <a:xfrm>
              <a:off x="703" y="1748"/>
              <a:ext cx="31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Group 25"/>
          <p:cNvGrpSpPr/>
          <p:nvPr/>
        </p:nvGrpSpPr>
        <p:grpSpPr bwMode="auto">
          <a:xfrm rot="16200000">
            <a:off x="5893551" y="1574643"/>
            <a:ext cx="1511509" cy="2398589"/>
            <a:chOff x="1899" y="1174"/>
            <a:chExt cx="748" cy="1018"/>
          </a:xfrm>
        </p:grpSpPr>
        <p:grpSp>
          <p:nvGrpSpPr>
            <p:cNvPr id="97" name="Group 26"/>
            <p:cNvGrpSpPr/>
            <p:nvPr/>
          </p:nvGrpSpPr>
          <p:grpSpPr bwMode="auto">
            <a:xfrm rot="5400000">
              <a:off x="1961" y="1480"/>
              <a:ext cx="647" cy="386"/>
              <a:chOff x="249" y="1162"/>
              <a:chExt cx="1316" cy="785"/>
            </a:xfrm>
          </p:grpSpPr>
          <p:grpSp>
            <p:nvGrpSpPr>
              <p:cNvPr id="105" name="Group 27"/>
              <p:cNvGrpSpPr/>
              <p:nvPr/>
            </p:nvGrpSpPr>
            <p:grpSpPr bwMode="auto">
              <a:xfrm>
                <a:off x="249" y="1162"/>
                <a:ext cx="1316" cy="771"/>
                <a:chOff x="249" y="1162"/>
                <a:chExt cx="1316" cy="771"/>
              </a:xfrm>
            </p:grpSpPr>
            <p:sp>
              <p:nvSpPr>
                <p:cNvPr id="111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49" y="1162"/>
                  <a:ext cx="499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Line 29"/>
                <p:cNvSpPr>
                  <a:spLocks noChangeShapeType="1"/>
                </p:cNvSpPr>
                <p:nvPr/>
              </p:nvSpPr>
              <p:spPr bwMode="auto">
                <a:xfrm>
                  <a:off x="249" y="1933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Line 30"/>
                <p:cNvSpPr>
                  <a:spLocks noChangeShapeType="1"/>
                </p:cNvSpPr>
                <p:nvPr/>
              </p:nvSpPr>
              <p:spPr bwMode="auto">
                <a:xfrm>
                  <a:off x="748" y="1162"/>
                  <a:ext cx="817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6" name="Arc 31"/>
              <p:cNvSpPr/>
              <p:nvPr/>
            </p:nvSpPr>
            <p:spPr bwMode="auto">
              <a:xfrm rot="18427589" flipH="1" flipV="1">
                <a:off x="670" y="1164"/>
                <a:ext cx="177" cy="178"/>
              </a:xfrm>
              <a:custGeom>
                <a:avLst/>
                <a:gdLst>
                  <a:gd name="G0" fmla="+- 0 0 0"/>
                  <a:gd name="G1" fmla="+- 21222 0 0"/>
                  <a:gd name="G2" fmla="+- 21600 0 0"/>
                  <a:gd name="T0" fmla="*/ 4025 w 21107"/>
                  <a:gd name="T1" fmla="*/ 0 h 21222"/>
                  <a:gd name="T2" fmla="*/ 21107 w 21107"/>
                  <a:gd name="T3" fmla="*/ 16635 h 21222"/>
                  <a:gd name="T4" fmla="*/ 0 w 21107"/>
                  <a:gd name="T5" fmla="*/ 21222 h 2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07" h="21222" fill="none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</a:path>
                  <a:path w="21107" h="21222" stroke="0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  <a:lnTo>
                      <a:pt x="0" y="21222"/>
                    </a:lnTo>
                    <a:close/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Arc 32"/>
              <p:cNvSpPr/>
              <p:nvPr/>
            </p:nvSpPr>
            <p:spPr bwMode="auto">
              <a:xfrm rot="1092111" flipV="1">
                <a:off x="283" y="1772"/>
                <a:ext cx="176" cy="17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911 w 20911"/>
                  <a:gd name="T1" fmla="*/ 5412 h 20801"/>
                  <a:gd name="T2" fmla="*/ 5819 w 20911"/>
                  <a:gd name="T3" fmla="*/ 20801 h 20801"/>
                  <a:gd name="T4" fmla="*/ 0 w 20911"/>
                  <a:gd name="T5" fmla="*/ 0 h 20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11" h="20801" fill="none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</a:path>
                  <a:path w="20911" h="20801" stroke="0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Line 33"/>
              <p:cNvSpPr>
                <a:spLocks noChangeShapeType="1"/>
              </p:cNvSpPr>
              <p:nvPr/>
            </p:nvSpPr>
            <p:spPr bwMode="auto">
              <a:xfrm flipV="1">
                <a:off x="379" y="1815"/>
                <a:ext cx="91" cy="4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Arc 34"/>
              <p:cNvSpPr/>
              <p:nvPr/>
            </p:nvSpPr>
            <p:spPr bwMode="auto">
              <a:xfrm rot="-687437" flipH="1" flipV="1">
                <a:off x="1324" y="1786"/>
                <a:ext cx="136" cy="128"/>
              </a:xfrm>
              <a:custGeom>
                <a:avLst/>
                <a:gdLst>
                  <a:gd name="G0" fmla="+- 0 0 0"/>
                  <a:gd name="G1" fmla="+- 213 0 0"/>
                  <a:gd name="G2" fmla="+- 21600 0 0"/>
                  <a:gd name="T0" fmla="*/ 21599 w 21600"/>
                  <a:gd name="T1" fmla="*/ 0 h 20374"/>
                  <a:gd name="T2" fmla="*/ 7751 w 21600"/>
                  <a:gd name="T3" fmla="*/ 20374 h 20374"/>
                  <a:gd name="T4" fmla="*/ 0 w 21600"/>
                  <a:gd name="T5" fmla="*/ 213 h 20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74" fill="none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</a:path>
                  <a:path w="21600" h="20374" stroke="0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  <a:lnTo>
                      <a:pt x="0" y="213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Arc 35"/>
              <p:cNvSpPr/>
              <p:nvPr/>
            </p:nvSpPr>
            <p:spPr bwMode="auto">
              <a:xfrm rot="-687437" flipH="1" flipV="1">
                <a:off x="1353" y="1800"/>
                <a:ext cx="136" cy="12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587 w 21587"/>
                  <a:gd name="T1" fmla="*/ 763 h 19285"/>
                  <a:gd name="T2" fmla="*/ 9728 w 21587"/>
                  <a:gd name="T3" fmla="*/ 19285 h 19285"/>
                  <a:gd name="T4" fmla="*/ 0 w 21587"/>
                  <a:gd name="T5" fmla="*/ 0 h 19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7" h="19285" fill="none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</a:path>
                  <a:path w="21587" h="19285" stroke="0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8" name="Text Box 36"/>
            <p:cNvSpPr txBox="1">
              <a:spLocks noChangeArrowheads="1"/>
            </p:cNvSpPr>
            <p:nvPr/>
          </p:nvSpPr>
          <p:spPr bwMode="auto">
            <a:xfrm rot="5400000">
              <a:off x="2427" y="1519"/>
              <a:ext cx="241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A’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 Box 37"/>
            <p:cNvSpPr txBox="1">
              <a:spLocks noChangeArrowheads="1"/>
            </p:cNvSpPr>
            <p:nvPr/>
          </p:nvSpPr>
          <p:spPr bwMode="auto">
            <a:xfrm rot="5400000">
              <a:off x="1955" y="1185"/>
              <a:ext cx="219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B’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 Box 38"/>
            <p:cNvSpPr txBox="1">
              <a:spLocks noChangeArrowheads="1"/>
            </p:cNvSpPr>
            <p:nvPr/>
          </p:nvSpPr>
          <p:spPr bwMode="auto">
            <a:xfrm rot="5400000">
              <a:off x="1954" y="1982"/>
              <a:ext cx="223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C’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 Box 39"/>
            <p:cNvSpPr txBox="1">
              <a:spLocks noChangeArrowheads="1"/>
            </p:cNvSpPr>
            <p:nvPr/>
          </p:nvSpPr>
          <p:spPr bwMode="auto">
            <a:xfrm rot="5589916">
              <a:off x="2231" y="1302"/>
              <a:ext cx="214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 Box 40"/>
            <p:cNvSpPr txBox="1">
              <a:spLocks noChangeArrowheads="1"/>
            </p:cNvSpPr>
            <p:nvPr/>
          </p:nvSpPr>
          <p:spPr bwMode="auto">
            <a:xfrm rot="5400000">
              <a:off x="2215" y="1794"/>
              <a:ext cx="25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2,5</a:t>
              </a:r>
              <a:endPara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 Box 41"/>
            <p:cNvSpPr txBox="1">
              <a:spLocks noChangeArrowheads="1"/>
            </p:cNvSpPr>
            <p:nvPr/>
          </p:nvSpPr>
          <p:spPr bwMode="auto">
            <a:xfrm rot="5400000">
              <a:off x="1797" y="1539"/>
              <a:ext cx="401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Text Box 43"/>
          <p:cNvSpPr txBox="1">
            <a:spLocks noChangeArrowheads="1"/>
          </p:cNvSpPr>
          <p:nvPr/>
        </p:nvSpPr>
        <p:spPr bwMode="auto">
          <a:xfrm>
            <a:off x="533400" y="3638550"/>
            <a:ext cx="6007589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Hộp Văn bản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464" y="4327074"/>
            <a:ext cx="8115299" cy="548933"/>
          </a:xfrm>
          <a:prstGeom prst="rect">
            <a:avLst/>
          </a:prstGeom>
          <a:blipFill rotWithShape="1">
            <a:blip r:embed="rId1"/>
            <a:stretch>
              <a:fillRect l="-977" b="-8889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  <a:endParaRPr lang="en-US">
              <a:noFill/>
            </a:endParaRPr>
          </a:p>
        </p:txBody>
      </p:sp>
      <p:sp>
        <p:nvSpPr>
          <p:cNvPr id="117" name="Text Box 2"/>
          <p:cNvSpPr txBox="1">
            <a:spLocks noChangeArrowheads="1"/>
          </p:cNvSpPr>
          <p:nvPr/>
        </p:nvSpPr>
        <p:spPr bwMode="auto">
          <a:xfrm>
            <a:off x="381000" y="971550"/>
            <a:ext cx="441146" cy="400110"/>
          </a:xfrm>
          <a:prstGeom prst="rect">
            <a:avLst/>
          </a:prstGeom>
          <a:noFill/>
          <a:ln w="28575" algn="ctr">
            <a:solidFill>
              <a:srgbClr val="66FF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?1</a:t>
            </a:r>
            <a:endParaRPr lang="en-US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971550"/>
            <a:ext cx="2753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dirty="0"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hỗ dành sẵn cho Nội dung 2"/>
          <p:cNvSpPr txBox="1"/>
          <p:nvPr/>
        </p:nvSpPr>
        <p:spPr>
          <a:xfrm>
            <a:off x="-195946" y="-461857"/>
            <a:ext cx="9144000" cy="432900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8"/>
          <p:cNvGrpSpPr/>
          <p:nvPr/>
        </p:nvGrpSpPr>
        <p:grpSpPr bwMode="auto">
          <a:xfrm>
            <a:off x="1733529" y="355052"/>
            <a:ext cx="2642525" cy="2125237"/>
            <a:chOff x="66" y="754"/>
            <a:chExt cx="1685" cy="1224"/>
          </a:xfrm>
        </p:grpSpPr>
        <p:grpSp>
          <p:nvGrpSpPr>
            <p:cNvPr id="80" name="Group 9"/>
            <p:cNvGrpSpPr/>
            <p:nvPr/>
          </p:nvGrpSpPr>
          <p:grpSpPr bwMode="auto">
            <a:xfrm>
              <a:off x="249" y="981"/>
              <a:ext cx="1316" cy="785"/>
              <a:chOff x="249" y="1162"/>
              <a:chExt cx="1316" cy="785"/>
            </a:xfrm>
          </p:grpSpPr>
          <p:grpSp>
            <p:nvGrpSpPr>
              <p:cNvPr id="87" name="Group 10"/>
              <p:cNvGrpSpPr/>
              <p:nvPr/>
            </p:nvGrpSpPr>
            <p:grpSpPr bwMode="auto">
              <a:xfrm>
                <a:off x="249" y="1162"/>
                <a:ext cx="1316" cy="771"/>
                <a:chOff x="249" y="1162"/>
                <a:chExt cx="1316" cy="771"/>
              </a:xfrm>
            </p:grpSpPr>
            <p:sp>
              <p:nvSpPr>
                <p:cNvPr id="9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49" y="1162"/>
                  <a:ext cx="499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Line 12"/>
                <p:cNvSpPr>
                  <a:spLocks noChangeShapeType="1"/>
                </p:cNvSpPr>
                <p:nvPr/>
              </p:nvSpPr>
              <p:spPr bwMode="auto">
                <a:xfrm>
                  <a:off x="249" y="1933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5" name="Line 13"/>
                <p:cNvSpPr>
                  <a:spLocks noChangeShapeType="1"/>
                </p:cNvSpPr>
                <p:nvPr/>
              </p:nvSpPr>
              <p:spPr bwMode="auto">
                <a:xfrm>
                  <a:off x="748" y="1162"/>
                  <a:ext cx="817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8" name="Arc 14"/>
              <p:cNvSpPr/>
              <p:nvPr/>
            </p:nvSpPr>
            <p:spPr bwMode="auto">
              <a:xfrm rot="-3172411" flipH="1" flipV="1">
                <a:off x="661" y="1175"/>
                <a:ext cx="177" cy="178"/>
              </a:xfrm>
              <a:custGeom>
                <a:avLst/>
                <a:gdLst>
                  <a:gd name="G0" fmla="+- 0 0 0"/>
                  <a:gd name="G1" fmla="+- 21222 0 0"/>
                  <a:gd name="G2" fmla="+- 21600 0 0"/>
                  <a:gd name="T0" fmla="*/ 4025 w 21107"/>
                  <a:gd name="T1" fmla="*/ 0 h 21222"/>
                  <a:gd name="T2" fmla="*/ 21107 w 21107"/>
                  <a:gd name="T3" fmla="*/ 16635 h 21222"/>
                  <a:gd name="T4" fmla="*/ 0 w 21107"/>
                  <a:gd name="T5" fmla="*/ 21222 h 2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07" h="21222" fill="none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</a:path>
                  <a:path w="21107" h="21222" stroke="0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  <a:lnTo>
                      <a:pt x="0" y="21222"/>
                    </a:lnTo>
                    <a:close/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endPara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Arc 15"/>
              <p:cNvSpPr/>
              <p:nvPr/>
            </p:nvSpPr>
            <p:spPr bwMode="auto">
              <a:xfrm rot="1092111" flipV="1">
                <a:off x="283" y="1772"/>
                <a:ext cx="176" cy="17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911 w 20911"/>
                  <a:gd name="T1" fmla="*/ 5412 h 20801"/>
                  <a:gd name="T2" fmla="*/ 5819 w 20911"/>
                  <a:gd name="T3" fmla="*/ 20801 h 20801"/>
                  <a:gd name="T4" fmla="*/ 0 w 20911"/>
                  <a:gd name="T5" fmla="*/ 0 h 20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11" h="20801" fill="none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</a:path>
                  <a:path w="20911" h="20801" stroke="0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 eaLnBrk="0" hangingPunct="0"/>
                <a:endParaRPr lang="en-US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Line 16"/>
              <p:cNvSpPr>
                <a:spLocks noChangeShapeType="1"/>
              </p:cNvSpPr>
              <p:nvPr/>
            </p:nvSpPr>
            <p:spPr bwMode="auto">
              <a:xfrm flipV="1">
                <a:off x="379" y="1815"/>
                <a:ext cx="91" cy="4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Arc 17"/>
              <p:cNvSpPr/>
              <p:nvPr/>
            </p:nvSpPr>
            <p:spPr bwMode="auto">
              <a:xfrm rot="-687437" flipH="1" flipV="1">
                <a:off x="1324" y="1786"/>
                <a:ext cx="136" cy="128"/>
              </a:xfrm>
              <a:custGeom>
                <a:avLst/>
                <a:gdLst>
                  <a:gd name="G0" fmla="+- 0 0 0"/>
                  <a:gd name="G1" fmla="+- 213 0 0"/>
                  <a:gd name="G2" fmla="+- 21600 0 0"/>
                  <a:gd name="T0" fmla="*/ 21599 w 21600"/>
                  <a:gd name="T1" fmla="*/ 0 h 20374"/>
                  <a:gd name="T2" fmla="*/ 7751 w 21600"/>
                  <a:gd name="T3" fmla="*/ 20374 h 20374"/>
                  <a:gd name="T4" fmla="*/ 0 w 21600"/>
                  <a:gd name="T5" fmla="*/ 213 h 20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74" fill="none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</a:path>
                  <a:path w="21600" h="20374" stroke="0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  <a:lnTo>
                      <a:pt x="0" y="213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Arc 18"/>
              <p:cNvSpPr/>
              <p:nvPr/>
            </p:nvSpPr>
            <p:spPr bwMode="auto">
              <a:xfrm rot="-687437" flipH="1" flipV="1">
                <a:off x="1353" y="1800"/>
                <a:ext cx="136" cy="12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587 w 21587"/>
                  <a:gd name="T1" fmla="*/ 763 h 19285"/>
                  <a:gd name="T2" fmla="*/ 9728 w 21587"/>
                  <a:gd name="T3" fmla="*/ 19285 h 19285"/>
                  <a:gd name="T4" fmla="*/ 0 w 21587"/>
                  <a:gd name="T5" fmla="*/ 0 h 19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7" h="19285" fill="none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</a:path>
                  <a:path w="21587" h="19285" stroke="0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1" name="Text Box 19"/>
            <p:cNvSpPr txBox="1">
              <a:spLocks noChangeArrowheads="1"/>
            </p:cNvSpPr>
            <p:nvPr/>
          </p:nvSpPr>
          <p:spPr bwMode="auto">
            <a:xfrm>
              <a:off x="612" y="754"/>
              <a:ext cx="22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 Box 20"/>
            <p:cNvSpPr txBox="1">
              <a:spLocks noChangeArrowheads="1"/>
            </p:cNvSpPr>
            <p:nvPr/>
          </p:nvSpPr>
          <p:spPr bwMode="auto">
            <a:xfrm>
              <a:off x="1524" y="1634"/>
              <a:ext cx="22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66" y="1644"/>
              <a:ext cx="227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 Box 22"/>
            <p:cNvSpPr txBox="1">
              <a:spLocks noChangeArrowheads="1"/>
            </p:cNvSpPr>
            <p:nvPr/>
          </p:nvSpPr>
          <p:spPr bwMode="auto">
            <a:xfrm>
              <a:off x="249" y="1208"/>
              <a:ext cx="31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 Box 23"/>
            <p:cNvSpPr txBox="1">
              <a:spLocks noChangeArrowheads="1"/>
            </p:cNvSpPr>
            <p:nvPr/>
          </p:nvSpPr>
          <p:spPr bwMode="auto">
            <a:xfrm>
              <a:off x="1112" y="1208"/>
              <a:ext cx="31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 Box 24"/>
            <p:cNvSpPr txBox="1">
              <a:spLocks noChangeArrowheads="1"/>
            </p:cNvSpPr>
            <p:nvPr/>
          </p:nvSpPr>
          <p:spPr bwMode="auto">
            <a:xfrm>
              <a:off x="703" y="1748"/>
              <a:ext cx="31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Group 25"/>
          <p:cNvGrpSpPr/>
          <p:nvPr/>
        </p:nvGrpSpPr>
        <p:grpSpPr bwMode="auto">
          <a:xfrm rot="16200000">
            <a:off x="5697605" y="492582"/>
            <a:ext cx="1511509" cy="2398589"/>
            <a:chOff x="1899" y="1174"/>
            <a:chExt cx="748" cy="1018"/>
          </a:xfrm>
        </p:grpSpPr>
        <p:grpSp>
          <p:nvGrpSpPr>
            <p:cNvPr id="97" name="Group 26"/>
            <p:cNvGrpSpPr/>
            <p:nvPr/>
          </p:nvGrpSpPr>
          <p:grpSpPr bwMode="auto">
            <a:xfrm rot="5400000">
              <a:off x="1961" y="1480"/>
              <a:ext cx="647" cy="386"/>
              <a:chOff x="249" y="1162"/>
              <a:chExt cx="1316" cy="785"/>
            </a:xfrm>
          </p:grpSpPr>
          <p:grpSp>
            <p:nvGrpSpPr>
              <p:cNvPr id="105" name="Group 27"/>
              <p:cNvGrpSpPr/>
              <p:nvPr/>
            </p:nvGrpSpPr>
            <p:grpSpPr bwMode="auto">
              <a:xfrm>
                <a:off x="249" y="1162"/>
                <a:ext cx="1316" cy="771"/>
                <a:chOff x="249" y="1162"/>
                <a:chExt cx="1316" cy="771"/>
              </a:xfrm>
            </p:grpSpPr>
            <p:sp>
              <p:nvSpPr>
                <p:cNvPr id="111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49" y="1162"/>
                  <a:ext cx="499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Line 29"/>
                <p:cNvSpPr>
                  <a:spLocks noChangeShapeType="1"/>
                </p:cNvSpPr>
                <p:nvPr/>
              </p:nvSpPr>
              <p:spPr bwMode="auto">
                <a:xfrm>
                  <a:off x="249" y="1933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Line 30"/>
                <p:cNvSpPr>
                  <a:spLocks noChangeShapeType="1"/>
                </p:cNvSpPr>
                <p:nvPr/>
              </p:nvSpPr>
              <p:spPr bwMode="auto">
                <a:xfrm>
                  <a:off x="748" y="1162"/>
                  <a:ext cx="817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6" name="Arc 31"/>
              <p:cNvSpPr/>
              <p:nvPr/>
            </p:nvSpPr>
            <p:spPr bwMode="auto">
              <a:xfrm rot="18427589" flipH="1" flipV="1">
                <a:off x="670" y="1164"/>
                <a:ext cx="177" cy="178"/>
              </a:xfrm>
              <a:custGeom>
                <a:avLst/>
                <a:gdLst>
                  <a:gd name="G0" fmla="+- 0 0 0"/>
                  <a:gd name="G1" fmla="+- 21222 0 0"/>
                  <a:gd name="G2" fmla="+- 21600 0 0"/>
                  <a:gd name="T0" fmla="*/ 4025 w 21107"/>
                  <a:gd name="T1" fmla="*/ 0 h 21222"/>
                  <a:gd name="T2" fmla="*/ 21107 w 21107"/>
                  <a:gd name="T3" fmla="*/ 16635 h 21222"/>
                  <a:gd name="T4" fmla="*/ 0 w 21107"/>
                  <a:gd name="T5" fmla="*/ 21222 h 2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07" h="21222" fill="none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</a:path>
                  <a:path w="21107" h="21222" stroke="0" extrusionOk="0">
                    <a:moveTo>
                      <a:pt x="4024" y="0"/>
                    </a:moveTo>
                    <a:cubicBezTo>
                      <a:pt x="12540" y="1615"/>
                      <a:pt x="19266" y="8164"/>
                      <a:pt x="21107" y="16634"/>
                    </a:cubicBezTo>
                    <a:lnTo>
                      <a:pt x="0" y="21222"/>
                    </a:lnTo>
                    <a:close/>
                  </a:path>
                </a:pathLst>
              </a:custGeom>
              <a:noFill/>
              <a:ln w="9525">
                <a:solidFill>
                  <a:srgbClr val="66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Arc 32"/>
              <p:cNvSpPr/>
              <p:nvPr/>
            </p:nvSpPr>
            <p:spPr bwMode="auto">
              <a:xfrm rot="1092111" flipV="1">
                <a:off x="283" y="1772"/>
                <a:ext cx="176" cy="175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0911 w 20911"/>
                  <a:gd name="T1" fmla="*/ 5412 h 20801"/>
                  <a:gd name="T2" fmla="*/ 5819 w 20911"/>
                  <a:gd name="T3" fmla="*/ 20801 h 20801"/>
                  <a:gd name="T4" fmla="*/ 0 w 20911"/>
                  <a:gd name="T5" fmla="*/ 0 h 20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11" h="20801" fill="none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</a:path>
                  <a:path w="20911" h="20801" stroke="0" extrusionOk="0">
                    <a:moveTo>
                      <a:pt x="20911" y="5412"/>
                    </a:moveTo>
                    <a:cubicBezTo>
                      <a:pt x="18982" y="12864"/>
                      <a:pt x="13232" y="18727"/>
                      <a:pt x="5819" y="2080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Line 33"/>
              <p:cNvSpPr>
                <a:spLocks noChangeShapeType="1"/>
              </p:cNvSpPr>
              <p:nvPr/>
            </p:nvSpPr>
            <p:spPr bwMode="auto">
              <a:xfrm flipV="1">
                <a:off x="379" y="1815"/>
                <a:ext cx="91" cy="4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Arc 34"/>
              <p:cNvSpPr/>
              <p:nvPr/>
            </p:nvSpPr>
            <p:spPr bwMode="auto">
              <a:xfrm rot="-687437" flipH="1" flipV="1">
                <a:off x="1324" y="1786"/>
                <a:ext cx="136" cy="128"/>
              </a:xfrm>
              <a:custGeom>
                <a:avLst/>
                <a:gdLst>
                  <a:gd name="G0" fmla="+- 0 0 0"/>
                  <a:gd name="G1" fmla="+- 213 0 0"/>
                  <a:gd name="G2" fmla="+- 21600 0 0"/>
                  <a:gd name="T0" fmla="*/ 21599 w 21600"/>
                  <a:gd name="T1" fmla="*/ 0 h 20374"/>
                  <a:gd name="T2" fmla="*/ 7751 w 21600"/>
                  <a:gd name="T3" fmla="*/ 20374 h 20374"/>
                  <a:gd name="T4" fmla="*/ 0 w 21600"/>
                  <a:gd name="T5" fmla="*/ 213 h 20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74" fill="none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</a:path>
                  <a:path w="21600" h="20374" stroke="0" extrusionOk="0">
                    <a:moveTo>
                      <a:pt x="21598" y="0"/>
                    </a:moveTo>
                    <a:cubicBezTo>
                      <a:pt x="21599" y="70"/>
                      <a:pt x="21600" y="141"/>
                      <a:pt x="21600" y="213"/>
                    </a:cubicBezTo>
                    <a:cubicBezTo>
                      <a:pt x="21600" y="9151"/>
                      <a:pt x="16094" y="17166"/>
                      <a:pt x="7751" y="20374"/>
                    </a:cubicBezTo>
                    <a:lnTo>
                      <a:pt x="0" y="213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Arc 35"/>
              <p:cNvSpPr/>
              <p:nvPr/>
            </p:nvSpPr>
            <p:spPr bwMode="auto">
              <a:xfrm rot="-687437" flipH="1" flipV="1">
                <a:off x="1353" y="1800"/>
                <a:ext cx="136" cy="12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587 w 21587"/>
                  <a:gd name="T1" fmla="*/ 763 h 19285"/>
                  <a:gd name="T2" fmla="*/ 9728 w 21587"/>
                  <a:gd name="T3" fmla="*/ 19285 h 19285"/>
                  <a:gd name="T4" fmla="*/ 0 w 21587"/>
                  <a:gd name="T5" fmla="*/ 0 h 19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7" h="19285" fill="none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</a:path>
                  <a:path w="21587" h="19285" stroke="0" extrusionOk="0">
                    <a:moveTo>
                      <a:pt x="21586" y="762"/>
                    </a:moveTo>
                    <a:cubicBezTo>
                      <a:pt x="21308" y="8637"/>
                      <a:pt x="16763" y="15736"/>
                      <a:pt x="9728" y="1928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8" name="Text Box 36"/>
            <p:cNvSpPr txBox="1">
              <a:spLocks noChangeArrowheads="1"/>
            </p:cNvSpPr>
            <p:nvPr/>
          </p:nvSpPr>
          <p:spPr bwMode="auto">
            <a:xfrm rot="5400000">
              <a:off x="2427" y="1519"/>
              <a:ext cx="241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A’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 Box 37"/>
            <p:cNvSpPr txBox="1">
              <a:spLocks noChangeArrowheads="1"/>
            </p:cNvSpPr>
            <p:nvPr/>
          </p:nvSpPr>
          <p:spPr bwMode="auto">
            <a:xfrm rot="5400000">
              <a:off x="1955" y="1185"/>
              <a:ext cx="219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B’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 Box 38"/>
            <p:cNvSpPr txBox="1">
              <a:spLocks noChangeArrowheads="1"/>
            </p:cNvSpPr>
            <p:nvPr/>
          </p:nvSpPr>
          <p:spPr bwMode="auto">
            <a:xfrm rot="5400000">
              <a:off x="1954" y="1982"/>
              <a:ext cx="223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C’</a:t>
              </a:r>
              <a:endPara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 Box 39"/>
            <p:cNvSpPr txBox="1">
              <a:spLocks noChangeArrowheads="1"/>
            </p:cNvSpPr>
            <p:nvPr/>
          </p:nvSpPr>
          <p:spPr bwMode="auto">
            <a:xfrm rot="5589916">
              <a:off x="2231" y="1302"/>
              <a:ext cx="214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 Box 40"/>
            <p:cNvSpPr txBox="1">
              <a:spLocks noChangeArrowheads="1"/>
            </p:cNvSpPr>
            <p:nvPr/>
          </p:nvSpPr>
          <p:spPr bwMode="auto">
            <a:xfrm rot="5400000">
              <a:off x="2215" y="1794"/>
              <a:ext cx="25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2,5</a:t>
              </a:r>
              <a:endPara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 Box 41"/>
            <p:cNvSpPr txBox="1">
              <a:spLocks noChangeArrowheads="1"/>
            </p:cNvSpPr>
            <p:nvPr/>
          </p:nvSpPr>
          <p:spPr bwMode="auto">
            <a:xfrm rot="5400000">
              <a:off x="1797" y="1539"/>
              <a:ext cx="401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4" name="Text Box 43"/>
          <p:cNvSpPr txBox="1">
            <a:spLocks noChangeArrowheads="1"/>
          </p:cNvSpPr>
          <p:nvPr/>
        </p:nvSpPr>
        <p:spPr bwMode="auto">
          <a:xfrm>
            <a:off x="321594" y="2586031"/>
            <a:ext cx="6007589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Nhìn vào hình vẽ hãy viết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Hộp Văn bản 4"/>
              <p:cNvSpPr txBox="1"/>
              <p:nvPr/>
            </p:nvSpPr>
            <p:spPr>
              <a:xfrm>
                <a:off x="307518" y="3125269"/>
                <a:ext cx="8115299" cy="54893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marL="214630" indent="-214630">
                  <a:buFont typeface="Wingdings" panose="05000000000000000000" pitchFamily="2" charset="2"/>
                  <a:buChar char="Ø"/>
                </a:pP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Tính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sz="20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000" b="0" i="1" smtClean="0">
                        <a:latin typeface="Cambria Math" panose="02040503050406030204"/>
                      </a:rPr>
                      <m:t> 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sz="2000" b="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000" b="0" i="1" smtClean="0">
                        <a:latin typeface="Cambria Math" panose="02040503050406030204"/>
                      </a:rPr>
                      <m:t> 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𝐶𝐴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rồi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vi-V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6" name="Hộp Văn bản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18" y="3125269"/>
                <a:ext cx="8115299" cy="548933"/>
              </a:xfrm>
              <a:prstGeom prst="rect">
                <a:avLst/>
              </a:prstGeom>
              <a:blipFill rotWithShape="1">
                <a:blip r:embed="rId1"/>
                <a:stretch>
                  <a:fillRect l="-2" t="-79" r="2" b="1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 Box 2"/>
          <p:cNvSpPr txBox="1">
            <a:spLocks noChangeArrowheads="1"/>
          </p:cNvSpPr>
          <p:nvPr/>
        </p:nvSpPr>
        <p:spPr bwMode="auto">
          <a:xfrm>
            <a:off x="97968" y="66321"/>
            <a:ext cx="441146" cy="400110"/>
          </a:xfrm>
          <a:prstGeom prst="rect">
            <a:avLst/>
          </a:prstGeom>
          <a:noFill/>
          <a:ln w="28575" algn="ctr">
            <a:solidFill>
              <a:srgbClr val="66FF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0000"/>
                </a:solidFill>
                <a:cs typeface="Times New Roman" panose="02020603050405020304" pitchFamily="18" charset="0"/>
              </a:rPr>
              <a:t>?1</a:t>
            </a:r>
            <a:endParaRPr lang="en-US" sz="2000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5600" y="72667"/>
            <a:ext cx="2753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dirty="0"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32551" y="2560866"/>
                <a:ext cx="1046184" cy="433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/>
                          </a:rPr>
                          <m:t>𝐴</m:t>
                        </m:r>
                        <m:r>
                          <a:rPr lang="en-US" sz="2000" b="0" i="1" smtClean="0"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551" y="2560866"/>
                <a:ext cx="1046184" cy="433901"/>
              </a:xfrm>
              <a:prstGeom prst="rect">
                <a:avLst/>
              </a:prstGeom>
              <a:blipFill rotWithShape="1">
                <a:blip r:embed="rId2"/>
                <a:stretch>
                  <a:fillRect l="-4" t="-126" r="36" b="2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077579" y="2571752"/>
                <a:ext cx="1063368" cy="433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/>
                          </a:rPr>
                          <m:t>𝐵</m:t>
                        </m:r>
                        <m:r>
                          <a:rPr lang="en-US" sz="2000" b="0" i="1" smtClean="0"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579" y="2571752"/>
                <a:ext cx="1063368" cy="433901"/>
              </a:xfrm>
              <a:prstGeom prst="rect">
                <a:avLst/>
              </a:prstGeom>
              <a:blipFill rotWithShape="1">
                <a:blip r:embed="rId3"/>
                <a:stretch>
                  <a:fillRect l="-46" r="22" b="4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3155267" y="2560866"/>
                <a:ext cx="1035733" cy="433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/>
                          </a:rPr>
                          <m:t>𝐶</m:t>
                        </m:r>
                        <m:r>
                          <a:rPr lang="en-US" sz="2000" b="0" i="1" smtClean="0"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267" y="2560866"/>
                <a:ext cx="1035733" cy="433901"/>
              </a:xfrm>
              <a:prstGeom prst="rect">
                <a:avLst/>
              </a:prstGeom>
              <a:blipFill rotWithShape="1">
                <a:blip r:embed="rId4"/>
                <a:stretch>
                  <a:fillRect l="-57" t="-126" b="2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14400" y="3105151"/>
                <a:ext cx="1576457" cy="570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/>
                      </a:rPr>
                      <m:t> ;</m:t>
                    </m:r>
                  </m:oMath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05151"/>
                <a:ext cx="1576457" cy="570541"/>
              </a:xfrm>
              <a:prstGeom prst="rect">
                <a:avLst/>
              </a:prstGeom>
              <a:blipFill rotWithShape="1">
                <a:blip r:embed="rId5"/>
                <a:stretch>
                  <a:fillRect r="25" b="5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572091" y="3105150"/>
                <a:ext cx="1551259" cy="572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</m:oMath>
                </a14:m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6</m:t>
                        </m:r>
                      </m:den>
                    </m:f>
                    <m:r>
                      <a:rPr lang="en-US" sz="2000" i="1"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091" y="3105150"/>
                <a:ext cx="1551259" cy="572593"/>
              </a:xfrm>
              <a:prstGeom prst="rect">
                <a:avLst/>
              </a:prstGeom>
              <a:blipFill rotWithShape="1">
                <a:blip r:embed="rId6"/>
                <a:stretch>
                  <a:fillRect l="-22" r="19" b="8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237120" y="3105151"/>
                <a:ext cx="1554080" cy="572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𝐶𝐴</m:t>
                        </m:r>
                      </m:den>
                    </m:f>
                  </m:oMath>
                </a14:m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/>
                          </a:rPr>
                          <m:t>2</m:t>
                        </m:r>
                      </m:den>
                    </m:f>
                  </m:oMath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120" y="3105151"/>
                <a:ext cx="1554080" cy="572593"/>
              </a:xfrm>
              <a:prstGeom prst="rect">
                <a:avLst/>
              </a:prstGeom>
              <a:blipFill rotWithShape="1">
                <a:blip r:embed="rId7"/>
                <a:stretch>
                  <a:fillRect l="-26" b="8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915812" y="3790950"/>
                <a:ext cx="3196260" cy="572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𝐵𝐶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𝐶𝐴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/>
                      </a:rPr>
                      <m:t> (=</m:t>
                    </m:r>
                    <m:f>
                      <m:fPr>
                        <m:ctrlPr>
                          <a:rPr lang="en-US" sz="2000" i="1"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/>
                      </a:rPr>
                      <m:t> )</m:t>
                    </m:r>
                  </m:oMath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12" y="3790950"/>
                <a:ext cx="3196260" cy="572593"/>
              </a:xfrm>
              <a:prstGeom prst="rect">
                <a:avLst/>
              </a:prstGeom>
              <a:blipFill rotWithShape="1">
                <a:blip r:embed="rId8"/>
                <a:stretch>
                  <a:fillRect l="-4" r="14" b="8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50226" y="258864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0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37320" y="3855901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20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476750"/>
            <a:ext cx="866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61135" y="4487636"/>
            <a:ext cx="335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A’B’C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đồng dạng với </a:t>
            </a:r>
            <a:r>
              <a:rPr lang="en-US" sz="2000"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6" grpId="0" animBg="1"/>
      <p:bldP spid="5" grpId="0" animBg="1"/>
      <p:bldP spid="46" grpId="0" animBg="1"/>
      <p:bldP spid="47" grpId="0" animBg="1"/>
      <p:bldP spid="6" grpId="0" animBg="1"/>
      <p:bldP spid="8" grpId="0" animBg="1"/>
      <p:bldP spid="9" grpId="0" animBg="1"/>
      <p:bldP spid="51" grpId="0" animBg="1"/>
      <p:bldP spid="10" grpId="0"/>
      <p:bldP spid="53" grpId="0"/>
      <p:bldP spid="11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45018"/>
            <a:ext cx="16209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386" y="677634"/>
            <a:ext cx="445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00B0F0"/>
                </a:solidFill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A’B’C</a:t>
            </a:r>
            <a:r>
              <a:rPr lang="en-US" sz="2000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gọi là đồng dạng với </a:t>
            </a:r>
            <a:r>
              <a:rPr lang="en-US" sz="2000">
                <a:solidFill>
                  <a:srgbClr val="00B0F0"/>
                </a:solidFill>
                <a:latin typeface="Cambria Math" panose="02040503050406030204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nếu:</a:t>
            </a:r>
            <a:endParaRPr lang="en-US" sz="200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38200" y="1123950"/>
                <a:ext cx="1282723" cy="433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∗</m:t>
                    </m:r>
                    <m:r>
                      <a:rPr lang="en-US" sz="2000" b="0" i="1" smtClean="0">
                        <a:solidFill>
                          <a:srgbClr val="00B0F0"/>
                        </a:solidFill>
                        <a:latin typeface="Cambria Math" panose="02040503050406030204"/>
                      </a:rPr>
                      <m:t> </m:t>
                    </m:r>
                    <m:acc>
                      <m:accPr>
                        <m:ctrlPr>
                          <a:rPr lang="en-US" sz="200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𝐴</m:t>
                        </m:r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B0F0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23950"/>
                <a:ext cx="1282723" cy="433901"/>
              </a:xfrm>
              <a:prstGeom prst="rect">
                <a:avLst/>
              </a:prstGeom>
              <a:blipFill rotWithShape="1">
                <a:blip r:embed="rId1"/>
                <a:stretch>
                  <a:fillRect r="2" b="4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53779" y="1134836"/>
                <a:ext cx="1063368" cy="433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trlPr>
                          <a:rPr lang="en-US" sz="200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B0F0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00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779" y="1134836"/>
                <a:ext cx="1063368" cy="433901"/>
              </a:xfrm>
              <a:prstGeom prst="rect">
                <a:avLst/>
              </a:prstGeom>
              <a:blipFill rotWithShape="1">
                <a:blip r:embed="rId2"/>
                <a:stretch>
                  <a:fillRect l="-46" t="-21" r="22" b="6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31467" y="1123950"/>
                <a:ext cx="1035733" cy="433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trlPr>
                          <a:rPr lang="en-US" sz="200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𝐶</m:t>
                        </m:r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B0F0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00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:endParaRPr lang="en-US" sz="200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467" y="1123950"/>
                <a:ext cx="1035733" cy="433901"/>
              </a:xfrm>
              <a:prstGeom prst="rect">
                <a:avLst/>
              </a:prstGeom>
              <a:blipFill rotWithShape="1">
                <a:blip r:embed="rId3"/>
                <a:stretch>
                  <a:fillRect l="-57" b="4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47937" y="1690006"/>
                <a:ext cx="2354491" cy="572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solidFill>
                      <a:srgbClr val="FF0000"/>
                    </a:solidFill>
                  </a:rPr>
                  <a:t> *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𝐵𝐶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00B0F0"/>
                        </a:solidFill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solidFill>
                              <a:srgbClr val="00B0F0"/>
                            </a:solidFill>
                            <a:latin typeface="Cambria Math" panose="02040503050406030204"/>
                          </a:rPr>
                          <m:t>𝐶𝐴</m:t>
                        </m:r>
                      </m:den>
                    </m:f>
                  </m:oMath>
                </a14:m>
                <a:endParaRPr lang="en-US" sz="200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37" y="1690006"/>
                <a:ext cx="2354491" cy="572593"/>
              </a:xfrm>
              <a:prstGeom prst="rect">
                <a:avLst/>
              </a:prstGeom>
              <a:blipFill rotWithShape="1">
                <a:blip r:embed="rId4"/>
                <a:stretch>
                  <a:fillRect l="-23" t="-47" r="19" b="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11762" y="2419350"/>
            <a:ext cx="3096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u="sng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Kí hiệu</a:t>
            </a:r>
            <a:r>
              <a:rPr lang="en-US" sz="2000" i="1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:    </a:t>
            </a:r>
            <a:r>
              <a:rPr lang="en-US" sz="200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A’B’C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000" smtClean="0">
                <a:solidFill>
                  <a:srgbClr val="FF000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00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48540" y="2819459"/>
                <a:ext cx="7733464" cy="572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số các cạnh tương ứng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𝐵𝐶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𝐶𝐴</m:t>
                        </m:r>
                      </m:den>
                    </m:f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𝑘</m:t>
                    </m:r>
                  </m:oMath>
                </a14:m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gọi là </a:t>
                </a:r>
                <a:r>
                  <a:rPr lang="en-US" sz="2000" i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 số đồng dạng</a:t>
                </a:r>
                <a:r>
                  <a:rPr lang="en-US" sz="2000" i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" y="2819459"/>
                <a:ext cx="7733464" cy="572593"/>
              </a:xfrm>
              <a:prstGeom prst="rect">
                <a:avLst/>
              </a:prstGeom>
              <a:blipFill rotWithShape="1">
                <a:blip r:embed="rId5"/>
                <a:stretch>
                  <a:fillRect l="-8" t="-10" r="5" b="9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651994" y="2419350"/>
            <a:ext cx="302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B’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A’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mtClean="0">
                <a:solidFill>
                  <a:srgbClr val="FF000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BAC;…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540" y="3836372"/>
            <a:ext cx="8004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ta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A’B’C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000" smtClean="0">
                <a:solidFill>
                  <a:srgbClr val="FF000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00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tỉ số đồng dạng là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 =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19568" y="3825486"/>
            <a:ext cx="441146" cy="400110"/>
          </a:xfrm>
          <a:prstGeom prst="rect">
            <a:avLst/>
          </a:prstGeom>
          <a:noFill/>
          <a:ln w="28575" algn="ctr">
            <a:solidFill>
              <a:srgbClr val="66FF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0000"/>
                </a:solidFill>
                <a:cs typeface="Times New Roman" panose="02020603050405020304" pitchFamily="18" charset="0"/>
              </a:rPr>
              <a:t>?1</a:t>
            </a:r>
            <a:endParaRPr lang="en-US" sz="2000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Heptagon 14"/>
          <p:cNvSpPr/>
          <p:nvPr/>
        </p:nvSpPr>
        <p:spPr>
          <a:xfrm>
            <a:off x="6705600" y="3562350"/>
            <a:ext cx="762000" cy="762000"/>
          </a:xfrm>
          <a:prstGeom prst="heptag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mtClean="0"/>
              <a:t>c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629400" y="3658556"/>
                <a:ext cx="391454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8556"/>
                <a:ext cx="391454" cy="668516"/>
              </a:xfrm>
              <a:prstGeom prst="rect">
                <a:avLst/>
              </a:prstGeom>
              <a:blipFill rotWithShape="1">
                <a:blip r:embed="rId6"/>
                <a:stretch>
                  <a:fillRect t="-48" r="75" b="2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  <p:bldP spid="12" grpId="0"/>
      <p:bldP spid="13" grpId="0" animBg="1"/>
      <p:bldP spid="15" grpId="0" animBg="1"/>
      <p:bldP spid="15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2190750"/>
            <a:ext cx="6952160" cy="5808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>
              <a:latin typeface="+mj-lt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995041" y="2797361"/>
            <a:ext cx="0" cy="23461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vi-VN" sz="2000">
              <a:latin typeface="+mj-lt"/>
            </a:endParaRP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524000" y="7162800"/>
          <a:ext cx="685800" cy="8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1" imgW="2743200" imgH="5181600" progId="Equation.3">
                  <p:embed/>
                </p:oleObj>
              </mc:Choice>
              <mc:Fallback>
                <p:oleObj name="Equation" r:id="rId1" imgW="2743200" imgH="5181600" progId="Equation.3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24000" y="7162800"/>
                        <a:ext cx="685800" cy="825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3"/>
          <p:cNvGraphicFramePr>
            <a:graphicFrameLocks noChangeAspect="1"/>
          </p:cNvGraphicFramePr>
          <p:nvPr/>
        </p:nvGraphicFramePr>
        <p:xfrm>
          <a:off x="6705600" y="7162800"/>
          <a:ext cx="3937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Equation" r:id="rId3" imgW="2743200" imgH="5181600" progId="Equation.3">
                  <p:embed/>
                </p:oleObj>
              </mc:Choice>
              <mc:Fallback>
                <p:oleObj name="Equation" r:id="rId3" imgW="2743200" imgH="5181600" progId="Equation.3">
                  <p:embed/>
                  <p:pic>
                    <p:nvPicPr>
                      <p:cNvPr id="0" name="Picture 1279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05600" y="7162800"/>
                        <a:ext cx="393700" cy="746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402"/>
          <p:cNvSpPr>
            <a:spLocks noChangeArrowheads="1"/>
          </p:cNvSpPr>
          <p:nvPr/>
        </p:nvSpPr>
        <p:spPr bwMode="auto">
          <a:xfrm>
            <a:off x="0" y="1924524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vi-VN" sz="2000">
              <a:latin typeface="+mj-lt"/>
            </a:endParaRPr>
          </a:p>
        </p:txBody>
      </p:sp>
      <p:sp>
        <p:nvSpPr>
          <p:cNvPr id="38" name="Text Box 403"/>
          <p:cNvSpPr txBox="1">
            <a:spLocks noChangeArrowheads="1"/>
          </p:cNvSpPr>
          <p:nvPr/>
        </p:nvSpPr>
        <p:spPr bwMode="auto">
          <a:xfrm>
            <a:off x="1371600" y="2744775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endParaRPr lang="vi-VN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Rectangle 420"/>
          <p:cNvSpPr>
            <a:spLocks noChangeArrowheads="1"/>
          </p:cNvSpPr>
          <p:nvPr/>
        </p:nvSpPr>
        <p:spPr bwMode="auto">
          <a:xfrm>
            <a:off x="0" y="-15389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vi-VN" sz="2000">
              <a:latin typeface="+mj-lt"/>
            </a:endParaRPr>
          </a:p>
        </p:txBody>
      </p:sp>
      <p:sp>
        <p:nvSpPr>
          <p:cNvPr id="43" name="Rectangle 422"/>
          <p:cNvSpPr>
            <a:spLocks noChangeArrowheads="1"/>
          </p:cNvSpPr>
          <p:nvPr/>
        </p:nvSpPr>
        <p:spPr bwMode="auto">
          <a:xfrm>
            <a:off x="0" y="1924524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vi-VN" sz="2000">
              <a:latin typeface="+mj-lt"/>
            </a:endParaRPr>
          </a:p>
        </p:txBody>
      </p:sp>
      <p:sp>
        <p:nvSpPr>
          <p:cNvPr id="44" name="Text Box 427"/>
          <p:cNvSpPr txBox="1">
            <a:spLocks noChangeArrowheads="1"/>
          </p:cNvSpPr>
          <p:nvPr/>
        </p:nvSpPr>
        <p:spPr bwMode="auto">
          <a:xfrm>
            <a:off x="762000" y="5791200"/>
            <a:ext cx="1600200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/>
            <a:endParaRPr lang="vi-VN" sz="20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" name="Rectangle 435"/>
          <p:cNvSpPr>
            <a:spLocks noChangeArrowheads="1"/>
          </p:cNvSpPr>
          <p:nvPr/>
        </p:nvSpPr>
        <p:spPr bwMode="auto">
          <a:xfrm>
            <a:off x="0" y="-15389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vi-VN" sz="2000">
              <a:latin typeface="+mj-lt"/>
            </a:endParaRPr>
          </a:p>
        </p:txBody>
      </p:sp>
      <p:sp>
        <p:nvSpPr>
          <p:cNvPr id="47" name="Rectangle 437"/>
          <p:cNvSpPr>
            <a:spLocks noChangeArrowheads="1"/>
          </p:cNvSpPr>
          <p:nvPr/>
        </p:nvSpPr>
        <p:spPr bwMode="auto">
          <a:xfrm>
            <a:off x="0" y="1924524"/>
            <a:ext cx="184731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vi-VN" sz="2000">
              <a:latin typeface="+mj-lt"/>
            </a:endParaRPr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1106002" y="2304405"/>
            <a:ext cx="2322998" cy="4001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l-GR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Δ</a:t>
            </a:r>
            <a:r>
              <a:rPr lang="en-US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A’B’C’ = </a:t>
            </a:r>
            <a:r>
              <a:rPr lang="el-GR" sz="2000" b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Δ</a:t>
            </a:r>
            <a:r>
              <a:rPr lang="en-US" sz="2000" b="1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ABC</a:t>
            </a:r>
            <a:endParaRPr lang="en-US" sz="20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75" name="Group 167"/>
          <p:cNvGrpSpPr/>
          <p:nvPr/>
        </p:nvGrpSpPr>
        <p:grpSpPr bwMode="auto">
          <a:xfrm>
            <a:off x="5131074" y="2286233"/>
            <a:ext cx="1998662" cy="708026"/>
            <a:chOff x="4287" y="2064"/>
            <a:chExt cx="1259" cy="446"/>
          </a:xfrm>
        </p:grpSpPr>
        <p:sp>
          <p:nvSpPr>
            <p:cNvPr id="76" name="Rectangle 62"/>
            <p:cNvSpPr>
              <a:spLocks noChangeArrowheads="1"/>
            </p:cNvSpPr>
            <p:nvPr/>
          </p:nvSpPr>
          <p:spPr bwMode="auto">
            <a:xfrm>
              <a:off x="4287" y="2064"/>
              <a:ext cx="1259" cy="446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l-GR" sz="2000" b="1" dirty="0">
                  <a:solidFill>
                    <a:srgbClr val="000000"/>
                  </a:solidFill>
                  <a:latin typeface="+mj-lt"/>
                </a:rPr>
                <a:t>Δ</a:t>
              </a: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A’B’C’        </a:t>
              </a:r>
              <a:r>
                <a:rPr lang="el-GR" sz="2000" b="1" dirty="0">
                  <a:solidFill>
                    <a:srgbClr val="000000"/>
                  </a:solidFill>
                  <a:latin typeface="+mj-lt"/>
                </a:rPr>
                <a:t>Δ</a:t>
              </a: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ABC</a:t>
              </a:r>
              <a:endParaRPr lang="en-US" sz="2000" b="1" dirty="0">
                <a:solidFill>
                  <a:srgbClr val="000000"/>
                </a:solidFill>
                <a:latin typeface="+mj-lt"/>
              </a:endParaRPr>
            </a:p>
            <a:p>
              <a:pPr algn="l">
                <a:spcBef>
                  <a:spcPct val="0"/>
                </a:spcBef>
              </a:pPr>
              <a:endParaRPr lang="en-US" sz="20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7" name="Text Box 63"/>
            <p:cNvSpPr txBox="1">
              <a:spLocks noChangeArrowheads="1"/>
            </p:cNvSpPr>
            <p:nvPr/>
          </p:nvSpPr>
          <p:spPr bwMode="auto">
            <a:xfrm rot="16200000">
              <a:off x="4845" y="2082"/>
              <a:ext cx="192" cy="2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rgbClr val="000000"/>
                  </a:solidFill>
                  <a:latin typeface="+mj-lt"/>
                </a:rPr>
                <a:t>S</a:t>
              </a:r>
              <a:endParaRPr lang="en-US" sz="20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78" name="Group 64"/>
          <p:cNvGrpSpPr/>
          <p:nvPr/>
        </p:nvGrpSpPr>
        <p:grpSpPr bwMode="auto">
          <a:xfrm>
            <a:off x="783771" y="3567450"/>
            <a:ext cx="1935167" cy="1066800"/>
            <a:chOff x="2664" y="2544"/>
            <a:chExt cx="1219" cy="672"/>
          </a:xfrm>
        </p:grpSpPr>
        <p:grpSp>
          <p:nvGrpSpPr>
            <p:cNvPr id="79" name="Group 65"/>
            <p:cNvGrpSpPr/>
            <p:nvPr/>
          </p:nvGrpSpPr>
          <p:grpSpPr bwMode="auto">
            <a:xfrm>
              <a:off x="2976" y="2544"/>
              <a:ext cx="907" cy="672"/>
              <a:chOff x="2976" y="2592"/>
              <a:chExt cx="907" cy="672"/>
            </a:xfrm>
          </p:grpSpPr>
          <p:sp>
            <p:nvSpPr>
              <p:cNvPr id="81" name="Text Box 66"/>
              <p:cNvSpPr txBox="1">
                <a:spLocks noChangeArrowheads="1"/>
              </p:cNvSpPr>
              <p:nvPr/>
            </p:nvSpPr>
            <p:spPr bwMode="auto">
              <a:xfrm>
                <a:off x="2976" y="2592"/>
                <a:ext cx="907" cy="64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000" i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A’B’ = AB</a:t>
                </a:r>
                <a:endParaRPr 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2000" i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B’C’ = BC</a:t>
                </a:r>
                <a:endParaRPr lang="en-US" sz="2000" i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i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C’ </a:t>
                </a:r>
                <a:r>
                  <a:rPr lang="en-US" sz="20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i="1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 = </a:t>
                </a:r>
                <a:r>
                  <a:rPr lang="en-US" sz="20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</a:t>
                </a:r>
                <a:endParaRPr lang="en-US" sz="20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AutoShape 67"/>
              <p:cNvSpPr/>
              <p:nvPr/>
            </p:nvSpPr>
            <p:spPr bwMode="auto">
              <a:xfrm>
                <a:off x="2976" y="2592"/>
                <a:ext cx="48" cy="672"/>
              </a:xfrm>
              <a:prstGeom prst="leftBrace">
                <a:avLst>
                  <a:gd name="adj1" fmla="val 116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vi-VN" sz="2000">
                  <a:latin typeface="+mj-lt"/>
                </a:endParaRPr>
              </a:p>
            </p:txBody>
          </p:sp>
        </p:grpSp>
        <p:sp>
          <p:nvSpPr>
            <p:cNvPr id="80" name="Text Box 68"/>
            <p:cNvSpPr txBox="1">
              <a:spLocks noChangeArrowheads="1"/>
            </p:cNvSpPr>
            <p:nvPr/>
          </p:nvSpPr>
          <p:spPr bwMode="auto">
            <a:xfrm>
              <a:off x="2664" y="2720"/>
              <a:ext cx="336" cy="25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lang="en-US" sz="20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20" name="Object 119"/>
          <p:cNvGraphicFramePr>
            <a:graphicFrameLocks noChangeAspect="1"/>
          </p:cNvGraphicFramePr>
          <p:nvPr/>
        </p:nvGraphicFramePr>
        <p:xfrm>
          <a:off x="3774599" y="2288868"/>
          <a:ext cx="506202" cy="402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Equation" r:id="rId4" imgW="4572000" imgH="3657600" progId="Equation.DSMT4">
                  <p:embed/>
                </p:oleObj>
              </mc:Choice>
              <mc:Fallback>
                <p:oleObj name="Equation" r:id="rId4" imgW="4572000" imgH="3657600" progId="Equation.DSMT4">
                  <p:embed/>
                  <p:pic>
                    <p:nvPicPr>
                      <p:cNvPr id="0" name="Picture 1280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4599" y="2288868"/>
                        <a:ext cx="506202" cy="4023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/>
              <p:cNvSpPr txBox="1"/>
              <p:nvPr/>
            </p:nvSpPr>
            <p:spPr>
              <a:xfrm>
                <a:off x="838200" y="3028950"/>
                <a:ext cx="2944204" cy="436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 </m:t>
                    </m:r>
                    <m:acc>
                      <m:acc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𝐴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smtClean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𝐶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 </m:t>
                    </m:r>
                    <m:acc>
                      <m:ac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00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rPr>
                  <a:t>; </a:t>
                </a:r>
                <a:endParaRPr lang="en-US" sz="200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28950"/>
                <a:ext cx="2944204" cy="436979"/>
              </a:xfrm>
              <a:prstGeom prst="rect">
                <a:avLst/>
              </a:prstGeom>
              <a:blipFill rotWithShape="1">
                <a:blip r:embed="rId6"/>
                <a:stretch>
                  <a:fillRect r="12" b="23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Rectangle 32"/>
          <p:cNvSpPr>
            <a:spLocks noChangeArrowheads="1"/>
          </p:cNvSpPr>
          <p:nvPr/>
        </p:nvSpPr>
        <p:spPr bwMode="auto">
          <a:xfrm>
            <a:off x="6890656" y="3845973"/>
            <a:ext cx="532518" cy="4308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200" b="1" smtClean="0">
                <a:solidFill>
                  <a:srgbClr val="FF0000"/>
                </a:solidFill>
                <a:latin typeface="+mj-lt"/>
              </a:rPr>
              <a:t>= 1</a:t>
            </a:r>
            <a:endParaRPr lang="en-US" sz="2200" b="1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Rectangle 125"/>
              <p:cNvSpPr/>
              <p:nvPr/>
            </p:nvSpPr>
            <p:spPr>
              <a:xfrm>
                <a:off x="4332048" y="3760578"/>
                <a:ext cx="2622193" cy="572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𝐵𝐶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𝐶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𝐶𝐴</m:t>
                        </m:r>
                      </m:den>
                    </m:f>
                  </m:oMath>
                </a14:m>
                <a:endParaRPr lang="en-US"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048" y="3760578"/>
                <a:ext cx="2622193" cy="572593"/>
              </a:xfrm>
              <a:prstGeom prst="rect">
                <a:avLst/>
              </a:prstGeom>
              <a:blipFill rotWithShape="1">
                <a:blip r:embed="rId7"/>
                <a:stretch>
                  <a:fillRect l="-3" t="-19" r="14" b="9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4731255" y="2997821"/>
                <a:ext cx="2904128" cy="436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 </m:t>
                    </m:r>
                    <m:acc>
                      <m:acc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𝐴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𝐶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′</m:t>
                        </m:r>
                      </m:e>
                    </m:ac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/>
                      </a:rPr>
                      <m:t>=</m:t>
                    </m:r>
                    <m:acc>
                      <m:ac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en-US"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255" y="2997821"/>
                <a:ext cx="2904128" cy="436979"/>
              </a:xfrm>
              <a:prstGeom prst="rect">
                <a:avLst/>
              </a:prstGeom>
              <a:blipFill rotWithShape="1">
                <a:blip r:embed="rId8"/>
                <a:stretch>
                  <a:fillRect l="-17" t="-142" r="5" b="1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193"/>
          <p:cNvGrpSpPr/>
          <p:nvPr/>
        </p:nvGrpSpPr>
        <p:grpSpPr bwMode="auto">
          <a:xfrm>
            <a:off x="2037868" y="626628"/>
            <a:ext cx="4191000" cy="1662113"/>
            <a:chOff x="2832" y="816"/>
            <a:chExt cx="2640" cy="1047"/>
          </a:xfrm>
        </p:grpSpPr>
        <p:grpSp>
          <p:nvGrpSpPr>
            <p:cNvPr id="52" name="Group 177"/>
            <p:cNvGrpSpPr/>
            <p:nvPr/>
          </p:nvGrpSpPr>
          <p:grpSpPr bwMode="auto">
            <a:xfrm>
              <a:off x="2976" y="1008"/>
              <a:ext cx="1104" cy="624"/>
              <a:chOff x="2976" y="768"/>
              <a:chExt cx="1104" cy="624"/>
            </a:xfrm>
          </p:grpSpPr>
          <p:sp>
            <p:nvSpPr>
              <p:cNvPr id="63" name="Line 174"/>
              <p:cNvSpPr>
                <a:spLocks noChangeShapeType="1"/>
              </p:cNvSpPr>
              <p:nvPr/>
            </p:nvSpPr>
            <p:spPr bwMode="auto">
              <a:xfrm flipH="1">
                <a:off x="2976" y="768"/>
                <a:ext cx="432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64" name="Line 175"/>
              <p:cNvSpPr>
                <a:spLocks noChangeShapeType="1"/>
              </p:cNvSpPr>
              <p:nvPr/>
            </p:nvSpPr>
            <p:spPr bwMode="auto">
              <a:xfrm>
                <a:off x="3408" y="768"/>
                <a:ext cx="672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65" name="Line 176"/>
              <p:cNvSpPr>
                <a:spLocks noChangeShapeType="1"/>
              </p:cNvSpPr>
              <p:nvPr/>
            </p:nvSpPr>
            <p:spPr bwMode="auto">
              <a:xfrm>
                <a:off x="2976" y="1392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vi-VN"/>
              </a:p>
            </p:txBody>
          </p:sp>
        </p:grpSp>
        <p:sp>
          <p:nvSpPr>
            <p:cNvPr id="53" name="Text Box 182"/>
            <p:cNvSpPr txBox="1">
              <a:spLocks noChangeArrowheads="1"/>
            </p:cNvSpPr>
            <p:nvPr/>
          </p:nvSpPr>
          <p:spPr bwMode="auto">
            <a:xfrm>
              <a:off x="4608" y="816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4" name="Text Box 183"/>
            <p:cNvSpPr txBox="1">
              <a:spLocks noChangeArrowheads="1"/>
            </p:cNvSpPr>
            <p:nvPr/>
          </p:nvSpPr>
          <p:spPr bwMode="auto">
            <a:xfrm>
              <a:off x="3264" y="816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A’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5" name="Text Box 184"/>
            <p:cNvSpPr txBox="1">
              <a:spLocks noChangeArrowheads="1"/>
            </p:cNvSpPr>
            <p:nvPr/>
          </p:nvSpPr>
          <p:spPr bwMode="auto">
            <a:xfrm>
              <a:off x="2832" y="1632"/>
              <a:ext cx="346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B’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6" name="Text Box 185"/>
            <p:cNvSpPr txBox="1">
              <a:spLocks noChangeArrowheads="1"/>
            </p:cNvSpPr>
            <p:nvPr/>
          </p:nvSpPr>
          <p:spPr bwMode="auto">
            <a:xfrm>
              <a:off x="4176" y="1632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7" name="Text Box 186"/>
            <p:cNvSpPr txBox="1">
              <a:spLocks noChangeArrowheads="1"/>
            </p:cNvSpPr>
            <p:nvPr/>
          </p:nvSpPr>
          <p:spPr bwMode="auto">
            <a:xfrm>
              <a:off x="3888" y="1632"/>
              <a:ext cx="346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C’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8" name="Text Box 187"/>
            <p:cNvSpPr txBox="1">
              <a:spLocks noChangeArrowheads="1"/>
            </p:cNvSpPr>
            <p:nvPr/>
          </p:nvSpPr>
          <p:spPr bwMode="auto">
            <a:xfrm>
              <a:off x="5232" y="1632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59" name="Group 188"/>
            <p:cNvGrpSpPr/>
            <p:nvPr/>
          </p:nvGrpSpPr>
          <p:grpSpPr bwMode="auto">
            <a:xfrm>
              <a:off x="4224" y="1008"/>
              <a:ext cx="1104" cy="624"/>
              <a:chOff x="2976" y="768"/>
              <a:chExt cx="1104" cy="624"/>
            </a:xfrm>
          </p:grpSpPr>
          <p:sp>
            <p:nvSpPr>
              <p:cNvPr id="60" name="Line 189"/>
              <p:cNvSpPr>
                <a:spLocks noChangeShapeType="1"/>
              </p:cNvSpPr>
              <p:nvPr/>
            </p:nvSpPr>
            <p:spPr bwMode="auto">
              <a:xfrm flipH="1">
                <a:off x="2976" y="768"/>
                <a:ext cx="432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61" name="Line 190"/>
              <p:cNvSpPr>
                <a:spLocks noChangeShapeType="1"/>
              </p:cNvSpPr>
              <p:nvPr/>
            </p:nvSpPr>
            <p:spPr bwMode="auto">
              <a:xfrm>
                <a:off x="3408" y="768"/>
                <a:ext cx="672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62" name="Line 191"/>
              <p:cNvSpPr>
                <a:spLocks noChangeShapeType="1"/>
              </p:cNvSpPr>
              <p:nvPr/>
            </p:nvSpPr>
            <p:spPr bwMode="auto">
              <a:xfrm>
                <a:off x="2976" y="1392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endParaRPr lang="vi-VN"/>
              </a:p>
            </p:txBody>
          </p:sp>
        </p:grpSp>
      </p:grpSp>
      <p:sp>
        <p:nvSpPr>
          <p:cNvPr id="66" name="Text Box 192"/>
          <p:cNvSpPr txBox="1">
            <a:spLocks noChangeArrowheads="1"/>
          </p:cNvSpPr>
          <p:nvPr/>
        </p:nvSpPr>
        <p:spPr bwMode="auto">
          <a:xfrm>
            <a:off x="2718938" y="34020"/>
            <a:ext cx="2738430" cy="457200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81" idx="3"/>
          </p:cNvCxnSpPr>
          <p:nvPr/>
        </p:nvCxnSpPr>
        <p:spPr>
          <a:xfrm>
            <a:off x="2718938" y="4075450"/>
            <a:ext cx="17768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124" grpId="0"/>
      <p:bldP spid="126" grpId="0" animBg="1"/>
      <p:bldP spid="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203" y="159663"/>
            <a:ext cx="17248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720864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= </a:t>
            </a:r>
            <a:r>
              <a:rPr lang="el-G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000" dirty="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ABC.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974" y="1244084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1:</a:t>
            </a:r>
            <a:r>
              <a:rPr lang="en-US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 tam giác đồng dạng với chính nó.</a:t>
            </a:r>
            <a:endParaRPr lang="en-US" i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83029" y="1637909"/>
            <a:ext cx="8610600" cy="685800"/>
          </a:xfrm>
          <a:prstGeom prst="wedgeRectCallout">
            <a:avLst>
              <a:gd name="adj1" fmla="val -20963"/>
              <a:gd name="adj2" fmla="val 513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sz="2000" b="1" i="1">
                <a:solidFill>
                  <a:srgbClr val="FF000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000" b="1" i="1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theo tỉ số  k  thì </a:t>
            </a:r>
            <a:r>
              <a:rPr lang="en-US" sz="2000" b="1" i="1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000" b="1" i="1" smtClean="0">
                <a:solidFill>
                  <a:srgbClr val="FF0000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 theo tỉ số nào? </a:t>
            </a:r>
            <a:endParaRPr 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41497" y="2190750"/>
            <a:ext cx="945580" cy="1332541"/>
            <a:chOff x="2041497" y="2190750"/>
            <a:chExt cx="945580" cy="1332541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2514600" y="2190750"/>
              <a:ext cx="76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/>
                <p:cNvSpPr/>
                <p:nvPr/>
              </p:nvSpPr>
              <p:spPr>
                <a:xfrm>
                  <a:off x="2041497" y="2952750"/>
                  <a:ext cx="945580" cy="5705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</m:oMath>
                  </a14:m>
                  <a:r>
                    <a:rPr lang="en-US" sz="2000" smtClean="0"/>
                    <a:t> = </a:t>
                  </a:r>
                  <a:r>
                    <a:rPr lang="en-US" sz="2000" i="1" smtClean="0">
                      <a:solidFill>
                        <a:srgbClr val="FF0000"/>
                      </a:solidFill>
                    </a:rPr>
                    <a:t>k</a:t>
                  </a:r>
                  <a:endParaRPr lang="en-US" sz="2000" i="1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1497" y="2952750"/>
                  <a:ext cx="945580" cy="570541"/>
                </a:xfrm>
                <a:prstGeom prst="rect">
                  <a:avLst/>
                </a:prstGeom>
                <a:blipFill rotWithShape="1">
                  <a:blip r:embed="rId1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5159995" y="2153609"/>
            <a:ext cx="770852" cy="1291312"/>
            <a:chOff x="2041497" y="2190750"/>
            <a:chExt cx="770852" cy="1291312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2514600" y="2190750"/>
              <a:ext cx="76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2041497" y="2952750"/>
                  <a:ext cx="770852" cy="5293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/>
                            </a:rPr>
                            <m:t>𝐴𝐵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en-US" sz="2000" smtClean="0"/>
                    <a:t> =</a:t>
                  </a:r>
                  <a:endParaRPr lang="en-US" sz="2000" i="1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1497" y="2952750"/>
                  <a:ext cx="770852" cy="529312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en-US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/>
          <p:cNvSpPr txBox="1"/>
          <p:nvPr/>
        </p:nvSpPr>
        <p:spPr>
          <a:xfrm>
            <a:off x="5930847" y="2952750"/>
            <a:ext cx="469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845622" y="2843894"/>
                <a:ext cx="469953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622" y="2843894"/>
                <a:ext cx="469953" cy="668516"/>
              </a:xfrm>
              <a:prstGeom prst="rect">
                <a:avLst/>
              </a:prstGeom>
              <a:blipFill rotWithShape="1">
                <a:blip r:embed="rId3"/>
                <a:stretch>
                  <a:fillRect l="-95" t="-54" r="106" b="3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000" y="3714750"/>
                <a:ext cx="6221127" cy="526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u="sng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dụ</a:t>
                </a:r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?1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có </a:t>
                </a: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 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14750"/>
                <a:ext cx="6221127" cy="526939"/>
              </a:xfrm>
              <a:prstGeom prst="rect">
                <a:avLst/>
              </a:prstGeom>
              <a:blipFill rotWithShape="1">
                <a:blip r:embed="rId4"/>
                <a:stretch>
                  <a:fillRect r="1" b="99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335545" y="4333395"/>
                <a:ext cx="41414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  <a:r>
                  <a:rPr lang="en-US" sz="200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  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</a:t>
                </a:r>
                <a:r>
                  <a:rPr lang="en-US" sz="2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US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545" y="4333395"/>
                <a:ext cx="4141455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39" b="5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6" grpId="0"/>
      <p:bldP spid="16" grpId="1"/>
      <p:bldP spid="17" grpId="0" animBg="1"/>
      <p:bldP spid="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203" y="115865"/>
            <a:ext cx="16289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2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720864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45946" y="1276348"/>
                <a:ext cx="7391400" cy="528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2) 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 </a:t>
                </a:r>
                <a:r>
                  <a:rPr lang="en-US" sz="2000">
                    <a:solidFill>
                      <a:schemeClr val="tx1"/>
                    </a:solidFill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</a:t>
                </a:r>
                <a:r>
                  <a:rPr lang="en-US" sz="2000" i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0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en-US" sz="2000" i="1">
                    <a:solidFill>
                      <a:schemeClr val="tx1"/>
                    </a:solidFill>
                    <a:latin typeface="Yu Gothic UI Semilight" panose="020B0400000000000000" pitchFamily="34" charset="-128"/>
                    <a:ea typeface="Yu Gothic UI Semilight" panose="020B0400000000000000" pitchFamily="34" charset="-128"/>
                    <a:cs typeface="Times New Roman" panose="02020603050405020304" pitchFamily="18" charset="0"/>
                  </a:rPr>
                  <a:t>∽</a:t>
                </a:r>
                <a:r>
                  <a:rPr lang="en-US" sz="20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</a:rPr>
                  <a:t>∆</a:t>
                </a:r>
                <a:r>
                  <a:rPr lang="en-US" sz="2000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A’B’C’</a:t>
                </a:r>
                <a:r>
                  <a:rPr lang="en-US" sz="2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tỉ số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/>
                          </a:rPr>
                          <m:t>𝑘</m:t>
                        </m:r>
                      </m:den>
                    </m:f>
                  </m:oMath>
                </a14:m>
                <a:endParaRPr lang="en-US" sz="20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46" y="1276348"/>
                <a:ext cx="7391400" cy="528606"/>
              </a:xfrm>
              <a:prstGeom prst="rect">
                <a:avLst/>
              </a:prstGeom>
              <a:blipFill rotWithShape="1">
                <a:blip r:embed="rId1"/>
                <a:stretch>
                  <a:fillRect l="-6" t="-120" r="6" b="54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838200" y="1962150"/>
            <a:ext cx="756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 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dirty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A’’B’’C’’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A’’B’’C’’ </a:t>
            </a: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dirty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 ∆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A’B’C’</a:t>
            </a:r>
            <a:r>
              <a:rPr lang="en-US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 panose="02020603050405020304" pitchFamily="18" charset="0"/>
              </a:rPr>
              <a:t>∽</a:t>
            </a:r>
            <a:r>
              <a:rPr lang="en-US" dirty="0" smtClean="0">
                <a:latin typeface="Times New Roman" panose="02020603050405020304" pitchFamily="18" charset="0"/>
                <a:ea typeface="Cambria Math" panose="02040503050406030204"/>
                <a:cs typeface="Times New Roman" panose="02020603050405020304" pitchFamily="18" charset="0"/>
              </a:rPr>
              <a:t>∆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5686" y="2419350"/>
            <a:ext cx="8458200" cy="1995020"/>
            <a:chOff x="315686" y="3061608"/>
            <a:chExt cx="8458200" cy="1995020"/>
          </a:xfrm>
        </p:grpSpPr>
        <p:grpSp>
          <p:nvGrpSpPr>
            <p:cNvPr id="20" name="Group 19"/>
            <p:cNvGrpSpPr/>
            <p:nvPr/>
          </p:nvGrpSpPr>
          <p:grpSpPr>
            <a:xfrm>
              <a:off x="315686" y="3061608"/>
              <a:ext cx="8458200" cy="1995020"/>
              <a:chOff x="9525" y="19050"/>
              <a:chExt cx="9102725" cy="3714750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25" y="1676400"/>
                <a:ext cx="2047875" cy="19669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7738" y="990600"/>
                <a:ext cx="3192462" cy="2609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6050" y="19050"/>
                <a:ext cx="3886200" cy="3714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" name="TextBox 2"/>
            <p:cNvSpPr txBox="1"/>
            <p:nvPr/>
          </p:nvSpPr>
          <p:spPr>
            <a:xfrm>
              <a:off x="5062590" y="4563836"/>
              <a:ext cx="209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,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3063"/>
            <a:ext cx="23952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60723"/>
            <a:ext cx="761195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hai mệnh đề sau đây, mệnh đề nào đúng? Mệnh đề nào sai?</a:t>
            </a:r>
            <a:endParaRPr 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tam giác bằng nhau thì đồng dạng với nhau.</a:t>
            </a:r>
            <a:endParaRPr lang="en-U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tam giác đồng dạng với nhau thì bằng nhau.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1846947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(Đúng)</a:t>
            </a:r>
            <a:endParaRPr lang="en-US" sz="22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6744" y="2369463"/>
            <a:ext cx="7505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(Sai)</a:t>
            </a:r>
            <a:endParaRPr lang="en-US" sz="22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4124</Words>
  <Application>WPS Presentation</Application>
  <PresentationFormat>Trình chiếu Trên-màn-hình (16:9)</PresentationFormat>
  <Paragraphs>429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Cambria Math</vt:lpstr>
      <vt:lpstr>Cambria Math</vt:lpstr>
      <vt:lpstr>Yu Gothic UI Semilight</vt:lpstr>
      <vt:lpstr>MS UI Gothic</vt:lpstr>
      <vt:lpstr>.VnTime</vt:lpstr>
      <vt:lpstr>VNI-Times</vt:lpstr>
      <vt:lpstr>Microsoft YaHei</vt:lpstr>
      <vt:lpstr>Arial Unicode MS</vt:lpstr>
      <vt:lpstr>Calibri</vt:lpstr>
      <vt:lpstr>Office Theme</vt:lpstr>
      <vt:lpstr>Equation.3</vt:lpstr>
      <vt:lpstr>Equation.3</vt:lpstr>
      <vt:lpstr>Equation.DSMT4</vt:lpstr>
      <vt:lpstr>  KHÁI NIỆM HAI TAM GIÁC ĐỒNG DẠNG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Bài 2: ∆A’B’C’ ∽∆ABC theo tỉ số đồng dạng là k = 3/5. a) Tính tỉ số chu vi của hai tam giác đã cho. b) Cho biết hiệu  chu vi của hai tam giác trên là 40dm. Tính chu vi mỗi tam giác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164</cp:revision>
  <dcterms:created xsi:type="dcterms:W3CDTF">2000-12-31T17:33:00Z</dcterms:created>
  <dcterms:modified xsi:type="dcterms:W3CDTF">2021-02-19T13:56:30Z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