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75" r:id="rId10"/>
    <p:sldId id="268" r:id="rId11"/>
    <p:sldId id="267" r:id="rId12"/>
    <p:sldId id="276" r:id="rId13"/>
    <p:sldId id="269" r:id="rId14"/>
    <p:sldId id="270" r:id="rId15"/>
    <p:sldId id="271" r:id="rId16"/>
    <p:sldId id="273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/>
    <p:restoredTop sz="50000"/>
  </p:normalViewPr>
  <p:slideViewPr>
    <p:cSldViewPr snapToGrid="0" snapToObjects="1">
      <p:cViewPr varScale="1">
        <p:scale>
          <a:sx n="34" d="100"/>
          <a:sy n="34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4D07-40A2-4244-8273-4987BBE7C04E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747D7-36B9-8445-B6AD-C5B4018A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B4C0-8E7C-2C49-A409-D92AC345F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tu</a:t>
            </a:r>
            <a:r>
              <a:rPr lang="en-US" baseline="0" dirty="0"/>
              <a:t> </a:t>
            </a:r>
            <a:r>
              <a:rPr lang="en-US" baseline="0" dirty="0" err="1"/>
              <a:t>hú</a:t>
            </a:r>
            <a:r>
              <a:rPr lang="en-US" baseline="0" dirty="0"/>
              <a:t>,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hè</a:t>
            </a:r>
            <a:r>
              <a:rPr lang="en-US" baseline="0" dirty="0"/>
              <a:t> </a:t>
            </a:r>
            <a:r>
              <a:rPr lang="en-US" baseline="0" dirty="0" err="1"/>
              <a:t>dậy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càng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ngột</a:t>
            </a:r>
            <a:r>
              <a:rPr lang="en-US" baseline="0" dirty="0"/>
              <a:t> </a:t>
            </a:r>
            <a:r>
              <a:rPr lang="en-US" baseline="0" dirty="0" err="1"/>
              <a:t>ngạt</a:t>
            </a:r>
            <a:r>
              <a:rPr lang="en-US" baseline="0" dirty="0"/>
              <a:t>,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buồng</a:t>
            </a:r>
            <a:r>
              <a:rPr lang="en-US" baseline="0" dirty="0"/>
              <a:t> </a:t>
            </a:r>
            <a:r>
              <a:rPr lang="en-US" baseline="0" dirty="0" err="1"/>
              <a:t>giam</a:t>
            </a:r>
            <a:r>
              <a:rPr lang="en-US" baseline="0" dirty="0"/>
              <a:t> </a:t>
            </a:r>
            <a:r>
              <a:rPr lang="en-US" baseline="0" dirty="0" err="1"/>
              <a:t>chật</a:t>
            </a:r>
            <a:r>
              <a:rPr lang="en-US" baseline="0" dirty="0"/>
              <a:t> </a:t>
            </a:r>
            <a:r>
              <a:rPr lang="en-US" baseline="0" dirty="0" err="1"/>
              <a:t>hẹp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do.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than </a:t>
            </a:r>
            <a:r>
              <a:rPr lang="en-US" baseline="0" dirty="0" err="1"/>
              <a:t>thở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mùa</a:t>
            </a:r>
            <a:r>
              <a:rPr lang="en-US" baseline="0" dirty="0"/>
              <a:t> </a:t>
            </a:r>
            <a:r>
              <a:rPr lang="en-US" baseline="0" dirty="0" err="1"/>
              <a:t>hè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giãi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tâm</a:t>
            </a:r>
            <a:r>
              <a:rPr lang="en-US" baseline="0" dirty="0"/>
              <a:t> </a:t>
            </a:r>
            <a:r>
              <a:rPr lang="en-US" baseline="0" dirty="0" err="1"/>
              <a:t>trạng</a:t>
            </a:r>
            <a:r>
              <a:rPr lang="en-US" baseline="0" dirty="0"/>
              <a:t>, </a:t>
            </a:r>
            <a:r>
              <a:rPr lang="en-US" baseline="0" dirty="0" err="1"/>
              <a:t>bộc</a:t>
            </a:r>
            <a:r>
              <a:rPr lang="en-US" baseline="0" dirty="0"/>
              <a:t> </a:t>
            </a:r>
            <a:r>
              <a:rPr lang="en-US" baseline="0" dirty="0" err="1"/>
              <a:t>lộ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ngột</a:t>
            </a:r>
            <a:r>
              <a:rPr lang="en-US" baseline="0" dirty="0"/>
              <a:t> </a:t>
            </a:r>
            <a:r>
              <a:rPr lang="en-US" baseline="0" dirty="0" err="1"/>
              <a:t>ngạt</a:t>
            </a:r>
            <a:r>
              <a:rPr lang="en-US" baseline="0" dirty="0"/>
              <a:t>, u </a:t>
            </a:r>
            <a:r>
              <a:rPr lang="en-US" baseline="0" dirty="0" err="1"/>
              <a:t>uất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bùng</a:t>
            </a:r>
            <a:r>
              <a:rPr lang="en-US" baseline="0" dirty="0"/>
              <a:t> </a:t>
            </a:r>
            <a:r>
              <a:rPr lang="en-US" baseline="0" dirty="0" err="1"/>
              <a:t>cháy</a:t>
            </a:r>
            <a:r>
              <a:rPr lang="en-US" baseline="0" dirty="0"/>
              <a:t>,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r>
              <a:rPr lang="en-US" baseline="0" dirty="0"/>
              <a:t> tan </a:t>
            </a: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tù</a:t>
            </a:r>
            <a:r>
              <a:rPr lang="en-US" baseline="0" dirty="0"/>
              <a:t> </a:t>
            </a:r>
            <a:r>
              <a:rPr lang="en-US" baseline="0" dirty="0" err="1"/>
              <a:t>đày</a:t>
            </a:r>
            <a:r>
              <a:rPr lang="en-US" baseline="0" dirty="0"/>
              <a:t>, </a:t>
            </a:r>
            <a:r>
              <a:rPr lang="en-US" baseline="0" dirty="0" err="1"/>
              <a:t>chật</a:t>
            </a:r>
            <a:r>
              <a:rPr lang="en-US" baseline="0" dirty="0"/>
              <a:t> </a:t>
            </a:r>
            <a:r>
              <a:rPr lang="en-US" baseline="0" dirty="0" err="1"/>
              <a:t>hẹp</a:t>
            </a:r>
            <a:r>
              <a:rPr lang="en-US" baseline="0" dirty="0"/>
              <a:t> </a:t>
            </a:r>
            <a:r>
              <a:rPr lang="en-US" baseline="0" dirty="0" err="1"/>
              <a:t>xung</a:t>
            </a:r>
            <a:r>
              <a:rPr lang="en-US" baseline="0" dirty="0"/>
              <a:t> </a:t>
            </a:r>
            <a:r>
              <a:rPr lang="en-US" baseline="0" dirty="0" err="1"/>
              <a:t>quanh</a:t>
            </a:r>
            <a:r>
              <a:rPr lang="en-US" baseline="0" dirty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loạt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mạnh</a:t>
            </a:r>
            <a:r>
              <a:rPr lang="en-US" baseline="0" dirty="0"/>
              <a:t>,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thán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bốn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</a:t>
            </a:r>
            <a:r>
              <a:rPr lang="en-US" baseline="0" dirty="0" err="1"/>
              <a:t>ngắn</a:t>
            </a:r>
            <a:r>
              <a:rPr lang="en-US" baseline="0" dirty="0"/>
              <a:t> </a:t>
            </a:r>
            <a:r>
              <a:rPr lang="en-US" baseline="0" dirty="0" err="1"/>
              <a:t>ngủi</a:t>
            </a:r>
            <a:r>
              <a:rPr lang="en-US" baseline="0" dirty="0"/>
              <a:t>,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nhịp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góp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tả</a:t>
            </a:r>
            <a:r>
              <a:rPr lang="en-US" baseline="0" dirty="0"/>
              <a:t> </a:t>
            </a:r>
            <a:r>
              <a:rPr lang="en-US" baseline="0" dirty="0" err="1"/>
              <a:t>tâm</a:t>
            </a:r>
            <a:r>
              <a:rPr lang="en-US" baseline="0" dirty="0"/>
              <a:t> </a:t>
            </a:r>
            <a:r>
              <a:rPr lang="en-US" baseline="0" dirty="0" err="1"/>
              <a:t>trạng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càng</a:t>
            </a:r>
            <a:r>
              <a:rPr lang="en-US" baseline="0" dirty="0"/>
              <a:t> u </a:t>
            </a:r>
            <a:r>
              <a:rPr lang="en-US" baseline="0" dirty="0" err="1"/>
              <a:t>uất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càng</a:t>
            </a:r>
            <a:r>
              <a:rPr lang="en-US" baseline="0" dirty="0"/>
              <a:t> </a:t>
            </a:r>
            <a:r>
              <a:rPr lang="en-US" baseline="0" dirty="0" err="1"/>
              <a:t>ngột</a:t>
            </a:r>
            <a:r>
              <a:rPr lang="en-US" baseline="0" dirty="0"/>
              <a:t> </a:t>
            </a:r>
            <a:r>
              <a:rPr lang="en-US" baseline="0" dirty="0" err="1"/>
              <a:t>ngạt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khao</a:t>
            </a:r>
            <a:r>
              <a:rPr lang="en-US" baseline="0" dirty="0"/>
              <a:t> </a:t>
            </a:r>
            <a:r>
              <a:rPr lang="en-US" baseline="0" dirty="0" err="1"/>
              <a:t>khát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do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mãnh</a:t>
            </a:r>
            <a:r>
              <a:rPr lang="en-US" baseline="0" dirty="0"/>
              <a:t> </a:t>
            </a:r>
            <a:r>
              <a:rPr lang="en-US" baseline="0" dirty="0" err="1"/>
              <a:t>liệt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36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6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8C152-F27E-EE45-A11D-59D04DDFAF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8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tu</a:t>
            </a:r>
            <a:r>
              <a:rPr lang="en-US" baseline="0" dirty="0"/>
              <a:t> </a:t>
            </a:r>
            <a:r>
              <a:rPr lang="en-US" baseline="0" dirty="0" err="1"/>
              <a:t>hú</a:t>
            </a:r>
            <a:r>
              <a:rPr lang="en-US" baseline="0" dirty="0"/>
              <a:t> </a:t>
            </a:r>
            <a:r>
              <a:rPr lang="en-US" baseline="0" dirty="0" err="1"/>
              <a:t>bừng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mùa</a:t>
            </a:r>
            <a:r>
              <a:rPr lang="en-US" baseline="0" dirty="0"/>
              <a:t> </a:t>
            </a:r>
            <a:r>
              <a:rPr lang="en-US" baseline="0" dirty="0" err="1"/>
              <a:t>hè</a:t>
            </a:r>
            <a:r>
              <a:rPr lang="en-US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Hương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: </a:t>
            </a:r>
            <a:r>
              <a:rPr lang="en-US" baseline="0" dirty="0" err="1"/>
              <a:t>lúa</a:t>
            </a:r>
            <a:r>
              <a:rPr lang="en-US" baseline="0" dirty="0"/>
              <a:t> </a:t>
            </a:r>
            <a:r>
              <a:rPr lang="en-US" baseline="0" dirty="0" err="1"/>
              <a:t>chín</a:t>
            </a:r>
            <a:r>
              <a:rPr lang="en-US" baseline="0" dirty="0"/>
              <a:t>,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ngọt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: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ve</a:t>
            </a:r>
            <a:r>
              <a:rPr lang="en-US" baseline="0" dirty="0"/>
              <a:t>,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sáo</a:t>
            </a:r>
            <a:r>
              <a:rPr lang="en-US" baseline="0" dirty="0"/>
              <a:t> </a:t>
            </a:r>
            <a:r>
              <a:rPr lang="en-US" baseline="0" dirty="0" err="1"/>
              <a:t>diều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: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bắp</a:t>
            </a:r>
            <a:r>
              <a:rPr lang="en-US" baseline="0" dirty="0"/>
              <a:t>,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nắng</a:t>
            </a:r>
            <a:r>
              <a:rPr lang="en-US" baseline="0" dirty="0"/>
              <a:t>;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: </a:t>
            </a:r>
            <a:r>
              <a:rPr lang="en-US" baseline="0" dirty="0" err="1"/>
              <a:t>vườn</a:t>
            </a:r>
            <a:r>
              <a:rPr lang="en-US" baseline="0" dirty="0"/>
              <a:t> </a:t>
            </a:r>
            <a:r>
              <a:rPr lang="en-US" baseline="0" dirty="0" err="1"/>
              <a:t>râm</a:t>
            </a:r>
            <a:r>
              <a:rPr lang="en-US" baseline="0" dirty="0"/>
              <a:t>,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, </a:t>
            </a:r>
            <a:r>
              <a:rPr lang="en-US" baseline="0" dirty="0" err="1"/>
              <a:t>cánh</a:t>
            </a:r>
            <a:r>
              <a:rPr lang="en-US" baseline="0" dirty="0"/>
              <a:t> </a:t>
            </a:r>
            <a:r>
              <a:rPr lang="en-US" baseline="0" dirty="0" err="1"/>
              <a:t>diều</a:t>
            </a:r>
            <a:r>
              <a:rPr lang="en-US" baseline="0" dirty="0"/>
              <a:t> bay.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Hương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: </a:t>
            </a:r>
            <a:r>
              <a:rPr lang="en-US" baseline="0" dirty="0" err="1"/>
              <a:t>lúa</a:t>
            </a:r>
            <a:r>
              <a:rPr lang="en-US" baseline="0" dirty="0"/>
              <a:t> </a:t>
            </a:r>
            <a:r>
              <a:rPr lang="en-US" baseline="0" dirty="0" err="1"/>
              <a:t>chín</a:t>
            </a:r>
            <a:r>
              <a:rPr lang="en-US" baseline="0" dirty="0"/>
              <a:t>,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ngọt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: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ve</a:t>
            </a:r>
            <a:r>
              <a:rPr lang="en-US" baseline="0" dirty="0"/>
              <a:t>,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sáo</a:t>
            </a:r>
            <a:r>
              <a:rPr lang="en-US" baseline="0" dirty="0"/>
              <a:t> </a:t>
            </a:r>
            <a:r>
              <a:rPr lang="en-US" baseline="0" dirty="0" err="1"/>
              <a:t>diều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: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bắp</a:t>
            </a:r>
            <a:r>
              <a:rPr lang="en-US" baseline="0" dirty="0"/>
              <a:t>,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nắng</a:t>
            </a:r>
            <a:r>
              <a:rPr lang="en-US" baseline="0" dirty="0"/>
              <a:t>;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: </a:t>
            </a:r>
            <a:r>
              <a:rPr lang="en-US" baseline="0" dirty="0" err="1"/>
              <a:t>vườn</a:t>
            </a:r>
            <a:r>
              <a:rPr lang="en-US" baseline="0" dirty="0"/>
              <a:t> </a:t>
            </a:r>
            <a:r>
              <a:rPr lang="en-US" baseline="0" dirty="0" err="1"/>
              <a:t>râm</a:t>
            </a:r>
            <a:r>
              <a:rPr lang="en-US" baseline="0" dirty="0"/>
              <a:t>,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, </a:t>
            </a:r>
            <a:r>
              <a:rPr lang="en-US" baseline="0" dirty="0" err="1"/>
              <a:t>cánh</a:t>
            </a:r>
            <a:r>
              <a:rPr lang="en-US" baseline="0" dirty="0"/>
              <a:t> </a:t>
            </a:r>
            <a:r>
              <a:rPr lang="en-US" baseline="0" dirty="0" err="1"/>
              <a:t>diều</a:t>
            </a:r>
            <a:r>
              <a:rPr lang="en-US" baseline="0" dirty="0"/>
              <a:t> bay.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nghệ</a:t>
            </a:r>
            <a:r>
              <a:rPr lang="en-US" baseline="0" dirty="0"/>
              <a:t> </a:t>
            </a:r>
            <a:r>
              <a:rPr lang="en-US" baseline="0" dirty="0" err="1"/>
              <a:t>thuật</a:t>
            </a:r>
            <a:r>
              <a:rPr lang="en-US" baseline="0" dirty="0"/>
              <a:t>: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nghệ</a:t>
            </a:r>
            <a:r>
              <a:rPr lang="en-US" baseline="0" dirty="0"/>
              <a:t> </a:t>
            </a:r>
            <a:r>
              <a:rPr lang="en-US" baseline="0" dirty="0" err="1"/>
              <a:t>thuật</a:t>
            </a:r>
            <a:r>
              <a:rPr lang="en-US" baseline="0" dirty="0"/>
              <a:t> </a:t>
            </a:r>
            <a:r>
              <a:rPr lang="en-US" baseline="0" dirty="0" err="1"/>
              <a:t>miêu</a:t>
            </a:r>
            <a:r>
              <a:rPr lang="en-US" baseline="0" dirty="0"/>
              <a:t> </a:t>
            </a:r>
            <a:r>
              <a:rPr lang="en-US" baseline="0" dirty="0" err="1"/>
              <a:t>tả</a:t>
            </a:r>
            <a:r>
              <a:rPr lang="en-US" baseline="0" dirty="0"/>
              <a:t>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mùa</a:t>
            </a:r>
            <a:r>
              <a:rPr lang="en-US" baseline="0" dirty="0"/>
              <a:t> </a:t>
            </a:r>
            <a:r>
              <a:rPr lang="en-US" baseline="0" dirty="0" err="1"/>
              <a:t>hè</a:t>
            </a:r>
            <a:r>
              <a:rPr lang="en-US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NT: </a:t>
            </a:r>
            <a:r>
              <a:rPr lang="en-US" baseline="0" dirty="0" err="1"/>
              <a:t>liệt</a:t>
            </a:r>
            <a:r>
              <a:rPr lang="en-US" baseline="0" dirty="0"/>
              <a:t> </a:t>
            </a:r>
            <a:r>
              <a:rPr lang="en-US" baseline="0" dirty="0" err="1"/>
              <a:t>kê</a:t>
            </a:r>
            <a:r>
              <a:rPr lang="en-US" baseline="0" dirty="0"/>
              <a:t>, </a:t>
            </a:r>
            <a:r>
              <a:rPr lang="en-US" baseline="0" dirty="0" err="1"/>
              <a:t>phó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,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,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,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sym typeface="Wingdings"/>
              </a:rPr>
              <a:t> </a:t>
            </a:r>
            <a:r>
              <a:rPr lang="en-US" baseline="0" dirty="0" err="1">
                <a:sym typeface="Wingdings"/>
              </a:rPr>
              <a:t>bức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tranh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mùa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hè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rực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rỡ</a:t>
            </a:r>
            <a:r>
              <a:rPr lang="en-US" baseline="0" dirty="0">
                <a:sym typeface="Wingdings"/>
              </a:rPr>
              <a:t>, </a:t>
            </a:r>
            <a:r>
              <a:rPr lang="en-US" baseline="0" dirty="0" err="1">
                <a:sym typeface="Wingdings"/>
              </a:rPr>
              <a:t>rộn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ràng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và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đầy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sức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sống</a:t>
            </a:r>
            <a:r>
              <a:rPr lang="en-US" baseline="0" dirty="0">
                <a:sym typeface="Wingding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rộng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, </a:t>
            </a:r>
            <a:r>
              <a:rPr lang="en-US" baseline="0" dirty="0" err="1"/>
              <a:t>khoáng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Gợi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bầu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do, </a:t>
            </a:r>
            <a:r>
              <a:rPr lang="en-US" baseline="0" dirty="0" err="1"/>
              <a:t>thanh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. </a:t>
            </a:r>
            <a:r>
              <a:rPr lang="en-US" baseline="0" dirty="0" err="1"/>
              <a:t>Ở</a:t>
            </a:r>
            <a:r>
              <a:rPr lang="en-US" baseline="0" dirty="0"/>
              <a:t> </a:t>
            </a:r>
            <a:r>
              <a:rPr lang="en-US" baseline="0" dirty="0" err="1"/>
              <a:t>nơi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con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thỏa</a:t>
            </a:r>
            <a:r>
              <a:rPr lang="en-US" baseline="0" dirty="0"/>
              <a:t> </a:t>
            </a:r>
            <a:r>
              <a:rPr lang="en-US" baseline="0" dirty="0" err="1"/>
              <a:t>sức</a:t>
            </a:r>
            <a:r>
              <a:rPr lang="en-US" baseline="0" dirty="0"/>
              <a:t> </a:t>
            </a:r>
            <a:r>
              <a:rPr lang="en-US" baseline="0" dirty="0" err="1"/>
              <a:t>vẫy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, bay </a:t>
            </a:r>
            <a:r>
              <a:rPr lang="en-US" baseline="0" dirty="0" err="1"/>
              <a:t>nhảy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bầu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do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kìm</a:t>
            </a:r>
            <a:r>
              <a:rPr lang="en-US" baseline="0" dirty="0"/>
              <a:t> </a:t>
            </a:r>
            <a:r>
              <a:rPr lang="en-US" baseline="0" dirty="0" err="1"/>
              <a:t>hãm</a:t>
            </a:r>
            <a:r>
              <a:rPr lang="en-US" baseline="0" dirty="0"/>
              <a:t>, </a:t>
            </a:r>
            <a:r>
              <a:rPr lang="en-US" baseline="0" dirty="0" err="1"/>
              <a:t>tù</a:t>
            </a:r>
            <a:r>
              <a:rPr lang="en-US" baseline="0" dirty="0"/>
              <a:t> </a:t>
            </a:r>
            <a:r>
              <a:rPr lang="en-US" baseline="0" dirty="0" err="1"/>
              <a:t>đày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2"/>
              <a:buChar char="à"/>
            </a:pPr>
            <a:r>
              <a:rPr lang="en-US" dirty="0">
                <a:sym typeface="Wingdings"/>
              </a:rPr>
              <a:t>Con </a:t>
            </a:r>
            <a:r>
              <a:rPr lang="en-US" dirty="0" err="1">
                <a:sym typeface="Wingdings"/>
              </a:rPr>
              <a:t>người</a:t>
            </a:r>
            <a:r>
              <a:rPr lang="en-US" dirty="0">
                <a:sym typeface="Wingdings"/>
              </a:rPr>
              <a:t>:</a:t>
            </a:r>
            <a:r>
              <a:rPr lang="en-US" baseline="0" dirty="0">
                <a:sym typeface="Wingdings"/>
              </a:rPr>
              <a:t> - </a:t>
            </a:r>
            <a:r>
              <a:rPr lang="en-US" baseline="0" dirty="0" err="1">
                <a:sym typeface="Wingdings"/>
              </a:rPr>
              <a:t>gắn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bó</a:t>
            </a:r>
            <a:r>
              <a:rPr lang="en-US" baseline="0" dirty="0">
                <a:sym typeface="Wingdings"/>
              </a:rPr>
              <a:t>, </a:t>
            </a:r>
            <a:r>
              <a:rPr lang="en-US" baseline="0" dirty="0" err="1">
                <a:sym typeface="Wingdings"/>
              </a:rPr>
              <a:t>yêu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cuộc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sống</a:t>
            </a:r>
            <a:endParaRPr lang="en-US" baseline="0" dirty="0">
              <a:sym typeface="Wingdings"/>
            </a:endParaRPr>
          </a:p>
          <a:p>
            <a:pPr marL="0" indent="0">
              <a:buFont typeface="Wingdings" charset="2"/>
              <a:buNone/>
            </a:pPr>
            <a:r>
              <a:rPr lang="en-US" baseline="0" dirty="0">
                <a:sym typeface="Wingdings"/>
              </a:rPr>
              <a:t>                       - </a:t>
            </a:r>
            <a:r>
              <a:rPr lang="en-US" baseline="0" dirty="0" err="1">
                <a:sym typeface="Wingdings"/>
              </a:rPr>
              <a:t>Khát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khao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tự</a:t>
            </a:r>
            <a:r>
              <a:rPr lang="en-US" baseline="0" dirty="0">
                <a:sym typeface="Wingdings"/>
              </a:rPr>
              <a:t> do (</a:t>
            </a:r>
            <a:r>
              <a:rPr lang="en-US" baseline="0" dirty="0" err="1">
                <a:sym typeface="Wingdings"/>
              </a:rPr>
              <a:t>gián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tiếp</a:t>
            </a:r>
            <a:r>
              <a:rPr lang="en-US" baseline="0" dirty="0">
                <a:sym typeface="Wingding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8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hú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bầy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nhưng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bầy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hú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tưởng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phú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bức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rộng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vĩ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hạt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lúa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hạt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bắp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vườn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vạt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sân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rồi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bầu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trời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vời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vợi</a:t>
            </a:r>
            <a:r>
              <a:rPr lang="is-I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Không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thế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gợi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cả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hương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vị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màu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sắc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âm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s-I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is-I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cảnh vật sống động, đang phát triển hết sức mạnh mẽ và tự nhiên.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K</a:t>
            </a:r>
            <a:r>
              <a:rPr lang="is-I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hông gian cứ mở rộng dần ra từ cây lúa, trái cây đến khu vườn râm mát và vạt sân đấy nắng rồi vút lên khoảng không xanh cao rộng.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</a:t>
            </a:r>
            <a:r>
              <a:rPr lang="is-I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rên ấy là những cánh diều thỏa sức bay lượn, tung hoành.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Điều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làm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nên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đặc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sắc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bức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tranh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không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chỉ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nằm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ở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động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cảnh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vật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nét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đặc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sắc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bức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tranh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nằm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ở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chỗ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nó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vẽ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lên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bởi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tưởng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tượng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vẽ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lên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tâm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tưởng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Nó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mùa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hè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nhưng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mùa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hè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dậy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lên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tâm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tưởng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khơi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nguồn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tiếng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chim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hót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/>
            </a:endParaRPr>
          </a:p>
          <a:p>
            <a:pPr marL="171450" indent="-171450">
              <a:buFontTx/>
              <a:buChar char="-"/>
            </a:pP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Bức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tranh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thật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đẹp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đẹp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thêm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đến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hai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lần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bởi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nó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cảm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nhận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qua con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mắt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người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thanh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niên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trẻ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tuổi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mới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bước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vào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sống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cách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mạng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bát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ngát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mới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tinh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đầy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háo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hức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hăng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say.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phải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con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người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tinh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tế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nhạy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cảm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yêu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gắn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bó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thiên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nhiên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sống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xung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quanh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thì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mới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gợi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lên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khung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cảnh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động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đến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thế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. Qua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đây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ta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cũng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gián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tiếp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cảm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nhận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niềm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khao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khát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do,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khao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khát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vẫy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vùng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chàng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trai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19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tuổi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mãnh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đến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thế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Tiếng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chim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hú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thức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tỉnh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bức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tranh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mùa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hè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tâm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tưởng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nhà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thơ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nó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cũng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thức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tỉnh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ý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thức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sống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tươi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đẹp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mới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bắt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đầu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đầy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hứa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hẹn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bị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giam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cầm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tù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đày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một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cách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uổng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phí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. 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sống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vừa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mới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bắt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đầu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sức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trẻ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vừa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mới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vẫy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vùng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thì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bị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chặn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lại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Tâm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trạng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người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chiến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sĩ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trẻ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tuổi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như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thế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?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Đó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nội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dung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phần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tiếp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2.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Tâm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trạng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người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tù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trẻ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tuổi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89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47D7-36B9-8445-B6AD-C5B4018ABD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2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4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6D434-EDBA-1449-82D6-CE21290F15A4}" type="datetimeFigureOut">
              <a:rPr lang="en-US" smtClean="0"/>
              <a:t>21/01/21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7ECE-3CB9-0C41-83D9-C3362A0B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6" name="TextBox 5"/>
          <p:cNvSpPr txBox="1"/>
          <p:nvPr/>
        </p:nvSpPr>
        <p:spPr>
          <a:xfrm>
            <a:off x="7412691" y="2454827"/>
            <a:ext cx="220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sz="36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78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3878" y="3175675"/>
            <a:ext cx="6091518" cy="1413131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b="1" dirty="0" err="1">
                <a:ln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Khi</a:t>
            </a:r>
            <a:r>
              <a:rPr lang="en-US" sz="4050" b="1" dirty="0">
                <a:ln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con </a:t>
            </a:r>
            <a:r>
              <a:rPr lang="en-US" sz="4050" b="1" dirty="0" err="1">
                <a:ln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tu</a:t>
            </a:r>
            <a:r>
              <a:rPr lang="en-US" sz="4050" b="1" dirty="0">
                <a:ln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50" b="1" dirty="0" err="1">
                <a:ln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hú</a:t>
            </a:r>
            <a:endParaRPr lang="en-US" sz="4050" b="1" dirty="0">
              <a:ln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8108" y="4659402"/>
            <a:ext cx="168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2600"/>
                </a:solidFill>
              </a:rPr>
              <a:t>TỐ HỮU</a:t>
            </a:r>
          </a:p>
        </p:txBody>
      </p:sp>
    </p:spTree>
    <p:extLst>
      <p:ext uri="{BB962C8B-B14F-4D97-AF65-F5344CB8AC3E}">
        <p14:creationId xmlns:p14="http://schemas.microsoft.com/office/powerpoint/2010/main" val="214136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9465" y="422639"/>
            <a:ext cx="62040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5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… Ta nghe hè dậy bên lòng</a:t>
            </a:r>
          </a:p>
          <a:p>
            <a:pPr algn="ctr"/>
            <a:r>
              <a:rPr lang="en-US" sz="25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is-IS" sz="25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à chân muốn đạp tan phòng, hè ôi!</a:t>
            </a:r>
          </a:p>
          <a:p>
            <a:pPr algn="ctr"/>
            <a:r>
              <a:rPr lang="is-IS" sz="25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Ngột làm sao, chết uất thôi</a:t>
            </a:r>
          </a:p>
          <a:p>
            <a:pPr algn="ctr"/>
            <a:r>
              <a:rPr lang="is-IS" sz="25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Con chim tu hú ngoài trời cứ kêu!</a:t>
            </a:r>
            <a:endParaRPr lang="en-US" sz="25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26855" y="2280348"/>
            <a:ext cx="4657061" cy="2775098"/>
          </a:xfrm>
          <a:prstGeom prst="cloudCallout">
            <a:avLst>
              <a:gd name="adj1" fmla="val -44463"/>
              <a:gd name="adj2" fmla="val 52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Tâm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tù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mạng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lúc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này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041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2" y="808004"/>
            <a:ext cx="564588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350" dirty="0"/>
              <a:t>...</a:t>
            </a:r>
          </a:p>
          <a:p>
            <a:pPr algn="ctr"/>
            <a:r>
              <a:rPr lang="en-US" sz="255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is-IS" sz="2550" dirty="0">
                <a:solidFill>
                  <a:schemeClr val="tx2">
                    <a:lumMod val="75000"/>
                  </a:schemeClr>
                </a:solidFill>
              </a:rPr>
              <a:t>a nghe hè dậy bên lòng</a:t>
            </a:r>
          </a:p>
          <a:p>
            <a:pPr algn="ctr"/>
            <a:r>
              <a:rPr lang="en-US" sz="255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is-IS" sz="2550" dirty="0">
                <a:solidFill>
                  <a:schemeClr val="tx2">
                    <a:lumMod val="75000"/>
                  </a:schemeClr>
                </a:solidFill>
              </a:rPr>
              <a:t>à chân muốn đạp tan phòng, hè ôi!</a:t>
            </a:r>
          </a:p>
          <a:p>
            <a:pPr algn="ctr"/>
            <a:r>
              <a:rPr lang="is-IS" sz="2550" dirty="0">
                <a:solidFill>
                  <a:schemeClr val="tx2">
                    <a:lumMod val="75000"/>
                  </a:schemeClr>
                </a:solidFill>
              </a:rPr>
              <a:t>Ngột làm sao, chết uất thôi</a:t>
            </a:r>
          </a:p>
          <a:p>
            <a:pPr algn="ctr"/>
            <a:r>
              <a:rPr lang="en-US" sz="255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is-IS" sz="2550" dirty="0">
                <a:solidFill>
                  <a:schemeClr val="tx2">
                    <a:lumMod val="75000"/>
                  </a:schemeClr>
                </a:solidFill>
              </a:rPr>
              <a:t>on chim tu hú ngoài trời cứ kêu!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95696" y="2828141"/>
            <a:ext cx="5358809" cy="2813760"/>
          </a:xfrm>
          <a:prstGeom prst="cloudCallout">
            <a:avLst>
              <a:gd name="adj1" fmla="val -35416"/>
              <a:gd name="adj2" fmla="val 551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Tâm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ấy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qua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nghệ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thuật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? Qua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điều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chiến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sĩ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mạng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trẻ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tuổi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54505" y="85725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00940" y="1041991"/>
            <a:ext cx="213983" cy="517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60529" y="1041991"/>
            <a:ext cx="204677" cy="517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455041" y="1463310"/>
            <a:ext cx="138224" cy="4515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775100" y="1914838"/>
            <a:ext cx="148853" cy="458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99950" y="2144126"/>
            <a:ext cx="256308" cy="652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41449" y="2234173"/>
            <a:ext cx="170114" cy="585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19310" y="2411670"/>
            <a:ext cx="368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Nhiều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ngữ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mạnh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522574" y="1463310"/>
            <a:ext cx="842632" cy="418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442829" y="1832796"/>
            <a:ext cx="1164266" cy="1594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23953" y="2218224"/>
            <a:ext cx="1164266" cy="1594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108447" y="2218235"/>
            <a:ext cx="725672" cy="264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19310" y="3209709"/>
            <a:ext cx="368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2400" dirty="0" err="1">
                <a:solidFill>
                  <a:srgbClr val="0432FF"/>
                </a:solidFill>
              </a:rPr>
              <a:t>Nhiều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từ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cảm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thán</a:t>
            </a:r>
            <a:endParaRPr lang="en-US" sz="3600" dirty="0">
              <a:solidFill>
                <a:srgbClr val="0432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787314" y="1814181"/>
            <a:ext cx="624660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19181" y="2234175"/>
            <a:ext cx="882500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36068" y="2215560"/>
            <a:ext cx="624660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19310" y="3876894"/>
            <a:ext cx="3689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- </a:t>
            </a:r>
            <a:r>
              <a:rPr lang="en-US" sz="2400" dirty="0" err="1">
                <a:solidFill>
                  <a:srgbClr val="FF0000"/>
                </a:solidFill>
              </a:rPr>
              <a:t>Nhịp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thay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đổi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thường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68" y="803778"/>
            <a:ext cx="564588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350" dirty="0"/>
              <a:t>...</a:t>
            </a:r>
          </a:p>
          <a:p>
            <a:pPr algn="ctr"/>
            <a:r>
              <a:rPr lang="en-US" sz="255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is-IS" sz="2550" dirty="0">
                <a:solidFill>
                  <a:schemeClr val="tx2">
                    <a:lumMod val="75000"/>
                  </a:schemeClr>
                </a:solidFill>
              </a:rPr>
              <a:t>a nghe hè </a:t>
            </a:r>
            <a:r>
              <a:rPr lang="is-IS" sz="2550" dirty="0">
                <a:solidFill>
                  <a:schemeClr val="accent2">
                    <a:lumMod val="50000"/>
                  </a:schemeClr>
                </a:solidFill>
              </a:rPr>
              <a:t>dậy</a:t>
            </a:r>
            <a:r>
              <a:rPr lang="is-IS" sz="2550" dirty="0">
                <a:solidFill>
                  <a:schemeClr val="tx2">
                    <a:lumMod val="75000"/>
                  </a:schemeClr>
                </a:solidFill>
              </a:rPr>
              <a:t> bên lòng</a:t>
            </a:r>
          </a:p>
          <a:p>
            <a:pPr algn="ctr"/>
            <a:r>
              <a:rPr lang="en-US" sz="255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is-IS" sz="2550" dirty="0">
                <a:solidFill>
                  <a:schemeClr val="tx2">
                    <a:lumMod val="75000"/>
                  </a:schemeClr>
                </a:solidFill>
              </a:rPr>
              <a:t>à chân muốn đạp tan phòng, hè </a:t>
            </a:r>
            <a:r>
              <a:rPr lang="is-IS" sz="2550" dirty="0">
                <a:solidFill>
                  <a:srgbClr val="0432FF"/>
                </a:solidFill>
              </a:rPr>
              <a:t>ôi!</a:t>
            </a:r>
          </a:p>
          <a:p>
            <a:pPr algn="ctr"/>
            <a:r>
              <a:rPr lang="is-IS" sz="2550" dirty="0">
                <a:solidFill>
                  <a:schemeClr val="accent2">
                    <a:lumMod val="50000"/>
                  </a:schemeClr>
                </a:solidFill>
              </a:rPr>
              <a:t>Ngột </a:t>
            </a:r>
            <a:r>
              <a:rPr lang="is-IS" sz="2550" dirty="0">
                <a:solidFill>
                  <a:srgbClr val="0432FF"/>
                </a:solidFill>
              </a:rPr>
              <a:t>làm sao</a:t>
            </a:r>
            <a:r>
              <a:rPr lang="is-IS" sz="255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s-IS" sz="2550" dirty="0">
                <a:solidFill>
                  <a:schemeClr val="accent2">
                    <a:lumMod val="50000"/>
                  </a:schemeClr>
                </a:solidFill>
              </a:rPr>
              <a:t>chết uất </a:t>
            </a:r>
            <a:r>
              <a:rPr lang="is-IS" sz="2550" dirty="0">
                <a:solidFill>
                  <a:srgbClr val="0432FF"/>
                </a:solidFill>
              </a:rPr>
              <a:t>thôi</a:t>
            </a:r>
          </a:p>
          <a:p>
            <a:pPr algn="ctr"/>
            <a:r>
              <a:rPr lang="en-US" sz="255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is-IS" sz="2550" dirty="0">
                <a:solidFill>
                  <a:schemeClr val="tx2">
                    <a:lumMod val="75000"/>
                  </a:schemeClr>
                </a:solidFill>
              </a:rPr>
              <a:t>on chim tu hú ngoài trời cứ kêu!</a:t>
            </a:r>
          </a:p>
        </p:txBody>
      </p:sp>
    </p:spTree>
    <p:extLst>
      <p:ext uri="{BB962C8B-B14F-4D97-AF65-F5344CB8AC3E}">
        <p14:creationId xmlns:p14="http://schemas.microsoft.com/office/powerpoint/2010/main" val="61233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/>
      <p:bldP spid="40" grpId="0"/>
      <p:bldP spid="4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42900" y="0"/>
            <a:ext cx="8613706" cy="4162646"/>
          </a:xfrm>
          <a:prstGeom prst="cloudCallout">
            <a:avLst>
              <a:gd name="adj1" fmla="val -48980"/>
              <a:gd name="adj2" fmla="val 114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6" y="343768"/>
            <a:ext cx="6800856" cy="2928070"/>
          </a:xfrm>
          <a:prstGeom prst="rect">
            <a:avLst/>
          </a:prstGeom>
        </p:spPr>
      </p:pic>
      <p:pic>
        <p:nvPicPr>
          <p:cNvPr id="4" name="Picture 3" descr="447140"/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1291"/>
            <a:ext cx="4543425" cy="37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3271838"/>
            <a:ext cx="4617853" cy="3586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0166" y="757219"/>
            <a:ext cx="7186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6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… </a:t>
            </a:r>
            <a:r>
              <a:rPr lang="is-IS" sz="36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Ta nghe hè dậy bên lòng</a:t>
            </a:r>
          </a:p>
          <a:p>
            <a:pPr algn="ctr"/>
            <a:r>
              <a:rPr lang="en-US" sz="36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is-IS" sz="36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à chân muốn đạp tan phòng, hè ôi!</a:t>
            </a:r>
          </a:p>
          <a:p>
            <a:pPr algn="ctr"/>
            <a:r>
              <a:rPr lang="is-IS" sz="36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Ngột làm sao, chết uất thôi</a:t>
            </a:r>
          </a:p>
          <a:p>
            <a:pPr algn="ctr"/>
            <a:r>
              <a:rPr lang="is-IS" sz="36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Con chim tu hú ngoài trời cứ kêu!</a:t>
            </a:r>
            <a:endParaRPr lang="en-US" sz="3600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4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74"/>
            <a:ext cx="1756903" cy="1511015"/>
          </a:xfrm>
        </p:spPr>
      </p:pic>
      <p:sp>
        <p:nvSpPr>
          <p:cNvPr id="8" name="TextBox 7"/>
          <p:cNvSpPr txBox="1"/>
          <p:nvPr/>
        </p:nvSpPr>
        <p:spPr>
          <a:xfrm>
            <a:off x="1681320" y="18433"/>
            <a:ext cx="7387097" cy="193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so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sánh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chim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hú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sáu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thơ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đầu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bốn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thơ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cuối</a:t>
            </a:r>
            <a:r>
              <a:rPr lang="en-US" sz="24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hú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bầy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s-I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</a:p>
          <a:p>
            <a:pPr algn="ctr"/>
            <a:r>
              <a:rPr lang="is-I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 chim tu hú ngoài trời cứ kêu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49725" y="2404288"/>
            <a:ext cx="0" cy="3596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3711" y="1609138"/>
            <a:ext cx="3429002" cy="553998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TIẾNG CHIM TU HÚ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6901" y="2538054"/>
            <a:ext cx="2054871" cy="415498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6 CÂU THƠ ĐẦU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1222" y="2540713"/>
            <a:ext cx="2054871" cy="415498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4 CÂU THƠ CUỐI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1238" y="3281473"/>
            <a:ext cx="272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-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Mở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đầu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thơ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4898" y="3300081"/>
            <a:ext cx="272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-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Kết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thúc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thơ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5248" y="3730697"/>
            <a:ext cx="528172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kết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cấu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đầu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cuối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tương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ứng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tứ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thơ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chặt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chẽ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182" y="4381943"/>
            <a:ext cx="39074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-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Gọi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bầy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hiền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lành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gơi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lên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cuộc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sống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tưng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bừng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rộn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ràng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đầy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tự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do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8074" y="4416500"/>
            <a:ext cx="39074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-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Tiếng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kêu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cuộn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xoáy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vang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vọng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, da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diết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thấm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đẫm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tâm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trạng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u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uất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ngột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ngạt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giục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dirty="0" err="1">
                <a:solidFill>
                  <a:srgbClr val="FF0000"/>
                </a:solidFill>
                <a:sym typeface="Wingdings"/>
              </a:rPr>
              <a:t>giã</a:t>
            </a:r>
            <a:r>
              <a:rPr lang="is-IS" sz="2100" dirty="0">
                <a:solidFill>
                  <a:srgbClr val="FF0000"/>
                </a:solidFill>
                <a:sym typeface="Wingdings"/>
              </a:rPr>
              <a:t>…</a:t>
            </a:r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2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/>
      <p:bldP spid="21" grpId="0"/>
      <p:bldP spid="22" grpId="0" animBg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903" y="503972"/>
            <a:ext cx="7759110" cy="1347428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ý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hú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qua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,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,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“</a:t>
            </a:r>
            <a:r>
              <a:rPr lang="en-US" sz="3200" dirty="0" err="1"/>
              <a:t>Khi</a:t>
            </a:r>
            <a:r>
              <a:rPr lang="en-US" sz="3200" dirty="0"/>
              <a:t> con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hú</a:t>
            </a:r>
            <a:r>
              <a:rPr lang="en-US" sz="3200" dirty="0"/>
              <a:t>”?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1572" cy="2041451"/>
          </a:xfrm>
        </p:spPr>
      </p:pic>
      <p:sp>
        <p:nvSpPr>
          <p:cNvPr id="5" name="TextBox 4"/>
          <p:cNvSpPr txBox="1"/>
          <p:nvPr/>
        </p:nvSpPr>
        <p:spPr>
          <a:xfrm>
            <a:off x="1756903" y="846496"/>
            <a:ext cx="628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Ý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NGHĨA NHAN ĐỀ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01440"/>
            <a:ext cx="8435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Cấu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cụm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chỉ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thời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gian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chưa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đầy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đủ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7279" y="2646723"/>
            <a:ext cx="875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Khi</a:t>
            </a:r>
            <a:r>
              <a:rPr lang="en-US" sz="3200" dirty="0"/>
              <a:t>   con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hú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82146" y="2809153"/>
            <a:ext cx="0" cy="173914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5152" y="3250272"/>
            <a:ext cx="1962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729460"/>
            <a:ext cx="3425683" cy="139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88280" y="4828817"/>
            <a:ext cx="1719595" cy="30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45747" y="3254039"/>
            <a:ext cx="264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1211" y="2598427"/>
            <a:ext cx="246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432FF"/>
                </a:solidFill>
              </a:rPr>
              <a:t>Mùa</a:t>
            </a:r>
            <a:r>
              <a:rPr lang="en-US" sz="2800" dirty="0">
                <a:solidFill>
                  <a:srgbClr val="0432FF"/>
                </a:solidFill>
              </a:rPr>
              <a:t> </a:t>
            </a:r>
            <a:r>
              <a:rPr lang="en-US" sz="2800" dirty="0" err="1">
                <a:solidFill>
                  <a:srgbClr val="0432FF"/>
                </a:solidFill>
              </a:rPr>
              <a:t>hè</a:t>
            </a:r>
            <a:r>
              <a:rPr lang="en-US" sz="2800" dirty="0">
                <a:solidFill>
                  <a:srgbClr val="0432FF"/>
                </a:solidFill>
              </a:rPr>
              <a:t> </a:t>
            </a:r>
            <a:r>
              <a:rPr lang="en-US" sz="2800" dirty="0" err="1">
                <a:solidFill>
                  <a:srgbClr val="0432FF"/>
                </a:solidFill>
              </a:rPr>
              <a:t>rực</a:t>
            </a:r>
            <a:r>
              <a:rPr lang="en-US" sz="2800" dirty="0">
                <a:solidFill>
                  <a:srgbClr val="0432FF"/>
                </a:solidFill>
              </a:rPr>
              <a:t> </a:t>
            </a:r>
            <a:r>
              <a:rPr lang="en-US" sz="2800" dirty="0" err="1">
                <a:solidFill>
                  <a:srgbClr val="0432FF"/>
                </a:solidFill>
              </a:rPr>
              <a:t>rỡ</a:t>
            </a:r>
            <a:endParaRPr lang="en-US" sz="2800" dirty="0">
              <a:solidFill>
                <a:srgbClr val="0432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6502" y="3209833"/>
            <a:ext cx="341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432FF"/>
                </a:solidFill>
              </a:rPr>
              <a:t>Sự</a:t>
            </a:r>
            <a:r>
              <a:rPr lang="en-US" sz="3200" dirty="0">
                <a:solidFill>
                  <a:srgbClr val="0432FF"/>
                </a:solidFill>
              </a:rPr>
              <a:t> </a:t>
            </a:r>
            <a:r>
              <a:rPr lang="en-US" sz="3200" dirty="0" err="1">
                <a:solidFill>
                  <a:srgbClr val="0432FF"/>
                </a:solidFill>
              </a:rPr>
              <a:t>sống</a:t>
            </a:r>
            <a:r>
              <a:rPr lang="en-US" sz="3200" dirty="0">
                <a:solidFill>
                  <a:srgbClr val="0432FF"/>
                </a:solidFill>
              </a:rPr>
              <a:t> </a:t>
            </a:r>
            <a:r>
              <a:rPr lang="en-US" sz="3200" dirty="0" err="1">
                <a:solidFill>
                  <a:srgbClr val="0432FF"/>
                </a:solidFill>
              </a:rPr>
              <a:t>tưng</a:t>
            </a:r>
            <a:r>
              <a:rPr lang="en-US" sz="3200" dirty="0">
                <a:solidFill>
                  <a:srgbClr val="0432FF"/>
                </a:solidFill>
              </a:rPr>
              <a:t> </a:t>
            </a:r>
            <a:r>
              <a:rPr lang="en-US" sz="3200" dirty="0" err="1">
                <a:solidFill>
                  <a:srgbClr val="0432FF"/>
                </a:solidFill>
              </a:rPr>
              <a:t>bừng</a:t>
            </a:r>
            <a:endParaRPr lang="en-US" sz="3200" dirty="0">
              <a:solidFill>
                <a:srgbClr val="0432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3906" y="3840192"/>
            <a:ext cx="265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432FF"/>
                </a:solidFill>
              </a:rPr>
              <a:t>Bầu</a:t>
            </a:r>
            <a:r>
              <a:rPr lang="en-US" sz="3200" dirty="0">
                <a:solidFill>
                  <a:srgbClr val="0432FF"/>
                </a:solidFill>
              </a:rPr>
              <a:t> </a:t>
            </a:r>
            <a:r>
              <a:rPr lang="en-US" sz="3200" dirty="0" err="1">
                <a:solidFill>
                  <a:srgbClr val="0432FF"/>
                </a:solidFill>
              </a:rPr>
              <a:t>trời</a:t>
            </a:r>
            <a:r>
              <a:rPr lang="en-US" sz="3200" dirty="0">
                <a:solidFill>
                  <a:srgbClr val="0432FF"/>
                </a:solidFill>
              </a:rPr>
              <a:t> </a:t>
            </a:r>
            <a:r>
              <a:rPr lang="en-US" sz="3200" dirty="0" err="1">
                <a:solidFill>
                  <a:srgbClr val="0432FF"/>
                </a:solidFill>
              </a:rPr>
              <a:t>tự</a:t>
            </a:r>
            <a:r>
              <a:rPr lang="en-US" sz="3200" dirty="0">
                <a:solidFill>
                  <a:srgbClr val="0432FF"/>
                </a:solidFill>
              </a:rPr>
              <a:t> do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610" y="2092967"/>
            <a:ext cx="8435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Ý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nghĩa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cxnSp>
        <p:nvCxnSpPr>
          <p:cNvPr id="26" name="Straight Arrow Connector 25"/>
          <p:cNvCxnSpPr>
            <a:stCxn id="18" idx="3"/>
          </p:cNvCxnSpPr>
          <p:nvPr/>
        </p:nvCxnSpPr>
        <p:spPr>
          <a:xfrm flipV="1">
            <a:off x="5193521" y="2982116"/>
            <a:ext cx="818821" cy="56431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35085" y="3628021"/>
            <a:ext cx="53141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55573" y="3845916"/>
            <a:ext cx="818821" cy="38027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 rot="16200000">
            <a:off x="4356323" y="618699"/>
            <a:ext cx="716014" cy="8422024"/>
          </a:xfrm>
          <a:prstGeom prst="leftBrace">
            <a:avLst>
              <a:gd name="adj1" fmla="val 8333"/>
              <a:gd name="adj2" fmla="val 4754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57827" y="5459286"/>
            <a:ext cx="918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mạnh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mẽ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đến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tâm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hồn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tù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mạng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7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8" grpId="0"/>
      <p:bldP spid="14" grpId="0"/>
      <p:bldP spid="18" grpId="0"/>
      <p:bldP spid="21" grpId="0"/>
      <p:bldP spid="22" grpId="0"/>
      <p:bldP spid="23" grpId="0"/>
      <p:bldP spid="24" grpId="0"/>
      <p:bldP spid="3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8950" y="2692259"/>
            <a:ext cx="2643188" cy="1227137"/>
          </a:xfrm>
          <a:prstGeom prst="rect">
            <a:avLst/>
          </a:prstGeom>
          <a:solidFill>
            <a:schemeClr val="bg1"/>
          </a:solidFill>
          <a:ln w="34925">
            <a:solidFill>
              <a:srgbClr val="577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6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chim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hú</a:t>
            </a:r>
            <a:endParaRPr lang="en-GB" altLang="en-US" sz="2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2664" y="3235035"/>
            <a:ext cx="2471738" cy="1228725"/>
          </a:xfrm>
          <a:prstGeom prst="rect">
            <a:avLst/>
          </a:prstGeom>
          <a:solidFill>
            <a:schemeClr val="bg1"/>
          </a:solidFill>
          <a:ln w="34925">
            <a:solidFill>
              <a:srgbClr val="577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Hành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phá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tan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ngục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tù</a:t>
            </a:r>
            <a:endParaRPr lang="en-GB" altLang="en-US" sz="2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6106" y="5072494"/>
            <a:ext cx="2636838" cy="1227138"/>
          </a:xfrm>
          <a:prstGeom prst="rect">
            <a:avLst/>
          </a:prstGeom>
          <a:solidFill>
            <a:schemeClr val="bg1"/>
          </a:solidFill>
          <a:ln w="34925">
            <a:solidFill>
              <a:srgbClr val="577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Tâm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trạng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ngột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ngạt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, u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uất</a:t>
            </a:r>
            <a:endParaRPr lang="en-GB" altLang="en-US" sz="2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7368" y="503808"/>
            <a:ext cx="2455863" cy="1227137"/>
          </a:xfrm>
          <a:prstGeom prst="rect">
            <a:avLst/>
          </a:prstGeom>
          <a:solidFill>
            <a:schemeClr val="bg1"/>
          </a:solidFill>
          <a:ln w="34925">
            <a:solidFill>
              <a:srgbClr val="577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Cuộc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sống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rộn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ràng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tự</a:t>
            </a:r>
            <a:r>
              <a:rPr lang="en-US" altLang="en-US" sz="2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do</a:t>
            </a:r>
            <a:endParaRPr lang="en-GB" altLang="en-US" sz="2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5510" y="4603317"/>
            <a:ext cx="3678390" cy="16844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6639" flipH="1">
            <a:off x="475248" y="1504812"/>
            <a:ext cx="1504287" cy="33973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7318" flipH="1">
            <a:off x="3656992" y="911568"/>
            <a:ext cx="4089149" cy="175951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2880126">
            <a:off x="2441601" y="2058019"/>
            <a:ext cx="891670" cy="253415"/>
          </a:xfrm>
          <a:prstGeom prst="right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7819230">
            <a:off x="3313811" y="4376781"/>
            <a:ext cx="940966" cy="253415"/>
          </a:xfrm>
          <a:prstGeom prst="right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11879">
            <a:off x="5540984" y="3240293"/>
            <a:ext cx="953581" cy="249103"/>
          </a:xfrm>
          <a:prstGeom prst="right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.VnBahamasBH" charset="0"/>
                <a:ea typeface=".VnBahamasBH" charset="0"/>
                <a:cs typeface=".VnBahamasBH" charset="0"/>
              </a:rPr>
              <a:t>TỔNG KẾT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32983" y="2872775"/>
            <a:ext cx="3940444" cy="20806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rgbClr val="0432FF"/>
                </a:solidFill>
              </a:rPr>
              <a:t>Bài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thơ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thành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công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bởi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những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đặc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sắc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nghệ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thuật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nào</a:t>
            </a:r>
            <a:r>
              <a:rPr lang="en-US" sz="2100" dirty="0">
                <a:solidFill>
                  <a:srgbClr val="0432FF"/>
                </a:solidFill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1562" y="2226469"/>
            <a:ext cx="4223288" cy="3477876"/>
          </a:xfrm>
          <a:solidFill>
            <a:srgbClr val="0432FF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NGHỆ THUẬT</a:t>
            </a:r>
          </a:p>
          <a:p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Thể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lục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bát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mềm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mại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uyển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chuyển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linh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hoạt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Bài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liền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mạch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giọng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cảm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xúc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nhất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quán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khi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tươi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khoáng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đạt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khi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dằn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vặt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uất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rất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cảm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xúc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thơ</a:t>
            </a:r>
            <a:r>
              <a:rPr lang="en-US" sz="2400" dirty="0">
                <a:solidFill>
                  <a:schemeClr val="bg1"/>
                </a:solidFill>
              </a:rPr>
              <a:t>.	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12224" y="2345088"/>
            <a:ext cx="4138046" cy="260833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Qua </a:t>
            </a:r>
            <a:r>
              <a:rPr lang="en-US" sz="24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tác</a:t>
            </a: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giả</a:t>
            </a: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gửi</a:t>
            </a: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gắm</a:t>
            </a: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điều</a:t>
            </a: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gì</a:t>
            </a: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0686" y="2226469"/>
            <a:ext cx="4321121" cy="3477876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NỘI DUNG</a:t>
            </a:r>
          </a:p>
          <a:p>
            <a:pPr marL="0" indent="0" algn="ctr">
              <a:buNone/>
            </a:pPr>
            <a:r>
              <a:rPr lang="en-US" sz="2400" dirty="0" err="1">
                <a:solidFill>
                  <a:srgbClr val="0432FF"/>
                </a:solidFill>
              </a:rPr>
              <a:t>Bài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thơ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thể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hiện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sâu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sắc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lòng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yêu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cuộc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sống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và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niềm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khao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khát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tự</a:t>
            </a:r>
            <a:r>
              <a:rPr lang="en-US" sz="2400" dirty="0">
                <a:solidFill>
                  <a:srgbClr val="0432FF"/>
                </a:solidFill>
              </a:rPr>
              <a:t> do </a:t>
            </a:r>
            <a:r>
              <a:rPr lang="en-US" sz="2400" dirty="0" err="1">
                <a:solidFill>
                  <a:srgbClr val="0432FF"/>
                </a:solidFill>
              </a:rPr>
              <a:t>cháy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bỏng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của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người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chiến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sĩ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Cách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mạng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trong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cảnh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tù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đầy</a:t>
            </a:r>
            <a:r>
              <a:rPr lang="en-US" sz="2400" dirty="0">
                <a:solidFill>
                  <a:srgbClr val="0432FF"/>
                </a:solidFill>
              </a:rPr>
              <a:t>.</a:t>
            </a:r>
            <a:endParaRPr lang="en-US" sz="2400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5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 build="p" animBg="1"/>
      <p:bldP spid="10" grpId="0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LUYỆN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100888" cy="435133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Hãy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văn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bắt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đầu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cụm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từ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hú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”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để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tóm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tắt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nội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dung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thơ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indent="0" algn="just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văn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từ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7-9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nêu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cảm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nhận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về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tâm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hồn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chiến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sĩ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mạng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thể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thơ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này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840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1210235"/>
            <a:ext cx="5556997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NHIỆM VỤ NHÓM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0236" y="2216416"/>
            <a:ext cx="7503458" cy="5078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NHÓM 1: GIỚI THIỆU VỆ TÁC GIẢ TỐ HỮU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0236" y="3193675"/>
            <a:ext cx="7503458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NHÓM 2: GIỚI THIỆU VỀ TÁC PHẨM KHI CON TU HÚ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181" y="4255993"/>
            <a:ext cx="87186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945200"/>
                </a:solidFill>
                <a:latin typeface="+mj-lt"/>
              </a:rPr>
              <a:t>NHÓM 3: GIẢI THÍCH MỘT SỐ TỪ NGỮ, HÌNH ẢNH TRONG BÀI THƠ</a:t>
            </a:r>
          </a:p>
        </p:txBody>
      </p:sp>
    </p:spTree>
    <p:extLst>
      <p:ext uri="{BB962C8B-B14F-4D97-AF65-F5344CB8AC3E}">
        <p14:creationId xmlns:p14="http://schemas.microsoft.com/office/powerpoint/2010/main" val="214165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142" y="401411"/>
            <a:ext cx="4396407" cy="936973"/>
          </a:xfrm>
          <a:solidFill>
            <a:srgbClr val="E8464A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Nhà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thơ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TỐ HỮU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240566"/>
            <a:ext cx="3065930" cy="3267635"/>
          </a:xfrm>
        </p:spPr>
      </p:pic>
      <p:sp>
        <p:nvSpPr>
          <p:cNvPr id="5" name="TextBox 4"/>
          <p:cNvSpPr txBox="1"/>
          <p:nvPr/>
        </p:nvSpPr>
        <p:spPr>
          <a:xfrm>
            <a:off x="4503079" y="1492663"/>
            <a:ext cx="418875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432FF"/>
                </a:solidFill>
              </a:rPr>
              <a:t>Sự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nghiệp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sáng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tác</a:t>
            </a:r>
            <a:r>
              <a:rPr lang="en-US" sz="2400" dirty="0">
                <a:solidFill>
                  <a:srgbClr val="0432FF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73468"/>
            <a:ext cx="3609923" cy="438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50" dirty="0" err="1">
                <a:solidFill>
                  <a:srgbClr val="0432FF"/>
                </a:solidFill>
              </a:rPr>
              <a:t>Tên</a:t>
            </a:r>
            <a:r>
              <a:rPr lang="en-US" sz="2250" dirty="0">
                <a:solidFill>
                  <a:srgbClr val="0432FF"/>
                </a:solidFill>
              </a:rPr>
              <a:t> </a:t>
            </a:r>
            <a:r>
              <a:rPr lang="en-US" sz="2250" dirty="0" err="1">
                <a:solidFill>
                  <a:srgbClr val="0432FF"/>
                </a:solidFill>
              </a:rPr>
              <a:t>thật</a:t>
            </a:r>
            <a:r>
              <a:rPr lang="en-US" sz="2250" dirty="0">
                <a:solidFill>
                  <a:srgbClr val="0432FF"/>
                </a:solidFill>
              </a:rPr>
              <a:t>: </a:t>
            </a:r>
            <a:r>
              <a:rPr lang="en-US" sz="2250" dirty="0" err="1">
                <a:solidFill>
                  <a:srgbClr val="0432FF"/>
                </a:solidFill>
              </a:rPr>
              <a:t>Nguyễn</a:t>
            </a:r>
            <a:r>
              <a:rPr lang="en-US" sz="2250" dirty="0">
                <a:solidFill>
                  <a:srgbClr val="0432FF"/>
                </a:solidFill>
              </a:rPr>
              <a:t>  Kim </a:t>
            </a:r>
            <a:r>
              <a:rPr lang="en-US" sz="2250" dirty="0" err="1">
                <a:solidFill>
                  <a:srgbClr val="0432FF"/>
                </a:solidFill>
              </a:rPr>
              <a:t>Thành</a:t>
            </a:r>
            <a:endParaRPr lang="en-US" sz="2250" dirty="0">
              <a:solidFill>
                <a:srgbClr val="0432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29" y="4205804"/>
            <a:ext cx="31657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432FF"/>
                </a:solidFill>
              </a:rPr>
              <a:t>Quê</a:t>
            </a:r>
            <a:r>
              <a:rPr lang="en-US" sz="2400" dirty="0">
                <a:solidFill>
                  <a:srgbClr val="0432FF"/>
                </a:solidFill>
              </a:rPr>
              <a:t>: </a:t>
            </a:r>
            <a:r>
              <a:rPr lang="en-US" sz="2400" dirty="0" err="1">
                <a:solidFill>
                  <a:srgbClr val="0432FF"/>
                </a:solidFill>
              </a:rPr>
              <a:t>Thừa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 err="1">
                <a:solidFill>
                  <a:srgbClr val="0432FF"/>
                </a:solidFill>
              </a:rPr>
              <a:t>Thiên</a:t>
            </a:r>
            <a:r>
              <a:rPr lang="en-US" sz="2400" dirty="0">
                <a:solidFill>
                  <a:srgbClr val="0432FF"/>
                </a:solidFill>
              </a:rPr>
              <a:t> – </a:t>
            </a:r>
            <a:r>
              <a:rPr lang="en-US" sz="2400" dirty="0" err="1">
                <a:solidFill>
                  <a:srgbClr val="0432FF"/>
                </a:solidFill>
              </a:rPr>
              <a:t>Huế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013" y="3183217"/>
            <a:ext cx="164390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1920 - 2002</a:t>
            </a:r>
          </a:p>
        </p:txBody>
      </p:sp>
      <p:sp>
        <p:nvSpPr>
          <p:cNvPr id="27" name="Oval 26"/>
          <p:cNvSpPr/>
          <p:nvPr/>
        </p:nvSpPr>
        <p:spPr>
          <a:xfrm>
            <a:off x="7522994" y="2088500"/>
            <a:ext cx="1500699" cy="719732"/>
          </a:xfrm>
          <a:prstGeom prst="ellipse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Ta </a:t>
            </a:r>
            <a:r>
              <a:rPr lang="en-US" dirty="0" err="1">
                <a:solidFill>
                  <a:srgbClr val="FFC000"/>
                </a:solidFill>
              </a:rPr>
              <a:t>với</a:t>
            </a:r>
            <a:r>
              <a:rPr lang="en-US" dirty="0">
                <a:solidFill>
                  <a:srgbClr val="FFC000"/>
                </a:solidFill>
              </a:rPr>
              <a:t> ta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(1999)</a:t>
            </a:r>
          </a:p>
        </p:txBody>
      </p:sp>
      <p:sp>
        <p:nvSpPr>
          <p:cNvPr id="28" name="Oval 27"/>
          <p:cNvSpPr/>
          <p:nvPr/>
        </p:nvSpPr>
        <p:spPr>
          <a:xfrm>
            <a:off x="4100957" y="2175422"/>
            <a:ext cx="1625712" cy="860252"/>
          </a:xfrm>
          <a:prstGeom prst="ellipse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Máu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và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hoa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>
                <a:solidFill>
                  <a:srgbClr val="FFC000"/>
                </a:solidFill>
              </a:rPr>
              <a:t>(1977)</a:t>
            </a:r>
          </a:p>
        </p:txBody>
      </p:sp>
      <p:sp>
        <p:nvSpPr>
          <p:cNvPr id="30" name="Oval 29"/>
          <p:cNvSpPr/>
          <p:nvPr/>
        </p:nvSpPr>
        <p:spPr>
          <a:xfrm>
            <a:off x="5787925" y="2132615"/>
            <a:ext cx="1581332" cy="867586"/>
          </a:xfrm>
          <a:prstGeom prst="ellipse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Một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tiếng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đờn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>
                <a:solidFill>
                  <a:srgbClr val="FFC000"/>
                </a:solidFill>
              </a:rPr>
              <a:t>(1992)</a:t>
            </a:r>
          </a:p>
        </p:txBody>
      </p:sp>
      <p:sp>
        <p:nvSpPr>
          <p:cNvPr id="31" name="Oval 30"/>
          <p:cNvSpPr/>
          <p:nvPr/>
        </p:nvSpPr>
        <p:spPr>
          <a:xfrm>
            <a:off x="3024789" y="2403080"/>
            <a:ext cx="1156404" cy="1227057"/>
          </a:xfrm>
          <a:prstGeom prst="ellipse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Ra </a:t>
            </a:r>
            <a:r>
              <a:rPr lang="en-US" dirty="0" err="1">
                <a:solidFill>
                  <a:srgbClr val="FFC000"/>
                </a:solidFill>
              </a:rPr>
              <a:t>trận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>
                <a:solidFill>
                  <a:srgbClr val="FFC000"/>
                </a:solidFill>
              </a:rPr>
              <a:t>(1971)</a:t>
            </a:r>
          </a:p>
        </p:txBody>
      </p:sp>
      <p:sp>
        <p:nvSpPr>
          <p:cNvPr id="33" name="Oval 32"/>
          <p:cNvSpPr/>
          <p:nvPr/>
        </p:nvSpPr>
        <p:spPr>
          <a:xfrm>
            <a:off x="3470179" y="3812241"/>
            <a:ext cx="1746042" cy="887507"/>
          </a:xfrm>
          <a:prstGeom prst="ellipse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Gió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lộng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>
                <a:solidFill>
                  <a:srgbClr val="FFC000"/>
                </a:solidFill>
              </a:rPr>
              <a:t>(1961)</a:t>
            </a:r>
          </a:p>
        </p:txBody>
      </p:sp>
      <p:sp>
        <p:nvSpPr>
          <p:cNvPr id="34" name="Oval 33"/>
          <p:cNvSpPr/>
          <p:nvPr/>
        </p:nvSpPr>
        <p:spPr>
          <a:xfrm>
            <a:off x="5067947" y="4573908"/>
            <a:ext cx="1790053" cy="888964"/>
          </a:xfrm>
          <a:prstGeom prst="ellipse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Việt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Bắc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>
                <a:solidFill>
                  <a:srgbClr val="FFC000"/>
                </a:solidFill>
              </a:rPr>
              <a:t>(1954)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181547" y="3035674"/>
            <a:ext cx="654526" cy="206927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2"/>
          </p:cNvCxnSpPr>
          <p:nvPr/>
        </p:nvCxnSpPr>
        <p:spPr>
          <a:xfrm flipH="1" flipV="1">
            <a:off x="4574027" y="4689667"/>
            <a:ext cx="493920" cy="328724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0"/>
          </p:cNvCxnSpPr>
          <p:nvPr/>
        </p:nvCxnSpPr>
        <p:spPr>
          <a:xfrm flipH="1" flipV="1">
            <a:off x="3671180" y="3640806"/>
            <a:ext cx="672020" cy="171435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521872" y="2896695"/>
            <a:ext cx="496613" cy="53425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139665" y="5043570"/>
            <a:ext cx="857336" cy="336533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7" idx="3"/>
          </p:cNvCxnSpPr>
          <p:nvPr/>
        </p:nvCxnSpPr>
        <p:spPr>
          <a:xfrm flipV="1">
            <a:off x="7248196" y="2702830"/>
            <a:ext cx="494570" cy="193865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475302" y="5369167"/>
            <a:ext cx="1653281" cy="646331"/>
          </a:xfrm>
          <a:prstGeom prst="rect">
            <a:avLst/>
          </a:prstGeom>
          <a:noFill/>
          <a:ln w="57150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ED4858"/>
                </a:solidFill>
              </a:rPr>
              <a:t>TỪ ẤY</a:t>
            </a:r>
          </a:p>
          <a:p>
            <a:pPr algn="ctr"/>
            <a:r>
              <a:rPr lang="en-US" dirty="0">
                <a:solidFill>
                  <a:srgbClr val="ED4858"/>
                </a:solidFill>
              </a:rPr>
              <a:t>(1937-1946)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216221" y="1848524"/>
            <a:ext cx="3746216" cy="375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Tx/>
              <a:buChar char="-"/>
            </a:pPr>
            <a:r>
              <a:rPr lang="en-US" sz="2100" u="sng" dirty="0" err="1">
                <a:solidFill>
                  <a:srgbClr val="C00000"/>
                </a:solidFill>
              </a:rPr>
              <a:t>Nội</a:t>
            </a:r>
            <a:r>
              <a:rPr lang="en-US" sz="2100" u="sng" dirty="0">
                <a:solidFill>
                  <a:srgbClr val="C00000"/>
                </a:solidFill>
              </a:rPr>
              <a:t> dung</a:t>
            </a:r>
            <a:r>
              <a:rPr lang="en-US" sz="2100" dirty="0">
                <a:solidFill>
                  <a:srgbClr val="C00000"/>
                </a:solidFill>
              </a:rPr>
              <a:t>: </a:t>
            </a:r>
            <a:r>
              <a:rPr lang="en-US" sz="2100" dirty="0" err="1">
                <a:solidFill>
                  <a:srgbClr val="0432FF"/>
                </a:solidFill>
              </a:rPr>
              <a:t>Trữ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tình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cách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mạng</a:t>
            </a:r>
            <a:r>
              <a:rPr lang="en-US" sz="2100" dirty="0">
                <a:solidFill>
                  <a:srgbClr val="0432FF"/>
                </a:solidFill>
              </a:rPr>
              <a:t>.</a:t>
            </a:r>
          </a:p>
          <a:p>
            <a:pPr marL="214313" indent="-214313" algn="ctr">
              <a:buFontTx/>
              <a:buChar char="-"/>
            </a:pPr>
            <a:r>
              <a:rPr lang="en-US" sz="2100" u="sng" dirty="0" err="1">
                <a:solidFill>
                  <a:srgbClr val="C00000"/>
                </a:solidFill>
              </a:rPr>
              <a:t>Nghệ</a:t>
            </a:r>
            <a:r>
              <a:rPr lang="en-US" sz="2100" u="sng" dirty="0">
                <a:solidFill>
                  <a:srgbClr val="C00000"/>
                </a:solidFill>
              </a:rPr>
              <a:t> </a:t>
            </a:r>
            <a:r>
              <a:rPr lang="en-US" sz="2100" u="sng" dirty="0" err="1">
                <a:solidFill>
                  <a:srgbClr val="C00000"/>
                </a:solidFill>
              </a:rPr>
              <a:t>thuật</a:t>
            </a:r>
            <a:r>
              <a:rPr lang="en-US" sz="2100" dirty="0">
                <a:solidFill>
                  <a:srgbClr val="C00000"/>
                </a:solidFill>
              </a:rPr>
              <a:t>: </a:t>
            </a:r>
            <a:r>
              <a:rPr lang="en-US" sz="2100" dirty="0" err="1">
                <a:solidFill>
                  <a:srgbClr val="0432FF"/>
                </a:solidFill>
              </a:rPr>
              <a:t>Đậm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tính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dân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tộc</a:t>
            </a:r>
            <a:r>
              <a:rPr lang="en-US" sz="2100" dirty="0">
                <a:solidFill>
                  <a:srgbClr val="043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37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51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8746"/>
            <a:ext cx="7886700" cy="994172"/>
          </a:xfrm>
          <a:noFill/>
          <a:ln w="38100">
            <a:noFill/>
          </a:ln>
        </p:spPr>
        <p:txBody>
          <a:bodyPr/>
          <a:lstStyle/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thơ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“KHI CON TU HÚ”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5635" y="5252830"/>
            <a:ext cx="638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Lòng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yêu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cuộc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sống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mãnh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liệt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14313" indent="-214313">
              <a:buFontTx/>
              <a:buChar char="-"/>
            </a:pP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Niềm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khao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khát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tự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do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cháy</a:t>
            </a: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i="1" dirty="0" err="1">
                <a:solidFill>
                  <a:schemeClr val="accent6">
                    <a:lumMod val="50000"/>
                  </a:schemeClr>
                </a:solidFill>
              </a:rPr>
              <a:t>bỏng</a:t>
            </a:r>
            <a:endParaRPr lang="en-US" sz="27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20442881">
            <a:off x="179049" y="4036528"/>
            <a:ext cx="956408" cy="21981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2" y="2025877"/>
            <a:ext cx="7415212" cy="310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42962" y="1451425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432FF"/>
                </a:solidFill>
              </a:rPr>
              <a:t>Hoàn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cảnh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sáng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tác</a:t>
            </a:r>
            <a:r>
              <a:rPr lang="en-US" dirty="0">
                <a:solidFill>
                  <a:srgbClr val="0432FF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1939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19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giam</a:t>
            </a:r>
            <a:r>
              <a:rPr lang="en-US" dirty="0"/>
              <a:t> </a:t>
            </a:r>
            <a:r>
              <a:rPr lang="en-US" dirty="0" err="1"/>
              <a:t>ở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(</a:t>
            </a:r>
            <a:r>
              <a:rPr lang="en-US" dirty="0" err="1"/>
              <a:t>Huế</a:t>
            </a:r>
            <a:r>
              <a:rPr lang="en-US" dirty="0"/>
              <a:t>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432FF"/>
                </a:solidFill>
              </a:rPr>
              <a:t>Xuất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xứ</a:t>
            </a:r>
            <a:r>
              <a:rPr lang="en-US" dirty="0">
                <a:solidFill>
                  <a:srgbClr val="0432FF"/>
                </a:solidFill>
              </a:rPr>
              <a:t>: </a:t>
            </a:r>
            <a:r>
              <a:rPr lang="en-US" dirty="0"/>
              <a:t>in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dirty="0" err="1">
                <a:solidFill>
                  <a:srgbClr val="C00000"/>
                </a:solidFill>
              </a:rPr>
              <a:t>Từ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ấy</a:t>
            </a:r>
            <a:r>
              <a:rPr lang="en-US" dirty="0">
                <a:solidFill>
                  <a:srgbClr val="C00000"/>
                </a:solidFill>
              </a:rPr>
              <a:t>” </a:t>
            </a:r>
            <a:r>
              <a:rPr lang="en-US" dirty="0"/>
              <a:t>– </a:t>
            </a:r>
            <a:r>
              <a:rPr lang="en-US" dirty="0" err="1"/>
              <a:t>phần</a:t>
            </a:r>
            <a:r>
              <a:rPr lang="en-US" dirty="0"/>
              <a:t> 2: </a:t>
            </a:r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dirty="0" err="1">
                <a:solidFill>
                  <a:srgbClr val="C00000"/>
                </a:solidFill>
              </a:rPr>
              <a:t>Xiềng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xích</a:t>
            </a:r>
            <a:r>
              <a:rPr lang="en-US" dirty="0">
                <a:solidFill>
                  <a:srgbClr val="C00000"/>
                </a:solidFill>
              </a:rPr>
              <a:t>”.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432FF"/>
                </a:solidFill>
              </a:rPr>
              <a:t>Thể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thơ</a:t>
            </a:r>
            <a:r>
              <a:rPr lang="en-US" dirty="0">
                <a:solidFill>
                  <a:srgbClr val="0432FF"/>
                </a:solidFill>
              </a:rPr>
              <a:t>: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bát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432FF"/>
                </a:solidFill>
              </a:rPr>
              <a:t>Bố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cục</a:t>
            </a:r>
            <a:r>
              <a:rPr lang="en-US" dirty="0">
                <a:solidFill>
                  <a:srgbClr val="0432FF"/>
                </a:solidFill>
              </a:rPr>
              <a:t>: </a:t>
            </a:r>
            <a:r>
              <a:rPr lang="en-US" dirty="0"/>
              <a:t>2 </a:t>
            </a:r>
            <a:r>
              <a:rPr lang="en-US" dirty="0" err="1"/>
              <a:t>phần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2600"/>
                </a:solidFill>
              </a:rPr>
              <a:t>+ </a:t>
            </a:r>
            <a:r>
              <a:rPr lang="en-US" dirty="0" err="1">
                <a:solidFill>
                  <a:srgbClr val="FF2600"/>
                </a:solidFill>
              </a:rPr>
              <a:t>Phần</a:t>
            </a:r>
            <a:r>
              <a:rPr lang="en-US" dirty="0">
                <a:solidFill>
                  <a:srgbClr val="FF2600"/>
                </a:solidFill>
              </a:rPr>
              <a:t> 1: </a:t>
            </a:r>
            <a:r>
              <a:rPr lang="en-US" dirty="0"/>
              <a:t>6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: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hú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dậy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hè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dirty="0" err="1"/>
              <a:t>rực</a:t>
            </a:r>
            <a:r>
              <a:rPr lang="en-US" dirty="0"/>
              <a:t> </a:t>
            </a:r>
            <a:r>
              <a:rPr lang="en-US" dirty="0" err="1"/>
              <a:t>rỡ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2600"/>
                </a:solidFill>
              </a:rPr>
              <a:t>+ </a:t>
            </a:r>
            <a:r>
              <a:rPr lang="en-US" dirty="0" err="1">
                <a:solidFill>
                  <a:srgbClr val="FF2600"/>
                </a:solidFill>
              </a:rPr>
              <a:t>Phần</a:t>
            </a:r>
            <a:r>
              <a:rPr lang="en-US" dirty="0">
                <a:solidFill>
                  <a:srgbClr val="FF2600"/>
                </a:solidFill>
              </a:rPr>
              <a:t> 2: </a:t>
            </a:r>
            <a:r>
              <a:rPr lang="en-US" dirty="0"/>
              <a:t>4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: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hú</a:t>
            </a:r>
            <a:r>
              <a:rPr lang="en-US" dirty="0"/>
              <a:t> </a:t>
            </a:r>
            <a:r>
              <a:rPr lang="en-US" dirty="0" err="1"/>
              <a:t>bừng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khát</a:t>
            </a:r>
            <a:r>
              <a:rPr lang="en-US" dirty="0"/>
              <a:t> </a:t>
            </a:r>
            <a:r>
              <a:rPr lang="en-US" dirty="0" err="1"/>
              <a:t>vọng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tù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24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1" animBg="1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857250"/>
            <a:ext cx="51355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hú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gọi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bầy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Lúa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chiêm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đang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chín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trái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cây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ngọt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dần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Vườn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râm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dậy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ve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ngân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Bắp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rây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vàng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hạt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đầy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sân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nắng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đào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Trời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xanh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càng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rộng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càng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cao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Đôi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diều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sáo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lộn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nhào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is-I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07336" y="3121986"/>
            <a:ext cx="4354032" cy="232853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sáu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câu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thơ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trên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mùa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hè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lên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chi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tiết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7" y="851235"/>
            <a:ext cx="51355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hú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gọi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bầy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Lúa</a:t>
            </a:r>
            <a:r>
              <a:rPr lang="en-US" sz="225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chiêm</a:t>
            </a:r>
            <a:r>
              <a:rPr lang="en-US" sz="225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đang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chín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25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trái</a:t>
            </a:r>
            <a:r>
              <a:rPr lang="en-US" sz="225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cây</a:t>
            </a:r>
            <a:r>
              <a:rPr lang="en-US" sz="225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ngọt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dần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25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Vườn</a:t>
            </a:r>
            <a:r>
              <a:rPr lang="en-US" sz="225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râm</a:t>
            </a:r>
            <a:r>
              <a:rPr lang="en-US" sz="225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dậy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sz="225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ve</a:t>
            </a:r>
            <a:r>
              <a:rPr lang="en-US" sz="225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ngân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 err="1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Bắp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rây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vàng</a:t>
            </a:r>
            <a:r>
              <a:rPr lang="en-US" sz="2250" dirty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hạt</a:t>
            </a:r>
            <a:r>
              <a:rPr lang="en-US" sz="2250" dirty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đầy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sân</a:t>
            </a:r>
            <a:r>
              <a:rPr lang="en-US" sz="2250" dirty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nắng</a:t>
            </a:r>
            <a:r>
              <a:rPr lang="en-US" sz="2250" dirty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đào</a:t>
            </a:r>
            <a:endParaRPr lang="en-US" sz="2250" dirty="0">
              <a:solidFill>
                <a:schemeClr val="accent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25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Trời</a:t>
            </a:r>
            <a:r>
              <a:rPr lang="en-US" sz="225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xanh</a:t>
            </a:r>
            <a:r>
              <a:rPr lang="en-US" sz="225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càng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rộng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càng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cao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5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Đôi</a:t>
            </a:r>
            <a:r>
              <a:rPr lang="en-US" sz="225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225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diều</a:t>
            </a:r>
            <a:r>
              <a:rPr lang="en-US" sz="225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sáo</a:t>
            </a:r>
            <a:r>
              <a:rPr lang="en-US" sz="225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lộn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nhào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5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is-IS" sz="225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25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16379" y="857250"/>
            <a:ext cx="24063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76893" y="1879173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</a:rPr>
              <a:t>Lúa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chín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6364" y="1867141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</a:rPr>
              <a:t>Trái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ngọt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7954" y="2875276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Vườn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râm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6364" y="2875276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Tiếng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ve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7954" y="3809478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FC000"/>
                </a:solidFill>
              </a:rPr>
              <a:t>Bắp</a:t>
            </a:r>
            <a:r>
              <a:rPr lang="en-US" sz="2100" dirty="0">
                <a:solidFill>
                  <a:srgbClr val="FFC000"/>
                </a:solidFill>
              </a:rPr>
              <a:t> </a:t>
            </a:r>
            <a:r>
              <a:rPr lang="en-US" sz="2100" dirty="0" err="1">
                <a:solidFill>
                  <a:srgbClr val="FFC000"/>
                </a:solidFill>
              </a:rPr>
              <a:t>vàng</a:t>
            </a:r>
            <a:endParaRPr lang="en-US" sz="21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6363" y="3802081"/>
            <a:ext cx="165434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FFC000"/>
                </a:solidFill>
              </a:rPr>
              <a:t>Sân</a:t>
            </a:r>
            <a:r>
              <a:rPr lang="en-US" sz="2100" dirty="0">
                <a:solidFill>
                  <a:srgbClr val="FFC000"/>
                </a:solidFill>
              </a:rPr>
              <a:t> </a:t>
            </a:r>
            <a:r>
              <a:rPr lang="en-US" sz="2100" dirty="0" err="1">
                <a:solidFill>
                  <a:srgbClr val="FFC000"/>
                </a:solidFill>
              </a:rPr>
              <a:t>nắng</a:t>
            </a:r>
            <a:r>
              <a:rPr lang="en-US" sz="2100" dirty="0">
                <a:solidFill>
                  <a:srgbClr val="FFC000"/>
                </a:solidFill>
              </a:rPr>
              <a:t> </a:t>
            </a:r>
            <a:r>
              <a:rPr lang="en-US" sz="2100" dirty="0" err="1">
                <a:solidFill>
                  <a:srgbClr val="FFC000"/>
                </a:solidFill>
              </a:rPr>
              <a:t>đào</a:t>
            </a:r>
            <a:endParaRPr lang="en-US" sz="21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955" y="4834278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432FF"/>
                </a:solidFill>
              </a:rPr>
              <a:t>Trời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xanh</a:t>
            </a:r>
            <a:endParaRPr lang="en-US" sz="2100" dirty="0">
              <a:solidFill>
                <a:srgbClr val="0432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6363" y="4834278"/>
            <a:ext cx="165434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432FF"/>
                </a:solidFill>
              </a:rPr>
              <a:t>Đôi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diều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sáo</a:t>
            </a:r>
            <a:endParaRPr lang="en-US" sz="2100" dirty="0">
              <a:solidFill>
                <a:srgbClr val="0432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2066" y="1019610"/>
            <a:ext cx="312716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Con </a:t>
            </a:r>
            <a:r>
              <a:rPr lang="en-US" sz="3000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hú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gọi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bầy</a:t>
            </a:r>
            <a:endParaRPr lang="en-US" sz="3000" i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3" name="Straight Arrow Connector 72"/>
          <p:cNvCxnSpPr>
            <a:stCxn id="19" idx="2"/>
          </p:cNvCxnSpPr>
          <p:nvPr/>
        </p:nvCxnSpPr>
        <p:spPr>
          <a:xfrm flipH="1">
            <a:off x="6256423" y="1573608"/>
            <a:ext cx="469226" cy="63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9" idx="2"/>
          </p:cNvCxnSpPr>
          <p:nvPr/>
        </p:nvCxnSpPr>
        <p:spPr>
          <a:xfrm>
            <a:off x="6725649" y="1573608"/>
            <a:ext cx="395463" cy="139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2"/>
          </p:cNvCxnSpPr>
          <p:nvPr/>
        </p:nvCxnSpPr>
        <p:spPr>
          <a:xfrm flipH="1">
            <a:off x="6148137" y="1573608"/>
            <a:ext cx="577512" cy="2339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9" idx="2"/>
          </p:cNvCxnSpPr>
          <p:nvPr/>
        </p:nvCxnSpPr>
        <p:spPr>
          <a:xfrm flipH="1">
            <a:off x="6380275" y="1573608"/>
            <a:ext cx="345374" cy="3350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9" idx="2"/>
          </p:cNvCxnSpPr>
          <p:nvPr/>
        </p:nvCxnSpPr>
        <p:spPr>
          <a:xfrm>
            <a:off x="6725649" y="1573608"/>
            <a:ext cx="366966" cy="63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9" idx="2"/>
          </p:cNvCxnSpPr>
          <p:nvPr/>
        </p:nvCxnSpPr>
        <p:spPr>
          <a:xfrm flipH="1">
            <a:off x="6277481" y="1573608"/>
            <a:ext cx="448168" cy="144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9" idx="2"/>
          </p:cNvCxnSpPr>
          <p:nvPr/>
        </p:nvCxnSpPr>
        <p:spPr>
          <a:xfrm>
            <a:off x="6725649" y="1573608"/>
            <a:ext cx="467649" cy="226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9" idx="2"/>
          </p:cNvCxnSpPr>
          <p:nvPr/>
        </p:nvCxnSpPr>
        <p:spPr>
          <a:xfrm>
            <a:off x="6725649" y="1573608"/>
            <a:ext cx="347869" cy="3305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146995" y="857250"/>
            <a:ext cx="24063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76893" y="1879173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</a:rPr>
              <a:t>Lúa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chín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6364" y="1867141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</a:rPr>
              <a:t>Trái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ngọt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7954" y="2875276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Vườn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râm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6364" y="2875276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Tiếng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accent6">
                    <a:lumMod val="50000"/>
                  </a:schemeClr>
                </a:solidFill>
              </a:rPr>
              <a:t>ve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7954" y="3809478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FC000"/>
                </a:solidFill>
              </a:rPr>
              <a:t>Bắp</a:t>
            </a:r>
            <a:r>
              <a:rPr lang="en-US" sz="2100" dirty="0">
                <a:solidFill>
                  <a:srgbClr val="FFC000"/>
                </a:solidFill>
              </a:rPr>
              <a:t> </a:t>
            </a:r>
            <a:r>
              <a:rPr lang="en-US" sz="2100" dirty="0" err="1">
                <a:solidFill>
                  <a:srgbClr val="FFC000"/>
                </a:solidFill>
              </a:rPr>
              <a:t>vàng</a:t>
            </a:r>
            <a:endParaRPr lang="en-US" sz="21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6363" y="3802081"/>
            <a:ext cx="165434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FFC000"/>
                </a:solidFill>
              </a:rPr>
              <a:t>Sân</a:t>
            </a:r>
            <a:r>
              <a:rPr lang="en-US" sz="2100" dirty="0">
                <a:solidFill>
                  <a:srgbClr val="FFC000"/>
                </a:solidFill>
              </a:rPr>
              <a:t> </a:t>
            </a:r>
            <a:r>
              <a:rPr lang="en-US" sz="2100" dirty="0" err="1">
                <a:solidFill>
                  <a:srgbClr val="FFC000"/>
                </a:solidFill>
              </a:rPr>
              <a:t>nắng</a:t>
            </a:r>
            <a:r>
              <a:rPr lang="en-US" sz="2100" dirty="0">
                <a:solidFill>
                  <a:srgbClr val="FFC000"/>
                </a:solidFill>
              </a:rPr>
              <a:t> </a:t>
            </a:r>
            <a:r>
              <a:rPr lang="en-US" sz="2100" dirty="0" err="1">
                <a:solidFill>
                  <a:srgbClr val="FFC000"/>
                </a:solidFill>
              </a:rPr>
              <a:t>đào</a:t>
            </a:r>
            <a:endParaRPr lang="en-US" sz="21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955" y="4834278"/>
            <a:ext cx="14076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432FF"/>
                </a:solidFill>
              </a:rPr>
              <a:t>Trời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xanh</a:t>
            </a:r>
            <a:endParaRPr lang="en-US" sz="2100" dirty="0">
              <a:solidFill>
                <a:srgbClr val="0432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6363" y="4834278"/>
            <a:ext cx="165434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432FF"/>
                </a:solidFill>
              </a:rPr>
              <a:t>Đôi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diều</a:t>
            </a:r>
            <a:r>
              <a:rPr lang="en-US" sz="2100" dirty="0">
                <a:solidFill>
                  <a:srgbClr val="0432FF"/>
                </a:solidFill>
              </a:rPr>
              <a:t> </a:t>
            </a:r>
            <a:r>
              <a:rPr lang="en-US" sz="2100" dirty="0" err="1">
                <a:solidFill>
                  <a:srgbClr val="0432FF"/>
                </a:solidFill>
              </a:rPr>
              <a:t>sáo</a:t>
            </a:r>
            <a:endParaRPr lang="en-US" sz="2100" dirty="0">
              <a:solidFill>
                <a:srgbClr val="0432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2066" y="1019610"/>
            <a:ext cx="312716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Con </a:t>
            </a:r>
            <a:r>
              <a:rPr lang="en-US" sz="3000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hú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gọi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bầy</a:t>
            </a:r>
            <a:endParaRPr lang="en-US" sz="3000" i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3" name="Straight Arrow Connector 72"/>
          <p:cNvCxnSpPr>
            <a:stCxn id="19" idx="2"/>
          </p:cNvCxnSpPr>
          <p:nvPr/>
        </p:nvCxnSpPr>
        <p:spPr>
          <a:xfrm flipH="1">
            <a:off x="6256423" y="1573608"/>
            <a:ext cx="469226" cy="63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9" idx="2"/>
          </p:cNvCxnSpPr>
          <p:nvPr/>
        </p:nvCxnSpPr>
        <p:spPr>
          <a:xfrm>
            <a:off x="6725649" y="1573608"/>
            <a:ext cx="395463" cy="139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2"/>
          </p:cNvCxnSpPr>
          <p:nvPr/>
        </p:nvCxnSpPr>
        <p:spPr>
          <a:xfrm flipH="1">
            <a:off x="6148137" y="1573608"/>
            <a:ext cx="577512" cy="2339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9" idx="2"/>
          </p:cNvCxnSpPr>
          <p:nvPr/>
        </p:nvCxnSpPr>
        <p:spPr>
          <a:xfrm flipH="1">
            <a:off x="6380275" y="1573608"/>
            <a:ext cx="345374" cy="3350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9" idx="2"/>
          </p:cNvCxnSpPr>
          <p:nvPr/>
        </p:nvCxnSpPr>
        <p:spPr>
          <a:xfrm>
            <a:off x="6725649" y="1573608"/>
            <a:ext cx="366966" cy="63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9" idx="2"/>
          </p:cNvCxnSpPr>
          <p:nvPr/>
        </p:nvCxnSpPr>
        <p:spPr>
          <a:xfrm flipH="1">
            <a:off x="6277481" y="1573608"/>
            <a:ext cx="448168" cy="144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9" idx="2"/>
          </p:cNvCxnSpPr>
          <p:nvPr/>
        </p:nvCxnSpPr>
        <p:spPr>
          <a:xfrm>
            <a:off x="6725649" y="1573608"/>
            <a:ext cx="467649" cy="226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9" idx="2"/>
          </p:cNvCxnSpPr>
          <p:nvPr/>
        </p:nvCxnSpPr>
        <p:spPr>
          <a:xfrm>
            <a:off x="6725649" y="1573608"/>
            <a:ext cx="347869" cy="3305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55903" y="2259557"/>
            <a:ext cx="92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đang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651" y="4199408"/>
            <a:ext cx="92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rây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5108" y="3207459"/>
            <a:ext cx="92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dậy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34671" y="3214813"/>
            <a:ext cx="92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ngân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24233" y="2216528"/>
            <a:ext cx="92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dần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03161" y="4186666"/>
            <a:ext cx="92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đầy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7431" y="5293538"/>
            <a:ext cx="147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càng</a:t>
            </a:r>
            <a:r>
              <a:rPr lang="is-IS" dirty="0">
                <a:solidFill>
                  <a:schemeClr val="accent2">
                    <a:lumMod val="50000"/>
                  </a:schemeClr>
                </a:solidFill>
              </a:rPr>
              <a:t>…càng)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2344" y="5293538"/>
            <a:ext cx="121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lộn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nhào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3834337"/>
            <a:ext cx="5005622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ym typeface="Wingdings"/>
              </a:rPr>
              <a:t>        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-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/>
              </a:rPr>
              <a:t>S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ự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vận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gian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     -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Cảnh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sống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đang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phát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triển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đang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“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cựa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quậy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nhiên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mẽ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14313" indent="-214313">
              <a:buFontTx/>
              <a:buChar char="-"/>
            </a:pPr>
            <a:endParaRPr lang="en-US" sz="2400" dirty="0"/>
          </a:p>
          <a:p>
            <a:pPr marL="214313" indent="-214313">
              <a:buFontTx/>
              <a:buChar char="-"/>
            </a:pPr>
            <a:endParaRPr lang="en-US" sz="1350" dirty="0"/>
          </a:p>
        </p:txBody>
      </p:sp>
      <p:sp>
        <p:nvSpPr>
          <p:cNvPr id="4" name="Right Arrow 3"/>
          <p:cNvSpPr/>
          <p:nvPr/>
        </p:nvSpPr>
        <p:spPr>
          <a:xfrm flipV="1">
            <a:off x="52510" y="4186666"/>
            <a:ext cx="410006" cy="263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loud Callout 4"/>
          <p:cNvSpPr/>
          <p:nvPr/>
        </p:nvSpPr>
        <p:spPr>
          <a:xfrm>
            <a:off x="325136" y="490492"/>
            <a:ext cx="4554713" cy="250940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Tác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giả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sử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dụng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dấu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hiệu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nghệ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thuật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miêu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tả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bức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tranh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3" name="Cloud Callout 32"/>
          <p:cNvSpPr/>
          <p:nvPr/>
        </p:nvSpPr>
        <p:spPr>
          <a:xfrm>
            <a:off x="296870" y="404339"/>
            <a:ext cx="4564931" cy="2595558"/>
          </a:xfrm>
          <a:prstGeom prst="cloudCallout">
            <a:avLst>
              <a:gd name="adj1" fmla="val -39166"/>
              <a:gd name="adj2" fmla="val 49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2">
                    <a:lumMod val="75000"/>
                  </a:schemeClr>
                </a:solidFill>
              </a:rPr>
              <a:t>từ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2">
                    <a:lumMod val="75000"/>
                  </a:schemeClr>
                </a:solidFill>
              </a:rPr>
              <a:t>ngữ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100" i="1" dirty="0" err="1">
                <a:solidFill>
                  <a:schemeClr val="accent2">
                    <a:lumMod val="50000"/>
                  </a:schemeClr>
                </a:solidFill>
              </a:rPr>
              <a:t>đang</a:t>
            </a: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accent2">
                    <a:lumMod val="50000"/>
                  </a:schemeClr>
                </a:solidFill>
              </a:rPr>
              <a:t>dần</a:t>
            </a: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accent2">
                    <a:lumMod val="50000"/>
                  </a:schemeClr>
                </a:solidFill>
              </a:rPr>
              <a:t>dậy</a:t>
            </a: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accent2">
                    <a:lumMod val="50000"/>
                  </a:schemeClr>
                </a:solidFill>
              </a:rPr>
              <a:t>ngân</a:t>
            </a: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accent2">
                    <a:lumMod val="50000"/>
                  </a:schemeClr>
                </a:solidFill>
              </a:rPr>
              <a:t>rây</a:t>
            </a: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accent2">
                    <a:lumMod val="50000"/>
                  </a:schemeClr>
                </a:solidFill>
              </a:rPr>
              <a:t>đầy</a:t>
            </a: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accent2">
                    <a:lumMod val="50000"/>
                  </a:schemeClr>
                </a:solidFill>
              </a:rPr>
              <a:t>càng</a:t>
            </a:r>
            <a:r>
              <a:rPr lang="is-IS" sz="2100" i="1" dirty="0">
                <a:solidFill>
                  <a:schemeClr val="accent2">
                    <a:lumMod val="50000"/>
                  </a:schemeClr>
                </a:solidFill>
              </a:rPr>
              <a:t>…càng, lộn nhào</a:t>
            </a:r>
            <a:r>
              <a:rPr lang="is-IS" sz="2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s-IS" sz="2100" dirty="0">
                <a:solidFill>
                  <a:schemeClr val="tx2">
                    <a:lumMod val="75000"/>
                  </a:schemeClr>
                </a:solidFill>
              </a:rPr>
              <a:t>gợi cho em cảm nhận được thêm điều gì về các cảnh vật được miêu tả??</a:t>
            </a: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52510" y="506701"/>
            <a:ext cx="4992170" cy="2595558"/>
          </a:xfrm>
          <a:prstGeom prst="cloudCallout">
            <a:avLst>
              <a:gd name="adj1" fmla="val -39166"/>
              <a:gd name="adj2" fmla="val 49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Qua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dấu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hiệu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nghệ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thuật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trên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, ta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thấy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bức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tranh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vào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hè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lên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như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thế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55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 animBg="1"/>
      <p:bldP spid="4" grpId="1" animBg="1"/>
      <p:bldP spid="5" grpId="0" animBg="1"/>
      <p:bldP spid="5" grpId="1" animBg="1"/>
      <p:bldP spid="33" grpId="0" animBg="1"/>
      <p:bldP spid="33" grpId="1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510361" y="1925820"/>
            <a:ext cx="88037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cảm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nhận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như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thế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về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endParaRPr lang="en-US" sz="3000" b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lên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qua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thơ</a:t>
            </a:r>
            <a:r>
              <a:rPr lang="en-US" sz="30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algn="ctr"/>
            <a:endParaRPr lang="en-US" sz="3000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s-I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Trời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xanh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càng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rộng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càng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cao</a:t>
            </a:r>
            <a:endParaRPr lang="en-US" sz="3000" i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Đôi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diều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sáo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lộn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nhào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is-IS" sz="3000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700" i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5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663" y="1192177"/>
            <a:ext cx="5118248" cy="79744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THẢO LUẬN NHÓM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gian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3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phút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966"/>
            <a:ext cx="1756903" cy="1511015"/>
          </a:xfrm>
        </p:spPr>
      </p:pic>
      <p:sp>
        <p:nvSpPr>
          <p:cNvPr id="7" name="TextBox 6"/>
          <p:cNvSpPr txBox="1"/>
          <p:nvPr/>
        </p:nvSpPr>
        <p:spPr>
          <a:xfrm>
            <a:off x="159488" y="2818953"/>
            <a:ext cx="8755912" cy="28623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-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Theo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bức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tranh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mùa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hè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ở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đây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bức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tranh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thực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hay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bức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tranh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tâm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tưởng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ý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kiến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cho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rằng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, qua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sáu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thơ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đầu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đọc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không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chỉ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thấy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được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bức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tranh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vào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hè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mà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còn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thấy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được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cả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tâm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hồn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cảm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xúc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ý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với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ý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kiến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không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Vì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</a:rPr>
              <a:t>sao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53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4" y="3609310"/>
            <a:ext cx="3271845" cy="3241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43500"/>
            <a:ext cx="2543173" cy="1735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26599" cy="2570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7434"/>
            <a:ext cx="2543175" cy="2606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20" y="3627956"/>
            <a:ext cx="3328979" cy="3230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7860" y="281161"/>
            <a:ext cx="7094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hú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gọi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bầy</a:t>
            </a:r>
            <a:endParaRPr lang="en-US" sz="3200" b="1" i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Lúa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chiêm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đang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chín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trái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cây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ngọt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dần</a:t>
            </a:r>
            <a:endParaRPr lang="en-US" sz="3200" b="1" i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Vườn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râm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dậy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ve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ngân</a:t>
            </a:r>
            <a:endParaRPr lang="en-US" sz="3200" b="1" i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Bắp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rây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vàng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hạt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đầy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sân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nắng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đào</a:t>
            </a:r>
            <a:endParaRPr lang="en-US" sz="3200" b="1" i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Trời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xanh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càng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rộng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càng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cao</a:t>
            </a:r>
            <a:endParaRPr lang="en-US" sz="3200" b="1" i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Đôi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diều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sáo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lộn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nhào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320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is-IS" sz="2250" b="1" i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250" b="1" i="1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96" y="-2388"/>
            <a:ext cx="6922303" cy="36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4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2075</Words>
  <Application>Microsoft Macintosh PowerPoint</Application>
  <PresentationFormat>On-screen Show (4:3)</PresentationFormat>
  <Paragraphs>203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Nhà thơ TỐ HỮU</vt:lpstr>
      <vt:lpstr>Bài thơ “KHI CON TU HÚ”</vt:lpstr>
      <vt:lpstr>PowerPoint Presentation</vt:lpstr>
      <vt:lpstr>PowerPoint Presentation</vt:lpstr>
      <vt:lpstr>PowerPoint Presentation</vt:lpstr>
      <vt:lpstr>THẢO LUẬN NHÓM 4 người – Thời gian: 3 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việc hiểu ý nghĩa của tiếng chim tu hú  qua hai đoạn thơ trên, theo em, vì sao  tác giả lại đặt tên cho tác phẩm là  “Khi con tu hú”?</vt:lpstr>
      <vt:lpstr>PowerPoint Presentation</vt:lpstr>
      <vt:lpstr>TỔNG KẾT</vt:lpstr>
      <vt:lpstr>LUYỆN TẬP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Macbook</cp:lastModifiedBy>
  <cp:revision>110</cp:revision>
  <dcterms:created xsi:type="dcterms:W3CDTF">2017-12-23T01:11:36Z</dcterms:created>
  <dcterms:modified xsi:type="dcterms:W3CDTF">2021-01-21T01:15:20Z</dcterms:modified>
</cp:coreProperties>
</file>