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74" r:id="rId2"/>
    <p:sldId id="261" r:id="rId3"/>
    <p:sldId id="262" r:id="rId4"/>
    <p:sldId id="264" r:id="rId5"/>
    <p:sldId id="265" r:id="rId6"/>
    <p:sldId id="266" r:id="rId7"/>
    <p:sldId id="272" r:id="rId8"/>
    <p:sldId id="267" r:id="rId9"/>
    <p:sldId id="271" r:id="rId10"/>
    <p:sldId id="273" r:id="rId11"/>
    <p:sldId id="268" r:id="rId12"/>
  </p:sldIdLst>
  <p:sldSz cx="9144000" cy="6858000" type="screen4x3"/>
  <p:notesSz cx="6858000" cy="9144000"/>
  <p:custDataLst>
    <p:tags r:id="rId14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1" d="100"/>
          <a:sy n="71" d="100"/>
        </p:scale>
        <p:origin x="-1944" y="-4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91242D1C-9F3D-4B85-A66A-AEBFADF0250C}" type="datetimeFigureOut">
              <a:rPr lang="en-US"/>
              <a:pPr>
                <a:defRPr/>
              </a:pPr>
              <a:t>3/31/2019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1B59724F-9E4B-42F3-BE5C-06FC3C6522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5120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1AACCB-C615-4778-B32C-15DB2496584E}" type="datetimeFigureOut">
              <a:rPr lang="en-US"/>
              <a:pPr>
                <a:defRPr/>
              </a:pPr>
              <a:t>3/31/2019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3A17A0-DDF9-4592-9744-7CE5544EB6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13E9C8-F99E-4883-9E30-F4FF12D89D96}" type="datetimeFigureOut">
              <a:rPr lang="en-US"/>
              <a:pPr>
                <a:defRPr/>
              </a:pPr>
              <a:t>3/31/2019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12B349-B7B6-4D57-B406-AB24844F9F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532C59-79F8-434B-B844-E178C511E0F6}" type="datetimeFigureOut">
              <a:rPr lang="en-US"/>
              <a:pPr>
                <a:defRPr/>
              </a:pPr>
              <a:t>3/31/2019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EE642E-1CBA-4438-B3D1-69C1EF651D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2FDC91-2CAA-4394-84E4-29B73B3557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1D1DD9-33D1-4644-8160-9A4E92C8AE43}" type="datetimeFigureOut">
              <a:rPr lang="en-US"/>
              <a:pPr>
                <a:defRPr/>
              </a:pPr>
              <a:t>3/31/2019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A81534-BB49-41DC-A2FB-44A951696B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1FF02B-085B-4050-97C6-D39B124B0859}" type="datetimeFigureOut">
              <a:rPr lang="en-US"/>
              <a:pPr>
                <a:defRPr/>
              </a:pPr>
              <a:t>3/31/2019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B80C7F-7B48-4D4A-BE3B-8550C741BE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C37419-2099-49EA-974B-798914041FDD}" type="datetimeFigureOut">
              <a:rPr lang="en-US"/>
              <a:pPr>
                <a:defRPr/>
              </a:pPr>
              <a:t>3/31/2019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FCC7F2-21CA-42F5-A920-C7748CBFF5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506B02-2E7A-410D-A64E-FFC6F3C915BB}" type="datetimeFigureOut">
              <a:rPr lang="en-US"/>
              <a:pPr>
                <a:defRPr/>
              </a:pPr>
              <a:t>3/31/2019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0B1FE1-2069-4AFD-A439-1D8C36F6E7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B0A47A-85BE-4767-A015-C23D76177E42}" type="datetimeFigureOut">
              <a:rPr lang="en-US"/>
              <a:pPr>
                <a:defRPr/>
              </a:pPr>
              <a:t>3/31/2019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4E8562-F451-462C-B770-36044D5296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EA9957-9B01-4A99-A65B-6B2F74D6D7CA}" type="datetimeFigureOut">
              <a:rPr lang="en-US"/>
              <a:pPr>
                <a:defRPr/>
              </a:pPr>
              <a:t>3/31/2019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BC45DC-34D5-4666-8AA1-88F3058B0F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6DB9C6-07B0-429B-A2DC-A944B1D0E249}" type="datetimeFigureOut">
              <a:rPr lang="en-US"/>
              <a:pPr>
                <a:defRPr/>
              </a:pPr>
              <a:t>3/31/2019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CA669A-4A1E-4E34-B4EF-976D5238D7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CA4F35-312D-4DFE-B5BB-2D7C4457F17A}" type="datetimeFigureOut">
              <a:rPr lang="en-US"/>
              <a:pPr>
                <a:defRPr/>
              </a:pPr>
              <a:t>3/31/2019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0443ED-4BD3-4743-9E6E-0CAF685C70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D7A846E-D708-41B6-9F0B-395ADFB5B841}" type="datetimeFigureOut">
              <a:rPr lang="en-US"/>
              <a:pPr>
                <a:defRPr/>
              </a:pPr>
              <a:t>3/31/2019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8653757-62FA-43E8-BB91-D4610BE5D2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  <p:sldLayoutId id="2147483661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audio" Target="../media/audio3.wav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12.xml"/><Relationship Id="rId1" Type="http://schemas.openxmlformats.org/officeDocument/2006/relationships/audio" Target="file:///D:\Tape\Lop%206\u11\nhac.wma" TargetMode="External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Diem%20Truong\Music\Unknown%20artist\Unknown%20album%20(1-29-2014%209-40-50%20AM)\43%20Track%2043.wma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Diem%20Truong\Music\Unknown%20artist\Unknown%20album%20(1-29-2014%209-40-50%20AM)\44%20Track%2044.wma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NEN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ffectLst>
            <a:outerShdw dist="35921" dir="18900000" algn="ctr" rotWithShape="0">
              <a:srgbClr val="808080"/>
            </a:outerShdw>
          </a:effectLst>
        </p:spPr>
      </p:pic>
      <p:sp>
        <p:nvSpPr>
          <p:cNvPr id="30723" name="Rectangle 3"/>
          <p:cNvSpPr>
            <a:spLocks noChangeArrowheads="1"/>
          </p:cNvSpPr>
          <p:nvPr/>
        </p:nvSpPr>
        <p:spPr bwMode="auto">
          <a:xfrm>
            <a:off x="685800" y="990600"/>
            <a:ext cx="7848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4000" b="1">
                <a:solidFill>
                  <a:schemeClr val="tx2"/>
                </a:solidFill>
                <a:latin typeface=".VnArial" pitchFamily="34" charset="0"/>
              </a:rPr>
              <a:t/>
            </a:r>
            <a:br>
              <a:rPr lang="en-US" sz="4000" b="1">
                <a:solidFill>
                  <a:schemeClr val="tx2"/>
                </a:solidFill>
                <a:latin typeface=".VnArial" pitchFamily="34" charset="0"/>
              </a:rPr>
            </a:br>
            <a:r>
              <a:rPr lang="en-US" sz="4000" b="1">
                <a:solidFill>
                  <a:schemeClr val="tx2"/>
                </a:solidFill>
                <a:latin typeface=".VnArial" pitchFamily="34" charset="0"/>
              </a:rPr>
              <a:t/>
            </a:r>
            <a:br>
              <a:rPr lang="en-US" sz="4000" b="1">
                <a:solidFill>
                  <a:schemeClr val="tx2"/>
                </a:solidFill>
                <a:latin typeface=".VnArial" pitchFamily="34" charset="0"/>
              </a:rPr>
            </a:br>
            <a:r>
              <a:rPr lang="en-US" sz="4000" b="1">
                <a:solidFill>
                  <a:schemeClr val="tx2"/>
                </a:solidFill>
                <a:latin typeface=".VnArial" pitchFamily="34" charset="0"/>
              </a:rPr>
              <a:t/>
            </a:r>
            <a:br>
              <a:rPr lang="en-US" sz="4000" b="1">
                <a:solidFill>
                  <a:schemeClr val="tx2"/>
                </a:solidFill>
                <a:latin typeface=".VnArial" pitchFamily="34" charset="0"/>
              </a:rPr>
            </a:br>
            <a:r>
              <a:rPr lang="en-US" sz="4000" b="1">
                <a:solidFill>
                  <a:schemeClr val="tx2"/>
                </a:solidFill>
                <a:latin typeface=".VnArial" pitchFamily="34" charset="0"/>
              </a:rPr>
              <a:t/>
            </a:r>
            <a:br>
              <a:rPr lang="en-US" sz="4000" b="1">
                <a:solidFill>
                  <a:schemeClr val="tx2"/>
                </a:solidFill>
                <a:latin typeface=".VnArial" pitchFamily="34" charset="0"/>
              </a:rPr>
            </a:br>
            <a:r>
              <a:rPr lang="en-US" sz="4000" b="1">
                <a:solidFill>
                  <a:schemeClr val="tx2"/>
                </a:solidFill>
                <a:latin typeface=".VnArial" pitchFamily="34" charset="0"/>
              </a:rPr>
              <a:t/>
            </a:r>
            <a:br>
              <a:rPr lang="en-US" sz="4000" b="1">
                <a:solidFill>
                  <a:schemeClr val="tx2"/>
                </a:solidFill>
                <a:latin typeface=".VnArial" pitchFamily="34" charset="0"/>
              </a:rPr>
            </a:br>
            <a:endParaRPr lang="en-US" sz="4000" b="1">
              <a:solidFill>
                <a:schemeClr val="tx2"/>
              </a:solidFill>
              <a:latin typeface=".VnArial" pitchFamily="34" charset="0"/>
            </a:endParaRP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2590800" y="1195761"/>
            <a:ext cx="3124200" cy="108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6500" b="1" dirty="0">
                <a:solidFill>
                  <a:srgbClr val="800080"/>
                </a:solidFill>
                <a:latin typeface=".VnAristote" pitchFamily="34" charset="0"/>
              </a:rPr>
              <a:t>Unit 12</a:t>
            </a: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1943100" y="2278436"/>
            <a:ext cx="52578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6000" b="1" dirty="0">
                <a:solidFill>
                  <a:srgbClr val="0000CC"/>
                </a:solidFill>
                <a:latin typeface=".VnRevue" pitchFamily="34" charset="0"/>
              </a:rPr>
              <a:t>ROBOTS  </a:t>
            </a:r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1752600" y="3352799"/>
            <a:ext cx="6096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63500" dir="2212194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4800" b="1" dirty="0" smtClean="0">
                <a:solidFill>
                  <a:srgbClr val="FF00FF"/>
                </a:solidFill>
              </a:rPr>
              <a:t>A </a:t>
            </a:r>
            <a:r>
              <a:rPr lang="en-US" sz="4800" b="1" dirty="0">
                <a:solidFill>
                  <a:srgbClr val="FF00FF"/>
                </a:solidFill>
              </a:rPr>
              <a:t>CLOSER LOOK 1</a:t>
            </a:r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2514600" y="405825"/>
            <a:ext cx="6400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 dirty="0" smtClean="0">
                <a:solidFill>
                  <a:srgbClr val="800080"/>
                </a:solidFill>
                <a:latin typeface=".VnAristote" pitchFamily="34" charset="0"/>
              </a:rPr>
              <a:t>Long Bien secondary school</a:t>
            </a:r>
            <a:endParaRPr lang="en-US" sz="3200" b="1" dirty="0">
              <a:solidFill>
                <a:srgbClr val="800080"/>
              </a:solidFill>
              <a:latin typeface=".VnAristote" pitchFamily="34" charset="0"/>
            </a:endParaRPr>
          </a:p>
        </p:txBody>
      </p:sp>
      <p:sp>
        <p:nvSpPr>
          <p:cNvPr id="11" name="Text Box 4"/>
          <p:cNvSpPr txBox="1">
            <a:spLocks noChangeArrowheads="1"/>
          </p:cNvSpPr>
          <p:nvPr/>
        </p:nvSpPr>
        <p:spPr bwMode="auto">
          <a:xfrm>
            <a:off x="1066800" y="5334000"/>
            <a:ext cx="6400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 dirty="0" smtClean="0">
                <a:solidFill>
                  <a:srgbClr val="800080"/>
                </a:solidFill>
                <a:latin typeface=".VnAristote" pitchFamily="34" charset="0"/>
              </a:rPr>
              <a:t>Teacher: Nguyen Thu Hang</a:t>
            </a:r>
            <a:endParaRPr lang="en-US" sz="3200" b="1" dirty="0">
              <a:solidFill>
                <a:srgbClr val="800080"/>
              </a:solidFill>
              <a:latin typeface=".VnAristote" pitchFamily="34" charset="0"/>
            </a:endParaRPr>
          </a:p>
        </p:txBody>
      </p:sp>
    </p:spTree>
  </p:cSld>
  <p:clrMapOvr>
    <a:masterClrMapping/>
  </p:clrMapOvr>
  <p:transition>
    <p:sndAc>
      <p:stSnd>
        <p:snd r:embed="rId2" name="nhac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5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U14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6000"/>
                            </p:stCondLst>
                            <p:childTnLst>
                              <p:par>
                                <p:cTn id="9" presetID="56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7500"/>
                            </p:stCondLst>
                            <p:childTnLst>
                              <p:par>
                                <p:cTn id="16" presetID="21" presetClass="entr" presetSubtype="4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8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9000"/>
                            </p:stCondLst>
                            <p:childTnLst>
                              <p:par>
                                <p:cTn id="20" presetID="51" presetClass="entr" presetSubtype="0" fill="hold" grpId="0" nodeType="afterEffect">
                                  <p:stCondLst>
                                    <p:cond delay="50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385" decel="1000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385" decel="100000"/>
                                        <p:tgtEl>
                                          <p:spTgt spid="410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4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5" dur="385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6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7" dur="385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8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500"/>
                            </p:stCondLst>
                            <p:childTnLst>
                              <p:par>
                                <p:cTn id="30" presetID="18" presetClass="entr" presetSubtype="6" fill="hold" grpId="0" nodeType="afterEffect">
                                  <p:stCondLst>
                                    <p:cond delay="5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U14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6500"/>
                            </p:stCondLst>
                            <p:childTnLst>
                              <p:par>
                                <p:cTn id="34" presetID="18" presetClass="entr" presetSubtype="6" fill="hold" grpId="0" nodeType="afterEffect">
                                  <p:stCondLst>
                                    <p:cond delay="55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U14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/>
      <p:bldP spid="4101" grpId="0"/>
      <p:bldP spid="4101" grpId="1"/>
      <p:bldP spid="4104" grpId="0"/>
      <p:bldP spid="10" grpId="0"/>
      <p:bldP spid="11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8. Listen and practice the chant. Notice the sound </a:t>
            </a:r>
            <a:br>
              <a:rPr lang="en-US" sz="280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/ɔɪ</a:t>
            </a: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/ 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and  /</a:t>
            </a:r>
            <a:r>
              <a:rPr lang="en-US" sz="280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aʊ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b="1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20000"/>
          </a:bodyPr>
          <a:lstStyle/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solidFill>
                  <a:srgbClr val="C00000"/>
                </a:solidFill>
              </a:rPr>
              <a:t>MY ROBOT TOY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I’ve got a robot </a:t>
            </a:r>
            <a:r>
              <a:rPr lang="en-US" dirty="0" smtClean="0">
                <a:solidFill>
                  <a:srgbClr val="C00000"/>
                </a:solidFill>
              </a:rPr>
              <a:t>toy</a:t>
            </a:r>
            <a:r>
              <a:rPr lang="en-US" dirty="0" smtClean="0"/>
              <a:t>, a robot </a:t>
            </a:r>
            <a:r>
              <a:rPr lang="en-US" dirty="0" smtClean="0">
                <a:solidFill>
                  <a:srgbClr val="C00000"/>
                </a:solidFill>
              </a:rPr>
              <a:t>toy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He can jump up and </a:t>
            </a:r>
            <a:r>
              <a:rPr lang="en-US" dirty="0" smtClean="0">
                <a:solidFill>
                  <a:srgbClr val="C00000"/>
                </a:solidFill>
              </a:rPr>
              <a:t>down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He’s such a good </a:t>
            </a:r>
            <a:r>
              <a:rPr lang="en-US" dirty="0" smtClean="0">
                <a:solidFill>
                  <a:srgbClr val="C00000"/>
                </a:solidFill>
              </a:rPr>
              <a:t>boy</a:t>
            </a:r>
            <a:r>
              <a:rPr lang="en-US" dirty="0" smtClean="0"/>
              <a:t>, such a good </a:t>
            </a:r>
            <a:r>
              <a:rPr lang="en-US" dirty="0" smtClean="0">
                <a:solidFill>
                  <a:srgbClr val="C00000"/>
                </a:solidFill>
              </a:rPr>
              <a:t>boy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He’s the best </a:t>
            </a:r>
            <a:r>
              <a:rPr lang="en-US" dirty="0" smtClean="0">
                <a:solidFill>
                  <a:srgbClr val="C00000"/>
                </a:solidFill>
              </a:rPr>
              <a:t>toy</a:t>
            </a:r>
            <a:r>
              <a:rPr lang="en-US" dirty="0" smtClean="0"/>
              <a:t> in my </a:t>
            </a:r>
            <a:r>
              <a:rPr lang="en-US" dirty="0" smtClean="0">
                <a:solidFill>
                  <a:srgbClr val="C00000"/>
                </a:solidFill>
              </a:rPr>
              <a:t>house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I’ve got a robot </a:t>
            </a:r>
            <a:r>
              <a:rPr lang="en-US" dirty="0" smtClean="0">
                <a:solidFill>
                  <a:srgbClr val="C00000"/>
                </a:solidFill>
              </a:rPr>
              <a:t>toy</a:t>
            </a:r>
            <a:r>
              <a:rPr lang="en-US" dirty="0" smtClean="0"/>
              <a:t>, a robot </a:t>
            </a:r>
            <a:r>
              <a:rPr lang="en-US" dirty="0" smtClean="0">
                <a:solidFill>
                  <a:srgbClr val="C00000"/>
                </a:solidFill>
              </a:rPr>
              <a:t>toy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He can speak clear and </a:t>
            </a:r>
            <a:r>
              <a:rPr lang="en-US" dirty="0" smtClean="0">
                <a:solidFill>
                  <a:srgbClr val="C00000"/>
                </a:solidFill>
              </a:rPr>
              <a:t>loud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He’s got a sweet voice, </a:t>
            </a:r>
            <a:r>
              <a:rPr lang="en-US" dirty="0" smtClean="0">
                <a:solidFill>
                  <a:srgbClr val="C00000"/>
                </a:solidFill>
              </a:rPr>
              <a:t>got</a:t>
            </a:r>
            <a:r>
              <a:rPr lang="en-US" dirty="0" smtClean="0"/>
              <a:t> a sweet </a:t>
            </a:r>
            <a:r>
              <a:rPr lang="en-US" dirty="0" smtClean="0">
                <a:solidFill>
                  <a:srgbClr val="C00000"/>
                </a:solidFill>
              </a:rPr>
              <a:t>voice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He’s the best </a:t>
            </a:r>
            <a:r>
              <a:rPr lang="en-US" dirty="0" smtClean="0">
                <a:solidFill>
                  <a:srgbClr val="C00000"/>
                </a:solidFill>
              </a:rPr>
              <a:t>toy</a:t>
            </a:r>
            <a:r>
              <a:rPr lang="en-US" dirty="0" smtClean="0"/>
              <a:t> in my </a:t>
            </a:r>
            <a:r>
              <a:rPr lang="en-US" dirty="0" smtClean="0">
                <a:solidFill>
                  <a:srgbClr val="C00000"/>
                </a:solidFill>
              </a:rPr>
              <a:t>house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20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5" name="WordArt 3"/>
          <p:cNvSpPr>
            <a:spLocks noChangeArrowheads="1" noChangeShapeType="1" noTextEdit="1"/>
          </p:cNvSpPr>
          <p:nvPr/>
        </p:nvSpPr>
        <p:spPr bwMode="auto">
          <a:xfrm>
            <a:off x="685800" y="5410200"/>
            <a:ext cx="7524750" cy="1447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 Black"/>
              </a:rPr>
              <a:t>Thank you for your attention!</a:t>
            </a:r>
          </a:p>
        </p:txBody>
      </p:sp>
      <p:pic>
        <p:nvPicPr>
          <p:cNvPr id="28676" name="nhac.wma">
            <a:hlinkClick r:id="" action="ppaction://media"/>
          </p:cNvPr>
          <p:cNvPicPr>
            <a:picLocks noGrp="1" noRot="1" noChangeAspect="1" noChangeArrowheads="1"/>
          </p:cNvPicPr>
          <p:nvPr>
            <p:ph/>
            <a:audioFile r:link="rId1"/>
          </p:nvPr>
        </p:nvPicPr>
        <p:blipFill>
          <a:blip r:embed="rId4"/>
          <a:srcRect/>
          <a:stretch>
            <a:fillRect/>
          </a:stretch>
        </p:blipFill>
        <p:spPr>
          <a:xfrm>
            <a:off x="0" y="0"/>
            <a:ext cx="1066800" cy="10668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8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28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5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8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9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28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5" presetClass="entr" presetSubtype="1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28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9" presetClass="entr" presetSubtype="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28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286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4" dur="19658" fill="hold"/>
                                        <p:tgtEl>
                                          <p:spTgt spid="2867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676"/>
                  </p:tgtEl>
                </p:cond>
              </p:nextCondLst>
            </p:seq>
            <p:audio>
              <p:cMediaNode>
                <p:cTn id="3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8676"/>
                </p:tgtEl>
              </p:cMediaNode>
            </p:audio>
          </p:childTnLst>
        </p:cTn>
      </p:par>
    </p:tnLst>
    <p:bldLst>
      <p:bldP spid="28675" grpId="0" animBg="1"/>
      <p:bldP spid="28675" grpId="1" animBg="1"/>
      <p:bldP spid="28675" grpId="2" animBg="1"/>
      <p:bldP spid="28675" grpId="3" animBg="1"/>
      <p:bldP spid="28675" grpId="4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/>
          <a:lstStyle/>
          <a:p>
            <a:pPr algn="l"/>
            <a:endParaRPr lang="en-US" sz="32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3429000" cy="3429000"/>
          </a:xfrm>
        </p:spPr>
        <p:txBody>
          <a:bodyPr/>
          <a:lstStyle/>
          <a:p>
            <a:pPr>
              <a:buFontTx/>
              <a:buNone/>
            </a:pPr>
            <a:r>
              <a:rPr lang="en-US" sz="300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             A</a:t>
            </a:r>
          </a:p>
          <a:p>
            <a:pPr>
              <a:buFontTx/>
              <a:buAutoNum type="arabicPeriod"/>
            </a:pPr>
            <a:r>
              <a:rPr lang="en-US" sz="300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recognize</a:t>
            </a:r>
          </a:p>
          <a:p>
            <a:pPr>
              <a:buFontTx/>
              <a:buAutoNum type="arabicPeriod"/>
            </a:pPr>
            <a:r>
              <a:rPr lang="en-US" sz="300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make</a:t>
            </a:r>
          </a:p>
          <a:p>
            <a:pPr>
              <a:buFontTx/>
              <a:buAutoNum type="arabicPeriod"/>
            </a:pPr>
            <a:r>
              <a:rPr lang="en-US" sz="300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understand</a:t>
            </a:r>
          </a:p>
          <a:p>
            <a:pPr>
              <a:buFontTx/>
              <a:buAutoNum type="arabicPeriod"/>
            </a:pPr>
            <a:r>
              <a:rPr lang="en-US" sz="300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lift</a:t>
            </a:r>
          </a:p>
          <a:p>
            <a:pPr>
              <a:buFontTx/>
              <a:buAutoNum type="arabicPeriod"/>
            </a:pPr>
            <a:r>
              <a:rPr lang="en-US" sz="300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guard 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4191000" y="2286000"/>
            <a:ext cx="4114800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 eaLnBrk="0" fontAlgn="auto" hangingPunct="0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3000" kern="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</a:t>
            </a:r>
          </a:p>
          <a:p>
            <a:pPr marL="514350" indent="-514350" eaLnBrk="0" fontAlgn="auto" hangingPunct="0">
              <a:spcBef>
                <a:spcPct val="20000"/>
              </a:spcBef>
              <a:spcAft>
                <a:spcPts val="0"/>
              </a:spcAft>
              <a:buFont typeface="+mj-lt"/>
              <a:buAutoNum type="alphaLcPeriod"/>
              <a:defRPr/>
            </a:pPr>
            <a:r>
              <a:rPr lang="en-US" sz="3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coffee</a:t>
            </a:r>
          </a:p>
          <a:p>
            <a:pPr marL="514350" indent="-514350" eaLnBrk="0" fontAlgn="auto" hangingPunct="0">
              <a:spcBef>
                <a:spcPct val="20000"/>
              </a:spcBef>
              <a:spcAft>
                <a:spcPts val="0"/>
              </a:spcAft>
              <a:buFont typeface="+mj-lt"/>
              <a:buAutoNum type="alphaLcPeriod"/>
              <a:defRPr/>
            </a:pPr>
            <a:r>
              <a:rPr lang="en-US" sz="3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what someone says</a:t>
            </a:r>
          </a:p>
          <a:p>
            <a:pPr marL="514350" indent="-514350" eaLnBrk="0" fontAlgn="auto" hangingPunct="0">
              <a:spcBef>
                <a:spcPct val="20000"/>
              </a:spcBef>
              <a:spcAft>
                <a:spcPts val="0"/>
              </a:spcAft>
              <a:buFont typeface="+mj-lt"/>
              <a:buAutoNum type="alphaLcPeriod"/>
              <a:defRPr/>
            </a:pPr>
            <a:r>
              <a:rPr lang="en-US" sz="3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our faces</a:t>
            </a:r>
          </a:p>
          <a:p>
            <a:pPr marL="514350" indent="-514350" eaLnBrk="0" fontAlgn="auto" hangingPunct="0">
              <a:spcBef>
                <a:spcPct val="20000"/>
              </a:spcBef>
              <a:spcAft>
                <a:spcPts val="0"/>
              </a:spcAft>
              <a:buFont typeface="+mj-lt"/>
              <a:buAutoNum type="alphaLcPeriod"/>
              <a:defRPr/>
            </a:pPr>
            <a:r>
              <a:rPr lang="en-US" sz="3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the house</a:t>
            </a:r>
          </a:p>
          <a:p>
            <a:pPr marL="514350" indent="-514350" eaLnBrk="0" fontAlgn="auto" hangingPunct="0">
              <a:spcBef>
                <a:spcPct val="20000"/>
              </a:spcBef>
              <a:spcAft>
                <a:spcPts val="0"/>
              </a:spcAft>
              <a:buFont typeface="+mj-lt"/>
              <a:buAutoNum type="alphaLcPeriod"/>
              <a:defRPr/>
            </a:pPr>
            <a:r>
              <a:rPr lang="en-US" sz="3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heavy things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381000" y="5638800"/>
            <a:ext cx="8305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4000" kern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 c 		2. a		3. b		4. e 		5. d </a:t>
            </a:r>
            <a:r>
              <a:rPr lang="en-US" sz="3000" kern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		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152400" y="685800"/>
            <a:ext cx="8839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defRPr/>
            </a:pPr>
            <a:r>
              <a:rPr lang="en-US" sz="4400" kern="0" dirty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1. </a:t>
            </a:r>
            <a:r>
              <a:rPr lang="en-US" sz="3200" kern="0" dirty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Match the verbs in A to the words/ phrases in B</a:t>
            </a:r>
            <a:endParaRPr lang="en-US" sz="3200" kern="0" dirty="0">
              <a:solidFill>
                <a:schemeClr val="tx2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pic>
        <p:nvPicPr>
          <p:cNvPr id="8" name="43 Track 43.wm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8458200" y="152400"/>
            <a:ext cx="685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6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6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6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60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60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600"/>
                            </p:stCondLst>
                            <p:childTnLst>
                              <p:par>
                                <p:cTn id="3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9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0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46" dur="1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audio>
              <p:cMediaNode>
                <p:cTn id="4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  <p:bldLst>
      <p:bldP spid="9218" grpId="0"/>
      <p:bldP spid="9219" grpId="0" build="p"/>
      <p:bldP spid="5" grpId="0"/>
      <p:bldP spid="6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62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304800" y="533400"/>
            <a:ext cx="86106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defRPr/>
            </a:pPr>
            <a:r>
              <a:rPr lang="en-US" sz="2800" kern="0" dirty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2. Write another word/ phrase for each verb</a:t>
            </a:r>
            <a:endParaRPr lang="en-US" sz="2800" kern="0" dirty="0">
              <a:solidFill>
                <a:schemeClr val="tx2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914400" y="2590800"/>
          <a:ext cx="7391400" cy="37337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34640"/>
                <a:gridCol w="4556760"/>
              </a:tblGrid>
              <a:tr h="787279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tx1"/>
                          </a:solidFill>
                        </a:rPr>
                        <a:t>Verb</a:t>
                      </a:r>
                      <a:endParaRPr 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tx1"/>
                          </a:solidFill>
                        </a:rPr>
                        <a:t>Noun</a:t>
                      </a:r>
                      <a:endParaRPr 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89304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guard</a:t>
                      </a:r>
                      <a:endParaRPr lang="en-US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solidFill>
                            <a:srgbClr val="FF0000"/>
                          </a:solidFill>
                        </a:rPr>
                        <a:t>the</a:t>
                      </a:r>
                      <a:r>
                        <a:rPr lang="en-US" sz="3200" baseline="0" dirty="0" smtClean="0">
                          <a:solidFill>
                            <a:srgbClr val="FF0000"/>
                          </a:solidFill>
                        </a:rPr>
                        <a:t> palace, the school</a:t>
                      </a:r>
                      <a:endParaRPr lang="en-US" sz="3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589304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make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 dirty="0"/>
                    </a:p>
                  </a:txBody>
                  <a:tcPr/>
                </a:tc>
              </a:tr>
              <a:tr h="589304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understand  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 dirty="0"/>
                    </a:p>
                  </a:txBody>
                  <a:tcPr/>
                </a:tc>
              </a:tr>
              <a:tr h="589304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lift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 dirty="0"/>
                    </a:p>
                  </a:txBody>
                  <a:tcPr/>
                </a:tc>
              </a:tr>
              <a:tr h="589304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recognize</a:t>
                      </a:r>
                      <a:endParaRPr lang="en-US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3886200" y="4038600"/>
            <a:ext cx="204628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tea</a:t>
            </a: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3962400" y="4648200"/>
            <a:ext cx="2819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what I say </a:t>
            </a: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3962400" y="5181600"/>
            <a:ext cx="2362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the box</a:t>
            </a:r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3962400" y="5791200"/>
            <a:ext cx="3276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your mistakes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480"/>
                            </p:stCondLst>
                            <p:childTnLst>
                              <p:par>
                                <p:cTn id="16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  <p:bldP spid="7" grpId="0"/>
      <p:bldP spid="5" grpId="0"/>
      <p:bldP spid="6" grpId="0"/>
      <p:bldP spid="8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chemeClr val="accent2"/>
                </a:solidFill>
                <a:latin typeface="Aharoni" pitchFamily="2" charset="-79"/>
                <a:cs typeface="Aharoni" pitchFamily="2" charset="-79"/>
              </a:rPr>
              <a:t>STRUCTURE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en-US" b="1" smtClean="0">
                <a:solidFill>
                  <a:srgbClr val="FF0000"/>
                </a:solidFill>
              </a:rPr>
              <a:t>Affirmative   :        (+) S + could + V</a:t>
            </a:r>
          </a:p>
          <a:p>
            <a:pPr>
              <a:buFont typeface="Arial" charset="0"/>
              <a:buNone/>
            </a:pPr>
            <a:endParaRPr lang="en-US" sz="1800" b="1" smtClean="0">
              <a:solidFill>
                <a:srgbClr val="FF0000"/>
              </a:solidFill>
            </a:endParaRPr>
          </a:p>
          <a:p>
            <a:pPr>
              <a:buFont typeface="Arial" charset="0"/>
              <a:buNone/>
            </a:pPr>
            <a:r>
              <a:rPr lang="en-US" b="1" smtClean="0">
                <a:solidFill>
                  <a:srgbClr val="FF0000"/>
                </a:solidFill>
              </a:rPr>
              <a:t>Negative   :             (-) S + could not/ couldn’t + V</a:t>
            </a:r>
          </a:p>
          <a:p>
            <a:pPr>
              <a:buFont typeface="Arial" charset="0"/>
              <a:buNone/>
            </a:pPr>
            <a:endParaRPr lang="en-US" sz="1800" b="1" smtClean="0">
              <a:solidFill>
                <a:srgbClr val="FF0000"/>
              </a:solidFill>
            </a:endParaRPr>
          </a:p>
          <a:p>
            <a:pPr>
              <a:buFont typeface="Arial" charset="0"/>
              <a:buNone/>
            </a:pPr>
            <a:r>
              <a:rPr lang="en-US" b="1" smtClean="0">
                <a:solidFill>
                  <a:srgbClr val="FF0000"/>
                </a:solidFill>
              </a:rPr>
              <a:t>Interrogative :         (?) Could   +  S   +   V?</a:t>
            </a:r>
          </a:p>
          <a:p>
            <a:pPr>
              <a:buFont typeface="Arial" charset="0"/>
              <a:buNone/>
            </a:pPr>
            <a:endParaRPr lang="en-US" sz="1800" b="1" smtClean="0">
              <a:solidFill>
                <a:srgbClr val="FF0000"/>
              </a:solidFill>
            </a:endParaRPr>
          </a:p>
          <a:p>
            <a:pPr>
              <a:buFont typeface="Arial" charset="0"/>
              <a:buNone/>
            </a:pPr>
            <a:r>
              <a:rPr lang="en-US" b="1" smtClean="0">
                <a:solidFill>
                  <a:srgbClr val="FF0000"/>
                </a:solidFill>
              </a:rPr>
              <a:t>Short answers:     Yes, S+ could.     </a:t>
            </a:r>
          </a:p>
          <a:p>
            <a:pPr>
              <a:buFont typeface="Arial" charset="0"/>
              <a:buNone/>
            </a:pPr>
            <a:r>
              <a:rPr lang="en-US" b="1" smtClean="0">
                <a:solidFill>
                  <a:srgbClr val="FF0000"/>
                </a:solidFill>
              </a:rPr>
              <a:t>                                 No, S+ couldn’t.</a:t>
            </a:r>
          </a:p>
          <a:p>
            <a:pPr>
              <a:buFont typeface="Arial" charset="0"/>
              <a:buNone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" dur="8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" dur="8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8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7" dur="8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8" dur="8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8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/>
          <a:lstStyle/>
          <a:p>
            <a:r>
              <a:rPr lang="en-US" sz="240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Grammar Practice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0" y="1905000"/>
            <a:ext cx="9144000" cy="4724400"/>
          </a:xfrm>
        </p:spPr>
        <p:txBody>
          <a:bodyPr rtlCol="0">
            <a:normAutofit/>
          </a:bodyPr>
          <a:lstStyle/>
          <a:p>
            <a:pPr marL="514350" indent="-514350"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1. could/ do sums/ Mary/ at the age of 7.</a:t>
            </a:r>
          </a:p>
          <a:p>
            <a:pPr marL="514350" indent="-514350" algn="just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2. read and write/ you/ Could/ when you were 6?</a:t>
            </a:r>
          </a:p>
          <a:p>
            <a:pPr marL="514350" indent="-514350" algn="just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3. could/ Robots/ lift heavy things/ some years ago.</a:t>
            </a:r>
          </a:p>
          <a:p>
            <a:pPr marL="514350" indent="-514350" algn="just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4. move easily/ couldn’t/ Robots/ until recent years.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152400" y="1143000"/>
            <a:ext cx="8763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defRPr/>
            </a:pPr>
            <a:r>
              <a:rPr lang="en-US" sz="2400" b="1" kern="10" dirty="0">
                <a:ln w="9525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3.</a:t>
            </a:r>
            <a:r>
              <a:rPr lang="en-US" sz="2400" b="1" kern="10" dirty="0">
                <a:ln w="9525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rgbClr val="00B05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400" b="1" kern="0" dirty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Put the words in the correct  order </a:t>
            </a:r>
            <a:endParaRPr lang="en-US" sz="2400" b="1" kern="0" dirty="0">
              <a:solidFill>
                <a:schemeClr val="tx2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457200" y="2362200"/>
            <a:ext cx="8458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Mary could do sums at the age of 7. </a:t>
            </a: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228600" y="3200400"/>
            <a:ext cx="8610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- Could you read and write when you were 6 ? </a:t>
            </a: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381000" y="4114800"/>
            <a:ext cx="830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Robots  could lift heavy things some years ago.   </a:t>
            </a:r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304800" y="4953000"/>
            <a:ext cx="830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Robots couldn’t move easily until recent years.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240"/>
                            </p:stCondLst>
                            <p:childTnLst>
                              <p:par>
                                <p:cTn id="11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740"/>
                            </p:stCondLst>
                            <p:childTnLst>
                              <p:par>
                                <p:cTn id="1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240"/>
                            </p:stCondLst>
                            <p:childTnLst>
                              <p:par>
                                <p:cTn id="1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740"/>
                            </p:stCondLst>
                            <p:childTnLst>
                              <p:par>
                                <p:cTn id="2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/>
          <a:lstStyle/>
          <a:p>
            <a:endParaRPr lang="en-US" smtClean="0">
              <a:solidFill>
                <a:schemeClr val="accent2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0" y="685800"/>
            <a:ext cx="9372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en-US" sz="3000" b="1" kern="10" dirty="0">
                <a:ln w="9525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4. </a:t>
            </a:r>
            <a:r>
              <a:rPr lang="en-US" sz="3000" b="1" kern="0" dirty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What could </a:t>
            </a:r>
            <a:r>
              <a:rPr lang="en-US" sz="3000" b="1" kern="0" dirty="0" err="1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Ongaku</a:t>
            </a:r>
            <a:r>
              <a:rPr lang="en-US" sz="3000" b="1" kern="0" dirty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do 2 years ago?</a:t>
            </a:r>
            <a:endParaRPr lang="en-US" sz="3000" b="1" kern="0" dirty="0">
              <a:solidFill>
                <a:schemeClr val="tx2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533400" y="1812925"/>
          <a:ext cx="4648200" cy="3581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8164"/>
                <a:gridCol w="830036"/>
              </a:tblGrid>
              <a:tr h="777240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1"/>
                          </a:solidFill>
                        </a:rPr>
                        <a:t>lift</a:t>
                      </a:r>
                      <a:r>
                        <a:rPr lang="en-US" sz="2400" b="0" baseline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</a:rPr>
                        <a:t>heavy things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b="0" dirty="0" smtClean="0">
                          <a:solidFill>
                            <a:schemeClr val="tx1"/>
                          </a:solidFill>
                          <a:sym typeface="Wingdings"/>
                        </a:rPr>
                        <a:t></a:t>
                      </a:r>
                      <a:endParaRPr lang="en-US" sz="3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29695">
                <a:tc>
                  <a:txBody>
                    <a:bodyPr/>
                    <a:lstStyle/>
                    <a:p>
                      <a:r>
                        <a:rPr lang="en-US" sz="2400" b="0" smtClean="0">
                          <a:solidFill>
                            <a:srgbClr val="0000FF"/>
                          </a:solidFill>
                        </a:rPr>
                        <a:t>make </a:t>
                      </a:r>
                      <a:r>
                        <a:rPr lang="en-US" sz="2400" b="0" dirty="0" smtClean="0">
                          <a:solidFill>
                            <a:srgbClr val="0000FF"/>
                          </a:solidFill>
                        </a:rPr>
                        <a:t>coffee</a:t>
                      </a:r>
                      <a:endParaRPr lang="en-US" sz="2400" b="0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b="0" dirty="0" smtClean="0">
                          <a:solidFill>
                            <a:srgbClr val="0000FF"/>
                          </a:solidFill>
                          <a:sym typeface="Wingdings"/>
                        </a:rPr>
                        <a:t></a:t>
                      </a:r>
                      <a:endParaRPr lang="en-US" sz="4000" b="0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</a:tr>
              <a:tr h="629695"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solidFill>
                            <a:srgbClr val="0000FF"/>
                          </a:solidFill>
                        </a:rPr>
                        <a:t>recognize our faces</a:t>
                      </a:r>
                      <a:endParaRPr lang="en-US" sz="2400" b="0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b="0" dirty="0" smtClean="0">
                          <a:solidFill>
                            <a:srgbClr val="0000FF"/>
                          </a:solidFill>
                          <a:sym typeface="Wingdings"/>
                        </a:rPr>
                        <a:t></a:t>
                      </a:r>
                      <a:endParaRPr lang="en-US" sz="4000" b="0" dirty="0"/>
                    </a:p>
                  </a:txBody>
                  <a:tcPr/>
                </a:tc>
              </a:tr>
              <a:tr h="629695"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solidFill>
                            <a:srgbClr val="0000FF"/>
                          </a:solidFill>
                        </a:rPr>
                        <a:t>guard</a:t>
                      </a:r>
                      <a:r>
                        <a:rPr lang="en-US" sz="2400" b="0" baseline="0" dirty="0" smtClean="0">
                          <a:solidFill>
                            <a:srgbClr val="0000FF"/>
                          </a:solidFill>
                        </a:rPr>
                        <a:t> the house</a:t>
                      </a:r>
                      <a:endParaRPr lang="en-US" sz="2400" b="0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b="0" dirty="0" smtClean="0">
                          <a:solidFill>
                            <a:srgbClr val="0000FF"/>
                          </a:solidFill>
                          <a:sym typeface="Wingdings"/>
                        </a:rPr>
                        <a:t></a:t>
                      </a:r>
                      <a:endParaRPr lang="en-US" sz="4000" b="0" dirty="0"/>
                    </a:p>
                  </a:txBody>
                  <a:tcPr/>
                </a:tc>
              </a:tr>
              <a:tr h="629695"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solidFill>
                            <a:srgbClr val="0000FF"/>
                          </a:solidFill>
                        </a:rPr>
                        <a:t>understand what</a:t>
                      </a:r>
                      <a:r>
                        <a:rPr lang="en-US" sz="2400" b="0" baseline="0" dirty="0" smtClean="0">
                          <a:solidFill>
                            <a:srgbClr val="0000FF"/>
                          </a:solidFill>
                        </a:rPr>
                        <a:t> we say</a:t>
                      </a:r>
                      <a:endParaRPr lang="en-US" sz="2400" b="0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b="0" dirty="0" smtClean="0">
                          <a:solidFill>
                            <a:srgbClr val="0000FF"/>
                          </a:solidFill>
                          <a:sym typeface="Wingdings"/>
                        </a:rPr>
                        <a:t></a:t>
                      </a:r>
                      <a:endParaRPr lang="en-US" sz="4000" b="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8" name="Picture 7" descr="ROBOT_01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0" y="2590800"/>
            <a:ext cx="38100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Cloud Callout 8"/>
          <p:cNvSpPr/>
          <p:nvPr/>
        </p:nvSpPr>
        <p:spPr>
          <a:xfrm>
            <a:off x="5638800" y="1752600"/>
            <a:ext cx="3505200" cy="762000"/>
          </a:xfrm>
          <a:prstGeom prst="cloudCallout">
            <a:avLst>
              <a:gd name="adj1" fmla="val -24188"/>
              <a:gd name="adj2" fmla="val 118362"/>
            </a:avLst>
          </a:prstGeom>
          <a:solidFill>
            <a:srgbClr val="FF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0000FF"/>
                </a:solidFill>
              </a:rPr>
              <a:t>I am </a:t>
            </a:r>
            <a:r>
              <a:rPr lang="en-US" dirty="0" err="1">
                <a:solidFill>
                  <a:srgbClr val="0000FF"/>
                </a:solidFill>
              </a:rPr>
              <a:t>Ongaku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 bwMode="auto">
          <a:xfrm>
            <a:off x="533400" y="54864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just" eaLnBrk="0" hangingPunct="0">
              <a:defRPr/>
            </a:pPr>
            <a:r>
              <a:rPr lang="en-US" sz="2800" kern="0" dirty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A: Could </a:t>
            </a:r>
            <a:r>
              <a:rPr lang="en-US" sz="2800" kern="0" dirty="0" err="1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Ongaku</a:t>
            </a:r>
            <a:r>
              <a:rPr lang="en-US" sz="2800" kern="0" dirty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lift heavy things two years ago?</a:t>
            </a:r>
          </a:p>
          <a:p>
            <a:pPr algn="just" eaLnBrk="0" hangingPunct="0">
              <a:defRPr/>
            </a:pPr>
            <a:r>
              <a:rPr lang="en-US" sz="2800" kern="0" dirty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B: Yes, it could.</a:t>
            </a:r>
            <a:endParaRPr lang="en-US" sz="4400" kern="0" dirty="0">
              <a:solidFill>
                <a:schemeClr val="accent2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5. Write three things you could do and three things you couldn’t do when you were in primary school</a:t>
            </a:r>
          </a:p>
        </p:txBody>
      </p:sp>
      <p:sp>
        <p:nvSpPr>
          <p:cNvPr id="24578" name="Content Placeholder 2"/>
          <p:cNvSpPr>
            <a:spLocks noGrp="1"/>
          </p:cNvSpPr>
          <p:nvPr>
            <p:ph idx="1"/>
          </p:nvPr>
        </p:nvSpPr>
        <p:spPr>
          <a:ln>
            <a:solidFill>
              <a:srgbClr val="C00000"/>
            </a:solidFill>
          </a:ln>
        </p:spPr>
        <p:txBody>
          <a:bodyPr/>
          <a:lstStyle/>
          <a:p>
            <a:r>
              <a:rPr lang="en-US" smtClean="0"/>
              <a:t>Example:</a:t>
            </a:r>
          </a:p>
          <a:p>
            <a:pPr>
              <a:buFont typeface="Arial" charset="0"/>
              <a:buNone/>
            </a:pP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   I </a:t>
            </a:r>
            <a:r>
              <a:rPr lang="en-US" sz="280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could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 read and write when I was in primary school.</a:t>
            </a:r>
          </a:p>
          <a:p>
            <a:pPr>
              <a:buFont typeface="Arial" charset="0"/>
              <a:buNone/>
            </a:pP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   I </a:t>
            </a:r>
            <a:r>
              <a:rPr lang="en-US" sz="280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couldn’t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 ride a bike when I was in primary school.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914400" y="2179638"/>
          <a:ext cx="7467600" cy="3840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04249"/>
                <a:gridCol w="3663351"/>
              </a:tblGrid>
              <a:tr h="5892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dirty="0" smtClean="0">
                          <a:solidFill>
                            <a:srgbClr val="FF0000"/>
                          </a:solidFill>
                          <a:latin typeface="Arial Black" pitchFamily="34" charset="0"/>
                        </a:rPr>
                        <a:t>/ </a:t>
                      </a:r>
                      <a:r>
                        <a:rPr lang="en-US" sz="3600" b="1" dirty="0" err="1" smtClean="0">
                          <a:solidFill>
                            <a:srgbClr val="FF0000"/>
                          </a:solidFill>
                          <a:latin typeface="Arial Black" pitchFamily="34" charset="0"/>
                        </a:rPr>
                        <a:t>ɔɪ</a:t>
                      </a:r>
                      <a:r>
                        <a:rPr lang="en-US" sz="3600" dirty="0" smtClean="0">
                          <a:solidFill>
                            <a:srgbClr val="FF0000"/>
                          </a:solidFill>
                          <a:latin typeface="Arial Black" pitchFamily="34" charset="0"/>
                        </a:rPr>
                        <a:t> /</a:t>
                      </a:r>
                      <a:endParaRPr lang="en-US" sz="3600" dirty="0" smtClean="0"/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 algn="ctr" eaLnBrk="0" hangingPunct="0">
                        <a:spcBef>
                          <a:spcPct val="20000"/>
                        </a:spcBef>
                        <a:defRPr/>
                      </a:pPr>
                      <a:r>
                        <a:rPr lang="en-US" sz="3600" dirty="0" smtClean="0">
                          <a:solidFill>
                            <a:srgbClr val="FF0000"/>
                          </a:solidFill>
                        </a:rPr>
                        <a:t>/</a:t>
                      </a:r>
                      <a:r>
                        <a:rPr lang="en-US" sz="3600" b="1" dirty="0" err="1" smtClean="0">
                          <a:solidFill>
                            <a:srgbClr val="FF0000"/>
                          </a:solidFill>
                        </a:rPr>
                        <a:t>a</a:t>
                      </a:r>
                      <a:r>
                        <a:rPr lang="en-US" sz="3200" b="1" dirty="0" err="1" smtClean="0">
                          <a:solidFill>
                            <a:srgbClr val="FF0000"/>
                          </a:solidFill>
                        </a:rPr>
                        <a:t>ʊ</a:t>
                      </a:r>
                      <a:r>
                        <a:rPr lang="en-US" sz="3600" dirty="0" smtClean="0">
                          <a:solidFill>
                            <a:srgbClr val="FF0000"/>
                          </a:solidFill>
                        </a:rPr>
                        <a:t>/</a:t>
                      </a:r>
                      <a:endParaRPr lang="en-US" sz="3600" kern="0" dirty="0">
                        <a:latin typeface="+mn-lt"/>
                      </a:endParaRPr>
                    </a:p>
                  </a:txBody>
                  <a:tcPr>
                    <a:solidFill>
                      <a:srgbClr val="FFCCFF"/>
                    </a:solidFill>
                  </a:tcPr>
                </a:tc>
              </a:tr>
              <a:tr h="589280">
                <a:tc>
                  <a:txBody>
                    <a:bodyPr/>
                    <a:lstStyle/>
                    <a:p>
                      <a:pPr algn="ctr"/>
                      <a:endParaRPr lang="en-US" sz="3600" dirty="0">
                        <a:solidFill>
                          <a:srgbClr val="0000FF"/>
                        </a:solidFill>
                        <a:latin typeface="Aharoni" pitchFamily="2" charset="-79"/>
                        <a:cs typeface="Aharoni" pitchFamily="2" charset="-79"/>
                      </a:endParaRPr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>
                        <a:solidFill>
                          <a:srgbClr val="0000FF"/>
                        </a:solidFill>
                        <a:latin typeface="Aharoni" pitchFamily="2" charset="-79"/>
                        <a:cs typeface="Aharoni" pitchFamily="2" charset="-79"/>
                      </a:endParaRPr>
                    </a:p>
                  </a:txBody>
                  <a:tcPr>
                    <a:solidFill>
                      <a:srgbClr val="FFCCFF"/>
                    </a:solidFill>
                  </a:tcPr>
                </a:tc>
              </a:tr>
              <a:tr h="589280">
                <a:tc>
                  <a:txBody>
                    <a:bodyPr/>
                    <a:lstStyle/>
                    <a:p>
                      <a:pPr algn="ctr"/>
                      <a:endParaRPr lang="en-US" sz="3600" dirty="0">
                        <a:solidFill>
                          <a:srgbClr val="0000FF"/>
                        </a:solidFill>
                        <a:latin typeface="Aharoni" pitchFamily="2" charset="-79"/>
                        <a:cs typeface="Aharoni" pitchFamily="2" charset="-79"/>
                      </a:endParaRPr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>
                        <a:solidFill>
                          <a:srgbClr val="0000FF"/>
                        </a:solidFill>
                        <a:latin typeface="Aharoni" pitchFamily="2" charset="-79"/>
                        <a:cs typeface="Aharoni" pitchFamily="2" charset="-79"/>
                      </a:endParaRPr>
                    </a:p>
                  </a:txBody>
                  <a:tcPr>
                    <a:solidFill>
                      <a:srgbClr val="FFCCFF"/>
                    </a:solidFill>
                  </a:tcPr>
                </a:tc>
              </a:tr>
              <a:tr h="589280">
                <a:tc>
                  <a:txBody>
                    <a:bodyPr/>
                    <a:lstStyle/>
                    <a:p>
                      <a:pPr algn="ctr"/>
                      <a:endParaRPr lang="en-US" sz="3600" dirty="0">
                        <a:solidFill>
                          <a:srgbClr val="0000FF"/>
                        </a:solidFill>
                        <a:latin typeface="Aharoni" pitchFamily="2" charset="-79"/>
                        <a:cs typeface="Aharoni" pitchFamily="2" charset="-79"/>
                      </a:endParaRPr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>
                        <a:solidFill>
                          <a:srgbClr val="0000FF"/>
                        </a:solidFill>
                        <a:latin typeface="Aharoni" pitchFamily="2" charset="-79"/>
                        <a:cs typeface="Aharoni" pitchFamily="2" charset="-79"/>
                      </a:endParaRPr>
                    </a:p>
                  </a:txBody>
                  <a:tcPr>
                    <a:solidFill>
                      <a:srgbClr val="FFCCFF"/>
                    </a:solidFill>
                  </a:tcPr>
                </a:tc>
              </a:tr>
              <a:tr h="589280">
                <a:tc>
                  <a:txBody>
                    <a:bodyPr/>
                    <a:lstStyle/>
                    <a:p>
                      <a:pPr algn="ctr"/>
                      <a:endParaRPr lang="en-US" sz="3600">
                        <a:solidFill>
                          <a:srgbClr val="0000FF"/>
                        </a:solidFill>
                        <a:latin typeface="Aharoni" pitchFamily="2" charset="-79"/>
                        <a:cs typeface="Aharoni" pitchFamily="2" charset="-79"/>
                      </a:endParaRPr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>
                        <a:solidFill>
                          <a:srgbClr val="0000FF"/>
                        </a:solidFill>
                        <a:latin typeface="Aharoni" pitchFamily="2" charset="-79"/>
                        <a:cs typeface="Aharoni" pitchFamily="2" charset="-79"/>
                      </a:endParaRPr>
                    </a:p>
                  </a:txBody>
                  <a:tcPr>
                    <a:solidFill>
                      <a:srgbClr val="FFCCFF"/>
                    </a:solidFill>
                  </a:tcPr>
                </a:tc>
              </a:tr>
              <a:tr h="589280">
                <a:tc>
                  <a:txBody>
                    <a:bodyPr/>
                    <a:lstStyle/>
                    <a:p>
                      <a:pPr algn="ctr"/>
                      <a:endParaRPr lang="en-US" sz="3600" dirty="0">
                        <a:solidFill>
                          <a:srgbClr val="0000FF"/>
                        </a:solidFill>
                        <a:latin typeface="Aharoni" pitchFamily="2" charset="-79"/>
                        <a:cs typeface="Aharoni" pitchFamily="2" charset="-79"/>
                      </a:endParaRPr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>
                        <a:solidFill>
                          <a:srgbClr val="0000FF"/>
                        </a:solidFill>
                        <a:latin typeface="Aharoni" pitchFamily="2" charset="-79"/>
                        <a:cs typeface="Aharoni" pitchFamily="2" charset="-79"/>
                      </a:endParaRPr>
                    </a:p>
                  </a:txBody>
                  <a:tcPr>
                    <a:solidFill>
                      <a:srgbClr val="FFCCFF"/>
                    </a:solidFill>
                  </a:tcPr>
                </a:tc>
              </a:tr>
            </a:tbl>
          </a:graphicData>
        </a:graphic>
      </p:graphicFrame>
      <p:sp>
        <p:nvSpPr>
          <p:cNvPr id="4" name="WordArt 37"/>
          <p:cNvSpPr>
            <a:spLocks noGrp="1" noChangeArrowheads="1" noChangeShapeType="1" noTextEdit="1"/>
          </p:cNvSpPr>
          <p:nvPr>
            <p:ph type="title"/>
          </p:nvPr>
        </p:nvSpPr>
        <p:spPr>
          <a:xfrm>
            <a:off x="0" y="228600"/>
            <a:ext cx="8915400" cy="1828800"/>
          </a:xfrm>
        </p:spPr>
        <p:txBody>
          <a:bodyPr wrap="none" rtlCol="0" fromWordArt="1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800" b="1" kern="10" dirty="0" smtClean="0">
                <a:ln w="9525">
                  <a:solidFill>
                    <a:schemeClr val="bg1"/>
                  </a:solidFill>
                  <a:round/>
                  <a:headEnd/>
                  <a:tailEnd/>
                </a:ln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b="1" kern="10" dirty="0" smtClean="0">
                <a:ln w="9525">
                  <a:solidFill>
                    <a:schemeClr val="bg1"/>
                  </a:solidFill>
                  <a:round/>
                  <a:headEnd/>
                  <a:tailEnd/>
                </a:ln>
                <a:latin typeface="Times New Roman" pitchFamily="18" charset="0"/>
                <a:cs typeface="Times New Roman" pitchFamily="18" charset="0"/>
              </a:rPr>
            </a:br>
            <a:r>
              <a:rPr lang="en-US" sz="4000" b="1" kern="10" dirty="0" smtClean="0">
                <a:ln w="9525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Pronunciation  </a:t>
            </a:r>
            <a:r>
              <a:rPr lang="en-US" sz="2800" b="1" kern="10" dirty="0" smtClean="0">
                <a:ln w="9525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b="1" kern="10" dirty="0" smtClean="0">
                <a:ln w="9525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700" b="1" dirty="0" smtClean="0">
                <a:solidFill>
                  <a:srgbClr val="0000FF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6</a:t>
            </a:r>
            <a:r>
              <a:rPr lang="en-US" sz="27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. Listen and repeat. Pay attention to the sounds  /</a:t>
            </a:r>
            <a:r>
              <a:rPr lang="en-US" sz="2700" b="1" dirty="0" err="1" smtClean="0">
                <a:latin typeface="Times New Roman" pitchFamily="18" charset="0"/>
                <a:ea typeface="+mn-ea"/>
                <a:cs typeface="Times New Roman" pitchFamily="18" charset="0"/>
              </a:rPr>
              <a:t>ɔɪ</a:t>
            </a:r>
            <a:r>
              <a:rPr lang="en-US" sz="27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/ and  /</a:t>
            </a:r>
            <a:r>
              <a:rPr lang="en-US" sz="2700" b="1" dirty="0" err="1" smtClean="0">
                <a:latin typeface="Times New Roman" pitchFamily="18" charset="0"/>
                <a:ea typeface="+mn-ea"/>
                <a:cs typeface="Times New Roman" pitchFamily="18" charset="0"/>
              </a:rPr>
              <a:t>aʊ</a:t>
            </a:r>
            <a:r>
              <a:rPr lang="en-US" sz="27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/</a:t>
            </a:r>
            <a:r>
              <a:rPr lang="en-US" sz="2700" b="1" dirty="0"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en-US" sz="2700" b="1" dirty="0"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en-US" sz="2700" b="1" dirty="0" smtClean="0">
                <a:solidFill>
                  <a:srgbClr val="0000FF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voice        down         around          house           boy</a:t>
            </a:r>
            <a:br>
              <a:rPr lang="en-US" sz="2700" b="1" dirty="0" smtClean="0">
                <a:solidFill>
                  <a:srgbClr val="0000FF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en-US" sz="2700" b="1" dirty="0" smtClean="0">
                <a:solidFill>
                  <a:srgbClr val="0000FF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    toy          noisy          flower            shout            boil   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dirty="0" smtClean="0">
                <a:latin typeface="Times New Roman" pitchFamily="18" charset="0"/>
                <a:cs typeface="Times New Roman" pitchFamily="18" charset="0"/>
              </a:rPr>
            </a:br>
            <a:endParaRPr lang="en-US" sz="2800" b="1" kern="10" dirty="0">
              <a:ln w="9525">
                <a:solidFill>
                  <a:schemeClr val="bg1"/>
                </a:solidFill>
                <a:round/>
                <a:headEnd/>
                <a:tailEnd/>
              </a:ln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44 Track 44.wm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762000" y="12954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2057400" y="2819400"/>
            <a:ext cx="1676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voice</a:t>
            </a: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1981200" y="3438525"/>
            <a:ext cx="1752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boy  </a:t>
            </a:r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1981200" y="4114800"/>
            <a:ext cx="1295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toy</a:t>
            </a:r>
          </a:p>
        </p:txBody>
      </p:sp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1752600" y="4800600"/>
            <a:ext cx="1447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noisy </a:t>
            </a:r>
          </a:p>
        </p:txBody>
      </p:sp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1828800" y="5343525"/>
            <a:ext cx="1828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boil  </a:t>
            </a:r>
          </a:p>
        </p:txBody>
      </p:sp>
      <p:sp>
        <p:nvSpPr>
          <p:cNvPr id="12" name="Text Box 2"/>
          <p:cNvSpPr txBox="1">
            <a:spLocks noChangeArrowheads="1"/>
          </p:cNvSpPr>
          <p:nvPr/>
        </p:nvSpPr>
        <p:spPr bwMode="auto">
          <a:xfrm>
            <a:off x="5867400" y="2895600"/>
            <a:ext cx="1752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down</a:t>
            </a:r>
          </a:p>
        </p:txBody>
      </p:sp>
      <p:sp>
        <p:nvSpPr>
          <p:cNvPr id="13" name="Text Box 2"/>
          <p:cNvSpPr txBox="1">
            <a:spLocks noChangeArrowheads="1"/>
          </p:cNvSpPr>
          <p:nvPr/>
        </p:nvSpPr>
        <p:spPr bwMode="auto">
          <a:xfrm>
            <a:off x="5791200" y="4114800"/>
            <a:ext cx="1447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house </a:t>
            </a:r>
          </a:p>
        </p:txBody>
      </p:sp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5791200" y="3429000"/>
            <a:ext cx="1905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around </a:t>
            </a:r>
          </a:p>
        </p:txBody>
      </p:sp>
      <p:sp>
        <p:nvSpPr>
          <p:cNvPr id="15" name="Text Box 2"/>
          <p:cNvSpPr txBox="1">
            <a:spLocks noChangeArrowheads="1"/>
          </p:cNvSpPr>
          <p:nvPr/>
        </p:nvSpPr>
        <p:spPr bwMode="auto">
          <a:xfrm>
            <a:off x="5867400" y="4733925"/>
            <a:ext cx="1676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flower </a:t>
            </a:r>
          </a:p>
        </p:txBody>
      </p:sp>
      <p:sp>
        <p:nvSpPr>
          <p:cNvPr id="16" name="Text Box 2"/>
          <p:cNvSpPr txBox="1">
            <a:spLocks noChangeArrowheads="1"/>
          </p:cNvSpPr>
          <p:nvPr/>
        </p:nvSpPr>
        <p:spPr bwMode="auto">
          <a:xfrm>
            <a:off x="5867400" y="5334000"/>
            <a:ext cx="1524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shout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6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audio>
              <p:cMediaNode>
                <p:cTn id="6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  <p:bldLst>
      <p:bldP spid="6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val 8"/>
          <p:cNvSpPr/>
          <p:nvPr/>
        </p:nvSpPr>
        <p:spPr>
          <a:xfrm>
            <a:off x="1524000" y="3124200"/>
            <a:ext cx="838200" cy="685800"/>
          </a:xfrm>
          <a:prstGeom prst="ellipse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3276600" y="3810000"/>
            <a:ext cx="685800" cy="762000"/>
          </a:xfrm>
          <a:prstGeom prst="ellipse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200400" y="2438400"/>
            <a:ext cx="685800" cy="685800"/>
          </a:xfrm>
          <a:prstGeom prst="ellipse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743200" y="1752600"/>
            <a:ext cx="533400" cy="609600"/>
          </a:xfrm>
          <a:prstGeom prst="ellipse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66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>
                <a:latin typeface="Times New Roman" pitchFamily="18" charset="0"/>
                <a:cs typeface="Times New Roman" pitchFamily="18" charset="0"/>
              </a:rPr>
              <a:t>7. Listen and circle the word you hear</a:t>
            </a:r>
          </a:p>
        </p:txBody>
      </p:sp>
      <p:sp>
        <p:nvSpPr>
          <p:cNvPr id="2663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lnSpc>
                <a:spcPct val="150000"/>
              </a:lnSpc>
              <a:buFont typeface="Calibri" pitchFamily="34" charset="0"/>
              <a:buAutoNum type="arabicPeriod"/>
            </a:pP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Did you put </a:t>
            </a:r>
            <a:r>
              <a:rPr lang="en-US" sz="2800" i="1" smtClean="0">
                <a:latin typeface="Times New Roman" pitchFamily="18" charset="0"/>
                <a:cs typeface="Times New Roman" pitchFamily="18" charset="0"/>
              </a:rPr>
              <a:t>oil/all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 in the salad?</a:t>
            </a:r>
          </a:p>
          <a:p>
            <a:pPr marL="514350" indent="-514350">
              <a:lnSpc>
                <a:spcPct val="150000"/>
              </a:lnSpc>
              <a:buFont typeface="Calibri" pitchFamily="34" charset="0"/>
              <a:buAutoNum type="arabicPeriod"/>
            </a:pP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I can see a </a:t>
            </a:r>
            <a:r>
              <a:rPr lang="en-US" sz="2800" i="1" smtClean="0">
                <a:latin typeface="Times New Roman" pitchFamily="18" charset="0"/>
                <a:cs typeface="Times New Roman" pitchFamily="18" charset="0"/>
              </a:rPr>
              <a:t>car/ cow 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over there.</a:t>
            </a:r>
          </a:p>
          <a:p>
            <a:pPr marL="514350" indent="-514350">
              <a:lnSpc>
                <a:spcPct val="150000"/>
              </a:lnSpc>
              <a:buFont typeface="Calibri" pitchFamily="34" charset="0"/>
              <a:buAutoNum type="arabicPeriod"/>
            </a:pPr>
            <a:r>
              <a:rPr lang="en-US" sz="2800" i="1" smtClean="0">
                <a:latin typeface="Times New Roman" pitchFamily="18" charset="0"/>
                <a:cs typeface="Times New Roman" pitchFamily="18" charset="0"/>
              </a:rPr>
              <a:t>Ah/Ouch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! You’ve stepped on my toes.</a:t>
            </a:r>
          </a:p>
          <a:p>
            <a:pPr marL="514350" indent="-514350">
              <a:lnSpc>
                <a:spcPct val="150000"/>
              </a:lnSpc>
              <a:buFont typeface="Calibri" pitchFamily="34" charset="0"/>
              <a:buAutoNum type="arabicPeriod"/>
            </a:pP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She took a </a:t>
            </a:r>
            <a:r>
              <a:rPr lang="en-US" sz="2800" i="1" smtClean="0">
                <a:latin typeface="Times New Roman" pitchFamily="18" charset="0"/>
                <a:cs typeface="Times New Roman" pitchFamily="18" charset="0"/>
              </a:rPr>
              <a:t>bar/ bow 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when she finished her song.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8" grpId="0" animBg="1"/>
      <p:bldP spid="7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11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&quot;/&gt;&lt;property id=&quot;20307&quot; value=&quot;274&quot;/&gt;&lt;/object&gt;&lt;object type=&quot;3&quot; unique_id=&quot;10006&quot;&gt;&lt;property id=&quot;20148&quot; value=&quot;5&quot;/&gt;&lt;property id=&quot;20300&quot; value=&quot;Slide 2&quot;/&gt;&lt;property id=&quot;20307&quot; value=&quot;261&quot;/&gt;&lt;/object&gt;&lt;object type=&quot;3&quot; unique_id=&quot;10007&quot;&gt;&lt;property id=&quot;20148&quot; value=&quot;5&quot;/&gt;&lt;property id=&quot;20300&quot; value=&quot;Slide 3&quot;/&gt;&lt;property id=&quot;20307&quot; value=&quot;262&quot;/&gt;&lt;/object&gt;&lt;object type=&quot;3&quot; unique_id=&quot;10008&quot;&gt;&lt;property id=&quot;20148&quot; value=&quot;5&quot;/&gt;&lt;property id=&quot;20300&quot; value=&quot;Slide 4 - &amp;quot;STRUCTURE&amp;quot;&quot;/&gt;&lt;property id=&quot;20307&quot; value=&quot;264&quot;/&gt;&lt;/object&gt;&lt;object type=&quot;3&quot; unique_id=&quot;10009&quot;&gt;&lt;property id=&quot;20148&quot; value=&quot;5&quot;/&gt;&lt;property id=&quot;20300&quot; value=&quot;Slide 5 - &amp;quot;Grammar Practice&amp;quot;&quot;/&gt;&lt;property id=&quot;20307&quot; value=&quot;265&quot;/&gt;&lt;/object&gt;&lt;object type=&quot;3&quot; unique_id=&quot;10010&quot;&gt;&lt;property id=&quot;20148&quot; value=&quot;5&quot;/&gt;&lt;property id=&quot;20300&quot; value=&quot;Slide 6&quot;/&gt;&lt;property id=&quot;20307&quot; value=&quot;266&quot;/&gt;&lt;/object&gt;&lt;object type=&quot;3&quot; unique_id=&quot;10011&quot;&gt;&lt;property id=&quot;20148&quot; value=&quot;5&quot;/&gt;&lt;property id=&quot;20300&quot; value=&quot;Slide 7 - &amp;quot;5. Write three things you could do and three things you couldn’t do when you were in primary school&amp;quot;&quot;/&gt;&lt;property id=&quot;20307&quot; value=&quot;272&quot;/&gt;&lt;/object&gt;&lt;object type=&quot;3&quot; unique_id=&quot;10012&quot;&gt;&lt;property id=&quot;20148&quot; value=&quot;5&quot;/&gt;&lt;property id=&quot;20300&quot; value=&quot;Slide 8 - &amp;quot; Pronunciation   6. Listen and repeat. Pay attention to the sounds  /ɔɪ/ and  /aʊ/ voice        down         around&quot;/&gt;&lt;property id=&quot;20307&quot; value=&quot;267&quot;/&gt;&lt;/object&gt;&lt;object type=&quot;3&quot; unique_id=&quot;10013&quot;&gt;&lt;property id=&quot;20148&quot; value=&quot;5&quot;/&gt;&lt;property id=&quot;20300&quot; value=&quot;Slide 9 - &amp;quot;7. Listen and circle the word you hear&amp;quot;&quot;/&gt;&lt;property id=&quot;20307&quot; value=&quot;271&quot;/&gt;&lt;/object&gt;&lt;object type=&quot;3&quot; unique_id=&quot;10014&quot;&gt;&lt;property id=&quot;20148&quot; value=&quot;5&quot;/&gt;&lt;property id=&quot;20300&quot; value=&quot;Slide 10 - &amp;quot;8. Listen and practice the chant. Notice the sound  /ɔɪ/ and  /aʊ/   &amp;quot;&quot;/&gt;&lt;property id=&quot;20307&quot; value=&quot;273&quot;/&gt;&lt;/object&gt;&lt;object type=&quot;3&quot; unique_id=&quot;10015&quot;&gt;&lt;property id=&quot;20148&quot; value=&quot;5&quot;/&gt;&lt;property id=&quot;20300&quot; value=&quot;Slide 11&quot;/&gt;&lt;property id=&quot;20307&quot; value=&quot;268&quot;/&gt;&lt;/object&gt;&lt;/object&gt;&lt;object type=&quot;8&quot; unique_id=&quot;10030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364</TotalTime>
  <Words>490</Words>
  <Application>Microsoft Office PowerPoint</Application>
  <PresentationFormat>On-screen Show (4:3)</PresentationFormat>
  <Paragraphs>103</Paragraphs>
  <Slides>11</Slides>
  <Notes>0</Notes>
  <HiddenSlides>0</HiddenSlides>
  <MMClips>3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PowerPoint Presentation</vt:lpstr>
      <vt:lpstr>PowerPoint Presentation</vt:lpstr>
      <vt:lpstr>PowerPoint Presentation</vt:lpstr>
      <vt:lpstr>STRUCTURE</vt:lpstr>
      <vt:lpstr>Grammar Practice</vt:lpstr>
      <vt:lpstr>PowerPoint Presentation</vt:lpstr>
      <vt:lpstr>5. Write three things you could do and three things you couldn’t do when you were in primary school</vt:lpstr>
      <vt:lpstr> Pronunciation   6. Listen and repeat. Pay attention to the sounds  /ɔɪ/ and  /aʊ/ voice        down         around          house           boy      toy          noisy          flower            shout            boil     </vt:lpstr>
      <vt:lpstr>7. Listen and circle the word you hear</vt:lpstr>
      <vt:lpstr>8. Listen and practice the chant. Notice the sound  /ɔɪ/ and  /aʊ/  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WELl  COME TO OUR CLASS</dc:title>
  <dc:creator>NGOCHA</dc:creator>
  <cp:lastModifiedBy>ABBA</cp:lastModifiedBy>
  <cp:revision>52</cp:revision>
  <dcterms:created xsi:type="dcterms:W3CDTF">2015-04-16T13:45:21Z</dcterms:created>
  <dcterms:modified xsi:type="dcterms:W3CDTF">2019-03-31T14:08:42Z</dcterms:modified>
</cp:coreProperties>
</file>