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300" r:id="rId3"/>
    <p:sldId id="301" r:id="rId4"/>
    <p:sldId id="302" r:id="rId5"/>
    <p:sldId id="299" r:id="rId6"/>
    <p:sldId id="304" r:id="rId7"/>
    <p:sldId id="306" r:id="rId8"/>
    <p:sldId id="305" r:id="rId9"/>
    <p:sldId id="288" r:id="rId10"/>
    <p:sldId id="290" r:id="rId11"/>
    <p:sldId id="291" r:id="rId12"/>
    <p:sldId id="292" r:id="rId13"/>
    <p:sldId id="293" r:id="rId14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activeX/activeX1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D:\POWER POINT\E8 2020\e8 u3 acl1  ex 4.mp3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0"/>
  <ax:ocxPr ax:name="currentMarker" ax:value="0"/>
  <ax:ocxPr ax:name="invokeURLs" ax:value="-1"/>
  <ax:ocxPr ax:name="baseURL" ax:value=""/>
  <ax:ocxPr ax:name="volume" ax:value="10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8996"/>
  <ax:ocxPr ax:name="_cy" ax:value="1799"/>
</ax:ocx>
</file>

<file path=ppt/activeX/activeX2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D:\POWER POINT\E8 2020\e8 u3 acl1 ex 5.mp3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0"/>
  <ax:ocxPr ax:name="currentMarker" ax:value="0"/>
  <ax:ocxPr ax:name="invokeURLs" ax:value="-1"/>
  <ax:ocxPr ax:name="baseURL" ax:value=""/>
  <ax:ocxPr ax:name="volume" ax:value="10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8996"/>
  <ax:ocxPr ax:name="_cy" ax:value="1799"/>
</ax:ocx>
</file>

<file path=ppt/activeX/activeX3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D:\POWER POINT\E8 2020\e8 u3 acl1 ex6.mp3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0"/>
  <ax:ocxPr ax:name="currentMarker" ax:value="0"/>
  <ax:ocxPr ax:name="invokeURLs" ax:value="-1"/>
  <ax:ocxPr ax:name="baseURL" ax:value=""/>
  <ax:ocxPr ax:name="volume" ax:value="10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8996"/>
  <ax:ocxPr ax:name="_cy" ax:value="1799"/>
</ax:ocx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4473B-DF67-4DA5-BC5B-74FD633C1329}" type="datetimeFigureOut">
              <a:rPr lang="vi-VN" smtClean="0"/>
              <a:pPr/>
              <a:t>18/10/2018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4E08-1668-4171-B4B2-249CF86AE9C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4473B-DF67-4DA5-BC5B-74FD633C1329}" type="datetimeFigureOut">
              <a:rPr lang="vi-VN" smtClean="0"/>
              <a:pPr/>
              <a:t>18/10/2018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4E08-1668-4171-B4B2-249CF86AE9C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4473B-DF67-4DA5-BC5B-74FD633C1329}" type="datetimeFigureOut">
              <a:rPr lang="vi-VN" smtClean="0"/>
              <a:pPr/>
              <a:t>18/10/2018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4E08-1668-4171-B4B2-249CF86AE9C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4473B-DF67-4DA5-BC5B-74FD633C1329}" type="datetimeFigureOut">
              <a:rPr lang="vi-VN" smtClean="0"/>
              <a:pPr/>
              <a:t>18/10/2018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4E08-1668-4171-B4B2-249CF86AE9C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4473B-DF67-4DA5-BC5B-74FD633C1329}" type="datetimeFigureOut">
              <a:rPr lang="vi-VN" smtClean="0"/>
              <a:pPr/>
              <a:t>18/10/2018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4E08-1668-4171-B4B2-249CF86AE9C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4473B-DF67-4DA5-BC5B-74FD633C1329}" type="datetimeFigureOut">
              <a:rPr lang="vi-VN" smtClean="0"/>
              <a:pPr/>
              <a:t>18/10/2018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4E08-1668-4171-B4B2-249CF86AE9C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4473B-DF67-4DA5-BC5B-74FD633C1329}" type="datetimeFigureOut">
              <a:rPr lang="vi-VN" smtClean="0"/>
              <a:pPr/>
              <a:t>18/10/2018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4E08-1668-4171-B4B2-249CF86AE9C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4473B-DF67-4DA5-BC5B-74FD633C1329}" type="datetimeFigureOut">
              <a:rPr lang="vi-VN" smtClean="0"/>
              <a:pPr/>
              <a:t>18/10/2018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4E08-1668-4171-B4B2-249CF86AE9C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4473B-DF67-4DA5-BC5B-74FD633C1329}" type="datetimeFigureOut">
              <a:rPr lang="vi-VN" smtClean="0"/>
              <a:pPr/>
              <a:t>18/10/2018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4E08-1668-4171-B4B2-249CF86AE9C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4473B-DF67-4DA5-BC5B-74FD633C1329}" type="datetimeFigureOut">
              <a:rPr lang="vi-VN" smtClean="0"/>
              <a:pPr/>
              <a:t>18/10/2018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4E08-1668-4171-B4B2-249CF86AE9C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4473B-DF67-4DA5-BC5B-74FD633C1329}" type="datetimeFigureOut">
              <a:rPr lang="vi-VN" smtClean="0"/>
              <a:pPr/>
              <a:t>18/10/2018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4E08-1668-4171-B4B2-249CF86AE9C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4473B-DF67-4DA5-BC5B-74FD633C1329}" type="datetimeFigureOut">
              <a:rPr lang="vi-VN" smtClean="0"/>
              <a:pPr/>
              <a:t>18/10/2018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94E08-1668-4171-B4B2-249CF86AE9C0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0.wav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0.wmf"/><Relationship Id="rId3" Type="http://schemas.openxmlformats.org/officeDocument/2006/relationships/control" Target="../activeX/activeX1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audio" Target="file:///E:\BaiGiangTHCS\TiengAnh8\English8U3-PP-OK\T28_Vocabulary%204.mp3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11" Type="http://schemas.openxmlformats.org/officeDocument/2006/relationships/image" Target="../media/image25.png"/><Relationship Id="rId5" Type="http://schemas.openxmlformats.org/officeDocument/2006/relationships/image" Target="../media/image12.png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7.wmf"/><Relationship Id="rId3" Type="http://schemas.openxmlformats.org/officeDocument/2006/relationships/control" Target="../activeX/activeX2.xml"/><Relationship Id="rId7" Type="http://schemas.openxmlformats.org/officeDocument/2006/relationships/image" Target="../media/image13.png"/><Relationship Id="rId12" Type="http://schemas.openxmlformats.org/officeDocument/2006/relationships/image" Target="../media/image26.png"/><Relationship Id="rId2" Type="http://schemas.openxmlformats.org/officeDocument/2006/relationships/audio" Target="file:///E:\BaiGiangTHCS\TiengAnh8\English8U3-PP-OK\T28_Vocabulary%205.mp3" TargetMode="Externa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png"/><Relationship Id="rId11" Type="http://schemas.openxmlformats.org/officeDocument/2006/relationships/image" Target="../media/image25.png"/><Relationship Id="rId5" Type="http://schemas.openxmlformats.org/officeDocument/2006/relationships/image" Target="../media/image28.png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control" Target="../activeX/activeX3.xml"/><Relationship Id="rId7" Type="http://schemas.openxmlformats.org/officeDocument/2006/relationships/image" Target="../media/image12.png"/><Relationship Id="rId12" Type="http://schemas.openxmlformats.org/officeDocument/2006/relationships/image" Target="../media/image30.wmf"/><Relationship Id="rId2" Type="http://schemas.openxmlformats.org/officeDocument/2006/relationships/audio" Target="file:///E:\BaiGiangTHCS\TiengAnh8\English8U3-PP-OK\T28_Vocabulary%206.mp3" TargetMode="Externa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2.png"/><Relationship Id="rId11" Type="http://schemas.openxmlformats.org/officeDocument/2006/relationships/image" Target="../media/image26.png"/><Relationship Id="rId5" Type="http://schemas.openxmlformats.org/officeDocument/2006/relationships/image" Target="../media/image31.png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8" y="5183"/>
            <a:ext cx="9145127" cy="6858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5037" y="1314634"/>
            <a:ext cx="83139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Welcome to our class today!</a:t>
            </a:r>
            <a:endParaRPr lang="en-US" sz="5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8" y="3292153"/>
            <a:ext cx="47625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3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0000">
            <a:off x="6555194" y="22039"/>
            <a:ext cx="2528529" cy="3440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6480566"/>
            <a:ext cx="2468052" cy="2838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" y="-15641"/>
            <a:ext cx="1895475" cy="314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" y="408585"/>
            <a:ext cx="3375351" cy="3593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500" y="869744"/>
            <a:ext cx="5981700" cy="628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" y="2172488"/>
            <a:ext cx="8164732" cy="265668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4636" y="1536838"/>
            <a:ext cx="9809314" cy="5919729"/>
          </a:xfrm>
          <a:prstGeom prst="rect">
            <a:avLst/>
          </a:prstGeom>
        </p:spPr>
      </p:pic>
      <p:pic>
        <p:nvPicPr>
          <p:cNvPr id="2" name="T28_Vocabulary 4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/>
          </p:nvPr>
        </p:nvPicPr>
        <p:blipFill>
          <a:blip r:embed="rId12" cstate="print"/>
          <a:stretch>
            <a:fillRect/>
          </a:stretch>
        </p:blipFill>
        <p:spPr>
          <a:xfrm>
            <a:off x="7128664" y="1149433"/>
            <a:ext cx="609600" cy="609600"/>
          </a:xfrm>
        </p:spPr>
      </p:pic>
    </p:spTree>
    <p:controls>
      <mc:AlternateContent xmlns:mc="http://schemas.openxmlformats.org/markup-compatibility/2006">
        <mc:Choice xmlns:v="urn:schemas-microsoft-com:vml" Requires="v">
          <p:control spid="1052" name="WindowsMediaPlayer1" r:id="rId3" imgW="3238560" imgH="647640"/>
        </mc:Choice>
        <mc:Fallback>
          <p:control name="WindowsMediaPlayer1" r:id="rId3" imgW="3238560" imgH="647640">
            <p:pic>
              <p:nvPicPr>
                <p:cNvPr id="3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2565400" y="5143500"/>
                  <a:ext cx="3238500" cy="6477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5475" y="1752600"/>
            <a:ext cx="6038850" cy="4267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93422" y="2694881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skateboard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09800" y="3424535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school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47900" y="4186535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basket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09800" y="5024735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task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86200" y="266700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speech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38600" y="3500735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display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76700" y="4186535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crisp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14800" y="4948535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space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91200" y="266700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stamp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91200" y="3424535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first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91200" y="4186535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station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15000" y="4948535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instead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0000">
            <a:off x="6555194" y="22039"/>
            <a:ext cx="2528529" cy="34407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" y="6480566"/>
            <a:ext cx="2468052" cy="2838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" y="-15641"/>
            <a:ext cx="1895475" cy="3143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800" y="408585"/>
            <a:ext cx="3375351" cy="359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0987" y="819362"/>
            <a:ext cx="4953000" cy="70485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04800" y="1533900"/>
            <a:ext cx="9809314" cy="5919729"/>
          </a:xfrm>
          <a:prstGeom prst="rect">
            <a:avLst/>
          </a:prstGeom>
        </p:spPr>
      </p:pic>
      <p:pic>
        <p:nvPicPr>
          <p:cNvPr id="2" name="T28_Vocabulary 5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/>
          </p:nvPr>
        </p:nvPicPr>
        <p:blipFill>
          <a:blip r:embed="rId12" cstate="print"/>
          <a:stretch>
            <a:fillRect/>
          </a:stretch>
        </p:blipFill>
        <p:spPr>
          <a:xfrm>
            <a:off x="1247775" y="3676149"/>
            <a:ext cx="609600" cy="609600"/>
          </a:xfrm>
        </p:spPr>
      </p:pic>
    </p:spTree>
    <p:controls>
      <mc:AlternateContent xmlns:mc="http://schemas.openxmlformats.org/markup-compatibility/2006">
        <mc:Choice xmlns:v="urn:schemas-microsoft-com:vml" Requires="v">
          <p:control spid="2076" name="WindowsMediaPlayer1" r:id="rId3" imgW="3238560" imgH="647640"/>
        </mc:Choice>
        <mc:Fallback>
          <p:control name="WindowsMediaPlayer1" r:id="rId3" imgW="3238560" imgH="647640">
            <p:pic>
              <p:nvPicPr>
                <p:cNvPr id="4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48300" y="838200"/>
                  <a:ext cx="3238500" cy="6477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72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826" y="777846"/>
            <a:ext cx="4962525" cy="10191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8175" y="1676400"/>
            <a:ext cx="6131425" cy="4386419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6545241" y="2031583"/>
            <a:ext cx="6858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096000" y="2971800"/>
            <a:ext cx="6858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299802" y="2971800"/>
            <a:ext cx="4572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733800" y="4008820"/>
            <a:ext cx="9906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088041" y="4007232"/>
            <a:ext cx="4572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257799" y="4552743"/>
            <a:ext cx="9144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19899" y="4575878"/>
            <a:ext cx="7620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657600" y="4951412"/>
            <a:ext cx="8382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681288" y="5566243"/>
            <a:ext cx="4572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467101" y="4378859"/>
            <a:ext cx="609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sk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en-US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98175" y="5862764"/>
            <a:ext cx="609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sk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en-US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840517" y="2003834"/>
            <a:ext cx="609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en-US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65074" y="3377025"/>
            <a:ext cx="609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en-US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997337" y="3377025"/>
            <a:ext cx="609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en-US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172199" y="2393471"/>
            <a:ext cx="609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en-US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147403" y="3047020"/>
            <a:ext cx="609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en-US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238750" y="3964884"/>
            <a:ext cx="609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en-US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972300" y="3939487"/>
            <a:ext cx="609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en-US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743200" y="4901399"/>
            <a:ext cx="609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en-US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0000">
            <a:off x="6555194" y="22039"/>
            <a:ext cx="2528529" cy="34407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" y="6480566"/>
            <a:ext cx="2468052" cy="28382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00" y="-15641"/>
            <a:ext cx="1895475" cy="3143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800" y="408585"/>
            <a:ext cx="3375351" cy="359353"/>
          </a:xfrm>
          <a:prstGeom prst="rect">
            <a:avLst/>
          </a:prstGeom>
        </p:spPr>
      </p:pic>
      <p:pic>
        <p:nvPicPr>
          <p:cNvPr id="2" name="T28_Vocabulary 6">
            <a:hlinkClick r:id="" action="ppaction://media"/>
          </p:cNvPr>
          <p:cNvPicPr>
            <a:picLocks noChangeAspect="1"/>
          </p:cNvPicPr>
          <p:nvPr>
            <a:audioFile r:link="rId2"/>
            <p:extLst/>
          </p:nvPr>
        </p:nvPicPr>
        <p:blipFill>
          <a:blip r:embed="rId11" cstate="print"/>
          <a:stretch>
            <a:fillRect/>
          </a:stretch>
        </p:blipFill>
        <p:spPr>
          <a:xfrm>
            <a:off x="1218342" y="3182369"/>
            <a:ext cx="609600" cy="6096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3100" name="WindowsMediaPlayer1" r:id="rId3" imgW="3238560" imgH="647640"/>
        </mc:Choice>
        <mc:Fallback>
          <p:control name="WindowsMediaPlayer1" r:id="rId3" imgW="3238560" imgH="647640">
            <p:pic>
              <p:nvPicPr>
                <p:cNvPr id="4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5384800" y="571500"/>
                  <a:ext cx="3238500" cy="6477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861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  <p:bldP spid="28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ARK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097463"/>
            <a:ext cx="3048000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PARK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767388"/>
            <a:ext cx="3181350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PARK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9800"/>
            <a:ext cx="35052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304800" y="1676400"/>
            <a:ext cx="8610600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AutoNum type="arabicPeriod"/>
            </a:pPr>
            <a:r>
              <a:rPr lang="en-US" altLang="en-US" sz="2800" dirty="0">
                <a:solidFill>
                  <a:schemeClr val="tx2"/>
                </a:solidFill>
                <a:cs typeface="Arial" panose="020B0604020202020204" pitchFamily="34" charset="0"/>
              </a:rPr>
              <a:t>Learn by heart the new words.</a:t>
            </a:r>
          </a:p>
          <a:p>
            <a:pPr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AutoNum type="arabicPeriod"/>
            </a:pPr>
            <a:r>
              <a:rPr lang="en-US" altLang="en-US" sz="2800" dirty="0">
                <a:solidFill>
                  <a:schemeClr val="tx2"/>
                </a:solidFill>
                <a:cs typeface="Arial" panose="020B0604020202020204" pitchFamily="34" charset="0"/>
              </a:rPr>
              <a:t>Speak  with your friends</a:t>
            </a:r>
          </a:p>
          <a:p>
            <a:pPr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AutoNum type="arabicPeriod"/>
            </a:pPr>
            <a:r>
              <a:rPr lang="en-US" altLang="en-US" sz="2800" dirty="0">
                <a:solidFill>
                  <a:schemeClr val="tx2"/>
                </a:solidFill>
                <a:cs typeface="Arial" panose="020B0604020202020204" pitchFamily="34" charset="0"/>
              </a:rPr>
              <a:t>Prepare for the next..</a:t>
            </a:r>
          </a:p>
        </p:txBody>
      </p:sp>
      <p:sp>
        <p:nvSpPr>
          <p:cNvPr id="13318" name="WordArt 6"/>
          <p:cNvSpPr>
            <a:spLocks noChangeArrowheads="1" noChangeShapeType="1" noTextEdit="1"/>
          </p:cNvSpPr>
          <p:nvPr/>
        </p:nvSpPr>
        <p:spPr bwMode="auto">
          <a:xfrm>
            <a:off x="2133600" y="533400"/>
            <a:ext cx="3998913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843"/>
              </a:avLst>
            </a:prstTxWarp>
          </a:bodyPr>
          <a:lstStyle/>
          <a:p>
            <a:pPr algn="ctr"/>
            <a:r>
              <a:rPr lang="en-US" sz="3600" b="1" kern="10"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2397668616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640960" cy="621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4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ditional clothing of ethnic minority groups of Vietnam_clip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16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260648"/>
            <a:ext cx="784887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Êđê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H’mông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La…)</a:t>
            </a:r>
          </a:p>
          <a:p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La, Lai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(Lai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(Lai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Đak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Lak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(Lai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Đak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Lak,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Đak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  <a:p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 la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(Lai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Tum)</a:t>
            </a:r>
          </a:p>
          <a:p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Chay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78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"/>
            <a:ext cx="9144000" cy="476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1328"/>
            <a:ext cx="9144000" cy="4762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617181"/>
            <a:ext cx="9144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istina" pitchFamily="66" charset="0"/>
              </a:rPr>
              <a:t>Unit 3: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helley Allegro" pitchFamily="82" charset="0"/>
              </a:rPr>
              <a:t>Peoples of Viet Nam</a:t>
            </a:r>
          </a:p>
          <a:p>
            <a:pPr algn="ctr"/>
            <a:r>
              <a:rPr lang="en-US" sz="4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istina" pitchFamily="66" charset="0"/>
              </a:rPr>
              <a:t>Lesson 2: A closer look 1</a:t>
            </a:r>
            <a:endParaRPr lang="en-US" sz="48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Shelley Allegro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09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3809" y="752468"/>
            <a:ext cx="2218079" cy="21820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3970" y="3477914"/>
            <a:ext cx="1565740" cy="2603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8700" y="3719947"/>
            <a:ext cx="2286000" cy="2171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653" y="1490961"/>
            <a:ext cx="2266950" cy="2076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488" y="3910013"/>
            <a:ext cx="2257425" cy="2171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877" y="1592263"/>
            <a:ext cx="2238375" cy="21431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18716" y="3140463"/>
            <a:ext cx="1757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ceremony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9162" y="5473443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pagoda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5884" y="2996952"/>
            <a:ext cx="2716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temple (My Son)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62400" y="5301208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ater wheel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56725" y="2413104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shawl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01000" y="5439634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basket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17295" y="5871952"/>
            <a:ext cx="2281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(in the North)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62532" y="5939442"/>
            <a:ext cx="2281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(of the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Sedang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43190" y="2895018"/>
            <a:ext cx="2900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(of the Thai women)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0000">
            <a:off x="6555194" y="22039"/>
            <a:ext cx="2528529" cy="34407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00" y="6480566"/>
            <a:ext cx="2468052" cy="2838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00" y="85725"/>
            <a:ext cx="1514475" cy="323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400" y="548631"/>
            <a:ext cx="4876800" cy="8667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1560" y="3541068"/>
            <a:ext cx="1368152" cy="1788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55576" y="5869279"/>
            <a:ext cx="1368152" cy="1788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711001" y="3419099"/>
            <a:ext cx="1368152" cy="1788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 flipV="1">
            <a:off x="3858398" y="5747999"/>
            <a:ext cx="1780330" cy="1674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968916" y="2775851"/>
            <a:ext cx="1772971" cy="1370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308304" y="5842409"/>
            <a:ext cx="1368152" cy="1788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3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9" grpId="0"/>
      <p:bldP spid="24" grpId="0"/>
      <p:bldP spid="25" grpId="0"/>
      <p:bldP spid="4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3809" y="752468"/>
            <a:ext cx="2218079" cy="21820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3970" y="3477914"/>
            <a:ext cx="1565740" cy="2603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8700" y="3719947"/>
            <a:ext cx="2286000" cy="2171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653" y="1490961"/>
            <a:ext cx="2266950" cy="2076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488" y="3910013"/>
            <a:ext cx="2257425" cy="2171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877" y="1592263"/>
            <a:ext cx="2238375" cy="21431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18716" y="3140463"/>
            <a:ext cx="1757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ceremony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9162" y="5473443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pagoda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5884" y="2996952"/>
            <a:ext cx="2716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temple (My Son)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62400" y="5301208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ater wheel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56725" y="2413104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shawl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01000" y="5439634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basket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17295" y="5871952"/>
            <a:ext cx="2281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(in the North)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62532" y="5939442"/>
            <a:ext cx="2281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(of the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Sedang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43190" y="2895018"/>
            <a:ext cx="2900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(of the Thai women)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0000">
            <a:off x="6555194" y="22039"/>
            <a:ext cx="2528529" cy="34407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00" y="6480566"/>
            <a:ext cx="2468052" cy="2838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00" y="85725"/>
            <a:ext cx="1514475" cy="323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400" y="548631"/>
            <a:ext cx="4876800" cy="8667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1560" y="3541068"/>
            <a:ext cx="1368152" cy="1788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55576" y="5869279"/>
            <a:ext cx="1368152" cy="1788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711001" y="3419099"/>
            <a:ext cx="1368152" cy="1788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 flipV="1">
            <a:off x="3858398" y="5747999"/>
            <a:ext cx="1780330" cy="1674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968916" y="2775851"/>
            <a:ext cx="1772971" cy="1370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308304" y="5842409"/>
            <a:ext cx="1368152" cy="1788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77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9" grpId="0"/>
      <p:bldP spid="24" grpId="0"/>
      <p:bldP spid="25" grpId="0"/>
      <p:bldP spid="4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41083" y="7883"/>
            <a:ext cx="30909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i="1" u="sng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Vocabulary</a:t>
            </a:r>
            <a:endParaRPr lang="en-US" sz="4000" b="1" i="1" u="sng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5889" y="690037"/>
            <a:ext cx="9906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u="sng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i="1" u="sng" dirty="0" smtClean="0">
                <a:solidFill>
                  <a:schemeClr val="accent4">
                    <a:lumMod val="75000"/>
                  </a:schemeClr>
                </a:solidFill>
              </a:rPr>
              <a:t> Match the adjectives in A with their opposites in B </a:t>
            </a:r>
            <a:r>
              <a:rPr lang="en-US" sz="3200" b="1" i="1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en-US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20080" y="1295400"/>
            <a:ext cx="1907704" cy="432048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600" b="1" dirty="0" smtClean="0">
                <a:solidFill>
                  <a:schemeClr val="tx1"/>
                </a:solidFill>
              </a:rPr>
              <a:t>1. </a:t>
            </a:r>
            <a:r>
              <a:rPr lang="en-US" sz="2600" b="1" dirty="0" smtClean="0">
                <a:solidFill>
                  <a:schemeClr val="tx1"/>
                </a:solidFill>
              </a:rPr>
              <a:t>major</a:t>
            </a:r>
            <a:endParaRPr lang="vi-VN" sz="26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20080" y="2159496"/>
            <a:ext cx="1907704" cy="432048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600" b="1" dirty="0" smtClean="0">
                <a:solidFill>
                  <a:schemeClr val="tx1"/>
                </a:solidFill>
              </a:rPr>
              <a:t>2. </a:t>
            </a:r>
            <a:r>
              <a:rPr lang="en-US" sz="2600" b="1" dirty="0" smtClean="0">
                <a:solidFill>
                  <a:schemeClr val="tx1"/>
                </a:solidFill>
              </a:rPr>
              <a:t>simple</a:t>
            </a:r>
            <a:endParaRPr lang="vi-VN" sz="26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20080" y="3023592"/>
            <a:ext cx="1907704" cy="432048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600" b="1" dirty="0" smtClean="0">
                <a:solidFill>
                  <a:schemeClr val="tx1"/>
                </a:solidFill>
              </a:rPr>
              <a:t>3. </a:t>
            </a:r>
            <a:r>
              <a:rPr lang="en-US" sz="2600" b="1" dirty="0" smtClean="0">
                <a:solidFill>
                  <a:schemeClr val="tx1"/>
                </a:solidFill>
              </a:rPr>
              <a:t>modern</a:t>
            </a:r>
            <a:endParaRPr lang="vi-VN" sz="26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20080" y="3887688"/>
            <a:ext cx="2051720" cy="432048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600" b="1" dirty="0">
                <a:solidFill>
                  <a:schemeClr val="tx1"/>
                </a:solidFill>
              </a:rPr>
              <a:t>4</a:t>
            </a:r>
            <a:r>
              <a:rPr lang="vi-VN" sz="2600" b="1" dirty="0" smtClean="0">
                <a:solidFill>
                  <a:schemeClr val="tx1"/>
                </a:solidFill>
              </a:rPr>
              <a:t>. </a:t>
            </a:r>
            <a:r>
              <a:rPr lang="en-US" sz="2600" b="1" dirty="0" smtClean="0">
                <a:solidFill>
                  <a:schemeClr val="tx1"/>
                </a:solidFill>
              </a:rPr>
              <a:t>spoken</a:t>
            </a:r>
            <a:endParaRPr lang="vi-VN" sz="26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20080" y="4751784"/>
            <a:ext cx="2051720" cy="432048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600" b="1" dirty="0">
                <a:solidFill>
                  <a:schemeClr val="tx1"/>
                </a:solidFill>
              </a:rPr>
              <a:t>5</a:t>
            </a:r>
            <a:r>
              <a:rPr lang="vi-VN" sz="2600" b="1" dirty="0" smtClean="0">
                <a:solidFill>
                  <a:schemeClr val="tx1"/>
                </a:solidFill>
              </a:rPr>
              <a:t>. </a:t>
            </a:r>
            <a:r>
              <a:rPr lang="en-US" sz="2600" b="1" dirty="0" smtClean="0">
                <a:solidFill>
                  <a:schemeClr val="tx1"/>
                </a:solidFill>
              </a:rPr>
              <a:t>rich</a:t>
            </a:r>
            <a:endParaRPr lang="vi-VN" sz="26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6935" y="5410200"/>
            <a:ext cx="2074147" cy="432048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600" b="1" dirty="0">
                <a:solidFill>
                  <a:schemeClr val="tx1"/>
                </a:solidFill>
              </a:rPr>
              <a:t>6</a:t>
            </a:r>
            <a:r>
              <a:rPr lang="vi-VN" sz="2600" b="1" dirty="0" smtClean="0">
                <a:solidFill>
                  <a:schemeClr val="tx1"/>
                </a:solidFill>
              </a:rPr>
              <a:t>. </a:t>
            </a:r>
            <a:r>
              <a:rPr lang="en-US" sz="2600" b="1" dirty="0" smtClean="0">
                <a:solidFill>
                  <a:schemeClr val="tx1"/>
                </a:solidFill>
              </a:rPr>
              <a:t>developed</a:t>
            </a:r>
            <a:endParaRPr lang="vi-VN" sz="26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66936" y="6274296"/>
            <a:ext cx="2074146" cy="432048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600" b="1" dirty="0" smtClean="0">
                <a:solidFill>
                  <a:schemeClr val="tx1"/>
                </a:solidFill>
              </a:rPr>
              <a:t>7. </a:t>
            </a:r>
            <a:r>
              <a:rPr lang="en-US" sz="2600" b="1" dirty="0" smtClean="0">
                <a:solidFill>
                  <a:schemeClr val="tx1"/>
                </a:solidFill>
              </a:rPr>
              <a:t>important</a:t>
            </a:r>
            <a:endParaRPr lang="vi-VN" sz="2600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617568" y="1294656"/>
            <a:ext cx="2490936" cy="432048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 smtClean="0">
                <a:solidFill>
                  <a:schemeClr val="tx1"/>
                </a:solidFill>
              </a:rPr>
              <a:t>a</a:t>
            </a:r>
            <a:r>
              <a:rPr lang="vi-VN" sz="2600" b="1" dirty="0" smtClean="0">
                <a:solidFill>
                  <a:schemeClr val="tx1"/>
                </a:solidFill>
              </a:rPr>
              <a:t>. </a:t>
            </a:r>
            <a:r>
              <a:rPr lang="en-US" sz="2600" b="1" dirty="0" smtClean="0">
                <a:solidFill>
                  <a:schemeClr val="tx1"/>
                </a:solidFill>
              </a:rPr>
              <a:t>written</a:t>
            </a:r>
            <a:endParaRPr lang="vi-VN" sz="2600" b="1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617568" y="2158752"/>
            <a:ext cx="2490936" cy="432048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 smtClean="0">
                <a:solidFill>
                  <a:schemeClr val="tx1"/>
                </a:solidFill>
              </a:rPr>
              <a:t>b</a:t>
            </a:r>
            <a:r>
              <a:rPr lang="vi-VN" sz="2600" b="1" dirty="0" smtClean="0">
                <a:solidFill>
                  <a:schemeClr val="tx1"/>
                </a:solidFill>
              </a:rPr>
              <a:t>. </a:t>
            </a:r>
            <a:r>
              <a:rPr lang="en-US" sz="2600" b="1" dirty="0" smtClean="0">
                <a:solidFill>
                  <a:schemeClr val="tx1"/>
                </a:solidFill>
              </a:rPr>
              <a:t>insignificant</a:t>
            </a:r>
            <a:endParaRPr lang="vi-VN" sz="2600" b="1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602079" y="2999115"/>
            <a:ext cx="2506425" cy="432048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 smtClean="0">
                <a:solidFill>
                  <a:schemeClr val="tx1"/>
                </a:solidFill>
              </a:rPr>
              <a:t>c</a:t>
            </a:r>
            <a:r>
              <a:rPr lang="vi-VN" sz="2600" b="1" dirty="0" smtClean="0">
                <a:solidFill>
                  <a:schemeClr val="tx1"/>
                </a:solidFill>
              </a:rPr>
              <a:t>. </a:t>
            </a:r>
            <a:r>
              <a:rPr lang="en-US" sz="2600" b="1" dirty="0" smtClean="0">
                <a:solidFill>
                  <a:schemeClr val="tx1"/>
                </a:solidFill>
              </a:rPr>
              <a:t>complicated</a:t>
            </a:r>
            <a:endParaRPr lang="vi-VN" sz="2600" b="1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602080" y="3886944"/>
            <a:ext cx="2506424" cy="432048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 smtClean="0">
                <a:solidFill>
                  <a:schemeClr val="tx1"/>
                </a:solidFill>
              </a:rPr>
              <a:t>d</a:t>
            </a:r>
            <a:r>
              <a:rPr lang="vi-VN" sz="2600" b="1" dirty="0" smtClean="0">
                <a:solidFill>
                  <a:schemeClr val="tx1"/>
                </a:solidFill>
              </a:rPr>
              <a:t>. </a:t>
            </a:r>
            <a:r>
              <a:rPr lang="en-US" sz="2600" b="1" dirty="0" smtClean="0">
                <a:solidFill>
                  <a:schemeClr val="tx1"/>
                </a:solidFill>
              </a:rPr>
              <a:t>minor</a:t>
            </a:r>
            <a:endParaRPr lang="vi-VN" sz="2600" b="1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602080" y="4751040"/>
            <a:ext cx="2506424" cy="432048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 smtClean="0">
                <a:solidFill>
                  <a:schemeClr val="tx1"/>
                </a:solidFill>
              </a:rPr>
              <a:t>e</a:t>
            </a:r>
            <a:r>
              <a:rPr lang="vi-VN" sz="2600" b="1" dirty="0" smtClean="0">
                <a:solidFill>
                  <a:schemeClr val="tx1"/>
                </a:solidFill>
              </a:rPr>
              <a:t>. </a:t>
            </a:r>
            <a:r>
              <a:rPr lang="en-US" sz="2600" b="1" dirty="0" smtClean="0">
                <a:solidFill>
                  <a:schemeClr val="tx1"/>
                </a:solidFill>
              </a:rPr>
              <a:t>basic</a:t>
            </a:r>
            <a:endParaRPr lang="vi-VN" sz="2600" b="1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648936" y="5409456"/>
            <a:ext cx="2459568" cy="432048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 smtClean="0">
                <a:solidFill>
                  <a:schemeClr val="tx1"/>
                </a:solidFill>
              </a:rPr>
              <a:t>f</a:t>
            </a:r>
            <a:r>
              <a:rPr lang="vi-VN" sz="2600" b="1" dirty="0" smtClean="0">
                <a:solidFill>
                  <a:schemeClr val="tx1"/>
                </a:solidFill>
              </a:rPr>
              <a:t>. </a:t>
            </a:r>
            <a:r>
              <a:rPr lang="en-US" sz="2600" b="1" dirty="0" smtClean="0">
                <a:solidFill>
                  <a:schemeClr val="tx1"/>
                </a:solidFill>
              </a:rPr>
              <a:t>poor</a:t>
            </a:r>
            <a:endParaRPr lang="vi-VN" sz="2600" b="1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744153" y="6165304"/>
            <a:ext cx="2399847" cy="432048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 smtClean="0">
                <a:solidFill>
                  <a:schemeClr val="tx1"/>
                </a:solidFill>
              </a:rPr>
              <a:t>g</a:t>
            </a:r>
            <a:r>
              <a:rPr lang="vi-VN" sz="2600" b="1" dirty="0" smtClean="0">
                <a:solidFill>
                  <a:schemeClr val="tx1"/>
                </a:solidFill>
              </a:rPr>
              <a:t>. </a:t>
            </a:r>
            <a:r>
              <a:rPr lang="en-US" sz="2600" b="1" dirty="0" smtClean="0">
                <a:solidFill>
                  <a:schemeClr val="tx1"/>
                </a:solidFill>
              </a:rPr>
              <a:t>traditional</a:t>
            </a:r>
            <a:endParaRPr lang="vi-VN" sz="2600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15816" y="129465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&gt;&lt;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924200" y="212356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&gt;&lt;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915816" y="305966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&gt;&lt;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915816" y="399577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&gt;&lt;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843808" y="479715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&gt;&lt;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843808" y="544522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&gt;&lt;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843808" y="637203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&gt;&lt;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57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85185E-6 L -0.37483 -0.379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0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 L -0.38264 -0.1261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32" y="-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44444E-6 L -0.36875 -0.4516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-0.3599 0.3847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03" y="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-0.34583 -0.0997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92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44444E-6 L -0.33542 0.094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71" y="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33629 0.5946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23" y="2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6079"/>
            <a:ext cx="6997437" cy="49754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09912" y="1557605"/>
            <a:ext cx="146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written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33625" y="2361376"/>
            <a:ext cx="2238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traditional</a:t>
            </a:r>
            <a:endParaRPr lang="en-US" sz="2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81984" y="2895600"/>
            <a:ext cx="1538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important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86176" y="3733800"/>
            <a:ext cx="146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simple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02000" y="4075579"/>
            <a:ext cx="146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basic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25936" y="5338762"/>
            <a:ext cx="146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rich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000">
            <a:off x="6555194" y="22039"/>
            <a:ext cx="2528529" cy="34407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6480566"/>
            <a:ext cx="2468052" cy="2838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85725"/>
            <a:ext cx="1514475" cy="323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25" y="494507"/>
            <a:ext cx="4867275" cy="58102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7007946" y="825823"/>
            <a:ext cx="1664566" cy="25171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7437" y="3410162"/>
            <a:ext cx="1644041" cy="25003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322</Words>
  <Application>Microsoft Office PowerPoint</Application>
  <PresentationFormat>On-screen Show (4:3)</PresentationFormat>
  <Paragraphs>89</Paragraphs>
  <Slides>13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.VnShelley Allegro</vt:lpstr>
      <vt:lpstr>Arial</vt:lpstr>
      <vt:lpstr>Calibri</vt:lpstr>
      <vt:lpstr>Pristina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Windows User</cp:lastModifiedBy>
  <cp:revision>71</cp:revision>
  <dcterms:created xsi:type="dcterms:W3CDTF">2016-09-26T10:19:29Z</dcterms:created>
  <dcterms:modified xsi:type="dcterms:W3CDTF">2018-10-18T00:48:43Z</dcterms:modified>
</cp:coreProperties>
</file>