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8" r:id="rId2"/>
    <p:sldId id="279" r:id="rId3"/>
    <p:sldId id="280" r:id="rId4"/>
    <p:sldId id="260" r:id="rId5"/>
    <p:sldId id="261" r:id="rId6"/>
    <p:sldId id="282" r:id="rId7"/>
    <p:sldId id="288" r:id="rId8"/>
    <p:sldId id="285" r:id="rId9"/>
    <p:sldId id="286" r:id="rId10"/>
    <p:sldId id="287" r:id="rId11"/>
    <p:sldId id="290" r:id="rId12"/>
    <p:sldId id="291" r:id="rId13"/>
    <p:sldId id="293" r:id="rId14"/>
    <p:sldId id="292" r:id="rId15"/>
    <p:sldId id="294" r:id="rId16"/>
    <p:sldId id="295" r:id="rId17"/>
    <p:sldId id="297" r:id="rId18"/>
    <p:sldId id="296" r:id="rId19"/>
    <p:sldId id="289" r:id="rId20"/>
    <p:sldId id="298"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464"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CF6311-8144-42B4-A511-01975D04ABF4}" type="datetimeFigureOut">
              <a:rPr lang="en-US" smtClean="0"/>
              <a:t>10/17/2020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6776C7-85FF-4EDF-A515-2B8547DB9D20}" type="slidenum">
              <a:rPr lang="en-US" smtClean="0"/>
              <a:t>‹#›</a:t>
            </a:fld>
            <a:endParaRPr lang="en-US"/>
          </a:p>
        </p:txBody>
      </p:sp>
    </p:spTree>
    <p:extLst>
      <p:ext uri="{BB962C8B-B14F-4D97-AF65-F5344CB8AC3E}">
        <p14:creationId xmlns:p14="http://schemas.microsoft.com/office/powerpoint/2010/main" val="2721703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6776C7-85FF-4EDF-A515-2B8547DB9D20}" type="slidenum">
              <a:rPr lang="en-US" smtClean="0"/>
              <a:t>8</a:t>
            </a:fld>
            <a:endParaRPr lang="en-US"/>
          </a:p>
        </p:txBody>
      </p:sp>
    </p:spTree>
    <p:extLst>
      <p:ext uri="{BB962C8B-B14F-4D97-AF65-F5344CB8AC3E}">
        <p14:creationId xmlns:p14="http://schemas.microsoft.com/office/powerpoint/2010/main" val="699531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C67BAB-E77A-44FF-BBDC-BE4D5DCE94E5}"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628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C67BAB-E77A-44FF-BBDC-BE4D5DCE94E5}"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1963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C67BAB-E77A-44FF-BBDC-BE4D5DCE94E5}"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8079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C67BAB-E77A-44FF-BBDC-BE4D5DCE94E5}"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0755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C67BAB-E77A-44FF-BBDC-BE4D5DCE94E5}"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788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C67BAB-E77A-44FF-BBDC-BE4D5DCE94E5}"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0882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C67BAB-E77A-44FF-BBDC-BE4D5DCE94E5}" type="datetimeFigureOut">
              <a:rPr lang="en-US" smtClean="0">
                <a:solidFill>
                  <a:prstClr val="black">
                    <a:tint val="75000"/>
                  </a:prstClr>
                </a:solidFill>
              </a:rPr>
              <a:pPr/>
              <a:t>10/17/2020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148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C67BAB-E77A-44FF-BBDC-BE4D5DCE94E5}" type="datetimeFigureOut">
              <a:rPr lang="en-US" smtClean="0">
                <a:solidFill>
                  <a:prstClr val="black">
                    <a:tint val="75000"/>
                  </a:prstClr>
                </a:solidFill>
              </a:rPr>
              <a:pPr/>
              <a:t>10/17/2020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735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C67BAB-E77A-44FF-BBDC-BE4D5DCE94E5}" type="datetimeFigureOut">
              <a:rPr lang="en-US" smtClean="0">
                <a:solidFill>
                  <a:prstClr val="black">
                    <a:tint val="75000"/>
                  </a:prstClr>
                </a:solidFill>
              </a:rPr>
              <a:pPr/>
              <a:t>10/17/2020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0319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C67BAB-E77A-44FF-BBDC-BE4D5DCE94E5}"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807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C67BAB-E77A-44FF-BBDC-BE4D5DCE94E5}" type="datetimeFigureOut">
              <a:rPr lang="en-US" smtClean="0">
                <a:solidFill>
                  <a:prstClr val="black">
                    <a:tint val="75000"/>
                  </a:prstClr>
                </a:solidFill>
              </a:rPr>
              <a:pPr/>
              <a:t>10/17/2020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15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C67BAB-E77A-44FF-BBDC-BE4D5DCE94E5}" type="datetimeFigureOut">
              <a:rPr lang="en-US" smtClean="0">
                <a:solidFill>
                  <a:prstClr val="black">
                    <a:tint val="75000"/>
                  </a:prstClr>
                </a:solidFill>
              </a:rPr>
              <a:pPr/>
              <a:t>10/17/2020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E5AFF1-03D0-423C-9788-15D8450579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8447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
        <p:nvSpPr>
          <p:cNvPr id="5" name="Rectangle 4"/>
          <p:cNvSpPr/>
          <p:nvPr/>
        </p:nvSpPr>
        <p:spPr>
          <a:xfrm>
            <a:off x="1277998" y="1844824"/>
            <a:ext cx="6462353" cy="3570208"/>
          </a:xfrm>
          <a:prstGeom prst="rect">
            <a:avLst/>
          </a:prstGeom>
        </p:spPr>
        <p:txBody>
          <a:bodyPr wrap="square">
            <a:spAutoFit/>
          </a:bodyPr>
          <a:lstStyle/>
          <a:p>
            <a:r>
              <a:rPr lang="en-US" sz="6600" b="1" u="sng" dirty="0">
                <a:solidFill>
                  <a:srgbClr val="FF0000"/>
                </a:solidFill>
                <a:latin typeface="Times New Roman" pitchFamily="18" charset="0"/>
                <a:cs typeface="Times New Roman" pitchFamily="18" charset="0"/>
              </a:rPr>
              <a:t>BÀI </a:t>
            </a:r>
            <a:r>
              <a:rPr lang="en-US" sz="6600" b="1" u="sng" dirty="0" smtClean="0">
                <a:solidFill>
                  <a:srgbClr val="FF0000"/>
                </a:solidFill>
                <a:latin typeface="Times New Roman" pitchFamily="18" charset="0"/>
                <a:cs typeface="Times New Roman" pitchFamily="18" charset="0"/>
              </a:rPr>
              <a:t>1</a:t>
            </a:r>
            <a:endParaRPr lang="en-US" sz="6600" b="1" u="sng" dirty="0">
              <a:solidFill>
                <a:srgbClr val="FF0000"/>
              </a:solidFill>
              <a:latin typeface="Times New Roman" pitchFamily="18" charset="0"/>
              <a:cs typeface="Times New Roman" pitchFamily="18" charset="0"/>
            </a:endParaRPr>
          </a:p>
          <a:p>
            <a:r>
              <a:rPr lang="en-US" sz="5400" b="1" i="1" dirty="0" smtClean="0">
                <a:solidFill>
                  <a:prstClr val="black"/>
                </a:solidFill>
                <a:latin typeface="Times New Roman" pitchFamily="18" charset="0"/>
                <a:cs typeface="Times New Roman" pitchFamily="18" charset="0"/>
              </a:rPr>
              <a:t>   </a:t>
            </a:r>
            <a:r>
              <a:rPr lang="en-US" sz="8000" b="1" i="1" dirty="0" err="1" smtClean="0">
                <a:solidFill>
                  <a:prstClr val="black"/>
                </a:solidFill>
                <a:latin typeface="Times New Roman" pitchFamily="18" charset="0"/>
                <a:cs typeface="Times New Roman" pitchFamily="18" charset="0"/>
              </a:rPr>
              <a:t>Sống</a:t>
            </a:r>
            <a:r>
              <a:rPr lang="en-US" sz="8000" b="1" i="1" dirty="0" smtClean="0">
                <a:solidFill>
                  <a:prstClr val="black"/>
                </a:solidFill>
                <a:latin typeface="Times New Roman" pitchFamily="18" charset="0"/>
                <a:cs typeface="Times New Roman" pitchFamily="18" charset="0"/>
              </a:rPr>
              <a:t> </a:t>
            </a:r>
            <a:r>
              <a:rPr lang="en-US" sz="8000" b="1" i="1" dirty="0" err="1" smtClean="0">
                <a:solidFill>
                  <a:prstClr val="black"/>
                </a:solidFill>
                <a:latin typeface="Times New Roman" pitchFamily="18" charset="0"/>
                <a:cs typeface="Times New Roman" pitchFamily="18" charset="0"/>
              </a:rPr>
              <a:t>giản</a:t>
            </a:r>
            <a:r>
              <a:rPr lang="en-US" sz="8000" b="1" i="1" dirty="0" smtClean="0">
                <a:solidFill>
                  <a:prstClr val="black"/>
                </a:solidFill>
                <a:latin typeface="Times New Roman" pitchFamily="18" charset="0"/>
                <a:cs typeface="Times New Roman" pitchFamily="18" charset="0"/>
              </a:rPr>
              <a:t> </a:t>
            </a:r>
            <a:r>
              <a:rPr lang="en-US" sz="8000" b="1" i="1" dirty="0" err="1" smtClean="0">
                <a:solidFill>
                  <a:prstClr val="black"/>
                </a:solidFill>
                <a:latin typeface="Times New Roman" pitchFamily="18" charset="0"/>
                <a:cs typeface="Times New Roman" pitchFamily="18" charset="0"/>
              </a:rPr>
              <a:t>dị</a:t>
            </a:r>
            <a:r>
              <a:rPr lang="en-US" sz="8000" b="1" i="1" dirty="0">
                <a:solidFill>
                  <a:prstClr val="black"/>
                </a:solidFill>
                <a:latin typeface="Times New Roman" pitchFamily="18" charset="0"/>
                <a:cs typeface="Times New Roman" pitchFamily="18" charset="0"/>
              </a:rPr>
              <a:t>	</a:t>
            </a:r>
            <a:r>
              <a:rPr lang="en-US" sz="4400" b="1" i="1" dirty="0">
                <a:solidFill>
                  <a:prstClr val="black"/>
                </a:solidFill>
                <a:latin typeface="Times New Roman" pitchFamily="18" charset="0"/>
                <a:cs typeface="Times New Roman" pitchFamily="18" charset="0"/>
              </a:rPr>
              <a:t>			</a:t>
            </a:r>
            <a:endParaRPr lang="vi-VN" sz="4400" b="1" i="1" dirty="0">
              <a:solidFill>
                <a:prstClr val="black"/>
              </a:solidFill>
              <a:latin typeface="Times New Roman" pitchFamily="18" charset="0"/>
              <a:cs typeface="Times New Roman" pitchFamily="18" charset="0"/>
            </a:endParaRPr>
          </a:p>
        </p:txBody>
      </p:sp>
      <p:sp>
        <p:nvSpPr>
          <p:cNvPr id="2" name="TextBox 1"/>
          <p:cNvSpPr txBox="1"/>
          <p:nvPr/>
        </p:nvSpPr>
        <p:spPr>
          <a:xfrm>
            <a:off x="1619672" y="260648"/>
            <a:ext cx="6408712" cy="707886"/>
          </a:xfrm>
          <a:prstGeom prst="rect">
            <a:avLst/>
          </a:prstGeom>
          <a:noFill/>
        </p:spPr>
        <p:txBody>
          <a:bodyPr wrap="square" rtlCol="0">
            <a:spAutoFit/>
          </a:bodyPr>
          <a:lstStyle/>
          <a:p>
            <a:r>
              <a:rPr lang="en-US" sz="4000" b="1" dirty="0" err="1" smtClean="0">
                <a:solidFill>
                  <a:srgbClr val="FF0000"/>
                </a:solidFill>
              </a:rPr>
              <a:t>Trường</a:t>
            </a:r>
            <a:r>
              <a:rPr lang="en-US" sz="4000" b="1" dirty="0" smtClean="0">
                <a:solidFill>
                  <a:srgbClr val="FF0000"/>
                </a:solidFill>
              </a:rPr>
              <a:t> THCS Long </a:t>
            </a:r>
            <a:r>
              <a:rPr lang="en-US" sz="4000" b="1" dirty="0" err="1" smtClean="0">
                <a:solidFill>
                  <a:srgbClr val="FF0000"/>
                </a:solidFill>
              </a:rPr>
              <a:t>Biên</a:t>
            </a:r>
            <a:r>
              <a:rPr lang="en-US" sz="4000" b="1" dirty="0" smtClean="0">
                <a:solidFill>
                  <a:srgbClr val="FF0000"/>
                </a:solidFill>
              </a:rPr>
              <a:t> </a:t>
            </a:r>
            <a:endParaRPr lang="en-US" sz="4000" b="1" dirty="0">
              <a:solidFill>
                <a:srgbClr val="FF0000"/>
              </a:solidFill>
            </a:endParaRPr>
          </a:p>
        </p:txBody>
      </p:sp>
      <p:sp>
        <p:nvSpPr>
          <p:cNvPr id="3" name="TextBox 2"/>
          <p:cNvSpPr txBox="1"/>
          <p:nvPr/>
        </p:nvSpPr>
        <p:spPr>
          <a:xfrm>
            <a:off x="3707904" y="5415032"/>
            <a:ext cx="5256584" cy="707886"/>
          </a:xfrm>
          <a:prstGeom prst="rect">
            <a:avLst/>
          </a:prstGeom>
          <a:noFill/>
        </p:spPr>
        <p:txBody>
          <a:bodyPr wrap="square" rtlCol="0">
            <a:spAutoFit/>
          </a:bodyPr>
          <a:lstStyle/>
          <a:p>
            <a:pPr algn="ctr"/>
            <a:r>
              <a:rPr lang="en-US" sz="2000" b="1" dirty="0" err="1" smtClean="0">
                <a:solidFill>
                  <a:srgbClr val="FF0000"/>
                </a:solidFill>
                <a:latin typeface="Times New Roman" panose="02020603050405020304" pitchFamily="18" charset="0"/>
                <a:cs typeface="Times New Roman" panose="02020603050405020304" pitchFamily="18" charset="0"/>
              </a:rPr>
              <a:t>GV</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Trịnh</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Thị</a:t>
            </a:r>
            <a:r>
              <a:rPr lang="en-US" sz="2000" b="1" dirty="0" smtClean="0">
                <a:solidFill>
                  <a:srgbClr val="FF0000"/>
                </a:solidFill>
                <a:latin typeface="Times New Roman" panose="02020603050405020304" pitchFamily="18" charset="0"/>
                <a:cs typeface="Times New Roman" panose="02020603050405020304" pitchFamily="18" charset="0"/>
              </a:rPr>
              <a:t> Mai </a:t>
            </a:r>
            <a:r>
              <a:rPr lang="en-US" sz="2000" b="1" dirty="0" err="1" smtClean="0">
                <a:solidFill>
                  <a:srgbClr val="FF0000"/>
                </a:solidFill>
                <a:latin typeface="Times New Roman" panose="02020603050405020304" pitchFamily="18" charset="0"/>
                <a:cs typeface="Times New Roman" panose="02020603050405020304" pitchFamily="18" charset="0"/>
              </a:rPr>
              <a:t>Linh</a:t>
            </a:r>
            <a:endParaRPr lang="en-US" sz="2000" b="1" dirty="0" smtClean="0">
              <a:solidFill>
                <a:srgbClr val="FF0000"/>
              </a:solidFill>
              <a:latin typeface="Times New Roman" panose="02020603050405020304" pitchFamily="18" charset="0"/>
              <a:cs typeface="Times New Roman" panose="02020603050405020304" pitchFamily="18" charset="0"/>
            </a:endParaRPr>
          </a:p>
          <a:p>
            <a:pPr algn="ctr"/>
            <a:r>
              <a:rPr lang="en-US" sz="2000" b="1" dirty="0" err="1" smtClean="0">
                <a:solidFill>
                  <a:srgbClr val="FF0000"/>
                </a:solidFill>
                <a:latin typeface="Times New Roman" panose="02020603050405020304" pitchFamily="18" charset="0"/>
                <a:cs typeface="Times New Roman" panose="02020603050405020304" pitchFamily="18" charset="0"/>
              </a:rPr>
              <a:t>Năm</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học</a:t>
            </a:r>
            <a:r>
              <a:rPr lang="en-US" sz="2000" b="1" dirty="0" smtClean="0">
                <a:solidFill>
                  <a:srgbClr val="FF0000"/>
                </a:solidFill>
                <a:latin typeface="Times New Roman" panose="02020603050405020304" pitchFamily="18" charset="0"/>
                <a:cs typeface="Times New Roman" panose="02020603050405020304" pitchFamily="18" charset="0"/>
              </a:rPr>
              <a:t> 2020-2021</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9001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6341"/>
            <a:ext cx="9144000" cy="6858000"/>
          </a:xfrm>
        </p:spPr>
      </p:pic>
      <p:sp>
        <p:nvSpPr>
          <p:cNvPr id="7" name="Flowchart: Punched Tape 6"/>
          <p:cNvSpPr/>
          <p:nvPr/>
        </p:nvSpPr>
        <p:spPr>
          <a:xfrm>
            <a:off x="1691680" y="16737"/>
            <a:ext cx="6696744" cy="2232248"/>
          </a:xfrm>
          <a:prstGeom prst="flowChartPunchedTap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b="1" i="1" dirty="0" err="1" smtClean="0">
                <a:latin typeface="Times New Roman" pitchFamily="18" charset="0"/>
                <a:cs typeface="Times New Roman" pitchFamily="18" charset="0"/>
              </a:rPr>
              <a:t>Vậy</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sống</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giản</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dị</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được</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biểu</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hiện</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như</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thế</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nào</a:t>
            </a:r>
            <a:r>
              <a:rPr lang="en-US" sz="3600" b="1" i="1" dirty="0" smtClean="0">
                <a:latin typeface="Times New Roman" pitchFamily="18" charset="0"/>
                <a:cs typeface="Times New Roman" pitchFamily="18" charset="0"/>
              </a:rPr>
              <a:t>?</a:t>
            </a:r>
            <a:endParaRPr lang="en-US" sz="3600" b="1" i="1" dirty="0">
              <a:latin typeface="Times New Roman" pitchFamily="18" charset="0"/>
              <a:cs typeface="Times New Roman" pitchFamily="18" charset="0"/>
            </a:endParaRPr>
          </a:p>
        </p:txBody>
      </p:sp>
      <p:sp>
        <p:nvSpPr>
          <p:cNvPr id="8" name="Rounded Rectangle 7"/>
          <p:cNvSpPr/>
          <p:nvPr/>
        </p:nvSpPr>
        <p:spPr>
          <a:xfrm>
            <a:off x="2195736" y="2780928"/>
            <a:ext cx="6048672" cy="122413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err="1" smtClean="0">
                <a:latin typeface="Times New Roman" pitchFamily="18" charset="0"/>
                <a:cs typeface="Times New Roman" pitchFamily="18" charset="0"/>
              </a:rPr>
              <a:t>Không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xa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hoa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lãng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phí</a:t>
            </a:r>
            <a:endParaRPr lang="en-US" sz="3600" dirty="0">
              <a:latin typeface="Times New Roman" pitchFamily="18" charset="0"/>
              <a:cs typeface="Times New Roman" pitchFamily="18" charset="0"/>
            </a:endParaRPr>
          </a:p>
        </p:txBody>
      </p:sp>
      <p:sp>
        <p:nvSpPr>
          <p:cNvPr id="9" name="Rounded Rectangle 8"/>
          <p:cNvSpPr/>
          <p:nvPr/>
        </p:nvSpPr>
        <p:spPr>
          <a:xfrm>
            <a:off x="2198293" y="4545601"/>
            <a:ext cx="6048672" cy="115212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err="1" smtClean="0">
                <a:latin typeface="Times New Roman" pitchFamily="18" charset="0"/>
                <a:cs typeface="Times New Roman" pitchFamily="18" charset="0"/>
              </a:rPr>
              <a:t>Không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cầu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kì</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kiểu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cách</a:t>
            </a:r>
            <a:endParaRPr lang="en-US" sz="3600" dirty="0">
              <a:latin typeface="Times New Roman" pitchFamily="18" charset="0"/>
              <a:cs typeface="Times New Roman" pitchFamily="18" charset="0"/>
            </a:endParaRPr>
          </a:p>
        </p:txBody>
      </p:sp>
      <p:sp>
        <p:nvSpPr>
          <p:cNvPr id="10" name="Rounded Rectangle 9"/>
          <p:cNvSpPr/>
          <p:nvPr/>
        </p:nvSpPr>
        <p:spPr>
          <a:xfrm>
            <a:off x="539552" y="3140968"/>
            <a:ext cx="1296144" cy="230425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dirty="0" smtClean="0">
                <a:solidFill>
                  <a:schemeClr val="tx1"/>
                </a:solidFill>
                <a:latin typeface="Times New Roman" pitchFamily="18" charset="0"/>
                <a:cs typeface="Times New Roman" pitchFamily="18" charset="0"/>
              </a:rPr>
              <a:t>b. </a:t>
            </a:r>
            <a:r>
              <a:rPr lang="en-US" sz="3600" b="1" dirty="0" err="1" smtClean="0">
                <a:solidFill>
                  <a:schemeClr val="tx1"/>
                </a:solidFill>
                <a:latin typeface="Times New Roman" pitchFamily="18" charset="0"/>
                <a:cs typeface="Times New Roman" pitchFamily="18" charset="0"/>
              </a:rPr>
              <a:t>Biểu</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hiện</a:t>
            </a:r>
            <a:endParaRPr lang="en-US" sz="3600" b="1" dirty="0">
              <a:solidFill>
                <a:schemeClr val="tx1"/>
              </a:solidFill>
              <a:latin typeface="Times New Roman" pitchFamily="18" charset="0"/>
              <a:cs typeface="Times New Roman" pitchFamily="18" charset="0"/>
            </a:endParaRPr>
          </a:p>
        </p:txBody>
      </p:sp>
      <p:cxnSp>
        <p:nvCxnSpPr>
          <p:cNvPr id="12" name="Straight Arrow Connector 11"/>
          <p:cNvCxnSpPr/>
          <p:nvPr/>
        </p:nvCxnSpPr>
        <p:spPr>
          <a:xfrm flipV="1">
            <a:off x="1835696" y="3392996"/>
            <a:ext cx="360040" cy="8280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835696" y="4221088"/>
            <a:ext cx="360040"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428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5" name="Cloud Callout 4"/>
          <p:cNvSpPr/>
          <p:nvPr/>
        </p:nvSpPr>
        <p:spPr>
          <a:xfrm>
            <a:off x="143508" y="1412776"/>
            <a:ext cx="4464496" cy="3600400"/>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smtClean="0">
                <a:latin typeface="Times New Roman" pitchFamily="18" charset="0"/>
                <a:cs typeface="Times New Roman" pitchFamily="18" charset="0"/>
              </a:rPr>
              <a:t>1. </a:t>
            </a:r>
            <a:r>
              <a:rPr lang="en-US" sz="4400" b="1" dirty="0" err="1" smtClean="0">
                <a:latin typeface="Times New Roman" pitchFamily="18" charset="0"/>
                <a:cs typeface="Times New Roman" pitchFamily="18" charset="0"/>
              </a:rPr>
              <a:t>Sống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giản</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dị</a:t>
            </a:r>
            <a:endParaRPr lang="en-US" sz="4400" b="1" dirty="0">
              <a:latin typeface="Times New Roman" pitchFamily="18" charset="0"/>
              <a:cs typeface="Times New Roman" pitchFamily="18" charset="0"/>
            </a:endParaRPr>
          </a:p>
        </p:txBody>
      </p:sp>
      <p:sp>
        <p:nvSpPr>
          <p:cNvPr id="6" name="Cloud Callout 5"/>
          <p:cNvSpPr/>
          <p:nvPr/>
        </p:nvSpPr>
        <p:spPr>
          <a:xfrm>
            <a:off x="4932040" y="1484784"/>
            <a:ext cx="4032448" cy="3744416"/>
          </a:xfrm>
          <a:prstGeom prst="cloud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400" b="1" dirty="0" smtClean="0">
                <a:latin typeface="Times New Roman" pitchFamily="18" charset="0"/>
                <a:cs typeface="Times New Roman" pitchFamily="18" charset="0"/>
              </a:rPr>
              <a:t>2. </a:t>
            </a:r>
            <a:r>
              <a:rPr lang="en-US" sz="4400" b="1" dirty="0" err="1" smtClean="0">
                <a:latin typeface="Times New Roman" pitchFamily="18" charset="0"/>
                <a:cs typeface="Times New Roman" pitchFamily="18" charset="0"/>
              </a:rPr>
              <a:t>Không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giản</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dị</a:t>
            </a:r>
            <a:endParaRPr lang="en-US" sz="4400" b="1" dirty="0">
              <a:latin typeface="Times New Roman" pitchFamily="18" charset="0"/>
              <a:cs typeface="Times New Roman" pitchFamily="18" charset="0"/>
            </a:endParaRPr>
          </a:p>
        </p:txBody>
      </p:sp>
      <p:sp>
        <p:nvSpPr>
          <p:cNvPr id="7" name="Rectangle 6"/>
          <p:cNvSpPr/>
          <p:nvPr/>
        </p:nvSpPr>
        <p:spPr>
          <a:xfrm>
            <a:off x="539552" y="260648"/>
            <a:ext cx="8136904" cy="707886"/>
          </a:xfrm>
          <a:prstGeom prst="rect">
            <a:avLst/>
          </a:prstGeom>
        </p:spPr>
        <p:txBody>
          <a:bodyPr wrap="square">
            <a:spAutoFit/>
          </a:bodyPr>
          <a:lstStyle/>
          <a:p>
            <a:r>
              <a:rPr lang="en-US" sz="4000" b="1" i="1" dirty="0" err="1" smtClean="0">
                <a:latin typeface="Times New Roman" pitchFamily="18" charset="0"/>
                <a:cs typeface="Times New Roman" pitchFamily="18" charset="0"/>
              </a:rPr>
              <a:t>Lấy</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ví</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dụ</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trong</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cuộc</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sống</a:t>
            </a:r>
            <a:r>
              <a:rPr lang="en-US" sz="4000" b="1" i="1" dirty="0" smtClean="0">
                <a:latin typeface="Times New Roman" pitchFamily="18" charset="0"/>
                <a:cs typeface="Times New Roman" pitchFamily="18" charset="0"/>
              </a:rPr>
              <a:t>:</a:t>
            </a:r>
            <a:endParaRPr lang="en-US" sz="4000" b="1" i="1" dirty="0">
              <a:latin typeface="Times New Roman" pitchFamily="18" charset="0"/>
              <a:cs typeface="Times New Roman" pitchFamily="18" charset="0"/>
            </a:endParaRPr>
          </a:p>
        </p:txBody>
      </p:sp>
    </p:spTree>
    <p:extLst>
      <p:ext uri="{BB962C8B-B14F-4D97-AF65-F5344CB8AC3E}">
        <p14:creationId xmlns:p14="http://schemas.microsoft.com/office/powerpoint/2010/main" val="3431099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2411760" y="260648"/>
            <a:ext cx="6264696" cy="5078313"/>
          </a:xfrm>
          <a:prstGeom prst="rect">
            <a:avLst/>
          </a:prstGeom>
        </p:spPr>
        <p:txBody>
          <a:bodyPr wrap="square">
            <a:spAutoFit/>
          </a:bodyPr>
          <a:lstStyle/>
          <a:p>
            <a:r>
              <a:rPr lang="en-US" sz="4400" b="1" dirty="0" smtClean="0">
                <a:solidFill>
                  <a:srgbClr val="FF0000"/>
                </a:solidFill>
                <a:latin typeface="Times New Roman" pitchFamily="18" charset="0"/>
                <a:cs typeface="Times New Roman" pitchFamily="18" charset="0"/>
              </a:rPr>
              <a:t>	c. </a:t>
            </a:r>
            <a:r>
              <a:rPr lang="vi-VN" sz="4400" b="1" dirty="0" smtClean="0">
                <a:solidFill>
                  <a:srgbClr val="FF0000"/>
                </a:solidFill>
                <a:latin typeface="Times New Roman" pitchFamily="18" charset="0"/>
                <a:cs typeface="Times New Roman" pitchFamily="18" charset="0"/>
              </a:rPr>
              <a:t>Ý nghĩa</a:t>
            </a:r>
            <a:endParaRPr lang="vi-VN" sz="4400" b="1" dirty="0">
              <a:solidFill>
                <a:srgbClr val="FF0000"/>
              </a:solidFill>
              <a:latin typeface="Times New Roman" pitchFamily="18" charset="0"/>
              <a:cs typeface="Times New Roman" pitchFamily="18" charset="0"/>
            </a:endParaRPr>
          </a:p>
          <a:p>
            <a:pPr marL="571500" indent="-571500">
              <a:buFont typeface="Wingdings" pitchFamily="2" charset="2"/>
              <a:buChar char="v"/>
            </a:pPr>
            <a:r>
              <a:rPr lang="vi-VN" sz="4000" dirty="0" smtClean="0">
                <a:latin typeface="Times New Roman" pitchFamily="18" charset="0"/>
                <a:cs typeface="Times New Roman" pitchFamily="18" charset="0"/>
              </a:rPr>
              <a:t>Giản </a:t>
            </a:r>
            <a:r>
              <a:rPr lang="vi-VN" sz="4000" dirty="0">
                <a:latin typeface="Times New Roman" pitchFamily="18" charset="0"/>
                <a:cs typeface="Times New Roman" pitchFamily="18" charset="0"/>
              </a:rPr>
              <a:t>dị là phẩm chất đạo đức cần có ở mỗi </a:t>
            </a:r>
            <a:r>
              <a:rPr lang="vi-VN" sz="4000" dirty="0" smtClean="0">
                <a:latin typeface="Times New Roman" pitchFamily="18" charset="0"/>
                <a:cs typeface="Times New Roman" pitchFamily="18" charset="0"/>
              </a:rPr>
              <a:t>người.</a:t>
            </a:r>
            <a:endParaRPr lang="en-US" sz="4000" dirty="0" smtClean="0">
              <a:latin typeface="Times New Roman" pitchFamily="18" charset="0"/>
              <a:cs typeface="Times New Roman" pitchFamily="18" charset="0"/>
            </a:endParaRPr>
          </a:p>
          <a:p>
            <a:endParaRPr lang="en-US" sz="4000" dirty="0" smtClean="0">
              <a:latin typeface="Times New Roman" pitchFamily="18" charset="0"/>
              <a:cs typeface="Times New Roman" pitchFamily="18" charset="0"/>
            </a:endParaRPr>
          </a:p>
          <a:p>
            <a:pPr marL="571500" indent="-571500">
              <a:buFont typeface="Wingdings" pitchFamily="2" charset="2"/>
              <a:buChar char="v"/>
            </a:pPr>
            <a:r>
              <a:rPr lang="vi-VN" sz="4000" dirty="0" smtClean="0">
                <a:latin typeface="Times New Roman" pitchFamily="18" charset="0"/>
                <a:cs typeface="Times New Roman" pitchFamily="18" charset="0"/>
              </a:rPr>
              <a:t>Người </a:t>
            </a:r>
            <a:r>
              <a:rPr lang="vi-VN" sz="4000" dirty="0">
                <a:latin typeface="Times New Roman" pitchFamily="18" charset="0"/>
                <a:cs typeface="Times New Roman" pitchFamily="18" charset="0"/>
              </a:rPr>
              <a:t>sống giản dị sẽ được mọi người xung quanh yêu mến, cảm thông và giúp đỡ.</a:t>
            </a:r>
          </a:p>
        </p:txBody>
      </p:sp>
    </p:spTree>
    <p:extLst>
      <p:ext uri="{BB962C8B-B14F-4D97-AF65-F5344CB8AC3E}">
        <p14:creationId xmlns:p14="http://schemas.microsoft.com/office/powerpoint/2010/main" val="1159046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1000"/>
                                        <p:tgtEl>
                                          <p:spTgt spid="5">
                                            <p:txEl>
                                              <p:pRg st="3" end="3"/>
                                            </p:txEl>
                                          </p:spTgt>
                                        </p:tgtEl>
                                      </p:cBhvr>
                                    </p:animEffect>
                                    <p:anim calcmode="lin" valueType="num">
                                      <p:cBhvr>
                                        <p:cTn id="2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858000"/>
          </a:xfrm>
        </p:spPr>
      </p:pic>
      <p:sp>
        <p:nvSpPr>
          <p:cNvPr id="5" name="Cloud Callout 4"/>
          <p:cNvSpPr/>
          <p:nvPr/>
        </p:nvSpPr>
        <p:spPr>
          <a:xfrm>
            <a:off x="3923928" y="1772816"/>
            <a:ext cx="5220072" cy="3888432"/>
          </a:xfrm>
          <a:prstGeom prst="cloudCallou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i="1" dirty="0" err="1">
                <a:latin typeface="Times New Roman" pitchFamily="18" charset="0"/>
                <a:cs typeface="Times New Roman" pitchFamily="18" charset="0"/>
              </a:rPr>
              <a:t>L</a:t>
            </a:r>
            <a:r>
              <a:rPr lang="en-US" sz="3200" b="1" i="1" dirty="0" err="1" smtClean="0">
                <a:latin typeface="Times New Roman" pitchFamily="18" charset="0"/>
                <a:cs typeface="Times New Roman" pitchFamily="18" charset="0"/>
              </a:rPr>
              <a:t>à</a:t>
            </a:r>
            <a:r>
              <a:rPr lang="vi-VN" sz="3200" b="1" i="1" dirty="0" smtClean="0">
                <a:latin typeface="Times New Roman" pitchFamily="18" charset="0"/>
                <a:cs typeface="Times New Roman" pitchFamily="18" charset="0"/>
              </a:rPr>
              <a:t> </a:t>
            </a:r>
            <a:r>
              <a:rPr lang="vi-VN" sz="3200" b="1" i="1" dirty="0">
                <a:latin typeface="Times New Roman" pitchFamily="18" charset="0"/>
                <a:cs typeface="Times New Roman" pitchFamily="18" charset="0"/>
              </a:rPr>
              <a:t>một học sinh, em cần làm gì để rèn luyện lối sống giản dị? </a:t>
            </a:r>
            <a:endParaRPr lang="en-US" sz="3200" b="1" i="1" dirty="0">
              <a:latin typeface="Times New Roman" pitchFamily="18" charset="0"/>
              <a:cs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916832"/>
            <a:ext cx="3672408" cy="4437112"/>
          </a:xfrm>
          <a:prstGeom prst="rect">
            <a:avLst/>
          </a:prstGeom>
        </p:spPr>
      </p:pic>
    </p:spTree>
    <p:extLst>
      <p:ext uri="{BB962C8B-B14F-4D97-AF65-F5344CB8AC3E}">
        <p14:creationId xmlns:p14="http://schemas.microsoft.com/office/powerpoint/2010/main" val="907991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1547664" y="188640"/>
            <a:ext cx="7848872" cy="5478423"/>
          </a:xfrm>
          <a:prstGeom prst="rect">
            <a:avLst/>
          </a:prstGeom>
        </p:spPr>
        <p:txBody>
          <a:bodyPr wrap="square">
            <a:spAutoFit/>
          </a:bodyPr>
          <a:lstStyle/>
          <a:p>
            <a:r>
              <a:rPr lang="en-US" sz="4000" b="1" dirty="0" smtClean="0">
                <a:solidFill>
                  <a:srgbClr val="FF0000"/>
                </a:solidFill>
                <a:latin typeface="Times New Roman" pitchFamily="18" charset="0"/>
                <a:cs typeface="Times New Roman" pitchFamily="18" charset="0"/>
              </a:rPr>
              <a:t>d. </a:t>
            </a:r>
            <a:r>
              <a:rPr lang="en-US" sz="4000" b="1" dirty="0" err="1" smtClean="0">
                <a:solidFill>
                  <a:srgbClr val="FF0000"/>
                </a:solidFill>
                <a:latin typeface="Times New Roman" pitchFamily="18" charset="0"/>
                <a:cs typeface="Times New Roman" pitchFamily="18" charset="0"/>
              </a:rPr>
              <a:t>Rèn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luyện</a:t>
            </a:r>
            <a:endParaRPr lang="en-US" sz="4000" b="1" dirty="0" smtClean="0">
              <a:solidFill>
                <a:srgbClr val="FF0000"/>
              </a:solidFill>
              <a:latin typeface="Times New Roman" pitchFamily="18" charset="0"/>
              <a:cs typeface="Times New Roman" pitchFamily="18" charset="0"/>
            </a:endParaRPr>
          </a:p>
          <a:p>
            <a:endParaRPr lang="en-US" sz="4000" b="1" dirty="0" smtClean="0">
              <a:solidFill>
                <a:srgbClr val="FF0000"/>
              </a:solidFill>
              <a:latin typeface="Times New Roman" pitchFamily="18" charset="0"/>
              <a:cs typeface="Times New Roman" pitchFamily="18" charset="0"/>
            </a:endParaRPr>
          </a:p>
          <a:p>
            <a:pPr marL="571500" indent="-571500">
              <a:buFont typeface="Wingdings" pitchFamily="2" charset="2"/>
              <a:buChar char="ü"/>
            </a:pPr>
            <a:r>
              <a:rPr lang="en-US" sz="3600" dirty="0" err="1" smtClean="0">
                <a:latin typeface="Times New Roman" pitchFamily="18" charset="0"/>
                <a:cs typeface="Times New Roman" pitchFamily="18" charset="0"/>
              </a:rPr>
              <a:t>Quần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áo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gọn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gàng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phù</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hợp</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với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điều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kiện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bản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gia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đình</a:t>
            </a:r>
            <a:endParaRPr lang="en-US" sz="3600" dirty="0" smtClean="0">
              <a:latin typeface="Times New Roman" pitchFamily="18" charset="0"/>
              <a:cs typeface="Times New Roman" pitchFamily="18" charset="0"/>
            </a:endParaRPr>
          </a:p>
          <a:p>
            <a:pPr marL="571500" indent="-571500">
              <a:buFont typeface="Wingdings" pitchFamily="2" charset="2"/>
              <a:buChar char="ü"/>
            </a:pPr>
            <a:r>
              <a:rPr lang="en-US" sz="3600" dirty="0" err="1" smtClean="0">
                <a:latin typeface="Times New Roman" pitchFamily="18" charset="0"/>
                <a:cs typeface="Times New Roman" pitchFamily="18" charset="0"/>
              </a:rPr>
              <a:t>Lời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nói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lịch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sự</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lễ</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phép</a:t>
            </a:r>
            <a:endParaRPr lang="en-US" sz="3600" dirty="0" smtClean="0">
              <a:latin typeface="Times New Roman" pitchFamily="18" charset="0"/>
              <a:cs typeface="Times New Roman" pitchFamily="18" charset="0"/>
            </a:endParaRPr>
          </a:p>
          <a:p>
            <a:pPr marL="571500" indent="-571500">
              <a:buFont typeface="Wingdings" pitchFamily="2" charset="2"/>
              <a:buChar char="ü"/>
            </a:pPr>
            <a:r>
              <a:rPr lang="en-US" sz="3600" dirty="0" err="1" smtClean="0">
                <a:latin typeface="Times New Roman" pitchFamily="18" charset="0"/>
                <a:cs typeface="Times New Roman" pitchFamily="18" charset="0"/>
              </a:rPr>
              <a:t>Thực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hiện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tốt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nội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định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trường</a:t>
            </a:r>
            <a:endParaRPr lang="en-US" sz="3600" dirty="0" smtClean="0">
              <a:latin typeface="Times New Roman" pitchFamily="18" charset="0"/>
              <a:cs typeface="Times New Roman" pitchFamily="18" charset="0"/>
            </a:endParaRPr>
          </a:p>
          <a:p>
            <a:pPr marL="571500" indent="-571500">
              <a:buFont typeface="Wingdings" pitchFamily="2" charset="2"/>
              <a:buChar char="ü"/>
            </a:pPr>
            <a:r>
              <a:rPr lang="en-US" sz="3600" dirty="0" err="1" smtClean="0">
                <a:latin typeface="Times New Roman" pitchFamily="18" charset="0"/>
                <a:cs typeface="Times New Roman" pitchFamily="18" charset="0"/>
              </a:rPr>
              <a:t>Bảo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vệ</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công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không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xa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hoa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lãng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phí</a:t>
            </a:r>
            <a:endParaRPr lang="en-US" sz="3600" dirty="0" smtClean="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1620825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down)">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wipe(down)">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down)">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wipe(down)">
                                      <p:cBhvr>
                                        <p:cTn id="2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858000"/>
          </a:xfrm>
        </p:spPr>
      </p:pic>
      <p:sp>
        <p:nvSpPr>
          <p:cNvPr id="5" name="Rectangle 4"/>
          <p:cNvSpPr/>
          <p:nvPr/>
        </p:nvSpPr>
        <p:spPr>
          <a:xfrm>
            <a:off x="4139952" y="620688"/>
            <a:ext cx="3332964" cy="830997"/>
          </a:xfrm>
          <a:prstGeom prst="rect">
            <a:avLst/>
          </a:prstGeom>
        </p:spPr>
        <p:txBody>
          <a:bodyPr wrap="none">
            <a:spAutoFit/>
          </a:bodyPr>
          <a:lstStyle/>
          <a:p>
            <a:r>
              <a:rPr lang="en-US" sz="4800" b="1" dirty="0" smtClean="0">
                <a:solidFill>
                  <a:srgbClr val="FF0000"/>
                </a:solidFill>
                <a:latin typeface="Times New Roman" pitchFamily="18" charset="0"/>
                <a:cs typeface="Times New Roman" pitchFamily="18" charset="0"/>
              </a:rPr>
              <a:t>3.Luyện </a:t>
            </a:r>
            <a:r>
              <a:rPr lang="en-US" sz="4800" b="1" dirty="0" err="1">
                <a:solidFill>
                  <a:srgbClr val="FF0000"/>
                </a:solidFill>
                <a:latin typeface="Times New Roman" pitchFamily="18" charset="0"/>
                <a:cs typeface="Times New Roman" pitchFamily="18" charset="0"/>
              </a:rPr>
              <a:t>tập</a:t>
            </a:r>
            <a:endParaRPr lang="en-US" sz="4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96004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640960" cy="1296144"/>
          </a:xfrm>
        </p:spPr>
        <p:txBody>
          <a:bodyPr>
            <a:noAutofit/>
          </a:bodyPr>
          <a:lstStyle/>
          <a:p>
            <a:r>
              <a:rPr lang="en-US" sz="2800" b="1" i="1" dirty="0" smtClean="0">
                <a:solidFill>
                  <a:srgbClr val="FF0000"/>
                </a:solidFill>
                <a:latin typeface="Times New Roman" pitchFamily="18" charset="0"/>
                <a:cs typeface="Times New Roman" pitchFamily="18" charset="0"/>
              </a:rPr>
              <a:t>1.Bài </a:t>
            </a:r>
            <a:r>
              <a:rPr lang="en-US" sz="2800" b="1" i="1" dirty="0" err="1" smtClean="0">
                <a:solidFill>
                  <a:srgbClr val="FF0000"/>
                </a:solidFill>
                <a:latin typeface="Times New Roman" pitchFamily="18" charset="0"/>
                <a:cs typeface="Times New Roman" pitchFamily="18" charset="0"/>
              </a:rPr>
              <a:t>tập</a:t>
            </a:r>
            <a:r>
              <a:rPr lang="en-US" sz="2800" b="1" i="1" dirty="0" smtClean="0">
                <a:solidFill>
                  <a:srgbClr val="FF0000"/>
                </a:solidFill>
                <a:latin typeface="Times New Roman" pitchFamily="18" charset="0"/>
                <a:cs typeface="Times New Roman" pitchFamily="18" charset="0"/>
              </a:rPr>
              <a:t> a. </a:t>
            </a:r>
            <a:r>
              <a:rPr lang="en-US" sz="2800" b="1" i="1" dirty="0" err="1" smtClean="0">
                <a:latin typeface="Times New Roman" pitchFamily="18" charset="0"/>
                <a:cs typeface="Times New Roman" pitchFamily="18" charset="0"/>
              </a:rPr>
              <a:t>Trong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các</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tranh</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sau</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đây</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theo</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em</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bức</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tranh</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nào</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thể</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hiện</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tính</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giản</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dị</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của</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học</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sinh</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khi</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đến</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trường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Vì</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sao</a:t>
            </a:r>
            <a:r>
              <a:rPr lang="en-US" sz="2800" b="1" i="1" dirty="0" smtClean="0">
                <a:latin typeface="Times New Roman" pitchFamily="18" charset="0"/>
                <a:cs typeface="Times New Roman" pitchFamily="18" charset="0"/>
              </a:rPr>
              <a:t>?</a:t>
            </a:r>
            <a:endParaRPr lang="en-US" sz="2800" b="1" i="1" dirty="0">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340768"/>
            <a:ext cx="8856984" cy="5301208"/>
          </a:xfrm>
        </p:spPr>
      </p:pic>
    </p:spTree>
    <p:extLst>
      <p:ext uri="{BB962C8B-B14F-4D97-AF65-F5344CB8AC3E}">
        <p14:creationId xmlns:p14="http://schemas.microsoft.com/office/powerpoint/2010/main" val="2544268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8353"/>
            <a:ext cx="8219256" cy="706090"/>
          </a:xfrm>
        </p:spPr>
        <p:txBody>
          <a:bodyPr>
            <a:normAutofit/>
          </a:bodyPr>
          <a:lstStyle/>
          <a:p>
            <a:r>
              <a:rPr lang="en-US" sz="3600" b="1" i="1" dirty="0" smtClean="0">
                <a:solidFill>
                  <a:srgbClr val="FF0000"/>
                </a:solidFill>
                <a:latin typeface="Times New Roman" pitchFamily="18" charset="0"/>
                <a:cs typeface="Times New Roman" pitchFamily="18" charset="0"/>
              </a:rPr>
              <a:t>2. </a:t>
            </a:r>
            <a:r>
              <a:rPr lang="en-US" sz="3600" b="1" i="1" dirty="0" err="1" smtClean="0">
                <a:solidFill>
                  <a:srgbClr val="FF0000"/>
                </a:solidFill>
                <a:latin typeface="Times New Roman" pitchFamily="18" charset="0"/>
                <a:cs typeface="Times New Roman" pitchFamily="18" charset="0"/>
              </a:rPr>
              <a:t>Hãy</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chọn</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phương</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án</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đúng</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sai</a:t>
            </a:r>
            <a:endParaRPr lang="en-US" sz="3600" b="1" i="1" dirty="0">
              <a:solidFill>
                <a:srgbClr val="FF0000"/>
              </a:solidFill>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34937062"/>
              </p:ext>
            </p:extLst>
          </p:nvPr>
        </p:nvGraphicFramePr>
        <p:xfrm>
          <a:off x="395537" y="1052736"/>
          <a:ext cx="8373616" cy="5326714"/>
        </p:xfrm>
        <a:graphic>
          <a:graphicData uri="http://schemas.openxmlformats.org/drawingml/2006/table">
            <a:tbl>
              <a:tblPr firstRow="1" bandRow="1">
                <a:tableStyleId>{5940675A-B579-460E-94D1-54222C63F5DA}</a:tableStyleId>
              </a:tblPr>
              <a:tblGrid>
                <a:gridCol w="6203032"/>
                <a:gridCol w="1080120"/>
                <a:gridCol w="1090464"/>
              </a:tblGrid>
              <a:tr h="602314">
                <a:tc>
                  <a:txBody>
                    <a:bodyPr/>
                    <a:lstStyle/>
                    <a:p>
                      <a:pPr algn="ctr"/>
                      <a:r>
                        <a:rPr lang="en-US" sz="2800" b="1" dirty="0" err="1" smtClean="0">
                          <a:latin typeface="Times New Roman" pitchFamily="18" charset="0"/>
                          <a:cs typeface="Times New Roman" pitchFamily="18" charset="0"/>
                        </a:rPr>
                        <a:t>Phương</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án</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lựa</a:t>
                      </a:r>
                      <a:r>
                        <a:rPr lang="en-US" sz="2800" b="1" baseline="0" dirty="0" smtClean="0">
                          <a:latin typeface="Times New Roman" pitchFamily="18" charset="0"/>
                          <a:cs typeface="Times New Roman" pitchFamily="18" charset="0"/>
                        </a:rPr>
                        <a:t> </a:t>
                      </a:r>
                      <a:r>
                        <a:rPr lang="en-US" sz="2800" b="1" baseline="0" dirty="0" err="1" smtClean="0">
                          <a:latin typeface="Times New Roman" pitchFamily="18" charset="0"/>
                          <a:cs typeface="Times New Roman" pitchFamily="18" charset="0"/>
                        </a:rPr>
                        <a:t>chọn</a:t>
                      </a:r>
                      <a:endParaRPr lang="en-US" sz="2800" b="1" dirty="0">
                        <a:latin typeface="Times New Roman" pitchFamily="18" charset="0"/>
                        <a:cs typeface="Times New Roman" pitchFamily="18" charset="0"/>
                      </a:endParaRPr>
                    </a:p>
                  </a:txBody>
                  <a:tcPr>
                    <a:solidFill>
                      <a:schemeClr val="tx2">
                        <a:lumMod val="20000"/>
                        <a:lumOff val="80000"/>
                      </a:schemeClr>
                    </a:solidFill>
                  </a:tcPr>
                </a:tc>
                <a:tc>
                  <a:txBody>
                    <a:bodyPr/>
                    <a:lstStyle/>
                    <a:p>
                      <a:pPr algn="ctr"/>
                      <a:r>
                        <a:rPr lang="en-US" sz="2800" b="1" dirty="0" err="1" smtClean="0">
                          <a:latin typeface="Times New Roman" pitchFamily="18" charset="0"/>
                          <a:cs typeface="Times New Roman" pitchFamily="18" charset="0"/>
                        </a:rPr>
                        <a:t>Đúng</a:t>
                      </a:r>
                      <a:endParaRPr lang="en-US" sz="2800" b="1" dirty="0">
                        <a:latin typeface="Times New Roman" pitchFamily="18" charset="0"/>
                        <a:cs typeface="Times New Roman" pitchFamily="18" charset="0"/>
                      </a:endParaRPr>
                    </a:p>
                  </a:txBody>
                  <a:tcPr>
                    <a:solidFill>
                      <a:schemeClr val="tx2">
                        <a:lumMod val="20000"/>
                        <a:lumOff val="80000"/>
                      </a:schemeClr>
                    </a:solidFill>
                  </a:tcPr>
                </a:tc>
                <a:tc>
                  <a:txBody>
                    <a:bodyPr/>
                    <a:lstStyle/>
                    <a:p>
                      <a:pPr algn="ctr"/>
                      <a:r>
                        <a:rPr lang="en-US" sz="2800" b="1" dirty="0" err="1" smtClean="0">
                          <a:latin typeface="Times New Roman" pitchFamily="18" charset="0"/>
                          <a:cs typeface="Times New Roman" pitchFamily="18" charset="0"/>
                        </a:rPr>
                        <a:t>Sai</a:t>
                      </a:r>
                      <a:endParaRPr lang="en-US" sz="2800" b="1" dirty="0">
                        <a:latin typeface="Times New Roman" pitchFamily="18" charset="0"/>
                        <a:cs typeface="Times New Roman" pitchFamily="18" charset="0"/>
                      </a:endParaRPr>
                    </a:p>
                  </a:txBody>
                  <a:tcPr>
                    <a:solidFill>
                      <a:schemeClr val="tx2">
                        <a:lumMod val="20000"/>
                        <a:lumOff val="80000"/>
                      </a:schemeClr>
                    </a:solidFill>
                  </a:tcPr>
                </a:tc>
              </a:tr>
              <a:tr h="370840">
                <a:tc>
                  <a:txBody>
                    <a:bodyPr/>
                    <a:lstStyle/>
                    <a:p>
                      <a:pPr marL="0" indent="0">
                        <a:buFont typeface="Wingdings" pitchFamily="2" charset="2"/>
                        <a:buNone/>
                      </a:pPr>
                      <a:r>
                        <a:rPr lang="en-US" sz="2800" b="1" smtClean="0">
                          <a:latin typeface="Times New Roman" pitchFamily="18" charset="0"/>
                          <a:cs typeface="Times New Roman" pitchFamily="18" charset="0"/>
                        </a:rPr>
                        <a:t>1.</a:t>
                      </a:r>
                      <a:r>
                        <a:rPr lang="en-US" sz="2800" smtClean="0">
                          <a:latin typeface="Times New Roman" pitchFamily="18" charset="0"/>
                          <a:cs typeface="Times New Roman" pitchFamily="18" charset="0"/>
                        </a:rPr>
                        <a:t> Giản</a:t>
                      </a:r>
                      <a:r>
                        <a:rPr lang="en-US" sz="2800" baseline="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dị</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là</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đức</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tính</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cần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có</a:t>
                      </a:r>
                      <a:r>
                        <a:rPr lang="en-US" sz="2800" baseline="0" dirty="0" smtClean="0">
                          <a:latin typeface="Times New Roman" pitchFamily="18" charset="0"/>
                          <a:cs typeface="Times New Roman" pitchFamily="18" charset="0"/>
                        </a:rPr>
                        <a:t> ở </a:t>
                      </a:r>
                      <a:r>
                        <a:rPr lang="en-US" sz="2800" baseline="0" dirty="0" err="1" smtClean="0">
                          <a:latin typeface="Times New Roman" pitchFamily="18" charset="0"/>
                          <a:cs typeface="Times New Roman" pitchFamily="18" charset="0"/>
                        </a:rPr>
                        <a:t>người</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lớn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mà</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không</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cần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có</a:t>
                      </a:r>
                      <a:r>
                        <a:rPr lang="en-US" sz="2800" baseline="0" dirty="0" smtClean="0">
                          <a:latin typeface="Times New Roman" pitchFamily="18" charset="0"/>
                          <a:cs typeface="Times New Roman" pitchFamily="18" charset="0"/>
                        </a:rPr>
                        <a:t> ở </a:t>
                      </a:r>
                      <a:r>
                        <a:rPr lang="en-US" sz="2800" baseline="0" dirty="0" err="1" smtClean="0">
                          <a:latin typeface="Times New Roman" pitchFamily="18" charset="0"/>
                          <a:cs typeface="Times New Roman" pitchFamily="18" charset="0"/>
                        </a:rPr>
                        <a:t>trẻ</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em</a:t>
                      </a:r>
                      <a:r>
                        <a:rPr lang="en-US" sz="2800" baseline="0" dirty="0" smtClean="0">
                          <a:latin typeface="Times New Roman" pitchFamily="18" charset="0"/>
                          <a:cs typeface="Times New Roman" pitchFamily="18" charset="0"/>
                        </a:rPr>
                        <a:t>.</a:t>
                      </a:r>
                    </a:p>
                  </a:txBody>
                  <a:tcPr/>
                </a:tc>
                <a:tc>
                  <a:txBody>
                    <a:bodyPr/>
                    <a:lstStyle/>
                    <a:p>
                      <a:endParaRPr lang="en-US" dirty="0"/>
                    </a:p>
                  </a:txBody>
                  <a:tcPr/>
                </a:tc>
                <a:tc>
                  <a:txBody>
                    <a:bodyPr/>
                    <a:lstStyle/>
                    <a:p>
                      <a:endParaRPr lang="en-US" dirty="0"/>
                    </a:p>
                  </a:txBody>
                  <a:tcPr/>
                </a:tc>
              </a:tr>
              <a:tr h="370840">
                <a:tc>
                  <a:txBody>
                    <a:bodyPr/>
                    <a:lstStyle/>
                    <a:p>
                      <a:r>
                        <a:rPr lang="en-US" sz="2800" b="1" dirty="0" smtClean="0">
                          <a:latin typeface="Times New Roman" pitchFamily="18" charset="0"/>
                          <a:cs typeface="Times New Roman" pitchFamily="18" charset="0"/>
                        </a:rPr>
                        <a:t>2.</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Tất</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cả</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mọi</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người</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đều</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cần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đức</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tính</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giản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dị</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không</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phân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biệt</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giàu</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nghèo</a:t>
                      </a:r>
                      <a:r>
                        <a:rPr lang="en-US" sz="2800" baseline="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a:txBody>
                  <a:tcPr/>
                </a:tc>
                <a:tc>
                  <a:txBody>
                    <a:bodyPr/>
                    <a:lstStyle/>
                    <a:p>
                      <a:endParaRPr lang="en-US"/>
                    </a:p>
                  </a:txBody>
                  <a:tcPr/>
                </a:tc>
                <a:tc>
                  <a:txBody>
                    <a:bodyPr/>
                    <a:lstStyle/>
                    <a:p>
                      <a:endParaRPr lang="en-US" dirty="0"/>
                    </a:p>
                  </a:txBody>
                  <a:tcPr/>
                </a:tc>
              </a:tr>
              <a:tr h="370840">
                <a:tc>
                  <a:txBody>
                    <a:bodyPr/>
                    <a:lstStyle/>
                    <a:p>
                      <a:r>
                        <a:rPr lang="en-US" sz="2800" b="1" dirty="0" smtClean="0">
                          <a:latin typeface="Times New Roman" pitchFamily="18" charset="0"/>
                          <a:cs typeface="Times New Roman" pitchFamily="18" charset="0"/>
                        </a:rPr>
                        <a:t>3. </a:t>
                      </a:r>
                      <a:r>
                        <a:rPr lang="en-US" sz="2800" b="0" dirty="0" err="1" smtClean="0">
                          <a:latin typeface="Times New Roman" pitchFamily="18" charset="0"/>
                          <a:cs typeface="Times New Roman" pitchFamily="18" charset="0"/>
                        </a:rPr>
                        <a:t>Những</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bạn</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có</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gia</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đình</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khó</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khăn</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dễ</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rèn</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tính</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giản</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dị</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hơn</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những</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bạn</a:t>
                      </a:r>
                      <a:r>
                        <a:rPr lang="en-US" sz="2800" b="0" baseline="0" dirty="0" smtClean="0">
                          <a:latin typeface="Times New Roman" pitchFamily="18" charset="0"/>
                          <a:cs typeface="Times New Roman" pitchFamily="18" charset="0"/>
                        </a:rPr>
                        <a:t> </a:t>
                      </a:r>
                      <a:r>
                        <a:rPr lang="en-US" sz="2800" b="0" baseline="0" dirty="0" err="1" smtClean="0">
                          <a:latin typeface="Times New Roman" pitchFamily="18" charset="0"/>
                          <a:cs typeface="Times New Roman" pitchFamily="18" charset="0"/>
                        </a:rPr>
                        <a:t>khác</a:t>
                      </a:r>
                      <a:r>
                        <a:rPr lang="en-US" sz="2800" b="0" baseline="0" dirty="0" smtClean="0">
                          <a:latin typeface="Times New Roman" pitchFamily="18" charset="0"/>
                          <a:cs typeface="Times New Roman" pitchFamily="18" charset="0"/>
                        </a:rPr>
                        <a:t>.</a:t>
                      </a:r>
                    </a:p>
                  </a:txBody>
                  <a:tcPr/>
                </a:tc>
                <a:tc>
                  <a:txBody>
                    <a:bodyPr/>
                    <a:lstStyle/>
                    <a:p>
                      <a:endParaRPr lang="en-US" b="1"/>
                    </a:p>
                  </a:txBody>
                  <a:tcPr/>
                </a:tc>
                <a:tc>
                  <a:txBody>
                    <a:bodyPr/>
                    <a:lstStyle/>
                    <a:p>
                      <a:endParaRPr lang="en-US" b="1" dirty="0"/>
                    </a:p>
                  </a:txBody>
                  <a:tcPr/>
                </a:tc>
              </a:tr>
              <a:tr h="370840">
                <a:tc>
                  <a:txBody>
                    <a:bodyPr/>
                    <a:lstStyle/>
                    <a:p>
                      <a:r>
                        <a:rPr lang="en-US" sz="2800" b="1" dirty="0" smtClean="0">
                          <a:latin typeface="Times New Roman" pitchFamily="18" charset="0"/>
                          <a:cs typeface="Times New Roman" pitchFamily="18" charset="0"/>
                        </a:rPr>
                        <a:t>4. </a:t>
                      </a:r>
                      <a:r>
                        <a:rPr lang="en-US" sz="2800" dirty="0" err="1" smtClean="0">
                          <a:latin typeface="Times New Roman" pitchFamily="18" charset="0"/>
                          <a:cs typeface="Times New Roman" pitchFamily="18" charset="0"/>
                        </a:rPr>
                        <a:t>Sống</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giản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dị</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sẽ</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giúp</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chúng</a:t>
                      </a:r>
                      <a:r>
                        <a:rPr lang="en-US" sz="2800" baseline="0" dirty="0" smtClean="0">
                          <a:latin typeface="Times New Roman" pitchFamily="18" charset="0"/>
                          <a:cs typeface="Times New Roman" pitchFamily="18" charset="0"/>
                        </a:rPr>
                        <a:t> ta </a:t>
                      </a:r>
                      <a:r>
                        <a:rPr lang="en-US" sz="2800" baseline="0" dirty="0" err="1" smtClean="0">
                          <a:latin typeface="Times New Roman" pitchFamily="18" charset="0"/>
                          <a:cs typeface="Times New Roman" pitchFamily="18" charset="0"/>
                        </a:rPr>
                        <a:t>biết</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quý</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trọng</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sức</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lao</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động</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của</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người</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khác</a:t>
                      </a:r>
                      <a:endParaRPr lang="en-US" sz="2800" dirty="0">
                        <a:latin typeface="Times New Roman" pitchFamily="18" charset="0"/>
                        <a:cs typeface="Times New Roman" pitchFamily="18" charset="0"/>
                      </a:endParaRPr>
                    </a:p>
                  </a:txBody>
                  <a:tcPr/>
                </a:tc>
                <a:tc>
                  <a:txBody>
                    <a:bodyPr/>
                    <a:lstStyle/>
                    <a:p>
                      <a:endParaRPr lang="en-US"/>
                    </a:p>
                  </a:txBody>
                  <a:tcPr/>
                </a:tc>
                <a:tc>
                  <a:txBody>
                    <a:bodyPr/>
                    <a:lstStyle/>
                    <a:p>
                      <a:endParaRPr lang="en-US" dirty="0"/>
                    </a:p>
                  </a:txBody>
                  <a:tcPr/>
                </a:tc>
              </a:tr>
              <a:tr h="265792">
                <a:tc>
                  <a:txBody>
                    <a:bodyPr/>
                    <a:lstStyle/>
                    <a:p>
                      <a:r>
                        <a:rPr lang="en-US" sz="2800" b="1" dirty="0" smtClean="0">
                          <a:latin typeface="Times New Roman" pitchFamily="18" charset="0"/>
                          <a:cs typeface="Times New Roman" pitchFamily="18" charset="0"/>
                        </a:rPr>
                        <a:t>5.</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Sống</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giản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dị</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dễ</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bị</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bạn</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bè</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cho</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là</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quê</a:t>
                      </a:r>
                      <a:r>
                        <a:rPr lang="en-US" sz="2800" baseline="0" dirty="0" smtClean="0">
                          <a:latin typeface="Times New Roman" pitchFamily="18" charset="0"/>
                          <a:cs typeface="Times New Roman" pitchFamily="18" charset="0"/>
                        </a:rPr>
                        <a:t>”, “</a:t>
                      </a:r>
                      <a:r>
                        <a:rPr lang="en-US" sz="2800" baseline="0" dirty="0" err="1" smtClean="0">
                          <a:latin typeface="Times New Roman" pitchFamily="18" charset="0"/>
                          <a:cs typeface="Times New Roman" pitchFamily="18" charset="0"/>
                        </a:rPr>
                        <a:t>ngố</a:t>
                      </a:r>
                      <a:r>
                        <a:rPr lang="en-US" sz="2800" baseline="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945512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611560" y="260648"/>
            <a:ext cx="8064896" cy="5324535"/>
          </a:xfrm>
          <a:prstGeom prst="rect">
            <a:avLst/>
          </a:prstGeom>
        </p:spPr>
        <p:txBody>
          <a:bodyPr wrap="square">
            <a:spAutoFit/>
          </a:bodyPr>
          <a:lstStyle/>
          <a:p>
            <a:r>
              <a:rPr lang="en-US" sz="3200" b="1" i="1" dirty="0">
                <a:solidFill>
                  <a:srgbClr val="FF0000"/>
                </a:solidFill>
                <a:latin typeface="Times New Roman" pitchFamily="18" charset="0"/>
                <a:cs typeface="Times New Roman" pitchFamily="18" charset="0"/>
              </a:rPr>
              <a:t>3</a:t>
            </a:r>
            <a:r>
              <a:rPr lang="en-US" sz="3200" b="1" i="1" dirty="0" smtClean="0">
                <a:solidFill>
                  <a:srgbClr val="FF0000"/>
                </a:solidFill>
                <a:latin typeface="Times New Roman" pitchFamily="18" charset="0"/>
                <a:cs typeface="Times New Roman" pitchFamily="18" charset="0"/>
              </a:rPr>
              <a:t>. </a:t>
            </a:r>
            <a:r>
              <a:rPr lang="en-US" sz="3200" b="1" i="1" dirty="0" err="1" smtClean="0">
                <a:solidFill>
                  <a:srgbClr val="FF0000"/>
                </a:solidFill>
                <a:latin typeface="Times New Roman" pitchFamily="18" charset="0"/>
                <a:cs typeface="Times New Roman" pitchFamily="18" charset="0"/>
              </a:rPr>
              <a:t>Bài</a:t>
            </a:r>
            <a:r>
              <a:rPr lang="en-US" sz="3200" b="1" i="1" dirty="0" smtClean="0">
                <a:solidFill>
                  <a:srgbClr val="FF0000"/>
                </a:solidFill>
                <a:latin typeface="Times New Roman" pitchFamily="18" charset="0"/>
                <a:cs typeface="Times New Roman" pitchFamily="18" charset="0"/>
              </a:rPr>
              <a:t> </a:t>
            </a:r>
            <a:r>
              <a:rPr lang="en-US" sz="3200" b="1" i="1" dirty="0" err="1" smtClean="0">
                <a:solidFill>
                  <a:srgbClr val="FF0000"/>
                </a:solidFill>
                <a:latin typeface="Times New Roman" pitchFamily="18" charset="0"/>
                <a:cs typeface="Times New Roman" pitchFamily="18" charset="0"/>
              </a:rPr>
              <a:t>tập</a:t>
            </a:r>
            <a:r>
              <a:rPr lang="en-US" sz="3200" b="1" i="1" dirty="0" smtClean="0">
                <a:solidFill>
                  <a:srgbClr val="FF0000"/>
                </a:solidFill>
                <a:latin typeface="Times New Roman" pitchFamily="18" charset="0"/>
                <a:cs typeface="Times New Roman" pitchFamily="18" charset="0"/>
              </a:rPr>
              <a:t> </a:t>
            </a:r>
            <a:r>
              <a:rPr lang="en-US" sz="3200" b="1" i="1" dirty="0" err="1" smtClean="0">
                <a:solidFill>
                  <a:srgbClr val="FF0000"/>
                </a:solidFill>
                <a:latin typeface="Times New Roman" pitchFamily="18" charset="0"/>
                <a:cs typeface="Times New Roman" pitchFamily="18" charset="0"/>
              </a:rPr>
              <a:t>tình</a:t>
            </a:r>
            <a:r>
              <a:rPr lang="en-US" sz="3200" b="1" i="1" dirty="0" smtClean="0">
                <a:solidFill>
                  <a:srgbClr val="FF0000"/>
                </a:solidFill>
                <a:latin typeface="Times New Roman" pitchFamily="18" charset="0"/>
                <a:cs typeface="Times New Roman" pitchFamily="18" charset="0"/>
              </a:rPr>
              <a:t> </a:t>
            </a:r>
            <a:r>
              <a:rPr lang="en-US" sz="3200" b="1" i="1" dirty="0" err="1" smtClean="0">
                <a:solidFill>
                  <a:srgbClr val="FF0000"/>
                </a:solidFill>
                <a:latin typeface="Times New Roman" pitchFamily="18" charset="0"/>
                <a:cs typeface="Times New Roman" pitchFamily="18" charset="0"/>
              </a:rPr>
              <a:t>huống</a:t>
            </a:r>
            <a:endParaRPr lang="en-US" sz="3200" b="1" i="1" dirty="0" smtClean="0">
              <a:solidFill>
                <a:srgbClr val="FF0000"/>
              </a:solidFill>
              <a:latin typeface="Times New Roman" pitchFamily="18" charset="0"/>
              <a:cs typeface="Times New Roman" pitchFamily="18" charset="0"/>
            </a:endParaRPr>
          </a:p>
          <a:p>
            <a:r>
              <a:rPr lang="en-US" sz="2800" dirty="0" err="1" smtClean="0">
                <a:latin typeface="Times New Roman" pitchFamily="18" charset="0"/>
                <a:cs typeface="Times New Roman" pitchFamily="18" charset="0"/>
              </a:rPr>
              <a:t>Nhà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Hòa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giàu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Mỗi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Hòa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bộ</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nhau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phục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Thấy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vây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lớp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trưởng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hỏi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Hòa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phục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Hòa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nói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Mặc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phục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điệu</a:t>
            </a:r>
            <a:r>
              <a:rPr lang="en-US" sz="2800" dirty="0" smtClean="0">
                <a:latin typeface="Times New Roman" pitchFamily="18" charset="0"/>
                <a:cs typeface="Times New Roman" pitchFamily="18" charset="0"/>
              </a:rPr>
              <a:t>, con </a:t>
            </a:r>
            <a:r>
              <a:rPr lang="en-US" sz="2800" dirty="0" err="1" smtClean="0">
                <a:latin typeface="Times New Roman" pitchFamily="18" charset="0"/>
                <a:cs typeface="Times New Roman" pitchFamily="18" charset="0"/>
              </a:rPr>
              <a:t>nhà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giàu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đổi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mốt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liên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tục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chứ</a:t>
            </a:r>
            <a:r>
              <a:rPr lang="en-US" sz="2800" dirty="0" smtClean="0">
                <a:latin typeface="Times New Roman" pitchFamily="18" charset="0"/>
                <a:cs typeface="Times New Roman" pitchFamily="18" charset="0"/>
              </a:rPr>
              <a:t>!”</a:t>
            </a:r>
          </a:p>
          <a:p>
            <a:endParaRPr lang="en-US" sz="2800" dirty="0" smtClean="0">
              <a:latin typeface="Times New Roman" pitchFamily="18" charset="0"/>
              <a:cs typeface="Times New Roman" pitchFamily="18" charset="0"/>
            </a:endParaRPr>
          </a:p>
          <a:p>
            <a:pPr marL="342900" indent="-342900">
              <a:buAutoNum type="alphaLcPeriod"/>
            </a:pPr>
            <a:r>
              <a:rPr lang="en-US" sz="2800" b="1" i="1" dirty="0" err="1" smtClean="0">
                <a:latin typeface="Times New Roman" pitchFamily="18" charset="0"/>
                <a:cs typeface="Times New Roman" pitchFamily="18" charset="0"/>
              </a:rPr>
              <a:t>Em</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có</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đồng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tình</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với</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suy</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nghĩ</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của</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Hòa</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không?Vì</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sao</a:t>
            </a:r>
            <a:r>
              <a:rPr lang="en-US" sz="2800" b="1" i="1" dirty="0" smtClean="0">
                <a:latin typeface="Times New Roman" pitchFamily="18" charset="0"/>
                <a:cs typeface="Times New Roman" pitchFamily="18" charset="0"/>
              </a:rPr>
              <a:t>?</a:t>
            </a:r>
          </a:p>
          <a:p>
            <a:pPr marL="342900" indent="-342900">
              <a:buAutoNum type="alphaLcPeriod"/>
            </a:pPr>
            <a:r>
              <a:rPr lang="en-US" sz="2800" b="1" i="1" dirty="0" err="1" smtClean="0">
                <a:latin typeface="Times New Roman" pitchFamily="18" charset="0"/>
                <a:cs typeface="Times New Roman" pitchFamily="18" charset="0"/>
              </a:rPr>
              <a:t>Nếu</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là</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lớp</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trưởng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của</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Hòa</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em</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sẽ</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xử</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sự</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như</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thế</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nào</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trong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tình</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huống</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trên</a:t>
            </a:r>
            <a:r>
              <a:rPr lang="en-US" sz="2800" b="1" i="1" dirty="0" smtClean="0">
                <a:latin typeface="Times New Roman" pitchFamily="18" charset="0"/>
                <a:cs typeface="Times New Roman" pitchFamily="18" charset="0"/>
              </a:rPr>
              <a:t>?</a:t>
            </a:r>
            <a:endParaRPr lang="en-US" sz="2800" b="1" i="1" dirty="0">
              <a:latin typeface="Times New Roman" pitchFamily="18" charset="0"/>
              <a:cs typeface="Times New Roman" pitchFamily="18" charset="0"/>
            </a:endParaRPr>
          </a:p>
        </p:txBody>
      </p:sp>
    </p:spTree>
    <p:extLst>
      <p:ext uri="{BB962C8B-B14F-4D97-AF65-F5344CB8AC3E}">
        <p14:creationId xmlns:p14="http://schemas.microsoft.com/office/powerpoint/2010/main" val="2439710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1259632" y="1628800"/>
            <a:ext cx="7207753" cy="3108543"/>
          </a:xfrm>
          <a:prstGeom prst="rect">
            <a:avLst/>
          </a:prstGeom>
        </p:spPr>
        <p:txBody>
          <a:bodyPr wrap="square">
            <a:spAutoFit/>
          </a:bodyPr>
          <a:lstStyle/>
          <a:p>
            <a:r>
              <a:rPr lang="en-US" sz="4400" b="1" dirty="0" err="1" smtClean="0">
                <a:solidFill>
                  <a:srgbClr val="FF0000"/>
                </a:solidFill>
                <a:latin typeface="Times New Roman" pitchFamily="18" charset="0"/>
                <a:cs typeface="Times New Roman" pitchFamily="18" charset="0"/>
              </a:rPr>
              <a:t>Công</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việc</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về</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nhà</a:t>
            </a:r>
            <a:endParaRPr lang="en-US" sz="4400" b="1" dirty="0" smtClean="0">
              <a:solidFill>
                <a:srgbClr val="FF0000"/>
              </a:solidFill>
              <a:latin typeface="Times New Roman" pitchFamily="18" charset="0"/>
              <a:cs typeface="Times New Roman" pitchFamily="18" charset="0"/>
            </a:endParaRPr>
          </a:p>
          <a:p>
            <a:endParaRPr lang="en-US" sz="4400" b="1" dirty="0" smtClean="0">
              <a:solidFill>
                <a:srgbClr val="FF0000"/>
              </a:solidFill>
              <a:latin typeface="Times New Roman" pitchFamily="18" charset="0"/>
              <a:cs typeface="Times New Roman" pitchFamily="18" charset="0"/>
            </a:endParaRPr>
          </a:p>
          <a:p>
            <a:pPr marL="571500" indent="-571500">
              <a:buFont typeface="Wingdings" pitchFamily="2" charset="2"/>
              <a:buChar char="q"/>
            </a:pPr>
            <a:r>
              <a:rPr lang="en-US" sz="3600" dirty="0" err="1" smtClean="0">
                <a:latin typeface="Times New Roman" pitchFamily="18" charset="0"/>
                <a:cs typeface="Times New Roman" pitchFamily="18" charset="0"/>
              </a:rPr>
              <a:t>Học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phần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nội</a:t>
            </a:r>
            <a:r>
              <a:rPr lang="en-US" sz="3600" dirty="0" smtClean="0">
                <a:latin typeface="Times New Roman" pitchFamily="18" charset="0"/>
                <a:cs typeface="Times New Roman" pitchFamily="18" charset="0"/>
              </a:rPr>
              <a:t> dung </a:t>
            </a:r>
            <a:r>
              <a:rPr lang="en-US" sz="3600" dirty="0" err="1" smtClean="0">
                <a:latin typeface="Times New Roman" pitchFamily="18" charset="0"/>
                <a:cs typeface="Times New Roman" pitchFamily="18" charset="0"/>
              </a:rPr>
              <a:t>bài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học</a:t>
            </a:r>
            <a:endParaRPr lang="en-US" sz="3600" dirty="0" smtClean="0">
              <a:latin typeface="Times New Roman" pitchFamily="18" charset="0"/>
              <a:cs typeface="Times New Roman" pitchFamily="18" charset="0"/>
            </a:endParaRPr>
          </a:p>
          <a:p>
            <a:pPr marL="571500" indent="-571500">
              <a:buFont typeface="Wingdings" pitchFamily="2" charset="2"/>
              <a:buChar char="q"/>
            </a:pPr>
            <a:r>
              <a:rPr lang="en-US" sz="3600" dirty="0" err="1" smtClean="0">
                <a:latin typeface="Times New Roman" pitchFamily="18" charset="0"/>
                <a:cs typeface="Times New Roman" pitchFamily="18" charset="0"/>
              </a:rPr>
              <a:t>Làm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bài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tập</a:t>
            </a:r>
            <a:r>
              <a:rPr lang="en-US" sz="3600" dirty="0" smtClean="0">
                <a:latin typeface="Times New Roman" pitchFamily="18" charset="0"/>
                <a:cs typeface="Times New Roman" pitchFamily="18" charset="0"/>
              </a:rPr>
              <a:t> c, d </a:t>
            </a:r>
            <a:r>
              <a:rPr lang="en-US" sz="3600" dirty="0" err="1" smtClean="0">
                <a:latin typeface="Times New Roman" pitchFamily="18" charset="0"/>
                <a:cs typeface="Times New Roman" pitchFamily="18" charset="0"/>
              </a:rPr>
              <a:t>SGK_trang</a:t>
            </a:r>
            <a:r>
              <a:rPr lang="en-US" sz="3600" dirty="0" smtClean="0">
                <a:latin typeface="Times New Roman" pitchFamily="18" charset="0"/>
                <a:cs typeface="Times New Roman" pitchFamily="18" charset="0"/>
              </a:rPr>
              <a:t> 6</a:t>
            </a:r>
          </a:p>
          <a:p>
            <a:pPr marL="571500" indent="-571500">
              <a:buFont typeface="Wingdings" pitchFamily="2" charset="2"/>
              <a:buChar char="q"/>
            </a:pPr>
            <a:r>
              <a:rPr lang="en-US" sz="3600" dirty="0" err="1" smtClean="0">
                <a:latin typeface="Times New Roman" pitchFamily="18" charset="0"/>
                <a:cs typeface="Times New Roman" pitchFamily="18" charset="0"/>
              </a:rPr>
              <a:t>Đọc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trước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bài</a:t>
            </a:r>
            <a:r>
              <a:rPr lang="en-US" sz="3600" dirty="0" smtClean="0">
                <a:latin typeface="Times New Roman" pitchFamily="18" charset="0"/>
                <a:cs typeface="Times New Roman" pitchFamily="18" charset="0"/>
              </a:rPr>
              <a:t> 2: </a:t>
            </a:r>
            <a:r>
              <a:rPr lang="en-US" sz="3600" dirty="0" err="1" smtClean="0">
                <a:latin typeface="Times New Roman" pitchFamily="18" charset="0"/>
                <a:cs typeface="Times New Roman" pitchFamily="18" charset="0"/>
              </a:rPr>
              <a:t>Trung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thực</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78039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p:spPr>
      </p:pic>
      <p:sp>
        <p:nvSpPr>
          <p:cNvPr id="5" name="Rectangle 4"/>
          <p:cNvSpPr/>
          <p:nvPr/>
        </p:nvSpPr>
        <p:spPr>
          <a:xfrm>
            <a:off x="3759696" y="260648"/>
            <a:ext cx="5256584" cy="1877437"/>
          </a:xfrm>
          <a:prstGeom prst="rect">
            <a:avLst/>
          </a:prstGeom>
        </p:spPr>
        <p:txBody>
          <a:bodyPr wrap="square">
            <a:spAutoFit/>
          </a:bodyPr>
          <a:lstStyle/>
          <a:p>
            <a:r>
              <a:rPr lang="vi-VN" sz="4400" b="1" dirty="0" smtClean="0">
                <a:solidFill>
                  <a:srgbClr val="FF0000"/>
                </a:solidFill>
                <a:latin typeface="Times New Roman" pitchFamily="18" charset="0"/>
                <a:cs typeface="Times New Roman" pitchFamily="18" charset="0"/>
              </a:rPr>
              <a:t>1.Truyện đọc</a:t>
            </a:r>
          </a:p>
          <a:p>
            <a:r>
              <a:rPr lang="vi-VN" sz="3600" b="1" i="1" dirty="0" smtClean="0">
                <a:latin typeface="+mj-lt"/>
              </a:rPr>
              <a:t>“Bác Hồ trong ngày Tuyên ngôn Độc lập”</a:t>
            </a:r>
            <a:endParaRPr lang="vi-VN" sz="3600" b="1" i="1" dirty="0">
              <a:latin typeface="+mj-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564904"/>
            <a:ext cx="8640960" cy="4032448"/>
          </a:xfrm>
          <a:prstGeom prst="rect">
            <a:avLst/>
          </a:prstGeom>
        </p:spPr>
      </p:pic>
    </p:spTree>
    <p:extLst>
      <p:ext uri="{BB962C8B-B14F-4D97-AF65-F5344CB8AC3E}">
        <p14:creationId xmlns:p14="http://schemas.microsoft.com/office/powerpoint/2010/main" val="2311270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73395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9" name="Cloud Callout 8"/>
          <p:cNvSpPr/>
          <p:nvPr/>
        </p:nvSpPr>
        <p:spPr>
          <a:xfrm>
            <a:off x="1763688" y="1844824"/>
            <a:ext cx="7596336" cy="388843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3600" b="1" i="1" dirty="0" smtClean="0">
                <a:latin typeface="Times New Roman" pitchFamily="18" charset="0"/>
                <a:cs typeface="Times New Roman" pitchFamily="18" charset="0"/>
              </a:rPr>
              <a:t>Em hãy tìm những chi tiết trong truyện đọc thể hiện</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trang</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phục</a:t>
            </a:r>
            <a:r>
              <a:rPr lang="vi-VN" sz="3600" b="1" i="1" dirty="0" smtClean="0">
                <a:latin typeface="Times New Roman" pitchFamily="18" charset="0"/>
                <a:cs typeface="Times New Roman" pitchFamily="18" charset="0"/>
              </a:rPr>
              <a:t>,</a:t>
            </a:r>
            <a:r>
              <a:rPr lang="en-US" sz="3600" b="1" i="1" dirty="0" smtClean="0">
                <a:latin typeface="Times New Roman" pitchFamily="18" charset="0"/>
                <a:cs typeface="Times New Roman" pitchFamily="18" charset="0"/>
              </a:rPr>
              <a:t> </a:t>
            </a:r>
            <a:r>
              <a:rPr lang="vi-VN" sz="3600" b="1" i="1" dirty="0" smtClean="0">
                <a:latin typeface="Times New Roman" pitchFamily="18" charset="0"/>
                <a:cs typeface="Times New Roman" pitchFamily="18" charset="0"/>
              </a:rPr>
              <a:t>tác phong,</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thái</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độ</a:t>
            </a:r>
            <a:r>
              <a:rPr lang="en-US" sz="3600" b="1" i="1" dirty="0" smtClean="0">
                <a:latin typeface="Times New Roman" pitchFamily="18" charset="0"/>
                <a:cs typeface="Times New Roman" pitchFamily="18" charset="0"/>
              </a:rPr>
              <a:t>, l</a:t>
            </a:r>
            <a:r>
              <a:rPr lang="vi-VN" sz="3600" b="1" i="1" dirty="0" smtClean="0">
                <a:latin typeface="Times New Roman" pitchFamily="18" charset="0"/>
                <a:cs typeface="Times New Roman" pitchFamily="18" charset="0"/>
              </a:rPr>
              <a:t>ời nói của Bác Hồ?</a:t>
            </a:r>
            <a:endParaRPr lang="en-US" sz="3600" b="1" i="1" dirty="0">
              <a:latin typeface="Times New Roman" pitchFamily="18" charset="0"/>
              <a:cs typeface="Times New Roman" pitchFamily="18" charset="0"/>
            </a:endParaRPr>
          </a:p>
        </p:txBody>
      </p:sp>
      <p:sp>
        <p:nvSpPr>
          <p:cNvPr id="10" name="Rectangle 9"/>
          <p:cNvSpPr/>
          <p:nvPr/>
        </p:nvSpPr>
        <p:spPr>
          <a:xfrm>
            <a:off x="1763688" y="332656"/>
            <a:ext cx="7236296" cy="1200329"/>
          </a:xfrm>
          <a:prstGeom prst="rect">
            <a:avLst/>
          </a:prstGeom>
        </p:spPr>
        <p:txBody>
          <a:bodyPr wrap="square">
            <a:spAutoFit/>
          </a:bodyPr>
          <a:lstStyle/>
          <a:p>
            <a:r>
              <a:rPr lang="vi-VN" sz="3600" b="1" dirty="0" smtClean="0">
                <a:solidFill>
                  <a:srgbClr val="FF0000"/>
                </a:solidFill>
                <a:latin typeface="Times New Roman" pitchFamily="18" charset="0"/>
                <a:cs typeface="Times New Roman" pitchFamily="18" charset="0"/>
              </a:rPr>
              <a:t>a. Trang phục, tác phong, thái độ và lời nói của Bác Hồ</a:t>
            </a:r>
            <a:endParaRPr lang="vi-VN"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11505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56" y="-9841"/>
            <a:ext cx="9143999" cy="6858000"/>
          </a:xfrm>
        </p:spPr>
      </p:pic>
      <p:sp>
        <p:nvSpPr>
          <p:cNvPr id="3" name="Rectangle 2"/>
          <p:cNvSpPr/>
          <p:nvPr/>
        </p:nvSpPr>
        <p:spPr>
          <a:xfrm>
            <a:off x="1131297" y="396410"/>
            <a:ext cx="7632848" cy="1077218"/>
          </a:xfrm>
          <a:prstGeom prst="rect">
            <a:avLst/>
          </a:prstGeom>
        </p:spPr>
        <p:txBody>
          <a:bodyPr wrap="square">
            <a:spAutoFit/>
          </a:bodyPr>
          <a:lstStyle/>
          <a:p>
            <a:r>
              <a:rPr lang="en-US" sz="3200" b="1" dirty="0" smtClean="0">
                <a:solidFill>
                  <a:srgbClr val="FF0000"/>
                </a:solidFill>
                <a:latin typeface="Times New Roman" pitchFamily="18" charset="0"/>
                <a:cs typeface="Times New Roman" pitchFamily="18" charset="0"/>
              </a:rPr>
              <a:t>a. </a:t>
            </a:r>
            <a:r>
              <a:rPr lang="en-US" sz="3200" b="1" dirty="0" err="1" smtClean="0">
                <a:solidFill>
                  <a:srgbClr val="FF0000"/>
                </a:solidFill>
                <a:latin typeface="Times New Roman" pitchFamily="18" charset="0"/>
                <a:cs typeface="Times New Roman" pitchFamily="18" charset="0"/>
              </a:rPr>
              <a:t>Trang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phục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tác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phong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thái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độ</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và</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lời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nói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của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Bác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Hồ</a:t>
            </a:r>
            <a:endParaRPr lang="en-US" sz="3200" b="1" dirty="0">
              <a:solidFill>
                <a:srgbClr val="FF0000"/>
              </a:solidFill>
              <a:latin typeface="Times New Roman" pitchFamily="18" charset="0"/>
              <a:cs typeface="Times New Roman" pitchFamily="18" charset="0"/>
            </a:endParaRPr>
          </a:p>
        </p:txBody>
      </p:sp>
      <p:sp>
        <p:nvSpPr>
          <p:cNvPr id="5" name="Rectangle 4"/>
          <p:cNvSpPr/>
          <p:nvPr/>
        </p:nvSpPr>
        <p:spPr>
          <a:xfrm>
            <a:off x="409747" y="1700808"/>
            <a:ext cx="8354398" cy="3539430"/>
          </a:xfrm>
          <a:prstGeom prst="rect">
            <a:avLst/>
          </a:prstGeom>
        </p:spPr>
        <p:txBody>
          <a:bodyPr wrap="square">
            <a:spAutoFit/>
          </a:bodyPr>
          <a:lstStyle/>
          <a:p>
            <a:pPr marL="457200" indent="-457200">
              <a:buFont typeface="Wingdings" pitchFamily="2" charset="2"/>
              <a:buChar char="v"/>
            </a:pPr>
            <a:r>
              <a:rPr lang="vi-VN" sz="2800" b="1" i="1" dirty="0" smtClean="0">
                <a:latin typeface="Times New Roman" pitchFamily="18" charset="0"/>
                <a:cs typeface="Times New Roman" pitchFamily="18" charset="0"/>
              </a:rPr>
              <a:t>Trang phục</a:t>
            </a:r>
            <a:r>
              <a:rPr lang="vi-VN" sz="2800" dirty="0" smtClean="0">
                <a:latin typeface="Times New Roman" pitchFamily="18" charset="0"/>
                <a:cs typeface="Times New Roman" pitchFamily="18" charset="0"/>
              </a:rPr>
              <a:t>: Bác mặc bộ quần áo ka-ki, đội mũ vải đã ngả màu và đi một đôi dép cao su.</a:t>
            </a:r>
            <a:endParaRPr lang="en-US" sz="2800" dirty="0" smtClean="0">
              <a:latin typeface="Times New Roman" pitchFamily="18" charset="0"/>
              <a:cs typeface="Times New Roman" pitchFamily="18" charset="0"/>
            </a:endParaRPr>
          </a:p>
          <a:p>
            <a:pPr marL="457200" indent="-457200">
              <a:buFont typeface="Wingdings" pitchFamily="2" charset="2"/>
              <a:buChar char="v"/>
            </a:pPr>
            <a:endParaRPr lang="vi-VN" sz="2800" dirty="0" smtClean="0">
              <a:latin typeface="Times New Roman" pitchFamily="18" charset="0"/>
              <a:cs typeface="Times New Roman" pitchFamily="18" charset="0"/>
            </a:endParaRPr>
          </a:p>
          <a:p>
            <a:pPr marL="457200" indent="-457200">
              <a:buFont typeface="Wingdings" pitchFamily="2" charset="2"/>
              <a:buChar char="v"/>
            </a:pPr>
            <a:r>
              <a:rPr lang="vi-VN" sz="2800" b="1" i="1" dirty="0" smtClean="0">
                <a:latin typeface="Times New Roman" pitchFamily="18" charset="0"/>
                <a:cs typeface="Times New Roman" pitchFamily="18" charset="0"/>
              </a:rPr>
              <a:t>Tác phong, thái độ</a:t>
            </a:r>
          </a:p>
          <a:p>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Bác cười đôn hậu và vẫy tay chào mọi người.</a:t>
            </a:r>
          </a:p>
          <a:p>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Thái độ thân mật như người cha đối với các con.</a:t>
            </a:r>
            <a:endParaRPr lang="en-US" sz="2800" dirty="0" smtClean="0">
              <a:latin typeface="Times New Roman" pitchFamily="18" charset="0"/>
              <a:cs typeface="Times New Roman" pitchFamily="18" charset="0"/>
            </a:endParaRPr>
          </a:p>
          <a:p>
            <a:endParaRPr lang="vi-VN" sz="2800" dirty="0" smtClean="0">
              <a:latin typeface="Times New Roman" pitchFamily="18" charset="0"/>
              <a:cs typeface="Times New Roman" pitchFamily="18" charset="0"/>
            </a:endParaRPr>
          </a:p>
          <a:p>
            <a:pPr marL="457200" indent="-457200">
              <a:buFont typeface="Wingdings" pitchFamily="2" charset="2"/>
              <a:buChar char="v"/>
            </a:pPr>
            <a:r>
              <a:rPr lang="vi-VN" sz="2800" b="1" i="1" dirty="0" smtClean="0">
                <a:latin typeface="Times New Roman" pitchFamily="18" charset="0"/>
                <a:cs typeface="Times New Roman" pitchFamily="18" charset="0"/>
              </a:rPr>
              <a:t>Lời nói</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Tôi nói đồng bào nghe rõ không?</a:t>
            </a:r>
            <a:r>
              <a:rPr lang="en-US" sz="2800"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398511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wipe(down)">
                                      <p:cBhvr>
                                        <p:cTn id="23" dur="500"/>
                                        <p:tgtEl>
                                          <p:spTgt spid="5">
                                            <p:txEl>
                                              <p:pRg st="2" end="2"/>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wipe(down)">
                                      <p:cBhvr>
                                        <p:cTn id="26" dur="500"/>
                                        <p:tgtEl>
                                          <p:spTgt spid="5">
                                            <p:txEl>
                                              <p:pRg st="3" end="3"/>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wipe(down)">
                                      <p:cBhvr>
                                        <p:cTn id="29" dur="500"/>
                                        <p:tgtEl>
                                          <p:spTgt spid="5">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wipe(down)">
                                      <p:cBhvr>
                                        <p:cTn id="34"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412776"/>
            <a:ext cx="6480720" cy="3528392"/>
          </a:xfrm>
        </p:spPr>
        <p:txBody>
          <a:bodyPr>
            <a:noAutofit/>
          </a:bodyPr>
          <a:lstStyle/>
          <a:p>
            <a:pPr marL="571500" indent="-571500" algn="l">
              <a:buFont typeface="Wingdings" pitchFamily="2" charset="2"/>
              <a:buChar char="v"/>
            </a:pPr>
            <a:r>
              <a:rPr lang="en-US" sz="4000" b="1" i="1" dirty="0" smtClean="0">
                <a:latin typeface="Times New Roman" pitchFamily="18" charset="0"/>
                <a:cs typeface="Times New Roman" pitchFamily="18" charset="0"/>
              </a:rPr>
              <a:t>Qua </a:t>
            </a:r>
            <a:r>
              <a:rPr lang="en-US" sz="4000" b="1" i="1" dirty="0" err="1" smtClean="0">
                <a:latin typeface="Times New Roman" pitchFamily="18" charset="0"/>
                <a:cs typeface="Times New Roman" pitchFamily="18" charset="0"/>
              </a:rPr>
              <a:t>những</a:t>
            </a:r>
            <a:r>
              <a:rPr lang="en-US" sz="4000" b="1" i="1" dirty="0" smtClean="0">
                <a:latin typeface="Times New Roman" pitchFamily="18" charset="0"/>
                <a:cs typeface="Times New Roman" pitchFamily="18" charset="0"/>
              </a:rPr>
              <a:t> chi </a:t>
            </a:r>
            <a:r>
              <a:rPr lang="en-US" sz="4000" b="1" i="1" dirty="0" err="1" smtClean="0">
                <a:latin typeface="Times New Roman" pitchFamily="18" charset="0"/>
                <a:cs typeface="Times New Roman" pitchFamily="18" charset="0"/>
              </a:rPr>
              <a:t>tiết</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trên</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em</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có</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nhận</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xét</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gì</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về</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trang</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phục</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tác</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phong</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thái</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độ</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và</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lời</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nói</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của</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Bác</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Hồ</a:t>
            </a:r>
            <a:r>
              <a:rPr lang="en-US" sz="4000" b="1" i="1" dirty="0" smtClean="0">
                <a:latin typeface="Times New Roman" pitchFamily="18" charset="0"/>
                <a:cs typeface="Times New Roman" pitchFamily="18" charset="0"/>
              </a:rPr>
              <a:t>?</a:t>
            </a:r>
            <a:br>
              <a:rPr lang="en-US" sz="4000" b="1" i="1" dirty="0" smtClean="0">
                <a:latin typeface="Times New Roman" pitchFamily="18" charset="0"/>
                <a:cs typeface="Times New Roman" pitchFamily="18" charset="0"/>
              </a:rPr>
            </a:br>
            <a:r>
              <a:rPr lang="en-US" sz="4000" b="1" i="1" dirty="0">
                <a:latin typeface="Times New Roman" pitchFamily="18" charset="0"/>
                <a:cs typeface="Times New Roman" pitchFamily="18" charset="0"/>
              </a:rPr>
              <a:t/>
            </a:r>
            <a:br>
              <a:rPr lang="en-US" sz="4000" b="1" i="1" dirty="0">
                <a:latin typeface="Times New Roman" pitchFamily="18" charset="0"/>
                <a:cs typeface="Times New Roman" pitchFamily="18" charset="0"/>
              </a:rPr>
            </a:br>
            <a:r>
              <a:rPr lang="en-US" sz="4000" b="1" i="1" dirty="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Điều</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đó</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có</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tác</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động</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như</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thế</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nào</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đến</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tình</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cảm</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của</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nhân</a:t>
            </a:r>
            <a:r>
              <a:rPr lang="en-US" sz="4000" b="1" i="1" dirty="0" smtClean="0">
                <a:latin typeface="Times New Roman" pitchFamily="18" charset="0"/>
                <a:cs typeface="Times New Roman" pitchFamily="18" charset="0"/>
              </a:rPr>
              <a:t> </a:t>
            </a:r>
            <a:r>
              <a:rPr lang="en-US" sz="4000" b="1" i="1" dirty="0" err="1" smtClean="0">
                <a:latin typeface="Times New Roman" pitchFamily="18" charset="0"/>
                <a:cs typeface="Times New Roman" pitchFamily="18" charset="0"/>
              </a:rPr>
              <a:t>dân</a:t>
            </a:r>
            <a:r>
              <a:rPr lang="en-US" sz="4000" b="1" i="1" dirty="0" smtClean="0">
                <a:latin typeface="Times New Roman" pitchFamily="18" charset="0"/>
                <a:cs typeface="Times New Roman" pitchFamily="18" charset="0"/>
              </a:rPr>
              <a:t> ta?</a:t>
            </a:r>
            <a:endParaRPr lang="en-US" sz="4000" b="1" i="1" dirty="0">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16216" y="2636912"/>
            <a:ext cx="2627784" cy="4104456"/>
          </a:xfrm>
        </p:spPr>
      </p:pic>
      <p:sp>
        <p:nvSpPr>
          <p:cNvPr id="5" name="Right Arrow 4"/>
          <p:cNvSpPr/>
          <p:nvPr/>
        </p:nvSpPr>
        <p:spPr>
          <a:xfrm>
            <a:off x="107504" y="3789040"/>
            <a:ext cx="1008112"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2305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858000"/>
          </a:xfrm>
        </p:spPr>
      </p:pic>
      <p:sp>
        <p:nvSpPr>
          <p:cNvPr id="5" name="Rectangle 4"/>
          <p:cNvSpPr/>
          <p:nvPr/>
        </p:nvSpPr>
        <p:spPr>
          <a:xfrm>
            <a:off x="827584" y="260648"/>
            <a:ext cx="7488832" cy="5755422"/>
          </a:xfrm>
          <a:prstGeom prst="rect">
            <a:avLst/>
          </a:prstGeom>
        </p:spPr>
        <p:txBody>
          <a:bodyPr wrap="square">
            <a:spAutoFit/>
          </a:bodyPr>
          <a:lstStyle/>
          <a:p>
            <a:r>
              <a:rPr lang="en-US" sz="4000" b="1" dirty="0" smtClean="0">
                <a:solidFill>
                  <a:srgbClr val="FF0000"/>
                </a:solidFill>
                <a:latin typeface="Times New Roman" pitchFamily="18" charset="0"/>
                <a:cs typeface="Times New Roman" pitchFamily="18" charset="0"/>
              </a:rPr>
              <a:t>b. </a:t>
            </a:r>
            <a:r>
              <a:rPr lang="en-US" sz="4000" b="1" dirty="0" err="1" smtClean="0">
                <a:solidFill>
                  <a:srgbClr val="FF0000"/>
                </a:solidFill>
                <a:latin typeface="Times New Roman" pitchFamily="18" charset="0"/>
                <a:cs typeface="Times New Roman" pitchFamily="18" charset="0"/>
              </a:rPr>
              <a:t>Nhận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xét</a:t>
            </a:r>
            <a:endParaRPr lang="en-US" sz="4000" b="1" dirty="0" smtClean="0">
              <a:solidFill>
                <a:srgbClr val="FF0000"/>
              </a:solidFill>
              <a:latin typeface="Times New Roman" pitchFamily="18" charset="0"/>
              <a:cs typeface="Times New Roman" pitchFamily="18" charset="0"/>
            </a:endParaRPr>
          </a:p>
          <a:p>
            <a:endParaRPr lang="en-US" sz="4000" b="1" dirty="0" smtClean="0">
              <a:solidFill>
                <a:srgbClr val="FF0000"/>
              </a:solidFill>
              <a:latin typeface="Times New Roman" pitchFamily="18" charset="0"/>
              <a:cs typeface="Times New Roman" pitchFamily="18" charset="0"/>
            </a:endParaRPr>
          </a:p>
          <a:p>
            <a:pPr marL="457200" indent="-457200">
              <a:buFont typeface="Wingdings" pitchFamily="2" charset="2"/>
              <a:buChar char="Ø"/>
            </a:pPr>
            <a:r>
              <a:rPr lang="en-US" sz="3600" b="1" i="1" dirty="0" err="1" smtClean="0">
                <a:latin typeface="Times New Roman" pitchFamily="18" charset="0"/>
                <a:cs typeface="Times New Roman" pitchFamily="18" charset="0"/>
              </a:rPr>
              <a:t>Trang</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phục</a:t>
            </a:r>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Bác </a:t>
            </a:r>
            <a:r>
              <a:rPr lang="vi-VN" sz="3600" dirty="0">
                <a:latin typeface="Times New Roman" pitchFamily="18" charset="0"/>
                <a:cs typeface="Times New Roman" pitchFamily="18" charset="0"/>
              </a:rPr>
              <a:t>ăn mặc đơn sơ, không cầu kì, phù hợp với hoàn cảnh đất </a:t>
            </a:r>
            <a:r>
              <a:rPr lang="vi-VN" sz="3600" dirty="0" smtClean="0">
                <a:latin typeface="Times New Roman" pitchFamily="18" charset="0"/>
                <a:cs typeface="Times New Roman" pitchFamily="18" charset="0"/>
              </a:rPr>
              <a:t>nước</a:t>
            </a:r>
            <a:endParaRPr lang="en-US" sz="3600" dirty="0" smtClean="0">
              <a:latin typeface="Times New Roman" pitchFamily="18" charset="0"/>
              <a:cs typeface="Times New Roman" pitchFamily="18" charset="0"/>
            </a:endParaRPr>
          </a:p>
          <a:p>
            <a:pPr marL="457200" indent="-457200">
              <a:buFont typeface="Wingdings" pitchFamily="2" charset="2"/>
              <a:buChar char="Ø"/>
            </a:pPr>
            <a:endParaRPr lang="vi-VN" sz="3600" dirty="0">
              <a:latin typeface="Times New Roman" pitchFamily="18" charset="0"/>
              <a:cs typeface="Times New Roman" pitchFamily="18" charset="0"/>
            </a:endParaRPr>
          </a:p>
          <a:p>
            <a:pPr marL="457200" indent="-457200">
              <a:buFont typeface="Wingdings" pitchFamily="2" charset="2"/>
              <a:buChar char="Ø"/>
            </a:pPr>
            <a:r>
              <a:rPr lang="en-US" sz="3600" b="1" i="1" dirty="0" err="1" smtClean="0">
                <a:latin typeface="Times New Roman" pitchFamily="18" charset="0"/>
                <a:cs typeface="Times New Roman" pitchFamily="18" charset="0"/>
              </a:rPr>
              <a:t>Tác</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phong</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thái</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độ</a:t>
            </a:r>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Thái </a:t>
            </a:r>
            <a:r>
              <a:rPr lang="vi-VN" sz="3600" dirty="0">
                <a:latin typeface="Times New Roman" pitchFamily="18" charset="0"/>
                <a:cs typeface="Times New Roman" pitchFamily="18" charset="0"/>
              </a:rPr>
              <a:t>độ chân tình, cởi mở, thân </a:t>
            </a:r>
            <a:r>
              <a:rPr lang="vi-VN" sz="3600" dirty="0" smtClean="0">
                <a:latin typeface="Times New Roman" pitchFamily="18" charset="0"/>
                <a:cs typeface="Times New Roman" pitchFamily="18" charset="0"/>
              </a:rPr>
              <a:t>mật</a:t>
            </a:r>
            <a:endParaRPr lang="en-US" sz="3600" dirty="0" smtClean="0">
              <a:latin typeface="Times New Roman" pitchFamily="18" charset="0"/>
              <a:cs typeface="Times New Roman" pitchFamily="18" charset="0"/>
            </a:endParaRPr>
          </a:p>
          <a:p>
            <a:pPr marL="457200" indent="-457200">
              <a:buFont typeface="Wingdings" pitchFamily="2" charset="2"/>
              <a:buChar char="Ø"/>
            </a:pPr>
            <a:endParaRPr lang="en-US" sz="3600" dirty="0" smtClean="0">
              <a:latin typeface="Times New Roman" pitchFamily="18" charset="0"/>
              <a:cs typeface="Times New Roman" pitchFamily="18" charset="0"/>
            </a:endParaRPr>
          </a:p>
          <a:p>
            <a:pPr marL="457200" indent="-457200">
              <a:buFont typeface="Wingdings" pitchFamily="2" charset="2"/>
              <a:buChar char="Ø"/>
            </a:pPr>
            <a:r>
              <a:rPr lang="vi-VN" sz="3600" b="1" i="1" dirty="0" smtClean="0">
                <a:latin typeface="Times New Roman" pitchFamily="18" charset="0"/>
                <a:cs typeface="Times New Roman" pitchFamily="18" charset="0"/>
              </a:rPr>
              <a:t>Lời nói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ngắn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gọn</a:t>
            </a:r>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dễ </a:t>
            </a:r>
            <a:r>
              <a:rPr lang="vi-VN" sz="3600" dirty="0">
                <a:latin typeface="Times New Roman" pitchFamily="18" charset="0"/>
                <a:cs typeface="Times New Roman" pitchFamily="18" charset="0"/>
              </a:rPr>
              <a:t>hiểu, gần gũi</a:t>
            </a:r>
          </a:p>
        </p:txBody>
      </p:sp>
    </p:spTree>
    <p:extLst>
      <p:ext uri="{BB962C8B-B14F-4D97-AF65-F5344CB8AC3E}">
        <p14:creationId xmlns:p14="http://schemas.microsoft.com/office/powerpoint/2010/main" val="1255640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anim calcmode="lin" valueType="num">
                                      <p:cBhvr>
                                        <p:cTn id="1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anim calcmode="lin" valueType="num">
                                      <p:cBhvr>
                                        <p:cTn id="2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fade">
                                      <p:cBhvr>
                                        <p:cTn id="26" dur="1000"/>
                                        <p:tgtEl>
                                          <p:spTgt spid="5">
                                            <p:txEl>
                                              <p:pRg st="6" end="6"/>
                                            </p:txEl>
                                          </p:spTgt>
                                        </p:tgtEl>
                                      </p:cBhvr>
                                    </p:animEffect>
                                    <p:anim calcmode="lin" valueType="num">
                                      <p:cBhvr>
                                        <p:cTn id="27"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9116"/>
            <a:ext cx="8229600" cy="1143000"/>
          </a:xfrm>
        </p:spPr>
        <p:txBody>
          <a:bodyPr>
            <a:normAutofit fontScale="90000"/>
          </a:bodyPr>
          <a:lstStyle/>
          <a:p>
            <a:r>
              <a:rPr lang="en-US" b="1" i="1" u="sng" dirty="0" err="1" smtClean="0">
                <a:solidFill>
                  <a:srgbClr val="FF0000"/>
                </a:solidFill>
                <a:latin typeface="Times New Roman" pitchFamily="18" charset="0"/>
                <a:cs typeface="Times New Roman" pitchFamily="18" charset="0"/>
              </a:rPr>
              <a:t>Video</a:t>
            </a:r>
            <a:r>
              <a:rPr lang="en-US" b="1" i="1" dirty="0" err="1" smtClean="0">
                <a:latin typeface="Times New Roman" pitchFamily="18" charset="0"/>
                <a:cs typeface="Times New Roman" pitchFamily="18" charset="0"/>
              </a:rPr>
              <a:t>:Lối</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sống</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giản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dị</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của</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Bác</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Hồ</a:t>
            </a:r>
            <a:endParaRPr lang="en-US" b="1" i="1" dirty="0">
              <a:latin typeface="Times New Roman" pitchFamily="18" charset="0"/>
              <a:cs typeface="Times New Roman" pitchFamily="18" charset="0"/>
            </a:endParaRPr>
          </a:p>
        </p:txBody>
      </p:sp>
      <p:pic>
        <p:nvPicPr>
          <p:cNvPr id="4" name="lối sống đơn giản của Bác Hồ.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9552" y="1451917"/>
            <a:ext cx="8208912" cy="4785395"/>
          </a:xfrm>
        </p:spPr>
      </p:pic>
    </p:spTree>
    <p:extLst>
      <p:ext uri="{BB962C8B-B14F-4D97-AF65-F5344CB8AC3E}">
        <p14:creationId xmlns:p14="http://schemas.microsoft.com/office/powerpoint/2010/main" val="161328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3131038" y="764704"/>
            <a:ext cx="5832648" cy="3754874"/>
          </a:xfrm>
          <a:prstGeom prst="rect">
            <a:avLst/>
          </a:prstGeom>
        </p:spPr>
        <p:txBody>
          <a:bodyPr wrap="square">
            <a:spAutoFit/>
          </a:bodyPr>
          <a:lstStyle/>
          <a:p>
            <a:r>
              <a:rPr lang="en-US" sz="4000" b="1" dirty="0" smtClean="0">
                <a:solidFill>
                  <a:srgbClr val="FF0000"/>
                </a:solidFill>
                <a:latin typeface="Times New Roman" pitchFamily="18" charset="0"/>
                <a:cs typeface="Times New Roman" pitchFamily="18" charset="0"/>
              </a:rPr>
              <a:t>2. </a:t>
            </a:r>
            <a:r>
              <a:rPr lang="vi-VN" sz="4000" b="1" dirty="0" smtClean="0">
                <a:solidFill>
                  <a:srgbClr val="FF0000"/>
                </a:solidFill>
                <a:latin typeface="Times New Roman" pitchFamily="18" charset="0"/>
                <a:cs typeface="Times New Roman" pitchFamily="18" charset="0"/>
              </a:rPr>
              <a:t>Nội </a:t>
            </a:r>
            <a:r>
              <a:rPr lang="vi-VN" sz="4000" b="1" dirty="0">
                <a:solidFill>
                  <a:srgbClr val="FF0000"/>
                </a:solidFill>
                <a:latin typeface="Times New Roman" pitchFamily="18" charset="0"/>
                <a:cs typeface="Times New Roman" pitchFamily="18" charset="0"/>
              </a:rPr>
              <a:t>dung bài học</a:t>
            </a:r>
          </a:p>
          <a:p>
            <a:endParaRPr lang="vi-VN" dirty="0"/>
          </a:p>
          <a:p>
            <a:r>
              <a:rPr lang="en-US" sz="3600" b="1" i="1" dirty="0" smtClean="0">
                <a:latin typeface="Times New Roman" pitchFamily="18" charset="0"/>
                <a:cs typeface="Times New Roman" pitchFamily="18" charset="0"/>
              </a:rPr>
              <a:t>a.</a:t>
            </a:r>
            <a:r>
              <a:rPr lang="vi-VN" sz="3600" b="1" i="1" dirty="0" smtClean="0">
                <a:latin typeface="Times New Roman" pitchFamily="18" charset="0"/>
                <a:cs typeface="Times New Roman" pitchFamily="18" charset="0"/>
              </a:rPr>
              <a:t>Khái niệm</a:t>
            </a:r>
            <a:endParaRPr lang="en-US" sz="3600" b="1" i="1" dirty="0" smtClean="0">
              <a:latin typeface="Times New Roman" pitchFamily="18" charset="0"/>
              <a:cs typeface="Times New Roman" pitchFamily="18" charset="0"/>
            </a:endParaRPr>
          </a:p>
          <a:p>
            <a:endParaRPr lang="vi-VN" sz="3600" b="1" i="1" dirty="0">
              <a:latin typeface="Times New Roman" pitchFamily="18" charset="0"/>
              <a:cs typeface="Times New Roman" pitchFamily="18" charset="0"/>
            </a:endParaRPr>
          </a:p>
          <a:p>
            <a:r>
              <a:rPr lang="vi-VN" sz="3600" dirty="0" smtClean="0">
                <a:latin typeface="Times New Roman" pitchFamily="18" charset="0"/>
                <a:cs typeface="Times New Roman" pitchFamily="18" charset="0"/>
              </a:rPr>
              <a:t>Sống </a:t>
            </a:r>
            <a:r>
              <a:rPr lang="vi-VN" sz="3600" dirty="0">
                <a:latin typeface="Times New Roman" pitchFamily="18" charset="0"/>
                <a:cs typeface="Times New Roman" pitchFamily="18" charset="0"/>
              </a:rPr>
              <a:t>giản dị là sống phù hợp với điều kiện, hoàn cảnh của bản thân, gia đình và xã </a:t>
            </a:r>
            <a:r>
              <a:rPr lang="vi-VN" sz="3600" dirty="0" smtClean="0">
                <a:latin typeface="Times New Roman" pitchFamily="18" charset="0"/>
                <a:cs typeface="Times New Roman" pitchFamily="18" charset="0"/>
              </a:rPr>
              <a:t>hội</a:t>
            </a:r>
            <a:r>
              <a:rPr lang="en-US" sz="3600" dirty="0" smtClean="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spTree>
    <p:extLst>
      <p:ext uri="{BB962C8B-B14F-4D97-AF65-F5344CB8AC3E}">
        <p14:creationId xmlns:p14="http://schemas.microsoft.com/office/powerpoint/2010/main" val="942133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barn(inVertical)">
                                      <p:cBhvr>
                                        <p:cTn id="1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858000"/>
          </a:xfrm>
        </p:spPr>
      </p:pic>
      <p:sp>
        <p:nvSpPr>
          <p:cNvPr id="5" name="Rectangle 4"/>
          <p:cNvSpPr/>
          <p:nvPr/>
        </p:nvSpPr>
        <p:spPr>
          <a:xfrm>
            <a:off x="755576" y="476672"/>
            <a:ext cx="7632848" cy="5139869"/>
          </a:xfrm>
          <a:prstGeom prst="rect">
            <a:avLst/>
          </a:prstGeom>
        </p:spPr>
        <p:txBody>
          <a:bodyPr wrap="square">
            <a:spAutoFit/>
          </a:bodyPr>
          <a:lstStyle/>
          <a:p>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Tình</a:t>
            </a:r>
            <a:r>
              <a:rPr lang="en-US" sz="4000" b="1" i="1" dirty="0" smtClean="0">
                <a:solidFill>
                  <a:srgbClr val="FF0000"/>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huống</a:t>
            </a:r>
            <a:endParaRPr lang="en-US" sz="4000" b="1" i="1" dirty="0" smtClean="0">
              <a:solidFill>
                <a:srgbClr val="FF0000"/>
              </a:solidFill>
              <a:latin typeface="Times New Roman" pitchFamily="18" charset="0"/>
              <a:cs typeface="Times New Roman" pitchFamily="18" charset="0"/>
            </a:endParaRPr>
          </a:p>
          <a:p>
            <a:r>
              <a:rPr lang="vi-VN" sz="3600" dirty="0" smtClean="0">
                <a:latin typeface="Times New Roman" pitchFamily="18" charset="0"/>
                <a:cs typeface="Times New Roman" pitchFamily="18" charset="0"/>
              </a:rPr>
              <a:t>Gia </a:t>
            </a:r>
            <a:r>
              <a:rPr lang="vi-VN" sz="3600" dirty="0">
                <a:latin typeface="Times New Roman" pitchFamily="18" charset="0"/>
                <a:cs typeface="Times New Roman" pitchFamily="18" charset="0"/>
              </a:rPr>
              <a:t>đình An cuộc sống rất khó khăn, bố về hưu, mẹ An phải làm lụng vất vả để nuôi 3 chị em ăn học nhưng An lúc nào cũng đua đòi, chưng diện”.</a:t>
            </a:r>
          </a:p>
          <a:p>
            <a:endParaRPr lang="en-US" sz="3600" dirty="0" smtClean="0">
              <a:latin typeface="Times New Roman" pitchFamily="18" charset="0"/>
              <a:cs typeface="Times New Roman" pitchFamily="18" charset="0"/>
            </a:endParaRPr>
          </a:p>
          <a:p>
            <a:r>
              <a:rPr lang="vi-VN" sz="3600" b="1" i="1" dirty="0" smtClean="0">
                <a:latin typeface="Times New Roman" pitchFamily="18" charset="0"/>
                <a:cs typeface="Times New Roman" pitchFamily="18" charset="0"/>
              </a:rPr>
              <a:t>Các </a:t>
            </a:r>
            <a:r>
              <a:rPr lang="vi-VN" sz="3600" b="1" i="1" dirty="0">
                <a:latin typeface="Times New Roman" pitchFamily="18" charset="0"/>
                <a:cs typeface="Times New Roman" pitchFamily="18" charset="0"/>
              </a:rPr>
              <a:t>em có nhận xét gì </a:t>
            </a:r>
            <a:r>
              <a:rPr lang="vi-VN" sz="3600" b="1" i="1" dirty="0" smtClean="0">
                <a:latin typeface="Times New Roman" pitchFamily="18" charset="0"/>
                <a:cs typeface="Times New Roman" pitchFamily="18" charset="0"/>
              </a:rPr>
              <a:t>về</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cách</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ăn</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mặc</a:t>
            </a:r>
            <a:r>
              <a:rPr lang="en-US" sz="3600" b="1" i="1" dirty="0" smtClean="0">
                <a:latin typeface="Times New Roman" pitchFamily="18" charset="0"/>
                <a:cs typeface="Times New Roman" pitchFamily="18" charset="0"/>
              </a:rPr>
              <a:t> </a:t>
            </a:r>
            <a:r>
              <a:rPr lang="en-US" sz="3600" b="1" i="1" dirty="0" err="1" smtClean="0">
                <a:latin typeface="Times New Roman" pitchFamily="18" charset="0"/>
                <a:cs typeface="Times New Roman" pitchFamily="18" charset="0"/>
              </a:rPr>
              <a:t>của</a:t>
            </a:r>
            <a:r>
              <a:rPr lang="vi-VN" sz="3600" b="1" i="1" dirty="0" smtClean="0">
                <a:latin typeface="Times New Roman" pitchFamily="18" charset="0"/>
                <a:cs typeface="Times New Roman" pitchFamily="18" charset="0"/>
              </a:rPr>
              <a:t> </a:t>
            </a:r>
            <a:r>
              <a:rPr lang="vi-VN" sz="3600" b="1" i="1" dirty="0">
                <a:latin typeface="Times New Roman" pitchFamily="18" charset="0"/>
                <a:cs typeface="Times New Roman" pitchFamily="18" charset="0"/>
              </a:rPr>
              <a:t>bạn An? Bạn An có phải là một người sống giản dị không? </a:t>
            </a:r>
          </a:p>
        </p:txBody>
      </p:sp>
    </p:spTree>
    <p:extLst>
      <p:ext uri="{BB962C8B-B14F-4D97-AF65-F5344CB8AC3E}">
        <p14:creationId xmlns:p14="http://schemas.microsoft.com/office/powerpoint/2010/main" val="40774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TotalTime>
  <Words>617</Words>
  <Application>Microsoft Office PowerPoint</Application>
  <PresentationFormat>On-screen Show (4:3)</PresentationFormat>
  <Paragraphs>75</Paragraphs>
  <Slides>20</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Times New Roman</vt:lpstr>
      <vt:lpstr>Wingdings</vt:lpstr>
      <vt:lpstr>1_Office Theme</vt:lpstr>
      <vt:lpstr>PowerPoint Presentation</vt:lpstr>
      <vt:lpstr>PowerPoint Presentation</vt:lpstr>
      <vt:lpstr>PowerPoint Presentation</vt:lpstr>
      <vt:lpstr>PowerPoint Presentation</vt:lpstr>
      <vt:lpstr>Qua những chi tiết trên, em có nhận xét gì về trang phục, tác phong, thái độ và lời nói của Bác Hồ?   Điều đó có tác động như thế nào đến tình cảm của nhân dân ta?</vt:lpstr>
      <vt:lpstr>PowerPoint Presentation</vt:lpstr>
      <vt:lpstr>Video:Lối sống giản dị của Bác Hồ</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1.Bài tập a. Trong các tranh sau đây, theo em, bức tranh nào thể hiện tính giản dị của học sinh khi đến trường? Vì sao?</vt:lpstr>
      <vt:lpstr>2. Hãy chọn phương án đúng, sai</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WIN10</cp:lastModifiedBy>
  <cp:revision>18</cp:revision>
  <dcterms:created xsi:type="dcterms:W3CDTF">2019-08-26T02:34:26Z</dcterms:created>
  <dcterms:modified xsi:type="dcterms:W3CDTF">2020-10-17T03:05:15Z</dcterms:modified>
</cp:coreProperties>
</file>