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1" r:id="rId4"/>
    <p:sldId id="282" r:id="rId5"/>
    <p:sldId id="283" r:id="rId6"/>
    <p:sldId id="285" r:id="rId7"/>
    <p:sldId id="284" r:id="rId8"/>
    <p:sldId id="286" r:id="rId9"/>
    <p:sldId id="263" r:id="rId10"/>
    <p:sldId id="264" r:id="rId11"/>
    <p:sldId id="265" r:id="rId12"/>
    <p:sldId id="267" r:id="rId13"/>
    <p:sldId id="268" r:id="rId14"/>
    <p:sldId id="287" r:id="rId15"/>
    <p:sldId id="269" r:id="rId16"/>
    <p:sldId id="270" r:id="rId17"/>
    <p:sldId id="271" r:id="rId18"/>
    <p:sldId id="291" r:id="rId19"/>
    <p:sldId id="274" r:id="rId20"/>
    <p:sldId id="275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3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3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8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3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1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1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2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4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7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E92A1-EB80-45AC-A62E-E646D5C88D2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23BB4-06D3-4E0B-BBE2-7CAA5FE6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7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Ã¬nh áº£nh cÃ³ liÃªn quan">
            <a:extLst>
              <a:ext uri="{FF2B5EF4-FFF2-40B4-BE49-F238E27FC236}">
                <a16:creationId xmlns:a16="http://schemas.microsoft.com/office/drawing/2014/main" id="{8CF400A9-39A3-4DE2-82FB-C6678712A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37EBDD0-5599-418B-BCAE-6813ABAF0BB4}"/>
              </a:ext>
            </a:extLst>
          </p:cNvPr>
          <p:cNvSpPr/>
          <p:nvPr/>
        </p:nvSpPr>
        <p:spPr>
          <a:xfrm>
            <a:off x="685800" y="1387386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61ABA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161ABA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AF59E-437E-4254-B8B9-99922F5ED102}"/>
              </a:ext>
            </a:extLst>
          </p:cNvPr>
          <p:cNvSpPr/>
          <p:nvPr/>
        </p:nvSpPr>
        <p:spPr>
          <a:xfrm>
            <a:off x="5562600" y="2096178"/>
            <a:ext cx="24545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i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C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Khánh</a:t>
            </a:r>
            <a:r>
              <a:rPr lang="en-US" sz="3600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C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i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C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Hoài</a:t>
            </a:r>
            <a:endParaRPr lang="en-US" sz="3600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C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" name="Picture 6" descr="HÃ¬nh áº£nh cÃ³ liÃªn quan">
            <a:extLst>
              <a:ext uri="{FF2B5EF4-FFF2-40B4-BE49-F238E27FC236}">
                <a16:creationId xmlns:a16="http://schemas.microsoft.com/office/drawing/2014/main" id="{9F56CCD7-9334-47DB-B5B4-3F4DB9DB5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3737"/>
            <a:ext cx="43307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nh-trai-em-gai">
            <a:extLst>
              <a:ext uri="{FF2B5EF4-FFF2-40B4-BE49-F238E27FC236}">
                <a16:creationId xmlns:a16="http://schemas.microsoft.com/office/drawing/2014/main" id="{7DCDE3C0-0078-488C-845A-AC4FEEF62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3233737"/>
            <a:ext cx="4660899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885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091399"/>
              </p:ext>
            </p:extLst>
          </p:nvPr>
        </p:nvGraphicFramePr>
        <p:xfrm>
          <a:off x="457200" y="457200"/>
          <a:ext cx="8305800" cy="5288471"/>
        </p:xfrm>
        <a:graphic>
          <a:graphicData uri="http://schemas.openxmlformats.org/drawingml/2006/table">
            <a:tbl>
              <a:tblPr firstRow="1" firstCol="1" bandRow="1"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207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3.1.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Cuộc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chia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búp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bê</a:t>
                      </a: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con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búp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bê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ý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nghĩa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như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thế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nào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cuộc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sống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anh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Thành-Thuỷ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2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Đối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với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Thành-Thuỷ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cuộc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chia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búp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bê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này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mang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tâm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sự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gì?Tìm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chi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tiết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cụ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thấy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sự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đau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đớn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khi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mẹ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ra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lệnh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cho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anh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phải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chia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đồ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chơi</a:t>
                      </a: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kumimoji="0" lang="pt-BR" altLang="en-US" sz="2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Em có nhận xét gì về cảnh vật bên ngoài qua sự miêu tả của tác giả?</a:t>
                      </a:r>
                      <a:r>
                        <a:rPr kumimoji="0" lang="en-US" altLang="en-US" sz="2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40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@"/>
            </a:pPr>
            <a:r>
              <a:rPr lang="en-US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3.1. </a:t>
            </a:r>
            <a:r>
              <a:rPr lang="en-US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Cuộc</a:t>
            </a:r>
            <a:r>
              <a:rPr lang="en-US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búp</a:t>
            </a:r>
            <a:r>
              <a:rPr lang="en-US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bê</a:t>
            </a:r>
            <a:r>
              <a:rPr lang="en-US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en-US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Cuộc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búp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bê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cuộc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đau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đớn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tuyệt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vọng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–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Thuỷ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Nó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chính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tan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vỡ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tổ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ấm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gia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đình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cắt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tình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gắn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bó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2800" b="1" dirty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- “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Cảnh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vẫn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hôm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qua,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hôm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kia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thôi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tai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họa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giáng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xuống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nặng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nề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…”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=&gt;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pháp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miêu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ngoại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cảnh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trạng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1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094818"/>
              </p:ext>
            </p:extLst>
          </p:nvPr>
        </p:nvGraphicFramePr>
        <p:xfrm>
          <a:off x="457200" y="304800"/>
          <a:ext cx="8229600" cy="5428742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447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3.2. Chia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lớp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học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1.Tại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sao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đến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trường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học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Thuỷ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lại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bật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lên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khóc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thút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thít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2.Chi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tiết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giáo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ôm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chặt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lấy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Thuỷ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nói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chuyện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rồi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thương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lắm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các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bạn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cùng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lớp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thì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sững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sờ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khóc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thút</a:t>
                      </a:r>
                      <a:r>
                        <a:rPr lang="en-US" sz="2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thít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ý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nghĩa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gì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nghe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tin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Thuỷ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được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học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tiếp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nữa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thái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độ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cô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giáo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bạn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bè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Thuỷ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như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thế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nào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29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effectLst/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</a:t>
            </a:r>
            <a:r>
              <a:rPr lang="en-US" b="1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3.2. Chia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lớp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en-US" dirty="0"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Thuỷ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nuối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tiếc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xa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nơi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này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, chia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tình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thầy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bè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bạn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Tình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cảm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xót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thương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đồng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cảm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cô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giáo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bạn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bè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dành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Thuỷ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Đau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xót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tan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vỡ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gia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đình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khiến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đứa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trẻ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tổn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thương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mất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cả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tương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lai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tốt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đẹp</a:t>
            </a:r>
            <a:r>
              <a:rPr lang="en-US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999933"/>
              </a:buClr>
              <a:buNone/>
              <a:defRPr/>
            </a:pPr>
            <a:r>
              <a:rPr lang="en-US" altLang="en-US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en-US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đó khẳng định vai trò của lớp học đối với mỗi con người.</a:t>
            </a:r>
            <a:endParaRPr lang="en-US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DB22-03FA-4321-8486-B60DDD81C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DD4FC-BB40-4BE2-A3E3-42F9C53F0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ươm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trùm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i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999933"/>
              </a:buClr>
              <a:buNone/>
            </a:pPr>
            <a:endParaRPr lang="en-US" altLang="en-US" sz="2800" b="1" kern="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kinh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ngạc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rất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buồn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đau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khổ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sắp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tay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đứa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nhỏ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thấy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trời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sụp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đổ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hồn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bên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ngoài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mọi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cảnh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Thủy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chịu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mất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mát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quá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nứa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tuổi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mọi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vẫn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ra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28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  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NT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tương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phản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khắc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họa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sâu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sắc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tâm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trạng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nhân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vật</a:t>
            </a:r>
            <a:r>
              <a:rPr lang="en-US" sz="2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5966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343561"/>
              </p:ext>
            </p:extLst>
          </p:nvPr>
        </p:nvGraphicFramePr>
        <p:xfrm>
          <a:off x="457200" y="381001"/>
          <a:ext cx="8229600" cy="657783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39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3.3. Anh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chia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nhau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Hãy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tìm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chi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tiết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truyện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để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thấy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anh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endParaRPr lang="en-US" sz="2800" i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Thuỷ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rất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thương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yêu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nhau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Vậy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nên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phải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chia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Thành-Thuỷ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đau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đớn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như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thế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nào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Giải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thích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hành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động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Thuỷ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lúc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chia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tay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Thuỷ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nhắn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anh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điều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gì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Lời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nhắn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đó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toát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lên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ý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nghĩa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nào</a:t>
                      </a: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457450" y="9410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8877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1.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Thành-Thuỷ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rất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thương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yêu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en-US" sz="3400" dirty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Chăm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sóc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Sợ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bị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đánh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Thuỷ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khâu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áo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chiều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cũng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đón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em,vừa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nắm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vừa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trò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chuyện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3400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Nhường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nhịn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Dành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chơi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3400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Quan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tâm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Thuỷ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võ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trang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Vệ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Sĩ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bảo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vệ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giấc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ngủ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3400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2.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en-US" sz="3400" dirty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Thuỷ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đau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đớn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khóc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lặng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cuống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quýt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…</a:t>
            </a:r>
            <a:endParaRPr lang="en-US" sz="3400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nhìn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mãi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theo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bóng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3400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3.Hành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Thuỷ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lúc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3400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34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?</a:t>
            </a:r>
            <a:endParaRPr lang="en-US" sz="3400" dirty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Thuỷ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mặt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tái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xanh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ghì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búp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bê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khóc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nức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lên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nắm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dặn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dò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đặt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Nhỏ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quàng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Vệ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Sĩ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3400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-&gt;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muốn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nhưng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nên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vội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vàng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gấp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gáp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quyết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tâm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sợ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kịp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nói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làm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hết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400" dirty="0" err="1">
                <a:effectLst/>
                <a:latin typeface="Times New Roman"/>
                <a:ea typeface="Times New Roman"/>
                <a:cs typeface="Times New Roman"/>
              </a:rPr>
              <a:t>trai</a:t>
            </a:r>
            <a:r>
              <a:rPr lang="en-US" sz="3400" dirty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sz="3400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18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effectLst/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</a:t>
            </a:r>
            <a:r>
              <a:rPr lang="en-US" b="1" dirty="0">
                <a:effectLst/>
                <a:latin typeface="Times New Roman"/>
                <a:ea typeface="Times New Roman"/>
                <a:cs typeface="Times New Roman"/>
              </a:rPr>
              <a:t>  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3.3.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chia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tay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nhau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en-US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altLang="en-US" sz="280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altLang="en-US" sz="2800" b="1" u="sng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u="sng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altLang="en-US" sz="2800" b="1" u="sng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altLang="en-US" sz="2800" b="1" u="sng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u="sng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2800" b="1" u="sng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u="sng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.→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pt-BR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Thành: Mếu máo, đứng chôn chân nhìn theo-&gt; Tâm trạng của người mất hồn, cô đơn bơ vơ, không kể xiết.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-&gt;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Tâm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trạng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đau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đớn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xót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tột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cùng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7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Theo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vì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sao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giả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đặt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nhan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đề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cho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là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“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Cuộc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chia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con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búp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bê</a:t>
            </a:r>
            <a:r>
              <a:rPr lang="en-US" b="1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”?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 *) Ý </a:t>
            </a:r>
            <a:r>
              <a:rPr lang="en-US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nghĩa</a:t>
            </a: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nhan</a:t>
            </a: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đề</a:t>
            </a: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văn</a:t>
            </a: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 </a:t>
            </a:r>
            <a:r>
              <a:rPr lang="en-US" b="1" dirty="0" err="1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bản</a:t>
            </a: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:</a:t>
            </a:r>
            <a:endParaRPr lang="en-US" altLang="en-US" sz="2800" b="1" i="1" kern="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en-US" sz="2800" b="1" i="1" kern="0" dirty="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Những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con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búp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bê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: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là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những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đồ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chơi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của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tuổi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nhỏ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→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gợi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thế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giới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trẻ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em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với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sự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ngộ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nghĩnh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,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trong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sáng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,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ngây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thơ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,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vô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tội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. 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  <a:defRPr/>
            </a:pP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-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Trong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truyện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</a:rPr>
              <a:t>: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Những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con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búp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bê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cũng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như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hai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anh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em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Thành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–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Thủy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: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trong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sáng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,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ngây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</a:rPr>
              <a:t>thơ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</a:rPr>
              <a:t>…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</a:rPr>
              <a:t>mà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</a:rPr>
              <a:t>phải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chia </a:t>
            </a:r>
            <a:r>
              <a:rPr lang="en-US" altLang="en-US" sz="2800" b="1" kern="0" dirty="0" err="1">
                <a:solidFill>
                  <a:srgbClr val="7030A0"/>
                </a:solidFill>
                <a:latin typeface="Arial"/>
              </a:rPr>
              <a:t>tay</a:t>
            </a:r>
            <a:r>
              <a:rPr lang="en-US" altLang="en-US" sz="2800" b="1" kern="0" dirty="0">
                <a:solidFill>
                  <a:srgbClr val="7030A0"/>
                </a:solidFill>
                <a:latin typeface="Arial"/>
              </a:rPr>
              <a:t> 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→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gợi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ra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một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tình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huống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cần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phải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suy</a:t>
            </a: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Arial"/>
                <a:cs typeface="Arial" charset="0"/>
              </a:rPr>
              <a:t>ngẫm</a:t>
            </a:r>
            <a:endParaRPr lang="en-US" altLang="en-US" sz="2800" kern="0" dirty="0">
              <a:solidFill>
                <a:srgbClr val="333300"/>
              </a:solidFill>
              <a:latin typeface="Arial"/>
              <a:cs typeface="Arial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999933"/>
              </a:buClr>
              <a:buNone/>
              <a:defRPr/>
            </a:pPr>
            <a:r>
              <a:rPr lang="en-US" altLang="en-US" sz="2800" kern="0" dirty="0">
                <a:solidFill>
                  <a:srgbClr val="33330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=&gt;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Hình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ảnh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ẩn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dụ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: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nỗi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đau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xót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,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tủi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hờn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của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những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em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nhỏ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chẳng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may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rơi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vào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hoàn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cảnh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bất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Arial"/>
                <a:cs typeface="Arial" charset="0"/>
              </a:rPr>
              <a:t>hạnh</a:t>
            </a:r>
            <a:r>
              <a:rPr lang="en-US" altLang="en-US" sz="2800" kern="0" dirty="0">
                <a:solidFill>
                  <a:srgbClr val="7030A0"/>
                </a:solidFill>
                <a:latin typeface="Arial"/>
                <a:cs typeface="Arial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b="1" dirty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92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Theo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đưa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ra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thông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điệp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gì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quyền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trẻ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3200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?</a:t>
            </a:r>
            <a:br>
              <a:rPr lang="en-US" sz="3200" i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effectLst/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</a:t>
            </a:r>
            <a:r>
              <a:rPr lang="en-US" b="1" dirty="0">
                <a:effectLst/>
                <a:latin typeface="Times New Roman"/>
                <a:ea typeface="Times New Roman"/>
                <a:cs typeface="Times New Roman"/>
              </a:rPr>
              <a:t> *)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Văn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đưa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ra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thông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điệp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quyền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trẻ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en-US" dirty="0"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đẩy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trẻ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tình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cảnh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bất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hạnh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en-US" dirty="0">
              <a:solidFill>
                <a:srgbClr val="7030A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lớn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hãy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chăm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lo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bảo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vệ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hạnh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phúc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trẻ</a:t>
            </a:r>
            <a:r>
              <a:rPr lang="en-US" dirty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dành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tất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đẹp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trẻ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rgbClr val="7030A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- </a:t>
            </a:r>
            <a:r>
              <a:rPr lang="vi-VN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Giáo dục ý thức học tập, tu dưỡng, xây dựng </a:t>
            </a:r>
            <a:r>
              <a:rPr lang="vi-VN" altLang="en-US" dirty="0">
                <a:solidFill>
                  <a:srgbClr val="7030A0"/>
                </a:solidFill>
                <a:latin typeface="Times New Roman" panose="02020603050405020304" pitchFamily="18" charset="0"/>
              </a:rPr>
              <a:t>mái ấm gia đình.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5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4343400" cy="5851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40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Khánh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Hoài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sinh</a:t>
            </a:r>
            <a:endParaRPr lang="en-US" altLang="en-US" sz="2800" kern="0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Đỗ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Xuyền</a:t>
            </a:r>
            <a:endParaRPr lang="en-US" altLang="en-US" sz="2800" kern="0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1937,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quê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tỉnh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Bình</a:t>
            </a:r>
            <a:endParaRPr lang="en-US" altLang="en-US" sz="2800" kern="0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tiêu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nền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hiện đại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Nam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i="1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Sở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en-US" sz="2800" kern="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ngắn</a:t>
            </a:r>
            <a:endParaRPr lang="en-US" altLang="en-US" sz="2800" kern="0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thưởng</a:t>
            </a: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quốc</a:t>
            </a: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800" i="1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trẻ</a:t>
            </a:r>
            <a:r>
              <a:rPr lang="en-US" altLang="en-US" sz="2800" i="1" dirty="0">
                <a:solidFill>
                  <a:srgbClr val="33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em</a:t>
            </a:r>
            <a:endParaRPr lang="en-US" altLang="en-US" sz="2800" i="1" dirty="0">
              <a:solidFill>
                <a:srgbClr val="3333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nh%20chu%20viet%20Hung%20Vuong%20nha%20giao">
            <a:extLst>
              <a:ext uri="{FF2B5EF4-FFF2-40B4-BE49-F238E27FC236}">
                <a16:creationId xmlns:a16="http://schemas.microsoft.com/office/drawing/2014/main" id="{D809BED3-F2AB-4377-8B07-EA83FEC50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62000"/>
            <a:ext cx="3810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FA8445-C7D0-40F5-A465-332F9793C193}"/>
              </a:ext>
            </a:extLst>
          </p:cNvPr>
          <p:cNvSpPr/>
          <p:nvPr/>
        </p:nvSpPr>
        <p:spPr>
          <a:xfrm>
            <a:off x="4876800" y="5562600"/>
            <a:ext cx="3810000" cy="563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Khánh</a:t>
            </a:r>
            <a:r>
              <a:rPr lang="en-US" altLang="en-US" sz="2800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Hoài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60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u="sng" kern="0" dirty="0">
                <a:solidFill>
                  <a:srgbClr val="7030A0"/>
                </a:solidFill>
                <a:latin typeface="Arial"/>
              </a:rPr>
              <a:t>4</a:t>
            </a: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altLang="en-US" sz="2800" b="1" u="sng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  <a:p>
            <a:pPr marL="0" lvl="0" indent="0" algn="just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cha,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2800" b="1" u="sng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altLang="en-US" sz="2800" b="1" u="sng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base">
              <a:spcAft>
                <a:spcPct val="0"/>
              </a:spcAft>
              <a:buClr>
                <a:srgbClr val="999933"/>
              </a:buClr>
              <a:buFontTx/>
              <a:buChar char="-"/>
            </a:pP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altLang="en-US" sz="2800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endParaRPr lang="en-US" altLang="en-US" sz="2800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 </a:t>
            </a:r>
            <a:r>
              <a:rPr lang="en-US" altLang="en-US" sz="28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28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sz="2800" b="1" kern="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altLang="en-US" sz="2800" b="1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44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DFCA-08BE-4FFB-93BD-CA5286EA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B59E-4EEE-4BC7-9646-1B4AA0B02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  <a:p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81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2B39327-5495-4383-BFED-930782101BB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274638"/>
            <a:ext cx="8229600" cy="782368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en-US" sz="2800" b="1" dirty="0">
                <a:solidFill>
                  <a:prstClr val="black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Tác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phẩm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Times New Roman" panose="02020603050405020304" pitchFamily="18" charset="0"/>
              </a:rPr>
              <a:t>Xuất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Times New Roman" panose="02020603050405020304" pitchFamily="18" charset="0"/>
              </a:rPr>
              <a:t>xứ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Times New Roman" panose="02020603050405020304" pitchFamily="18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in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trong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tuyển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tập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thơ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văn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được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giải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thưởng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trong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cuộc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thi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về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quyền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trẻ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năm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9B900">
                    <a:lumMod val="50000"/>
                  </a:srgbClr>
                </a:solidFill>
                <a:effectLst/>
                <a:uLnTx/>
                <a:uFillTx/>
                <a:cs typeface="Times New Roman" panose="02020603050405020304" pitchFamily="18" charset="0"/>
              </a:rPr>
              <a:t> 1992.</a:t>
            </a:r>
          </a:p>
          <a:p>
            <a:pPr marL="0" lvl="0" indent="0" eaLnBrk="1" hangingPunct="1">
              <a:spcBef>
                <a:spcPct val="20000"/>
              </a:spcBef>
              <a:buClr>
                <a:srgbClr val="999933"/>
              </a:buClr>
              <a:buNone/>
              <a:defRPr/>
            </a:pPr>
            <a:r>
              <a:rPr lang="en-US" altLang="en-US" sz="3200" b="1" kern="0" dirty="0">
                <a:solidFill>
                  <a:srgbClr val="0070C0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3200" b="1" kern="0" dirty="0" err="1">
                <a:solidFill>
                  <a:srgbClr val="0070C0"/>
                </a:solidFill>
                <a:cs typeface="Times New Roman" panose="02020603050405020304" pitchFamily="18" charset="0"/>
              </a:rPr>
              <a:t>Thể</a:t>
            </a:r>
            <a:r>
              <a:rPr lang="en-US" altLang="en-US" sz="3200" b="1" kern="0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rgbClr val="0070C0"/>
                </a:solidFill>
                <a:cs typeface="Times New Roman" panose="02020603050405020304" pitchFamily="18" charset="0"/>
              </a:rPr>
              <a:t>loại</a:t>
            </a:r>
            <a:r>
              <a:rPr lang="en-US" altLang="en-US" sz="3200" b="1" kern="0" dirty="0">
                <a:solidFill>
                  <a:srgbClr val="0070C0"/>
                </a:solidFill>
                <a:cs typeface="Times New Roman" panose="02020603050405020304" pitchFamily="18" charset="0"/>
              </a:rPr>
              <a:t> : </a:t>
            </a:r>
            <a:r>
              <a:rPr lang="en-US" altLang="en-US" sz="3200" b="1" kern="0" dirty="0" err="1">
                <a:solidFill>
                  <a:srgbClr val="333300">
                    <a:lumMod val="90000"/>
                    <a:lumOff val="10000"/>
                  </a:srgbClr>
                </a:solidFill>
                <a:cs typeface="Times New Roman" panose="02020603050405020304" pitchFamily="18" charset="0"/>
              </a:rPr>
              <a:t>truyện</a:t>
            </a:r>
            <a:r>
              <a:rPr lang="en-US" altLang="en-US" sz="3200" b="1" kern="0" dirty="0">
                <a:solidFill>
                  <a:srgbClr val="333300">
                    <a:lumMod val="90000"/>
                    <a:lumOff val="10000"/>
                  </a:srgb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rgbClr val="333300">
                    <a:lumMod val="90000"/>
                    <a:lumOff val="10000"/>
                  </a:srgbClr>
                </a:solidFill>
                <a:cs typeface="Times New Roman" panose="02020603050405020304" pitchFamily="18" charset="0"/>
              </a:rPr>
              <a:t>ngắn</a:t>
            </a:r>
            <a:endParaRPr lang="en-US" altLang="en-US" sz="3200" b="1" kern="0" dirty="0">
              <a:solidFill>
                <a:srgbClr val="333300">
                  <a:lumMod val="90000"/>
                  <a:lumOff val="10000"/>
                </a:srgbClr>
              </a:solidFill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50000"/>
              </a:spcBef>
              <a:buNone/>
              <a:defRPr/>
            </a:pPr>
            <a:r>
              <a:rPr lang="en-US" sz="2800" b="1" dirty="0">
                <a:solidFill>
                  <a:srgbClr val="0070C0"/>
                </a:solidFill>
              </a:rPr>
              <a:t>- </a:t>
            </a:r>
            <a:r>
              <a:rPr lang="en-US" sz="3200" b="1" dirty="0">
                <a:solidFill>
                  <a:srgbClr val="0070C0"/>
                </a:solidFill>
              </a:rPr>
              <a:t>PTBĐ: </a:t>
            </a:r>
            <a:r>
              <a:rPr lang="en-US" sz="3200" b="1" dirty="0" err="1">
                <a:solidFill>
                  <a:srgbClr val="B9B900">
                    <a:lumMod val="50000"/>
                  </a:srgbClr>
                </a:solidFill>
              </a:rPr>
              <a:t>tự</a:t>
            </a:r>
            <a:r>
              <a:rPr lang="en-US" sz="3200" b="1" dirty="0">
                <a:solidFill>
                  <a:srgbClr val="B9B900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CCCC00">
                    <a:lumMod val="50000"/>
                  </a:srgbClr>
                </a:solidFill>
              </a:rPr>
              <a:t>sự</a:t>
            </a:r>
            <a:r>
              <a:rPr lang="en-US" sz="3200" b="1" dirty="0">
                <a:solidFill>
                  <a:srgbClr val="CCCC00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CCCC00">
                    <a:lumMod val="50000"/>
                  </a:srgbClr>
                </a:solidFill>
              </a:rPr>
              <a:t>kết</a:t>
            </a:r>
            <a:r>
              <a:rPr lang="en-US" sz="3200" b="1" dirty="0">
                <a:solidFill>
                  <a:srgbClr val="CCCC00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CCCC00">
                    <a:lumMod val="50000"/>
                  </a:srgbClr>
                </a:solidFill>
              </a:rPr>
              <a:t>hợp</a:t>
            </a:r>
            <a:r>
              <a:rPr lang="en-US" sz="3200" b="1" dirty="0">
                <a:solidFill>
                  <a:srgbClr val="CCCC00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CCCC00">
                    <a:lumMod val="50000"/>
                  </a:srgbClr>
                </a:solidFill>
              </a:rPr>
              <a:t>biểu</a:t>
            </a:r>
            <a:r>
              <a:rPr lang="en-US" sz="3200" b="1" dirty="0">
                <a:solidFill>
                  <a:srgbClr val="CCCC00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CCCC00">
                    <a:lumMod val="50000"/>
                  </a:srgbClr>
                </a:solidFill>
              </a:rPr>
              <a:t>cảm</a:t>
            </a:r>
            <a:r>
              <a:rPr lang="en-US" sz="3200" b="1" dirty="0">
                <a:solidFill>
                  <a:srgbClr val="CCCC00">
                    <a:lumMod val="50000"/>
                  </a:srgbClr>
                </a:solidFill>
              </a:rPr>
              <a:t>, </a:t>
            </a:r>
            <a:r>
              <a:rPr lang="en-US" sz="3200" b="1" dirty="0" err="1">
                <a:solidFill>
                  <a:srgbClr val="CCCC00">
                    <a:lumMod val="50000"/>
                  </a:srgbClr>
                </a:solidFill>
              </a:rPr>
              <a:t>miêu</a:t>
            </a:r>
            <a:r>
              <a:rPr lang="en-US" sz="3200" b="1" dirty="0">
                <a:solidFill>
                  <a:srgbClr val="CCCC00">
                    <a:lumMod val="50000"/>
                  </a:srgbClr>
                </a:solidFill>
              </a:rPr>
              <a:t> </a:t>
            </a:r>
            <a:r>
              <a:rPr lang="en-US" sz="3200" b="1" dirty="0" err="1">
                <a:solidFill>
                  <a:srgbClr val="CCCC00">
                    <a:lumMod val="50000"/>
                  </a:srgbClr>
                </a:solidFill>
              </a:rPr>
              <a:t>tả</a:t>
            </a:r>
            <a:endParaRPr lang="en-US" sz="3200" b="1" dirty="0">
              <a:solidFill>
                <a:srgbClr val="CCCC00">
                  <a:lumMod val="50000"/>
                </a:srgbClr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rgbClr val="B9B900">
                  <a:lumMod val="50000"/>
                </a:srgbClr>
              </a:solidFill>
              <a:latin typeface="Aria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B9B900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rgbClr val="B9B900">
                  <a:lumMod val="50000"/>
                </a:srgbClr>
              </a:solidFill>
              <a:latin typeface="Aria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B9B900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rgbClr val="B9B900">
                  <a:lumMod val="50000"/>
                </a:srgbClr>
              </a:solidFill>
              <a:latin typeface="Aria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B9B900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rgbClr val="B9B900">
                  <a:lumMod val="50000"/>
                </a:srgbClr>
              </a:solidFill>
              <a:latin typeface="Arial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B9B900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B9B900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92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B86E-51AB-450D-A794-D8B21983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B0B8B-8F1A-49B9-8326-76127CDA8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Clr>
                <a:srgbClr val="999933"/>
              </a:buClr>
              <a:buNone/>
            </a:pPr>
            <a:r>
              <a:rPr lang="en-US" sz="2800" b="1" dirty="0">
                <a:solidFill>
                  <a:prstClr val="black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 </a:t>
            </a:r>
            <a:r>
              <a:rPr lang="en-US" altLang="en-US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altLang="en-US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b="1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endParaRPr lang="en-US" altLang="en-US" kern="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-&gt;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altLang="en-US" kern="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862AD-2F73-4B30-9D22-7EF984D7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633A-12F2-4BC9-BC63-97591A3E2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sz="2800" b="1" dirty="0">
                <a:solidFill>
                  <a:prstClr val="black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 </a:t>
            </a:r>
            <a:r>
              <a:rPr lang="en-US" altLang="en-US" b="1" u="sng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u="sng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b="1" u="sng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b="1" u="sng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Hai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endParaRPr lang="en-US" altLang="en-US" sz="2800" b="1" kern="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999933"/>
              </a:buClr>
              <a:buNone/>
            </a:pP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kern="0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en-US" sz="2800" b="1" kern="0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altLang="en-US" sz="2800" b="1" kern="0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6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A0EA-8EB5-40EA-8A64-BB712100F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76772-3AF2-4F53-A404-4F87E4E91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0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1E754-FF25-40EB-A4BA-4AA64B41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29103-3D64-4B0D-AEDF-5CC9E4858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 </a:t>
            </a:r>
            <a:r>
              <a:rPr lang="en-US" altLang="en-US" sz="2800" b="1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28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altLang="en-US" sz="2800" b="1" dirty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      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Thµnh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vµ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Thuû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lµ 2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anh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em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®­</a:t>
            </a:r>
            <a:r>
              <a:rPr lang="en-US" altLang="en-US" sz="2400" dirty="0" err="1">
                <a:solidFill>
                  <a:srgbClr val="333300"/>
                </a:solidFill>
                <a:latin typeface=".VnTime" panose="020B7200000000000000" pitchFamily="34" charset="0"/>
              </a:rPr>
              <a:t>ư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îc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sinh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ra vµ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lín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lªn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trong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mét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gia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®×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kh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¸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gi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¶ . C¶ 2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rÊt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yªu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th</a:t>
            </a:r>
            <a:r>
              <a:rPr lang="en-US" altLang="en-US" sz="2400" dirty="0" err="1">
                <a:solidFill>
                  <a:srgbClr val="333300"/>
                </a:solidFill>
                <a:latin typeface=".VnTime" panose="020B7200000000000000" pitchFamily="34" charset="0"/>
              </a:rPr>
              <a:t>ư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­¬ng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nhau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.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Nh</a:t>
            </a:r>
            <a:r>
              <a:rPr lang="en-US" altLang="en-US" sz="2400" dirty="0" err="1">
                <a:solidFill>
                  <a:srgbClr val="333300"/>
                </a:solidFill>
                <a:latin typeface=".VnTime" panose="020B7200000000000000" pitchFamily="34" charset="0"/>
              </a:rPr>
              <a:t>ư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­ng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råi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bè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mÑ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li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dÞ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. Hai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anh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em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ph¶i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chÞu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c¶nh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chia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l×a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.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Thµnh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ë l¹i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víi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bè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,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Thuû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theo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mÑ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vÒ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qu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ª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sèng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cïng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bµ ngo¹i ë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xa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vµ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kh«ng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2400" dirty="0" err="1">
                <a:solidFill>
                  <a:srgbClr val="333300"/>
                </a:solidFill>
                <a:latin typeface=".VnTime" panose="020B7200000000000000" pitchFamily="34" charset="0"/>
              </a:rPr>
              <a:t>ư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­îc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tiÕp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tôc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i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häc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n÷a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. Hai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anh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em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rÊt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buån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,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cuéc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chia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tay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diÔn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ra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trong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n</a:t>
            </a:r>
            <a:r>
              <a:rPr lang="en-US" altLang="en-US" sz="2400" dirty="0" err="1">
                <a:solidFill>
                  <a:srgbClr val="333300"/>
                </a:solidFill>
                <a:latin typeface=".VnTime" panose="020B7200000000000000" pitchFamily="34" charset="0"/>
              </a:rPr>
              <a:t>ư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­íc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m¾t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cïng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nh÷ng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con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bóp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bª .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Thuû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®·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kh«ng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chia  2 con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bóp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bª vµ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quyÕt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Þnh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®Ó l¹i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cho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anh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.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Thµnh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®·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khãc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vµ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høa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víi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em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sÏ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kh«ng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bao </a:t>
            </a:r>
            <a:r>
              <a:rPr lang="en-US" altLang="en-US" sz="2800" dirty="0" err="1">
                <a:solidFill>
                  <a:srgbClr val="333300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®Ó 2 con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bóp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bª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c¸ch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xa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00"/>
                </a:solidFill>
                <a:latin typeface=".VnTime" panose="020B7200000000000000" pitchFamily="34" charset="0"/>
              </a:rPr>
              <a:t>nhau</a:t>
            </a:r>
            <a:r>
              <a:rPr lang="en-US" altLang="en-US" sz="2800" dirty="0">
                <a:solidFill>
                  <a:srgbClr val="33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>
                <a:solidFill>
                  <a:srgbClr val="333300"/>
                </a:solidFill>
                <a:latin typeface=".VnTime" panose="020B7200000000000000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6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7F99-CD7B-45E4-825E-30EA2A7DD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6F686-456A-4C00-B98F-B1F87CE07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5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82296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effectLst/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Wingdings"/>
              </a:rPr>
              <a:t>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Bố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cục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z="2800" b="1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3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đoạn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 (1. Chia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búp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bê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. 2. Chia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lớp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. 3. Chia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tay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em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).</a:t>
            </a:r>
            <a:endParaRPr lang="en-US" sz="2800" b="1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398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1642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.VnTime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Theo em, văn bản đưa ra thông điệp gì về quyền trẻ em?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FPTSHOP</dc:creator>
  <cp:lastModifiedBy>FPTSHOP</cp:lastModifiedBy>
  <cp:revision>21</cp:revision>
  <dcterms:created xsi:type="dcterms:W3CDTF">2020-09-09T00:56:13Z</dcterms:created>
  <dcterms:modified xsi:type="dcterms:W3CDTF">2020-09-10T01:34:08Z</dcterms:modified>
</cp:coreProperties>
</file>